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2"/>
  </p:notesMasterIdLst>
  <p:handoutMasterIdLst>
    <p:handoutMasterId r:id="rId43"/>
  </p:handoutMasterIdLst>
  <p:sldIdLst>
    <p:sldId id="273" r:id="rId2"/>
    <p:sldId id="455" r:id="rId3"/>
    <p:sldId id="456" r:id="rId4"/>
    <p:sldId id="457" r:id="rId5"/>
    <p:sldId id="458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48" r:id="rId34"/>
    <p:sldId id="349" r:id="rId35"/>
    <p:sldId id="350" r:id="rId36"/>
    <p:sldId id="351" r:id="rId37"/>
    <p:sldId id="352" r:id="rId38"/>
    <p:sldId id="353" r:id="rId39"/>
    <p:sldId id="354" r:id="rId40"/>
    <p:sldId id="355" r:id="rId4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A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589" autoAdjust="0"/>
    <p:restoredTop sz="94694"/>
  </p:normalViewPr>
  <p:slideViewPr>
    <p:cSldViewPr>
      <p:cViewPr varScale="1">
        <p:scale>
          <a:sx n="117" d="100"/>
          <a:sy n="117" d="100"/>
        </p:scale>
        <p:origin x="109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03.05.20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03.05.20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730F2F-9D3E-7A40-8FB2-3B237F49454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7485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A45877-373E-D445-B86F-0CB006FC29E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00282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9F72BE-55F4-A84D-BEEF-9032EBEEDA99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86420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F5E1C5-C7DD-F14A-86D8-A9D08B4AC3A3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7478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B9CD5A-3319-3B42-8146-45E03580FCB8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25229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07FD52-8D2E-BC4A-B878-1EDD3D09F214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27973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AB5B33-0824-024D-96BA-B7148602B323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27209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CEC4CC-22FB-084A-B266-B8D9C6E331B1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3381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E1F261-E489-E841-A16F-F637264BBF04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79533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6D5F47-200A-5B4C-935C-B413D76910AC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768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CC22DD-F2CD-F74E-AFAD-C0CE274DBDB0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258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A1F7AF-064A-034F-B470-1095AC17B811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0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1838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EF0644-4864-D549-83FE-CD05894F90A5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2406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204437-CA5A-F048-A6FE-FD6B099CAEC5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31049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833093-FFF4-ED45-9B07-B59095451151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28755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6E0FA7-64F1-A04E-9A5F-234E69403338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87397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B37756-AFA3-934C-96AE-C8BD4B68B3B5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10019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E723A3-D40F-AD40-AE39-B2C004C852A3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5842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959376-FCCE-DA46-8A73-7458108F2D4B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1786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B621B0-5C29-AB48-A8AC-85277D80D5F1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05408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A08523-C473-2E4F-8173-00DEC1846334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613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42E588-F804-8B45-9782-C40B7C7786B6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9474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7EF46C-01F3-3C43-8B9D-752B9D71147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2259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EFB81E-09F8-D841-BA70-7940448DF352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4518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8E904C-6D43-5343-AF0D-555077095B0E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066596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24FFB8-FAB6-8741-865A-49867EE85F70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43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47264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58C51A-DCD3-E248-A9A0-D3A37BEC8DFC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45055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20A600-BE87-DF4E-871C-2E0F7E8122FB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43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042496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FDC635-9F01-7246-A5D9-EC14B4583A70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6745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36F74D-1A9A-D043-AB75-C549FB855A8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4988"/>
            <a:ext cx="5032375" cy="4111625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9965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9776D7-6C85-5042-94BA-299B92188D3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4988"/>
            <a:ext cx="5032375" cy="4111625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6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0832F4-91CE-8147-8681-A43D8A9E1A39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4988"/>
            <a:ext cx="5032375" cy="4111625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3668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9DCEF7-B439-084E-99CD-5B59F0389BAB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995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267D25-773C-9040-9EAB-978B786E8563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572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CC5599-B8A4-1747-8615-A9FC35E43769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eaLnBrk="1" hangingPunct="1"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067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03B85-9501-C649-AE2B-9CBEC7DD9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>
                <a:cs typeface="+mn-cs"/>
              </a:rPr>
              <a:t> (</a:t>
            </a:r>
            <a:r>
              <a:rPr lang="de-DE" sz="2400" dirty="0">
                <a:cs typeface="+mn-cs"/>
              </a:rPr>
              <a:t>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Rekursiver Algorithmus für LCS</a:t>
            </a:r>
          </a:p>
        </p:txBody>
      </p:sp>
      <p:sp>
        <p:nvSpPr>
          <p:cNvPr id="314371" name="Text Box 3"/>
          <p:cNvSpPr txBox="1">
            <a:spLocks noChangeArrowheads="1"/>
          </p:cNvSpPr>
          <p:nvPr/>
        </p:nvSpPr>
        <p:spPr bwMode="auto">
          <a:xfrm>
            <a:off x="927100" y="1524000"/>
            <a:ext cx="7289800" cy="2575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911225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911225" fontAlgn="base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911225" fontAlgn="base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911225" fontAlgn="base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911225" fontAlgn="base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3200" dirty="0" err="1">
                <a:latin typeface="+mn-lt"/>
                <a:cs typeface="Arial Unicode MS" charset="0"/>
              </a:rPr>
              <a:t>procedure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r>
              <a:rPr lang="de-DE" sz="3200" dirty="0">
                <a:solidFill>
                  <a:schemeClr val="accent2"/>
                </a:solidFill>
                <a:latin typeface="+mn-lt"/>
                <a:cs typeface="Arial Unicode MS" charset="0"/>
              </a:rPr>
              <a:t>LCS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(x,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y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, i,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j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)</a:t>
            </a:r>
            <a:r>
              <a:rPr lang="de-DE" sz="3200" dirty="0">
                <a:latin typeface="+mn-lt"/>
                <a:cs typeface="Arial Unicode MS" charset="0"/>
              </a:rPr>
              <a:t>:</a:t>
            </a:r>
          </a:p>
          <a:p>
            <a:pPr lvl="1">
              <a:defRPr/>
            </a:pPr>
            <a:r>
              <a:rPr lang="de-DE" sz="3200" dirty="0" err="1">
                <a:latin typeface="+mn-lt"/>
                <a:cs typeface="Arial Unicode MS" charset="0"/>
              </a:rPr>
              <a:t>if</a:t>
            </a:r>
            <a:r>
              <a:rPr lang="de-DE" sz="3200" b="1" dirty="0">
                <a:latin typeface="+mn-lt"/>
                <a:cs typeface="Arial Unicode MS" charset="0"/>
              </a:rPr>
              <a:t> 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x[i] =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y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[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j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]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</a:p>
          <a:p>
            <a:pPr lvl="2">
              <a:defRPr/>
            </a:pPr>
            <a:r>
              <a:rPr lang="de-DE" sz="3200" dirty="0" err="1">
                <a:latin typeface="+mn-lt"/>
                <a:cs typeface="Arial Unicode MS" charset="0"/>
              </a:rPr>
              <a:t>then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c[i,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j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] :=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r>
              <a:rPr lang="de-DE" sz="3200" dirty="0">
                <a:solidFill>
                  <a:schemeClr val="accent2"/>
                </a:solidFill>
                <a:latin typeface="+mn-lt"/>
                <a:cs typeface="Arial Unicode MS" charset="0"/>
              </a:rPr>
              <a:t>LCS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(x,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y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, i–1,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j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–1) + 1</a:t>
            </a:r>
          </a:p>
          <a:p>
            <a:pPr lvl="2">
              <a:lnSpc>
                <a:spcPct val="80000"/>
              </a:lnSpc>
              <a:defRPr/>
            </a:pPr>
            <a:r>
              <a:rPr lang="de-DE" sz="3200" dirty="0" err="1">
                <a:latin typeface="+mn-lt"/>
                <a:cs typeface="Arial Unicode MS" charset="0"/>
              </a:rPr>
              <a:t>else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c[i,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j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] :=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max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(</a:t>
            </a:r>
            <a:r>
              <a:rPr lang="de-DE" sz="4000" dirty="0">
                <a:solidFill>
                  <a:srgbClr val="008A87"/>
                </a:solidFill>
                <a:latin typeface="+mn-lt"/>
                <a:cs typeface="Arial Unicode MS" charset="0"/>
              </a:rPr>
              <a:t>{	</a:t>
            </a:r>
            <a:r>
              <a:rPr lang="de-DE" sz="3200" dirty="0">
                <a:solidFill>
                  <a:srgbClr val="333399"/>
                </a:solidFill>
                <a:latin typeface="+mn-lt"/>
                <a:cs typeface="Arial Unicode MS" charset="0"/>
              </a:rPr>
              <a:t>LCS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(x,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y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, i–1,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j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), </a:t>
            </a:r>
            <a:r>
              <a:rPr lang="de-DE" sz="3200" dirty="0">
                <a:latin typeface="+mn-lt"/>
                <a:cs typeface="Arial Unicode MS" charset="0"/>
              </a:rPr>
              <a:t>	</a:t>
            </a:r>
            <a:r>
              <a:rPr lang="de-DE" sz="3200" dirty="0">
                <a:solidFill>
                  <a:srgbClr val="333399"/>
                </a:solidFill>
                <a:latin typeface="+mn-lt"/>
                <a:cs typeface="Arial Unicode MS" charset="0"/>
              </a:rPr>
              <a:t>LCS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(x,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y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, i, </a:t>
            </a:r>
            <a:r>
              <a:rPr lang="de-DE" sz="3200" dirty="0" err="1">
                <a:solidFill>
                  <a:srgbClr val="008A87"/>
                </a:solidFill>
                <a:latin typeface="+mn-lt"/>
                <a:cs typeface="Arial Unicode MS" charset="0"/>
              </a:rPr>
              <a:t>j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–1)</a:t>
            </a:r>
            <a:r>
              <a:rPr lang="de-DE" sz="4000" dirty="0">
                <a:solidFill>
                  <a:srgbClr val="008A87"/>
                </a:solidFill>
                <a:latin typeface="+mn-lt"/>
                <a:cs typeface="Arial Unicode MS" charset="0"/>
              </a:rPr>
              <a:t>}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)</a:t>
            </a:r>
            <a:endParaRPr lang="de-DE" sz="4000" dirty="0">
              <a:solidFill>
                <a:srgbClr val="008A87"/>
              </a:solidFill>
              <a:latin typeface="+mn-lt"/>
              <a:cs typeface="Arial Unicode MS" charset="0"/>
            </a:endParaRPr>
          </a:p>
        </p:txBody>
      </p:sp>
      <p:sp>
        <p:nvSpPr>
          <p:cNvPr id="314372" name="Text Box 4"/>
          <p:cNvSpPr txBox="1">
            <a:spLocks noChangeArrowheads="1"/>
          </p:cNvSpPr>
          <p:nvPr/>
        </p:nvSpPr>
        <p:spPr bwMode="auto">
          <a:xfrm>
            <a:off x="927100" y="4267200"/>
            <a:ext cx="7289800" cy="1430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de-DE" sz="3200" dirty="0">
                <a:solidFill>
                  <a:schemeClr val="accent2"/>
                </a:solidFill>
                <a:latin typeface="+mn-lt"/>
                <a:cs typeface="Arial Unicode MS" charset="0"/>
              </a:rPr>
              <a:t>Schlimmster Fall: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r>
              <a:rPr lang="de-DE" sz="3200" dirty="0">
                <a:solidFill>
                  <a:srgbClr val="008A87"/>
                </a:solidFill>
                <a:latin typeface="+mn-lt"/>
                <a:cs typeface="Arial Unicode MS" charset="0"/>
              </a:rPr>
              <a:t>x[i] ≠ y[ j]</a:t>
            </a:r>
            <a:r>
              <a:rPr lang="de-DE" sz="3200" dirty="0">
                <a:latin typeface="+mn-lt"/>
                <a:cs typeface="Arial Unicode MS" charset="0"/>
              </a:rPr>
              <a:t> </a:t>
            </a:r>
            <a:br>
              <a:rPr lang="de-DE" sz="3200" dirty="0">
                <a:latin typeface="+mn-lt"/>
                <a:cs typeface="Arial Unicode MS" charset="0"/>
              </a:rPr>
            </a:br>
            <a:r>
              <a:rPr lang="de-DE" sz="3200" dirty="0">
                <a:latin typeface="+mn-lt"/>
                <a:cs typeface="Arial Unicode MS" charset="0"/>
              </a:rPr>
              <a:t>dann zwei Subprobleme, jedes mit nur einer </a:t>
            </a:r>
            <a:r>
              <a:rPr lang="de-DE" sz="3200" dirty="0" err="1">
                <a:latin typeface="+mn-lt"/>
                <a:cs typeface="Arial Unicode MS" charset="0"/>
              </a:rPr>
              <a:t>Dekrementierung</a:t>
            </a:r>
            <a:r>
              <a:rPr lang="de-DE" sz="3200" dirty="0">
                <a:latin typeface="+mn-lt"/>
                <a:cs typeface="Arial Unicode MS" charset="0"/>
              </a:rPr>
              <a:t> (um 1)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10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418" name="Group 2"/>
          <p:cNvGrpSpPr>
            <a:grpSpLocks/>
          </p:cNvGrpSpPr>
          <p:nvPr/>
        </p:nvGrpSpPr>
        <p:grpSpPr bwMode="auto">
          <a:xfrm>
            <a:off x="527050" y="2436813"/>
            <a:ext cx="8058150" cy="3860800"/>
            <a:chOff x="332" y="1535"/>
            <a:chExt cx="5076" cy="2432"/>
          </a:xfrm>
        </p:grpSpPr>
        <p:grpSp>
          <p:nvGrpSpPr>
            <p:cNvPr id="72745" name="Group 3"/>
            <p:cNvGrpSpPr>
              <a:grpSpLocks/>
            </p:cNvGrpSpPr>
            <p:nvPr/>
          </p:nvGrpSpPr>
          <p:grpSpPr bwMode="auto">
            <a:xfrm>
              <a:off x="729" y="1535"/>
              <a:ext cx="3963" cy="1825"/>
              <a:chOff x="1401" y="1440"/>
              <a:chExt cx="3963" cy="1825"/>
            </a:xfrm>
          </p:grpSpPr>
          <p:sp>
            <p:nvSpPr>
              <p:cNvPr id="316420" name="Freeform 4"/>
              <p:cNvSpPr>
                <a:spLocks/>
              </p:cNvSpPr>
              <p:nvPr/>
            </p:nvSpPr>
            <p:spPr bwMode="auto">
              <a:xfrm>
                <a:off x="1401" y="1823"/>
                <a:ext cx="2004" cy="1441"/>
              </a:xfrm>
              <a:custGeom>
                <a:avLst/>
                <a:gdLst>
                  <a:gd name="T0" fmla="*/ 698 w 2004"/>
                  <a:gd name="T1" fmla="*/ 142 h 1441"/>
                  <a:gd name="T2" fmla="*/ 982 w 2004"/>
                  <a:gd name="T3" fmla="*/ 0 h 1441"/>
                  <a:gd name="T4" fmla="*/ 1249 w 2004"/>
                  <a:gd name="T5" fmla="*/ 142 h 1441"/>
                  <a:gd name="T6" fmla="*/ 1708 w 2004"/>
                  <a:gd name="T7" fmla="*/ 601 h 1441"/>
                  <a:gd name="T8" fmla="*/ 1883 w 2004"/>
                  <a:gd name="T9" fmla="*/ 1302 h 1441"/>
                  <a:gd name="T10" fmla="*/ 982 w 2004"/>
                  <a:gd name="T11" fmla="*/ 1436 h 1441"/>
                  <a:gd name="T12" fmla="*/ 122 w 2004"/>
                  <a:gd name="T13" fmla="*/ 1302 h 1441"/>
                  <a:gd name="T14" fmla="*/ 247 w 2004"/>
                  <a:gd name="T15" fmla="*/ 601 h 1441"/>
                  <a:gd name="T16" fmla="*/ 698 w 2004"/>
                  <a:gd name="T17" fmla="*/ 142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04" h="1441">
                    <a:moveTo>
                      <a:pt x="698" y="142"/>
                    </a:moveTo>
                    <a:cubicBezTo>
                      <a:pt x="830" y="15"/>
                      <a:pt x="890" y="0"/>
                      <a:pt x="982" y="0"/>
                    </a:cubicBezTo>
                    <a:cubicBezTo>
                      <a:pt x="1074" y="0"/>
                      <a:pt x="1128" y="42"/>
                      <a:pt x="1249" y="142"/>
                    </a:cubicBezTo>
                    <a:cubicBezTo>
                      <a:pt x="1370" y="242"/>
                      <a:pt x="1602" y="408"/>
                      <a:pt x="1708" y="601"/>
                    </a:cubicBezTo>
                    <a:cubicBezTo>
                      <a:pt x="1814" y="794"/>
                      <a:pt x="2004" y="1163"/>
                      <a:pt x="1883" y="1302"/>
                    </a:cubicBezTo>
                    <a:cubicBezTo>
                      <a:pt x="1762" y="1441"/>
                      <a:pt x="1275" y="1436"/>
                      <a:pt x="982" y="1436"/>
                    </a:cubicBezTo>
                    <a:cubicBezTo>
                      <a:pt x="689" y="1436"/>
                      <a:pt x="244" y="1441"/>
                      <a:pt x="122" y="1302"/>
                    </a:cubicBezTo>
                    <a:cubicBezTo>
                      <a:pt x="0" y="1163"/>
                      <a:pt x="151" y="794"/>
                      <a:pt x="247" y="601"/>
                    </a:cubicBezTo>
                    <a:cubicBezTo>
                      <a:pt x="343" y="408"/>
                      <a:pt x="604" y="238"/>
                      <a:pt x="698" y="142"/>
                    </a:cubicBezTo>
                    <a:close/>
                  </a:path>
                </a:pathLst>
              </a:custGeom>
              <a:solidFill>
                <a:srgbClr val="FF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de-DE">
                  <a:latin typeface="+mn-lt"/>
                  <a:cs typeface="+mn-cs"/>
                </a:endParaRPr>
              </a:p>
            </p:txBody>
          </p:sp>
          <p:sp>
            <p:nvSpPr>
              <p:cNvPr id="316421" name="Freeform 5"/>
              <p:cNvSpPr>
                <a:spLocks/>
              </p:cNvSpPr>
              <p:nvPr/>
            </p:nvSpPr>
            <p:spPr bwMode="auto">
              <a:xfrm>
                <a:off x="3360" y="1824"/>
                <a:ext cx="2004" cy="1441"/>
              </a:xfrm>
              <a:custGeom>
                <a:avLst/>
                <a:gdLst>
                  <a:gd name="T0" fmla="*/ 698 w 2004"/>
                  <a:gd name="T1" fmla="*/ 142 h 1441"/>
                  <a:gd name="T2" fmla="*/ 982 w 2004"/>
                  <a:gd name="T3" fmla="*/ 0 h 1441"/>
                  <a:gd name="T4" fmla="*/ 1249 w 2004"/>
                  <a:gd name="T5" fmla="*/ 142 h 1441"/>
                  <a:gd name="T6" fmla="*/ 1708 w 2004"/>
                  <a:gd name="T7" fmla="*/ 601 h 1441"/>
                  <a:gd name="T8" fmla="*/ 1883 w 2004"/>
                  <a:gd name="T9" fmla="*/ 1302 h 1441"/>
                  <a:gd name="T10" fmla="*/ 982 w 2004"/>
                  <a:gd name="T11" fmla="*/ 1436 h 1441"/>
                  <a:gd name="T12" fmla="*/ 122 w 2004"/>
                  <a:gd name="T13" fmla="*/ 1302 h 1441"/>
                  <a:gd name="T14" fmla="*/ 247 w 2004"/>
                  <a:gd name="T15" fmla="*/ 601 h 1441"/>
                  <a:gd name="T16" fmla="*/ 698 w 2004"/>
                  <a:gd name="T17" fmla="*/ 142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04" h="1441">
                    <a:moveTo>
                      <a:pt x="698" y="142"/>
                    </a:moveTo>
                    <a:cubicBezTo>
                      <a:pt x="830" y="15"/>
                      <a:pt x="890" y="0"/>
                      <a:pt x="982" y="0"/>
                    </a:cubicBezTo>
                    <a:cubicBezTo>
                      <a:pt x="1074" y="0"/>
                      <a:pt x="1128" y="42"/>
                      <a:pt x="1249" y="142"/>
                    </a:cubicBezTo>
                    <a:cubicBezTo>
                      <a:pt x="1370" y="242"/>
                      <a:pt x="1602" y="408"/>
                      <a:pt x="1708" y="601"/>
                    </a:cubicBezTo>
                    <a:cubicBezTo>
                      <a:pt x="1814" y="794"/>
                      <a:pt x="2004" y="1163"/>
                      <a:pt x="1883" y="1302"/>
                    </a:cubicBezTo>
                    <a:cubicBezTo>
                      <a:pt x="1762" y="1441"/>
                      <a:pt x="1275" y="1436"/>
                      <a:pt x="982" y="1436"/>
                    </a:cubicBezTo>
                    <a:cubicBezTo>
                      <a:pt x="689" y="1436"/>
                      <a:pt x="244" y="1441"/>
                      <a:pt x="122" y="1302"/>
                    </a:cubicBezTo>
                    <a:cubicBezTo>
                      <a:pt x="0" y="1163"/>
                      <a:pt x="151" y="794"/>
                      <a:pt x="247" y="601"/>
                    </a:cubicBezTo>
                    <a:cubicBezTo>
                      <a:pt x="343" y="408"/>
                      <a:pt x="604" y="238"/>
                      <a:pt x="698" y="142"/>
                    </a:cubicBezTo>
                    <a:close/>
                  </a:path>
                </a:pathLst>
              </a:custGeom>
              <a:solidFill>
                <a:srgbClr val="FF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de-DE">
                  <a:latin typeface="+mn-lt"/>
                  <a:cs typeface="+mn-cs"/>
                </a:endParaRPr>
              </a:p>
            </p:txBody>
          </p:sp>
          <p:sp>
            <p:nvSpPr>
              <p:cNvPr id="316422" name="Text Box 6"/>
              <p:cNvSpPr txBox="1">
                <a:spLocks noChangeArrowheads="1"/>
              </p:cNvSpPr>
              <p:nvPr/>
            </p:nvSpPr>
            <p:spPr bwMode="auto">
              <a:xfrm>
                <a:off x="2554" y="1440"/>
                <a:ext cx="1592" cy="5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de-DE" sz="3200">
                    <a:solidFill>
                      <a:schemeClr val="accent2"/>
                    </a:solidFill>
                    <a:latin typeface="+mn-lt"/>
                    <a:cs typeface="Arial Unicode MS" charset="0"/>
                  </a:rPr>
                  <a:t>gleiche</a:t>
                </a:r>
                <a:br>
                  <a:rPr lang="de-DE" sz="3200">
                    <a:solidFill>
                      <a:schemeClr val="accent2"/>
                    </a:solidFill>
                    <a:latin typeface="+mn-lt"/>
                    <a:cs typeface="Arial Unicode MS" charset="0"/>
                  </a:rPr>
                </a:br>
                <a:r>
                  <a:rPr lang="de-DE" sz="3200">
                    <a:solidFill>
                      <a:schemeClr val="accent2"/>
                    </a:solidFill>
                    <a:latin typeface="+mn-lt"/>
                    <a:cs typeface="Arial Unicode MS" charset="0"/>
                  </a:rPr>
                  <a:t>Teilprobleme</a:t>
                </a:r>
              </a:p>
            </p:txBody>
          </p:sp>
        </p:grpSp>
        <p:sp>
          <p:nvSpPr>
            <p:cNvPr id="316423" name="Rectangle 7"/>
            <p:cNvSpPr>
              <a:spLocks noChangeArrowheads="1"/>
            </p:cNvSpPr>
            <p:nvPr/>
          </p:nvSpPr>
          <p:spPr bwMode="auto">
            <a:xfrm>
              <a:off x="332" y="3416"/>
              <a:ext cx="5076" cy="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endParaRPr lang="de-DE" sz="2800">
                <a:latin typeface="+mn-lt"/>
                <a:cs typeface="Arial Unicode MS" charset="0"/>
                <a:sym typeface="Symbol" charset="0"/>
              </a:endParaRPr>
            </a:p>
            <a:p>
              <a:pPr>
                <a:lnSpc>
                  <a:spcPct val="90000"/>
                </a:lnSpc>
                <a:defRPr/>
              </a:pPr>
              <a:r>
                <a:rPr lang="de-DE" sz="2800">
                  <a:latin typeface="+mn-lt"/>
                  <a:cs typeface="Arial Unicode MS" charset="0"/>
                  <a:sym typeface="Symbol" charset="0"/>
                </a:rPr>
                <a:t>mit wiederholter Lösung gleicher Teilprobleme!</a:t>
              </a:r>
            </a:p>
          </p:txBody>
        </p:sp>
      </p:grpSp>
      <p:sp>
        <p:nvSpPr>
          <p:cNvPr id="31642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Rekursionsbaum</a:t>
            </a:r>
          </a:p>
        </p:txBody>
      </p:sp>
      <p:sp>
        <p:nvSpPr>
          <p:cNvPr id="316425" name="Text Box 9"/>
          <p:cNvSpPr txBox="1">
            <a:spLocks noChangeArrowheads="1"/>
          </p:cNvSpPr>
          <p:nvPr/>
        </p:nvSpPr>
        <p:spPr bwMode="auto">
          <a:xfrm>
            <a:off x="228600" y="1295400"/>
            <a:ext cx="2274982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3200">
                <a:solidFill>
                  <a:srgbClr val="008A87"/>
                </a:solidFill>
                <a:latin typeface="+mn-lt"/>
                <a:cs typeface="Arial Unicode MS" charset="0"/>
              </a:rPr>
              <a:t>m = 3, n = 4:</a:t>
            </a:r>
          </a:p>
        </p:txBody>
      </p:sp>
      <p:sp>
        <p:nvSpPr>
          <p:cNvPr id="316426" name="Oval 10"/>
          <p:cNvSpPr>
            <a:spLocks noChangeArrowheads="1"/>
          </p:cNvSpPr>
          <p:nvPr/>
        </p:nvSpPr>
        <p:spPr bwMode="auto">
          <a:xfrm>
            <a:off x="3906838" y="1368425"/>
            <a:ext cx="547687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3,4</a:t>
            </a:r>
          </a:p>
        </p:txBody>
      </p:sp>
      <p:sp>
        <p:nvSpPr>
          <p:cNvPr id="316427" name="Oval 11"/>
          <p:cNvSpPr>
            <a:spLocks noChangeArrowheads="1"/>
          </p:cNvSpPr>
          <p:nvPr/>
        </p:nvSpPr>
        <p:spPr bwMode="auto">
          <a:xfrm>
            <a:off x="1568450" y="2282825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2,4</a:t>
            </a:r>
          </a:p>
        </p:txBody>
      </p:sp>
      <p:sp>
        <p:nvSpPr>
          <p:cNvPr id="316428" name="Oval 12"/>
          <p:cNvSpPr>
            <a:spLocks noChangeArrowheads="1"/>
          </p:cNvSpPr>
          <p:nvPr/>
        </p:nvSpPr>
        <p:spPr bwMode="auto">
          <a:xfrm>
            <a:off x="917575" y="3197225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1,4</a:t>
            </a:r>
          </a:p>
        </p:txBody>
      </p:sp>
      <p:cxnSp>
        <p:nvCxnSpPr>
          <p:cNvPr id="316429" name="AutoShape 13"/>
          <p:cNvCxnSpPr>
            <a:cxnSpLocks noChangeShapeType="1"/>
            <a:stCxn id="316428" idx="0"/>
            <a:endCxn id="316427" idx="3"/>
          </p:cNvCxnSpPr>
          <p:nvPr/>
        </p:nvCxnSpPr>
        <p:spPr bwMode="auto">
          <a:xfrm flipV="1">
            <a:off x="1192213" y="2738438"/>
            <a:ext cx="457200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0" name="AutoShape 14"/>
          <p:cNvCxnSpPr>
            <a:cxnSpLocks noChangeShapeType="1"/>
            <a:stCxn id="316427" idx="5"/>
            <a:endCxn id="316441" idx="1"/>
          </p:cNvCxnSpPr>
          <p:nvPr/>
        </p:nvCxnSpPr>
        <p:spPr bwMode="auto">
          <a:xfrm>
            <a:off x="2036763" y="2738438"/>
            <a:ext cx="504825" cy="5365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1" name="AutoShape 15"/>
          <p:cNvCxnSpPr>
            <a:cxnSpLocks noChangeShapeType="1"/>
            <a:stCxn id="316428" idx="3"/>
          </p:cNvCxnSpPr>
          <p:nvPr/>
        </p:nvCxnSpPr>
        <p:spPr bwMode="auto">
          <a:xfrm flipH="1">
            <a:off x="838200" y="3652838"/>
            <a:ext cx="160338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2" name="AutoShape 16"/>
          <p:cNvCxnSpPr>
            <a:cxnSpLocks noChangeShapeType="1"/>
            <a:stCxn id="316428" idx="5"/>
          </p:cNvCxnSpPr>
          <p:nvPr/>
        </p:nvCxnSpPr>
        <p:spPr bwMode="auto">
          <a:xfrm>
            <a:off x="1385888" y="3652838"/>
            <a:ext cx="160337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33" name="Oval 17"/>
          <p:cNvSpPr>
            <a:spLocks noChangeArrowheads="1"/>
          </p:cNvSpPr>
          <p:nvPr/>
        </p:nvSpPr>
        <p:spPr bwMode="auto">
          <a:xfrm>
            <a:off x="6243638" y="2282825"/>
            <a:ext cx="547687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3,3</a:t>
            </a:r>
          </a:p>
        </p:txBody>
      </p:sp>
      <p:sp>
        <p:nvSpPr>
          <p:cNvPr id="316434" name="Oval 18"/>
          <p:cNvSpPr>
            <a:spLocks noChangeArrowheads="1"/>
          </p:cNvSpPr>
          <p:nvPr/>
        </p:nvSpPr>
        <p:spPr bwMode="auto">
          <a:xfrm>
            <a:off x="7002463" y="3197225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3,2</a:t>
            </a:r>
          </a:p>
        </p:txBody>
      </p:sp>
      <p:cxnSp>
        <p:nvCxnSpPr>
          <p:cNvPr id="316435" name="AutoShape 19"/>
          <p:cNvCxnSpPr>
            <a:cxnSpLocks noChangeShapeType="1"/>
            <a:stCxn id="316433" idx="3"/>
          </p:cNvCxnSpPr>
          <p:nvPr/>
        </p:nvCxnSpPr>
        <p:spPr bwMode="auto">
          <a:xfrm flipH="1">
            <a:off x="5905500" y="2738438"/>
            <a:ext cx="419100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6" name="AutoShape 20"/>
          <p:cNvCxnSpPr>
            <a:cxnSpLocks noChangeShapeType="1"/>
            <a:stCxn id="316433" idx="5"/>
            <a:endCxn id="316434" idx="0"/>
          </p:cNvCxnSpPr>
          <p:nvPr/>
        </p:nvCxnSpPr>
        <p:spPr bwMode="auto">
          <a:xfrm>
            <a:off x="6710363" y="2738438"/>
            <a:ext cx="566737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7" name="AutoShape 21"/>
          <p:cNvCxnSpPr>
            <a:cxnSpLocks noChangeShapeType="1"/>
            <a:stCxn id="316434" idx="3"/>
          </p:cNvCxnSpPr>
          <p:nvPr/>
        </p:nvCxnSpPr>
        <p:spPr bwMode="auto">
          <a:xfrm flipH="1">
            <a:off x="6934200" y="3652838"/>
            <a:ext cx="149225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8" name="AutoShape 22"/>
          <p:cNvCxnSpPr>
            <a:cxnSpLocks noChangeShapeType="1"/>
            <a:stCxn id="316434" idx="5"/>
          </p:cNvCxnSpPr>
          <p:nvPr/>
        </p:nvCxnSpPr>
        <p:spPr bwMode="auto">
          <a:xfrm>
            <a:off x="7470775" y="3652838"/>
            <a:ext cx="149225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39" name="AutoShape 23"/>
          <p:cNvCxnSpPr>
            <a:cxnSpLocks noChangeShapeType="1"/>
            <a:stCxn id="316426" idx="3"/>
            <a:endCxn id="316427" idx="0"/>
          </p:cNvCxnSpPr>
          <p:nvPr/>
        </p:nvCxnSpPr>
        <p:spPr bwMode="auto">
          <a:xfrm flipH="1">
            <a:off x="1843088" y="1824038"/>
            <a:ext cx="2144712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0" name="AutoShape 24"/>
          <p:cNvCxnSpPr>
            <a:cxnSpLocks noChangeShapeType="1"/>
            <a:stCxn id="316426" idx="5"/>
            <a:endCxn id="316433" idx="0"/>
          </p:cNvCxnSpPr>
          <p:nvPr/>
        </p:nvCxnSpPr>
        <p:spPr bwMode="auto">
          <a:xfrm>
            <a:off x="4373563" y="1824038"/>
            <a:ext cx="2144712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41" name="Oval 25"/>
          <p:cNvSpPr>
            <a:spLocks noChangeArrowheads="1"/>
          </p:cNvSpPr>
          <p:nvPr/>
        </p:nvSpPr>
        <p:spPr bwMode="auto">
          <a:xfrm>
            <a:off x="2460625" y="3197225"/>
            <a:ext cx="547688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2,3</a:t>
            </a:r>
          </a:p>
        </p:txBody>
      </p:sp>
      <p:sp>
        <p:nvSpPr>
          <p:cNvPr id="316442" name="Oval 26"/>
          <p:cNvSpPr>
            <a:spLocks noChangeArrowheads="1"/>
          </p:cNvSpPr>
          <p:nvPr/>
        </p:nvSpPr>
        <p:spPr bwMode="auto">
          <a:xfrm>
            <a:off x="1890713" y="4111625"/>
            <a:ext cx="547687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1,3</a:t>
            </a:r>
          </a:p>
        </p:txBody>
      </p:sp>
      <p:sp>
        <p:nvSpPr>
          <p:cNvPr id="316443" name="Oval 27"/>
          <p:cNvSpPr>
            <a:spLocks noChangeArrowheads="1"/>
          </p:cNvSpPr>
          <p:nvPr/>
        </p:nvSpPr>
        <p:spPr bwMode="auto">
          <a:xfrm>
            <a:off x="3048000" y="4111625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2,2</a:t>
            </a:r>
          </a:p>
        </p:txBody>
      </p:sp>
      <p:cxnSp>
        <p:nvCxnSpPr>
          <p:cNvPr id="316444" name="AutoShape 28"/>
          <p:cNvCxnSpPr>
            <a:cxnSpLocks noChangeShapeType="1"/>
            <a:stCxn id="316441" idx="3"/>
            <a:endCxn id="316442" idx="0"/>
          </p:cNvCxnSpPr>
          <p:nvPr/>
        </p:nvCxnSpPr>
        <p:spPr bwMode="auto">
          <a:xfrm flipH="1">
            <a:off x="2165350" y="3652838"/>
            <a:ext cx="376238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5" name="AutoShape 29"/>
          <p:cNvCxnSpPr>
            <a:cxnSpLocks noChangeShapeType="1"/>
            <a:stCxn id="316441" idx="5"/>
            <a:endCxn id="316443" idx="0"/>
          </p:cNvCxnSpPr>
          <p:nvPr/>
        </p:nvCxnSpPr>
        <p:spPr bwMode="auto">
          <a:xfrm>
            <a:off x="2927350" y="3652838"/>
            <a:ext cx="395288" cy="4587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6" name="AutoShape 30"/>
          <p:cNvCxnSpPr>
            <a:cxnSpLocks noChangeShapeType="1"/>
            <a:stCxn id="316442" idx="3"/>
          </p:cNvCxnSpPr>
          <p:nvPr/>
        </p:nvCxnSpPr>
        <p:spPr bwMode="auto">
          <a:xfrm flipH="1">
            <a:off x="1811338" y="4567238"/>
            <a:ext cx="160337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7" name="AutoShape 31"/>
          <p:cNvCxnSpPr>
            <a:cxnSpLocks noChangeShapeType="1"/>
            <a:stCxn id="316442" idx="5"/>
          </p:cNvCxnSpPr>
          <p:nvPr/>
        </p:nvCxnSpPr>
        <p:spPr bwMode="auto">
          <a:xfrm>
            <a:off x="2357438" y="4567238"/>
            <a:ext cx="160337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8" name="AutoShape 32"/>
          <p:cNvCxnSpPr>
            <a:cxnSpLocks noChangeShapeType="1"/>
            <a:stCxn id="316443" idx="3"/>
          </p:cNvCxnSpPr>
          <p:nvPr/>
        </p:nvCxnSpPr>
        <p:spPr bwMode="auto">
          <a:xfrm flipH="1">
            <a:off x="2979738" y="4567238"/>
            <a:ext cx="149225" cy="382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9" name="AutoShape 33"/>
          <p:cNvCxnSpPr>
            <a:cxnSpLocks noChangeShapeType="1"/>
            <a:stCxn id="316443" idx="5"/>
          </p:cNvCxnSpPr>
          <p:nvPr/>
        </p:nvCxnSpPr>
        <p:spPr bwMode="auto">
          <a:xfrm>
            <a:off x="3516313" y="4567238"/>
            <a:ext cx="179387" cy="3730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50" name="Text Box 34"/>
          <p:cNvSpPr txBox="1">
            <a:spLocks noChangeArrowheads="1"/>
          </p:cNvSpPr>
          <p:nvPr/>
        </p:nvSpPr>
        <p:spPr bwMode="auto">
          <a:xfrm>
            <a:off x="546100" y="5432425"/>
            <a:ext cx="8597900" cy="487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de-DE" sz="2800">
                <a:latin typeface="+mn-lt"/>
                <a:cs typeface="Arial Unicode MS" charset="0"/>
              </a:rPr>
              <a:t>Höhe </a:t>
            </a:r>
            <a:r>
              <a:rPr lang="de-DE" sz="2800">
                <a:solidFill>
                  <a:srgbClr val="008A87"/>
                </a:solidFill>
                <a:latin typeface="+mn-lt"/>
                <a:cs typeface="Arial Unicode MS" charset="0"/>
              </a:rPr>
              <a:t>= m + n</a:t>
            </a:r>
            <a:r>
              <a:rPr lang="de-DE" sz="2800">
                <a:latin typeface="+mn-lt"/>
                <a:cs typeface="Arial Unicode MS" charset="0"/>
              </a:rPr>
              <a:t> </a:t>
            </a:r>
            <a:r>
              <a:rPr lang="de-DE" sz="2800">
                <a:latin typeface="+mn-lt"/>
                <a:cs typeface="Arial Unicode MS" charset="0"/>
                <a:sym typeface="Symbol" charset="0"/>
              </a:rPr>
              <a:t> potentiell exponentieller Aufwand</a:t>
            </a:r>
            <a:endParaRPr lang="de-DE" sz="2800">
              <a:latin typeface="+mn-lt"/>
              <a:cs typeface="Arial Unicode MS" charset="0"/>
            </a:endParaRPr>
          </a:p>
        </p:txBody>
      </p:sp>
      <p:sp>
        <p:nvSpPr>
          <p:cNvPr id="316451" name="Oval 35"/>
          <p:cNvSpPr>
            <a:spLocks noChangeArrowheads="1"/>
          </p:cNvSpPr>
          <p:nvPr/>
        </p:nvSpPr>
        <p:spPr bwMode="auto">
          <a:xfrm>
            <a:off x="5570538" y="3198813"/>
            <a:ext cx="547687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2,3</a:t>
            </a:r>
          </a:p>
        </p:txBody>
      </p:sp>
      <p:sp>
        <p:nvSpPr>
          <p:cNvPr id="316452" name="Oval 36"/>
          <p:cNvSpPr>
            <a:spLocks noChangeArrowheads="1"/>
          </p:cNvSpPr>
          <p:nvPr/>
        </p:nvSpPr>
        <p:spPr bwMode="auto">
          <a:xfrm>
            <a:off x="5000625" y="4113213"/>
            <a:ext cx="547688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1,3</a:t>
            </a:r>
          </a:p>
        </p:txBody>
      </p:sp>
      <p:sp>
        <p:nvSpPr>
          <p:cNvPr id="316453" name="Oval 37"/>
          <p:cNvSpPr>
            <a:spLocks noChangeArrowheads="1"/>
          </p:cNvSpPr>
          <p:nvPr/>
        </p:nvSpPr>
        <p:spPr bwMode="auto">
          <a:xfrm>
            <a:off x="6157913" y="4113213"/>
            <a:ext cx="549275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solidFill>
                  <a:srgbClr val="008A87"/>
                </a:solidFill>
                <a:latin typeface="Times New Roman" charset="0"/>
                <a:cs typeface="Arial Unicode MS" charset="0"/>
              </a:rPr>
              <a:t>2,2</a:t>
            </a:r>
          </a:p>
        </p:txBody>
      </p:sp>
      <p:cxnSp>
        <p:nvCxnSpPr>
          <p:cNvPr id="316454" name="AutoShape 38"/>
          <p:cNvCxnSpPr>
            <a:cxnSpLocks noChangeShapeType="1"/>
            <a:stCxn id="316451" idx="3"/>
            <a:endCxn id="316452" idx="0"/>
          </p:cNvCxnSpPr>
          <p:nvPr/>
        </p:nvCxnSpPr>
        <p:spPr bwMode="auto">
          <a:xfrm flipH="1">
            <a:off x="5275263" y="3654425"/>
            <a:ext cx="376237" cy="4587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5" name="AutoShape 39"/>
          <p:cNvCxnSpPr>
            <a:cxnSpLocks noChangeShapeType="1"/>
            <a:stCxn id="316451" idx="5"/>
            <a:endCxn id="316453" idx="0"/>
          </p:cNvCxnSpPr>
          <p:nvPr/>
        </p:nvCxnSpPr>
        <p:spPr bwMode="auto">
          <a:xfrm>
            <a:off x="6037263" y="3654425"/>
            <a:ext cx="395287" cy="4587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6" name="AutoShape 40"/>
          <p:cNvCxnSpPr>
            <a:cxnSpLocks noChangeShapeType="1"/>
            <a:stCxn id="316452" idx="3"/>
          </p:cNvCxnSpPr>
          <p:nvPr/>
        </p:nvCxnSpPr>
        <p:spPr bwMode="auto">
          <a:xfrm flipH="1">
            <a:off x="4921250" y="4568825"/>
            <a:ext cx="160338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7" name="AutoShape 41"/>
          <p:cNvCxnSpPr>
            <a:cxnSpLocks noChangeShapeType="1"/>
            <a:stCxn id="316452" idx="5"/>
          </p:cNvCxnSpPr>
          <p:nvPr/>
        </p:nvCxnSpPr>
        <p:spPr bwMode="auto">
          <a:xfrm>
            <a:off x="5467350" y="4568825"/>
            <a:ext cx="160338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8" name="AutoShape 42"/>
          <p:cNvCxnSpPr>
            <a:cxnSpLocks noChangeShapeType="1"/>
            <a:stCxn id="316453" idx="3"/>
          </p:cNvCxnSpPr>
          <p:nvPr/>
        </p:nvCxnSpPr>
        <p:spPr bwMode="auto">
          <a:xfrm flipH="1">
            <a:off x="6089650" y="4568825"/>
            <a:ext cx="149225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9" name="AutoShape 43"/>
          <p:cNvCxnSpPr>
            <a:cxnSpLocks noChangeShapeType="1"/>
            <a:stCxn id="316453" idx="5"/>
          </p:cNvCxnSpPr>
          <p:nvPr/>
        </p:nvCxnSpPr>
        <p:spPr bwMode="auto">
          <a:xfrm>
            <a:off x="6626225" y="4568825"/>
            <a:ext cx="147638" cy="382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grpSp>
        <p:nvGrpSpPr>
          <p:cNvPr id="316460" name="Group 44"/>
          <p:cNvGrpSpPr>
            <a:grpSpLocks/>
          </p:cNvGrpSpPr>
          <p:nvPr/>
        </p:nvGrpSpPr>
        <p:grpSpPr bwMode="auto">
          <a:xfrm>
            <a:off x="7829550" y="1447800"/>
            <a:ext cx="998538" cy="3810000"/>
            <a:chOff x="4932" y="912"/>
            <a:chExt cx="629" cy="2400"/>
          </a:xfrm>
        </p:grpSpPr>
        <p:sp>
          <p:nvSpPr>
            <p:cNvPr id="316461" name="Line 45"/>
            <p:cNvSpPr>
              <a:spLocks noChangeShapeType="1"/>
            </p:cNvSpPr>
            <p:nvPr/>
          </p:nvSpPr>
          <p:spPr bwMode="auto">
            <a:xfrm>
              <a:off x="5247" y="912"/>
              <a:ext cx="0" cy="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6462" name="Rectangle 46"/>
            <p:cNvSpPr>
              <a:spLocks noChangeArrowheads="1"/>
            </p:cNvSpPr>
            <p:nvPr/>
          </p:nvSpPr>
          <p:spPr bwMode="auto">
            <a:xfrm>
              <a:off x="4932" y="1968"/>
              <a:ext cx="629" cy="3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m+n</a:t>
              </a:r>
            </a:p>
          </p:txBody>
        </p:sp>
      </p:grpSp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404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5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Dynamische Programmierung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>
                <a:cs typeface="+mn-cs"/>
              </a:rPr>
              <a:t>Finde richtige Anordnung der Teilprobleme</a:t>
            </a:r>
          </a:p>
          <a:p>
            <a:pPr eaLnBrk="1" hangingPunct="1">
              <a:defRPr/>
            </a:pPr>
            <a:r>
              <a:rPr lang="de-DE" sz="2800">
                <a:cs typeface="+mn-cs"/>
              </a:rPr>
              <a:t>Gesamtanzahl der Teilprobleme:</a:t>
            </a:r>
            <a:r>
              <a:rPr lang="de-DE" sz="2800" i="1">
                <a:cs typeface="+mn-cs"/>
              </a:rPr>
              <a:t> </a:t>
            </a:r>
            <a:r>
              <a:rPr lang="de-DE" sz="2800">
                <a:solidFill>
                  <a:srgbClr val="3C8C93"/>
                </a:solidFill>
                <a:cs typeface="+mn-cs"/>
              </a:rPr>
              <a:t>m ∙ n</a:t>
            </a:r>
          </a:p>
          <a:p>
            <a:pPr lvl="1" eaLnBrk="1" hangingPunct="1">
              <a:defRPr/>
            </a:pPr>
            <a:endParaRPr lang="de-DE"/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endParaRPr lang="de-DE" sz="2800">
              <a:cs typeface="+mn-cs"/>
            </a:endParaRPr>
          </a:p>
        </p:txBody>
      </p:sp>
      <p:grpSp>
        <p:nvGrpSpPr>
          <p:cNvPr id="74755" name="Group 4"/>
          <p:cNvGrpSpPr>
            <a:grpSpLocks/>
          </p:cNvGrpSpPr>
          <p:nvPr/>
        </p:nvGrpSpPr>
        <p:grpSpPr bwMode="auto">
          <a:xfrm>
            <a:off x="706438" y="2492896"/>
            <a:ext cx="8234361" cy="952500"/>
            <a:chOff x="384" y="1167"/>
            <a:chExt cx="5187" cy="600"/>
          </a:xfrm>
        </p:grpSpPr>
        <p:sp>
          <p:nvSpPr>
            <p:cNvPr id="318469" name="Text Box 5"/>
            <p:cNvSpPr txBox="1">
              <a:spLocks noChangeArrowheads="1"/>
            </p:cNvSpPr>
            <p:nvPr/>
          </p:nvSpPr>
          <p:spPr bwMode="auto">
            <a:xfrm>
              <a:off x="384" y="1326"/>
              <a:ext cx="73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c[i, j] =</a:t>
              </a:r>
            </a:p>
          </p:txBody>
        </p:sp>
        <p:sp>
          <p:nvSpPr>
            <p:cNvPr id="318470" name="Text Box 6"/>
            <p:cNvSpPr txBox="1">
              <a:spLocks noChangeArrowheads="1"/>
            </p:cNvSpPr>
            <p:nvPr/>
          </p:nvSpPr>
          <p:spPr bwMode="auto">
            <a:xfrm>
              <a:off x="1450" y="1167"/>
              <a:ext cx="4121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c[i–1, 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j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–1] + 1</a:t>
              </a:r>
              <a:r>
                <a:rPr lang="de-DE" sz="2800" dirty="0">
                  <a:latin typeface="+mn-lt"/>
                  <a:cs typeface="Arial Unicode MS" charset="0"/>
                </a:rPr>
                <a:t>	falls 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x[i] = 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y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[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j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]</a:t>
              </a:r>
              <a:r>
                <a:rPr lang="de-DE" sz="2800" dirty="0">
                  <a:latin typeface="+mn-lt"/>
                  <a:cs typeface="Arial Unicode MS" charset="0"/>
                </a:rPr>
                <a:t>,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max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(</a:t>
              </a:r>
              <a:r>
                <a:rPr lang="de-DE" sz="36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{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c[i–1, 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j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], c[i, </a:t>
              </a:r>
              <a:r>
                <a:rPr lang="de-DE" sz="2800" dirty="0" err="1">
                  <a:solidFill>
                    <a:srgbClr val="008A87"/>
                  </a:solidFill>
                  <a:latin typeface="+mn-lt"/>
                  <a:cs typeface="Arial Unicode MS" charset="0"/>
                </a:rPr>
                <a:t>j</a:t>
              </a:r>
              <a:r>
                <a:rPr lang="de-DE" sz="28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–1]</a:t>
              </a:r>
              <a:r>
                <a:rPr lang="de-DE" sz="3600" dirty="0">
                  <a:solidFill>
                    <a:srgbClr val="008A87"/>
                  </a:solidFill>
                  <a:latin typeface="+mn-lt"/>
                  <a:cs typeface="Arial Unicode MS" charset="0"/>
                </a:rPr>
                <a:t>})</a:t>
              </a:r>
              <a:r>
                <a:rPr lang="de-DE" sz="2800" dirty="0">
                  <a:latin typeface="+mn-lt"/>
                  <a:cs typeface="Arial Unicode MS" charset="0"/>
                </a:rPr>
                <a:t>	sonst.</a:t>
              </a:r>
            </a:p>
          </p:txBody>
        </p:sp>
        <p:sp>
          <p:nvSpPr>
            <p:cNvPr id="318471" name="AutoShape 7"/>
            <p:cNvSpPr>
              <a:spLocks/>
            </p:cNvSpPr>
            <p:nvPr/>
          </p:nvSpPr>
          <p:spPr bwMode="auto">
            <a:xfrm>
              <a:off x="1296" y="1191"/>
              <a:ext cx="144" cy="576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19050">
              <a:solidFill>
                <a:srgbClr val="008A8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 sz="2800">
                <a:solidFill>
                  <a:srgbClr val="008A87"/>
                </a:solidFill>
                <a:latin typeface="+mn-lt"/>
                <a:cs typeface="Arial Unicode MS" charset="0"/>
              </a:endParaRPr>
            </a:p>
          </p:txBody>
        </p:sp>
      </p:grpSp>
      <p:graphicFrame>
        <p:nvGraphicFramePr>
          <p:cNvPr id="318472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004486"/>
              </p:ext>
            </p:extLst>
          </p:nvPr>
        </p:nvGraphicFramePr>
        <p:xfrm>
          <a:off x="2720752" y="4098032"/>
          <a:ext cx="4038600" cy="2286002"/>
        </p:xfrm>
        <a:graphic>
          <a:graphicData uri="http://schemas.openxmlformats.org/drawingml/2006/table">
            <a:tbl>
              <a:tblPr/>
              <a:tblGrid>
                <a:gridCol w="80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8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8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C(i, 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18510" name="Line 46"/>
          <p:cNvSpPr>
            <a:spLocks noChangeShapeType="1"/>
          </p:cNvSpPr>
          <p:nvPr/>
        </p:nvSpPr>
        <p:spPr bwMode="auto">
          <a:xfrm flipV="1">
            <a:off x="4778152" y="4783832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8511" name="Line 47"/>
          <p:cNvSpPr>
            <a:spLocks noChangeShapeType="1"/>
          </p:cNvSpPr>
          <p:nvPr/>
        </p:nvSpPr>
        <p:spPr bwMode="auto">
          <a:xfrm flipH="1">
            <a:off x="4092352" y="531723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8512" name="Line 48"/>
          <p:cNvSpPr>
            <a:spLocks noChangeShapeType="1"/>
          </p:cNvSpPr>
          <p:nvPr/>
        </p:nvSpPr>
        <p:spPr bwMode="auto">
          <a:xfrm flipH="1" flipV="1">
            <a:off x="4168552" y="4860032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8513" name="Text Box 49"/>
          <p:cNvSpPr txBox="1">
            <a:spLocks noChangeArrowheads="1"/>
          </p:cNvSpPr>
          <p:nvPr/>
        </p:nvSpPr>
        <p:spPr bwMode="auto">
          <a:xfrm>
            <a:off x="2415952" y="418852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318514" name="Text Box 50"/>
          <p:cNvSpPr txBox="1">
            <a:spLocks noChangeArrowheads="1"/>
          </p:cNvSpPr>
          <p:nvPr/>
        </p:nvSpPr>
        <p:spPr bwMode="auto">
          <a:xfrm>
            <a:off x="2339752" y="6017320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318515" name="Text Box 51"/>
          <p:cNvSpPr txBox="1">
            <a:spLocks noChangeArrowheads="1"/>
          </p:cNvSpPr>
          <p:nvPr/>
        </p:nvSpPr>
        <p:spPr bwMode="auto">
          <a:xfrm>
            <a:off x="2943002" y="373132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318516" name="Text Box 52"/>
          <p:cNvSpPr txBox="1">
            <a:spLocks noChangeArrowheads="1"/>
          </p:cNvSpPr>
          <p:nvPr/>
        </p:nvSpPr>
        <p:spPr bwMode="auto">
          <a:xfrm>
            <a:off x="6156102" y="371703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sp>
        <p:nvSpPr>
          <p:cNvPr id="318517" name="Text Box 53"/>
          <p:cNvSpPr txBox="1">
            <a:spLocks noChangeArrowheads="1"/>
          </p:cNvSpPr>
          <p:nvPr/>
        </p:nvSpPr>
        <p:spPr bwMode="auto">
          <a:xfrm>
            <a:off x="2400077" y="5125145"/>
            <a:ext cx="2386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i</a:t>
            </a:r>
          </a:p>
        </p:txBody>
      </p:sp>
      <p:sp>
        <p:nvSpPr>
          <p:cNvPr id="318518" name="Text Box 54"/>
          <p:cNvSpPr txBox="1">
            <a:spLocks noChangeArrowheads="1"/>
          </p:cNvSpPr>
          <p:nvPr/>
        </p:nvSpPr>
        <p:spPr bwMode="auto">
          <a:xfrm>
            <a:off x="4619402" y="3731320"/>
            <a:ext cx="2535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j</a:t>
            </a:r>
          </a:p>
        </p:txBody>
      </p:sp>
      <p:sp>
        <p:nvSpPr>
          <p:cNvPr id="1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813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6024"/>
            <a:ext cx="7924800" cy="620688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Algorithmus LCS</a:t>
            </a:r>
            <a:endParaRPr lang="de-DE">
              <a:cs typeface="+mj-cs"/>
            </a:endParaRP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278632"/>
            <a:ext cx="8153400" cy="50306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Function 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LCS-length</a:t>
            </a:r>
            <a:r>
              <a:rPr lang="en-US" dirty="0">
                <a:cs typeface="+mn-cs"/>
              </a:rPr>
              <a:t>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X, Y</a:t>
            </a:r>
            <a:r>
              <a:rPr lang="en-US" dirty="0">
                <a:cs typeface="+mn-cs"/>
              </a:rPr>
              <a:t>):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m</a:t>
            </a:r>
            <a:r>
              <a:rPr lang="en-US" dirty="0">
                <a:cs typeface="+mn-cs"/>
              </a:rPr>
              <a:t> := 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length</a:t>
            </a:r>
            <a:r>
              <a:rPr lang="en-US" dirty="0">
                <a:cs typeface="+mn-cs"/>
              </a:rPr>
              <a:t>(</a:t>
            </a:r>
            <a:r>
              <a:rPr lang="en-US" dirty="0">
                <a:solidFill>
                  <a:srgbClr val="3C8C93"/>
                </a:solidFill>
                <a:cs typeface="+mn-cs"/>
              </a:rPr>
              <a:t>X</a:t>
            </a:r>
            <a:r>
              <a:rPr lang="en-US" dirty="0">
                <a:cs typeface="+mn-cs"/>
              </a:rPr>
              <a:t>); </a:t>
            </a:r>
            <a:r>
              <a:rPr lang="en-US" dirty="0">
                <a:solidFill>
                  <a:srgbClr val="3C8C93"/>
                </a:solidFill>
                <a:cs typeface="+mn-cs"/>
              </a:rPr>
              <a:t>n</a:t>
            </a:r>
            <a:r>
              <a:rPr lang="en-US" dirty="0">
                <a:cs typeface="+mn-cs"/>
              </a:rPr>
              <a:t>  := </a:t>
            </a:r>
            <a:r>
              <a:rPr lang="en-US" dirty="0">
                <a:solidFill>
                  <a:srgbClr val="333399"/>
                </a:solidFill>
                <a:cs typeface="+mn-cs"/>
              </a:rPr>
              <a:t>length</a:t>
            </a:r>
            <a:r>
              <a:rPr lang="en-US" dirty="0">
                <a:cs typeface="+mn-cs"/>
              </a:rPr>
              <a:t>(</a:t>
            </a:r>
            <a:r>
              <a:rPr lang="en-US" dirty="0">
                <a:solidFill>
                  <a:srgbClr val="3C8C93"/>
                </a:solidFill>
                <a:cs typeface="+mn-cs"/>
              </a:rPr>
              <a:t>Y</a:t>
            </a:r>
            <a:r>
              <a:rPr lang="en-US" dirty="0">
                <a:cs typeface="+mn-cs"/>
              </a:rPr>
              <a:t>)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solidFill>
                  <a:srgbClr val="3C8C93"/>
                </a:solidFill>
                <a:cs typeface="+mn-cs"/>
              </a:rPr>
              <a:t> c: Array [0..m, 0..n] of Integer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for </a:t>
            </a:r>
            <a:r>
              <a:rPr lang="en-US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en-US" dirty="0">
                <a:solidFill>
                  <a:srgbClr val="3C8C93"/>
                </a:solidFill>
                <a:cs typeface="+mn-cs"/>
              </a:rPr>
              <a:t> </a:t>
            </a:r>
            <a:r>
              <a:rPr lang="en-US" dirty="0">
                <a:cs typeface="+mn-cs"/>
              </a:rPr>
              <a:t>from</a:t>
            </a:r>
            <a:r>
              <a:rPr lang="en-US" dirty="0">
                <a:solidFill>
                  <a:srgbClr val="3C8C93"/>
                </a:solidFill>
                <a:cs typeface="+mn-cs"/>
              </a:rPr>
              <a:t> 1</a:t>
            </a:r>
            <a:r>
              <a:rPr lang="en-US" dirty="0">
                <a:cs typeface="+mn-cs"/>
              </a:rPr>
              <a:t> to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m</a:t>
            </a:r>
            <a:r>
              <a:rPr lang="en-US" dirty="0">
                <a:cs typeface="+mn-cs"/>
              </a:rPr>
              <a:t> do </a:t>
            </a:r>
            <a:r>
              <a:rPr lang="en-US" dirty="0">
                <a:solidFill>
                  <a:srgbClr val="3C8C93"/>
                </a:solidFill>
                <a:cs typeface="+mn-cs"/>
              </a:rPr>
              <a:t>c[i,0] := 0</a:t>
            </a:r>
            <a:r>
              <a:rPr lang="en-US" dirty="0">
                <a:cs typeface="+mn-cs"/>
              </a:rPr>
              <a:t> 	</a:t>
            </a:r>
            <a:r>
              <a:rPr lang="en-US" dirty="0">
                <a:solidFill>
                  <a:srgbClr val="FF0000"/>
                </a:solidFill>
                <a:cs typeface="+mn-cs"/>
              </a:rPr>
              <a:t>//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Sonderfall</a:t>
            </a:r>
            <a:r>
              <a:rPr lang="en-US" dirty="0">
                <a:solidFill>
                  <a:srgbClr val="FF0000"/>
                </a:solidFill>
                <a:cs typeface="+mn-cs"/>
              </a:rPr>
              <a:t>: Y[0]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for </a:t>
            </a:r>
            <a:r>
              <a:rPr lang="en-US" dirty="0">
                <a:solidFill>
                  <a:srgbClr val="3C8C93"/>
                </a:solidFill>
                <a:cs typeface="+mn-cs"/>
              </a:rPr>
              <a:t>j </a:t>
            </a:r>
            <a:r>
              <a:rPr lang="en-US" dirty="0"/>
              <a:t>from</a:t>
            </a:r>
            <a:r>
              <a:rPr lang="en-US" dirty="0">
                <a:solidFill>
                  <a:srgbClr val="3C8C93"/>
                </a:solidFill>
                <a:cs typeface="+mn-cs"/>
              </a:rPr>
              <a:t> 1</a:t>
            </a:r>
            <a:r>
              <a:rPr lang="en-US" dirty="0">
                <a:cs typeface="+mn-cs"/>
              </a:rPr>
              <a:t> to </a:t>
            </a:r>
            <a:r>
              <a:rPr lang="en-US" dirty="0">
                <a:solidFill>
                  <a:srgbClr val="3C8C93"/>
                </a:solidFill>
                <a:cs typeface="+mn-cs"/>
              </a:rPr>
              <a:t>n</a:t>
            </a:r>
            <a:r>
              <a:rPr lang="en-US" dirty="0">
                <a:cs typeface="+mn-cs"/>
              </a:rPr>
              <a:t> do </a:t>
            </a:r>
            <a:r>
              <a:rPr lang="en-US" dirty="0">
                <a:solidFill>
                  <a:srgbClr val="3C8C93"/>
                </a:solidFill>
                <a:cs typeface="+mn-cs"/>
              </a:rPr>
              <a:t>c[0,j] := 0</a:t>
            </a:r>
            <a:r>
              <a:rPr lang="en-US" dirty="0">
                <a:cs typeface="+mn-cs"/>
              </a:rPr>
              <a:t> 	</a:t>
            </a:r>
            <a:r>
              <a:rPr lang="en-US" dirty="0">
                <a:solidFill>
                  <a:srgbClr val="FF0000"/>
                </a:solidFill>
                <a:cs typeface="+mn-cs"/>
              </a:rPr>
              <a:t>//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Sonderfall</a:t>
            </a:r>
            <a:r>
              <a:rPr lang="en-US" dirty="0">
                <a:solidFill>
                  <a:srgbClr val="FF0000"/>
                </a:solidFill>
                <a:cs typeface="+mn-cs"/>
              </a:rPr>
              <a:t>: X[0]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for </a:t>
            </a:r>
            <a:r>
              <a:rPr lang="en-US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en-US" dirty="0">
                <a:cs typeface="+mn-cs"/>
              </a:rPr>
              <a:t> from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1</a:t>
            </a:r>
            <a:r>
              <a:rPr lang="en-US" dirty="0">
                <a:cs typeface="+mn-cs"/>
              </a:rPr>
              <a:t> to </a:t>
            </a:r>
            <a:r>
              <a:rPr lang="en-US" dirty="0">
                <a:solidFill>
                  <a:srgbClr val="3C8C93"/>
                </a:solidFill>
                <a:cs typeface="+mn-cs"/>
              </a:rPr>
              <a:t>m</a:t>
            </a:r>
            <a:r>
              <a:rPr lang="en-US" dirty="0">
                <a:cs typeface="+mn-cs"/>
              </a:rPr>
              <a:t> 			</a:t>
            </a:r>
            <a:r>
              <a:rPr lang="en-US" dirty="0">
                <a:solidFill>
                  <a:srgbClr val="FF0000"/>
                </a:solidFill>
                <a:cs typeface="+mn-cs"/>
              </a:rPr>
              <a:t>//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für</a:t>
            </a:r>
            <a:r>
              <a:rPr lang="en-US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alle</a:t>
            </a:r>
            <a:r>
              <a:rPr lang="en-US" dirty="0">
                <a:solidFill>
                  <a:srgbClr val="FF0000"/>
                </a:solidFill>
                <a:cs typeface="+mn-cs"/>
              </a:rPr>
              <a:t> X[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i</a:t>
            </a:r>
            <a:r>
              <a:rPr lang="en-US" dirty="0">
                <a:solidFill>
                  <a:srgbClr val="FF0000"/>
                </a:solidFill>
                <a:cs typeface="+mn-cs"/>
              </a:rPr>
              <a:t>]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   for </a:t>
            </a:r>
            <a:r>
              <a:rPr lang="en-US" dirty="0">
                <a:solidFill>
                  <a:srgbClr val="3C8C93"/>
                </a:solidFill>
                <a:cs typeface="+mn-cs"/>
              </a:rPr>
              <a:t>j</a:t>
            </a:r>
            <a:r>
              <a:rPr lang="en-US" dirty="0">
                <a:cs typeface="+mn-cs"/>
              </a:rPr>
              <a:t> from </a:t>
            </a:r>
            <a:r>
              <a:rPr lang="en-US" dirty="0">
                <a:solidFill>
                  <a:srgbClr val="3C8C93"/>
                </a:solidFill>
                <a:cs typeface="+mn-cs"/>
              </a:rPr>
              <a:t>1</a:t>
            </a:r>
            <a:r>
              <a:rPr lang="en-US" dirty="0">
                <a:cs typeface="+mn-cs"/>
              </a:rPr>
              <a:t> to </a:t>
            </a:r>
            <a:r>
              <a:rPr lang="en-US" dirty="0">
                <a:solidFill>
                  <a:srgbClr val="3C8C93"/>
                </a:solidFill>
                <a:cs typeface="+mn-cs"/>
              </a:rPr>
              <a:t>n</a:t>
            </a:r>
            <a:r>
              <a:rPr lang="en-US" dirty="0">
                <a:cs typeface="+mn-cs"/>
              </a:rPr>
              <a:t>  			</a:t>
            </a:r>
            <a:r>
              <a:rPr lang="en-US" dirty="0">
                <a:solidFill>
                  <a:srgbClr val="FF0000"/>
                </a:solidFill>
                <a:cs typeface="+mn-cs"/>
              </a:rPr>
              <a:t>//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für</a:t>
            </a:r>
            <a:r>
              <a:rPr lang="en-US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+mn-cs"/>
              </a:rPr>
              <a:t>alle</a:t>
            </a:r>
            <a:r>
              <a:rPr lang="en-US" dirty="0">
                <a:solidFill>
                  <a:srgbClr val="FF0000"/>
                </a:solidFill>
                <a:cs typeface="+mn-cs"/>
              </a:rPr>
              <a:t> Y[j]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      if </a:t>
            </a:r>
            <a:r>
              <a:rPr lang="en-US" dirty="0">
                <a:solidFill>
                  <a:srgbClr val="3C8C93"/>
                </a:solidFill>
                <a:cs typeface="+mn-cs"/>
              </a:rPr>
              <a:t>X[</a:t>
            </a:r>
            <a:r>
              <a:rPr lang="en-US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en-US" dirty="0">
                <a:solidFill>
                  <a:srgbClr val="3C8C93"/>
                </a:solidFill>
                <a:cs typeface="+mn-cs"/>
              </a:rPr>
              <a:t>] = Y[j]</a:t>
            </a:r>
            <a:r>
              <a:rPr lang="en-US" dirty="0">
                <a:cs typeface="+mn-cs"/>
              </a:rPr>
              <a:t> then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         </a:t>
            </a:r>
            <a:r>
              <a:rPr lang="en-US" dirty="0">
                <a:solidFill>
                  <a:srgbClr val="3C8C93"/>
                </a:solidFill>
                <a:cs typeface="+mn-cs"/>
              </a:rPr>
              <a:t>c[</a:t>
            </a:r>
            <a:r>
              <a:rPr lang="en-US" dirty="0" err="1">
                <a:solidFill>
                  <a:srgbClr val="3C8C93"/>
                </a:solidFill>
                <a:cs typeface="+mn-cs"/>
              </a:rPr>
              <a:t>i,j</a:t>
            </a:r>
            <a:r>
              <a:rPr lang="en-US" dirty="0">
                <a:solidFill>
                  <a:srgbClr val="3C8C93"/>
                </a:solidFill>
                <a:cs typeface="+mn-cs"/>
              </a:rPr>
              <a:t>] := c[i-1,j-1] + 1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      else </a:t>
            </a:r>
            <a:r>
              <a:rPr lang="en-US" dirty="0">
                <a:solidFill>
                  <a:srgbClr val="3C8C93"/>
                </a:solidFill>
                <a:cs typeface="+mn-cs"/>
              </a:rPr>
              <a:t>c[</a:t>
            </a:r>
            <a:r>
              <a:rPr lang="en-US" dirty="0" err="1">
                <a:solidFill>
                  <a:srgbClr val="3C8C93"/>
                </a:solidFill>
                <a:cs typeface="+mn-cs"/>
              </a:rPr>
              <a:t>i,j</a:t>
            </a:r>
            <a:r>
              <a:rPr lang="en-US" dirty="0">
                <a:solidFill>
                  <a:srgbClr val="3C8C93"/>
                </a:solidFill>
                <a:cs typeface="+mn-cs"/>
              </a:rPr>
              <a:t>] := </a:t>
            </a:r>
            <a:r>
              <a:rPr lang="en-US" dirty="0">
                <a:solidFill>
                  <a:schemeClr val="accent2"/>
                </a:solidFill>
                <a:cs typeface="+mn-cs"/>
              </a:rPr>
              <a:t>max</a:t>
            </a:r>
            <a:r>
              <a:rPr lang="en-US" dirty="0">
                <a:solidFill>
                  <a:srgbClr val="3C8C93"/>
                </a:solidFill>
                <a:cs typeface="+mn-cs"/>
              </a:rPr>
              <a:t>( { c[i-1,j], c[i,j-1] } 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cs typeface="+mn-cs"/>
              </a:rPr>
              <a:t> return </a:t>
            </a:r>
            <a:r>
              <a:rPr lang="en-US" dirty="0">
                <a:solidFill>
                  <a:srgbClr val="3C8C93"/>
                </a:solidFill>
                <a:cs typeface="+mn-cs"/>
              </a:rPr>
              <a:t>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136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924800" cy="620688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>
                <a:cs typeface="+mj-cs"/>
              </a:rPr>
              <a:t>LCS Anwendungsbeispiel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153400" cy="2590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>
                <a:cs typeface="+mn-cs"/>
              </a:rPr>
              <a:t>X = ABCB</a:t>
            </a:r>
          </a:p>
          <a:p>
            <a:pPr eaLnBrk="1" hangingPunct="1">
              <a:defRPr/>
            </a:pPr>
            <a:r>
              <a:rPr lang="de-DE" sz="2800">
                <a:cs typeface="+mn-cs"/>
              </a:rPr>
              <a:t>Y = BDCAB</a:t>
            </a:r>
          </a:p>
          <a:p>
            <a:pPr eaLnBrk="1" hangingPunct="1">
              <a:defRPr/>
            </a:pPr>
            <a:endParaRPr lang="de-DE" sz="2800">
              <a:cs typeface="+mn-cs"/>
            </a:endParaRPr>
          </a:p>
          <a:p>
            <a:pPr eaLnBrk="1" hangingPunct="1">
              <a:defRPr/>
            </a:pPr>
            <a:endParaRPr lang="de-DE" sz="2800">
              <a:cs typeface="+mn-cs"/>
            </a:endParaRPr>
          </a:p>
        </p:txBody>
      </p:sp>
      <p:sp>
        <p:nvSpPr>
          <p:cNvPr id="322564" name="Text Box 4"/>
          <p:cNvSpPr txBox="1">
            <a:spLocks noChangeArrowheads="1"/>
          </p:cNvSpPr>
          <p:nvPr/>
        </p:nvSpPr>
        <p:spPr bwMode="auto">
          <a:xfrm>
            <a:off x="1135683" y="3900686"/>
            <a:ext cx="7315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>
                <a:latin typeface="+mn-lt"/>
                <a:cs typeface="+mn-cs"/>
              </a:rPr>
              <a:t>LCS(X, Y) = BCB</a:t>
            </a:r>
          </a:p>
          <a:p>
            <a:pPr eaLnBrk="0" hangingPunct="0">
              <a:defRPr/>
            </a:pPr>
            <a:r>
              <a:rPr lang="de-DE" sz="3200">
                <a:latin typeface="+mn-lt"/>
                <a:cs typeface="+mn-cs"/>
              </a:rPr>
              <a:t>X = A </a:t>
            </a:r>
            <a:r>
              <a:rPr lang="de-DE" sz="3200" b="1">
                <a:latin typeface="+mn-lt"/>
                <a:cs typeface="+mn-cs"/>
              </a:rPr>
              <a:t>B</a:t>
            </a:r>
            <a:r>
              <a:rPr lang="de-DE" sz="3200">
                <a:latin typeface="+mn-lt"/>
                <a:cs typeface="+mn-cs"/>
              </a:rPr>
              <a:t>     </a:t>
            </a:r>
            <a:r>
              <a:rPr lang="de-DE" sz="3200" b="1">
                <a:latin typeface="+mn-lt"/>
                <a:cs typeface="+mn-cs"/>
              </a:rPr>
              <a:t>C</a:t>
            </a:r>
            <a:r>
              <a:rPr lang="de-DE" sz="3200">
                <a:latin typeface="+mn-lt"/>
                <a:cs typeface="+mn-cs"/>
              </a:rPr>
              <a:t>     </a:t>
            </a:r>
            <a:r>
              <a:rPr lang="de-DE" sz="3200" b="1">
                <a:latin typeface="+mn-lt"/>
                <a:cs typeface="+mn-cs"/>
              </a:rPr>
              <a:t>B</a:t>
            </a:r>
            <a:endParaRPr lang="de-DE" sz="3200">
              <a:latin typeface="+mn-lt"/>
              <a:cs typeface="+mn-cs"/>
            </a:endParaRPr>
          </a:p>
          <a:p>
            <a:pPr eaLnBrk="0" hangingPunct="0">
              <a:defRPr/>
            </a:pPr>
            <a:r>
              <a:rPr lang="de-DE" sz="3200">
                <a:latin typeface="+mn-lt"/>
                <a:cs typeface="+mn-cs"/>
              </a:rPr>
              <a:t>Y =     </a:t>
            </a:r>
            <a:r>
              <a:rPr lang="de-DE" sz="3200" b="1">
                <a:latin typeface="+mn-lt"/>
                <a:cs typeface="+mn-cs"/>
              </a:rPr>
              <a:t>B</a:t>
            </a:r>
            <a:r>
              <a:rPr lang="de-DE" sz="3200">
                <a:latin typeface="+mn-lt"/>
                <a:cs typeface="+mn-cs"/>
              </a:rPr>
              <a:t> D </a:t>
            </a:r>
            <a:r>
              <a:rPr lang="de-DE" sz="3200" b="1">
                <a:latin typeface="+mn-lt"/>
                <a:cs typeface="+mn-cs"/>
              </a:rPr>
              <a:t>C</a:t>
            </a:r>
            <a:r>
              <a:rPr lang="de-DE" sz="3200">
                <a:latin typeface="+mn-lt"/>
                <a:cs typeface="+mn-cs"/>
              </a:rPr>
              <a:t> A </a:t>
            </a:r>
            <a:r>
              <a:rPr lang="de-DE" sz="3200" b="1">
                <a:latin typeface="+mn-lt"/>
                <a:cs typeface="+mn-cs"/>
              </a:rPr>
              <a:t>B</a:t>
            </a:r>
            <a:endParaRPr lang="de-DE" sz="2400" b="1">
              <a:latin typeface="+mn-lt"/>
              <a:cs typeface="+mn-cs"/>
            </a:endParaRPr>
          </a:p>
        </p:txBody>
      </p:sp>
      <p:sp>
        <p:nvSpPr>
          <p:cNvPr id="322565" name="Text Box 5"/>
          <p:cNvSpPr txBox="1">
            <a:spLocks noChangeArrowheads="1"/>
          </p:cNvSpPr>
          <p:nvPr/>
        </p:nvSpPr>
        <p:spPr bwMode="auto">
          <a:xfrm>
            <a:off x="1043608" y="2852936"/>
            <a:ext cx="7635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>
                <a:solidFill>
                  <a:schemeClr val="accent2"/>
                </a:solidFill>
                <a:latin typeface="+mn-lt"/>
                <a:cs typeface="+mn-cs"/>
              </a:rPr>
              <a:t>Was ist der LCS von X und Y?</a:t>
            </a:r>
            <a:endParaRPr lang="de-DE" sz="240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48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4" grpId="0" autoUpdateAnimBg="0"/>
      <p:bldP spid="32256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hteck 35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Beispiel (0)</a:t>
            </a:r>
          </a:p>
        </p:txBody>
      </p:sp>
      <p:sp>
        <p:nvSpPr>
          <p:cNvPr id="324611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2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3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4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5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6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7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8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19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0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1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2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3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4624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24625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24626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24627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24628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24629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24630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24631" name="Text Box 23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24632" name="Text Box 24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3" name="Text Box 25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4" name="Text Box 26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5" name="Text Box 27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6" name="Text Box 28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324637" name="Text Box 29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8" name="Text Box 30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39" name="Text Box 31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40" name="Text Box 32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41" name="Text Box 33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4642" name="Text Box 34"/>
          <p:cNvSpPr txBox="1">
            <a:spLocks noChangeArrowheads="1"/>
          </p:cNvSpPr>
          <p:nvPr/>
        </p:nvSpPr>
        <p:spPr bwMode="auto">
          <a:xfrm>
            <a:off x="1371600" y="5059363"/>
            <a:ext cx="3480440" cy="1650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800" dirty="0">
                <a:latin typeface="+mn-lt"/>
                <a:cs typeface="+mn-cs"/>
              </a:rPr>
              <a:t>X = ABCB;   m = |X| = 4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800" dirty="0">
                <a:latin typeface="+mn-lt"/>
                <a:cs typeface="+mn-cs"/>
              </a:rPr>
              <a:t>Y = BDCAB; </a:t>
            </a:r>
            <a:r>
              <a:rPr lang="de-DE" sz="2800" dirty="0" err="1">
                <a:latin typeface="+mn-lt"/>
                <a:cs typeface="+mn-cs"/>
              </a:rPr>
              <a:t>n</a:t>
            </a:r>
            <a:r>
              <a:rPr lang="de-DE" sz="2800" dirty="0">
                <a:latin typeface="+mn-lt"/>
                <a:cs typeface="+mn-cs"/>
              </a:rPr>
              <a:t> = |Y| = 5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800" dirty="0" err="1">
                <a:latin typeface="+mn-lt"/>
                <a:cs typeface="+mn-cs"/>
              </a:rPr>
              <a:t>Alloziere</a:t>
            </a:r>
            <a:r>
              <a:rPr lang="de-DE" sz="2800" dirty="0">
                <a:latin typeface="+mn-lt"/>
                <a:cs typeface="+mn-cs"/>
              </a:rPr>
              <a:t> Array c[5,6]	</a:t>
            </a:r>
            <a:endParaRPr lang="de-DE" sz="2800" baseline="-25000" dirty="0">
              <a:solidFill>
                <a:srgbClr val="33CC33"/>
              </a:solidFill>
              <a:latin typeface="+mn-lt"/>
              <a:cs typeface="+mn-cs"/>
            </a:endParaRPr>
          </a:p>
        </p:txBody>
      </p:sp>
      <p:sp>
        <p:nvSpPr>
          <p:cNvPr id="324643" name="Text Box 35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latin typeface="+mn-lt"/>
                <a:cs typeface="+mn-cs"/>
              </a:rPr>
              <a:t>ABCB</a:t>
            </a:r>
          </a:p>
          <a:p>
            <a:pPr eaLnBrk="0" hangingPunct="0">
              <a:defRPr/>
            </a:pPr>
            <a:r>
              <a:rPr lang="de-DE" sz="3200" dirty="0">
                <a:latin typeface="+mn-lt"/>
                <a:cs typeface="+mn-cs"/>
              </a:rPr>
              <a:t>BDCAB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562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hteck 45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(1)</a:t>
            </a:r>
          </a:p>
        </p:txBody>
      </p:sp>
      <p:sp>
        <p:nvSpPr>
          <p:cNvPr id="326659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0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1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2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3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4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5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6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7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8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69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70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71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6672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26673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26674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26675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26676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26677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26678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26679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0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1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2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3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4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5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6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7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8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89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0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1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2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3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4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5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6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7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6698" name="Text Box 42"/>
          <p:cNvSpPr txBox="1">
            <a:spLocks noChangeArrowheads="1"/>
          </p:cNvSpPr>
          <p:nvPr/>
        </p:nvSpPr>
        <p:spPr bwMode="auto">
          <a:xfrm>
            <a:off x="1371600" y="5105400"/>
            <a:ext cx="4801314" cy="1207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de-DE" sz="2800" dirty="0" err="1">
                <a:latin typeface="+mn-lt"/>
                <a:cs typeface="+mn-cs"/>
              </a:rPr>
              <a:t>for</a:t>
            </a:r>
            <a:r>
              <a:rPr lang="de-DE" sz="2800" dirty="0">
                <a:latin typeface="+mn-lt"/>
                <a:cs typeface="+mn-cs"/>
              </a:rPr>
              <a:t> i </a:t>
            </a:r>
            <a:r>
              <a:rPr lang="de-DE" sz="2800" dirty="0" err="1">
                <a:latin typeface="+mn-lt"/>
                <a:cs typeface="+mn-cs"/>
              </a:rPr>
              <a:t>from</a:t>
            </a:r>
            <a:r>
              <a:rPr lang="de-DE" sz="2800" dirty="0">
                <a:latin typeface="+mn-lt"/>
                <a:cs typeface="+mn-cs"/>
              </a:rPr>
              <a:t> 1 </a:t>
            </a:r>
            <a:r>
              <a:rPr lang="de-DE" sz="2800" dirty="0" err="1">
                <a:latin typeface="+mn-lt"/>
                <a:cs typeface="+mn-cs"/>
              </a:rPr>
              <a:t>to</a:t>
            </a:r>
            <a:r>
              <a:rPr lang="de-DE" sz="2800" dirty="0">
                <a:latin typeface="+mn-lt"/>
                <a:cs typeface="+mn-cs"/>
              </a:rPr>
              <a:t> m 	c[i,0] := 0 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800" dirty="0" err="1">
                <a:latin typeface="+mn-lt"/>
                <a:cs typeface="+mn-cs"/>
              </a:rPr>
              <a:t>for</a:t>
            </a:r>
            <a:r>
              <a:rPr lang="de-DE" sz="2800" dirty="0">
                <a:latin typeface="+mn-lt"/>
                <a:cs typeface="+mn-cs"/>
              </a:rPr>
              <a:t> </a:t>
            </a:r>
            <a:r>
              <a:rPr lang="de-DE" sz="2800" dirty="0" err="1">
                <a:latin typeface="+mn-lt"/>
                <a:cs typeface="+mn-cs"/>
              </a:rPr>
              <a:t>j</a:t>
            </a:r>
            <a:r>
              <a:rPr lang="de-DE" sz="2800" dirty="0">
                <a:latin typeface="+mn-lt"/>
                <a:cs typeface="+mn-cs"/>
              </a:rPr>
              <a:t> </a:t>
            </a:r>
            <a:r>
              <a:rPr lang="de-DE" sz="2800" dirty="0" err="1">
                <a:latin typeface="+mn-lt"/>
                <a:cs typeface="+mn-cs"/>
              </a:rPr>
              <a:t>from</a:t>
            </a:r>
            <a:r>
              <a:rPr lang="de-DE" sz="2800" dirty="0">
                <a:latin typeface="+mn-lt"/>
                <a:cs typeface="+mn-cs"/>
              </a:rPr>
              <a:t> 1 </a:t>
            </a:r>
            <a:r>
              <a:rPr lang="de-DE" sz="2800" dirty="0" err="1">
                <a:latin typeface="+mn-lt"/>
                <a:cs typeface="+mn-cs"/>
              </a:rPr>
              <a:t>to</a:t>
            </a:r>
            <a:r>
              <a:rPr lang="de-DE" sz="2800" dirty="0">
                <a:latin typeface="+mn-lt"/>
                <a:cs typeface="+mn-cs"/>
              </a:rPr>
              <a:t> </a:t>
            </a:r>
            <a:r>
              <a:rPr lang="de-DE" sz="2800" dirty="0" err="1">
                <a:latin typeface="+mn-lt"/>
                <a:cs typeface="+mn-cs"/>
              </a:rPr>
              <a:t>n</a:t>
            </a:r>
            <a:r>
              <a:rPr lang="de-DE" sz="2800" dirty="0">
                <a:latin typeface="+mn-lt"/>
                <a:cs typeface="+mn-cs"/>
              </a:rPr>
              <a:t>  	c[0,j] := 0	</a:t>
            </a:r>
            <a:endParaRPr lang="de-DE" sz="2800" baseline="-25000" dirty="0">
              <a:solidFill>
                <a:srgbClr val="33CC33"/>
              </a:solidFill>
              <a:latin typeface="+mn-lt"/>
              <a:cs typeface="+mn-cs"/>
            </a:endParaRPr>
          </a:p>
        </p:txBody>
      </p:sp>
      <p:sp>
        <p:nvSpPr>
          <p:cNvPr id="326699" name="Text Box 43"/>
          <p:cNvSpPr txBox="1">
            <a:spLocks noChangeArrowheads="1"/>
          </p:cNvSpPr>
          <p:nvPr/>
        </p:nvSpPr>
        <p:spPr bwMode="auto">
          <a:xfrm>
            <a:off x="7543800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latin typeface="+mn-lt"/>
                <a:cs typeface="+mn-cs"/>
              </a:rPr>
              <a:t>ABCB</a:t>
            </a:r>
          </a:p>
          <a:p>
            <a:pPr eaLnBrk="0" hangingPunct="0">
              <a:defRPr/>
            </a:pPr>
            <a:r>
              <a:rPr lang="de-DE" sz="3200" dirty="0">
                <a:latin typeface="+mn-lt"/>
                <a:cs typeface="+mn-cs"/>
              </a:rPr>
              <a:t>BDCAB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26700" name="Text Box 44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26701" name="Text Box 45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18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88" grpId="0" autoUpdateAnimBg="0"/>
      <p:bldP spid="326689" grpId="0" autoUpdateAnimBg="0"/>
      <p:bldP spid="326690" grpId="0" autoUpdateAnimBg="0"/>
      <p:bldP spid="326691" grpId="0" autoUpdateAnimBg="0"/>
      <p:bldP spid="326692" grpId="0" autoUpdateAnimBg="0"/>
      <p:bldP spid="326693" grpId="0" autoUpdateAnimBg="0"/>
      <p:bldP spid="326694" grpId="0" autoUpdateAnimBg="0"/>
      <p:bldP spid="326695" grpId="0" autoUpdateAnimBg="0"/>
      <p:bldP spid="326696" grpId="0" autoUpdateAnimBg="0"/>
      <p:bldP spid="32669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hteck 50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(2)</a:t>
            </a:r>
          </a:p>
        </p:txBody>
      </p:sp>
      <p:sp>
        <p:nvSpPr>
          <p:cNvPr id="328707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08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09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0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1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2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3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4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5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6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7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8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19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20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r>
              <a:rPr lang="de-DE" sz="2400">
                <a:latin typeface="Times New Roman" charset="0"/>
                <a:cs typeface="+mn-cs"/>
              </a:rPr>
              <a:t>          2         3        4         5 </a:t>
            </a:r>
          </a:p>
        </p:txBody>
      </p:sp>
      <p:sp>
        <p:nvSpPr>
          <p:cNvPr id="328721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28722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23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28724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28725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28726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28727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28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29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0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1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2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3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4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5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6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7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8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39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0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1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2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3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4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5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46" name="Text Box 42"/>
          <p:cNvSpPr txBox="1">
            <a:spLocks noChangeArrowheads="1"/>
          </p:cNvSpPr>
          <p:nvPr/>
        </p:nvSpPr>
        <p:spPr bwMode="auto">
          <a:xfrm>
            <a:off x="2411760" y="5085184"/>
            <a:ext cx="5110011" cy="135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3CC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if</a:t>
            </a:r>
            <a:r>
              <a:rPr lang="de-DE" sz="2400" dirty="0">
                <a:latin typeface="+mn-lt"/>
                <a:cs typeface="+mn-cs"/>
              </a:rPr>
              <a:t>  </a:t>
            </a:r>
            <a:r>
              <a:rPr lang="de-DE" sz="2400" dirty="0" err="1">
                <a:latin typeface="+mn-lt"/>
                <a:cs typeface="+mn-cs"/>
              </a:rPr>
              <a:t>X</a:t>
            </a:r>
            <a:r>
              <a:rPr lang="de-DE" sz="2400" baseline="-25000" dirty="0" err="1">
                <a:latin typeface="+mn-lt"/>
                <a:cs typeface="+mn-cs"/>
              </a:rPr>
              <a:t>i</a:t>
            </a:r>
            <a:r>
              <a:rPr lang="de-DE" sz="2400" dirty="0">
                <a:latin typeface="+mn-lt"/>
                <a:cs typeface="+mn-cs"/>
              </a:rPr>
              <a:t> = </a:t>
            </a:r>
            <a:r>
              <a:rPr lang="de-DE" sz="2400" dirty="0" err="1">
                <a:latin typeface="+mn-lt"/>
                <a:cs typeface="+mn-cs"/>
              </a:rPr>
              <a:t>Y</a:t>
            </a:r>
            <a:r>
              <a:rPr lang="de-DE" sz="2400" baseline="-25000" dirty="0" err="1">
                <a:latin typeface="+mn-lt"/>
                <a:cs typeface="+mn-cs"/>
              </a:rPr>
              <a:t>j</a:t>
            </a:r>
            <a:r>
              <a:rPr lang="de-DE" sz="2400" dirty="0">
                <a:latin typeface="+mn-lt"/>
                <a:cs typeface="+mn-cs"/>
              </a:rPr>
              <a:t> </a:t>
            </a:r>
            <a:r>
              <a:rPr lang="de-DE" sz="2400" dirty="0" err="1">
                <a:latin typeface="+mn-lt"/>
                <a:cs typeface="+mn-cs"/>
              </a:rPr>
              <a:t>then</a:t>
            </a:r>
            <a:r>
              <a:rPr lang="de-DE" sz="2400" dirty="0"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	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c[i-1,j-1] + 1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else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max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( c[i-1,j], c[i,j-1]</a:t>
            </a:r>
            <a:r>
              <a:rPr lang="de-DE" sz="2400" dirty="0">
                <a:solidFill>
                  <a:srgbClr val="33CC33"/>
                </a:solidFill>
                <a:latin typeface="+mn-lt"/>
                <a:cs typeface="+mn-cs"/>
              </a:rPr>
              <a:t> )</a:t>
            </a: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endParaRPr lang="de-DE" sz="2800" baseline="-25000" dirty="0">
              <a:solidFill>
                <a:srgbClr val="33CC33"/>
              </a:solidFill>
              <a:latin typeface="+mn-lt"/>
              <a:cs typeface="+mn-cs"/>
            </a:endParaRPr>
          </a:p>
        </p:txBody>
      </p:sp>
      <p:sp>
        <p:nvSpPr>
          <p:cNvPr id="328747" name="Oval 43"/>
          <p:cNvSpPr>
            <a:spLocks noChangeArrowheads="1"/>
          </p:cNvSpPr>
          <p:nvPr/>
        </p:nvSpPr>
        <p:spPr bwMode="auto">
          <a:xfrm>
            <a:off x="2362200" y="22098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48" name="Oval 44"/>
          <p:cNvSpPr>
            <a:spLocks noChangeArrowheads="1"/>
          </p:cNvSpPr>
          <p:nvPr/>
        </p:nvSpPr>
        <p:spPr bwMode="auto">
          <a:xfrm>
            <a:off x="3886200" y="1143000"/>
            <a:ext cx="533400" cy="533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49" name="Line 45"/>
          <p:cNvSpPr>
            <a:spLocks noChangeShapeType="1"/>
          </p:cNvSpPr>
          <p:nvPr/>
        </p:nvSpPr>
        <p:spPr bwMode="auto">
          <a:xfrm>
            <a:off x="3962400" y="2057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50" name="Line 46"/>
          <p:cNvSpPr>
            <a:spLocks noChangeShapeType="1"/>
          </p:cNvSpPr>
          <p:nvPr/>
        </p:nvSpPr>
        <p:spPr bwMode="auto">
          <a:xfrm>
            <a:off x="3581400" y="2438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28751" name="Text Box 47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28752" name="Text Box 48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28753" name="Text Box 49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28754" name="Text Box 50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733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47" grpId="0" animBg="1"/>
      <p:bldP spid="328748" grpId="0" animBg="1"/>
      <p:bldP spid="32875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hteck 48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(3)</a:t>
            </a:r>
          </a:p>
        </p:txBody>
      </p:sp>
      <p:sp>
        <p:nvSpPr>
          <p:cNvPr id="330755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56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57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58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59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0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1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2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3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4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5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6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7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0768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30769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0770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30771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30772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0773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0774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0775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76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77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78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79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0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1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2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3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4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5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6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7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8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89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0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1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2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3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4" name="Text Box 42"/>
          <p:cNvSpPr txBox="1">
            <a:spLocks noChangeArrowheads="1"/>
          </p:cNvSpPr>
          <p:nvPr/>
        </p:nvSpPr>
        <p:spPr bwMode="auto">
          <a:xfrm>
            <a:off x="2411760" y="5085184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if</a:t>
            </a:r>
            <a:r>
              <a:rPr lang="de-DE" sz="2400" dirty="0">
                <a:latin typeface="+mn-lt"/>
                <a:cs typeface="+mn-cs"/>
              </a:rPr>
              <a:t>  </a:t>
            </a:r>
            <a:r>
              <a:rPr lang="de-DE" sz="2400" dirty="0" err="1">
                <a:latin typeface="+mn-lt"/>
                <a:cs typeface="+mn-cs"/>
              </a:rPr>
              <a:t>X</a:t>
            </a:r>
            <a:r>
              <a:rPr lang="de-DE" sz="2400" baseline="-25000" dirty="0" err="1">
                <a:latin typeface="+mn-lt"/>
                <a:cs typeface="+mn-cs"/>
              </a:rPr>
              <a:t>i</a:t>
            </a:r>
            <a:r>
              <a:rPr lang="de-DE" sz="2400" dirty="0">
                <a:latin typeface="+mn-lt"/>
                <a:cs typeface="+mn-cs"/>
              </a:rPr>
              <a:t> = </a:t>
            </a:r>
            <a:r>
              <a:rPr lang="de-DE" sz="2400" dirty="0" err="1">
                <a:latin typeface="+mn-lt"/>
                <a:cs typeface="+mn-cs"/>
              </a:rPr>
              <a:t>Y</a:t>
            </a:r>
            <a:r>
              <a:rPr lang="de-DE" sz="2400" baseline="-25000" dirty="0" err="1">
                <a:latin typeface="+mn-lt"/>
                <a:cs typeface="+mn-cs"/>
              </a:rPr>
              <a:t>j</a:t>
            </a:r>
            <a:r>
              <a:rPr lang="de-DE" sz="2400" dirty="0">
                <a:latin typeface="+mn-lt"/>
                <a:cs typeface="+mn-cs"/>
              </a:rPr>
              <a:t> </a:t>
            </a:r>
            <a:r>
              <a:rPr lang="de-DE" sz="2400" dirty="0" err="1">
                <a:latin typeface="+mn-lt"/>
                <a:cs typeface="+mn-cs"/>
              </a:rPr>
              <a:t>then</a:t>
            </a:r>
            <a:r>
              <a:rPr lang="de-DE" sz="2400" dirty="0"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	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c[i-1,j-1] + 1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else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max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( c[i-1,j], c[i,j-1] )</a:t>
            </a:r>
            <a:endParaRPr lang="de-DE" sz="2400" dirty="0">
              <a:solidFill>
                <a:srgbClr val="33CC33"/>
              </a:solidFill>
              <a:latin typeface="+mn-lt"/>
              <a:cs typeface="+mn-cs"/>
            </a:endParaRPr>
          </a:p>
        </p:txBody>
      </p:sp>
      <p:sp>
        <p:nvSpPr>
          <p:cNvPr id="330795" name="Text Box 43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6" name="Text Box 44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7" name="Text Box 45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0798" name="Text Box 46"/>
          <p:cNvSpPr txBox="1">
            <a:spLocks noChangeArrowheads="1"/>
          </p:cNvSpPr>
          <p:nvPr/>
        </p:nvSpPr>
        <p:spPr bwMode="auto">
          <a:xfrm>
            <a:off x="7543800" y="0"/>
            <a:ext cx="159861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DC</a:t>
            </a:r>
            <a:r>
              <a:rPr lang="de-DE" sz="3200" dirty="0">
                <a:latin typeface="+mn-lt"/>
                <a:cs typeface="+mn-cs"/>
              </a:rPr>
              <a:t>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0799" name="Text Box 47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0800" name="Text Box 48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603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96" grpId="0" autoUpdateAnimBg="0"/>
      <p:bldP spid="33079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hteck 52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(4)</a:t>
            </a:r>
          </a:p>
        </p:txBody>
      </p:sp>
      <p:sp>
        <p:nvSpPr>
          <p:cNvPr id="332803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4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5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6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7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8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09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0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1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2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3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4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5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16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r>
              <a:rPr lang="de-DE" sz="2400">
                <a:latin typeface="Times New Roman" charset="0"/>
                <a:cs typeface="+mn-cs"/>
              </a:rPr>
              <a:t>         5 </a:t>
            </a:r>
          </a:p>
        </p:txBody>
      </p:sp>
      <p:sp>
        <p:nvSpPr>
          <p:cNvPr id="332817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2818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19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32820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2821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2822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2823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4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5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6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7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8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29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0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1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2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3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4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5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6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7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8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39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0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1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2" name="Text Box 42"/>
          <p:cNvSpPr txBox="1">
            <a:spLocks noChangeArrowheads="1"/>
          </p:cNvSpPr>
          <p:nvPr/>
        </p:nvSpPr>
        <p:spPr bwMode="auto">
          <a:xfrm>
            <a:off x="2411760" y="5105400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if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X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i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Y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then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	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c[i-1,j-1] + 1</a:t>
            </a: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else</a:t>
            </a:r>
            <a:r>
              <a:rPr lang="de-DE" sz="2400" dirty="0">
                <a:latin typeface="+mn-lt"/>
                <a:cs typeface="+mn-cs"/>
              </a:rPr>
              <a:t> 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</a:t>
            </a:r>
            <a:r>
              <a:rPr lang="de-DE" sz="2400" dirty="0" err="1">
                <a:latin typeface="+mn-lt"/>
                <a:cs typeface="+mn-cs"/>
              </a:rPr>
              <a:t>max</a:t>
            </a:r>
            <a:r>
              <a:rPr lang="de-DE" sz="2400" dirty="0"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32843" name="Text Box 43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4" name="Text Box 44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5" name="Text Box 45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46" name="Oval 46"/>
          <p:cNvSpPr>
            <a:spLocks noChangeArrowheads="1"/>
          </p:cNvSpPr>
          <p:nvPr/>
        </p:nvSpPr>
        <p:spPr bwMode="auto">
          <a:xfrm>
            <a:off x="2362200" y="21336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47" name="Oval 47"/>
          <p:cNvSpPr>
            <a:spLocks noChangeArrowheads="1"/>
          </p:cNvSpPr>
          <p:nvPr/>
        </p:nvSpPr>
        <p:spPr bwMode="auto">
          <a:xfrm>
            <a:off x="6324600" y="11430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48" name="Line 48"/>
          <p:cNvSpPr>
            <a:spLocks noChangeShapeType="1"/>
          </p:cNvSpPr>
          <p:nvPr/>
        </p:nvSpPr>
        <p:spPr bwMode="auto">
          <a:xfrm>
            <a:off x="6019800" y="20574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2849" name="Text Box 49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2850" name="Text Box 50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2851" name="Text Box 51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2852" name="Text Box 52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64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46" grpId="0" animBg="1"/>
      <p:bldP spid="332847" grpId="0" animBg="1"/>
      <p:bldP spid="33284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/>
              <a:t>Gemeinsame Teilsequenz (Common </a:t>
            </a:r>
            <a:r>
              <a:rPr lang="de-DE" sz="2800" dirty="0" err="1"/>
              <a:t>Subsequence</a:t>
            </a:r>
            <a:r>
              <a:rPr lang="de-DE" sz="2800" dirty="0"/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000FF"/>
                </a:solidFill>
              </a:rPr>
              <a:t>Teilsequenz</a:t>
            </a:r>
            <a:r>
              <a:rPr lang="de-DE" dirty="0"/>
              <a:t> einer Zeichenkette: Zeichenkette mit 0 oder mehr ausgelassenen Zeichen</a:t>
            </a:r>
          </a:p>
          <a:p>
            <a:r>
              <a:rPr lang="de-DE" dirty="0">
                <a:solidFill>
                  <a:srgbClr val="0000FF"/>
                </a:solidFill>
              </a:rPr>
              <a:t>Gemeinsame Teilsequenz </a:t>
            </a:r>
            <a:r>
              <a:rPr lang="de-DE" dirty="0"/>
              <a:t>von zwei Zeichenketten</a:t>
            </a:r>
          </a:p>
          <a:p>
            <a:pPr lvl="1"/>
            <a:r>
              <a:rPr lang="de-DE" dirty="0"/>
              <a:t>Teilsequenz von beiden Zeichenketten</a:t>
            </a:r>
          </a:p>
          <a:p>
            <a:r>
              <a:rPr lang="de-DE" dirty="0"/>
              <a:t>Beispiel: </a:t>
            </a:r>
          </a:p>
          <a:p>
            <a:pPr lvl="1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x = &lt;A B C B D A B&gt;,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= &lt;B D C A B A&gt;</a:t>
            </a:r>
          </a:p>
          <a:p>
            <a:pPr lvl="1"/>
            <a:r>
              <a:rPr lang="de-DE" dirty="0">
                <a:solidFill>
                  <a:srgbClr val="3C8C93"/>
                </a:solidFill>
              </a:rPr>
              <a:t>&lt;B C&gt;</a:t>
            </a:r>
            <a:r>
              <a:rPr lang="de-DE" dirty="0"/>
              <a:t> und </a:t>
            </a:r>
            <a:r>
              <a:rPr lang="de-DE" dirty="0">
                <a:solidFill>
                  <a:srgbClr val="3C8C93"/>
                </a:solidFill>
              </a:rPr>
              <a:t>&lt;A A&gt; </a:t>
            </a:r>
            <a:r>
              <a:rPr lang="de-DE" dirty="0"/>
              <a:t>sind </a:t>
            </a:r>
            <a:br>
              <a:rPr lang="de-DE" dirty="0"/>
            </a:br>
            <a:r>
              <a:rPr lang="de-DE" dirty="0"/>
              <a:t>gemeinsame Teilsequenzen von </a:t>
            </a:r>
            <a:r>
              <a:rPr lang="de-DE" dirty="0">
                <a:solidFill>
                  <a:srgbClr val="3C8C93"/>
                </a:solidFill>
              </a:rPr>
              <a:t>x</a:t>
            </a:r>
            <a:r>
              <a:rPr lang="de-DE" dirty="0"/>
              <a:t> und </a:t>
            </a:r>
            <a:r>
              <a:rPr lang="de-DE" dirty="0" err="1">
                <a:solidFill>
                  <a:srgbClr val="3C8C93"/>
                </a:solidFill>
              </a:rPr>
              <a:t>y</a:t>
            </a:r>
            <a:endParaRPr lang="de-DE" dirty="0">
              <a:solidFill>
                <a:srgbClr val="3C8C93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565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hteck 53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(5)</a:t>
            </a:r>
          </a:p>
        </p:txBody>
      </p:sp>
      <p:sp>
        <p:nvSpPr>
          <p:cNvPr id="334851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2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3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4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5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6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7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8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59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0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1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2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3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64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34865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4866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34867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34868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4869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4870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4871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2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3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4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5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6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7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8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79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0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1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2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3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4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5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6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7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8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89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0" name="Text Box 42"/>
          <p:cNvSpPr txBox="1">
            <a:spLocks noChangeArrowheads="1"/>
          </p:cNvSpPr>
          <p:nvPr/>
        </p:nvSpPr>
        <p:spPr bwMode="auto">
          <a:xfrm>
            <a:off x="2558333" y="5085184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if</a:t>
            </a:r>
            <a:r>
              <a:rPr lang="de-DE" sz="2400" dirty="0">
                <a:latin typeface="+mn-lt"/>
                <a:cs typeface="+mn-cs"/>
              </a:rPr>
              <a:t>  </a:t>
            </a:r>
            <a:r>
              <a:rPr lang="de-DE" sz="2400" dirty="0" err="1">
                <a:latin typeface="+mn-lt"/>
                <a:cs typeface="+mn-cs"/>
              </a:rPr>
              <a:t>X</a:t>
            </a:r>
            <a:r>
              <a:rPr lang="de-DE" sz="2400" baseline="-25000" dirty="0" err="1">
                <a:latin typeface="+mn-lt"/>
                <a:cs typeface="+mn-cs"/>
              </a:rPr>
              <a:t>i</a:t>
            </a:r>
            <a:r>
              <a:rPr lang="de-DE" sz="2400" dirty="0">
                <a:latin typeface="+mn-lt"/>
                <a:cs typeface="+mn-cs"/>
              </a:rPr>
              <a:t> = </a:t>
            </a:r>
            <a:r>
              <a:rPr lang="de-DE" sz="2400" dirty="0" err="1">
                <a:latin typeface="+mn-lt"/>
                <a:cs typeface="+mn-cs"/>
              </a:rPr>
              <a:t>Y</a:t>
            </a:r>
            <a:r>
              <a:rPr lang="de-DE" sz="2400" baseline="-25000" dirty="0" err="1">
                <a:latin typeface="+mn-lt"/>
                <a:cs typeface="+mn-cs"/>
              </a:rPr>
              <a:t>j</a:t>
            </a:r>
            <a:r>
              <a:rPr lang="de-DE" sz="2400" dirty="0">
                <a:latin typeface="+mn-lt"/>
                <a:cs typeface="+mn-cs"/>
              </a:rPr>
              <a:t> </a:t>
            </a:r>
            <a:r>
              <a:rPr lang="de-DE" sz="2400" dirty="0" err="1">
                <a:latin typeface="+mn-lt"/>
                <a:cs typeface="+mn-cs"/>
              </a:rPr>
              <a:t>then</a:t>
            </a:r>
            <a:r>
              <a:rPr lang="de-DE" sz="2400" dirty="0"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	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c[i-1,j-1] + 1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else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max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34891" name="Text Box 43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2" name="Text Box 44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3" name="Text Box 45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4" name="Text Box 46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5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6" name="Line 48"/>
          <p:cNvSpPr>
            <a:spLocks noChangeShapeType="1"/>
          </p:cNvSpPr>
          <p:nvPr/>
        </p:nvSpPr>
        <p:spPr bwMode="auto">
          <a:xfrm>
            <a:off x="6858000" y="25908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4897" name="Oval 49"/>
          <p:cNvSpPr>
            <a:spLocks noChangeArrowheads="1"/>
          </p:cNvSpPr>
          <p:nvPr/>
        </p:nvSpPr>
        <p:spPr bwMode="auto">
          <a:xfrm>
            <a:off x="2362200" y="22098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8" name="Oval 50"/>
          <p:cNvSpPr>
            <a:spLocks noChangeArrowheads="1"/>
          </p:cNvSpPr>
          <p:nvPr/>
        </p:nvSpPr>
        <p:spPr bwMode="auto">
          <a:xfrm>
            <a:off x="7162800" y="10668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4899" name="Text Box 51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latin typeface="+mn-lt"/>
                <a:cs typeface="+mn-cs"/>
              </a:rPr>
              <a:t>BCB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4900" name="Text Box 52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4901" name="Text Box 53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922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95" grpId="0" autoUpdateAnimBg="0"/>
      <p:bldP spid="334897" grpId="0" animBg="1" autoUpdateAnimBg="0"/>
      <p:bldP spid="334898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hteck 54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(6)</a:t>
            </a:r>
          </a:p>
        </p:txBody>
      </p:sp>
      <p:sp>
        <p:nvSpPr>
          <p:cNvPr id="336899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0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1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2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3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4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5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6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7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8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09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10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11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12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r>
              <a:rPr lang="de-DE" sz="2400">
                <a:latin typeface="Times New Roman" charset="0"/>
                <a:cs typeface="+mn-cs"/>
              </a:rPr>
              <a:t>          2         3        4         5 </a:t>
            </a:r>
          </a:p>
        </p:txBody>
      </p:sp>
      <p:sp>
        <p:nvSpPr>
          <p:cNvPr id="336913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6914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36915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16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6917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6918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6919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0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1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2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3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4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5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6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7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8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29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0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1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2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3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4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5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6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7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38" name="Text Box 42"/>
          <p:cNvSpPr txBox="1">
            <a:spLocks noChangeArrowheads="1"/>
          </p:cNvSpPr>
          <p:nvPr/>
        </p:nvSpPr>
        <p:spPr bwMode="auto">
          <a:xfrm>
            <a:off x="2555776" y="5085184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if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X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i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Y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then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	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c[i-1,j-1] + 1</a:t>
            </a: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else</a:t>
            </a:r>
            <a:r>
              <a:rPr lang="de-DE" sz="2400" dirty="0">
                <a:latin typeface="+mn-lt"/>
                <a:cs typeface="+mn-cs"/>
              </a:rPr>
              <a:t> 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</a:t>
            </a:r>
            <a:r>
              <a:rPr lang="de-DE" sz="2400" dirty="0" err="1">
                <a:latin typeface="+mn-lt"/>
                <a:cs typeface="+mn-cs"/>
              </a:rPr>
              <a:t>max</a:t>
            </a:r>
            <a:r>
              <a:rPr lang="de-DE" sz="2400" dirty="0"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36939" name="Text Box 43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0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1" name="Text Box 45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2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3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4" name="Oval 48"/>
          <p:cNvSpPr>
            <a:spLocks noChangeArrowheads="1"/>
          </p:cNvSpPr>
          <p:nvPr/>
        </p:nvSpPr>
        <p:spPr bwMode="auto">
          <a:xfrm>
            <a:off x="3886200" y="11430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45" name="Oval 49"/>
          <p:cNvSpPr>
            <a:spLocks noChangeArrowheads="1"/>
          </p:cNvSpPr>
          <p:nvPr/>
        </p:nvSpPr>
        <p:spPr bwMode="auto">
          <a:xfrm>
            <a:off x="2362200" y="28194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46" name="Line 50"/>
          <p:cNvSpPr>
            <a:spLocks noChangeShapeType="1"/>
          </p:cNvSpPr>
          <p:nvPr/>
        </p:nvSpPr>
        <p:spPr bwMode="auto">
          <a:xfrm>
            <a:off x="3581400" y="2743200"/>
            <a:ext cx="3048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6947" name="Text Box 51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6948" name="Text Box 52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6949" name="Text Box 53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6950" name="Text Box 54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5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47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44" grpId="0" animBg="1"/>
      <p:bldP spid="336945" grpId="0" animBg="1"/>
      <p:bldP spid="33694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hteck 60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(7)</a:t>
            </a:r>
          </a:p>
        </p:txBody>
      </p:sp>
      <p:sp>
        <p:nvSpPr>
          <p:cNvPr id="338947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48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49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0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1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2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3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4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5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6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7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8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59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60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</a:t>
            </a:r>
            <a:r>
              <a:rPr lang="de-DE" sz="2400">
                <a:solidFill>
                  <a:srgbClr val="FF0000"/>
                </a:solidFill>
                <a:latin typeface="Times New Roman" charset="0"/>
                <a:cs typeface="+mn-cs"/>
              </a:rPr>
              <a:t>2         3        4</a:t>
            </a:r>
            <a:r>
              <a:rPr lang="de-DE" sz="2400">
                <a:latin typeface="Times New Roman" charset="0"/>
                <a:cs typeface="+mn-cs"/>
              </a:rPr>
              <a:t>         5 </a:t>
            </a:r>
          </a:p>
        </p:txBody>
      </p:sp>
      <p:sp>
        <p:nvSpPr>
          <p:cNvPr id="338961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38962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38963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64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38965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38966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38967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68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69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0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1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2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3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4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5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6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7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8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79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0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1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2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3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4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5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6" name="Text Box 42"/>
          <p:cNvSpPr txBox="1">
            <a:spLocks noChangeArrowheads="1"/>
          </p:cNvSpPr>
          <p:nvPr/>
        </p:nvSpPr>
        <p:spPr bwMode="auto">
          <a:xfrm>
            <a:off x="2555776" y="5085184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j-lt"/>
                <a:cs typeface="+mn-cs"/>
              </a:rPr>
              <a:t> 		</a:t>
            </a:r>
            <a:r>
              <a:rPr lang="de-DE" sz="2400" dirty="0" err="1">
                <a:latin typeface="+mj-lt"/>
                <a:cs typeface="+mn-cs"/>
              </a:rPr>
              <a:t>if</a:t>
            </a:r>
            <a:r>
              <a:rPr lang="de-DE" sz="2400" dirty="0">
                <a:latin typeface="+mj-lt"/>
                <a:cs typeface="+mn-cs"/>
              </a:rPr>
              <a:t>  </a:t>
            </a:r>
            <a:r>
              <a:rPr lang="de-DE" sz="2400" dirty="0" err="1">
                <a:latin typeface="+mj-lt"/>
                <a:cs typeface="+mn-cs"/>
              </a:rPr>
              <a:t>X</a:t>
            </a:r>
            <a:r>
              <a:rPr lang="de-DE" sz="2400" baseline="-25000" dirty="0" err="1">
                <a:latin typeface="+mj-lt"/>
                <a:cs typeface="+mn-cs"/>
              </a:rPr>
              <a:t>i</a:t>
            </a:r>
            <a:r>
              <a:rPr lang="de-DE" sz="2400" dirty="0">
                <a:latin typeface="+mj-lt"/>
                <a:cs typeface="+mn-cs"/>
              </a:rPr>
              <a:t> = </a:t>
            </a:r>
            <a:r>
              <a:rPr lang="de-DE" sz="2400" dirty="0" err="1">
                <a:latin typeface="+mj-lt"/>
                <a:cs typeface="+mn-cs"/>
              </a:rPr>
              <a:t>Y</a:t>
            </a:r>
            <a:r>
              <a:rPr lang="de-DE" sz="2400" baseline="-25000" dirty="0" err="1">
                <a:latin typeface="+mj-lt"/>
                <a:cs typeface="+mn-cs"/>
              </a:rPr>
              <a:t>j</a:t>
            </a:r>
            <a:r>
              <a:rPr lang="de-DE" sz="2400" dirty="0">
                <a:latin typeface="+mj-lt"/>
                <a:cs typeface="+mn-cs"/>
              </a:rPr>
              <a:t> </a:t>
            </a:r>
            <a:r>
              <a:rPr lang="de-DE" sz="2400" dirty="0" err="1">
                <a:latin typeface="+mj-lt"/>
                <a:cs typeface="+mn-cs"/>
              </a:rPr>
              <a:t>then</a:t>
            </a:r>
            <a:r>
              <a:rPr lang="de-DE" sz="2400" dirty="0">
                <a:latin typeface="+mj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j-lt"/>
                <a:cs typeface="+mn-cs"/>
              </a:rPr>
              <a:t> 			c[</a:t>
            </a:r>
            <a:r>
              <a:rPr lang="de-DE" sz="2400" dirty="0" err="1">
                <a:latin typeface="+mj-lt"/>
                <a:cs typeface="+mn-cs"/>
              </a:rPr>
              <a:t>i,j</a:t>
            </a:r>
            <a:r>
              <a:rPr lang="de-DE" sz="2400" dirty="0">
                <a:latin typeface="+mj-lt"/>
                <a:cs typeface="+mn-cs"/>
              </a:rPr>
              <a:t>] := c[i-1,j-1] + 1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j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j-lt"/>
                <a:cs typeface="+mn-cs"/>
              </a:rPr>
              <a:t>else</a:t>
            </a:r>
            <a:r>
              <a:rPr lang="de-DE" sz="2400" dirty="0">
                <a:solidFill>
                  <a:srgbClr val="008000"/>
                </a:solidFill>
                <a:latin typeface="+mj-lt"/>
                <a:cs typeface="+mn-cs"/>
              </a:rPr>
              <a:t> c[</a:t>
            </a:r>
            <a:r>
              <a:rPr lang="de-DE" sz="2400" dirty="0" err="1">
                <a:solidFill>
                  <a:srgbClr val="008000"/>
                </a:solidFill>
                <a:latin typeface="+mj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j-lt"/>
                <a:cs typeface="+mn-cs"/>
              </a:rPr>
              <a:t>] := </a:t>
            </a:r>
            <a:r>
              <a:rPr lang="de-DE" sz="2400" dirty="0" err="1">
                <a:solidFill>
                  <a:srgbClr val="008000"/>
                </a:solidFill>
                <a:latin typeface="+mj-lt"/>
                <a:cs typeface="+mn-cs"/>
              </a:rPr>
              <a:t>max</a:t>
            </a:r>
            <a:r>
              <a:rPr lang="de-DE" sz="2400" dirty="0">
                <a:solidFill>
                  <a:srgbClr val="008000"/>
                </a:solidFill>
                <a:latin typeface="+mj-lt"/>
                <a:cs typeface="+mn-cs"/>
              </a:rPr>
              <a:t>( c[i-1,j], c[i,j-1] )</a:t>
            </a:r>
          </a:p>
        </p:txBody>
      </p:sp>
      <p:sp>
        <p:nvSpPr>
          <p:cNvPr id="338987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8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89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0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1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2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3" name="Text Box 49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4" name="Text Box 50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5" name="Text Box 51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6" name="Oval 52"/>
          <p:cNvSpPr>
            <a:spLocks noChangeArrowheads="1"/>
          </p:cNvSpPr>
          <p:nvPr/>
        </p:nvSpPr>
        <p:spPr bwMode="auto">
          <a:xfrm>
            <a:off x="2362200" y="28194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7" name="Oval 53"/>
          <p:cNvSpPr>
            <a:spLocks noChangeArrowheads="1"/>
          </p:cNvSpPr>
          <p:nvPr/>
        </p:nvSpPr>
        <p:spPr bwMode="auto">
          <a:xfrm>
            <a:off x="4572000" y="1066800"/>
            <a:ext cx="25908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38998" name="Line 54"/>
          <p:cNvSpPr>
            <a:spLocks noChangeShapeType="1"/>
          </p:cNvSpPr>
          <p:nvPr/>
        </p:nvSpPr>
        <p:spPr bwMode="auto">
          <a:xfrm>
            <a:off x="43434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8999" name="Line 55"/>
          <p:cNvSpPr>
            <a:spLocks noChangeShapeType="1"/>
          </p:cNvSpPr>
          <p:nvPr/>
        </p:nvSpPr>
        <p:spPr bwMode="auto">
          <a:xfrm>
            <a:off x="51816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9000" name="Line 56"/>
          <p:cNvSpPr>
            <a:spLocks noChangeShapeType="1"/>
          </p:cNvSpPr>
          <p:nvPr/>
        </p:nvSpPr>
        <p:spPr bwMode="auto">
          <a:xfrm>
            <a:off x="6400800" y="2667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9001" name="Line 57"/>
          <p:cNvSpPr>
            <a:spLocks noChangeShapeType="1"/>
          </p:cNvSpPr>
          <p:nvPr/>
        </p:nvSpPr>
        <p:spPr bwMode="auto">
          <a:xfrm>
            <a:off x="60198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9002" name="Text Box 58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DCA</a:t>
            </a:r>
            <a:r>
              <a:rPr lang="de-DE" sz="3200" dirty="0"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39003" name="Text Box 59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39004" name="Text Box 60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17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93" grpId="0" autoUpdateAnimBg="0"/>
      <p:bldP spid="338994" grpId="0" autoUpdateAnimBg="0"/>
      <p:bldP spid="338995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hteck 58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(8)</a:t>
            </a:r>
          </a:p>
        </p:txBody>
      </p:sp>
      <p:sp>
        <p:nvSpPr>
          <p:cNvPr id="340995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0996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0997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0998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0999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0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1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2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3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4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5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6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7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08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5</a:t>
            </a:r>
            <a:r>
              <a:rPr lang="de-DE" sz="2400">
                <a:latin typeface="Times New Roman" charset="0"/>
                <a:cs typeface="+mn-cs"/>
              </a:rPr>
              <a:t> </a:t>
            </a:r>
          </a:p>
        </p:txBody>
      </p:sp>
      <p:sp>
        <p:nvSpPr>
          <p:cNvPr id="341009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1010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1011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2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41013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41014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1015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6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7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8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19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0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1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2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3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4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5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6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7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8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29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0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1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2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3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4" name="Text Box 42"/>
          <p:cNvSpPr txBox="1">
            <a:spLocks noChangeArrowheads="1"/>
          </p:cNvSpPr>
          <p:nvPr/>
        </p:nvSpPr>
        <p:spPr bwMode="auto">
          <a:xfrm>
            <a:off x="2558333" y="5085184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if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X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i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Y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then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	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c[i-1,j-1] + 1</a:t>
            </a: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else</a:t>
            </a:r>
            <a:r>
              <a:rPr lang="de-DE" sz="2400" dirty="0">
                <a:latin typeface="+mn-lt"/>
                <a:cs typeface="+mn-cs"/>
              </a:rPr>
              <a:t> 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</a:t>
            </a:r>
            <a:r>
              <a:rPr lang="de-DE" sz="2400" dirty="0" err="1">
                <a:latin typeface="+mn-lt"/>
                <a:cs typeface="+mn-cs"/>
              </a:rPr>
              <a:t>max</a:t>
            </a:r>
            <a:r>
              <a:rPr lang="de-DE" sz="2400" dirty="0"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41035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6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7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8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39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0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1" name="Text Box 49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2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3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4" name="Text Box 52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1045" name="Oval 53"/>
          <p:cNvSpPr>
            <a:spLocks noChangeArrowheads="1"/>
          </p:cNvSpPr>
          <p:nvPr/>
        </p:nvSpPr>
        <p:spPr bwMode="auto">
          <a:xfrm>
            <a:off x="2362200" y="28194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46" name="Oval 54"/>
          <p:cNvSpPr>
            <a:spLocks noChangeArrowheads="1"/>
          </p:cNvSpPr>
          <p:nvPr/>
        </p:nvSpPr>
        <p:spPr bwMode="auto">
          <a:xfrm>
            <a:off x="7162800" y="1066800"/>
            <a:ext cx="609600" cy="6096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47" name="Line 55"/>
          <p:cNvSpPr>
            <a:spLocks noChangeShapeType="1"/>
          </p:cNvSpPr>
          <p:nvPr/>
        </p:nvSpPr>
        <p:spPr bwMode="auto">
          <a:xfrm>
            <a:off x="6934200" y="2667000"/>
            <a:ext cx="304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1048" name="Text Box 56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CB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1049" name="Text Box 57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1050" name="Text Box 58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25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044" grpId="0" autoUpdateAnimBg="0"/>
      <p:bldP spid="341045" grpId="0" animBg="1"/>
      <p:bldP spid="34104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hteck 62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(9)</a:t>
            </a:r>
          </a:p>
        </p:txBody>
      </p:sp>
      <p:sp>
        <p:nvSpPr>
          <p:cNvPr id="343043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4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5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6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7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8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49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0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1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2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3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4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5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56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1          2</a:t>
            </a:r>
            <a:r>
              <a:rPr lang="de-DE" sz="2400">
                <a:latin typeface="Times New Roman" charset="0"/>
                <a:cs typeface="+mn-cs"/>
              </a:rPr>
              <a:t>         3        4         5 </a:t>
            </a:r>
          </a:p>
        </p:txBody>
      </p:sp>
      <p:sp>
        <p:nvSpPr>
          <p:cNvPr id="343057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3058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3059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43060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3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1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43062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3063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4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5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6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7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8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69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0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1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2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3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4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5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6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7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8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79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0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1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2" name="Text Box 42"/>
          <p:cNvSpPr txBox="1">
            <a:spLocks noChangeArrowheads="1"/>
          </p:cNvSpPr>
          <p:nvPr/>
        </p:nvSpPr>
        <p:spPr bwMode="auto">
          <a:xfrm>
            <a:off x="1691680" y="5105400"/>
            <a:ext cx="6033341" cy="135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		</a:t>
            </a:r>
            <a:r>
              <a:rPr lang="de-DE" sz="2400" dirty="0" err="1">
                <a:latin typeface="+mn-lt"/>
                <a:cs typeface="+mn-cs"/>
              </a:rPr>
              <a:t>if</a:t>
            </a:r>
            <a:r>
              <a:rPr lang="de-DE" sz="2400" dirty="0">
                <a:latin typeface="+mn-lt"/>
                <a:cs typeface="+mn-cs"/>
              </a:rPr>
              <a:t>  </a:t>
            </a:r>
            <a:r>
              <a:rPr lang="de-DE" sz="2400" dirty="0" err="1">
                <a:latin typeface="+mn-lt"/>
                <a:cs typeface="+mn-cs"/>
              </a:rPr>
              <a:t>X</a:t>
            </a:r>
            <a:r>
              <a:rPr lang="de-DE" sz="2400" baseline="-25000" dirty="0" err="1">
                <a:latin typeface="+mn-lt"/>
                <a:cs typeface="+mn-cs"/>
              </a:rPr>
              <a:t>i</a:t>
            </a:r>
            <a:r>
              <a:rPr lang="de-DE" sz="2400" dirty="0">
                <a:latin typeface="+mn-lt"/>
                <a:cs typeface="+mn-cs"/>
              </a:rPr>
              <a:t> = </a:t>
            </a:r>
            <a:r>
              <a:rPr lang="de-DE" sz="2400" dirty="0" err="1">
                <a:latin typeface="+mn-lt"/>
                <a:cs typeface="+mn-cs"/>
              </a:rPr>
              <a:t>Y</a:t>
            </a:r>
            <a:r>
              <a:rPr lang="de-DE" sz="2400" baseline="-25000" dirty="0" err="1">
                <a:latin typeface="+mn-lt"/>
                <a:cs typeface="+mn-cs"/>
              </a:rPr>
              <a:t>j</a:t>
            </a:r>
            <a:r>
              <a:rPr lang="de-DE" sz="2400" dirty="0">
                <a:latin typeface="+mn-lt"/>
                <a:cs typeface="+mn-cs"/>
              </a:rPr>
              <a:t> </a:t>
            </a:r>
            <a:r>
              <a:rPr lang="de-DE" sz="2400" dirty="0" err="1">
                <a:latin typeface="+mn-lt"/>
                <a:cs typeface="+mn-cs"/>
              </a:rPr>
              <a:t>then</a:t>
            </a:r>
            <a:r>
              <a:rPr lang="de-DE" sz="2400" dirty="0"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			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c[i-1,j-1] + 1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else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max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( c[i-1,j], c[i,j-1] )</a:t>
            </a:r>
          </a:p>
          <a:p>
            <a:pPr eaLnBrk="0" hangingPunct="0">
              <a:lnSpc>
                <a:spcPct val="90000"/>
              </a:lnSpc>
              <a:defRPr/>
            </a:pPr>
            <a:endParaRPr lang="de-DE" sz="2800" baseline="-25000" dirty="0">
              <a:solidFill>
                <a:srgbClr val="33CC33"/>
              </a:solidFill>
              <a:latin typeface="+mn-lt"/>
              <a:cs typeface="+mn-cs"/>
            </a:endParaRPr>
          </a:p>
        </p:txBody>
      </p:sp>
      <p:sp>
        <p:nvSpPr>
          <p:cNvPr id="343083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4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5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6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7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8" name="Text Box 48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89" name="Text Box 49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0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1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2" name="Text Box 52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3" name="Oval 53"/>
          <p:cNvSpPr>
            <a:spLocks noChangeArrowheads="1"/>
          </p:cNvSpPr>
          <p:nvPr/>
        </p:nvSpPr>
        <p:spPr bwMode="auto">
          <a:xfrm>
            <a:off x="2362200" y="3505200"/>
            <a:ext cx="6096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4" name="Oval 54"/>
          <p:cNvSpPr>
            <a:spLocks noChangeArrowheads="1"/>
          </p:cNvSpPr>
          <p:nvPr/>
        </p:nvSpPr>
        <p:spPr bwMode="auto">
          <a:xfrm>
            <a:off x="3810000" y="1066800"/>
            <a:ext cx="15240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5" name="Text Box 55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3096" name="Text Box 56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3097" name="Line 57"/>
          <p:cNvSpPr>
            <a:spLocks noChangeShapeType="1"/>
          </p:cNvSpPr>
          <p:nvPr/>
        </p:nvSpPr>
        <p:spPr bwMode="auto">
          <a:xfrm>
            <a:off x="38862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98" name="Line 58"/>
          <p:cNvSpPr>
            <a:spLocks noChangeShapeType="1"/>
          </p:cNvSpPr>
          <p:nvPr/>
        </p:nvSpPr>
        <p:spPr bwMode="auto">
          <a:xfrm>
            <a:off x="4724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099" name="Line 59"/>
          <p:cNvSpPr>
            <a:spLocks noChangeShapeType="1"/>
          </p:cNvSpPr>
          <p:nvPr/>
        </p:nvSpPr>
        <p:spPr bwMode="auto">
          <a:xfrm>
            <a:off x="4343400" y="3810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3100" name="Text Box 60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lang="de-DE" sz="3200" dirty="0">
                <a:latin typeface="+mn-lt"/>
                <a:cs typeface="+mn-cs"/>
              </a:rPr>
              <a:t>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BD</a:t>
            </a:r>
            <a:r>
              <a:rPr lang="de-DE" sz="3200" dirty="0">
                <a:latin typeface="+mn-lt"/>
                <a:cs typeface="+mn-cs"/>
              </a:rPr>
              <a:t>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3101" name="Text Box 61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3102" name="Text Box 62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49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95" grpId="0" autoUpdateAnimBg="0"/>
      <p:bldP spid="34309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hteck 61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(10)</a:t>
            </a:r>
          </a:p>
        </p:txBody>
      </p:sp>
      <p:sp>
        <p:nvSpPr>
          <p:cNvPr id="345091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2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3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4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5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6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7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8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099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0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1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2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3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04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3</a:t>
            </a:r>
            <a:r>
              <a:rPr lang="de-DE" sz="2400">
                <a:latin typeface="Times New Roman" charset="0"/>
                <a:cs typeface="+mn-cs"/>
              </a:rPr>
              <a:t>        4         5 </a:t>
            </a:r>
          </a:p>
        </p:txBody>
      </p:sp>
      <p:sp>
        <p:nvSpPr>
          <p:cNvPr id="345105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5106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5107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45108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3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09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45110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5111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2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3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4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5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6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7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8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19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0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1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2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3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4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5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6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7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8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29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0" name="Text Box 42"/>
          <p:cNvSpPr txBox="1">
            <a:spLocks noChangeArrowheads="1"/>
          </p:cNvSpPr>
          <p:nvPr/>
        </p:nvSpPr>
        <p:spPr bwMode="auto">
          <a:xfrm>
            <a:off x="2558333" y="5085184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if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X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i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Y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then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	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c[i-1,j-1] + 1</a:t>
            </a: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else</a:t>
            </a:r>
            <a:r>
              <a:rPr lang="de-DE" sz="2400" dirty="0">
                <a:latin typeface="+mn-lt"/>
                <a:cs typeface="+mn-cs"/>
              </a:rPr>
              <a:t> 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</a:t>
            </a:r>
            <a:r>
              <a:rPr lang="de-DE" sz="2400" dirty="0" err="1">
                <a:latin typeface="+mn-lt"/>
                <a:cs typeface="+mn-cs"/>
              </a:rPr>
              <a:t>max</a:t>
            </a:r>
            <a:r>
              <a:rPr lang="de-DE" sz="2400" dirty="0"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45131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2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3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4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5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6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7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8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39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40" name="Text Box 52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41" name="Text Box 53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5142" name="Text Box 54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43" name="Text Box 55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5144" name="Line 56"/>
          <p:cNvSpPr>
            <a:spLocks noChangeShapeType="1"/>
          </p:cNvSpPr>
          <p:nvPr/>
        </p:nvSpPr>
        <p:spPr bwMode="auto">
          <a:xfrm>
            <a:off x="5181600" y="3352800"/>
            <a:ext cx="304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45" name="Oval 57"/>
          <p:cNvSpPr>
            <a:spLocks noChangeArrowheads="1"/>
          </p:cNvSpPr>
          <p:nvPr/>
        </p:nvSpPr>
        <p:spPr bwMode="auto">
          <a:xfrm>
            <a:off x="2362200" y="35052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5146" name="Oval 58"/>
          <p:cNvSpPr>
            <a:spLocks noChangeArrowheads="1"/>
          </p:cNvSpPr>
          <p:nvPr/>
        </p:nvSpPr>
        <p:spPr bwMode="auto">
          <a:xfrm>
            <a:off x="5486400" y="10668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5147" name="Text Box 59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lang="de-DE" sz="3200" dirty="0">
                <a:latin typeface="+mn-lt"/>
                <a:cs typeface="+mn-cs"/>
              </a:rPr>
              <a:t>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lang="de-DE" sz="3200" dirty="0">
                <a:latin typeface="+mn-lt"/>
                <a:cs typeface="+mn-cs"/>
              </a:rPr>
              <a:t>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5148" name="Text Box 60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5149" name="Text Box 61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857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143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hteck 65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(11)</a:t>
            </a:r>
          </a:p>
        </p:txBody>
      </p:sp>
      <p:sp>
        <p:nvSpPr>
          <p:cNvPr id="347139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0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1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2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3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4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5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6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7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8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49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50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51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52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5 </a:t>
            </a:r>
          </a:p>
        </p:txBody>
      </p:sp>
      <p:sp>
        <p:nvSpPr>
          <p:cNvPr id="347153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7154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7155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47156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47157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4</a:t>
            </a:r>
          </a:p>
        </p:txBody>
      </p:sp>
      <p:sp>
        <p:nvSpPr>
          <p:cNvPr id="347158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7159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0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1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2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3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4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5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6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7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8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69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0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1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2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3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4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5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6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7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78" name="Text Box 42"/>
          <p:cNvSpPr txBox="1">
            <a:spLocks noChangeArrowheads="1"/>
          </p:cNvSpPr>
          <p:nvPr/>
        </p:nvSpPr>
        <p:spPr bwMode="auto">
          <a:xfrm>
            <a:off x="1635003" y="5105400"/>
            <a:ext cx="603334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		</a:t>
            </a:r>
            <a:r>
              <a:rPr lang="de-DE" sz="2400" dirty="0" err="1">
                <a:latin typeface="+mn-lt"/>
                <a:cs typeface="+mn-cs"/>
              </a:rPr>
              <a:t>if</a:t>
            </a:r>
            <a:r>
              <a:rPr lang="de-DE" sz="2400" dirty="0">
                <a:latin typeface="+mn-lt"/>
                <a:cs typeface="+mn-cs"/>
              </a:rPr>
              <a:t>  </a:t>
            </a:r>
            <a:r>
              <a:rPr lang="de-DE" sz="2400" dirty="0" err="1">
                <a:latin typeface="+mn-lt"/>
                <a:cs typeface="+mn-cs"/>
              </a:rPr>
              <a:t>X</a:t>
            </a:r>
            <a:r>
              <a:rPr lang="de-DE" sz="2400" baseline="-25000" dirty="0" err="1">
                <a:latin typeface="+mn-lt"/>
                <a:cs typeface="+mn-cs"/>
              </a:rPr>
              <a:t>i</a:t>
            </a:r>
            <a:r>
              <a:rPr lang="de-DE" sz="2400" dirty="0">
                <a:latin typeface="+mn-lt"/>
                <a:cs typeface="+mn-cs"/>
              </a:rPr>
              <a:t> = </a:t>
            </a:r>
            <a:r>
              <a:rPr lang="de-DE" sz="2400" dirty="0" err="1">
                <a:latin typeface="+mn-lt"/>
                <a:cs typeface="+mn-cs"/>
              </a:rPr>
              <a:t>Y</a:t>
            </a:r>
            <a:r>
              <a:rPr lang="de-DE" sz="2400" baseline="-25000" dirty="0" err="1">
                <a:latin typeface="+mn-lt"/>
                <a:cs typeface="+mn-cs"/>
              </a:rPr>
              <a:t>j</a:t>
            </a:r>
            <a:r>
              <a:rPr lang="de-DE" sz="2400" dirty="0">
                <a:latin typeface="+mn-lt"/>
                <a:cs typeface="+mn-cs"/>
              </a:rPr>
              <a:t> </a:t>
            </a:r>
            <a:r>
              <a:rPr lang="de-DE" sz="2400" dirty="0" err="1">
                <a:latin typeface="+mn-lt"/>
                <a:cs typeface="+mn-cs"/>
              </a:rPr>
              <a:t>then</a:t>
            </a:r>
            <a:r>
              <a:rPr lang="de-DE" sz="2400" dirty="0"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			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c[i-1,j-1] + 1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else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max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47179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0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1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2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3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4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5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6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7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88" name="Text Box 52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7189" name="Text Box 53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90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7191" name="Text Box 55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7192" name="Text Box 56"/>
          <p:cNvSpPr txBox="1">
            <a:spLocks noChangeArrowheads="1"/>
          </p:cNvSpPr>
          <p:nvPr/>
        </p:nvSpPr>
        <p:spPr bwMode="auto">
          <a:xfrm>
            <a:off x="72390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7193" name="Text Box 57"/>
          <p:cNvSpPr txBox="1">
            <a:spLocks noChangeArrowheads="1"/>
          </p:cNvSpPr>
          <p:nvPr/>
        </p:nvSpPr>
        <p:spPr bwMode="auto">
          <a:xfrm>
            <a:off x="6400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7194" name="Line 58"/>
          <p:cNvSpPr>
            <a:spLocks noChangeShapeType="1"/>
          </p:cNvSpPr>
          <p:nvPr/>
        </p:nvSpPr>
        <p:spPr bwMode="auto">
          <a:xfrm>
            <a:off x="6019800" y="3810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5" name="Line 59"/>
          <p:cNvSpPr>
            <a:spLocks noChangeShapeType="1"/>
          </p:cNvSpPr>
          <p:nvPr/>
        </p:nvSpPr>
        <p:spPr bwMode="auto">
          <a:xfrm>
            <a:off x="6781800" y="3810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6" name="Line 60"/>
          <p:cNvSpPr>
            <a:spLocks noChangeShapeType="1"/>
          </p:cNvSpPr>
          <p:nvPr/>
        </p:nvSpPr>
        <p:spPr bwMode="auto">
          <a:xfrm>
            <a:off x="7239000" y="3352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7" name="Oval 61"/>
          <p:cNvSpPr>
            <a:spLocks noChangeArrowheads="1"/>
          </p:cNvSpPr>
          <p:nvPr/>
        </p:nvSpPr>
        <p:spPr bwMode="auto">
          <a:xfrm>
            <a:off x="6172200" y="1066800"/>
            <a:ext cx="1752600" cy="685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8" name="Oval 62"/>
          <p:cNvSpPr>
            <a:spLocks noChangeArrowheads="1"/>
          </p:cNvSpPr>
          <p:nvPr/>
        </p:nvSpPr>
        <p:spPr bwMode="auto">
          <a:xfrm>
            <a:off x="2286000" y="3505200"/>
            <a:ext cx="685800" cy="609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7199" name="Text Box 63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C</a:t>
            </a:r>
            <a:r>
              <a:rPr lang="de-DE" sz="3200" dirty="0">
                <a:latin typeface="+mn-lt"/>
                <a:cs typeface="+mn-cs"/>
              </a:rPr>
              <a:t>B</a:t>
            </a: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</a:t>
            </a:r>
            <a:r>
              <a:rPr lang="de-DE" sz="3200" dirty="0">
                <a:latin typeface="+mn-lt"/>
                <a:cs typeface="+mn-cs"/>
              </a:rPr>
              <a:t>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7200" name="Text Box 64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7201" name="Text Box 65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61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92" grpId="0" autoUpdateAnimBg="0"/>
      <p:bldP spid="34719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hteck 64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(12)</a:t>
            </a:r>
          </a:p>
        </p:txBody>
      </p:sp>
      <p:sp>
        <p:nvSpPr>
          <p:cNvPr id="349187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88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89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0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1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2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3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4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5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6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7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8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199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200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r>
              <a:rPr lang="de-DE" sz="2400">
                <a:latin typeface="Times New Roman" charset="0"/>
                <a:cs typeface="+mn-cs"/>
              </a:rPr>
              <a:t>          2         3        4         5 </a:t>
            </a:r>
          </a:p>
        </p:txBody>
      </p:sp>
      <p:sp>
        <p:nvSpPr>
          <p:cNvPr id="349201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49202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49203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49204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49205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06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49207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08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09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0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1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2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3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4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5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6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7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8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19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0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1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2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3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4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5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6" name="Text Box 42"/>
          <p:cNvSpPr txBox="1">
            <a:spLocks noChangeArrowheads="1"/>
          </p:cNvSpPr>
          <p:nvPr/>
        </p:nvSpPr>
        <p:spPr bwMode="auto">
          <a:xfrm>
            <a:off x="2411760" y="5085184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if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X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i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Y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then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	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c[i-1,j-1] + 1</a:t>
            </a: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else</a:t>
            </a:r>
            <a:r>
              <a:rPr lang="de-DE" sz="2400" dirty="0">
                <a:latin typeface="+mn-lt"/>
                <a:cs typeface="+mn-cs"/>
              </a:rPr>
              <a:t> 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</a:t>
            </a:r>
            <a:r>
              <a:rPr lang="de-DE" sz="2400" dirty="0" err="1">
                <a:latin typeface="+mn-lt"/>
                <a:cs typeface="+mn-cs"/>
              </a:rPr>
              <a:t>max</a:t>
            </a:r>
            <a:r>
              <a:rPr lang="de-DE" sz="2400" dirty="0"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49227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8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29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0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1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2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3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4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5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6" name="Text Box 52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9237" name="Text Box 53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38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9239" name="Text Box 55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40" name="Text Box 56"/>
          <p:cNvSpPr txBox="1">
            <a:spLocks noChangeArrowheads="1"/>
          </p:cNvSpPr>
          <p:nvPr/>
        </p:nvSpPr>
        <p:spPr bwMode="auto">
          <a:xfrm>
            <a:off x="72390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9241" name="Text Box 57"/>
          <p:cNvSpPr txBox="1">
            <a:spLocks noChangeArrowheads="1"/>
          </p:cNvSpPr>
          <p:nvPr/>
        </p:nvSpPr>
        <p:spPr bwMode="auto">
          <a:xfrm>
            <a:off x="6400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49242" name="Oval 58"/>
          <p:cNvSpPr>
            <a:spLocks noChangeArrowheads="1"/>
          </p:cNvSpPr>
          <p:nvPr/>
        </p:nvSpPr>
        <p:spPr bwMode="auto">
          <a:xfrm>
            <a:off x="2362200" y="41148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243" name="Oval 59"/>
          <p:cNvSpPr>
            <a:spLocks noChangeArrowheads="1"/>
          </p:cNvSpPr>
          <p:nvPr/>
        </p:nvSpPr>
        <p:spPr bwMode="auto">
          <a:xfrm>
            <a:off x="3886200" y="11430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244" name="Line 60"/>
          <p:cNvSpPr>
            <a:spLocks noChangeShapeType="1"/>
          </p:cNvSpPr>
          <p:nvPr/>
        </p:nvSpPr>
        <p:spPr bwMode="auto">
          <a:xfrm>
            <a:off x="3581400" y="39624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49245" name="Text Box 61"/>
          <p:cNvSpPr txBox="1">
            <a:spLocks noChangeArrowheads="1"/>
          </p:cNvSpPr>
          <p:nvPr/>
        </p:nvSpPr>
        <p:spPr bwMode="auto">
          <a:xfrm>
            <a:off x="3962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49246" name="Text Box 62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ABC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3200" dirty="0">
              <a:latin typeface="+mn-lt"/>
              <a:cs typeface="+mn-cs"/>
            </a:endParaRPr>
          </a:p>
          <a:p>
            <a:pPr eaLnBrk="0" hangingPunct="0">
              <a:defRPr/>
            </a:pP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latin typeface="+mn-lt"/>
                <a:cs typeface="+mn-cs"/>
              </a:rPr>
              <a:t>DCAB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49247" name="Text Box 63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49248" name="Text Box 64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6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76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245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eck 71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(13)</a:t>
            </a:r>
          </a:p>
        </p:txBody>
      </p:sp>
      <p:sp>
        <p:nvSpPr>
          <p:cNvPr id="351235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36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37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38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39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0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1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2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3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4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5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6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7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48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2         3</a:t>
            </a:r>
            <a:r>
              <a:rPr lang="de-DE" sz="2400">
                <a:latin typeface="Times New Roman" charset="0"/>
                <a:cs typeface="+mn-cs"/>
              </a:rPr>
              <a:t>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r>
              <a:rPr lang="de-DE" sz="2400">
                <a:latin typeface="Times New Roman" charset="0"/>
                <a:cs typeface="+mn-cs"/>
              </a:rPr>
              <a:t>         5 </a:t>
            </a:r>
          </a:p>
        </p:txBody>
      </p:sp>
      <p:sp>
        <p:nvSpPr>
          <p:cNvPr id="351249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51250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51251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51252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51253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4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51255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6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7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8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59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0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1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2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3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4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5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6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7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8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69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0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1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2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3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4" name="Text Box 42"/>
          <p:cNvSpPr txBox="1">
            <a:spLocks noChangeArrowheads="1"/>
          </p:cNvSpPr>
          <p:nvPr/>
        </p:nvSpPr>
        <p:spPr bwMode="auto">
          <a:xfrm>
            <a:off x="1490987" y="5085184"/>
            <a:ext cx="603334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		</a:t>
            </a:r>
            <a:r>
              <a:rPr lang="de-DE" sz="2400" dirty="0" err="1">
                <a:latin typeface="+mn-lt"/>
                <a:cs typeface="+mn-cs"/>
              </a:rPr>
              <a:t>if</a:t>
            </a:r>
            <a:r>
              <a:rPr lang="de-DE" sz="2400" dirty="0">
                <a:latin typeface="+mn-lt"/>
                <a:cs typeface="+mn-cs"/>
              </a:rPr>
              <a:t>  </a:t>
            </a:r>
            <a:r>
              <a:rPr lang="de-DE" sz="2400" dirty="0" err="1">
                <a:latin typeface="+mn-lt"/>
                <a:cs typeface="+mn-cs"/>
              </a:rPr>
              <a:t>X</a:t>
            </a:r>
            <a:r>
              <a:rPr lang="de-DE" sz="2400" baseline="-25000" dirty="0" err="1">
                <a:latin typeface="+mn-lt"/>
                <a:cs typeface="+mn-cs"/>
              </a:rPr>
              <a:t>i</a:t>
            </a:r>
            <a:r>
              <a:rPr lang="de-DE" sz="2400" dirty="0">
                <a:latin typeface="+mn-lt"/>
                <a:cs typeface="+mn-cs"/>
              </a:rPr>
              <a:t> = </a:t>
            </a:r>
            <a:r>
              <a:rPr lang="de-DE" sz="2400" dirty="0" err="1">
                <a:latin typeface="+mn-lt"/>
                <a:cs typeface="+mn-cs"/>
              </a:rPr>
              <a:t>Y</a:t>
            </a:r>
            <a:r>
              <a:rPr lang="de-DE" sz="2400" baseline="-25000" dirty="0" err="1">
                <a:latin typeface="+mn-lt"/>
                <a:cs typeface="+mn-cs"/>
              </a:rPr>
              <a:t>j</a:t>
            </a:r>
            <a:r>
              <a:rPr lang="de-DE" sz="2400" dirty="0">
                <a:latin typeface="+mn-lt"/>
                <a:cs typeface="+mn-cs"/>
              </a:rPr>
              <a:t> </a:t>
            </a:r>
            <a:r>
              <a:rPr lang="de-DE" sz="2400" dirty="0" err="1">
                <a:latin typeface="+mn-lt"/>
                <a:cs typeface="+mn-cs"/>
              </a:rPr>
              <a:t>then</a:t>
            </a:r>
            <a:r>
              <a:rPr lang="de-DE" sz="2400" dirty="0"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			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c[i-1,j-1] + 1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else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max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51275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6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7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8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79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0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1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2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3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4" name="Text Box 52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85" name="Text Box 53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6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87" name="Text Box 55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1288" name="Text Box 56"/>
          <p:cNvSpPr txBox="1">
            <a:spLocks noChangeArrowheads="1"/>
          </p:cNvSpPr>
          <p:nvPr/>
        </p:nvSpPr>
        <p:spPr bwMode="auto">
          <a:xfrm>
            <a:off x="72390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89" name="Text Box 57"/>
          <p:cNvSpPr txBox="1">
            <a:spLocks noChangeArrowheads="1"/>
          </p:cNvSpPr>
          <p:nvPr/>
        </p:nvSpPr>
        <p:spPr bwMode="auto">
          <a:xfrm>
            <a:off x="6400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90" name="Text Box 58"/>
          <p:cNvSpPr txBox="1">
            <a:spLocks noChangeArrowheads="1"/>
          </p:cNvSpPr>
          <p:nvPr/>
        </p:nvSpPr>
        <p:spPr bwMode="auto">
          <a:xfrm>
            <a:off x="3962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1291" name="Text Box 59"/>
          <p:cNvSpPr txBox="1">
            <a:spLocks noChangeArrowheads="1"/>
          </p:cNvSpPr>
          <p:nvPr/>
        </p:nvSpPr>
        <p:spPr bwMode="auto">
          <a:xfrm>
            <a:off x="4724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51292" name="Text Box 60"/>
          <p:cNvSpPr txBox="1">
            <a:spLocks noChangeArrowheads="1"/>
          </p:cNvSpPr>
          <p:nvPr/>
        </p:nvSpPr>
        <p:spPr bwMode="auto">
          <a:xfrm>
            <a:off x="55626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51293" name="Line 61"/>
          <p:cNvSpPr>
            <a:spLocks noChangeShapeType="1"/>
          </p:cNvSpPr>
          <p:nvPr/>
        </p:nvSpPr>
        <p:spPr bwMode="auto">
          <a:xfrm>
            <a:off x="4343400" y="4419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4" name="Line 62"/>
          <p:cNvSpPr>
            <a:spLocks noChangeShapeType="1"/>
          </p:cNvSpPr>
          <p:nvPr/>
        </p:nvSpPr>
        <p:spPr bwMode="auto">
          <a:xfrm>
            <a:off x="5562600" y="4038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5" name="Line 63"/>
          <p:cNvSpPr>
            <a:spLocks noChangeShapeType="1"/>
          </p:cNvSpPr>
          <p:nvPr/>
        </p:nvSpPr>
        <p:spPr bwMode="auto">
          <a:xfrm>
            <a:off x="4724400" y="4038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6" name="Oval 64"/>
          <p:cNvSpPr>
            <a:spLocks noChangeArrowheads="1"/>
          </p:cNvSpPr>
          <p:nvPr/>
        </p:nvSpPr>
        <p:spPr bwMode="auto">
          <a:xfrm>
            <a:off x="2286000" y="4114800"/>
            <a:ext cx="685800" cy="609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7" name="Oval 65"/>
          <p:cNvSpPr>
            <a:spLocks noChangeArrowheads="1"/>
          </p:cNvSpPr>
          <p:nvPr/>
        </p:nvSpPr>
        <p:spPr bwMode="auto">
          <a:xfrm>
            <a:off x="4572000" y="1066800"/>
            <a:ext cx="2590800" cy="609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298" name="Text Box 66"/>
          <p:cNvSpPr txBox="1">
            <a:spLocks noChangeArrowheads="1"/>
          </p:cNvSpPr>
          <p:nvPr/>
        </p:nvSpPr>
        <p:spPr bwMode="auto">
          <a:xfrm>
            <a:off x="64008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51299" name="Line 67"/>
          <p:cNvSpPr>
            <a:spLocks noChangeShapeType="1"/>
          </p:cNvSpPr>
          <p:nvPr/>
        </p:nvSpPr>
        <p:spPr bwMode="auto">
          <a:xfrm>
            <a:off x="6324600" y="4038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300" name="Line 68"/>
          <p:cNvSpPr>
            <a:spLocks noChangeShapeType="1"/>
          </p:cNvSpPr>
          <p:nvPr/>
        </p:nvSpPr>
        <p:spPr bwMode="auto">
          <a:xfrm>
            <a:off x="6019800" y="4419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1301" name="Text Box 69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ABC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3200" dirty="0">
              <a:latin typeface="+mn-lt"/>
              <a:cs typeface="+mn-cs"/>
            </a:endParaRP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DCA</a:t>
            </a:r>
            <a:r>
              <a:rPr lang="de-DE" sz="3200" dirty="0"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51302" name="Text Box 70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51303" name="Text Box 71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7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55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91" grpId="0" autoUpdateAnimBg="0"/>
      <p:bldP spid="351292" grpId="0" autoUpdateAnimBg="0"/>
      <p:bldP spid="351298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hteck 69"/>
          <p:cNvSpPr/>
          <p:nvPr/>
        </p:nvSpPr>
        <p:spPr>
          <a:xfrm>
            <a:off x="0" y="764704"/>
            <a:ext cx="9144000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 </a:t>
            </a:r>
            <a:r>
              <a:rPr lang="de-DE"/>
              <a:t>Beispiel </a:t>
            </a:r>
            <a:r>
              <a:rPr lang="de-DE">
                <a:cs typeface="+mj-cs"/>
              </a:rPr>
              <a:t>(14)</a:t>
            </a:r>
          </a:p>
        </p:txBody>
      </p:sp>
      <p:sp>
        <p:nvSpPr>
          <p:cNvPr id="353283" name="Line 3"/>
          <p:cNvSpPr>
            <a:spLocks noChangeShapeType="1"/>
          </p:cNvSpPr>
          <p:nvPr/>
        </p:nvSpPr>
        <p:spPr bwMode="auto">
          <a:xfrm>
            <a:off x="3048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4" name="Line 4"/>
          <p:cNvSpPr>
            <a:spLocks noChangeShapeType="1"/>
          </p:cNvSpPr>
          <p:nvPr/>
        </p:nvSpPr>
        <p:spPr bwMode="auto">
          <a:xfrm>
            <a:off x="3048000" y="1600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5" name="Line 5"/>
          <p:cNvSpPr>
            <a:spLocks noChangeShapeType="1"/>
          </p:cNvSpPr>
          <p:nvPr/>
        </p:nvSpPr>
        <p:spPr bwMode="auto">
          <a:xfrm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6" name="Line 6"/>
          <p:cNvSpPr>
            <a:spLocks noChangeShapeType="1"/>
          </p:cNvSpPr>
          <p:nvPr/>
        </p:nvSpPr>
        <p:spPr bwMode="auto">
          <a:xfrm>
            <a:off x="4495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7" name="Line 7"/>
          <p:cNvSpPr>
            <a:spLocks noChangeShapeType="1"/>
          </p:cNvSpPr>
          <p:nvPr/>
        </p:nvSpPr>
        <p:spPr bwMode="auto">
          <a:xfrm>
            <a:off x="37338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8" name="Line 8"/>
          <p:cNvSpPr>
            <a:spLocks noChangeShapeType="1"/>
          </p:cNvSpPr>
          <p:nvPr/>
        </p:nvSpPr>
        <p:spPr bwMode="auto">
          <a:xfrm>
            <a:off x="61722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89" name="Line 9"/>
          <p:cNvSpPr>
            <a:spLocks noChangeShapeType="1"/>
          </p:cNvSpPr>
          <p:nvPr/>
        </p:nvSpPr>
        <p:spPr bwMode="auto">
          <a:xfrm>
            <a:off x="7772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0" name="Line 10"/>
          <p:cNvSpPr>
            <a:spLocks noChangeShapeType="1"/>
          </p:cNvSpPr>
          <p:nvPr/>
        </p:nvSpPr>
        <p:spPr bwMode="auto">
          <a:xfrm>
            <a:off x="70104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1" name="Line 11"/>
          <p:cNvSpPr>
            <a:spLocks noChangeShapeType="1"/>
          </p:cNvSpPr>
          <p:nvPr/>
        </p:nvSpPr>
        <p:spPr bwMode="auto">
          <a:xfrm>
            <a:off x="3048000" y="2819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2" name="Line 12"/>
          <p:cNvSpPr>
            <a:spLocks noChangeShapeType="1"/>
          </p:cNvSpPr>
          <p:nvPr/>
        </p:nvSpPr>
        <p:spPr bwMode="auto">
          <a:xfrm>
            <a:off x="3048000" y="3505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3" name="Line 13"/>
          <p:cNvSpPr>
            <a:spLocks noChangeShapeType="1"/>
          </p:cNvSpPr>
          <p:nvPr/>
        </p:nvSpPr>
        <p:spPr bwMode="auto">
          <a:xfrm>
            <a:off x="3048000" y="4114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4" name="Line 14"/>
          <p:cNvSpPr>
            <a:spLocks noChangeShapeType="1"/>
          </p:cNvSpPr>
          <p:nvPr/>
        </p:nvSpPr>
        <p:spPr bwMode="auto">
          <a:xfrm>
            <a:off x="3048000" y="2209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5" name="Line 15"/>
          <p:cNvSpPr>
            <a:spLocks noChangeShapeType="1"/>
          </p:cNvSpPr>
          <p:nvPr/>
        </p:nvSpPr>
        <p:spPr bwMode="auto">
          <a:xfrm>
            <a:off x="3048000" y="4724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296" name="Text Box 16"/>
          <p:cNvSpPr txBox="1">
            <a:spLocks noChangeArrowheads="1"/>
          </p:cNvSpPr>
          <p:nvPr/>
        </p:nvSpPr>
        <p:spPr bwMode="auto">
          <a:xfrm>
            <a:off x="2590800" y="762000"/>
            <a:ext cx="514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j       0        1          2         3        4         </a:t>
            </a: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5</a:t>
            </a:r>
            <a:r>
              <a:rPr lang="de-DE" sz="2400">
                <a:latin typeface="Times New Roman" charset="0"/>
                <a:cs typeface="+mn-cs"/>
              </a:rPr>
              <a:t> </a:t>
            </a:r>
          </a:p>
        </p:txBody>
      </p:sp>
      <p:sp>
        <p:nvSpPr>
          <p:cNvPr id="353297" name="Text Box 17"/>
          <p:cNvSpPr txBox="1">
            <a:spLocks noChangeArrowheads="1"/>
          </p:cNvSpPr>
          <p:nvPr/>
        </p:nvSpPr>
        <p:spPr bwMode="auto">
          <a:xfrm>
            <a:off x="1295400" y="1676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0</a:t>
            </a:r>
          </a:p>
        </p:txBody>
      </p:sp>
      <p:sp>
        <p:nvSpPr>
          <p:cNvPr id="353298" name="Text Box 18"/>
          <p:cNvSpPr txBox="1">
            <a:spLocks noChangeArrowheads="1"/>
          </p:cNvSpPr>
          <p:nvPr/>
        </p:nvSpPr>
        <p:spPr bwMode="auto">
          <a:xfrm>
            <a:off x="1295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1</a:t>
            </a:r>
          </a:p>
        </p:txBody>
      </p:sp>
      <p:sp>
        <p:nvSpPr>
          <p:cNvPr id="353299" name="Text Box 19"/>
          <p:cNvSpPr txBox="1">
            <a:spLocks noChangeArrowheads="1"/>
          </p:cNvSpPr>
          <p:nvPr/>
        </p:nvSpPr>
        <p:spPr bwMode="auto">
          <a:xfrm>
            <a:off x="1295400" y="2971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2</a:t>
            </a:r>
          </a:p>
        </p:txBody>
      </p:sp>
      <p:sp>
        <p:nvSpPr>
          <p:cNvPr id="353300" name="Text Box 20"/>
          <p:cNvSpPr txBox="1">
            <a:spLocks noChangeArrowheads="1"/>
          </p:cNvSpPr>
          <p:nvPr/>
        </p:nvSpPr>
        <p:spPr bwMode="auto">
          <a:xfrm>
            <a:off x="1295400" y="3581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3</a:t>
            </a:r>
          </a:p>
        </p:txBody>
      </p:sp>
      <p:sp>
        <p:nvSpPr>
          <p:cNvPr id="353301" name="Text Box 21"/>
          <p:cNvSpPr txBox="1">
            <a:spLocks noChangeArrowheads="1"/>
          </p:cNvSpPr>
          <p:nvPr/>
        </p:nvSpPr>
        <p:spPr bwMode="auto">
          <a:xfrm>
            <a:off x="1295400" y="4191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solidFill>
                  <a:srgbClr val="FF0000"/>
                </a:solidFill>
                <a:latin typeface="Times New Roman" charset="0"/>
                <a:cs typeface="+mn-cs"/>
              </a:rPr>
              <a:t>4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2" name="Text Box 22"/>
          <p:cNvSpPr txBox="1">
            <a:spLocks noChangeArrowheads="1"/>
          </p:cNvSpPr>
          <p:nvPr/>
        </p:nvSpPr>
        <p:spPr bwMode="auto">
          <a:xfrm>
            <a:off x="1279525" y="11080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353303" name="Text Box 23"/>
          <p:cNvSpPr txBox="1">
            <a:spLocks noChangeArrowheads="1"/>
          </p:cNvSpPr>
          <p:nvPr/>
        </p:nvSpPr>
        <p:spPr bwMode="auto">
          <a:xfrm>
            <a:off x="2438400" y="2209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4" name="Text Box 24"/>
          <p:cNvSpPr txBox="1">
            <a:spLocks noChangeArrowheads="1"/>
          </p:cNvSpPr>
          <p:nvPr/>
        </p:nvSpPr>
        <p:spPr bwMode="auto">
          <a:xfrm>
            <a:off x="2438400" y="2895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5" name="Text Box 25"/>
          <p:cNvSpPr txBox="1">
            <a:spLocks noChangeArrowheads="1"/>
          </p:cNvSpPr>
          <p:nvPr/>
        </p:nvSpPr>
        <p:spPr bwMode="auto">
          <a:xfrm>
            <a:off x="2438400" y="3581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6" name="Text Box 26"/>
          <p:cNvSpPr txBox="1">
            <a:spLocks noChangeArrowheads="1"/>
          </p:cNvSpPr>
          <p:nvPr/>
        </p:nvSpPr>
        <p:spPr bwMode="auto">
          <a:xfrm>
            <a:off x="2438400" y="4191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7" name="Text Box 27"/>
          <p:cNvSpPr txBox="1">
            <a:spLocks noChangeArrowheads="1"/>
          </p:cNvSpPr>
          <p:nvPr/>
        </p:nvSpPr>
        <p:spPr bwMode="auto">
          <a:xfrm>
            <a:off x="72390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8" name="Text Box 28"/>
          <p:cNvSpPr txBox="1">
            <a:spLocks noChangeArrowheads="1"/>
          </p:cNvSpPr>
          <p:nvPr/>
        </p:nvSpPr>
        <p:spPr bwMode="auto">
          <a:xfrm>
            <a:off x="3962400" y="1143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B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09" name="Text Box 29"/>
          <p:cNvSpPr txBox="1">
            <a:spLocks noChangeArrowheads="1"/>
          </p:cNvSpPr>
          <p:nvPr/>
        </p:nvSpPr>
        <p:spPr bwMode="auto">
          <a:xfrm>
            <a:off x="64008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A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0" name="Text Box 30"/>
          <p:cNvSpPr txBox="1">
            <a:spLocks noChangeArrowheads="1"/>
          </p:cNvSpPr>
          <p:nvPr/>
        </p:nvSpPr>
        <p:spPr bwMode="auto">
          <a:xfrm>
            <a:off x="55626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C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1" name="Text Box 31"/>
          <p:cNvSpPr txBox="1">
            <a:spLocks noChangeArrowheads="1"/>
          </p:cNvSpPr>
          <p:nvPr/>
        </p:nvSpPr>
        <p:spPr bwMode="auto">
          <a:xfrm>
            <a:off x="4724400" y="1143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D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2" name="Text Box 32"/>
          <p:cNvSpPr txBox="1">
            <a:spLocks noChangeArrowheads="1"/>
          </p:cNvSpPr>
          <p:nvPr/>
        </p:nvSpPr>
        <p:spPr bwMode="auto">
          <a:xfrm>
            <a:off x="3200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3" name="Text Box 33"/>
          <p:cNvSpPr txBox="1">
            <a:spLocks noChangeArrowheads="1"/>
          </p:cNvSpPr>
          <p:nvPr/>
        </p:nvSpPr>
        <p:spPr bwMode="auto">
          <a:xfrm>
            <a:off x="3200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4" name="Text Box 34"/>
          <p:cNvSpPr txBox="1">
            <a:spLocks noChangeArrowheads="1"/>
          </p:cNvSpPr>
          <p:nvPr/>
        </p:nvSpPr>
        <p:spPr bwMode="auto">
          <a:xfrm>
            <a:off x="72390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5" name="Text Box 35"/>
          <p:cNvSpPr txBox="1">
            <a:spLocks noChangeArrowheads="1"/>
          </p:cNvSpPr>
          <p:nvPr/>
        </p:nvSpPr>
        <p:spPr bwMode="auto">
          <a:xfrm>
            <a:off x="64008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6" name="Text Box 36"/>
          <p:cNvSpPr txBox="1">
            <a:spLocks noChangeArrowheads="1"/>
          </p:cNvSpPr>
          <p:nvPr/>
        </p:nvSpPr>
        <p:spPr bwMode="auto">
          <a:xfrm>
            <a:off x="55626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7" name="Text Box 37"/>
          <p:cNvSpPr txBox="1">
            <a:spLocks noChangeArrowheads="1"/>
          </p:cNvSpPr>
          <p:nvPr/>
        </p:nvSpPr>
        <p:spPr bwMode="auto">
          <a:xfrm>
            <a:off x="4724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8" name="Text Box 38"/>
          <p:cNvSpPr txBox="1">
            <a:spLocks noChangeArrowheads="1"/>
          </p:cNvSpPr>
          <p:nvPr/>
        </p:nvSpPr>
        <p:spPr bwMode="auto">
          <a:xfrm>
            <a:off x="3962400" y="1752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19" name="Text Box 39"/>
          <p:cNvSpPr txBox="1">
            <a:spLocks noChangeArrowheads="1"/>
          </p:cNvSpPr>
          <p:nvPr/>
        </p:nvSpPr>
        <p:spPr bwMode="auto">
          <a:xfrm>
            <a:off x="3200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0" name="Text Box 40"/>
          <p:cNvSpPr txBox="1">
            <a:spLocks noChangeArrowheads="1"/>
          </p:cNvSpPr>
          <p:nvPr/>
        </p:nvSpPr>
        <p:spPr bwMode="auto">
          <a:xfrm>
            <a:off x="3200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1" name="Text Box 41"/>
          <p:cNvSpPr txBox="1">
            <a:spLocks noChangeArrowheads="1"/>
          </p:cNvSpPr>
          <p:nvPr/>
        </p:nvSpPr>
        <p:spPr bwMode="auto">
          <a:xfrm>
            <a:off x="3200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2" name="Text Box 42"/>
          <p:cNvSpPr txBox="1">
            <a:spLocks noChangeArrowheads="1"/>
          </p:cNvSpPr>
          <p:nvPr/>
        </p:nvSpPr>
        <p:spPr bwMode="auto">
          <a:xfrm>
            <a:off x="2486325" y="5085184"/>
            <a:ext cx="5110011" cy="109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if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X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i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=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Y</a:t>
            </a:r>
            <a:r>
              <a:rPr lang="de-DE" sz="2400" baseline="-25000" dirty="0" err="1">
                <a:solidFill>
                  <a:srgbClr val="008000"/>
                </a:solidFill>
                <a:latin typeface="+mn-lt"/>
                <a:cs typeface="+mn-cs"/>
              </a:rPr>
              <a:t>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 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then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		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 			c[</a:t>
            </a:r>
            <a:r>
              <a:rPr lang="de-DE" sz="2400" dirty="0" err="1">
                <a:solidFill>
                  <a:srgbClr val="008000"/>
                </a:solidFill>
                <a:latin typeface="+mn-lt"/>
                <a:cs typeface="+mn-cs"/>
              </a:rPr>
              <a:t>i,j</a:t>
            </a:r>
            <a:r>
              <a:rPr lang="de-DE" sz="2400" dirty="0">
                <a:solidFill>
                  <a:srgbClr val="008000"/>
                </a:solidFill>
                <a:latin typeface="+mn-lt"/>
                <a:cs typeface="+mn-cs"/>
              </a:rPr>
              <a:t>] := c[i-1,j-1] + 1</a:t>
            </a:r>
            <a:endParaRPr lang="de-DE" sz="2400" dirty="0">
              <a:latin typeface="+mn-lt"/>
              <a:cs typeface="+mn-cs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de-DE" sz="2400" dirty="0">
                <a:latin typeface="+mn-lt"/>
                <a:cs typeface="+mn-cs"/>
              </a:rPr>
              <a:t> 		</a:t>
            </a:r>
            <a:r>
              <a:rPr lang="de-DE" sz="2400" dirty="0" err="1">
                <a:latin typeface="+mn-lt"/>
                <a:cs typeface="+mn-cs"/>
              </a:rPr>
              <a:t>else</a:t>
            </a:r>
            <a:r>
              <a:rPr lang="de-DE" sz="2400" dirty="0">
                <a:latin typeface="+mn-lt"/>
                <a:cs typeface="+mn-cs"/>
              </a:rPr>
              <a:t> c[</a:t>
            </a:r>
            <a:r>
              <a:rPr lang="de-DE" sz="2400" dirty="0" err="1">
                <a:latin typeface="+mn-lt"/>
                <a:cs typeface="+mn-cs"/>
              </a:rPr>
              <a:t>i,j</a:t>
            </a:r>
            <a:r>
              <a:rPr lang="de-DE" sz="2400" dirty="0">
                <a:latin typeface="+mn-lt"/>
                <a:cs typeface="+mn-cs"/>
              </a:rPr>
              <a:t>] := </a:t>
            </a:r>
            <a:r>
              <a:rPr lang="de-DE" sz="2400" dirty="0" err="1">
                <a:latin typeface="+mn-lt"/>
                <a:cs typeface="+mn-cs"/>
              </a:rPr>
              <a:t>max</a:t>
            </a:r>
            <a:r>
              <a:rPr lang="de-DE" sz="2400" dirty="0">
                <a:latin typeface="+mn-lt"/>
                <a:cs typeface="+mn-cs"/>
              </a:rPr>
              <a:t>( c[i-1,j], c[i,j-1] )</a:t>
            </a:r>
          </a:p>
        </p:txBody>
      </p:sp>
      <p:sp>
        <p:nvSpPr>
          <p:cNvPr id="353323" name="Text Box 43"/>
          <p:cNvSpPr txBox="1">
            <a:spLocks noChangeArrowheads="1"/>
          </p:cNvSpPr>
          <p:nvPr/>
        </p:nvSpPr>
        <p:spPr bwMode="auto">
          <a:xfrm>
            <a:off x="64008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4" name="Text Box 44"/>
          <p:cNvSpPr txBox="1">
            <a:spLocks noChangeArrowheads="1"/>
          </p:cNvSpPr>
          <p:nvPr/>
        </p:nvSpPr>
        <p:spPr bwMode="auto">
          <a:xfrm>
            <a:off x="55626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5" name="Text Box 45"/>
          <p:cNvSpPr txBox="1">
            <a:spLocks noChangeArrowheads="1"/>
          </p:cNvSpPr>
          <p:nvPr/>
        </p:nvSpPr>
        <p:spPr bwMode="auto">
          <a:xfrm>
            <a:off x="4724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6" name="Text Box 46"/>
          <p:cNvSpPr txBox="1">
            <a:spLocks noChangeArrowheads="1"/>
          </p:cNvSpPr>
          <p:nvPr/>
        </p:nvSpPr>
        <p:spPr bwMode="auto">
          <a:xfrm>
            <a:off x="39624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0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7" name="Text Box 47"/>
          <p:cNvSpPr txBox="1">
            <a:spLocks noChangeArrowheads="1"/>
          </p:cNvSpPr>
          <p:nvPr/>
        </p:nvSpPr>
        <p:spPr bwMode="auto">
          <a:xfrm>
            <a:off x="7239000" y="2362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8" name="Text Box 48"/>
          <p:cNvSpPr txBox="1">
            <a:spLocks noChangeArrowheads="1"/>
          </p:cNvSpPr>
          <p:nvPr/>
        </p:nvSpPr>
        <p:spPr bwMode="auto">
          <a:xfrm>
            <a:off x="3962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29" name="Text Box 49"/>
          <p:cNvSpPr txBox="1">
            <a:spLocks noChangeArrowheads="1"/>
          </p:cNvSpPr>
          <p:nvPr/>
        </p:nvSpPr>
        <p:spPr bwMode="auto">
          <a:xfrm>
            <a:off x="72390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0" name="Text Box 50"/>
          <p:cNvSpPr txBox="1">
            <a:spLocks noChangeArrowheads="1"/>
          </p:cNvSpPr>
          <p:nvPr/>
        </p:nvSpPr>
        <p:spPr bwMode="auto">
          <a:xfrm>
            <a:off x="55626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1" name="Text Box 51"/>
          <p:cNvSpPr txBox="1">
            <a:spLocks noChangeArrowheads="1"/>
          </p:cNvSpPr>
          <p:nvPr/>
        </p:nvSpPr>
        <p:spPr bwMode="auto">
          <a:xfrm>
            <a:off x="64008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2" name="Text Box 52"/>
          <p:cNvSpPr txBox="1">
            <a:spLocks noChangeArrowheads="1"/>
          </p:cNvSpPr>
          <p:nvPr/>
        </p:nvSpPr>
        <p:spPr bwMode="auto">
          <a:xfrm>
            <a:off x="3962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3" name="Text Box 53"/>
          <p:cNvSpPr txBox="1">
            <a:spLocks noChangeArrowheads="1"/>
          </p:cNvSpPr>
          <p:nvPr/>
        </p:nvSpPr>
        <p:spPr bwMode="auto">
          <a:xfrm>
            <a:off x="47244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4" name="Text Box 54"/>
          <p:cNvSpPr txBox="1">
            <a:spLocks noChangeArrowheads="1"/>
          </p:cNvSpPr>
          <p:nvPr/>
        </p:nvSpPr>
        <p:spPr bwMode="auto">
          <a:xfrm>
            <a:off x="55626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5" name="Text Box 55"/>
          <p:cNvSpPr txBox="1">
            <a:spLocks noChangeArrowheads="1"/>
          </p:cNvSpPr>
          <p:nvPr/>
        </p:nvSpPr>
        <p:spPr bwMode="auto">
          <a:xfrm>
            <a:off x="4724400" y="3048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>
              <a:latin typeface="Times New Roman" charset="0"/>
              <a:cs typeface="+mn-cs"/>
            </a:endParaRPr>
          </a:p>
        </p:txBody>
      </p:sp>
      <p:sp>
        <p:nvSpPr>
          <p:cNvPr id="353336" name="Text Box 56"/>
          <p:cNvSpPr txBox="1">
            <a:spLocks noChangeArrowheads="1"/>
          </p:cNvSpPr>
          <p:nvPr/>
        </p:nvSpPr>
        <p:spPr bwMode="auto">
          <a:xfrm>
            <a:off x="72390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7" name="Text Box 57"/>
          <p:cNvSpPr txBox="1">
            <a:spLocks noChangeArrowheads="1"/>
          </p:cNvSpPr>
          <p:nvPr/>
        </p:nvSpPr>
        <p:spPr bwMode="auto">
          <a:xfrm>
            <a:off x="6400800" y="3657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8" name="Text Box 58"/>
          <p:cNvSpPr txBox="1">
            <a:spLocks noChangeArrowheads="1"/>
          </p:cNvSpPr>
          <p:nvPr/>
        </p:nvSpPr>
        <p:spPr bwMode="auto">
          <a:xfrm>
            <a:off x="3962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39" name="Text Box 59"/>
          <p:cNvSpPr txBox="1">
            <a:spLocks noChangeArrowheads="1"/>
          </p:cNvSpPr>
          <p:nvPr/>
        </p:nvSpPr>
        <p:spPr bwMode="auto">
          <a:xfrm>
            <a:off x="47244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1</a:t>
            </a:r>
            <a:endParaRPr lang="de-DE" sz="2400" b="1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40" name="Text Box 60"/>
          <p:cNvSpPr txBox="1">
            <a:spLocks noChangeArrowheads="1"/>
          </p:cNvSpPr>
          <p:nvPr/>
        </p:nvSpPr>
        <p:spPr bwMode="auto">
          <a:xfrm>
            <a:off x="55626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41" name="Text Box 61"/>
          <p:cNvSpPr txBox="1">
            <a:spLocks noChangeArrowheads="1"/>
          </p:cNvSpPr>
          <p:nvPr/>
        </p:nvSpPr>
        <p:spPr bwMode="auto">
          <a:xfrm>
            <a:off x="6400800" y="4267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b="1">
                <a:latin typeface="Times New Roman" charset="0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42" name="Text Box 62"/>
          <p:cNvSpPr txBox="1">
            <a:spLocks noChangeArrowheads="1"/>
          </p:cNvSpPr>
          <p:nvPr/>
        </p:nvSpPr>
        <p:spPr bwMode="auto">
          <a:xfrm>
            <a:off x="7239000" y="4117975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3600" b="1">
                <a:solidFill>
                  <a:srgbClr val="33CC33"/>
                </a:solidFill>
                <a:latin typeface="Times New Roman" charset="0"/>
                <a:cs typeface="+mn-cs"/>
              </a:rPr>
              <a:t>3</a:t>
            </a:r>
            <a:endParaRPr lang="de-DE" sz="2400">
              <a:solidFill>
                <a:srgbClr val="FF0000"/>
              </a:solidFill>
              <a:latin typeface="Times New Roman" charset="0"/>
              <a:cs typeface="+mn-cs"/>
            </a:endParaRPr>
          </a:p>
        </p:txBody>
      </p:sp>
      <p:sp>
        <p:nvSpPr>
          <p:cNvPr id="353343" name="Oval 63"/>
          <p:cNvSpPr>
            <a:spLocks noChangeArrowheads="1"/>
          </p:cNvSpPr>
          <p:nvPr/>
        </p:nvSpPr>
        <p:spPr bwMode="auto">
          <a:xfrm>
            <a:off x="2362200" y="41148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344" name="Oval 64"/>
          <p:cNvSpPr>
            <a:spLocks noChangeArrowheads="1"/>
          </p:cNvSpPr>
          <p:nvPr/>
        </p:nvSpPr>
        <p:spPr bwMode="auto">
          <a:xfrm>
            <a:off x="7162800" y="1143000"/>
            <a:ext cx="609600" cy="609600"/>
          </a:xfrm>
          <a:prstGeom prst="ellips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345" name="Line 65"/>
          <p:cNvSpPr>
            <a:spLocks noChangeShapeType="1"/>
          </p:cNvSpPr>
          <p:nvPr/>
        </p:nvSpPr>
        <p:spPr bwMode="auto">
          <a:xfrm>
            <a:off x="6858000" y="3886200"/>
            <a:ext cx="381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53346" name="Oval 66"/>
          <p:cNvSpPr>
            <a:spLocks noChangeArrowheads="1"/>
          </p:cNvSpPr>
          <p:nvPr/>
        </p:nvSpPr>
        <p:spPr bwMode="auto">
          <a:xfrm>
            <a:off x="7086600" y="4114800"/>
            <a:ext cx="685800" cy="685800"/>
          </a:xfrm>
          <a:prstGeom prst="ellipse">
            <a:avLst/>
          </a:prstGeom>
          <a:noFill/>
          <a:ln w="1111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solidFill>
                <a:srgbClr val="33CC33"/>
              </a:solidFill>
              <a:latin typeface="Times New Roman" charset="0"/>
              <a:cs typeface="+mn-cs"/>
            </a:endParaRPr>
          </a:p>
        </p:txBody>
      </p:sp>
      <p:sp>
        <p:nvSpPr>
          <p:cNvPr id="353347" name="Text Box 67"/>
          <p:cNvSpPr txBox="1">
            <a:spLocks noChangeArrowheads="1"/>
          </p:cNvSpPr>
          <p:nvPr/>
        </p:nvSpPr>
        <p:spPr bwMode="auto">
          <a:xfrm>
            <a:off x="7542213" y="0"/>
            <a:ext cx="1600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ABC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3200" dirty="0">
              <a:latin typeface="+mn-lt"/>
              <a:cs typeface="+mn-cs"/>
            </a:endParaRPr>
          </a:p>
          <a:p>
            <a:pPr eaLnBrk="0" hangingPunct="0">
              <a:defRPr/>
            </a:pPr>
            <a:r>
              <a:rPr lang="de-DE" sz="3200" dirty="0">
                <a:solidFill>
                  <a:srgbClr val="008000"/>
                </a:solidFill>
                <a:latin typeface="+mn-lt"/>
                <a:cs typeface="+mn-cs"/>
              </a:rPr>
              <a:t>BDCA</a:t>
            </a:r>
            <a:r>
              <a:rPr lang="de-DE" sz="3200" dirty="0">
                <a:solidFill>
                  <a:srgbClr val="FF0000"/>
                </a:solidFill>
                <a:latin typeface="+mn-lt"/>
                <a:cs typeface="+mn-cs"/>
              </a:rPr>
              <a:t>B</a:t>
            </a:r>
            <a:endParaRPr lang="de-DE" sz="2800" dirty="0">
              <a:latin typeface="+mn-lt"/>
              <a:cs typeface="+mn-cs"/>
            </a:endParaRPr>
          </a:p>
        </p:txBody>
      </p:sp>
      <p:sp>
        <p:nvSpPr>
          <p:cNvPr id="353348" name="Text Box 68"/>
          <p:cNvSpPr txBox="1">
            <a:spLocks noChangeArrowheads="1"/>
          </p:cNvSpPr>
          <p:nvPr/>
        </p:nvSpPr>
        <p:spPr bwMode="auto">
          <a:xfrm>
            <a:off x="2362200" y="16002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X[i]</a:t>
            </a:r>
          </a:p>
        </p:txBody>
      </p:sp>
      <p:sp>
        <p:nvSpPr>
          <p:cNvPr id="353349" name="Text Box 69"/>
          <p:cNvSpPr txBox="1">
            <a:spLocks noChangeArrowheads="1"/>
          </p:cNvSpPr>
          <p:nvPr/>
        </p:nvSpPr>
        <p:spPr bwMode="auto">
          <a:xfrm>
            <a:off x="3048000" y="11430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Times New Roman" charset="0"/>
                <a:cs typeface="+mn-cs"/>
              </a:rPr>
              <a:t>Y[j]</a:t>
            </a:r>
          </a:p>
        </p:txBody>
      </p:sp>
      <p:sp>
        <p:nvSpPr>
          <p:cNvPr id="7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875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342" grpId="0" autoUpdateAnimBg="0"/>
      <p:bldP spid="353343" grpId="0" animBg="1"/>
      <p:bldP spid="353344" grpId="0" animBg="1"/>
      <p:bldP spid="35334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Längste gemeinsame Teilsequenz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Gegeben sei ein Alphabet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𝛴 </a:t>
            </a:r>
            <a:r>
              <a:rPr lang="de-DE" dirty="0"/>
              <a:t>und zwei Sequenzen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x[1..m]</a:t>
            </a:r>
            <a:r>
              <a:rPr lang="de-DE" dirty="0"/>
              <a:t> und </a:t>
            </a:r>
            <a:r>
              <a:rPr lang="de-DE" dirty="0">
                <a:solidFill>
                  <a:srgbClr val="3C8C93"/>
                </a:solidFill>
              </a:rPr>
              <a:t>y[1..n] </a:t>
            </a:r>
            <a:r>
              <a:rPr lang="de-DE" dirty="0"/>
              <a:t>in denen jeder Buchstabe aus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𝛴</a:t>
            </a:r>
            <a:r>
              <a:rPr lang="de-DE" dirty="0"/>
              <a:t> vorkommt. Aufgabe: Bestimme eine längste gemeinsame Teilsequenz (</a:t>
            </a:r>
            <a:r>
              <a:rPr lang="de-DE" dirty="0" err="1"/>
              <a:t>longest</a:t>
            </a:r>
            <a:r>
              <a:rPr lang="de-DE" dirty="0"/>
              <a:t> </a:t>
            </a:r>
            <a:r>
              <a:rPr lang="de-DE" dirty="0" err="1"/>
              <a:t>common</a:t>
            </a:r>
            <a:r>
              <a:rPr lang="de-DE" dirty="0"/>
              <a:t> </a:t>
            </a:r>
            <a:r>
              <a:rPr lang="de-DE" dirty="0" err="1"/>
              <a:t>subsequence</a:t>
            </a:r>
            <a:r>
              <a:rPr lang="de-DE" dirty="0"/>
              <a:t>, </a:t>
            </a:r>
            <a:r>
              <a:rPr lang="de-DE" dirty="0">
                <a:solidFill>
                  <a:srgbClr val="503AFF"/>
                </a:solidFill>
              </a:rPr>
              <a:t>LCS</a:t>
            </a:r>
            <a:r>
              <a:rPr lang="de-DE" dirty="0"/>
              <a:t>)</a:t>
            </a:r>
          </a:p>
          <a:p>
            <a:r>
              <a:rPr lang="de-DE" dirty="0"/>
              <a:t>NB: „eine“ längste, nicht die längste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04800" y="3585614"/>
            <a:ext cx="6375400" cy="1498601"/>
            <a:chOff x="240" y="2736"/>
            <a:chExt cx="4016" cy="944"/>
          </a:xfrm>
        </p:grpSpPr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240" y="2736"/>
              <a:ext cx="3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x: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624" y="2736"/>
              <a:ext cx="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A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187" y="2736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749" y="2736"/>
              <a:ext cx="27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312" y="2736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2874" y="2736"/>
              <a:ext cx="28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D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3437" y="2736"/>
              <a:ext cx="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A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4000" y="2736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240" y="3312"/>
              <a:ext cx="31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y: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624" y="3312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187" y="3312"/>
              <a:ext cx="28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D</a:t>
              </a: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1749" y="3312"/>
              <a:ext cx="27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C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2312" y="3312"/>
              <a:ext cx="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A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2874" y="3312"/>
              <a:ext cx="2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</a:t>
              </a: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3437" y="3312"/>
              <a:ext cx="2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A</a:t>
              </a:r>
            </a:p>
          </p:txBody>
        </p:sp>
      </p:grpSp>
      <p:grpSp>
        <p:nvGrpSpPr>
          <p:cNvPr id="21" name="Group 23"/>
          <p:cNvGrpSpPr>
            <a:grpSpLocks/>
          </p:cNvGrpSpPr>
          <p:nvPr/>
        </p:nvGrpSpPr>
        <p:grpSpPr bwMode="auto">
          <a:xfrm>
            <a:off x="1219200" y="3661815"/>
            <a:ext cx="7696200" cy="2503489"/>
            <a:chOff x="768" y="2544"/>
            <a:chExt cx="4848" cy="1577"/>
          </a:xfrm>
        </p:grpSpPr>
        <p:sp>
          <p:nvSpPr>
            <p:cNvPr id="22" name="AutoShape 24"/>
            <p:cNvSpPr>
              <a:spLocks/>
            </p:cNvSpPr>
            <p:nvPr/>
          </p:nvSpPr>
          <p:spPr bwMode="auto">
            <a:xfrm>
              <a:off x="4224" y="2544"/>
              <a:ext cx="219" cy="864"/>
            </a:xfrm>
            <a:prstGeom prst="rightBrace">
              <a:avLst>
                <a:gd name="adj1" fmla="val 32877"/>
                <a:gd name="adj2" fmla="val 50000"/>
              </a:avLst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3" name="Text Box 25"/>
            <p:cNvSpPr txBox="1">
              <a:spLocks noChangeArrowheads="1"/>
            </p:cNvSpPr>
            <p:nvPr/>
          </p:nvSpPr>
          <p:spPr bwMode="auto">
            <a:xfrm>
              <a:off x="4464" y="2665"/>
              <a:ext cx="1152" cy="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de-DE" sz="3200">
                  <a:solidFill>
                    <a:srgbClr val="008A87"/>
                  </a:solidFill>
                  <a:latin typeface="+mn-lt"/>
                  <a:cs typeface="Arial Unicode MS" charset="0"/>
                </a:rPr>
                <a:t>BCBA = LCS(x, y)</a:t>
              </a:r>
            </a:p>
          </p:txBody>
        </p:sp>
        <p:sp>
          <p:nvSpPr>
            <p:cNvPr id="24" name="Line 26"/>
            <p:cNvSpPr>
              <a:spLocks noChangeShapeType="1"/>
            </p:cNvSpPr>
            <p:nvPr/>
          </p:nvSpPr>
          <p:spPr bwMode="auto">
            <a:xfrm flipH="1">
              <a:off x="768" y="2784"/>
              <a:ext cx="437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>
              <a:off x="2500" y="2784"/>
              <a:ext cx="437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 flipH="1">
              <a:off x="1847" y="2823"/>
              <a:ext cx="1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 flipH="1">
              <a:off x="3547" y="2823"/>
              <a:ext cx="1" cy="28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28" name="Text Box 30"/>
            <p:cNvSpPr txBox="1">
              <a:spLocks noChangeArrowheads="1"/>
            </p:cNvSpPr>
            <p:nvPr/>
          </p:nvSpPr>
          <p:spPr bwMode="auto">
            <a:xfrm>
              <a:off x="3312" y="3570"/>
              <a:ext cx="2160" cy="5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de-DE" sz="2800">
                  <a:latin typeface="+mn-lt"/>
                  <a:cs typeface="Arial Unicode MS" charset="0"/>
                </a:rPr>
                <a:t>Funktionale Notation</a:t>
              </a:r>
              <a:br>
                <a:rPr lang="de-DE" sz="2800">
                  <a:latin typeface="+mn-lt"/>
                  <a:cs typeface="Arial Unicode MS" charset="0"/>
                </a:rPr>
              </a:br>
              <a:r>
                <a:rPr lang="de-DE" sz="2800">
                  <a:latin typeface="+mn-lt"/>
                  <a:cs typeface="Arial Unicode MS" charset="0"/>
                </a:rPr>
                <a:t>(aber keine Funktion)</a:t>
              </a:r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 flipV="1">
              <a:off x="4468" y="3264"/>
              <a:ext cx="524" cy="31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994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16024"/>
            <a:ext cx="7924800" cy="620688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LCS-Algorithmus: Analyse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990600"/>
            <a:ext cx="8153400" cy="2209800"/>
          </a:xfrm>
        </p:spPr>
        <p:txBody>
          <a:bodyPr/>
          <a:lstStyle/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cs typeface="+mn-cs"/>
              </a:rPr>
              <a:t>Der LCS-Algorithmus bestimmt die Werte des Feldes c[</a:t>
            </a:r>
            <a:r>
              <a:rPr lang="de-DE" dirty="0" err="1">
                <a:cs typeface="+mn-cs"/>
              </a:rPr>
              <a:t>m,n</a:t>
            </a:r>
            <a:r>
              <a:rPr lang="de-DE" dirty="0">
                <a:cs typeface="+mn-cs"/>
              </a:rPr>
              <a:t>]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Laufzeit?</a:t>
            </a:r>
          </a:p>
        </p:txBody>
      </p:sp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1524000" y="3657600"/>
            <a:ext cx="6629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O(</a:t>
            </a:r>
            <a:r>
              <a:rPr lang="de-DE" sz="3200" dirty="0" err="1">
                <a:solidFill>
                  <a:schemeClr val="accent2"/>
                </a:solidFill>
                <a:latin typeface="+mn-lt"/>
                <a:cs typeface="+mn-cs"/>
              </a:rPr>
              <a:t>m∙n</a:t>
            </a: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)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Jedes c[</a:t>
            </a:r>
            <a:r>
              <a:rPr lang="de-DE" sz="3200" dirty="0" err="1">
                <a:solidFill>
                  <a:schemeClr val="accent2"/>
                </a:solidFill>
                <a:latin typeface="+mn-lt"/>
                <a:cs typeface="+mn-cs"/>
              </a:rPr>
              <a:t>i,j</a:t>
            </a: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] wird in konstanter Zeit berechnet, und es gibt </a:t>
            </a:r>
            <a:r>
              <a:rPr lang="de-DE" sz="3200" dirty="0" err="1">
                <a:solidFill>
                  <a:schemeClr val="accent2"/>
                </a:solidFill>
                <a:latin typeface="+mn-lt"/>
                <a:cs typeface="+mn-cs"/>
              </a:rPr>
              <a:t>m∙n</a:t>
            </a:r>
            <a:r>
              <a:rPr lang="de-DE" sz="3200" dirty="0">
                <a:solidFill>
                  <a:schemeClr val="accent2"/>
                </a:solidFill>
                <a:latin typeface="+mn-lt"/>
                <a:cs typeface="+mn-cs"/>
              </a:rPr>
              <a:t> Elemente in dem Feld</a:t>
            </a:r>
            <a:endParaRPr lang="de-DE" sz="2400" dirty="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118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42392"/>
            <a:ext cx="7924800" cy="738336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Wie findet man den tatsächlichen LCS?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3058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Für c[i, j] ist bekannt wie es hergeleitet wurde: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Match liegt nur vor, wenn erste Gleichung verwendet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+mn-cs"/>
              </a:rPr>
              <a:t>Beginnend von c[</a:t>
            </a:r>
            <a:r>
              <a:rPr lang="de-DE" sz="2400" dirty="0" err="1">
                <a:cs typeface="+mn-cs"/>
              </a:rPr>
              <a:t>m,n</a:t>
            </a:r>
            <a:r>
              <a:rPr lang="de-DE" sz="2400" dirty="0">
                <a:cs typeface="+mn-cs"/>
              </a:rPr>
              <a:t>] und rückwärtslaufend, </a:t>
            </a:r>
            <a:br>
              <a:rPr lang="de-DE" sz="2400" dirty="0">
                <a:cs typeface="+mn-cs"/>
              </a:rPr>
            </a:br>
            <a:r>
              <a:rPr lang="de-DE" sz="2400" dirty="0">
                <a:cs typeface="+mn-cs"/>
              </a:rPr>
              <a:t>speichere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x[i]</a:t>
            </a:r>
            <a:r>
              <a:rPr lang="de-DE" sz="2400" dirty="0">
                <a:cs typeface="+mn-cs"/>
              </a:rPr>
              <a:t> wenn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c[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i,j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] = c[i-1, j-1]+1</a:t>
            </a:r>
            <a:r>
              <a:rPr lang="de-DE" sz="2800" dirty="0">
                <a:cs typeface="+mn-cs"/>
              </a:rPr>
              <a:t>.</a:t>
            </a:r>
          </a:p>
        </p:txBody>
      </p:sp>
      <p:sp>
        <p:nvSpPr>
          <p:cNvPr id="357380" name="Line 4"/>
          <p:cNvSpPr>
            <a:spLocks noChangeShapeType="1"/>
          </p:cNvSpPr>
          <p:nvPr/>
        </p:nvSpPr>
        <p:spPr bwMode="auto">
          <a:xfrm>
            <a:off x="1419225" y="4725144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1" name="Line 5"/>
          <p:cNvSpPr>
            <a:spLocks noChangeShapeType="1"/>
          </p:cNvSpPr>
          <p:nvPr/>
        </p:nvSpPr>
        <p:spPr bwMode="auto">
          <a:xfrm>
            <a:off x="2105025" y="4725144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2" name="Line 6"/>
          <p:cNvSpPr>
            <a:spLocks noChangeShapeType="1"/>
          </p:cNvSpPr>
          <p:nvPr/>
        </p:nvSpPr>
        <p:spPr bwMode="auto">
          <a:xfrm>
            <a:off x="2867025" y="4725144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3" name="Line 7"/>
          <p:cNvSpPr>
            <a:spLocks noChangeShapeType="1"/>
          </p:cNvSpPr>
          <p:nvPr/>
        </p:nvSpPr>
        <p:spPr bwMode="auto">
          <a:xfrm>
            <a:off x="1419225" y="4725144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4" name="Line 8"/>
          <p:cNvSpPr>
            <a:spLocks noChangeShapeType="1"/>
          </p:cNvSpPr>
          <p:nvPr/>
        </p:nvSpPr>
        <p:spPr bwMode="auto">
          <a:xfrm>
            <a:off x="1419225" y="5334744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5" name="Line 9"/>
          <p:cNvSpPr>
            <a:spLocks noChangeShapeType="1"/>
          </p:cNvSpPr>
          <p:nvPr/>
        </p:nvSpPr>
        <p:spPr bwMode="auto">
          <a:xfrm>
            <a:off x="1419225" y="5944344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7386" name="Text Box 10"/>
          <p:cNvSpPr txBox="1">
            <a:spLocks noChangeArrowheads="1"/>
          </p:cNvSpPr>
          <p:nvPr/>
        </p:nvSpPr>
        <p:spPr bwMode="auto">
          <a:xfrm>
            <a:off x="1571625" y="4877544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7387" name="Text Box 11"/>
          <p:cNvSpPr txBox="1">
            <a:spLocks noChangeArrowheads="1"/>
          </p:cNvSpPr>
          <p:nvPr/>
        </p:nvSpPr>
        <p:spPr bwMode="auto">
          <a:xfrm>
            <a:off x="1571625" y="5410944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7388" name="Text Box 12"/>
          <p:cNvSpPr txBox="1">
            <a:spLocks noChangeArrowheads="1"/>
          </p:cNvSpPr>
          <p:nvPr/>
        </p:nvSpPr>
        <p:spPr bwMode="auto">
          <a:xfrm>
            <a:off x="2257425" y="5410944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357389" name="Text Box 13"/>
          <p:cNvSpPr txBox="1">
            <a:spLocks noChangeArrowheads="1"/>
          </p:cNvSpPr>
          <p:nvPr/>
        </p:nvSpPr>
        <p:spPr bwMode="auto">
          <a:xfrm>
            <a:off x="2257425" y="4877544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7390" name="Text Box 14"/>
          <p:cNvSpPr txBox="1">
            <a:spLocks noChangeArrowheads="1"/>
          </p:cNvSpPr>
          <p:nvPr/>
        </p:nvSpPr>
        <p:spPr bwMode="auto">
          <a:xfrm>
            <a:off x="3248025" y="4921994"/>
            <a:ext cx="42957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800">
                <a:solidFill>
                  <a:schemeClr val="accent2"/>
                </a:solidFill>
                <a:latin typeface="+mn-lt"/>
                <a:cs typeface="+mn-cs"/>
              </a:rPr>
              <a:t>Zum Beispiel hier </a:t>
            </a:r>
          </a:p>
          <a:p>
            <a:pPr eaLnBrk="0" hangingPunct="0">
              <a:defRPr/>
            </a:pPr>
            <a:r>
              <a:rPr lang="de-DE" sz="2800">
                <a:solidFill>
                  <a:schemeClr val="accent2"/>
                </a:solidFill>
                <a:latin typeface="+mn-lt"/>
                <a:cs typeface="+mn-cs"/>
              </a:rPr>
              <a:t>c[i,j] = c[i-1,j-1] +1 = 2+1=3</a:t>
            </a:r>
            <a:endParaRPr lang="de-DE" sz="2000">
              <a:solidFill>
                <a:schemeClr val="accent2"/>
              </a:solidFill>
              <a:latin typeface="+mn-lt"/>
              <a:cs typeface="+mn-cs"/>
            </a:endParaRPr>
          </a:p>
        </p:txBody>
      </p:sp>
      <p:sp>
        <p:nvSpPr>
          <p:cNvPr id="357391" name="Line 15"/>
          <p:cNvSpPr>
            <a:spLocks noChangeShapeType="1"/>
          </p:cNvSpPr>
          <p:nvPr/>
        </p:nvSpPr>
        <p:spPr bwMode="auto">
          <a:xfrm>
            <a:off x="1952625" y="5182344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graphicFrame>
        <p:nvGraphicFramePr>
          <p:cNvPr id="11367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030782"/>
              </p:ext>
            </p:extLst>
          </p:nvPr>
        </p:nvGraphicFramePr>
        <p:xfrm>
          <a:off x="955675" y="1976438"/>
          <a:ext cx="677227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" name="Formel" r:id="rId4" imgW="3149600" imgH="469900" progId="Equation.3">
                  <p:embed/>
                </p:oleObj>
              </mc:Choice>
              <mc:Fallback>
                <p:oleObj name="Formel" r:id="rId4" imgW="31496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1976438"/>
                        <a:ext cx="6772275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146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82960"/>
            <a:ext cx="8305800" cy="653752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Finde LCS</a:t>
            </a:r>
          </a:p>
        </p:txBody>
      </p:sp>
      <p:sp>
        <p:nvSpPr>
          <p:cNvPr id="359427" name="Line 3"/>
          <p:cNvSpPr>
            <a:spLocks noChangeShapeType="1"/>
          </p:cNvSpPr>
          <p:nvPr/>
        </p:nvSpPr>
        <p:spPr bwMode="auto">
          <a:xfrm>
            <a:off x="30480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28" name="Line 4"/>
          <p:cNvSpPr>
            <a:spLocks noChangeShapeType="1"/>
          </p:cNvSpPr>
          <p:nvPr/>
        </p:nvSpPr>
        <p:spPr bwMode="auto">
          <a:xfrm>
            <a:off x="3048000" y="19930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29" name="Line 5"/>
          <p:cNvSpPr>
            <a:spLocks noChangeShapeType="1"/>
          </p:cNvSpPr>
          <p:nvPr/>
        </p:nvSpPr>
        <p:spPr bwMode="auto">
          <a:xfrm>
            <a:off x="53340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0" name="Line 6"/>
          <p:cNvSpPr>
            <a:spLocks noChangeShapeType="1"/>
          </p:cNvSpPr>
          <p:nvPr/>
        </p:nvSpPr>
        <p:spPr bwMode="auto">
          <a:xfrm>
            <a:off x="44958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1" name="Line 7"/>
          <p:cNvSpPr>
            <a:spLocks noChangeShapeType="1"/>
          </p:cNvSpPr>
          <p:nvPr/>
        </p:nvSpPr>
        <p:spPr bwMode="auto">
          <a:xfrm>
            <a:off x="37338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2" name="Line 8"/>
          <p:cNvSpPr>
            <a:spLocks noChangeShapeType="1"/>
          </p:cNvSpPr>
          <p:nvPr/>
        </p:nvSpPr>
        <p:spPr bwMode="auto">
          <a:xfrm>
            <a:off x="61722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3" name="Line 9"/>
          <p:cNvSpPr>
            <a:spLocks noChangeShapeType="1"/>
          </p:cNvSpPr>
          <p:nvPr/>
        </p:nvSpPr>
        <p:spPr bwMode="auto">
          <a:xfrm>
            <a:off x="77724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4" name="Line 10"/>
          <p:cNvSpPr>
            <a:spLocks noChangeShapeType="1"/>
          </p:cNvSpPr>
          <p:nvPr/>
        </p:nvSpPr>
        <p:spPr bwMode="auto">
          <a:xfrm>
            <a:off x="7010400" y="1993086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5" name="Line 11"/>
          <p:cNvSpPr>
            <a:spLocks noChangeShapeType="1"/>
          </p:cNvSpPr>
          <p:nvPr/>
        </p:nvSpPr>
        <p:spPr bwMode="auto">
          <a:xfrm>
            <a:off x="3048000" y="32122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6" name="Line 12"/>
          <p:cNvSpPr>
            <a:spLocks noChangeShapeType="1"/>
          </p:cNvSpPr>
          <p:nvPr/>
        </p:nvSpPr>
        <p:spPr bwMode="auto">
          <a:xfrm>
            <a:off x="3048000" y="38980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7" name="Line 13"/>
          <p:cNvSpPr>
            <a:spLocks noChangeShapeType="1"/>
          </p:cNvSpPr>
          <p:nvPr/>
        </p:nvSpPr>
        <p:spPr bwMode="auto">
          <a:xfrm>
            <a:off x="3048000" y="45076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8" name="Line 14"/>
          <p:cNvSpPr>
            <a:spLocks noChangeShapeType="1"/>
          </p:cNvSpPr>
          <p:nvPr/>
        </p:nvSpPr>
        <p:spPr bwMode="auto">
          <a:xfrm>
            <a:off x="3048000" y="26026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39" name="Line 15"/>
          <p:cNvSpPr>
            <a:spLocks noChangeShapeType="1"/>
          </p:cNvSpPr>
          <p:nvPr/>
        </p:nvSpPr>
        <p:spPr bwMode="auto">
          <a:xfrm>
            <a:off x="3048000" y="5117286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40" name="Text Box 16"/>
          <p:cNvSpPr txBox="1">
            <a:spLocks noChangeArrowheads="1"/>
          </p:cNvSpPr>
          <p:nvPr/>
        </p:nvSpPr>
        <p:spPr bwMode="auto">
          <a:xfrm>
            <a:off x="2590800" y="1154886"/>
            <a:ext cx="50692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j       0          1          2           3          4           5 </a:t>
            </a:r>
          </a:p>
        </p:txBody>
      </p:sp>
      <p:sp>
        <p:nvSpPr>
          <p:cNvPr id="359441" name="Text Box 17"/>
          <p:cNvSpPr txBox="1">
            <a:spLocks noChangeArrowheads="1"/>
          </p:cNvSpPr>
          <p:nvPr/>
        </p:nvSpPr>
        <p:spPr bwMode="auto">
          <a:xfrm>
            <a:off x="1295400" y="20692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42" name="Text Box 18"/>
          <p:cNvSpPr txBox="1">
            <a:spLocks noChangeArrowheads="1"/>
          </p:cNvSpPr>
          <p:nvPr/>
        </p:nvSpPr>
        <p:spPr bwMode="auto">
          <a:xfrm>
            <a:off x="1295400" y="2755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43" name="Text Box 19"/>
          <p:cNvSpPr txBox="1">
            <a:spLocks noChangeArrowheads="1"/>
          </p:cNvSpPr>
          <p:nvPr/>
        </p:nvSpPr>
        <p:spPr bwMode="auto">
          <a:xfrm>
            <a:off x="1295400" y="33646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9444" name="Text Box 20"/>
          <p:cNvSpPr txBox="1">
            <a:spLocks noChangeArrowheads="1"/>
          </p:cNvSpPr>
          <p:nvPr/>
        </p:nvSpPr>
        <p:spPr bwMode="auto">
          <a:xfrm>
            <a:off x="1295400" y="39742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3</a:t>
            </a:r>
          </a:p>
        </p:txBody>
      </p:sp>
      <p:sp>
        <p:nvSpPr>
          <p:cNvPr id="359445" name="Text Box 21"/>
          <p:cNvSpPr txBox="1">
            <a:spLocks noChangeArrowheads="1"/>
          </p:cNvSpPr>
          <p:nvPr/>
        </p:nvSpPr>
        <p:spPr bwMode="auto">
          <a:xfrm>
            <a:off x="1295400" y="4583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4</a:t>
            </a:r>
          </a:p>
        </p:txBody>
      </p:sp>
      <p:sp>
        <p:nvSpPr>
          <p:cNvPr id="359446" name="Text Box 22"/>
          <p:cNvSpPr txBox="1">
            <a:spLocks noChangeArrowheads="1"/>
          </p:cNvSpPr>
          <p:nvPr/>
        </p:nvSpPr>
        <p:spPr bwMode="auto">
          <a:xfrm>
            <a:off x="1279525" y="1500961"/>
            <a:ext cx="2566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i</a:t>
            </a:r>
          </a:p>
        </p:txBody>
      </p:sp>
      <p:sp>
        <p:nvSpPr>
          <p:cNvPr id="359447" name="Text Box 23"/>
          <p:cNvSpPr txBox="1">
            <a:spLocks noChangeArrowheads="1"/>
          </p:cNvSpPr>
          <p:nvPr/>
        </p:nvSpPr>
        <p:spPr bwMode="auto">
          <a:xfrm>
            <a:off x="2438400" y="2602686"/>
            <a:ext cx="3730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A</a:t>
            </a:r>
          </a:p>
        </p:txBody>
      </p:sp>
      <p:sp>
        <p:nvSpPr>
          <p:cNvPr id="359448" name="Text Box 24"/>
          <p:cNvSpPr txBox="1">
            <a:spLocks noChangeArrowheads="1"/>
          </p:cNvSpPr>
          <p:nvPr/>
        </p:nvSpPr>
        <p:spPr bwMode="auto">
          <a:xfrm>
            <a:off x="2438400" y="3288486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</a:p>
        </p:txBody>
      </p:sp>
      <p:sp>
        <p:nvSpPr>
          <p:cNvPr id="359449" name="Text Box 25"/>
          <p:cNvSpPr txBox="1">
            <a:spLocks noChangeArrowheads="1"/>
          </p:cNvSpPr>
          <p:nvPr/>
        </p:nvSpPr>
        <p:spPr bwMode="auto">
          <a:xfrm>
            <a:off x="2438400" y="3974286"/>
            <a:ext cx="367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C</a:t>
            </a:r>
          </a:p>
        </p:txBody>
      </p:sp>
      <p:sp>
        <p:nvSpPr>
          <p:cNvPr id="359450" name="Text Box 26"/>
          <p:cNvSpPr txBox="1">
            <a:spLocks noChangeArrowheads="1"/>
          </p:cNvSpPr>
          <p:nvPr/>
        </p:nvSpPr>
        <p:spPr bwMode="auto">
          <a:xfrm>
            <a:off x="7239000" y="1535886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</a:p>
        </p:txBody>
      </p:sp>
      <p:sp>
        <p:nvSpPr>
          <p:cNvPr id="359451" name="Text Box 27"/>
          <p:cNvSpPr txBox="1">
            <a:spLocks noChangeArrowheads="1"/>
          </p:cNvSpPr>
          <p:nvPr/>
        </p:nvSpPr>
        <p:spPr bwMode="auto">
          <a:xfrm>
            <a:off x="3962400" y="1535886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</a:p>
        </p:txBody>
      </p:sp>
      <p:sp>
        <p:nvSpPr>
          <p:cNvPr id="359452" name="Text Box 28"/>
          <p:cNvSpPr txBox="1">
            <a:spLocks noChangeArrowheads="1"/>
          </p:cNvSpPr>
          <p:nvPr/>
        </p:nvSpPr>
        <p:spPr bwMode="auto">
          <a:xfrm>
            <a:off x="6400800" y="1535886"/>
            <a:ext cx="3730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A</a:t>
            </a:r>
          </a:p>
        </p:txBody>
      </p:sp>
      <p:sp>
        <p:nvSpPr>
          <p:cNvPr id="359453" name="Text Box 29"/>
          <p:cNvSpPr txBox="1">
            <a:spLocks noChangeArrowheads="1"/>
          </p:cNvSpPr>
          <p:nvPr/>
        </p:nvSpPr>
        <p:spPr bwMode="auto">
          <a:xfrm>
            <a:off x="5562600" y="1535886"/>
            <a:ext cx="367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C</a:t>
            </a:r>
          </a:p>
        </p:txBody>
      </p:sp>
      <p:sp>
        <p:nvSpPr>
          <p:cNvPr id="359454" name="Text Box 30"/>
          <p:cNvSpPr txBox="1">
            <a:spLocks noChangeArrowheads="1"/>
          </p:cNvSpPr>
          <p:nvPr/>
        </p:nvSpPr>
        <p:spPr bwMode="auto">
          <a:xfrm>
            <a:off x="4724400" y="1535886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D</a:t>
            </a:r>
          </a:p>
        </p:txBody>
      </p:sp>
      <p:sp>
        <p:nvSpPr>
          <p:cNvPr id="359455" name="Text Box 31"/>
          <p:cNvSpPr txBox="1">
            <a:spLocks noChangeArrowheads="1"/>
          </p:cNvSpPr>
          <p:nvPr/>
        </p:nvSpPr>
        <p:spPr bwMode="auto">
          <a:xfrm>
            <a:off x="32004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56" name="Text Box 32"/>
          <p:cNvSpPr txBox="1">
            <a:spLocks noChangeArrowheads="1"/>
          </p:cNvSpPr>
          <p:nvPr/>
        </p:nvSpPr>
        <p:spPr bwMode="auto">
          <a:xfrm>
            <a:off x="3200400" y="2755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57" name="Text Box 33"/>
          <p:cNvSpPr txBox="1">
            <a:spLocks noChangeArrowheads="1"/>
          </p:cNvSpPr>
          <p:nvPr/>
        </p:nvSpPr>
        <p:spPr bwMode="auto">
          <a:xfrm>
            <a:off x="72390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58" name="Text Box 34"/>
          <p:cNvSpPr txBox="1">
            <a:spLocks noChangeArrowheads="1"/>
          </p:cNvSpPr>
          <p:nvPr/>
        </p:nvSpPr>
        <p:spPr bwMode="auto">
          <a:xfrm>
            <a:off x="64008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59" name="Text Box 35"/>
          <p:cNvSpPr txBox="1">
            <a:spLocks noChangeArrowheads="1"/>
          </p:cNvSpPr>
          <p:nvPr/>
        </p:nvSpPr>
        <p:spPr bwMode="auto">
          <a:xfrm>
            <a:off x="55626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0" name="Text Box 36"/>
          <p:cNvSpPr txBox="1">
            <a:spLocks noChangeArrowheads="1"/>
          </p:cNvSpPr>
          <p:nvPr/>
        </p:nvSpPr>
        <p:spPr bwMode="auto">
          <a:xfrm>
            <a:off x="47244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1" name="Text Box 37"/>
          <p:cNvSpPr txBox="1">
            <a:spLocks noChangeArrowheads="1"/>
          </p:cNvSpPr>
          <p:nvPr/>
        </p:nvSpPr>
        <p:spPr bwMode="auto">
          <a:xfrm>
            <a:off x="3962400" y="2145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2" name="Text Box 38"/>
          <p:cNvSpPr txBox="1">
            <a:spLocks noChangeArrowheads="1"/>
          </p:cNvSpPr>
          <p:nvPr/>
        </p:nvSpPr>
        <p:spPr bwMode="auto">
          <a:xfrm>
            <a:off x="3200400" y="4660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3" name="Text Box 39"/>
          <p:cNvSpPr txBox="1">
            <a:spLocks noChangeArrowheads="1"/>
          </p:cNvSpPr>
          <p:nvPr/>
        </p:nvSpPr>
        <p:spPr bwMode="auto">
          <a:xfrm>
            <a:off x="3200400" y="40504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4" name="Text Box 40"/>
          <p:cNvSpPr txBox="1">
            <a:spLocks noChangeArrowheads="1"/>
          </p:cNvSpPr>
          <p:nvPr/>
        </p:nvSpPr>
        <p:spPr bwMode="auto">
          <a:xfrm>
            <a:off x="3200400" y="34408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5" name="Text Box 41"/>
          <p:cNvSpPr txBox="1">
            <a:spLocks noChangeArrowheads="1"/>
          </p:cNvSpPr>
          <p:nvPr/>
        </p:nvSpPr>
        <p:spPr bwMode="auto">
          <a:xfrm>
            <a:off x="6400800" y="2755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66" name="Text Box 42"/>
          <p:cNvSpPr txBox="1">
            <a:spLocks noChangeArrowheads="1"/>
          </p:cNvSpPr>
          <p:nvPr/>
        </p:nvSpPr>
        <p:spPr bwMode="auto">
          <a:xfrm>
            <a:off x="5562600" y="2755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7" name="Text Box 43"/>
          <p:cNvSpPr txBox="1">
            <a:spLocks noChangeArrowheads="1"/>
          </p:cNvSpPr>
          <p:nvPr/>
        </p:nvSpPr>
        <p:spPr bwMode="auto">
          <a:xfrm>
            <a:off x="4724400" y="2755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8" name="Text Box 44"/>
          <p:cNvSpPr txBox="1">
            <a:spLocks noChangeArrowheads="1"/>
          </p:cNvSpPr>
          <p:nvPr/>
        </p:nvSpPr>
        <p:spPr bwMode="auto">
          <a:xfrm>
            <a:off x="3962400" y="2755086"/>
            <a:ext cx="342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0</a:t>
            </a:r>
          </a:p>
        </p:txBody>
      </p:sp>
      <p:sp>
        <p:nvSpPr>
          <p:cNvPr id="359469" name="Text Box 45"/>
          <p:cNvSpPr txBox="1">
            <a:spLocks noChangeArrowheads="1"/>
          </p:cNvSpPr>
          <p:nvPr/>
        </p:nvSpPr>
        <p:spPr bwMode="auto">
          <a:xfrm>
            <a:off x="7239000" y="2755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0" name="Text Box 46"/>
          <p:cNvSpPr txBox="1">
            <a:spLocks noChangeArrowheads="1"/>
          </p:cNvSpPr>
          <p:nvPr/>
        </p:nvSpPr>
        <p:spPr bwMode="auto">
          <a:xfrm>
            <a:off x="39624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1" name="Text Box 47"/>
          <p:cNvSpPr txBox="1">
            <a:spLocks noChangeArrowheads="1"/>
          </p:cNvSpPr>
          <p:nvPr/>
        </p:nvSpPr>
        <p:spPr bwMode="auto">
          <a:xfrm>
            <a:off x="72390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</a:p>
        </p:txBody>
      </p:sp>
      <p:sp>
        <p:nvSpPr>
          <p:cNvPr id="359472" name="Text Box 48"/>
          <p:cNvSpPr txBox="1">
            <a:spLocks noChangeArrowheads="1"/>
          </p:cNvSpPr>
          <p:nvPr/>
        </p:nvSpPr>
        <p:spPr bwMode="auto">
          <a:xfrm>
            <a:off x="55626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3" name="Text Box 49"/>
          <p:cNvSpPr txBox="1">
            <a:spLocks noChangeArrowheads="1"/>
          </p:cNvSpPr>
          <p:nvPr/>
        </p:nvSpPr>
        <p:spPr bwMode="auto">
          <a:xfrm>
            <a:off x="64008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4" name="Text Box 50"/>
          <p:cNvSpPr txBox="1">
            <a:spLocks noChangeArrowheads="1"/>
          </p:cNvSpPr>
          <p:nvPr/>
        </p:nvSpPr>
        <p:spPr bwMode="auto">
          <a:xfrm>
            <a:off x="39624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75" name="Text Box 51"/>
          <p:cNvSpPr txBox="1">
            <a:spLocks noChangeArrowheads="1"/>
          </p:cNvSpPr>
          <p:nvPr/>
        </p:nvSpPr>
        <p:spPr bwMode="auto">
          <a:xfrm>
            <a:off x="47244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6" name="Text Box 52"/>
          <p:cNvSpPr txBox="1">
            <a:spLocks noChangeArrowheads="1"/>
          </p:cNvSpPr>
          <p:nvPr/>
        </p:nvSpPr>
        <p:spPr bwMode="auto">
          <a:xfrm>
            <a:off x="55626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77" name="Text Box 53"/>
          <p:cNvSpPr txBox="1">
            <a:spLocks noChangeArrowheads="1"/>
          </p:cNvSpPr>
          <p:nvPr/>
        </p:nvSpPr>
        <p:spPr bwMode="auto">
          <a:xfrm>
            <a:off x="4724400" y="34408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</a:p>
        </p:txBody>
      </p:sp>
      <p:sp>
        <p:nvSpPr>
          <p:cNvPr id="359478" name="Text Box 54"/>
          <p:cNvSpPr txBox="1">
            <a:spLocks noChangeArrowheads="1"/>
          </p:cNvSpPr>
          <p:nvPr/>
        </p:nvSpPr>
        <p:spPr bwMode="auto">
          <a:xfrm>
            <a:off x="72390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79" name="Text Box 55"/>
          <p:cNvSpPr txBox="1">
            <a:spLocks noChangeArrowheads="1"/>
          </p:cNvSpPr>
          <p:nvPr/>
        </p:nvSpPr>
        <p:spPr bwMode="auto">
          <a:xfrm>
            <a:off x="6400800" y="40504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0" name="Text Box 56"/>
          <p:cNvSpPr txBox="1">
            <a:spLocks noChangeArrowheads="1"/>
          </p:cNvSpPr>
          <p:nvPr/>
        </p:nvSpPr>
        <p:spPr bwMode="auto">
          <a:xfrm>
            <a:off x="3962400" y="4660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1" name="Text Box 57"/>
          <p:cNvSpPr txBox="1">
            <a:spLocks noChangeArrowheads="1"/>
          </p:cNvSpPr>
          <p:nvPr/>
        </p:nvSpPr>
        <p:spPr bwMode="auto">
          <a:xfrm>
            <a:off x="4724400" y="4660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1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2" name="Text Box 58"/>
          <p:cNvSpPr txBox="1">
            <a:spLocks noChangeArrowheads="1"/>
          </p:cNvSpPr>
          <p:nvPr/>
        </p:nvSpPr>
        <p:spPr bwMode="auto">
          <a:xfrm>
            <a:off x="5562600" y="4660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3" name="Text Box 59"/>
          <p:cNvSpPr txBox="1">
            <a:spLocks noChangeArrowheads="1"/>
          </p:cNvSpPr>
          <p:nvPr/>
        </p:nvSpPr>
        <p:spPr bwMode="auto">
          <a:xfrm>
            <a:off x="6400800" y="4660086"/>
            <a:ext cx="3554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2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4" name="Text Box 60"/>
          <p:cNvSpPr txBox="1">
            <a:spLocks noChangeArrowheads="1"/>
          </p:cNvSpPr>
          <p:nvPr/>
        </p:nvSpPr>
        <p:spPr bwMode="auto">
          <a:xfrm>
            <a:off x="7239000" y="4510861"/>
            <a:ext cx="421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3600">
                <a:solidFill>
                  <a:srgbClr val="33CC33"/>
                </a:solidFill>
                <a:latin typeface="+mn-lt"/>
                <a:cs typeface="+mn-cs"/>
              </a:rPr>
              <a:t>3</a:t>
            </a:r>
            <a:endParaRPr lang="de-DE" sz="240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59485" name="Line 61"/>
          <p:cNvSpPr>
            <a:spLocks noChangeShapeType="1"/>
          </p:cNvSpPr>
          <p:nvPr/>
        </p:nvSpPr>
        <p:spPr bwMode="auto">
          <a:xfrm flipH="1" flipV="1">
            <a:off x="6858000" y="4279086"/>
            <a:ext cx="381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86" name="Line 62"/>
          <p:cNvSpPr>
            <a:spLocks noChangeShapeType="1"/>
          </p:cNvSpPr>
          <p:nvPr/>
        </p:nvSpPr>
        <p:spPr bwMode="auto">
          <a:xfrm flipH="1" flipV="1">
            <a:off x="5943600" y="4279086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87" name="Line 63"/>
          <p:cNvSpPr>
            <a:spLocks noChangeShapeType="1"/>
          </p:cNvSpPr>
          <p:nvPr/>
        </p:nvSpPr>
        <p:spPr bwMode="auto">
          <a:xfrm flipH="1" flipV="1">
            <a:off x="5105400" y="3669486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88" name="Line 64"/>
          <p:cNvSpPr>
            <a:spLocks noChangeShapeType="1"/>
          </p:cNvSpPr>
          <p:nvPr/>
        </p:nvSpPr>
        <p:spPr bwMode="auto">
          <a:xfrm flipH="1" flipV="1">
            <a:off x="4267200" y="3669486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89" name="Line 65"/>
          <p:cNvSpPr>
            <a:spLocks noChangeShapeType="1"/>
          </p:cNvSpPr>
          <p:nvPr/>
        </p:nvSpPr>
        <p:spPr bwMode="auto">
          <a:xfrm flipH="1" flipV="1">
            <a:off x="3581400" y="3059886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359490" name="Text Box 66"/>
          <p:cNvSpPr txBox="1">
            <a:spLocks noChangeArrowheads="1"/>
          </p:cNvSpPr>
          <p:nvPr/>
        </p:nvSpPr>
        <p:spPr bwMode="auto">
          <a:xfrm>
            <a:off x="2438400" y="4583886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</a:p>
        </p:txBody>
      </p:sp>
      <p:sp>
        <p:nvSpPr>
          <p:cNvPr id="359491" name="Text Box 67"/>
          <p:cNvSpPr txBox="1">
            <a:spLocks noChangeArrowheads="1"/>
          </p:cNvSpPr>
          <p:nvPr/>
        </p:nvSpPr>
        <p:spPr bwMode="auto">
          <a:xfrm>
            <a:off x="2362200" y="1993086"/>
            <a:ext cx="6072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X[i]</a:t>
            </a:r>
          </a:p>
        </p:txBody>
      </p:sp>
      <p:sp>
        <p:nvSpPr>
          <p:cNvPr id="359492" name="Text Box 68"/>
          <p:cNvSpPr txBox="1">
            <a:spLocks noChangeArrowheads="1"/>
          </p:cNvSpPr>
          <p:nvPr/>
        </p:nvSpPr>
        <p:spPr bwMode="auto">
          <a:xfrm>
            <a:off x="3048000" y="1535886"/>
            <a:ext cx="6180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Y[j]</a:t>
            </a:r>
          </a:p>
        </p:txBody>
      </p:sp>
      <p:sp>
        <p:nvSpPr>
          <p:cNvPr id="359493" name="Text Box 69"/>
          <p:cNvSpPr txBox="1">
            <a:spLocks noChangeArrowheads="1"/>
          </p:cNvSpPr>
          <p:nvPr/>
        </p:nvSpPr>
        <p:spPr bwMode="auto">
          <a:xfrm>
            <a:off x="2798448" y="177300"/>
            <a:ext cx="652115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3200" dirty="0">
                <a:latin typeface="+mn-lt"/>
                <a:cs typeface="+mn-cs"/>
              </a:rPr>
              <a:t>Zeit für Rückverfolgung: </a:t>
            </a:r>
            <a:r>
              <a:rPr lang="de-DE" sz="3200" dirty="0">
                <a:solidFill>
                  <a:srgbClr val="3C8C93"/>
                </a:solidFill>
                <a:latin typeface="+mn-lt"/>
                <a:cs typeface="+mn-cs"/>
              </a:rPr>
              <a:t>O(</a:t>
            </a:r>
            <a:r>
              <a:rPr lang="de-DE" sz="3200" dirty="0" err="1">
                <a:solidFill>
                  <a:srgbClr val="3C8C93"/>
                </a:solidFill>
                <a:latin typeface="+mn-lt"/>
                <a:cs typeface="+mn-cs"/>
              </a:rPr>
              <a:t>m+n</a:t>
            </a:r>
            <a:r>
              <a:rPr lang="de-DE" sz="3200" dirty="0">
                <a:solidFill>
                  <a:srgbClr val="3C8C93"/>
                </a:solidFill>
                <a:latin typeface="+mn-lt"/>
                <a:cs typeface="+mn-cs"/>
              </a:rPr>
              <a:t>)</a:t>
            </a:r>
            <a:endParaRPr lang="de-DE" sz="3200" dirty="0">
              <a:latin typeface="+mn-lt"/>
              <a:cs typeface="+mn-cs"/>
            </a:endParaRPr>
          </a:p>
        </p:txBody>
      </p:sp>
      <p:sp>
        <p:nvSpPr>
          <p:cNvPr id="7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  <p:sp>
        <p:nvSpPr>
          <p:cNvPr id="71" name="Text Box 73"/>
          <p:cNvSpPr txBox="1">
            <a:spLocks noChangeArrowheads="1"/>
          </p:cNvSpPr>
          <p:nvPr/>
        </p:nvSpPr>
        <p:spPr bwMode="auto">
          <a:xfrm>
            <a:off x="5105400" y="5330934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  <a:endParaRPr lang="de-DE">
              <a:latin typeface="+mn-lt"/>
              <a:cs typeface="+mn-cs"/>
            </a:endParaRPr>
          </a:p>
        </p:txBody>
      </p:sp>
      <p:sp>
        <p:nvSpPr>
          <p:cNvPr id="72" name="Text Box 74"/>
          <p:cNvSpPr txBox="1">
            <a:spLocks noChangeArrowheads="1"/>
          </p:cNvSpPr>
          <p:nvPr/>
        </p:nvSpPr>
        <p:spPr bwMode="auto">
          <a:xfrm>
            <a:off x="5715000" y="5330934"/>
            <a:ext cx="367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C</a:t>
            </a:r>
            <a:endParaRPr lang="de-DE">
              <a:latin typeface="+mn-lt"/>
              <a:cs typeface="+mn-cs"/>
            </a:endParaRPr>
          </a:p>
        </p:txBody>
      </p:sp>
      <p:sp>
        <p:nvSpPr>
          <p:cNvPr id="73" name="Text Box 75"/>
          <p:cNvSpPr txBox="1">
            <a:spLocks noChangeArrowheads="1"/>
          </p:cNvSpPr>
          <p:nvPr/>
        </p:nvSpPr>
        <p:spPr bwMode="auto">
          <a:xfrm>
            <a:off x="6324600" y="5330934"/>
            <a:ext cx="351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B</a:t>
            </a:r>
            <a:endParaRPr lang="de-DE">
              <a:latin typeface="+mn-lt"/>
              <a:cs typeface="+mn-cs"/>
            </a:endParaRPr>
          </a:p>
        </p:txBody>
      </p:sp>
      <p:sp>
        <p:nvSpPr>
          <p:cNvPr id="74" name="Text Box 76"/>
          <p:cNvSpPr txBox="1">
            <a:spLocks noChangeArrowheads="1"/>
          </p:cNvSpPr>
          <p:nvPr/>
        </p:nvSpPr>
        <p:spPr bwMode="auto">
          <a:xfrm>
            <a:off x="1295400" y="5300771"/>
            <a:ext cx="23837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 dirty="0">
                <a:latin typeface="+mn-lt"/>
                <a:cs typeface="+mn-cs"/>
              </a:rPr>
              <a:t>LCS (umgekehrt):</a:t>
            </a:r>
            <a:endParaRPr lang="de-DE" dirty="0">
              <a:latin typeface="+mn-lt"/>
              <a:cs typeface="+mn-cs"/>
            </a:endParaRPr>
          </a:p>
        </p:txBody>
      </p:sp>
      <p:sp>
        <p:nvSpPr>
          <p:cNvPr id="75" name="Text Box 77"/>
          <p:cNvSpPr txBox="1">
            <a:spLocks noChangeArrowheads="1"/>
          </p:cNvSpPr>
          <p:nvPr/>
        </p:nvSpPr>
        <p:spPr bwMode="auto">
          <a:xfrm>
            <a:off x="1371600" y="5910371"/>
            <a:ext cx="32141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400">
                <a:latin typeface="+mn-lt"/>
                <a:cs typeface="+mn-cs"/>
              </a:rPr>
              <a:t>LCS (richtig dargestellt):</a:t>
            </a:r>
            <a:endParaRPr lang="de-DE">
              <a:latin typeface="+mn-lt"/>
              <a:cs typeface="+mn-cs"/>
            </a:endParaRPr>
          </a:p>
        </p:txBody>
      </p:sp>
      <p:sp>
        <p:nvSpPr>
          <p:cNvPr id="76" name="Text Box 78"/>
          <p:cNvSpPr txBox="1">
            <a:spLocks noChangeArrowheads="1"/>
          </p:cNvSpPr>
          <p:nvPr/>
        </p:nvSpPr>
        <p:spPr bwMode="auto">
          <a:xfrm>
            <a:off x="3941736" y="5910371"/>
            <a:ext cx="21424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de-DE" sz="2400" b="1" dirty="0">
                <a:latin typeface="+mn-lt"/>
                <a:cs typeface="+mn-cs"/>
              </a:rPr>
              <a:t>B  C  B</a:t>
            </a:r>
            <a:r>
              <a:rPr lang="de-DE" sz="2400" dirty="0">
                <a:latin typeface="+mn-lt"/>
                <a:cs typeface="+mn-cs"/>
              </a:rPr>
              <a:t> </a:t>
            </a:r>
          </a:p>
          <a:p>
            <a:pPr algn="r" eaLnBrk="0" hangingPunct="0">
              <a:defRPr/>
            </a:pPr>
            <a:r>
              <a:rPr lang="de-DE" sz="2400" dirty="0">
                <a:latin typeface="+mn-lt"/>
                <a:cs typeface="+mn-cs"/>
              </a:rPr>
              <a:t>(ein Palindrom)</a:t>
            </a:r>
            <a:endParaRPr lang="de-DE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29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utoUpdateAnimBg="0"/>
      <p:bldP spid="72" grpId="0" autoUpdateAnimBg="0"/>
      <p:bldP spid="73" grpId="0" autoUpdateAnimBg="0"/>
      <p:bldP spid="76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>
                <a:cs typeface="+mj-cs"/>
              </a:rPr>
              <a:t>Dynamische Programmierung: </a:t>
            </a:r>
            <a:r>
              <a:rPr lang="de-DE" sz="2800" dirty="0">
                <a:cs typeface="+mj-cs"/>
              </a:rPr>
              <a:t>Restaurant-Platzierung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Städte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 dirty="0">
                <a:solidFill>
                  <a:srgbClr val="3C8C93"/>
                </a:solidFill>
                <a:cs typeface="+mn-cs"/>
              </a:rPr>
              <a:t>1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t</a:t>
            </a:r>
            <a:r>
              <a:rPr lang="de-DE" sz="2400" baseline="-250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, …,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 baseline="-250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r>
              <a:rPr lang="de-DE" sz="2400" dirty="0"/>
              <a:t>an der Autobahn</a:t>
            </a:r>
            <a:endParaRPr lang="de-DE" sz="2400" i="1" baseline="-25000" dirty="0">
              <a:latin typeface="Times New Roman" charset="0"/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Restaurants in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 dirty="0" err="1">
                <a:solidFill>
                  <a:srgbClr val="3C8C93"/>
                </a:solidFill>
                <a:cs typeface="+mn-cs"/>
              </a:rPr>
              <a:t>i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400" dirty="0">
                <a:cs typeface="+mn-cs"/>
              </a:rPr>
              <a:t>haben von der Größe der Stadt abhängigen geschätzten jährlichen Profit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p</a:t>
            </a:r>
            <a:r>
              <a:rPr lang="de-DE" sz="2400" baseline="-25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i</a:t>
            </a:r>
            <a:endParaRPr lang="de-DE" sz="2400" baseline="-25000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Restaurants mit Mindestabstand von 10 km aufgrund von Vorgaben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Ziel: Maximierung des Profits – großer Bonus</a:t>
            </a:r>
          </a:p>
        </p:txBody>
      </p:sp>
      <p:sp>
        <p:nvSpPr>
          <p:cNvPr id="422916" name="Line 4"/>
          <p:cNvSpPr>
            <a:spLocks noChangeShapeType="1"/>
          </p:cNvSpPr>
          <p:nvPr/>
        </p:nvSpPr>
        <p:spPr bwMode="auto">
          <a:xfrm>
            <a:off x="914400" y="4733528"/>
            <a:ext cx="7391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17" name="Oval 5"/>
          <p:cNvSpPr>
            <a:spLocks noChangeArrowheads="1"/>
          </p:cNvSpPr>
          <p:nvPr/>
        </p:nvSpPr>
        <p:spPr bwMode="auto">
          <a:xfrm>
            <a:off x="9144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18" name="Oval 6"/>
          <p:cNvSpPr>
            <a:spLocks noChangeArrowheads="1"/>
          </p:cNvSpPr>
          <p:nvPr/>
        </p:nvSpPr>
        <p:spPr bwMode="auto">
          <a:xfrm>
            <a:off x="1447800" y="458112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19" name="Oval 7"/>
          <p:cNvSpPr>
            <a:spLocks noChangeArrowheads="1"/>
          </p:cNvSpPr>
          <p:nvPr/>
        </p:nvSpPr>
        <p:spPr bwMode="auto">
          <a:xfrm>
            <a:off x="25146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20" name="Oval 8"/>
          <p:cNvSpPr>
            <a:spLocks noChangeArrowheads="1"/>
          </p:cNvSpPr>
          <p:nvPr/>
        </p:nvSpPr>
        <p:spPr bwMode="auto">
          <a:xfrm>
            <a:off x="2971800" y="458112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1" name="Oval 9"/>
          <p:cNvSpPr>
            <a:spLocks noChangeArrowheads="1"/>
          </p:cNvSpPr>
          <p:nvPr/>
        </p:nvSpPr>
        <p:spPr bwMode="auto">
          <a:xfrm>
            <a:off x="35052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2" name="Oval 10"/>
          <p:cNvSpPr>
            <a:spLocks noChangeArrowheads="1"/>
          </p:cNvSpPr>
          <p:nvPr/>
        </p:nvSpPr>
        <p:spPr bwMode="auto">
          <a:xfrm>
            <a:off x="4572000" y="458112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3" name="Oval 11"/>
          <p:cNvSpPr>
            <a:spLocks noChangeArrowheads="1"/>
          </p:cNvSpPr>
          <p:nvPr/>
        </p:nvSpPr>
        <p:spPr bwMode="auto">
          <a:xfrm>
            <a:off x="50292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4" name="Oval 12"/>
          <p:cNvSpPr>
            <a:spLocks noChangeArrowheads="1"/>
          </p:cNvSpPr>
          <p:nvPr/>
        </p:nvSpPr>
        <p:spPr bwMode="auto">
          <a:xfrm>
            <a:off x="56388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5" name="Oval 13"/>
          <p:cNvSpPr>
            <a:spLocks noChangeArrowheads="1"/>
          </p:cNvSpPr>
          <p:nvPr/>
        </p:nvSpPr>
        <p:spPr bwMode="auto">
          <a:xfrm>
            <a:off x="6705600" y="458112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6" name="Oval 14"/>
          <p:cNvSpPr>
            <a:spLocks noChangeArrowheads="1"/>
          </p:cNvSpPr>
          <p:nvPr/>
        </p:nvSpPr>
        <p:spPr bwMode="auto">
          <a:xfrm>
            <a:off x="60960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7" name="Oval 15"/>
          <p:cNvSpPr>
            <a:spLocks noChangeArrowheads="1"/>
          </p:cNvSpPr>
          <p:nvPr/>
        </p:nvSpPr>
        <p:spPr bwMode="auto">
          <a:xfrm>
            <a:off x="43434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8" name="Oval 16"/>
          <p:cNvSpPr>
            <a:spLocks noChangeArrowheads="1"/>
          </p:cNvSpPr>
          <p:nvPr/>
        </p:nvSpPr>
        <p:spPr bwMode="auto">
          <a:xfrm>
            <a:off x="8153400" y="458112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29" name="Oval 17"/>
          <p:cNvSpPr>
            <a:spLocks noChangeArrowheads="1"/>
          </p:cNvSpPr>
          <p:nvPr/>
        </p:nvSpPr>
        <p:spPr bwMode="auto">
          <a:xfrm>
            <a:off x="73152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2930" name="Line 18"/>
          <p:cNvSpPr>
            <a:spLocks noChangeShapeType="1"/>
          </p:cNvSpPr>
          <p:nvPr/>
        </p:nvSpPr>
        <p:spPr bwMode="auto">
          <a:xfrm>
            <a:off x="3435350" y="503832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31" name="Line 19"/>
          <p:cNvSpPr>
            <a:spLocks noChangeShapeType="1"/>
          </p:cNvSpPr>
          <p:nvPr/>
        </p:nvSpPr>
        <p:spPr bwMode="auto">
          <a:xfrm>
            <a:off x="3435350" y="5114528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32" name="Line 20"/>
          <p:cNvSpPr>
            <a:spLocks noChangeShapeType="1"/>
          </p:cNvSpPr>
          <p:nvPr/>
        </p:nvSpPr>
        <p:spPr bwMode="auto">
          <a:xfrm>
            <a:off x="4197350" y="503832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2933" name="Text Box 21"/>
          <p:cNvSpPr txBox="1">
            <a:spLocks noChangeArrowheads="1"/>
          </p:cNvSpPr>
          <p:nvPr/>
        </p:nvSpPr>
        <p:spPr bwMode="auto">
          <a:xfrm>
            <a:off x="3346450" y="5205016"/>
            <a:ext cx="7751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 km</a:t>
            </a:r>
          </a:p>
        </p:txBody>
      </p:sp>
      <p:sp>
        <p:nvSpPr>
          <p:cNvPr id="422934" name="Oval 22"/>
          <p:cNvSpPr>
            <a:spLocks noChangeArrowheads="1"/>
          </p:cNvSpPr>
          <p:nvPr/>
        </p:nvSpPr>
        <p:spPr bwMode="auto">
          <a:xfrm>
            <a:off x="1905000" y="465732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26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latin typeface="+mn-lt"/>
                <a:cs typeface="+mj-cs"/>
              </a:rPr>
              <a:t>Brute-Force-Ansatz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Jede Stadt wird entweder gewählt oder nicht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Testen der Bedingungen für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2</a:t>
            </a:r>
            <a:r>
              <a:rPr lang="de-DE" sz="2800" baseline="30000" dirty="0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cs typeface="+mn-cs"/>
              </a:rPr>
              <a:t> Teilmengen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Eliminiere Teilmengen, die Einschränkungen nicht erfüllen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Berechne Gesamtprofit für jede übrigbleibende Teilmenge</a:t>
            </a:r>
          </a:p>
          <a:p>
            <a:pPr eaLnBrk="1" hangingPunct="1">
              <a:defRPr/>
            </a:pPr>
            <a:r>
              <a:rPr lang="de-DE" sz="2800" dirty="0">
                <a:cs typeface="+mn-cs"/>
              </a:rPr>
              <a:t>Wähle Teilmenge von Städten mit größtem Profit</a:t>
            </a:r>
          </a:p>
          <a:p>
            <a:pPr eaLnBrk="1" hangingPunct="1">
              <a:defRPr/>
            </a:pPr>
            <a:endParaRPr lang="de-DE" sz="2800" dirty="0">
              <a:cs typeface="+mn-cs"/>
            </a:endParaRPr>
          </a:p>
          <a:p>
            <a:pPr eaLnBrk="1" hangingPunct="1">
              <a:defRPr/>
            </a:pPr>
            <a:r>
              <a:rPr lang="de-DE" sz="2800" dirty="0" err="1">
                <a:solidFill>
                  <a:srgbClr val="3C8C93"/>
                </a:solidFill>
                <a:latin typeface="Symbol" charset="2"/>
                <a:cs typeface="Symbol" charset="2"/>
              </a:rPr>
              <a:t>Θ</a:t>
            </a:r>
            <a:r>
              <a:rPr lang="de-DE" sz="2800" dirty="0">
                <a:solidFill>
                  <a:srgbClr val="3C8C93"/>
                </a:solidFill>
                <a:cs typeface="Arial" charset="0"/>
              </a:rPr>
              <a:t>(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n∙2</a:t>
            </a:r>
            <a:r>
              <a:rPr lang="de-DE" sz="2800" baseline="30000" dirty="0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6934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58" name="Line 50"/>
          <p:cNvSpPr>
            <a:spLocks noChangeShapeType="1"/>
          </p:cNvSpPr>
          <p:nvPr/>
        </p:nvSpPr>
        <p:spPr bwMode="auto">
          <a:xfrm>
            <a:off x="1758950" y="500697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Natürlich-gierige Strategie 1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144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800" dirty="0">
                <a:cs typeface="+mn-cs"/>
              </a:rPr>
              <a:t>Nehme erste Stadt. Dann nächste Stadt mit Entfernung &gt;= 10 km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>
                <a:cs typeface="+mn-cs"/>
              </a:rPr>
              <a:t>Können Sie ein Beispiel angeben, bei dem nicht die richtige (beste) Lösung bestimmt wird?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sz="2800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sz="2800" dirty="0">
              <a:cs typeface="+mn-cs"/>
            </a:endParaRPr>
          </a:p>
        </p:txBody>
      </p:sp>
      <p:sp>
        <p:nvSpPr>
          <p:cNvPr id="427027" name="Line 19"/>
          <p:cNvSpPr>
            <a:spLocks noChangeShapeType="1"/>
          </p:cNvSpPr>
          <p:nvPr/>
        </p:nvSpPr>
        <p:spPr bwMode="auto">
          <a:xfrm>
            <a:off x="914400" y="20574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28" name="Oval 20"/>
          <p:cNvSpPr>
            <a:spLocks noChangeArrowheads="1"/>
          </p:cNvSpPr>
          <p:nvPr/>
        </p:nvSpPr>
        <p:spPr bwMode="auto">
          <a:xfrm>
            <a:off x="914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29" name="Oval 21"/>
          <p:cNvSpPr>
            <a:spLocks noChangeArrowheads="1"/>
          </p:cNvSpPr>
          <p:nvPr/>
        </p:nvSpPr>
        <p:spPr bwMode="auto">
          <a:xfrm>
            <a:off x="14478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30" name="Oval 22"/>
          <p:cNvSpPr>
            <a:spLocks noChangeArrowheads="1"/>
          </p:cNvSpPr>
          <p:nvPr/>
        </p:nvSpPr>
        <p:spPr bwMode="auto">
          <a:xfrm>
            <a:off x="25146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31" name="Oval 23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2" name="Oval 24"/>
          <p:cNvSpPr>
            <a:spLocks noChangeArrowheads="1"/>
          </p:cNvSpPr>
          <p:nvPr/>
        </p:nvSpPr>
        <p:spPr bwMode="auto">
          <a:xfrm>
            <a:off x="3505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3" name="Oval 25"/>
          <p:cNvSpPr>
            <a:spLocks noChangeArrowheads="1"/>
          </p:cNvSpPr>
          <p:nvPr/>
        </p:nvSpPr>
        <p:spPr bwMode="auto">
          <a:xfrm>
            <a:off x="45720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4" name="Oval 26"/>
          <p:cNvSpPr>
            <a:spLocks noChangeArrowheads="1"/>
          </p:cNvSpPr>
          <p:nvPr/>
        </p:nvSpPr>
        <p:spPr bwMode="auto">
          <a:xfrm>
            <a:off x="5029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5" name="Oval 27"/>
          <p:cNvSpPr>
            <a:spLocks noChangeArrowheads="1"/>
          </p:cNvSpPr>
          <p:nvPr/>
        </p:nvSpPr>
        <p:spPr bwMode="auto">
          <a:xfrm>
            <a:off x="56388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6" name="Oval 28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7" name="Oval 29"/>
          <p:cNvSpPr>
            <a:spLocks noChangeArrowheads="1"/>
          </p:cNvSpPr>
          <p:nvPr/>
        </p:nvSpPr>
        <p:spPr bwMode="auto">
          <a:xfrm>
            <a:off x="60960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8" name="Oval 30"/>
          <p:cNvSpPr>
            <a:spLocks noChangeArrowheads="1"/>
          </p:cNvSpPr>
          <p:nvPr/>
        </p:nvSpPr>
        <p:spPr bwMode="auto">
          <a:xfrm>
            <a:off x="4343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39" name="Oval 31"/>
          <p:cNvSpPr>
            <a:spLocks noChangeArrowheads="1"/>
          </p:cNvSpPr>
          <p:nvPr/>
        </p:nvSpPr>
        <p:spPr bwMode="auto">
          <a:xfrm>
            <a:off x="8153400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40" name="Oval 32"/>
          <p:cNvSpPr>
            <a:spLocks noChangeArrowheads="1"/>
          </p:cNvSpPr>
          <p:nvPr/>
        </p:nvSpPr>
        <p:spPr bwMode="auto">
          <a:xfrm>
            <a:off x="7315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45" name="Oval 37"/>
          <p:cNvSpPr>
            <a:spLocks noChangeArrowheads="1"/>
          </p:cNvSpPr>
          <p:nvPr/>
        </p:nvSpPr>
        <p:spPr bwMode="auto">
          <a:xfrm>
            <a:off x="19050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46" name="Oval 38"/>
          <p:cNvSpPr>
            <a:spLocks noChangeArrowheads="1"/>
          </p:cNvSpPr>
          <p:nvPr/>
        </p:nvSpPr>
        <p:spPr bwMode="auto">
          <a:xfrm>
            <a:off x="9144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47" name="Oval 39"/>
          <p:cNvSpPr>
            <a:spLocks noChangeArrowheads="1"/>
          </p:cNvSpPr>
          <p:nvPr/>
        </p:nvSpPr>
        <p:spPr bwMode="auto">
          <a:xfrm>
            <a:off x="19050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48" name="Oval 40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0" name="Oval 42"/>
          <p:cNvSpPr>
            <a:spLocks noChangeArrowheads="1"/>
          </p:cNvSpPr>
          <p:nvPr/>
        </p:nvSpPr>
        <p:spPr bwMode="auto">
          <a:xfrm>
            <a:off x="43434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1" name="Oval 43"/>
          <p:cNvSpPr>
            <a:spLocks noChangeArrowheads="1"/>
          </p:cNvSpPr>
          <p:nvPr/>
        </p:nvSpPr>
        <p:spPr bwMode="auto">
          <a:xfrm>
            <a:off x="56388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2" name="Oval 44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3" name="Oval 45"/>
          <p:cNvSpPr>
            <a:spLocks noChangeArrowheads="1"/>
          </p:cNvSpPr>
          <p:nvPr/>
        </p:nvSpPr>
        <p:spPr bwMode="auto">
          <a:xfrm>
            <a:off x="81534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27055" name="Oval 47"/>
          <p:cNvSpPr>
            <a:spLocks noChangeArrowheads="1"/>
          </p:cNvSpPr>
          <p:nvPr/>
        </p:nvSpPr>
        <p:spPr bwMode="auto">
          <a:xfrm>
            <a:off x="2216150" y="48545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56" name="Oval 48"/>
          <p:cNvSpPr>
            <a:spLocks noChangeArrowheads="1"/>
          </p:cNvSpPr>
          <p:nvPr/>
        </p:nvSpPr>
        <p:spPr bwMode="auto">
          <a:xfrm>
            <a:off x="1682750" y="4930775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57" name="Oval 49"/>
          <p:cNvSpPr>
            <a:spLocks noChangeArrowheads="1"/>
          </p:cNvSpPr>
          <p:nvPr/>
        </p:nvSpPr>
        <p:spPr bwMode="auto">
          <a:xfrm>
            <a:off x="2673350" y="4930775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27059" name="Text Box 51"/>
          <p:cNvSpPr txBox="1">
            <a:spLocks noChangeArrowheads="1"/>
          </p:cNvSpPr>
          <p:nvPr/>
        </p:nvSpPr>
        <p:spPr bwMode="auto">
          <a:xfrm>
            <a:off x="1422400" y="454977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100k</a:t>
            </a:r>
          </a:p>
        </p:txBody>
      </p:sp>
      <p:sp>
        <p:nvSpPr>
          <p:cNvPr id="427060" name="Text Box 52"/>
          <p:cNvSpPr txBox="1">
            <a:spLocks noChangeArrowheads="1"/>
          </p:cNvSpPr>
          <p:nvPr/>
        </p:nvSpPr>
        <p:spPr bwMode="auto">
          <a:xfrm>
            <a:off x="2444750" y="454977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100k</a:t>
            </a:r>
          </a:p>
        </p:txBody>
      </p:sp>
      <p:sp>
        <p:nvSpPr>
          <p:cNvPr id="427061" name="Text Box 53"/>
          <p:cNvSpPr txBox="1">
            <a:spLocks noChangeArrowheads="1"/>
          </p:cNvSpPr>
          <p:nvPr/>
        </p:nvSpPr>
        <p:spPr bwMode="auto">
          <a:xfrm>
            <a:off x="2047875" y="5195888"/>
            <a:ext cx="67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500k</a:t>
            </a:r>
          </a:p>
        </p:txBody>
      </p:sp>
      <p:sp>
        <p:nvSpPr>
          <p:cNvPr id="3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96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uiExpand="1" build="p"/>
      <p:bldP spid="427046" grpId="0" uiExpand="1" animBg="1"/>
      <p:bldP spid="427047" grpId="0" uiExpand="1" animBg="1"/>
      <p:bldP spid="427048" grpId="0" uiExpand="1" animBg="1"/>
      <p:bldP spid="427050" grpId="0" uiExpand="1" animBg="1"/>
      <p:bldP spid="427051" grpId="0" uiExpand="1" animBg="1"/>
      <p:bldP spid="427052" grpId="0" uiExpand="1" animBg="1"/>
      <p:bldP spid="427053" grpId="0" uiExpand="1" animBg="1"/>
      <p:bldP spid="427055" grpId="0" animBg="1"/>
      <p:bldP spid="427056" grpId="0" animBg="1"/>
      <p:bldP spid="427057" grpId="0" animBg="1"/>
      <p:bldP spid="427059" grpId="0"/>
      <p:bldP spid="427060" grpId="0"/>
      <p:bldP spid="42706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Line 2"/>
          <p:cNvSpPr>
            <a:spLocks noChangeShapeType="1"/>
          </p:cNvSpPr>
          <p:nvPr/>
        </p:nvSpPr>
        <p:spPr bwMode="auto">
          <a:xfrm>
            <a:off x="1600200" y="4876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Natürlich-gierige Strategie </a:t>
            </a:r>
            <a:r>
              <a:rPr lang="de-DE">
                <a:cs typeface="+mj-cs"/>
              </a:rPr>
              <a:t>2</a:t>
            </a:r>
          </a:p>
        </p:txBody>
      </p:sp>
      <p:sp>
        <p:nvSpPr>
          <p:cNvPr id="4311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819400"/>
            <a:ext cx="82296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 dirty="0">
                <a:cs typeface="+mn-cs"/>
              </a:rPr>
              <a:t>Nehme Stadt mit höchstem Profit und dann die nächsten, die nicht &lt;10 km von der vorher gewählten Stadt liegen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Können Sie ein Beispiel angeben, bei dem nicht die richtige (beste) Lösung bestimmt wird?</a:t>
            </a:r>
          </a:p>
          <a:p>
            <a:pPr eaLnBrk="1" hangingPunct="1">
              <a:lnSpc>
                <a:spcPct val="80000"/>
              </a:lnSpc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de-DE" sz="2400" dirty="0">
              <a:cs typeface="+mn-cs"/>
            </a:endParaRPr>
          </a:p>
        </p:txBody>
      </p:sp>
      <p:sp>
        <p:nvSpPr>
          <p:cNvPr id="431109" name="Line 5"/>
          <p:cNvSpPr>
            <a:spLocks noChangeShapeType="1"/>
          </p:cNvSpPr>
          <p:nvPr/>
        </p:nvSpPr>
        <p:spPr bwMode="auto">
          <a:xfrm>
            <a:off x="914400" y="20574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10" name="Oval 6"/>
          <p:cNvSpPr>
            <a:spLocks noChangeArrowheads="1"/>
          </p:cNvSpPr>
          <p:nvPr/>
        </p:nvSpPr>
        <p:spPr bwMode="auto">
          <a:xfrm>
            <a:off x="914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11" name="Oval 7"/>
          <p:cNvSpPr>
            <a:spLocks noChangeArrowheads="1"/>
          </p:cNvSpPr>
          <p:nvPr/>
        </p:nvSpPr>
        <p:spPr bwMode="auto">
          <a:xfrm>
            <a:off x="14478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12" name="Oval 8"/>
          <p:cNvSpPr>
            <a:spLocks noChangeArrowheads="1"/>
          </p:cNvSpPr>
          <p:nvPr/>
        </p:nvSpPr>
        <p:spPr bwMode="auto">
          <a:xfrm>
            <a:off x="25146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13" name="Oval 9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4" name="Oval 10"/>
          <p:cNvSpPr>
            <a:spLocks noChangeArrowheads="1"/>
          </p:cNvSpPr>
          <p:nvPr/>
        </p:nvSpPr>
        <p:spPr bwMode="auto">
          <a:xfrm>
            <a:off x="3505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5" name="Oval 11"/>
          <p:cNvSpPr>
            <a:spLocks noChangeArrowheads="1"/>
          </p:cNvSpPr>
          <p:nvPr/>
        </p:nvSpPr>
        <p:spPr bwMode="auto">
          <a:xfrm>
            <a:off x="4572000" y="1828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6" name="Oval 12"/>
          <p:cNvSpPr>
            <a:spLocks noChangeArrowheads="1"/>
          </p:cNvSpPr>
          <p:nvPr/>
        </p:nvSpPr>
        <p:spPr bwMode="auto">
          <a:xfrm>
            <a:off x="5029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7" name="Oval 13"/>
          <p:cNvSpPr>
            <a:spLocks noChangeArrowheads="1"/>
          </p:cNvSpPr>
          <p:nvPr/>
        </p:nvSpPr>
        <p:spPr bwMode="auto">
          <a:xfrm>
            <a:off x="56388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8" name="Oval 14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19" name="Oval 15"/>
          <p:cNvSpPr>
            <a:spLocks noChangeArrowheads="1"/>
          </p:cNvSpPr>
          <p:nvPr/>
        </p:nvSpPr>
        <p:spPr bwMode="auto">
          <a:xfrm>
            <a:off x="60960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0" name="Oval 16"/>
          <p:cNvSpPr>
            <a:spLocks noChangeArrowheads="1"/>
          </p:cNvSpPr>
          <p:nvPr/>
        </p:nvSpPr>
        <p:spPr bwMode="auto">
          <a:xfrm>
            <a:off x="43434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1" name="Oval 17"/>
          <p:cNvSpPr>
            <a:spLocks noChangeArrowheads="1"/>
          </p:cNvSpPr>
          <p:nvPr/>
        </p:nvSpPr>
        <p:spPr bwMode="auto">
          <a:xfrm>
            <a:off x="8153400" y="1905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2" name="Oval 18"/>
          <p:cNvSpPr>
            <a:spLocks noChangeArrowheads="1"/>
          </p:cNvSpPr>
          <p:nvPr/>
        </p:nvSpPr>
        <p:spPr bwMode="auto">
          <a:xfrm>
            <a:off x="73152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3" name="Oval 19"/>
          <p:cNvSpPr>
            <a:spLocks noChangeArrowheads="1"/>
          </p:cNvSpPr>
          <p:nvPr/>
        </p:nvSpPr>
        <p:spPr bwMode="auto">
          <a:xfrm>
            <a:off x="1905000" y="1981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26" name="Oval 22"/>
          <p:cNvSpPr>
            <a:spLocks noChangeArrowheads="1"/>
          </p:cNvSpPr>
          <p:nvPr/>
        </p:nvSpPr>
        <p:spPr bwMode="auto">
          <a:xfrm>
            <a:off x="29718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29" name="Oval 25"/>
          <p:cNvSpPr>
            <a:spLocks noChangeArrowheads="1"/>
          </p:cNvSpPr>
          <p:nvPr/>
        </p:nvSpPr>
        <p:spPr bwMode="auto">
          <a:xfrm>
            <a:off x="6705600" y="1905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30" name="Oval 26"/>
          <p:cNvSpPr>
            <a:spLocks noChangeArrowheads="1"/>
          </p:cNvSpPr>
          <p:nvPr/>
        </p:nvSpPr>
        <p:spPr bwMode="auto">
          <a:xfrm>
            <a:off x="8153400" y="1905000"/>
            <a:ext cx="228600" cy="2286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31" name="Oval 27"/>
          <p:cNvSpPr>
            <a:spLocks noChangeArrowheads="1"/>
          </p:cNvSpPr>
          <p:nvPr/>
        </p:nvSpPr>
        <p:spPr bwMode="auto">
          <a:xfrm>
            <a:off x="1981200" y="4687888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32" name="Oval 28"/>
          <p:cNvSpPr>
            <a:spLocks noChangeArrowheads="1"/>
          </p:cNvSpPr>
          <p:nvPr/>
        </p:nvSpPr>
        <p:spPr bwMode="auto">
          <a:xfrm>
            <a:off x="1371600" y="4724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33" name="Oval 29"/>
          <p:cNvSpPr>
            <a:spLocks noChangeArrowheads="1"/>
          </p:cNvSpPr>
          <p:nvPr/>
        </p:nvSpPr>
        <p:spPr bwMode="auto">
          <a:xfrm>
            <a:off x="2514600" y="4724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34" name="Text Box 30"/>
          <p:cNvSpPr txBox="1">
            <a:spLocks noChangeArrowheads="1"/>
          </p:cNvSpPr>
          <p:nvPr/>
        </p:nvSpPr>
        <p:spPr bwMode="auto">
          <a:xfrm>
            <a:off x="1263650" y="43434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300k</a:t>
            </a:r>
          </a:p>
        </p:txBody>
      </p:sp>
      <p:sp>
        <p:nvSpPr>
          <p:cNvPr id="431135" name="Text Box 31"/>
          <p:cNvSpPr txBox="1">
            <a:spLocks noChangeArrowheads="1"/>
          </p:cNvSpPr>
          <p:nvPr/>
        </p:nvSpPr>
        <p:spPr bwMode="auto">
          <a:xfrm>
            <a:off x="2368550" y="43434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300k</a:t>
            </a:r>
          </a:p>
        </p:txBody>
      </p:sp>
      <p:sp>
        <p:nvSpPr>
          <p:cNvPr id="431136" name="Text Box 32"/>
          <p:cNvSpPr txBox="1">
            <a:spLocks noChangeArrowheads="1"/>
          </p:cNvSpPr>
          <p:nvPr/>
        </p:nvSpPr>
        <p:spPr bwMode="auto">
          <a:xfrm>
            <a:off x="1828800" y="5065713"/>
            <a:ext cx="67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500k</a:t>
            </a:r>
          </a:p>
        </p:txBody>
      </p:sp>
      <p:sp>
        <p:nvSpPr>
          <p:cNvPr id="431137" name="Oval 33"/>
          <p:cNvSpPr>
            <a:spLocks noChangeArrowheads="1"/>
          </p:cNvSpPr>
          <p:nvPr/>
        </p:nvSpPr>
        <p:spPr bwMode="auto">
          <a:xfrm>
            <a:off x="1447800" y="1905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1140" name="Oval 36"/>
          <p:cNvSpPr>
            <a:spLocks noChangeArrowheads="1"/>
          </p:cNvSpPr>
          <p:nvPr/>
        </p:nvSpPr>
        <p:spPr bwMode="auto">
          <a:xfrm>
            <a:off x="5638800" y="1981200"/>
            <a:ext cx="152400" cy="1524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431141" name="Oval 37"/>
          <p:cNvSpPr>
            <a:spLocks noChangeArrowheads="1"/>
          </p:cNvSpPr>
          <p:nvPr/>
        </p:nvSpPr>
        <p:spPr bwMode="auto">
          <a:xfrm>
            <a:off x="4572000" y="1828800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3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70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8" grpId="0" build="p"/>
      <p:bldP spid="431126" grpId="0" animBg="1"/>
      <p:bldP spid="431129" grpId="0" animBg="1"/>
      <p:bldP spid="431130" grpId="0" animBg="1"/>
      <p:bldP spid="431131" grpId="0" animBg="1"/>
      <p:bldP spid="431132" grpId="0" animBg="1"/>
      <p:bldP spid="431133" grpId="0" animBg="1"/>
      <p:bldP spid="431134" grpId="0"/>
      <p:bldP spid="431135" grpId="0"/>
      <p:bldP spid="431136" grpId="0"/>
      <p:bldP spid="431137" grpId="0" animBg="1"/>
      <p:bldP spid="431140" grpId="0" animBg="1"/>
      <p:bldP spid="43114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350"/>
            <a:ext cx="8640959" cy="503238"/>
          </a:xfrm>
        </p:spPr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Formulierung über dynamische Programmierung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>
                <a:cs typeface="+mn-cs"/>
              </a:rPr>
              <a:t>Nehmen wir an, die optimale Lösung sei gefunden</a:t>
            </a:r>
          </a:p>
          <a:p>
            <a:pPr eaLnBrk="1" hangingPunct="1">
              <a:defRPr/>
            </a:pPr>
            <a:r>
              <a:rPr lang="de-DE" sz="2400">
                <a:cs typeface="+mn-cs"/>
              </a:rPr>
              <a:t>Entweder enthält sie </a:t>
            </a:r>
            <a:r>
              <a:rPr lang="de-DE" sz="2400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>
                <a:cs typeface="+mn-cs"/>
              </a:rPr>
              <a:t> oder nicht</a:t>
            </a:r>
            <a:endParaRPr lang="de-DE" sz="2400" baseline="-25000">
              <a:cs typeface="+mn-cs"/>
            </a:endParaRPr>
          </a:p>
          <a:p>
            <a:pPr eaLnBrk="1" hangingPunct="1">
              <a:defRPr/>
            </a:pPr>
            <a:r>
              <a:rPr lang="de-DE" sz="2400">
                <a:cs typeface="+mn-cs"/>
              </a:rPr>
              <a:t>Fall 1: </a:t>
            </a:r>
            <a:r>
              <a:rPr lang="de-DE" sz="2400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>
                <a:cs typeface="+mn-cs"/>
              </a:rPr>
              <a:t> nicht enthalten</a:t>
            </a:r>
          </a:p>
          <a:p>
            <a:pPr lvl="1" eaLnBrk="1" hangingPunct="1">
              <a:defRPr/>
            </a:pPr>
            <a:r>
              <a:rPr lang="de-DE" sz="2000"/>
              <a:t>Beste Lösung identisch zur besten Lösung von </a:t>
            </a:r>
            <a:r>
              <a:rPr lang="de-DE" sz="2000">
                <a:solidFill>
                  <a:srgbClr val="3C8C93"/>
                </a:solidFill>
              </a:rPr>
              <a:t>t</a:t>
            </a:r>
            <a:r>
              <a:rPr lang="de-DE" sz="2000" baseline="-25000">
                <a:solidFill>
                  <a:srgbClr val="3C8C93"/>
                </a:solidFill>
              </a:rPr>
              <a:t>1 </a:t>
            </a:r>
            <a:r>
              <a:rPr lang="de-DE" sz="2000">
                <a:solidFill>
                  <a:srgbClr val="3C8C93"/>
                </a:solidFill>
              </a:rPr>
              <a:t>, …, t</a:t>
            </a:r>
            <a:r>
              <a:rPr lang="de-DE" sz="2000" baseline="-25000">
                <a:solidFill>
                  <a:srgbClr val="3C8C93"/>
                </a:solidFill>
              </a:rPr>
              <a:t>n-1</a:t>
            </a:r>
          </a:p>
          <a:p>
            <a:pPr eaLnBrk="1" hangingPunct="1">
              <a:defRPr/>
            </a:pPr>
            <a:r>
              <a:rPr lang="de-DE" sz="2400">
                <a:cs typeface="+mn-cs"/>
              </a:rPr>
              <a:t>Fall 2: </a:t>
            </a:r>
            <a:r>
              <a:rPr lang="de-DE" sz="2400">
                <a:solidFill>
                  <a:srgbClr val="3C8C93"/>
                </a:solidFill>
                <a:cs typeface="+mn-cs"/>
              </a:rPr>
              <a:t>t</a:t>
            </a:r>
            <a:r>
              <a:rPr lang="de-DE" sz="2400" baseline="-25000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>
                <a:cs typeface="+mn-cs"/>
              </a:rPr>
              <a:t> enthalten</a:t>
            </a:r>
          </a:p>
          <a:p>
            <a:pPr lvl="1" eaLnBrk="1" hangingPunct="1">
              <a:defRPr/>
            </a:pPr>
            <a:r>
              <a:rPr lang="de-DE" sz="2000"/>
              <a:t>Beste Lösung ist </a:t>
            </a:r>
            <a:r>
              <a:rPr lang="de-DE" sz="2000">
                <a:solidFill>
                  <a:srgbClr val="3C8C93"/>
                </a:solidFill>
              </a:rPr>
              <a:t>p</a:t>
            </a:r>
            <a:r>
              <a:rPr lang="de-DE" sz="2000" baseline="-25000">
                <a:solidFill>
                  <a:srgbClr val="3C8C93"/>
                </a:solidFill>
              </a:rPr>
              <a:t>n</a:t>
            </a:r>
            <a:r>
              <a:rPr lang="de-DE" sz="2000">
                <a:solidFill>
                  <a:srgbClr val="3C8C93"/>
                </a:solidFill>
              </a:rPr>
              <a:t> + beste Lösung für t</a:t>
            </a:r>
            <a:r>
              <a:rPr lang="de-DE" sz="2000" baseline="-25000">
                <a:solidFill>
                  <a:srgbClr val="3C8C93"/>
                </a:solidFill>
              </a:rPr>
              <a:t>1 </a:t>
            </a:r>
            <a:r>
              <a:rPr lang="de-DE" sz="2000">
                <a:solidFill>
                  <a:srgbClr val="3C8C93"/>
                </a:solidFill>
              </a:rPr>
              <a:t>, …, t</a:t>
            </a:r>
            <a:r>
              <a:rPr lang="de-DE" sz="2000" baseline="-25000">
                <a:solidFill>
                  <a:srgbClr val="3C8C93"/>
                </a:solidFill>
              </a:rPr>
              <a:t>j</a:t>
            </a:r>
            <a:r>
              <a:rPr lang="de-DE" sz="2000" baseline="-25000"/>
              <a:t>  </a:t>
            </a:r>
            <a:r>
              <a:rPr lang="de-DE" sz="2000"/>
              <a:t>, wobei </a:t>
            </a:r>
            <a:r>
              <a:rPr lang="de-DE" sz="2000">
                <a:solidFill>
                  <a:srgbClr val="3C8C93"/>
                </a:solidFill>
              </a:rPr>
              <a:t>j &lt; n</a:t>
            </a:r>
            <a:r>
              <a:rPr lang="de-DE" sz="2000"/>
              <a:t> der größte Index ist, so dass </a:t>
            </a:r>
            <a:r>
              <a:rPr lang="de-DE" sz="2000">
                <a:solidFill>
                  <a:srgbClr val="3C8C93"/>
                </a:solidFill>
              </a:rPr>
              <a:t>dist(t</a:t>
            </a:r>
            <a:r>
              <a:rPr lang="de-DE" sz="2000" baseline="-25000">
                <a:solidFill>
                  <a:srgbClr val="3C8C93"/>
                </a:solidFill>
              </a:rPr>
              <a:t>j</a:t>
            </a:r>
            <a:r>
              <a:rPr lang="de-DE" sz="2000">
                <a:solidFill>
                  <a:srgbClr val="3C8C93"/>
                </a:solidFill>
              </a:rPr>
              <a:t>, t</a:t>
            </a:r>
            <a:r>
              <a:rPr lang="de-DE" sz="2000" baseline="-25000">
                <a:solidFill>
                  <a:srgbClr val="3C8C93"/>
                </a:solidFill>
              </a:rPr>
              <a:t>n</a:t>
            </a:r>
            <a:r>
              <a:rPr lang="de-DE" sz="2000">
                <a:solidFill>
                  <a:srgbClr val="3C8C93"/>
                </a:solidFill>
              </a:rPr>
              <a:t>) </a:t>
            </a:r>
            <a:r>
              <a:rPr lang="de-DE" sz="2000">
                <a:solidFill>
                  <a:srgbClr val="3C8C93"/>
                </a:solidFill>
                <a:cs typeface="Times New Roman" charset="0"/>
              </a:rPr>
              <a:t>≥ 10</a:t>
            </a:r>
          </a:p>
        </p:txBody>
      </p:sp>
      <p:sp>
        <p:nvSpPr>
          <p:cNvPr id="433192" name="Line 40"/>
          <p:cNvSpPr>
            <a:spLocks noChangeShapeType="1"/>
          </p:cNvSpPr>
          <p:nvPr/>
        </p:nvSpPr>
        <p:spPr bwMode="auto">
          <a:xfrm>
            <a:off x="8007424" y="4365104"/>
            <a:ext cx="0" cy="533400"/>
          </a:xfrm>
          <a:prstGeom prst="line">
            <a:avLst/>
          </a:prstGeom>
          <a:noFill/>
          <a:ln w="28575">
            <a:solidFill>
              <a:srgbClr val="99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3193" name="Line 41"/>
          <p:cNvSpPr>
            <a:spLocks noChangeShapeType="1"/>
          </p:cNvSpPr>
          <p:nvPr/>
        </p:nvSpPr>
        <p:spPr bwMode="auto">
          <a:xfrm>
            <a:off x="7321624" y="5279504"/>
            <a:ext cx="0" cy="457200"/>
          </a:xfrm>
          <a:prstGeom prst="line">
            <a:avLst/>
          </a:prstGeom>
          <a:noFill/>
          <a:ln w="28575">
            <a:solidFill>
              <a:srgbClr val="99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433196" name="Group 44"/>
          <p:cNvGrpSpPr>
            <a:grpSpLocks/>
          </p:cNvGrpSpPr>
          <p:nvPr/>
        </p:nvGrpSpPr>
        <p:grpSpPr bwMode="auto">
          <a:xfrm>
            <a:off x="920824" y="4441304"/>
            <a:ext cx="7467600" cy="381000"/>
            <a:chOff x="480" y="3216"/>
            <a:chExt cx="4704" cy="240"/>
          </a:xfrm>
        </p:grpSpPr>
        <p:sp>
          <p:nvSpPr>
            <p:cNvPr id="433156" name="Line 4"/>
            <p:cNvSpPr>
              <a:spLocks noChangeShapeType="1"/>
            </p:cNvSpPr>
            <p:nvPr/>
          </p:nvSpPr>
          <p:spPr bwMode="auto">
            <a:xfrm>
              <a:off x="480" y="3360"/>
              <a:ext cx="46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57" name="Oval 5"/>
            <p:cNvSpPr>
              <a:spLocks noChangeArrowheads="1"/>
            </p:cNvSpPr>
            <p:nvPr/>
          </p:nvSpPr>
          <p:spPr bwMode="auto">
            <a:xfrm>
              <a:off x="480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58" name="Oval 6"/>
            <p:cNvSpPr>
              <a:spLocks noChangeArrowheads="1"/>
            </p:cNvSpPr>
            <p:nvPr/>
          </p:nvSpPr>
          <p:spPr bwMode="auto">
            <a:xfrm>
              <a:off x="816" y="3264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59" name="Oval 7"/>
            <p:cNvSpPr>
              <a:spLocks noChangeArrowheads="1"/>
            </p:cNvSpPr>
            <p:nvPr/>
          </p:nvSpPr>
          <p:spPr bwMode="auto">
            <a:xfrm>
              <a:off x="1488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0" name="Oval 8"/>
            <p:cNvSpPr>
              <a:spLocks noChangeArrowheads="1"/>
            </p:cNvSpPr>
            <p:nvPr/>
          </p:nvSpPr>
          <p:spPr bwMode="auto">
            <a:xfrm>
              <a:off x="1776" y="326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1" name="Oval 9"/>
            <p:cNvSpPr>
              <a:spLocks noChangeArrowheads="1"/>
            </p:cNvSpPr>
            <p:nvPr/>
          </p:nvSpPr>
          <p:spPr bwMode="auto">
            <a:xfrm>
              <a:off x="2112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2" name="Oval 10"/>
            <p:cNvSpPr>
              <a:spLocks noChangeArrowheads="1"/>
            </p:cNvSpPr>
            <p:nvPr/>
          </p:nvSpPr>
          <p:spPr bwMode="auto">
            <a:xfrm>
              <a:off x="2784" y="3216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3" name="Oval 11"/>
            <p:cNvSpPr>
              <a:spLocks noChangeArrowheads="1"/>
            </p:cNvSpPr>
            <p:nvPr/>
          </p:nvSpPr>
          <p:spPr bwMode="auto">
            <a:xfrm>
              <a:off x="3072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4" name="Oval 12"/>
            <p:cNvSpPr>
              <a:spLocks noChangeArrowheads="1"/>
            </p:cNvSpPr>
            <p:nvPr/>
          </p:nvSpPr>
          <p:spPr bwMode="auto">
            <a:xfrm>
              <a:off x="3456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5" name="Oval 13"/>
            <p:cNvSpPr>
              <a:spLocks noChangeArrowheads="1"/>
            </p:cNvSpPr>
            <p:nvPr/>
          </p:nvSpPr>
          <p:spPr bwMode="auto">
            <a:xfrm>
              <a:off x="4128" y="3264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6" name="Oval 14"/>
            <p:cNvSpPr>
              <a:spLocks noChangeArrowheads="1"/>
            </p:cNvSpPr>
            <p:nvPr/>
          </p:nvSpPr>
          <p:spPr bwMode="auto">
            <a:xfrm>
              <a:off x="3744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7" name="Oval 15"/>
            <p:cNvSpPr>
              <a:spLocks noChangeArrowheads="1"/>
            </p:cNvSpPr>
            <p:nvPr/>
          </p:nvSpPr>
          <p:spPr bwMode="auto">
            <a:xfrm>
              <a:off x="2640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8" name="Oval 16"/>
            <p:cNvSpPr>
              <a:spLocks noChangeArrowheads="1"/>
            </p:cNvSpPr>
            <p:nvPr/>
          </p:nvSpPr>
          <p:spPr bwMode="auto">
            <a:xfrm>
              <a:off x="5040" y="3264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69" name="Oval 17"/>
            <p:cNvSpPr>
              <a:spLocks noChangeArrowheads="1"/>
            </p:cNvSpPr>
            <p:nvPr/>
          </p:nvSpPr>
          <p:spPr bwMode="auto">
            <a:xfrm>
              <a:off x="4608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70" name="Oval 18"/>
            <p:cNvSpPr>
              <a:spLocks noChangeArrowheads="1"/>
            </p:cNvSpPr>
            <p:nvPr/>
          </p:nvSpPr>
          <p:spPr bwMode="auto">
            <a:xfrm>
              <a:off x="1104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94" name="Oval 42"/>
            <p:cNvSpPr>
              <a:spLocks noChangeArrowheads="1"/>
            </p:cNvSpPr>
            <p:nvPr/>
          </p:nvSpPr>
          <p:spPr bwMode="auto">
            <a:xfrm>
              <a:off x="4752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433197" name="Group 45"/>
          <p:cNvGrpSpPr>
            <a:grpSpLocks/>
          </p:cNvGrpSpPr>
          <p:nvPr/>
        </p:nvGrpSpPr>
        <p:grpSpPr bwMode="auto">
          <a:xfrm>
            <a:off x="920824" y="5279504"/>
            <a:ext cx="7467600" cy="381000"/>
            <a:chOff x="480" y="3744"/>
            <a:chExt cx="4704" cy="240"/>
          </a:xfrm>
        </p:grpSpPr>
        <p:sp>
          <p:nvSpPr>
            <p:cNvPr id="433177" name="Line 25"/>
            <p:cNvSpPr>
              <a:spLocks noChangeShapeType="1"/>
            </p:cNvSpPr>
            <p:nvPr/>
          </p:nvSpPr>
          <p:spPr bwMode="auto">
            <a:xfrm>
              <a:off x="480" y="3888"/>
              <a:ext cx="46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78" name="Oval 26"/>
            <p:cNvSpPr>
              <a:spLocks noChangeArrowheads="1"/>
            </p:cNvSpPr>
            <p:nvPr/>
          </p:nvSpPr>
          <p:spPr bwMode="auto">
            <a:xfrm>
              <a:off x="480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79" name="Oval 27"/>
            <p:cNvSpPr>
              <a:spLocks noChangeArrowheads="1"/>
            </p:cNvSpPr>
            <p:nvPr/>
          </p:nvSpPr>
          <p:spPr bwMode="auto">
            <a:xfrm>
              <a:off x="816" y="3792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0" name="Oval 28"/>
            <p:cNvSpPr>
              <a:spLocks noChangeArrowheads="1"/>
            </p:cNvSpPr>
            <p:nvPr/>
          </p:nvSpPr>
          <p:spPr bwMode="auto">
            <a:xfrm>
              <a:off x="1488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1" name="Oval 29"/>
            <p:cNvSpPr>
              <a:spLocks noChangeArrowheads="1"/>
            </p:cNvSpPr>
            <p:nvPr/>
          </p:nvSpPr>
          <p:spPr bwMode="auto">
            <a:xfrm>
              <a:off x="1776" y="3792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2" name="Oval 30"/>
            <p:cNvSpPr>
              <a:spLocks noChangeArrowheads="1"/>
            </p:cNvSpPr>
            <p:nvPr/>
          </p:nvSpPr>
          <p:spPr bwMode="auto">
            <a:xfrm>
              <a:off x="2112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3" name="Oval 31"/>
            <p:cNvSpPr>
              <a:spLocks noChangeArrowheads="1"/>
            </p:cNvSpPr>
            <p:nvPr/>
          </p:nvSpPr>
          <p:spPr bwMode="auto">
            <a:xfrm>
              <a:off x="2784" y="3744"/>
              <a:ext cx="240" cy="2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4" name="Oval 32"/>
            <p:cNvSpPr>
              <a:spLocks noChangeArrowheads="1"/>
            </p:cNvSpPr>
            <p:nvPr/>
          </p:nvSpPr>
          <p:spPr bwMode="auto">
            <a:xfrm>
              <a:off x="3072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5" name="Oval 33"/>
            <p:cNvSpPr>
              <a:spLocks noChangeArrowheads="1"/>
            </p:cNvSpPr>
            <p:nvPr/>
          </p:nvSpPr>
          <p:spPr bwMode="auto">
            <a:xfrm>
              <a:off x="3456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6" name="Oval 34"/>
            <p:cNvSpPr>
              <a:spLocks noChangeArrowheads="1"/>
            </p:cNvSpPr>
            <p:nvPr/>
          </p:nvSpPr>
          <p:spPr bwMode="auto">
            <a:xfrm>
              <a:off x="4128" y="3792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7" name="Oval 35"/>
            <p:cNvSpPr>
              <a:spLocks noChangeArrowheads="1"/>
            </p:cNvSpPr>
            <p:nvPr/>
          </p:nvSpPr>
          <p:spPr bwMode="auto">
            <a:xfrm>
              <a:off x="3744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8" name="Oval 36"/>
            <p:cNvSpPr>
              <a:spLocks noChangeArrowheads="1"/>
            </p:cNvSpPr>
            <p:nvPr/>
          </p:nvSpPr>
          <p:spPr bwMode="auto">
            <a:xfrm>
              <a:off x="2640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89" name="Oval 37"/>
            <p:cNvSpPr>
              <a:spLocks noChangeArrowheads="1"/>
            </p:cNvSpPr>
            <p:nvPr/>
          </p:nvSpPr>
          <p:spPr bwMode="auto">
            <a:xfrm>
              <a:off x="5040" y="3792"/>
              <a:ext cx="144" cy="144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90" name="Oval 38"/>
            <p:cNvSpPr>
              <a:spLocks noChangeArrowheads="1"/>
            </p:cNvSpPr>
            <p:nvPr/>
          </p:nvSpPr>
          <p:spPr bwMode="auto">
            <a:xfrm>
              <a:off x="4608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91" name="Oval 39"/>
            <p:cNvSpPr>
              <a:spLocks noChangeArrowheads="1"/>
            </p:cNvSpPr>
            <p:nvPr/>
          </p:nvSpPr>
          <p:spPr bwMode="auto">
            <a:xfrm>
              <a:off x="1104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3195" name="Oval 43"/>
            <p:cNvSpPr>
              <a:spLocks noChangeArrowheads="1"/>
            </p:cNvSpPr>
            <p:nvPr/>
          </p:nvSpPr>
          <p:spPr bwMode="auto">
            <a:xfrm>
              <a:off x="4752" y="384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4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9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latin typeface="+mn-lt"/>
                <a:cs typeface="+mj-cs"/>
              </a:rPr>
              <a:t>Formulierung als Rekurrenz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400">
                <a:cs typeface="+mn-cs"/>
              </a:rPr>
              <a:t>Sei </a:t>
            </a:r>
            <a:r>
              <a:rPr lang="de-DE" sz="2400">
                <a:solidFill>
                  <a:schemeClr val="accent1">
                    <a:lumMod val="50000"/>
                  </a:schemeClr>
                </a:solidFill>
                <a:cs typeface="+mn-cs"/>
              </a:rPr>
              <a:t>S(i)</a:t>
            </a:r>
            <a:r>
              <a:rPr lang="de-DE" sz="2400">
                <a:cs typeface="+mn-cs"/>
              </a:rPr>
              <a:t> der Gesamtprofit der optimalen Lösung, wenn die ersten </a:t>
            </a:r>
            <a:r>
              <a:rPr lang="de-DE" sz="2400">
                <a:solidFill>
                  <a:srgbClr val="3C8C93"/>
                </a:solidFill>
                <a:cs typeface="+mn-cs"/>
              </a:rPr>
              <a:t>i</a:t>
            </a:r>
            <a:r>
              <a:rPr lang="de-DE" sz="2400">
                <a:cs typeface="+mn-cs"/>
              </a:rPr>
              <a:t> Städte betrachtet, aber nicht notwendigerweise ausgewählt wurden</a:t>
            </a:r>
          </a:p>
          <a:p>
            <a:pPr lvl="1" eaLnBrk="1" hangingPunct="1">
              <a:defRPr/>
            </a:pPr>
            <a:r>
              <a:rPr lang="de-DE" sz="2000"/>
              <a:t>S(n) ist die optimale Lösung für das Gesamtproblem</a:t>
            </a:r>
          </a:p>
          <a:p>
            <a:pPr lvl="1" eaLnBrk="1" hangingPunct="1">
              <a:buFontTx/>
              <a:buNone/>
              <a:defRPr/>
            </a:pPr>
            <a:endParaRPr lang="de-DE" sz="2000"/>
          </a:p>
          <a:p>
            <a:pPr lvl="1" eaLnBrk="1" hangingPunct="1">
              <a:buFontTx/>
              <a:buNone/>
              <a:defRPr/>
            </a:pPr>
            <a:endParaRPr lang="de-DE" sz="2000"/>
          </a:p>
          <a:p>
            <a:pPr lvl="1" eaLnBrk="1" hangingPunct="1">
              <a:buFontTx/>
              <a:buNone/>
              <a:defRPr/>
            </a:pPr>
            <a:endParaRPr lang="de-DE" sz="2000"/>
          </a:p>
        </p:txBody>
      </p:sp>
      <p:grpSp>
        <p:nvGrpSpPr>
          <p:cNvPr id="435223" name="Group 23"/>
          <p:cNvGrpSpPr>
            <a:grpSpLocks/>
          </p:cNvGrpSpPr>
          <p:nvPr/>
        </p:nvGrpSpPr>
        <p:grpSpPr bwMode="auto">
          <a:xfrm>
            <a:off x="609600" y="2743201"/>
            <a:ext cx="8066088" cy="1016001"/>
            <a:chOff x="384" y="1728"/>
            <a:chExt cx="5081" cy="640"/>
          </a:xfrm>
        </p:grpSpPr>
        <p:sp>
          <p:nvSpPr>
            <p:cNvPr id="435204" name="Text Box 4"/>
            <p:cNvSpPr txBox="1">
              <a:spLocks noChangeArrowheads="1"/>
            </p:cNvSpPr>
            <p:nvPr/>
          </p:nvSpPr>
          <p:spPr bwMode="auto">
            <a:xfrm>
              <a:off x="1488" y="1728"/>
              <a:ext cx="3977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S(n-1)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S(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) +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p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	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&lt;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&amp;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dist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(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t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,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t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n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) 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Arial" charset="0"/>
                </a:rPr>
                <a:t>≥ 10,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Arial" charset="0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Arial" charset="0"/>
                </a:rPr>
                <a:t> maximal</a:t>
              </a:r>
            </a:p>
          </p:txBody>
        </p:sp>
        <p:sp>
          <p:nvSpPr>
            <p:cNvPr id="435205" name="AutoShape 5"/>
            <p:cNvSpPr>
              <a:spLocks/>
            </p:cNvSpPr>
            <p:nvPr/>
          </p:nvSpPr>
          <p:spPr bwMode="auto">
            <a:xfrm>
              <a:off x="1392" y="1833"/>
              <a:ext cx="96" cy="422"/>
            </a:xfrm>
            <a:prstGeom prst="leftBrace">
              <a:avLst>
                <a:gd name="adj1" fmla="val 366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35208" name="Rectangle 8"/>
            <p:cNvSpPr>
              <a:spLocks noChangeArrowheads="1"/>
            </p:cNvSpPr>
            <p:nvPr/>
          </p:nvSpPr>
          <p:spPr bwMode="auto">
            <a:xfrm>
              <a:off x="384" y="1881"/>
              <a:ext cx="9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S(n) = max</a:t>
              </a:r>
            </a:p>
          </p:txBody>
        </p:sp>
      </p:grpSp>
      <p:grpSp>
        <p:nvGrpSpPr>
          <p:cNvPr id="435224" name="Group 24"/>
          <p:cNvGrpSpPr>
            <a:grpSpLocks/>
          </p:cNvGrpSpPr>
          <p:nvPr/>
        </p:nvGrpSpPr>
        <p:grpSpPr bwMode="auto">
          <a:xfrm>
            <a:off x="609600" y="3900487"/>
            <a:ext cx="7850188" cy="1473199"/>
            <a:chOff x="384" y="2457"/>
            <a:chExt cx="4945" cy="928"/>
          </a:xfrm>
        </p:grpSpPr>
        <p:sp>
          <p:nvSpPr>
            <p:cNvPr id="435206" name="Line 6"/>
            <p:cNvSpPr>
              <a:spLocks noChangeShapeType="1"/>
            </p:cNvSpPr>
            <p:nvPr/>
          </p:nvSpPr>
          <p:spPr bwMode="auto">
            <a:xfrm>
              <a:off x="1728" y="2457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35209" name="Text Box 9"/>
            <p:cNvSpPr txBox="1">
              <a:spLocks noChangeArrowheads="1"/>
            </p:cNvSpPr>
            <p:nvPr/>
          </p:nvSpPr>
          <p:spPr bwMode="auto">
            <a:xfrm>
              <a:off x="1488" y="2745"/>
              <a:ext cx="3841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S(i-1)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S(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) +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p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i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	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&lt; i &amp;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dist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 (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t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, </a:t>
              </a:r>
              <a:r>
                <a:rPr lang="de-DE" sz="2400" dirty="0" err="1">
                  <a:solidFill>
                    <a:srgbClr val="3C8C93"/>
                  </a:solidFill>
                  <a:latin typeface="+mn-lt"/>
                  <a:cs typeface="+mn-cs"/>
                </a:rPr>
                <a:t>t</a:t>
              </a:r>
              <a:r>
                <a:rPr lang="de-DE" sz="2400" baseline="-25000" dirty="0" err="1">
                  <a:solidFill>
                    <a:srgbClr val="3C8C93"/>
                  </a:solidFill>
                  <a:latin typeface="+mn-lt"/>
                  <a:cs typeface="+mn-cs"/>
                </a:rPr>
                <a:t>i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+mn-cs"/>
                </a:rPr>
                <a:t>) </a:t>
              </a:r>
              <a:r>
                <a:rPr lang="de-DE" sz="2400" dirty="0">
                  <a:solidFill>
                    <a:srgbClr val="3C8C93"/>
                  </a:solidFill>
                  <a:latin typeface="+mn-lt"/>
                  <a:cs typeface="Arial" charset="0"/>
                </a:rPr>
                <a:t>≥ 10</a:t>
              </a:r>
              <a:r>
                <a:rPr lang="de-DE" sz="2400" dirty="0">
                  <a:solidFill>
                    <a:srgbClr val="3C8C93"/>
                  </a:solidFill>
                  <a:cs typeface="Arial" charset="0"/>
                </a:rPr>
                <a:t>, </a:t>
              </a:r>
              <a:r>
                <a:rPr lang="de-DE" sz="2400" dirty="0" err="1">
                  <a:solidFill>
                    <a:srgbClr val="3C8C93"/>
                  </a:solidFill>
                  <a:cs typeface="Arial" charset="0"/>
                </a:rPr>
                <a:t>j</a:t>
              </a:r>
              <a:r>
                <a:rPr lang="de-DE" sz="2400" dirty="0">
                  <a:solidFill>
                    <a:srgbClr val="3C8C93"/>
                  </a:solidFill>
                  <a:cs typeface="Arial" charset="0"/>
                </a:rPr>
                <a:t> maximal</a:t>
              </a:r>
              <a:endParaRPr lang="de-DE" sz="2400" dirty="0">
                <a:solidFill>
                  <a:srgbClr val="3C8C93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435210" name="AutoShape 10"/>
            <p:cNvSpPr>
              <a:spLocks/>
            </p:cNvSpPr>
            <p:nvPr/>
          </p:nvSpPr>
          <p:spPr bwMode="auto">
            <a:xfrm>
              <a:off x="1392" y="2850"/>
              <a:ext cx="96" cy="422"/>
            </a:xfrm>
            <a:prstGeom prst="leftBrace">
              <a:avLst>
                <a:gd name="adj1" fmla="val 3663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3C8C93"/>
                </a:solidFill>
                <a:latin typeface="+mn-lt"/>
                <a:cs typeface="+mn-cs"/>
              </a:endParaRPr>
            </a:p>
          </p:txBody>
        </p:sp>
        <p:sp>
          <p:nvSpPr>
            <p:cNvPr id="435211" name="Rectangle 11"/>
            <p:cNvSpPr>
              <a:spLocks noChangeArrowheads="1"/>
            </p:cNvSpPr>
            <p:nvPr/>
          </p:nvSpPr>
          <p:spPr bwMode="auto">
            <a:xfrm>
              <a:off x="384" y="2898"/>
              <a:ext cx="9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400">
                  <a:solidFill>
                    <a:srgbClr val="3C8C93"/>
                  </a:solidFill>
                  <a:latin typeface="+mn-lt"/>
                  <a:cs typeface="+mn-cs"/>
                </a:rPr>
                <a:t>S(i) = max</a:t>
              </a:r>
            </a:p>
          </p:txBody>
        </p:sp>
        <p:sp>
          <p:nvSpPr>
            <p:cNvPr id="435212" name="Text Box 12"/>
            <p:cNvSpPr txBox="1">
              <a:spLocks noChangeArrowheads="1"/>
            </p:cNvSpPr>
            <p:nvPr/>
          </p:nvSpPr>
          <p:spPr bwMode="auto">
            <a:xfrm>
              <a:off x="1824" y="2457"/>
              <a:ext cx="90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Generalisiere</a:t>
              </a:r>
            </a:p>
          </p:txBody>
        </p:sp>
      </p:grpSp>
      <p:sp>
        <p:nvSpPr>
          <p:cNvPr id="435213" name="Text Box 13"/>
          <p:cNvSpPr txBox="1">
            <a:spLocks noChangeArrowheads="1"/>
          </p:cNvSpPr>
          <p:nvPr/>
        </p:nvSpPr>
        <p:spPr bwMode="auto">
          <a:xfrm>
            <a:off x="593725" y="5445224"/>
            <a:ext cx="68738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>
                <a:latin typeface="+mn-lt"/>
                <a:cs typeface="+mn-cs"/>
              </a:rPr>
              <a:t>Anzahl der Teilprobleme: </a:t>
            </a: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n</a:t>
            </a:r>
            <a:r>
              <a:rPr lang="de-DE">
                <a:latin typeface="+mn-lt"/>
                <a:cs typeface="+mn-cs"/>
              </a:rPr>
              <a:t>.   Grenzfall: </a:t>
            </a: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S(0) = 0</a:t>
            </a:r>
            <a:r>
              <a:rPr lang="de-DE">
                <a:latin typeface="+mn-lt"/>
                <a:cs typeface="+mn-cs"/>
              </a:rPr>
              <a:t>.</a:t>
            </a:r>
          </a:p>
        </p:txBody>
      </p:sp>
      <p:grpSp>
        <p:nvGrpSpPr>
          <p:cNvPr id="435227" name="Group 27"/>
          <p:cNvGrpSpPr>
            <a:grpSpLocks/>
          </p:cNvGrpSpPr>
          <p:nvPr/>
        </p:nvGrpSpPr>
        <p:grpSpPr bwMode="auto">
          <a:xfrm>
            <a:off x="593725" y="5986562"/>
            <a:ext cx="6569075" cy="446087"/>
            <a:chOff x="374" y="3911"/>
            <a:chExt cx="4138" cy="281"/>
          </a:xfrm>
        </p:grpSpPr>
        <p:grpSp>
          <p:nvGrpSpPr>
            <p:cNvPr id="166919" name="Group 25"/>
            <p:cNvGrpSpPr>
              <a:grpSpLocks/>
            </p:cNvGrpSpPr>
            <p:nvPr/>
          </p:nvGrpSpPr>
          <p:grpSpPr bwMode="auto">
            <a:xfrm>
              <a:off x="374" y="3911"/>
              <a:ext cx="4138" cy="265"/>
              <a:chOff x="374" y="3911"/>
              <a:chExt cx="4138" cy="265"/>
            </a:xfrm>
          </p:grpSpPr>
          <p:sp>
            <p:nvSpPr>
              <p:cNvPr id="435215" name="Text Box 15"/>
              <p:cNvSpPr txBox="1">
                <a:spLocks noChangeArrowheads="1"/>
              </p:cNvSpPr>
              <p:nvPr/>
            </p:nvSpPr>
            <p:spPr bwMode="auto">
              <a:xfrm>
                <a:off x="374" y="3911"/>
                <a:ext cx="1121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de-DE">
                    <a:latin typeface="+mn-lt"/>
                    <a:cs typeface="+mn-cs"/>
                  </a:rPr>
                  <a:t>Abhängigkeiten: </a:t>
                </a:r>
              </a:p>
            </p:txBody>
          </p:sp>
          <p:sp>
            <p:nvSpPr>
              <p:cNvPr id="435216" name="Rectangle 16"/>
              <p:cNvSpPr>
                <a:spLocks noChangeArrowheads="1"/>
              </p:cNvSpPr>
              <p:nvPr/>
            </p:nvSpPr>
            <p:spPr bwMode="auto">
              <a:xfrm>
                <a:off x="1680" y="3984"/>
                <a:ext cx="283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de-DE">
                  <a:latin typeface="+mn-lt"/>
                  <a:cs typeface="+mn-cs"/>
                </a:endParaRPr>
              </a:p>
            </p:txBody>
          </p:sp>
          <p:sp>
            <p:nvSpPr>
              <p:cNvPr id="435217" name="Rectangle 17"/>
              <p:cNvSpPr>
                <a:spLocks noChangeArrowheads="1"/>
              </p:cNvSpPr>
              <p:nvPr/>
            </p:nvSpPr>
            <p:spPr bwMode="auto">
              <a:xfrm>
                <a:off x="2928" y="3984"/>
                <a:ext cx="144" cy="192"/>
              </a:xfrm>
              <a:prstGeom prst="rect">
                <a:avLst/>
              </a:prstGeom>
              <a:solidFill>
                <a:srgbClr val="0000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de-DE">
                    <a:solidFill>
                      <a:schemeClr val="bg1"/>
                    </a:solidFill>
                    <a:latin typeface="+mn-lt"/>
                    <a:cs typeface="+mn-cs"/>
                  </a:rPr>
                  <a:t>i</a:t>
                </a:r>
              </a:p>
            </p:txBody>
          </p:sp>
          <p:sp>
            <p:nvSpPr>
              <p:cNvPr id="435221" name="Rectangle 21"/>
              <p:cNvSpPr>
                <a:spLocks noChangeArrowheads="1"/>
              </p:cNvSpPr>
              <p:nvPr/>
            </p:nvSpPr>
            <p:spPr bwMode="auto">
              <a:xfrm>
                <a:off x="2736" y="3984"/>
                <a:ext cx="192" cy="192"/>
              </a:xfrm>
              <a:prstGeom prst="rect">
                <a:avLst/>
              </a:prstGeom>
              <a:solidFill>
                <a:srgbClr val="0000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de-DE" sz="1600">
                    <a:solidFill>
                      <a:schemeClr val="bg1"/>
                    </a:solidFill>
                    <a:latin typeface="+mn-lt"/>
                    <a:cs typeface="+mn-cs"/>
                  </a:rPr>
                  <a:t>i-1</a:t>
                </a:r>
              </a:p>
            </p:txBody>
          </p:sp>
          <p:sp>
            <p:nvSpPr>
              <p:cNvPr id="435222" name="Rectangle 22"/>
              <p:cNvSpPr>
                <a:spLocks noChangeArrowheads="1"/>
              </p:cNvSpPr>
              <p:nvPr/>
            </p:nvSpPr>
            <p:spPr bwMode="auto">
              <a:xfrm>
                <a:off x="2400" y="3984"/>
                <a:ext cx="144" cy="192"/>
              </a:xfrm>
              <a:prstGeom prst="rect">
                <a:avLst/>
              </a:prstGeom>
              <a:solidFill>
                <a:srgbClr val="0000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de-DE">
                    <a:solidFill>
                      <a:schemeClr val="bg1"/>
                    </a:solidFill>
                    <a:latin typeface="+mn-lt"/>
                    <a:cs typeface="+mn-cs"/>
                  </a:rPr>
                  <a:t>j</a:t>
                </a:r>
              </a:p>
            </p:txBody>
          </p:sp>
        </p:grpSp>
        <p:sp>
          <p:nvSpPr>
            <p:cNvPr id="435226" name="Text Box 26"/>
            <p:cNvSpPr txBox="1">
              <a:spLocks noChangeArrowheads="1"/>
            </p:cNvSpPr>
            <p:nvPr/>
          </p:nvSpPr>
          <p:spPr bwMode="auto">
            <a:xfrm>
              <a:off x="1488" y="3959"/>
              <a:ext cx="18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latin typeface="+mn-lt"/>
                  <a:cs typeface="+mn-cs"/>
                </a:rPr>
                <a:t>S</a:t>
              </a:r>
            </a:p>
          </p:txBody>
        </p:sp>
      </p:grpSp>
      <p:sp>
        <p:nvSpPr>
          <p:cNvPr id="2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16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1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Beispiel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157192"/>
            <a:ext cx="8229600" cy="1173163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Natürlich-gierig 1: 6 + 3 + 4 + 12 = 25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Natürlich-gierig 2: 12 + 9 + 4 = 25</a:t>
            </a:r>
          </a:p>
        </p:txBody>
      </p:sp>
      <p:pic>
        <p:nvPicPr>
          <p:cNvPr id="168963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7315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7283" name="Text Box 35"/>
          <p:cNvSpPr txBox="1">
            <a:spLocks noChangeArrowheads="1"/>
          </p:cNvSpPr>
          <p:nvPr/>
        </p:nvSpPr>
        <p:spPr bwMode="auto">
          <a:xfrm>
            <a:off x="19812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437284" name="Text Box 36"/>
          <p:cNvSpPr txBox="1">
            <a:spLocks noChangeArrowheads="1"/>
          </p:cNvSpPr>
          <p:nvPr/>
        </p:nvSpPr>
        <p:spPr bwMode="auto">
          <a:xfrm>
            <a:off x="250825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437285" name="Text Box 37"/>
          <p:cNvSpPr txBox="1">
            <a:spLocks noChangeArrowheads="1"/>
          </p:cNvSpPr>
          <p:nvPr/>
        </p:nvSpPr>
        <p:spPr bwMode="auto">
          <a:xfrm>
            <a:off x="281305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437286" name="Text Box 38"/>
          <p:cNvSpPr txBox="1">
            <a:spLocks noChangeArrowheads="1"/>
          </p:cNvSpPr>
          <p:nvPr/>
        </p:nvSpPr>
        <p:spPr bwMode="auto">
          <a:xfrm>
            <a:off x="342265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287" name="Text Box 39"/>
          <p:cNvSpPr txBox="1">
            <a:spLocks noChangeArrowheads="1"/>
          </p:cNvSpPr>
          <p:nvPr/>
        </p:nvSpPr>
        <p:spPr bwMode="auto">
          <a:xfrm>
            <a:off x="42672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288" name="Text Box 40"/>
          <p:cNvSpPr txBox="1">
            <a:spLocks noChangeArrowheads="1"/>
          </p:cNvSpPr>
          <p:nvPr/>
        </p:nvSpPr>
        <p:spPr bwMode="auto">
          <a:xfrm>
            <a:off x="56261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289" name="Text Box 41"/>
          <p:cNvSpPr txBox="1">
            <a:spLocks noChangeArrowheads="1"/>
          </p:cNvSpPr>
          <p:nvPr/>
        </p:nvSpPr>
        <p:spPr bwMode="auto">
          <a:xfrm>
            <a:off x="49530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437290" name="Text Box 42"/>
          <p:cNvSpPr txBox="1">
            <a:spLocks noChangeArrowheads="1"/>
          </p:cNvSpPr>
          <p:nvPr/>
        </p:nvSpPr>
        <p:spPr bwMode="auto">
          <a:xfrm>
            <a:off x="6699250" y="17668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437291" name="Text Box 43"/>
          <p:cNvSpPr txBox="1">
            <a:spLocks noChangeArrowheads="1"/>
          </p:cNvSpPr>
          <p:nvPr/>
        </p:nvSpPr>
        <p:spPr bwMode="auto">
          <a:xfrm>
            <a:off x="8001000" y="17668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437292" name="Text Box 44"/>
          <p:cNvSpPr txBox="1">
            <a:spLocks noChangeArrowheads="1"/>
          </p:cNvSpPr>
          <p:nvPr/>
        </p:nvSpPr>
        <p:spPr bwMode="auto">
          <a:xfrm>
            <a:off x="15938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293" name="Text Box 45"/>
          <p:cNvSpPr txBox="1">
            <a:spLocks noChangeArrowheads="1"/>
          </p:cNvSpPr>
          <p:nvPr/>
        </p:nvSpPr>
        <p:spPr bwMode="auto">
          <a:xfrm>
            <a:off x="23558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437294" name="Text Box 46"/>
          <p:cNvSpPr txBox="1">
            <a:spLocks noChangeArrowheads="1"/>
          </p:cNvSpPr>
          <p:nvPr/>
        </p:nvSpPr>
        <p:spPr bwMode="auto">
          <a:xfrm>
            <a:off x="26606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437295" name="Text Box 47"/>
          <p:cNvSpPr txBox="1">
            <a:spLocks noChangeArrowheads="1"/>
          </p:cNvSpPr>
          <p:nvPr/>
        </p:nvSpPr>
        <p:spPr bwMode="auto">
          <a:xfrm>
            <a:off x="29654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437296" name="Text Box 48"/>
          <p:cNvSpPr txBox="1">
            <a:spLocks noChangeArrowheads="1"/>
          </p:cNvSpPr>
          <p:nvPr/>
        </p:nvSpPr>
        <p:spPr bwMode="auto">
          <a:xfrm>
            <a:off x="3803650" y="26050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437297" name="Text Box 49"/>
          <p:cNvSpPr txBox="1">
            <a:spLocks noChangeArrowheads="1"/>
          </p:cNvSpPr>
          <p:nvPr/>
        </p:nvSpPr>
        <p:spPr bwMode="auto">
          <a:xfrm>
            <a:off x="464820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437298" name="Text Box 50"/>
          <p:cNvSpPr txBox="1">
            <a:spLocks noChangeArrowheads="1"/>
          </p:cNvSpPr>
          <p:nvPr/>
        </p:nvSpPr>
        <p:spPr bwMode="auto">
          <a:xfrm>
            <a:off x="510540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437300" name="Text Box 52"/>
          <p:cNvSpPr txBox="1">
            <a:spLocks noChangeArrowheads="1"/>
          </p:cNvSpPr>
          <p:nvPr/>
        </p:nvSpPr>
        <p:spPr bwMode="auto">
          <a:xfrm>
            <a:off x="60134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437301" name="Text Box 53"/>
          <p:cNvSpPr txBox="1">
            <a:spLocks noChangeArrowheads="1"/>
          </p:cNvSpPr>
          <p:nvPr/>
        </p:nvSpPr>
        <p:spPr bwMode="auto">
          <a:xfrm>
            <a:off x="7467600" y="25908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12</a:t>
            </a:r>
          </a:p>
        </p:txBody>
      </p:sp>
      <p:sp>
        <p:nvSpPr>
          <p:cNvPr id="437302" name="Text Box 54"/>
          <p:cNvSpPr txBox="1">
            <a:spLocks noChangeArrowheads="1"/>
          </p:cNvSpPr>
          <p:nvPr/>
        </p:nvSpPr>
        <p:spPr bwMode="auto">
          <a:xfrm>
            <a:off x="852805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437303" name="Text Box 55"/>
          <p:cNvSpPr txBox="1">
            <a:spLocks noChangeArrowheads="1"/>
          </p:cNvSpPr>
          <p:nvPr/>
        </p:nvSpPr>
        <p:spPr bwMode="auto">
          <a:xfrm>
            <a:off x="0" y="1447800"/>
            <a:ext cx="13831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Distanz (km)</a:t>
            </a:r>
          </a:p>
        </p:txBody>
      </p:sp>
      <p:sp>
        <p:nvSpPr>
          <p:cNvPr id="437304" name="Text Box 56"/>
          <p:cNvSpPr txBox="1">
            <a:spLocks noChangeArrowheads="1"/>
          </p:cNvSpPr>
          <p:nvPr/>
        </p:nvSpPr>
        <p:spPr bwMode="auto">
          <a:xfrm>
            <a:off x="0" y="2590800"/>
            <a:ext cx="7088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Profit</a:t>
            </a:r>
          </a:p>
        </p:txBody>
      </p:sp>
      <p:sp>
        <p:nvSpPr>
          <p:cNvPr id="437305" name="Text Box 57"/>
          <p:cNvSpPr txBox="1">
            <a:spLocks noChangeArrowheads="1"/>
          </p:cNvSpPr>
          <p:nvPr/>
        </p:nvSpPr>
        <p:spPr bwMode="auto">
          <a:xfrm>
            <a:off x="1600200" y="3048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6</a:t>
            </a:r>
          </a:p>
        </p:txBody>
      </p:sp>
      <p:sp>
        <p:nvSpPr>
          <p:cNvPr id="437306" name="Text Box 58"/>
          <p:cNvSpPr txBox="1">
            <a:spLocks noChangeArrowheads="1"/>
          </p:cNvSpPr>
          <p:nvPr/>
        </p:nvSpPr>
        <p:spPr bwMode="auto">
          <a:xfrm>
            <a:off x="2362200" y="3048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437307" name="Text Box 59"/>
          <p:cNvSpPr txBox="1">
            <a:spLocks noChangeArrowheads="1"/>
          </p:cNvSpPr>
          <p:nvPr/>
        </p:nvSpPr>
        <p:spPr bwMode="auto">
          <a:xfrm>
            <a:off x="2667000" y="3048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437308" name="Text Box 60"/>
          <p:cNvSpPr txBox="1">
            <a:spLocks noChangeArrowheads="1"/>
          </p:cNvSpPr>
          <p:nvPr/>
        </p:nvSpPr>
        <p:spPr bwMode="auto">
          <a:xfrm>
            <a:off x="2971800" y="3048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9</a:t>
            </a:r>
          </a:p>
        </p:txBody>
      </p:sp>
      <p:sp>
        <p:nvSpPr>
          <p:cNvPr id="437309" name="Text Box 61"/>
          <p:cNvSpPr txBox="1">
            <a:spLocks noChangeArrowheads="1"/>
          </p:cNvSpPr>
          <p:nvPr/>
        </p:nvSpPr>
        <p:spPr bwMode="auto">
          <a:xfrm>
            <a:off x="3733800" y="30622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437310" name="Text Box 62"/>
          <p:cNvSpPr txBox="1">
            <a:spLocks noChangeArrowheads="1"/>
          </p:cNvSpPr>
          <p:nvPr/>
        </p:nvSpPr>
        <p:spPr bwMode="auto">
          <a:xfrm>
            <a:off x="457200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12</a:t>
            </a:r>
          </a:p>
        </p:txBody>
      </p:sp>
      <p:sp>
        <p:nvSpPr>
          <p:cNvPr id="437311" name="Text Box 63"/>
          <p:cNvSpPr txBox="1">
            <a:spLocks noChangeArrowheads="1"/>
          </p:cNvSpPr>
          <p:nvPr/>
        </p:nvSpPr>
        <p:spPr bwMode="auto">
          <a:xfrm>
            <a:off x="502920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12</a:t>
            </a:r>
          </a:p>
        </p:txBody>
      </p:sp>
      <p:sp>
        <p:nvSpPr>
          <p:cNvPr id="437312" name="Text Box 64"/>
          <p:cNvSpPr txBox="1">
            <a:spLocks noChangeArrowheads="1"/>
          </p:cNvSpPr>
          <p:nvPr/>
        </p:nvSpPr>
        <p:spPr bwMode="auto">
          <a:xfrm>
            <a:off x="588645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14</a:t>
            </a:r>
          </a:p>
        </p:txBody>
      </p:sp>
      <p:sp>
        <p:nvSpPr>
          <p:cNvPr id="437313" name="Text Box 65"/>
          <p:cNvSpPr txBox="1">
            <a:spLocks noChangeArrowheads="1"/>
          </p:cNvSpPr>
          <p:nvPr/>
        </p:nvSpPr>
        <p:spPr bwMode="auto">
          <a:xfrm>
            <a:off x="747395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26</a:t>
            </a:r>
          </a:p>
        </p:txBody>
      </p:sp>
      <p:sp>
        <p:nvSpPr>
          <p:cNvPr id="437314" name="Text Box 66"/>
          <p:cNvSpPr txBox="1">
            <a:spLocks noChangeArrowheads="1"/>
          </p:cNvSpPr>
          <p:nvPr/>
        </p:nvSpPr>
        <p:spPr bwMode="auto">
          <a:xfrm>
            <a:off x="8401050" y="30480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26</a:t>
            </a:r>
          </a:p>
        </p:txBody>
      </p:sp>
      <p:sp>
        <p:nvSpPr>
          <p:cNvPr id="437315" name="Text Box 67"/>
          <p:cNvSpPr txBox="1">
            <a:spLocks noChangeArrowheads="1"/>
          </p:cNvSpPr>
          <p:nvPr/>
        </p:nvSpPr>
        <p:spPr bwMode="auto">
          <a:xfrm>
            <a:off x="136525" y="3008313"/>
            <a:ext cx="4835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S(i)</a:t>
            </a:r>
          </a:p>
        </p:txBody>
      </p:sp>
      <p:sp>
        <p:nvSpPr>
          <p:cNvPr id="437316" name="Text Box 68"/>
          <p:cNvSpPr txBox="1">
            <a:spLocks noChangeArrowheads="1"/>
          </p:cNvSpPr>
          <p:nvPr/>
        </p:nvSpPr>
        <p:spPr bwMode="auto">
          <a:xfrm>
            <a:off x="2590800" y="3861048"/>
            <a:ext cx="533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S(i-1)</a:t>
            </a:r>
          </a:p>
          <a:p>
            <a:pPr>
              <a:spcBef>
                <a:spcPct val="50000"/>
              </a:spcBef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S(j) + p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	j &lt; i &amp; dist (t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j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, t</a:t>
            </a:r>
            <a:r>
              <a:rPr lang="de-DE" sz="2400" baseline="-25000">
                <a:solidFill>
                  <a:srgbClr val="3C8C93"/>
                </a:solidFill>
                <a:latin typeface="+mn-lt"/>
                <a:cs typeface="+mn-cs"/>
              </a:rPr>
              <a:t>i</a:t>
            </a: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) </a:t>
            </a:r>
            <a:r>
              <a:rPr lang="de-DE" sz="2400">
                <a:solidFill>
                  <a:srgbClr val="3C8C93"/>
                </a:solidFill>
                <a:latin typeface="+mn-lt"/>
                <a:cs typeface="Arial" charset="0"/>
              </a:rPr>
              <a:t>≥ 10</a:t>
            </a:r>
          </a:p>
        </p:txBody>
      </p:sp>
      <p:sp>
        <p:nvSpPr>
          <p:cNvPr id="437317" name="AutoShape 69"/>
          <p:cNvSpPr>
            <a:spLocks/>
          </p:cNvSpPr>
          <p:nvPr/>
        </p:nvSpPr>
        <p:spPr bwMode="auto">
          <a:xfrm>
            <a:off x="2438400" y="4027736"/>
            <a:ext cx="152400" cy="669925"/>
          </a:xfrm>
          <a:prstGeom prst="leftBrace">
            <a:avLst>
              <a:gd name="adj1" fmla="val 36632"/>
              <a:gd name="adj2" fmla="val 50000"/>
            </a:avLst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18" name="Rectangle 70"/>
          <p:cNvSpPr>
            <a:spLocks noChangeArrowheads="1"/>
          </p:cNvSpPr>
          <p:nvPr/>
        </p:nvSpPr>
        <p:spPr bwMode="auto">
          <a:xfrm>
            <a:off x="838200" y="4103936"/>
            <a:ext cx="1490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rgbClr val="3C8C93"/>
                </a:solidFill>
                <a:latin typeface="+mn-lt"/>
                <a:cs typeface="+mn-cs"/>
              </a:rPr>
              <a:t>S(i) = max</a:t>
            </a:r>
          </a:p>
        </p:txBody>
      </p:sp>
      <p:sp>
        <p:nvSpPr>
          <p:cNvPr id="437320" name="Oval 72"/>
          <p:cNvSpPr>
            <a:spLocks noChangeArrowheads="1"/>
          </p:cNvSpPr>
          <p:nvPr/>
        </p:nvSpPr>
        <p:spPr bwMode="auto">
          <a:xfrm>
            <a:off x="228600" y="21336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21" name="Line 73"/>
          <p:cNvSpPr>
            <a:spLocks noChangeShapeType="1"/>
          </p:cNvSpPr>
          <p:nvPr/>
        </p:nvSpPr>
        <p:spPr bwMode="auto">
          <a:xfrm>
            <a:off x="381000" y="2209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22" name="Text Box 74"/>
          <p:cNvSpPr txBox="1">
            <a:spLocks noChangeArrowheads="1"/>
          </p:cNvSpPr>
          <p:nvPr/>
        </p:nvSpPr>
        <p:spPr bwMode="auto">
          <a:xfrm>
            <a:off x="882650" y="1752600"/>
            <a:ext cx="539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100</a:t>
            </a:r>
          </a:p>
        </p:txBody>
      </p:sp>
      <p:sp>
        <p:nvSpPr>
          <p:cNvPr id="437323" name="Text Box 75"/>
          <p:cNvSpPr txBox="1">
            <a:spLocks noChangeArrowheads="1"/>
          </p:cNvSpPr>
          <p:nvPr/>
        </p:nvSpPr>
        <p:spPr bwMode="auto">
          <a:xfrm>
            <a:off x="146050" y="2300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437335" name="Line 87"/>
          <p:cNvSpPr>
            <a:spLocks noChangeShapeType="1"/>
          </p:cNvSpPr>
          <p:nvPr/>
        </p:nvSpPr>
        <p:spPr bwMode="auto">
          <a:xfrm flipH="1">
            <a:off x="2895600" y="3200400"/>
            <a:ext cx="1524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36" name="Line 88"/>
          <p:cNvSpPr>
            <a:spLocks noChangeShapeType="1"/>
          </p:cNvSpPr>
          <p:nvPr/>
        </p:nvSpPr>
        <p:spPr bwMode="auto">
          <a:xfrm flipV="1">
            <a:off x="39624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37" name="Freeform 89"/>
          <p:cNvSpPr>
            <a:spLocks/>
          </p:cNvSpPr>
          <p:nvPr/>
        </p:nvSpPr>
        <p:spPr bwMode="auto">
          <a:xfrm>
            <a:off x="2514600" y="3276600"/>
            <a:ext cx="1371600" cy="266700"/>
          </a:xfrm>
          <a:custGeom>
            <a:avLst/>
            <a:gdLst>
              <a:gd name="T0" fmla="*/ 864 w 864"/>
              <a:gd name="T1" fmla="*/ 48 h 168"/>
              <a:gd name="T2" fmla="*/ 720 w 864"/>
              <a:gd name="T3" fmla="*/ 144 h 168"/>
              <a:gd name="T4" fmla="*/ 192 w 864"/>
              <a:gd name="T5" fmla="*/ 144 h 168"/>
              <a:gd name="T6" fmla="*/ 0 w 864"/>
              <a:gd name="T7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8">
                <a:moveTo>
                  <a:pt x="864" y="48"/>
                </a:moveTo>
                <a:cubicBezTo>
                  <a:pt x="848" y="88"/>
                  <a:pt x="832" y="128"/>
                  <a:pt x="720" y="144"/>
                </a:cubicBezTo>
                <a:cubicBezTo>
                  <a:pt x="608" y="160"/>
                  <a:pt x="312" y="168"/>
                  <a:pt x="192" y="144"/>
                </a:cubicBezTo>
                <a:cubicBezTo>
                  <a:pt x="72" y="120"/>
                  <a:pt x="36" y="60"/>
                  <a:pt x="0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38" name="Line 90"/>
          <p:cNvSpPr>
            <a:spLocks noChangeShapeType="1"/>
          </p:cNvSpPr>
          <p:nvPr/>
        </p:nvSpPr>
        <p:spPr bwMode="auto">
          <a:xfrm flipV="1">
            <a:off x="48006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39" name="Freeform 91"/>
          <p:cNvSpPr>
            <a:spLocks/>
          </p:cNvSpPr>
          <p:nvPr/>
        </p:nvSpPr>
        <p:spPr bwMode="auto">
          <a:xfrm>
            <a:off x="3124200" y="3314700"/>
            <a:ext cx="1676400" cy="266700"/>
          </a:xfrm>
          <a:custGeom>
            <a:avLst/>
            <a:gdLst>
              <a:gd name="T0" fmla="*/ 864 w 864"/>
              <a:gd name="T1" fmla="*/ 48 h 168"/>
              <a:gd name="T2" fmla="*/ 720 w 864"/>
              <a:gd name="T3" fmla="*/ 144 h 168"/>
              <a:gd name="T4" fmla="*/ 192 w 864"/>
              <a:gd name="T5" fmla="*/ 144 h 168"/>
              <a:gd name="T6" fmla="*/ 0 w 864"/>
              <a:gd name="T7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8">
                <a:moveTo>
                  <a:pt x="864" y="48"/>
                </a:moveTo>
                <a:cubicBezTo>
                  <a:pt x="848" y="88"/>
                  <a:pt x="832" y="128"/>
                  <a:pt x="720" y="144"/>
                </a:cubicBezTo>
                <a:cubicBezTo>
                  <a:pt x="608" y="160"/>
                  <a:pt x="312" y="168"/>
                  <a:pt x="192" y="144"/>
                </a:cubicBezTo>
                <a:cubicBezTo>
                  <a:pt x="72" y="120"/>
                  <a:pt x="36" y="60"/>
                  <a:pt x="0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0" name="Line 92"/>
          <p:cNvSpPr>
            <a:spLocks noChangeShapeType="1"/>
          </p:cNvSpPr>
          <p:nvPr/>
        </p:nvSpPr>
        <p:spPr bwMode="auto">
          <a:xfrm flipH="1">
            <a:off x="4953000" y="3200400"/>
            <a:ext cx="1524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1" name="Line 93"/>
          <p:cNvSpPr>
            <a:spLocks noChangeShapeType="1"/>
          </p:cNvSpPr>
          <p:nvPr/>
        </p:nvSpPr>
        <p:spPr bwMode="auto">
          <a:xfrm flipV="1">
            <a:off x="61722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2" name="Freeform 94"/>
          <p:cNvSpPr>
            <a:spLocks/>
          </p:cNvSpPr>
          <p:nvPr/>
        </p:nvSpPr>
        <p:spPr bwMode="auto">
          <a:xfrm>
            <a:off x="3962400" y="3314700"/>
            <a:ext cx="2209800" cy="266700"/>
          </a:xfrm>
          <a:custGeom>
            <a:avLst/>
            <a:gdLst>
              <a:gd name="T0" fmla="*/ 864 w 864"/>
              <a:gd name="T1" fmla="*/ 48 h 168"/>
              <a:gd name="T2" fmla="*/ 720 w 864"/>
              <a:gd name="T3" fmla="*/ 144 h 168"/>
              <a:gd name="T4" fmla="*/ 192 w 864"/>
              <a:gd name="T5" fmla="*/ 144 h 168"/>
              <a:gd name="T6" fmla="*/ 0 w 864"/>
              <a:gd name="T7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8">
                <a:moveTo>
                  <a:pt x="864" y="48"/>
                </a:moveTo>
                <a:cubicBezTo>
                  <a:pt x="848" y="88"/>
                  <a:pt x="832" y="128"/>
                  <a:pt x="720" y="144"/>
                </a:cubicBezTo>
                <a:cubicBezTo>
                  <a:pt x="608" y="160"/>
                  <a:pt x="312" y="168"/>
                  <a:pt x="192" y="144"/>
                </a:cubicBezTo>
                <a:cubicBezTo>
                  <a:pt x="72" y="120"/>
                  <a:pt x="36" y="60"/>
                  <a:pt x="0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3" name="Line 95"/>
          <p:cNvSpPr>
            <a:spLocks noChangeShapeType="1"/>
          </p:cNvSpPr>
          <p:nvPr/>
        </p:nvSpPr>
        <p:spPr bwMode="auto">
          <a:xfrm flipV="1">
            <a:off x="76962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4" name="Freeform 96"/>
          <p:cNvSpPr>
            <a:spLocks/>
          </p:cNvSpPr>
          <p:nvPr/>
        </p:nvSpPr>
        <p:spPr bwMode="auto">
          <a:xfrm>
            <a:off x="6096000" y="3314700"/>
            <a:ext cx="1600200" cy="266700"/>
          </a:xfrm>
          <a:custGeom>
            <a:avLst/>
            <a:gdLst>
              <a:gd name="T0" fmla="*/ 864 w 864"/>
              <a:gd name="T1" fmla="*/ 48 h 168"/>
              <a:gd name="T2" fmla="*/ 720 w 864"/>
              <a:gd name="T3" fmla="*/ 144 h 168"/>
              <a:gd name="T4" fmla="*/ 192 w 864"/>
              <a:gd name="T5" fmla="*/ 144 h 168"/>
              <a:gd name="T6" fmla="*/ 0 w 864"/>
              <a:gd name="T7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8">
                <a:moveTo>
                  <a:pt x="864" y="48"/>
                </a:moveTo>
                <a:cubicBezTo>
                  <a:pt x="848" y="88"/>
                  <a:pt x="832" y="128"/>
                  <a:pt x="720" y="144"/>
                </a:cubicBezTo>
                <a:cubicBezTo>
                  <a:pt x="608" y="160"/>
                  <a:pt x="312" y="168"/>
                  <a:pt x="192" y="144"/>
                </a:cubicBezTo>
                <a:cubicBezTo>
                  <a:pt x="72" y="120"/>
                  <a:pt x="36" y="60"/>
                  <a:pt x="0" y="0"/>
                </a:cubicBezTo>
              </a:path>
            </a:pathLst>
          </a:custGeom>
          <a:noFill/>
          <a:ln w="1905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5" name="Line 97"/>
          <p:cNvSpPr>
            <a:spLocks noChangeShapeType="1"/>
          </p:cNvSpPr>
          <p:nvPr/>
        </p:nvSpPr>
        <p:spPr bwMode="auto">
          <a:xfrm flipH="1">
            <a:off x="7848600" y="3200400"/>
            <a:ext cx="6096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6" name="Line 98"/>
          <p:cNvSpPr>
            <a:spLocks noChangeShapeType="1"/>
          </p:cNvSpPr>
          <p:nvPr/>
        </p:nvSpPr>
        <p:spPr bwMode="auto">
          <a:xfrm flipV="1">
            <a:off x="28194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7" name="Line 99"/>
          <p:cNvSpPr>
            <a:spLocks noChangeShapeType="1"/>
          </p:cNvSpPr>
          <p:nvPr/>
        </p:nvSpPr>
        <p:spPr bwMode="auto">
          <a:xfrm flipV="1">
            <a:off x="25146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48" name="Line 100"/>
          <p:cNvSpPr>
            <a:spLocks noChangeShapeType="1"/>
          </p:cNvSpPr>
          <p:nvPr/>
        </p:nvSpPr>
        <p:spPr bwMode="auto">
          <a:xfrm flipV="1">
            <a:off x="1752600" y="2895600"/>
            <a:ext cx="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437353" name="Oval 105"/>
          <p:cNvSpPr>
            <a:spLocks noChangeArrowheads="1"/>
          </p:cNvSpPr>
          <p:nvPr/>
        </p:nvSpPr>
        <p:spPr bwMode="auto">
          <a:xfrm>
            <a:off x="2286000" y="2057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solidFill>
                  <a:schemeClr val="bg1"/>
                </a:solidFill>
                <a:cs typeface="+mn-cs"/>
              </a:rPr>
              <a:t>7</a:t>
            </a:r>
          </a:p>
        </p:txBody>
      </p:sp>
      <p:sp>
        <p:nvSpPr>
          <p:cNvPr id="437354" name="Oval 106"/>
          <p:cNvSpPr>
            <a:spLocks noChangeArrowheads="1"/>
          </p:cNvSpPr>
          <p:nvPr/>
        </p:nvSpPr>
        <p:spPr bwMode="auto">
          <a:xfrm>
            <a:off x="3810000" y="2057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solidFill>
                  <a:schemeClr val="bg1"/>
                </a:solidFill>
                <a:cs typeface="+mn-cs"/>
              </a:rPr>
              <a:t>3</a:t>
            </a:r>
          </a:p>
        </p:txBody>
      </p:sp>
      <p:sp>
        <p:nvSpPr>
          <p:cNvPr id="437355" name="Oval 107"/>
          <p:cNvSpPr>
            <a:spLocks noChangeArrowheads="1"/>
          </p:cNvSpPr>
          <p:nvPr/>
        </p:nvSpPr>
        <p:spPr bwMode="auto">
          <a:xfrm>
            <a:off x="6096000" y="2057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solidFill>
                  <a:schemeClr val="bg1"/>
                </a:solidFill>
                <a:cs typeface="+mn-cs"/>
              </a:rPr>
              <a:t>4</a:t>
            </a:r>
          </a:p>
        </p:txBody>
      </p:sp>
      <p:sp>
        <p:nvSpPr>
          <p:cNvPr id="437356" name="Oval 108"/>
          <p:cNvSpPr>
            <a:spLocks noChangeArrowheads="1"/>
          </p:cNvSpPr>
          <p:nvPr/>
        </p:nvSpPr>
        <p:spPr bwMode="auto">
          <a:xfrm>
            <a:off x="7543800" y="2057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solidFill>
                  <a:schemeClr val="bg1"/>
                </a:solidFill>
                <a:cs typeface="+mn-cs"/>
              </a:rPr>
              <a:t>12</a:t>
            </a:r>
          </a:p>
        </p:txBody>
      </p:sp>
      <p:grpSp>
        <p:nvGrpSpPr>
          <p:cNvPr id="437364" name="Group 116"/>
          <p:cNvGrpSpPr>
            <a:grpSpLocks/>
          </p:cNvGrpSpPr>
          <p:nvPr/>
        </p:nvGrpSpPr>
        <p:grpSpPr bwMode="auto">
          <a:xfrm>
            <a:off x="2514600" y="2895600"/>
            <a:ext cx="5181600" cy="685800"/>
            <a:chOff x="1584" y="1824"/>
            <a:chExt cx="3264" cy="432"/>
          </a:xfrm>
        </p:grpSpPr>
        <p:sp>
          <p:nvSpPr>
            <p:cNvPr id="437357" name="Line 109"/>
            <p:cNvSpPr>
              <a:spLocks noChangeShapeType="1"/>
            </p:cNvSpPr>
            <p:nvPr/>
          </p:nvSpPr>
          <p:spPr bwMode="auto">
            <a:xfrm flipV="1">
              <a:off x="2496" y="1824"/>
              <a:ext cx="0" cy="14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58" name="Freeform 110"/>
            <p:cNvSpPr>
              <a:spLocks/>
            </p:cNvSpPr>
            <p:nvPr/>
          </p:nvSpPr>
          <p:spPr bwMode="auto">
            <a:xfrm>
              <a:off x="1584" y="2064"/>
              <a:ext cx="864" cy="168"/>
            </a:xfrm>
            <a:custGeom>
              <a:avLst/>
              <a:gdLst>
                <a:gd name="T0" fmla="*/ 864 w 864"/>
                <a:gd name="T1" fmla="*/ 48 h 168"/>
                <a:gd name="T2" fmla="*/ 720 w 864"/>
                <a:gd name="T3" fmla="*/ 144 h 168"/>
                <a:gd name="T4" fmla="*/ 192 w 864"/>
                <a:gd name="T5" fmla="*/ 144 h 168"/>
                <a:gd name="T6" fmla="*/ 0 w 864"/>
                <a:gd name="T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168">
                  <a:moveTo>
                    <a:pt x="864" y="48"/>
                  </a:moveTo>
                  <a:cubicBezTo>
                    <a:pt x="848" y="88"/>
                    <a:pt x="832" y="128"/>
                    <a:pt x="720" y="144"/>
                  </a:cubicBezTo>
                  <a:cubicBezTo>
                    <a:pt x="608" y="160"/>
                    <a:pt x="312" y="168"/>
                    <a:pt x="192" y="144"/>
                  </a:cubicBezTo>
                  <a:cubicBezTo>
                    <a:pt x="72" y="120"/>
                    <a:pt x="36" y="6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99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59" name="Line 111"/>
            <p:cNvSpPr>
              <a:spLocks noChangeShapeType="1"/>
            </p:cNvSpPr>
            <p:nvPr/>
          </p:nvSpPr>
          <p:spPr bwMode="auto">
            <a:xfrm flipV="1">
              <a:off x="3888" y="1824"/>
              <a:ext cx="0" cy="14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60" name="Freeform 112"/>
            <p:cNvSpPr>
              <a:spLocks/>
            </p:cNvSpPr>
            <p:nvPr/>
          </p:nvSpPr>
          <p:spPr bwMode="auto">
            <a:xfrm>
              <a:off x="2496" y="2088"/>
              <a:ext cx="1392" cy="168"/>
            </a:xfrm>
            <a:custGeom>
              <a:avLst/>
              <a:gdLst>
                <a:gd name="T0" fmla="*/ 864 w 864"/>
                <a:gd name="T1" fmla="*/ 48 h 168"/>
                <a:gd name="T2" fmla="*/ 720 w 864"/>
                <a:gd name="T3" fmla="*/ 144 h 168"/>
                <a:gd name="T4" fmla="*/ 192 w 864"/>
                <a:gd name="T5" fmla="*/ 144 h 168"/>
                <a:gd name="T6" fmla="*/ 0 w 864"/>
                <a:gd name="T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168">
                  <a:moveTo>
                    <a:pt x="864" y="48"/>
                  </a:moveTo>
                  <a:cubicBezTo>
                    <a:pt x="848" y="88"/>
                    <a:pt x="832" y="128"/>
                    <a:pt x="720" y="144"/>
                  </a:cubicBezTo>
                  <a:cubicBezTo>
                    <a:pt x="608" y="160"/>
                    <a:pt x="312" y="168"/>
                    <a:pt x="192" y="144"/>
                  </a:cubicBezTo>
                  <a:cubicBezTo>
                    <a:pt x="72" y="120"/>
                    <a:pt x="36" y="6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99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61" name="Line 113"/>
            <p:cNvSpPr>
              <a:spLocks noChangeShapeType="1"/>
            </p:cNvSpPr>
            <p:nvPr/>
          </p:nvSpPr>
          <p:spPr bwMode="auto">
            <a:xfrm flipV="1">
              <a:off x="4848" y="1824"/>
              <a:ext cx="0" cy="14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62" name="Freeform 114"/>
            <p:cNvSpPr>
              <a:spLocks/>
            </p:cNvSpPr>
            <p:nvPr/>
          </p:nvSpPr>
          <p:spPr bwMode="auto">
            <a:xfrm>
              <a:off x="3840" y="2088"/>
              <a:ext cx="1008" cy="168"/>
            </a:xfrm>
            <a:custGeom>
              <a:avLst/>
              <a:gdLst>
                <a:gd name="T0" fmla="*/ 864 w 864"/>
                <a:gd name="T1" fmla="*/ 48 h 168"/>
                <a:gd name="T2" fmla="*/ 720 w 864"/>
                <a:gd name="T3" fmla="*/ 144 h 168"/>
                <a:gd name="T4" fmla="*/ 192 w 864"/>
                <a:gd name="T5" fmla="*/ 144 h 168"/>
                <a:gd name="T6" fmla="*/ 0 w 864"/>
                <a:gd name="T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4" h="168">
                  <a:moveTo>
                    <a:pt x="864" y="48"/>
                  </a:moveTo>
                  <a:cubicBezTo>
                    <a:pt x="848" y="88"/>
                    <a:pt x="832" y="128"/>
                    <a:pt x="720" y="144"/>
                  </a:cubicBezTo>
                  <a:cubicBezTo>
                    <a:pt x="608" y="160"/>
                    <a:pt x="312" y="168"/>
                    <a:pt x="192" y="144"/>
                  </a:cubicBezTo>
                  <a:cubicBezTo>
                    <a:pt x="72" y="120"/>
                    <a:pt x="36" y="60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9900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437363" name="Line 115"/>
            <p:cNvSpPr>
              <a:spLocks noChangeShapeType="1"/>
            </p:cNvSpPr>
            <p:nvPr/>
          </p:nvSpPr>
          <p:spPr bwMode="auto">
            <a:xfrm flipV="1">
              <a:off x="1584" y="1824"/>
              <a:ext cx="0" cy="144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437365" name="Text Box 117"/>
          <p:cNvSpPr txBox="1">
            <a:spLocks noChangeArrowheads="1"/>
          </p:cNvSpPr>
          <p:nvPr/>
        </p:nvSpPr>
        <p:spPr bwMode="auto">
          <a:xfrm>
            <a:off x="-76200" y="1873250"/>
            <a:ext cx="850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>
                <a:cs typeface="+mn-cs"/>
              </a:rPr>
              <a:t>dummy</a:t>
            </a:r>
          </a:p>
        </p:txBody>
      </p:sp>
      <p:sp>
        <p:nvSpPr>
          <p:cNvPr id="437366" name="Text Box 118"/>
          <p:cNvSpPr txBox="1">
            <a:spLocks noChangeArrowheads="1"/>
          </p:cNvSpPr>
          <p:nvPr/>
        </p:nvSpPr>
        <p:spPr bwMode="auto">
          <a:xfrm>
            <a:off x="7029450" y="3748088"/>
            <a:ext cx="13003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0000CC"/>
                </a:solidFill>
                <a:cs typeface="+mn-cs"/>
              </a:rPr>
              <a:t>Optimal: 26</a:t>
            </a:r>
          </a:p>
        </p:txBody>
      </p:sp>
      <p:sp>
        <p:nvSpPr>
          <p:cNvPr id="7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568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305" grpId="0"/>
      <p:bldP spid="437306" grpId="0"/>
      <p:bldP spid="437307" grpId="0"/>
      <p:bldP spid="437308" grpId="0"/>
      <p:bldP spid="437309" grpId="0"/>
      <p:bldP spid="437310" grpId="0"/>
      <p:bldP spid="437311" grpId="0"/>
      <p:bldP spid="437312" grpId="0"/>
      <p:bldP spid="437313" grpId="0"/>
      <p:bldP spid="437314" grpId="0"/>
      <p:bldP spid="437353" grpId="0" animBg="1"/>
      <p:bldP spid="437354" grpId="0" animBg="1"/>
      <p:bldP spid="437355" grpId="0" animBg="1"/>
      <p:bldP spid="437356" grpId="0" animBg="1"/>
      <p:bldP spid="4373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648370"/>
          </a:xfrm>
        </p:spPr>
        <p:txBody>
          <a:bodyPr/>
          <a:lstStyle/>
          <a:p>
            <a:r>
              <a:rPr lang="de-DE" dirty="0" err="1"/>
              <a:t>Brute</a:t>
            </a:r>
            <a:r>
              <a:rPr lang="de-DE" dirty="0"/>
              <a:t>-Force-Algorithmus?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</p:spPr>
        <p:txBody>
          <a:bodyPr/>
          <a:lstStyle/>
          <a:p>
            <a:pPr marL="0" indent="0">
              <a:buNone/>
            </a:pPr>
            <a:r>
              <a:rPr lang="de-DE" sz="2400" dirty="0"/>
              <a:t>Prüfe jede Teilsequenz von </a:t>
            </a:r>
            <a:r>
              <a:rPr lang="de-DE" sz="2400" dirty="0">
                <a:solidFill>
                  <a:srgbClr val="3C8C93"/>
                </a:solidFill>
              </a:rPr>
              <a:t>x[1..m]</a:t>
            </a:r>
            <a:r>
              <a:rPr lang="de-DE" sz="2400" dirty="0"/>
              <a:t> und prüfe, ob es sich auch um eine Teilsequenz von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[1..n]</a:t>
            </a:r>
            <a:r>
              <a:rPr lang="de-DE" sz="2400" dirty="0"/>
              <a:t> handelt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400" dirty="0">
                <a:solidFill>
                  <a:srgbClr val="0000FF"/>
                </a:solidFill>
              </a:rPr>
              <a:t>Analyse:</a:t>
            </a:r>
          </a:p>
          <a:p>
            <a:r>
              <a:rPr lang="de-DE" sz="2400" dirty="0">
                <a:solidFill>
                  <a:srgbClr val="3C8C93"/>
                </a:solidFill>
              </a:rPr>
              <a:t>2</a:t>
            </a:r>
            <a:r>
              <a:rPr lang="de-DE" sz="2400" baseline="30000" dirty="0">
                <a:solidFill>
                  <a:srgbClr val="3C8C93"/>
                </a:solidFill>
              </a:rPr>
              <a:t>m</a:t>
            </a:r>
            <a:r>
              <a:rPr lang="de-DE" sz="2400" dirty="0"/>
              <a:t> Teilsequenzen in </a:t>
            </a:r>
            <a:r>
              <a:rPr lang="de-DE" sz="2400" dirty="0">
                <a:solidFill>
                  <a:srgbClr val="3C8C93"/>
                </a:solidFill>
              </a:rPr>
              <a:t>x</a:t>
            </a:r>
            <a:r>
              <a:rPr lang="de-DE" sz="2400" dirty="0"/>
              <a:t> vorhanden (jeder Bitvektor der Länge </a:t>
            </a:r>
            <a:r>
              <a:rPr lang="de-DE" sz="2400" dirty="0">
                <a:solidFill>
                  <a:srgbClr val="3C8C93"/>
                </a:solidFill>
              </a:rPr>
              <a:t>m</a:t>
            </a:r>
            <a:r>
              <a:rPr lang="de-DE" sz="2400" dirty="0"/>
              <a:t> bestimmt unterschiedliche Teilsequenz)</a:t>
            </a:r>
          </a:p>
          <a:p>
            <a:r>
              <a:rPr lang="de-DE" sz="2400" dirty="0"/>
              <a:t>Die Zeitfunktion dieses Algorithmus wäre in </a:t>
            </a:r>
            <a:r>
              <a:rPr lang="de-DE" sz="2400" dirty="0">
                <a:solidFill>
                  <a:srgbClr val="3C8C93"/>
                </a:solidFill>
                <a:latin typeface="Symbol" charset="2"/>
                <a:cs typeface="Symbol" charset="2"/>
              </a:rPr>
              <a:t>Q</a:t>
            </a:r>
            <a:r>
              <a:rPr lang="de-DE" sz="2400" dirty="0">
                <a:solidFill>
                  <a:srgbClr val="3C8C93"/>
                </a:solidFill>
              </a:rPr>
              <a:t>(2</a:t>
            </a:r>
            <a:r>
              <a:rPr lang="de-DE" sz="2400" baseline="30000" dirty="0">
                <a:solidFill>
                  <a:srgbClr val="3C8C93"/>
                </a:solidFill>
              </a:rPr>
              <a:t>m</a:t>
            </a:r>
            <a:r>
              <a:rPr lang="de-DE" sz="2400" dirty="0">
                <a:solidFill>
                  <a:srgbClr val="3C8C93"/>
                </a:solidFill>
              </a:rPr>
              <a:t>)</a:t>
            </a:r>
            <a:r>
              <a:rPr lang="de-DE" sz="2400" dirty="0"/>
              <a:t>, der Algorithmus also </a:t>
            </a:r>
            <a:r>
              <a:rPr lang="de-DE" sz="2400" dirty="0">
                <a:solidFill>
                  <a:srgbClr val="FF0000"/>
                </a:solidFill>
              </a:rPr>
              <a:t>exponentiell</a:t>
            </a:r>
            <a:r>
              <a:rPr lang="de-DE" sz="2400" dirty="0"/>
              <a:t> (--&gt; </a:t>
            </a:r>
            <a:r>
              <a:rPr lang="de-DE" sz="2400" dirty="0">
                <a:solidFill>
                  <a:srgbClr val="FF0000"/>
                </a:solidFill>
              </a:rPr>
              <a:t>nicht praxistauglich</a:t>
            </a:r>
            <a:r>
              <a:rPr lang="de-DE" sz="2400" dirty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400" dirty="0">
                <a:solidFill>
                  <a:srgbClr val="0000FF"/>
                </a:solidFill>
              </a:rPr>
              <a:t>Auf dem Weg zu einer besseren Strategie:</a:t>
            </a:r>
          </a:p>
          <a:p>
            <a:r>
              <a:rPr lang="de-DE" sz="2400" dirty="0">
                <a:solidFill>
                  <a:srgbClr val="000000"/>
                </a:solidFill>
              </a:rPr>
              <a:t>Ansatz der dynamischen Programmierung</a:t>
            </a:r>
          </a:p>
          <a:p>
            <a:pPr lvl="1"/>
            <a:r>
              <a:rPr lang="de-DE" sz="2000" dirty="0">
                <a:solidFill>
                  <a:srgbClr val="000000"/>
                </a:solidFill>
              </a:rPr>
              <a:t>Bestimme </a:t>
            </a:r>
            <a:r>
              <a:rPr lang="de-DE" sz="2000" dirty="0" err="1">
                <a:solidFill>
                  <a:srgbClr val="000000"/>
                </a:solidFill>
              </a:rPr>
              <a:t>opt</a:t>
            </a:r>
            <a:r>
              <a:rPr lang="de-DE" sz="2000" dirty="0">
                <a:solidFill>
                  <a:srgbClr val="000000"/>
                </a:solidFill>
              </a:rPr>
              <a:t>. Substruktur, überlappende Teilprobleme</a:t>
            </a:r>
          </a:p>
          <a:p>
            <a:r>
              <a:rPr lang="de-DE" sz="2400" dirty="0">
                <a:solidFill>
                  <a:srgbClr val="000000"/>
                </a:solidFill>
              </a:rPr>
              <a:t>Zunächst: Bestimmung der Länge eines LCS, </a:t>
            </a:r>
            <a:br>
              <a:rPr lang="de-DE" sz="2400" dirty="0">
                <a:solidFill>
                  <a:srgbClr val="000000"/>
                </a:solidFill>
              </a:rPr>
            </a:br>
            <a:r>
              <a:rPr lang="de-DE" sz="2400" dirty="0">
                <a:solidFill>
                  <a:srgbClr val="000000"/>
                </a:solidFill>
              </a:rPr>
              <a:t>dann Bestimmung eines LCS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11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latin typeface="+mn-lt"/>
                <a:cs typeface="+mj-cs"/>
              </a:rPr>
              <a:t>Aufwandsanalyse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Zeit: </a:t>
            </a:r>
            <a:r>
              <a:rPr lang="de-DE" dirty="0">
                <a:solidFill>
                  <a:srgbClr val="3C8C93"/>
                </a:solidFill>
                <a:cs typeface="+mn-cs"/>
                <a:sym typeface="Symbol" charset="0"/>
              </a:rPr>
              <a:t></a:t>
            </a:r>
            <a:r>
              <a:rPr lang="de-DE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nk</a:t>
            </a:r>
            <a:r>
              <a:rPr lang="de-DE" dirty="0">
                <a:solidFill>
                  <a:srgbClr val="3C8C93"/>
                </a:solidFill>
                <a:cs typeface="+mn-cs"/>
              </a:rPr>
              <a:t>)</a:t>
            </a:r>
            <a:r>
              <a:rPr lang="de-DE" i="1" dirty="0">
                <a:cs typeface="+mn-cs"/>
              </a:rPr>
              <a:t>,</a:t>
            </a:r>
            <a:r>
              <a:rPr lang="de-DE" dirty="0">
                <a:cs typeface="+mn-cs"/>
              </a:rPr>
              <a:t> wobei </a:t>
            </a:r>
            <a:r>
              <a:rPr lang="de-DE" dirty="0" err="1">
                <a:cs typeface="+mn-cs"/>
              </a:rPr>
              <a:t>k</a:t>
            </a:r>
            <a:r>
              <a:rPr lang="de-DE" dirty="0">
                <a:cs typeface="+mn-cs"/>
              </a:rPr>
              <a:t> die maximale Anzahl der Städte innerhalb von 10km nach links zu jeder Stadt ist</a:t>
            </a:r>
          </a:p>
          <a:p>
            <a:pPr lvl="1" eaLnBrk="1" hangingPunct="1">
              <a:defRPr/>
            </a:pPr>
            <a:r>
              <a:rPr lang="de-DE" dirty="0"/>
              <a:t>Im schlimmsten Fall </a:t>
            </a:r>
            <a:r>
              <a:rPr lang="de-DE" dirty="0">
                <a:solidFill>
                  <a:srgbClr val="3C8C93"/>
                </a:solidFill>
                <a:sym typeface="Symbol" charset="0"/>
              </a:rPr>
              <a:t></a:t>
            </a:r>
            <a:r>
              <a:rPr lang="de-DE" dirty="0">
                <a:solidFill>
                  <a:srgbClr val="3C8C93"/>
                </a:solidFill>
              </a:rPr>
              <a:t>(n</a:t>
            </a:r>
            <a:r>
              <a:rPr lang="de-DE" baseline="30000" dirty="0">
                <a:solidFill>
                  <a:srgbClr val="3C8C93"/>
                </a:solidFill>
              </a:rPr>
              <a:t>2</a:t>
            </a:r>
            <a:r>
              <a:rPr lang="de-DE" dirty="0">
                <a:solidFill>
                  <a:srgbClr val="3C8C93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de-DE" dirty="0"/>
              <a:t>Kann durch Vorverarbeitung verbessert werden zu </a:t>
            </a:r>
            <a:r>
              <a:rPr lang="de-DE" dirty="0">
                <a:solidFill>
                  <a:srgbClr val="3C8C93"/>
                </a:solidFill>
                <a:sym typeface="Symbol" charset="0"/>
              </a:rPr>
              <a:t></a:t>
            </a:r>
            <a:r>
              <a:rPr lang="de-DE" dirty="0">
                <a:solidFill>
                  <a:srgbClr val="3C8C93"/>
                </a:solidFill>
              </a:rPr>
              <a:t>(</a:t>
            </a:r>
            <a:r>
              <a:rPr lang="de-DE" dirty="0" err="1">
                <a:solidFill>
                  <a:srgbClr val="3C8C93"/>
                </a:solidFill>
              </a:rPr>
              <a:t>n</a:t>
            </a:r>
            <a:r>
              <a:rPr lang="de-DE" dirty="0">
                <a:solidFill>
                  <a:srgbClr val="3C8C93"/>
                </a:solidFill>
              </a:rPr>
              <a:t>)</a:t>
            </a:r>
            <a:r>
              <a:rPr lang="de-DE" dirty="0"/>
              <a:t> 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Speicher: </a:t>
            </a:r>
            <a:r>
              <a:rPr lang="de-DE" dirty="0" err="1">
                <a:solidFill>
                  <a:srgbClr val="3C8C93"/>
                </a:solidFill>
                <a:latin typeface="Symbol" charset="2"/>
                <a:cs typeface="Symbol" charset="2"/>
              </a:rPr>
              <a:t>Θ</a:t>
            </a:r>
            <a:r>
              <a:rPr lang="de-DE" dirty="0">
                <a:solidFill>
                  <a:srgbClr val="3C8C93"/>
                </a:solidFill>
                <a:cs typeface="+mn-cs"/>
              </a:rPr>
              <a:t>(</a:t>
            </a:r>
            <a:r>
              <a:rPr lang="de-DE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dirty="0">
                <a:solidFill>
                  <a:srgbClr val="3C8C93"/>
                </a:solidFill>
                <a:cs typeface="+mn-cs"/>
              </a:rPr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746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Optimale Substruktur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Falls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z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=LCS(x,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dirty="0"/>
              <a:t>, dann gilt für jeden Präfix </a:t>
            </a:r>
            <a:r>
              <a:rPr lang="de-DE" dirty="0" err="1">
                <a:solidFill>
                  <a:srgbClr val="3C8C93"/>
                </a:solidFill>
              </a:rPr>
              <a:t>u</a:t>
            </a:r>
            <a:r>
              <a:rPr lang="de-DE" dirty="0">
                <a:solidFill>
                  <a:srgbClr val="3C8C93"/>
                </a:solidFill>
              </a:rPr>
              <a:t>: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 err="1">
                <a:solidFill>
                  <a:srgbClr val="3C8C93"/>
                </a:solidFill>
              </a:rPr>
              <a:t>uz</a:t>
            </a:r>
            <a:r>
              <a:rPr lang="de-DE" dirty="0"/>
              <a:t> ist ein LCS von </a:t>
            </a:r>
            <a:r>
              <a:rPr lang="de-DE" dirty="0" err="1">
                <a:solidFill>
                  <a:srgbClr val="3C8C93"/>
                </a:solidFill>
              </a:rPr>
              <a:t>ux</a:t>
            </a:r>
            <a:r>
              <a:rPr lang="de-DE" dirty="0"/>
              <a:t> und </a:t>
            </a:r>
            <a:r>
              <a:rPr lang="de-DE" dirty="0" err="1">
                <a:solidFill>
                  <a:srgbClr val="3C8C93"/>
                </a:solidFill>
              </a:rPr>
              <a:t>uy</a:t>
            </a:r>
            <a:endParaRPr lang="de-DE" dirty="0">
              <a:solidFill>
                <a:srgbClr val="3C8C93"/>
              </a:solidFill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Teilprobleme: Finde LCS von Präfixen von </a:t>
            </a:r>
            <a:r>
              <a:rPr lang="de-DE" dirty="0">
                <a:solidFill>
                  <a:srgbClr val="3C8C93"/>
                </a:solidFill>
              </a:rPr>
              <a:t>x</a:t>
            </a:r>
            <a:r>
              <a:rPr lang="de-DE" dirty="0"/>
              <a:t> und </a:t>
            </a:r>
            <a:r>
              <a:rPr lang="de-DE" dirty="0" err="1">
                <a:solidFill>
                  <a:srgbClr val="3C8C93"/>
                </a:solidFill>
              </a:rPr>
              <a:t>y</a:t>
            </a:r>
            <a:endParaRPr lang="de-DE" dirty="0">
              <a:solidFill>
                <a:srgbClr val="3C8C93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52600" y="2621359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05000" y="3611959"/>
            <a:ext cx="541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371600" y="2559447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x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530350" y="3626247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y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146925" y="2276872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m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080250" y="324524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n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2286000" y="3002359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2971800" y="300235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3581400" y="300235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3962400" y="3002359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4495800" y="3002359"/>
            <a:ext cx="76200" cy="609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5029200" y="3002359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5715000" y="300235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6477000" y="300235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965325" y="3092847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z</a:t>
            </a: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4495800" y="2621359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4572000" y="3611959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4400550" y="2278459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latin typeface="Times New Roman" charset="0"/>
                <a:cs typeface="+mn-cs"/>
              </a:rPr>
              <a:t>i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4419600" y="3994547"/>
            <a:ext cx="24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latin typeface="Times New Roman" charset="0"/>
                <a:cs typeface="+mn-cs"/>
              </a:rPr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416733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Rekursiver Ansatz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86200"/>
            <a:ext cx="8458200" cy="2590800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Fall 1: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x[m]=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]</a:t>
            </a:r>
            <a:r>
              <a:rPr lang="de-DE" sz="2400" dirty="0">
                <a:cs typeface="+mn-cs"/>
              </a:rPr>
              <a:t>: Es gibt </a:t>
            </a:r>
            <a:r>
              <a:rPr lang="de-DE" sz="2400" b="1" dirty="0">
                <a:cs typeface="+mn-cs"/>
              </a:rPr>
              <a:t>einen</a:t>
            </a:r>
            <a:r>
              <a:rPr lang="de-DE" sz="2400" dirty="0">
                <a:cs typeface="+mn-cs"/>
              </a:rPr>
              <a:t> optimalen LCS in dem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x[m]</a:t>
            </a:r>
            <a:r>
              <a:rPr lang="de-DE" sz="2400" dirty="0">
                <a:cs typeface="+mn-cs"/>
              </a:rPr>
              <a:t> mit 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]</a:t>
            </a:r>
            <a:r>
              <a:rPr lang="de-DE" sz="2400" dirty="0">
                <a:cs typeface="+mn-cs"/>
              </a:rPr>
              <a:t> abgeglichen wird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Fall 2: 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x[m]</a:t>
            </a:r>
            <a:r>
              <a:rPr lang="de-DE" sz="2400" dirty="0">
                <a:solidFill>
                  <a:srgbClr val="3C8C93"/>
                </a:solidFill>
                <a:cs typeface="+mn-cs"/>
                <a:sym typeface="Symbol" charset="0"/>
              </a:rPr>
              <a:t> 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4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400" dirty="0">
                <a:solidFill>
                  <a:srgbClr val="3C8C93"/>
                </a:solidFill>
                <a:cs typeface="+mn-cs"/>
              </a:rPr>
              <a:t>]</a:t>
            </a:r>
            <a:r>
              <a:rPr lang="de-DE" sz="2400" dirty="0">
                <a:cs typeface="+mn-cs"/>
              </a:rPr>
              <a:t>: Einer könnte in LCS sein</a:t>
            </a:r>
          </a:p>
          <a:p>
            <a:pPr lvl="1" eaLnBrk="1" hangingPunct="1">
              <a:defRPr/>
            </a:pPr>
            <a:r>
              <a:rPr lang="de-DE" sz="2000" dirty="0"/>
              <a:t>Fall 2.1: </a:t>
            </a:r>
            <a:r>
              <a:rPr lang="de-DE" sz="2000" dirty="0">
                <a:solidFill>
                  <a:srgbClr val="3C8C93"/>
                </a:solidFill>
              </a:rPr>
              <a:t>x[m]</a:t>
            </a:r>
            <a:r>
              <a:rPr lang="de-DE" sz="2000" dirty="0"/>
              <a:t> nicht in LCS</a:t>
            </a:r>
          </a:p>
          <a:p>
            <a:pPr lvl="1" eaLnBrk="1" hangingPunct="1">
              <a:defRPr/>
            </a:pPr>
            <a:r>
              <a:rPr lang="de-DE" sz="2000" dirty="0"/>
              <a:t>Fall 2.2: </a:t>
            </a:r>
            <a:r>
              <a:rPr lang="de-DE" sz="2000" dirty="0" err="1">
                <a:solidFill>
                  <a:srgbClr val="3C8C93"/>
                </a:solidFill>
              </a:rPr>
              <a:t>y</a:t>
            </a:r>
            <a:r>
              <a:rPr lang="de-DE" sz="2000" dirty="0">
                <a:solidFill>
                  <a:srgbClr val="3C8C93"/>
                </a:solidFill>
              </a:rPr>
              <a:t>[</a:t>
            </a:r>
            <a:r>
              <a:rPr lang="de-DE" sz="2000" dirty="0" err="1">
                <a:solidFill>
                  <a:srgbClr val="3C8C93"/>
                </a:solidFill>
              </a:rPr>
              <a:t>n</a:t>
            </a:r>
            <a:r>
              <a:rPr lang="de-DE" sz="2000" dirty="0">
                <a:solidFill>
                  <a:srgbClr val="3C8C93"/>
                </a:solidFill>
              </a:rPr>
              <a:t>]</a:t>
            </a:r>
            <a:r>
              <a:rPr lang="de-DE" sz="2000" dirty="0"/>
              <a:t> nicht in LCS</a:t>
            </a:r>
          </a:p>
        </p:txBody>
      </p:sp>
      <p:sp>
        <p:nvSpPr>
          <p:cNvPr id="306180" name="Rectangle 4"/>
          <p:cNvSpPr>
            <a:spLocks noChangeArrowheads="1"/>
          </p:cNvSpPr>
          <p:nvPr/>
        </p:nvSpPr>
        <p:spPr bwMode="auto">
          <a:xfrm>
            <a:off x="1752600" y="1981200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1" name="Rectangle 5"/>
          <p:cNvSpPr>
            <a:spLocks noChangeArrowheads="1"/>
          </p:cNvSpPr>
          <p:nvPr/>
        </p:nvSpPr>
        <p:spPr bwMode="auto">
          <a:xfrm>
            <a:off x="1905000" y="2971800"/>
            <a:ext cx="541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2" name="Text Box 6"/>
          <p:cNvSpPr txBox="1">
            <a:spLocks noChangeArrowheads="1"/>
          </p:cNvSpPr>
          <p:nvPr/>
        </p:nvSpPr>
        <p:spPr bwMode="auto">
          <a:xfrm>
            <a:off x="1371600" y="1919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x</a:t>
            </a:r>
          </a:p>
        </p:txBody>
      </p:sp>
      <p:sp>
        <p:nvSpPr>
          <p:cNvPr id="306183" name="Text Box 7"/>
          <p:cNvSpPr txBox="1">
            <a:spLocks noChangeArrowheads="1"/>
          </p:cNvSpPr>
          <p:nvPr/>
        </p:nvSpPr>
        <p:spPr bwMode="auto">
          <a:xfrm>
            <a:off x="1530350" y="2986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y</a:t>
            </a:r>
          </a:p>
        </p:txBody>
      </p:sp>
      <p:sp>
        <p:nvSpPr>
          <p:cNvPr id="306184" name="Rectangle 8"/>
          <p:cNvSpPr>
            <a:spLocks noChangeArrowheads="1"/>
          </p:cNvSpPr>
          <p:nvPr/>
        </p:nvSpPr>
        <p:spPr bwMode="auto">
          <a:xfrm>
            <a:off x="7239000" y="1981200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5" name="Rectangle 9"/>
          <p:cNvSpPr>
            <a:spLocks noChangeArrowheads="1"/>
          </p:cNvSpPr>
          <p:nvPr/>
        </p:nvSpPr>
        <p:spPr bwMode="auto">
          <a:xfrm>
            <a:off x="7086600" y="2971800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6" name="Text Box 10"/>
          <p:cNvSpPr txBox="1">
            <a:spLocks noChangeArrowheads="1"/>
          </p:cNvSpPr>
          <p:nvPr/>
        </p:nvSpPr>
        <p:spPr bwMode="auto">
          <a:xfrm>
            <a:off x="7146925" y="1636713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306187" name="Text Box 11"/>
          <p:cNvSpPr txBox="1">
            <a:spLocks noChangeArrowheads="1"/>
          </p:cNvSpPr>
          <p:nvPr/>
        </p:nvSpPr>
        <p:spPr bwMode="auto">
          <a:xfrm>
            <a:off x="7080250" y="26050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sp>
        <p:nvSpPr>
          <p:cNvPr id="306188" name="Line 12"/>
          <p:cNvSpPr>
            <a:spLocks noChangeShapeType="1"/>
          </p:cNvSpPr>
          <p:nvPr/>
        </p:nvSpPr>
        <p:spPr bwMode="auto">
          <a:xfrm flipH="1">
            <a:off x="2286000" y="2362200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89" name="Line 13"/>
          <p:cNvSpPr>
            <a:spLocks noChangeShapeType="1"/>
          </p:cNvSpPr>
          <p:nvPr/>
        </p:nvSpPr>
        <p:spPr bwMode="auto">
          <a:xfrm>
            <a:off x="29718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0" name="Line 14"/>
          <p:cNvSpPr>
            <a:spLocks noChangeShapeType="1"/>
          </p:cNvSpPr>
          <p:nvPr/>
        </p:nvSpPr>
        <p:spPr bwMode="auto">
          <a:xfrm>
            <a:off x="35814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1" name="Line 15"/>
          <p:cNvSpPr>
            <a:spLocks noChangeShapeType="1"/>
          </p:cNvSpPr>
          <p:nvPr/>
        </p:nvSpPr>
        <p:spPr bwMode="auto">
          <a:xfrm>
            <a:off x="3962400" y="23622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2" name="Line 16"/>
          <p:cNvSpPr>
            <a:spLocks noChangeShapeType="1"/>
          </p:cNvSpPr>
          <p:nvPr/>
        </p:nvSpPr>
        <p:spPr bwMode="auto">
          <a:xfrm>
            <a:off x="44958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3" name="Line 17"/>
          <p:cNvSpPr>
            <a:spLocks noChangeShapeType="1"/>
          </p:cNvSpPr>
          <p:nvPr/>
        </p:nvSpPr>
        <p:spPr bwMode="auto">
          <a:xfrm flipH="1">
            <a:off x="5029200" y="23622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4" name="Line 18"/>
          <p:cNvSpPr>
            <a:spLocks noChangeShapeType="1"/>
          </p:cNvSpPr>
          <p:nvPr/>
        </p:nvSpPr>
        <p:spPr bwMode="auto">
          <a:xfrm>
            <a:off x="57150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06195" name="Line 19"/>
          <p:cNvSpPr>
            <a:spLocks noChangeShapeType="1"/>
          </p:cNvSpPr>
          <p:nvPr/>
        </p:nvSpPr>
        <p:spPr bwMode="auto">
          <a:xfrm>
            <a:off x="64770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grpSp>
        <p:nvGrpSpPr>
          <p:cNvPr id="306196" name="Group 20"/>
          <p:cNvGrpSpPr>
            <a:grpSpLocks/>
          </p:cNvGrpSpPr>
          <p:nvPr/>
        </p:nvGrpSpPr>
        <p:grpSpPr bwMode="auto">
          <a:xfrm>
            <a:off x="4191006" y="4343400"/>
            <a:ext cx="3454403" cy="369888"/>
            <a:chOff x="2640" y="2736"/>
            <a:chExt cx="2176" cy="233"/>
          </a:xfrm>
        </p:grpSpPr>
        <p:sp>
          <p:nvSpPr>
            <p:cNvPr id="306197" name="Line 21"/>
            <p:cNvSpPr>
              <a:spLocks noChangeShapeType="1"/>
            </p:cNvSpPr>
            <p:nvPr/>
          </p:nvSpPr>
          <p:spPr bwMode="auto">
            <a:xfrm flipV="1">
              <a:off x="2640" y="2832"/>
              <a:ext cx="288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306198" name="Text Box 22"/>
            <p:cNvSpPr txBox="1">
              <a:spLocks noChangeArrowheads="1"/>
            </p:cNvSpPr>
            <p:nvPr/>
          </p:nvSpPr>
          <p:spPr bwMode="auto">
            <a:xfrm>
              <a:off x="2928" y="2736"/>
              <a:ext cx="188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Finde LCS (x[1..m-1], y[1..n-1])</a:t>
              </a:r>
            </a:p>
          </p:txBody>
        </p:sp>
      </p:grpSp>
      <p:grpSp>
        <p:nvGrpSpPr>
          <p:cNvPr id="306199" name="Group 23"/>
          <p:cNvGrpSpPr>
            <a:grpSpLocks/>
          </p:cNvGrpSpPr>
          <p:nvPr/>
        </p:nvGrpSpPr>
        <p:grpSpPr bwMode="auto">
          <a:xfrm>
            <a:off x="4267201" y="5562600"/>
            <a:ext cx="3471863" cy="369888"/>
            <a:chOff x="2688" y="3504"/>
            <a:chExt cx="2187" cy="233"/>
          </a:xfrm>
        </p:grpSpPr>
        <p:sp>
          <p:nvSpPr>
            <p:cNvPr id="306200" name="Line 24"/>
            <p:cNvSpPr>
              <a:spLocks noChangeShapeType="1"/>
            </p:cNvSpPr>
            <p:nvPr/>
          </p:nvSpPr>
          <p:spPr bwMode="auto">
            <a:xfrm>
              <a:off x="2688" y="3634"/>
              <a:ext cx="384" cy="14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306201" name="Text Box 25"/>
            <p:cNvSpPr txBox="1">
              <a:spLocks noChangeArrowheads="1"/>
            </p:cNvSpPr>
            <p:nvPr/>
          </p:nvSpPr>
          <p:spPr bwMode="auto">
            <a:xfrm>
              <a:off x="3106" y="3504"/>
              <a:ext cx="176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</a:rPr>
                <a:t>Finde </a:t>
              </a: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LCS (x[1..m], y[1..n-1])</a:t>
              </a:r>
            </a:p>
          </p:txBody>
        </p:sp>
      </p:grpSp>
      <p:grpSp>
        <p:nvGrpSpPr>
          <p:cNvPr id="306202" name="Group 26"/>
          <p:cNvGrpSpPr>
            <a:grpSpLocks/>
          </p:cNvGrpSpPr>
          <p:nvPr/>
        </p:nvGrpSpPr>
        <p:grpSpPr bwMode="auto">
          <a:xfrm>
            <a:off x="4419601" y="5105400"/>
            <a:ext cx="3471863" cy="369888"/>
            <a:chOff x="2784" y="3216"/>
            <a:chExt cx="2187" cy="233"/>
          </a:xfrm>
        </p:grpSpPr>
        <p:sp>
          <p:nvSpPr>
            <p:cNvPr id="306203" name="Text Box 27"/>
            <p:cNvSpPr txBox="1">
              <a:spLocks noChangeArrowheads="1"/>
            </p:cNvSpPr>
            <p:nvPr/>
          </p:nvSpPr>
          <p:spPr bwMode="auto">
            <a:xfrm>
              <a:off x="3202" y="3216"/>
              <a:ext cx="176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>
                  <a:solidFill>
                    <a:srgbClr val="0000CC"/>
                  </a:solidFill>
                  <a:latin typeface="+mn-lt"/>
                </a:rPr>
                <a:t>Finde </a:t>
              </a:r>
              <a:r>
                <a:rPr lang="de-DE">
                  <a:solidFill>
                    <a:srgbClr val="0000CC"/>
                  </a:solidFill>
                  <a:latin typeface="+mn-lt"/>
                  <a:cs typeface="+mn-cs"/>
                </a:rPr>
                <a:t>LCS (x[1..m-1], y[1..n])</a:t>
              </a:r>
            </a:p>
          </p:txBody>
        </p:sp>
        <p:sp>
          <p:nvSpPr>
            <p:cNvPr id="306204" name="Line 28"/>
            <p:cNvSpPr>
              <a:spLocks noChangeShapeType="1"/>
            </p:cNvSpPr>
            <p:nvPr/>
          </p:nvSpPr>
          <p:spPr bwMode="auto">
            <a:xfrm>
              <a:off x="2784" y="3360"/>
              <a:ext cx="288" cy="0"/>
            </a:xfrm>
            <a:prstGeom prst="line">
              <a:avLst/>
            </a:prstGeom>
            <a:noFill/>
            <a:ln w="9525">
              <a:solidFill>
                <a:srgbClr val="0000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2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33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Rekursiver Ansatz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446239"/>
            <a:ext cx="8458200" cy="25908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+mn-cs"/>
              </a:rPr>
              <a:t>Fall 1: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x[m]=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]</a:t>
            </a:r>
          </a:p>
          <a:p>
            <a:pPr lvl="1" eaLnBrk="1" hangingPunct="1">
              <a:defRPr/>
            </a:pPr>
            <a:r>
              <a:rPr lang="de-DE" sz="2400" dirty="0">
                <a:solidFill>
                  <a:srgbClr val="3C8C93"/>
                </a:solidFill>
              </a:rPr>
              <a:t>LCS(x,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) = LCS(x[1..m-1],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[1..n-1]) || x[m]</a:t>
            </a:r>
          </a:p>
          <a:p>
            <a:pPr eaLnBrk="1" hangingPunct="1">
              <a:defRPr/>
            </a:pPr>
            <a:r>
              <a:rPr lang="de-DE" sz="2800" dirty="0">
                <a:solidFill>
                  <a:srgbClr val="000000"/>
                </a:solidFill>
                <a:cs typeface="+mn-cs"/>
              </a:rPr>
              <a:t>Fall 2: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x[m] </a:t>
            </a:r>
            <a:r>
              <a:rPr lang="de-DE" sz="2800" dirty="0">
                <a:solidFill>
                  <a:srgbClr val="3C8C93"/>
                </a:solidFill>
                <a:cs typeface="+mn-cs"/>
                <a:sym typeface="Symbol" charset="0"/>
              </a:rPr>
              <a:t>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 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y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[</a:t>
            </a:r>
            <a:r>
              <a:rPr lang="de-DE" sz="2800" dirty="0" err="1">
                <a:solidFill>
                  <a:srgbClr val="3C8C93"/>
                </a:solidFill>
                <a:cs typeface="+mn-cs"/>
              </a:rPr>
              <a:t>n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]</a:t>
            </a:r>
          </a:p>
          <a:p>
            <a:pPr lvl="1" eaLnBrk="1" hangingPunct="1">
              <a:defRPr/>
            </a:pPr>
            <a:r>
              <a:rPr lang="de-DE" sz="2400" dirty="0">
                <a:solidFill>
                  <a:srgbClr val="3C8C93"/>
                </a:solidFill>
              </a:rPr>
              <a:t>LCS(x,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) = LCS(x[1..m-1],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[1..n]) </a:t>
            </a:r>
            <a:r>
              <a:rPr lang="de-DE" sz="2200" dirty="0">
                <a:solidFill>
                  <a:srgbClr val="000000"/>
                </a:solidFill>
              </a:rPr>
              <a:t>oder </a:t>
            </a:r>
          </a:p>
          <a:p>
            <a:pPr lvl="1" eaLnBrk="1" hangingPunct="1">
              <a:buFontTx/>
              <a:buNone/>
              <a:defRPr/>
            </a:pPr>
            <a:r>
              <a:rPr lang="de-DE" sz="2400" dirty="0">
                <a:solidFill>
                  <a:srgbClr val="3C8C93"/>
                </a:solidFill>
              </a:rPr>
              <a:t>			     LCS(x[1..m], </a:t>
            </a:r>
            <a:r>
              <a:rPr lang="de-DE" sz="2400" dirty="0" err="1">
                <a:solidFill>
                  <a:srgbClr val="3C8C93"/>
                </a:solidFill>
              </a:rPr>
              <a:t>y</a:t>
            </a:r>
            <a:r>
              <a:rPr lang="de-DE" sz="2400" dirty="0">
                <a:solidFill>
                  <a:srgbClr val="3C8C93"/>
                </a:solidFill>
              </a:rPr>
              <a:t>[1..n-1])</a:t>
            </a:r>
            <a:endParaRPr lang="de-DE" sz="2200" dirty="0">
              <a:solidFill>
                <a:srgbClr val="000000"/>
              </a:solidFill>
            </a:endParaRPr>
          </a:p>
        </p:txBody>
      </p:sp>
      <p:sp>
        <p:nvSpPr>
          <p:cNvPr id="308228" name="Rectangle 4"/>
          <p:cNvSpPr>
            <a:spLocks noChangeArrowheads="1"/>
          </p:cNvSpPr>
          <p:nvPr/>
        </p:nvSpPr>
        <p:spPr bwMode="auto">
          <a:xfrm>
            <a:off x="1752600" y="1541239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29" name="Rectangle 5"/>
          <p:cNvSpPr>
            <a:spLocks noChangeArrowheads="1"/>
          </p:cNvSpPr>
          <p:nvPr/>
        </p:nvSpPr>
        <p:spPr bwMode="auto">
          <a:xfrm>
            <a:off x="1905000" y="2531839"/>
            <a:ext cx="541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0" name="Text Box 6"/>
          <p:cNvSpPr txBox="1">
            <a:spLocks noChangeArrowheads="1"/>
          </p:cNvSpPr>
          <p:nvPr/>
        </p:nvSpPr>
        <p:spPr bwMode="auto">
          <a:xfrm>
            <a:off x="1371600" y="1479327"/>
            <a:ext cx="2915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x</a:t>
            </a:r>
          </a:p>
        </p:txBody>
      </p:sp>
      <p:sp>
        <p:nvSpPr>
          <p:cNvPr id="308231" name="Text Box 7"/>
          <p:cNvSpPr txBox="1">
            <a:spLocks noChangeArrowheads="1"/>
          </p:cNvSpPr>
          <p:nvPr/>
        </p:nvSpPr>
        <p:spPr bwMode="auto">
          <a:xfrm>
            <a:off x="1530350" y="2546127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y</a:t>
            </a:r>
          </a:p>
        </p:txBody>
      </p:sp>
      <p:sp>
        <p:nvSpPr>
          <p:cNvPr id="308232" name="Rectangle 8"/>
          <p:cNvSpPr>
            <a:spLocks noChangeArrowheads="1"/>
          </p:cNvSpPr>
          <p:nvPr/>
        </p:nvSpPr>
        <p:spPr bwMode="auto">
          <a:xfrm>
            <a:off x="7239000" y="1541239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3" name="Rectangle 9"/>
          <p:cNvSpPr>
            <a:spLocks noChangeArrowheads="1"/>
          </p:cNvSpPr>
          <p:nvPr/>
        </p:nvSpPr>
        <p:spPr bwMode="auto">
          <a:xfrm>
            <a:off x="7086600" y="2531839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4" name="Text Box 10"/>
          <p:cNvSpPr txBox="1">
            <a:spLocks noChangeArrowheads="1"/>
          </p:cNvSpPr>
          <p:nvPr/>
        </p:nvSpPr>
        <p:spPr bwMode="auto">
          <a:xfrm>
            <a:off x="7146925" y="1196752"/>
            <a:ext cx="3771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m</a:t>
            </a:r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7080250" y="2165127"/>
            <a:ext cx="3127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rgbClr val="3C8C93"/>
                </a:solidFill>
                <a:latin typeface="+mn-lt"/>
                <a:cs typeface="+mn-cs"/>
              </a:rPr>
              <a:t>n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H="1">
            <a:off x="2286000" y="1922239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7" name="Line 13"/>
          <p:cNvSpPr>
            <a:spLocks noChangeShapeType="1"/>
          </p:cNvSpPr>
          <p:nvPr/>
        </p:nvSpPr>
        <p:spPr bwMode="auto">
          <a:xfrm>
            <a:off x="2971800" y="192223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>
            <a:off x="3581400" y="192223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39" name="Line 15"/>
          <p:cNvSpPr>
            <a:spLocks noChangeShapeType="1"/>
          </p:cNvSpPr>
          <p:nvPr/>
        </p:nvSpPr>
        <p:spPr bwMode="auto">
          <a:xfrm>
            <a:off x="3962400" y="1922239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>
            <a:off x="4495800" y="192223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1" name="Line 17"/>
          <p:cNvSpPr>
            <a:spLocks noChangeShapeType="1"/>
          </p:cNvSpPr>
          <p:nvPr/>
        </p:nvSpPr>
        <p:spPr bwMode="auto">
          <a:xfrm flipH="1">
            <a:off x="5029200" y="1922239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2" name="Line 18"/>
          <p:cNvSpPr>
            <a:spLocks noChangeShapeType="1"/>
          </p:cNvSpPr>
          <p:nvPr/>
        </p:nvSpPr>
        <p:spPr bwMode="auto">
          <a:xfrm>
            <a:off x="5715000" y="1922239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3" name="Line 19"/>
          <p:cNvSpPr>
            <a:spLocks noChangeShapeType="1"/>
          </p:cNvSpPr>
          <p:nvPr/>
        </p:nvSpPr>
        <p:spPr bwMode="auto">
          <a:xfrm>
            <a:off x="6477000" y="192223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4" name="Line 20"/>
          <p:cNvSpPr>
            <a:spLocks noChangeShapeType="1"/>
          </p:cNvSpPr>
          <p:nvPr/>
        </p:nvSpPr>
        <p:spPr bwMode="auto">
          <a:xfrm flipV="1">
            <a:off x="4267200" y="3751039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5" name="Text Box 21"/>
          <p:cNvSpPr txBox="1">
            <a:spLocks noChangeArrowheads="1"/>
          </p:cNvSpPr>
          <p:nvPr/>
        </p:nvSpPr>
        <p:spPr bwMode="auto">
          <a:xfrm>
            <a:off x="4616450" y="3536727"/>
            <a:ext cx="46602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000000"/>
                </a:solidFill>
                <a:latin typeface="+mn-lt"/>
                <a:cs typeface="+mn-cs"/>
              </a:rPr>
              <a:t>Reduziere beide Sequenzen um 1 Zeichen</a:t>
            </a:r>
          </a:p>
        </p:txBody>
      </p:sp>
      <p:sp>
        <p:nvSpPr>
          <p:cNvPr id="308246" name="Text Box 22"/>
          <p:cNvSpPr txBox="1">
            <a:spLocks noChangeArrowheads="1"/>
          </p:cNvSpPr>
          <p:nvPr/>
        </p:nvSpPr>
        <p:spPr bwMode="auto">
          <a:xfrm>
            <a:off x="2627784" y="5898927"/>
            <a:ext cx="49228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000000"/>
                </a:solidFill>
                <a:latin typeface="+mn-lt"/>
                <a:cs typeface="+mn-cs"/>
              </a:rPr>
              <a:t>Reduziere eine der Sequenzen um 1 Zeichen</a:t>
            </a:r>
          </a:p>
        </p:txBody>
      </p:sp>
      <p:sp>
        <p:nvSpPr>
          <p:cNvPr id="308247" name="Line 23"/>
          <p:cNvSpPr>
            <a:spLocks noChangeShapeType="1"/>
          </p:cNvSpPr>
          <p:nvPr/>
        </p:nvSpPr>
        <p:spPr bwMode="auto">
          <a:xfrm>
            <a:off x="4267200" y="5808439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8" name="Line 24"/>
          <p:cNvSpPr>
            <a:spLocks noChangeShapeType="1"/>
          </p:cNvSpPr>
          <p:nvPr/>
        </p:nvSpPr>
        <p:spPr bwMode="auto">
          <a:xfrm flipH="1" flipV="1">
            <a:off x="5652120" y="4437111"/>
            <a:ext cx="672480" cy="22832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rgbClr val="3C8C93"/>
              </a:solidFill>
              <a:latin typeface="+mn-lt"/>
              <a:cs typeface="+mn-cs"/>
            </a:endParaRPr>
          </a:p>
        </p:txBody>
      </p:sp>
      <p:sp>
        <p:nvSpPr>
          <p:cNvPr id="308249" name="Text Box 25"/>
          <p:cNvSpPr txBox="1">
            <a:spLocks noChangeArrowheads="1"/>
          </p:cNvSpPr>
          <p:nvPr/>
        </p:nvSpPr>
        <p:spPr bwMode="auto">
          <a:xfrm>
            <a:off x="6096000" y="4603527"/>
            <a:ext cx="19079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000">
                <a:solidFill>
                  <a:srgbClr val="000000"/>
                </a:solidFill>
                <a:latin typeface="+mn-lt"/>
                <a:cs typeface="+mn-cs"/>
              </a:rPr>
              <a:t>Konkatenierung</a:t>
            </a:r>
          </a:p>
        </p:txBody>
      </p:sp>
      <p:sp>
        <p:nvSpPr>
          <p:cNvPr id="2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3040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Finden der Länge eines LCS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648" y="3886200"/>
            <a:ext cx="7435552" cy="2590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Sei </a:t>
            </a:r>
            <a:r>
              <a:rPr lang="de-DE" sz="28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c[i, j]</a:t>
            </a:r>
            <a:r>
              <a:rPr lang="de-DE" sz="2800" dirty="0">
                <a:cs typeface="+mn-cs"/>
              </a:rPr>
              <a:t> die Länge von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LCS(x[1..i], y[1..j])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de-DE" sz="2400" dirty="0"/>
              <a:t>dann ist </a:t>
            </a:r>
            <a:r>
              <a:rPr lang="de-DE" sz="2400" dirty="0">
                <a:solidFill>
                  <a:srgbClr val="3C8C93"/>
                </a:solidFill>
              </a:rPr>
              <a:t>c[m, n]</a:t>
            </a:r>
            <a:r>
              <a:rPr lang="de-DE" sz="2400" dirty="0"/>
              <a:t> die Länge von </a:t>
            </a:r>
            <a:r>
              <a:rPr lang="de-DE" sz="2400" dirty="0">
                <a:solidFill>
                  <a:srgbClr val="3C8C93"/>
                </a:solidFill>
              </a:rPr>
              <a:t>LCS(x, 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Falls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x[m] = y[n]</a:t>
            </a:r>
            <a:r>
              <a:rPr lang="de-DE" sz="2800" dirty="0">
                <a:cs typeface="+mn-cs"/>
              </a:rPr>
              <a:t> dann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solidFill>
                  <a:srgbClr val="3C8C93"/>
                </a:solidFill>
              </a:rPr>
              <a:t>c[m, n] = c[m-1, n-1] + 1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+mn-cs"/>
              </a:rPr>
              <a:t>Falls </a:t>
            </a:r>
            <a:r>
              <a:rPr lang="de-DE" sz="2800" dirty="0">
                <a:solidFill>
                  <a:srgbClr val="3C8C93"/>
                </a:solidFill>
                <a:cs typeface="+mn-cs"/>
              </a:rPr>
              <a:t>x[m] ≠ y[n]</a:t>
            </a:r>
            <a:r>
              <a:rPr lang="de-DE" sz="2800" dirty="0">
                <a:cs typeface="+mn-cs"/>
              </a:rPr>
              <a:t> dann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solidFill>
                  <a:srgbClr val="3C8C93"/>
                </a:solidFill>
              </a:rPr>
              <a:t>c[m, n] = </a:t>
            </a:r>
            <a:r>
              <a:rPr lang="de-DE" sz="2400" dirty="0" err="1">
                <a:solidFill>
                  <a:srgbClr val="3C8C93"/>
                </a:solidFill>
              </a:rPr>
              <a:t>max</a:t>
            </a:r>
            <a:r>
              <a:rPr lang="de-DE" sz="2400" dirty="0">
                <a:solidFill>
                  <a:srgbClr val="3C8C93"/>
                </a:solidFill>
              </a:rPr>
              <a:t>( { c[m-1, n], c[m, n-1] } )</a:t>
            </a:r>
          </a:p>
        </p:txBody>
      </p:sp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1752600" y="1981200"/>
            <a:ext cx="571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77" name="Rectangle 5"/>
          <p:cNvSpPr>
            <a:spLocks noChangeArrowheads="1"/>
          </p:cNvSpPr>
          <p:nvPr/>
        </p:nvSpPr>
        <p:spPr bwMode="auto">
          <a:xfrm>
            <a:off x="1905000" y="2971800"/>
            <a:ext cx="541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78" name="Text Box 6"/>
          <p:cNvSpPr txBox="1">
            <a:spLocks noChangeArrowheads="1"/>
          </p:cNvSpPr>
          <p:nvPr/>
        </p:nvSpPr>
        <p:spPr bwMode="auto">
          <a:xfrm>
            <a:off x="1371600" y="1919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x</a:t>
            </a:r>
          </a:p>
        </p:txBody>
      </p:sp>
      <p:sp>
        <p:nvSpPr>
          <p:cNvPr id="310279" name="Text Box 7"/>
          <p:cNvSpPr txBox="1">
            <a:spLocks noChangeArrowheads="1"/>
          </p:cNvSpPr>
          <p:nvPr/>
        </p:nvSpPr>
        <p:spPr bwMode="auto">
          <a:xfrm>
            <a:off x="1530350" y="2986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y</a:t>
            </a:r>
          </a:p>
        </p:txBody>
      </p:sp>
      <p:sp>
        <p:nvSpPr>
          <p:cNvPr id="310280" name="Rectangle 8"/>
          <p:cNvSpPr>
            <a:spLocks noChangeArrowheads="1"/>
          </p:cNvSpPr>
          <p:nvPr/>
        </p:nvSpPr>
        <p:spPr bwMode="auto">
          <a:xfrm>
            <a:off x="7239000" y="1981200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1" name="Rectangle 9"/>
          <p:cNvSpPr>
            <a:spLocks noChangeArrowheads="1"/>
          </p:cNvSpPr>
          <p:nvPr/>
        </p:nvSpPr>
        <p:spPr bwMode="auto">
          <a:xfrm>
            <a:off x="7086600" y="2971800"/>
            <a:ext cx="228600" cy="3810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2" name="Text Box 10"/>
          <p:cNvSpPr txBox="1">
            <a:spLocks noChangeArrowheads="1"/>
          </p:cNvSpPr>
          <p:nvPr/>
        </p:nvSpPr>
        <p:spPr bwMode="auto">
          <a:xfrm>
            <a:off x="7146925" y="1636713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m</a:t>
            </a:r>
          </a:p>
        </p:txBody>
      </p:sp>
      <p:sp>
        <p:nvSpPr>
          <p:cNvPr id="310283" name="Text Box 11"/>
          <p:cNvSpPr txBox="1">
            <a:spLocks noChangeArrowheads="1"/>
          </p:cNvSpPr>
          <p:nvPr/>
        </p:nvSpPr>
        <p:spPr bwMode="auto">
          <a:xfrm>
            <a:off x="7080250" y="26050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n</a:t>
            </a:r>
          </a:p>
        </p:txBody>
      </p:sp>
      <p:sp>
        <p:nvSpPr>
          <p:cNvPr id="310284" name="Line 12"/>
          <p:cNvSpPr>
            <a:spLocks noChangeShapeType="1"/>
          </p:cNvSpPr>
          <p:nvPr/>
        </p:nvSpPr>
        <p:spPr bwMode="auto">
          <a:xfrm flipH="1">
            <a:off x="2286000" y="2362200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5" name="Line 13"/>
          <p:cNvSpPr>
            <a:spLocks noChangeShapeType="1"/>
          </p:cNvSpPr>
          <p:nvPr/>
        </p:nvSpPr>
        <p:spPr bwMode="auto">
          <a:xfrm>
            <a:off x="29718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6" name="Line 14"/>
          <p:cNvSpPr>
            <a:spLocks noChangeShapeType="1"/>
          </p:cNvSpPr>
          <p:nvPr/>
        </p:nvSpPr>
        <p:spPr bwMode="auto">
          <a:xfrm>
            <a:off x="35814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7" name="Line 15"/>
          <p:cNvSpPr>
            <a:spLocks noChangeShapeType="1"/>
          </p:cNvSpPr>
          <p:nvPr/>
        </p:nvSpPr>
        <p:spPr bwMode="auto">
          <a:xfrm>
            <a:off x="3962400" y="23622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8" name="Line 16"/>
          <p:cNvSpPr>
            <a:spLocks noChangeShapeType="1"/>
          </p:cNvSpPr>
          <p:nvPr/>
        </p:nvSpPr>
        <p:spPr bwMode="auto">
          <a:xfrm>
            <a:off x="44958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89" name="Line 17"/>
          <p:cNvSpPr>
            <a:spLocks noChangeShapeType="1"/>
          </p:cNvSpPr>
          <p:nvPr/>
        </p:nvSpPr>
        <p:spPr bwMode="auto">
          <a:xfrm flipH="1">
            <a:off x="5029200" y="23622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90" name="Line 18"/>
          <p:cNvSpPr>
            <a:spLocks noChangeShapeType="1"/>
          </p:cNvSpPr>
          <p:nvPr/>
        </p:nvSpPr>
        <p:spPr bwMode="auto">
          <a:xfrm>
            <a:off x="5715000" y="23622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10291" name="Line 19"/>
          <p:cNvSpPr>
            <a:spLocks noChangeShapeType="1"/>
          </p:cNvSpPr>
          <p:nvPr/>
        </p:nvSpPr>
        <p:spPr bwMode="auto">
          <a:xfrm>
            <a:off x="64770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494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3600">
                <a:cs typeface="+mj-cs"/>
              </a:rPr>
              <a:t>Generalisierung: Rekursive Formulierung</a:t>
            </a:r>
          </a:p>
        </p:txBody>
      </p:sp>
      <p:grpSp>
        <p:nvGrpSpPr>
          <p:cNvPr id="68610" name="Group 3"/>
          <p:cNvGrpSpPr>
            <a:grpSpLocks/>
          </p:cNvGrpSpPr>
          <p:nvPr/>
        </p:nvGrpSpPr>
        <p:grpSpPr bwMode="auto">
          <a:xfrm>
            <a:off x="609600" y="2044700"/>
            <a:ext cx="8072439" cy="952500"/>
            <a:chOff x="384" y="1167"/>
            <a:chExt cx="5085" cy="600"/>
          </a:xfrm>
        </p:grpSpPr>
        <p:sp>
          <p:nvSpPr>
            <p:cNvPr id="312324" name="Text Box 4"/>
            <p:cNvSpPr txBox="1">
              <a:spLocks noChangeArrowheads="1"/>
            </p:cNvSpPr>
            <p:nvPr/>
          </p:nvSpPr>
          <p:spPr bwMode="auto">
            <a:xfrm>
              <a:off x="384" y="1326"/>
              <a:ext cx="73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c[i, j] =</a:t>
              </a:r>
            </a:p>
          </p:txBody>
        </p:sp>
        <p:sp>
          <p:nvSpPr>
            <p:cNvPr id="312325" name="Text Box 5"/>
            <p:cNvSpPr txBox="1">
              <a:spLocks noChangeArrowheads="1"/>
            </p:cNvSpPr>
            <p:nvPr/>
          </p:nvSpPr>
          <p:spPr bwMode="auto">
            <a:xfrm>
              <a:off x="1450" y="1167"/>
              <a:ext cx="4019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4114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c[i–1, j–1] + 1</a:t>
              </a:r>
              <a:r>
                <a:rPr lang="de-DE" sz="2800">
                  <a:latin typeface="+mn-lt"/>
                  <a:cs typeface="Arial Unicode MS" charset="0"/>
                </a:rPr>
                <a:t>	falls </a:t>
              </a: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x[i] = y[j]</a:t>
              </a:r>
              <a:r>
                <a:rPr lang="de-DE" sz="2800">
                  <a:latin typeface="+mn-lt"/>
                  <a:cs typeface="Arial Unicode MS" charset="0"/>
                </a:rPr>
                <a:t>,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max</a:t>
              </a:r>
              <a:r>
                <a:rPr lang="de-DE" sz="3600">
                  <a:solidFill>
                    <a:srgbClr val="008A87"/>
                  </a:solidFill>
                  <a:latin typeface="+mn-lt"/>
                  <a:cs typeface="Arial Unicode MS" charset="0"/>
                </a:rPr>
                <a:t>{</a:t>
              </a:r>
              <a:r>
                <a:rPr lang="de-DE" sz="2800">
                  <a:solidFill>
                    <a:srgbClr val="008A87"/>
                  </a:solidFill>
                  <a:latin typeface="+mn-lt"/>
                  <a:cs typeface="Arial Unicode MS" charset="0"/>
                </a:rPr>
                <a:t>c[i–1, j], c[i, j–1]</a:t>
              </a:r>
              <a:r>
                <a:rPr lang="de-DE" sz="3600">
                  <a:solidFill>
                    <a:srgbClr val="008A87"/>
                  </a:solidFill>
                  <a:latin typeface="+mn-lt"/>
                  <a:cs typeface="Arial Unicode MS" charset="0"/>
                </a:rPr>
                <a:t>}</a:t>
              </a:r>
              <a:r>
                <a:rPr lang="de-DE" sz="2800">
                  <a:latin typeface="+mn-lt"/>
                  <a:cs typeface="Arial Unicode MS" charset="0"/>
                </a:rPr>
                <a:t>	sonst</a:t>
              </a:r>
            </a:p>
          </p:txBody>
        </p:sp>
        <p:sp>
          <p:nvSpPr>
            <p:cNvPr id="312326" name="AutoShape 6"/>
            <p:cNvSpPr>
              <a:spLocks/>
            </p:cNvSpPr>
            <p:nvPr/>
          </p:nvSpPr>
          <p:spPr bwMode="auto">
            <a:xfrm>
              <a:off x="1296" y="1191"/>
              <a:ext cx="144" cy="576"/>
            </a:xfrm>
            <a:prstGeom prst="leftBrace">
              <a:avLst>
                <a:gd name="adj1" fmla="val 33333"/>
                <a:gd name="adj2" fmla="val 50000"/>
              </a:avLst>
            </a:prstGeom>
            <a:noFill/>
            <a:ln w="19050">
              <a:solidFill>
                <a:srgbClr val="008A8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de-DE" sz="2800">
                <a:solidFill>
                  <a:srgbClr val="008A87"/>
                </a:solidFill>
                <a:latin typeface="+mn-lt"/>
                <a:cs typeface="Arial Unicode MS" charset="0"/>
              </a:endParaRPr>
            </a:p>
          </p:txBody>
        </p:sp>
      </p:grpSp>
      <p:grpSp>
        <p:nvGrpSpPr>
          <p:cNvPr id="68611" name="Group 7"/>
          <p:cNvGrpSpPr>
            <a:grpSpLocks/>
          </p:cNvGrpSpPr>
          <p:nvPr/>
        </p:nvGrpSpPr>
        <p:grpSpPr bwMode="auto">
          <a:xfrm>
            <a:off x="1066800" y="3352800"/>
            <a:ext cx="6629400" cy="1744663"/>
            <a:chOff x="672" y="2453"/>
            <a:chExt cx="4176" cy="1099"/>
          </a:xfrm>
        </p:grpSpPr>
        <p:sp>
          <p:nvSpPr>
            <p:cNvPr id="312328" name="Rectangle 8"/>
            <p:cNvSpPr>
              <a:spLocks noChangeArrowheads="1"/>
            </p:cNvSpPr>
            <p:nvPr/>
          </p:nvSpPr>
          <p:spPr bwMode="auto">
            <a:xfrm>
              <a:off x="1008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29" name="Rectangle 9"/>
            <p:cNvSpPr>
              <a:spLocks noChangeArrowheads="1"/>
            </p:cNvSpPr>
            <p:nvPr/>
          </p:nvSpPr>
          <p:spPr bwMode="auto">
            <a:xfrm>
              <a:off x="1296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0" name="Rectangle 10"/>
            <p:cNvSpPr>
              <a:spLocks noChangeArrowheads="1"/>
            </p:cNvSpPr>
            <p:nvPr/>
          </p:nvSpPr>
          <p:spPr bwMode="auto">
            <a:xfrm>
              <a:off x="1584" y="2640"/>
              <a:ext cx="720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1" name="Rectangle 11"/>
            <p:cNvSpPr>
              <a:spLocks noChangeArrowheads="1"/>
            </p:cNvSpPr>
            <p:nvPr/>
          </p:nvSpPr>
          <p:spPr bwMode="auto">
            <a:xfrm>
              <a:off x="2304" y="264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2" name="Rectangle 12"/>
            <p:cNvSpPr>
              <a:spLocks noChangeArrowheads="1"/>
            </p:cNvSpPr>
            <p:nvPr/>
          </p:nvSpPr>
          <p:spPr bwMode="auto">
            <a:xfrm>
              <a:off x="2592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3" name="Rectangle 13"/>
            <p:cNvSpPr>
              <a:spLocks noChangeArrowheads="1"/>
            </p:cNvSpPr>
            <p:nvPr/>
          </p:nvSpPr>
          <p:spPr bwMode="auto">
            <a:xfrm>
              <a:off x="3696" y="2640"/>
              <a:ext cx="576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4" name="Rectangle 14"/>
            <p:cNvSpPr>
              <a:spLocks noChangeArrowheads="1"/>
            </p:cNvSpPr>
            <p:nvPr/>
          </p:nvSpPr>
          <p:spPr bwMode="auto">
            <a:xfrm>
              <a:off x="4272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5" name="Rectangle 15"/>
            <p:cNvSpPr>
              <a:spLocks noChangeArrowheads="1"/>
            </p:cNvSpPr>
            <p:nvPr/>
          </p:nvSpPr>
          <p:spPr bwMode="auto">
            <a:xfrm>
              <a:off x="4560" y="2640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36" name="AutoShape 16"/>
            <p:cNvSpPr>
              <a:spLocks noChangeArrowheads="1"/>
            </p:cNvSpPr>
            <p:nvPr/>
          </p:nvSpPr>
          <p:spPr bwMode="auto">
            <a:xfrm rot="-5400000">
              <a:off x="3264" y="2112"/>
              <a:ext cx="384" cy="1440"/>
            </a:xfrm>
            <a:prstGeom prst="wave">
              <a:avLst>
                <a:gd name="adj1" fmla="val 3319"/>
                <a:gd name="adj2" fmla="val 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>
                <a:defRPr/>
              </a:pPr>
              <a:r>
                <a:rPr lang="de-DE" sz="4000" baseline="18000">
                  <a:latin typeface="Microsoft Sans Serif" charset="0"/>
                  <a:cs typeface="Arial Unicode MS" charset="0"/>
                </a:rPr>
                <a:t>...</a:t>
              </a:r>
            </a:p>
          </p:txBody>
        </p:sp>
        <p:sp>
          <p:nvSpPr>
            <p:cNvPr id="312337" name="Text Box 17"/>
            <p:cNvSpPr txBox="1">
              <a:spLocks noChangeArrowheads="1"/>
            </p:cNvSpPr>
            <p:nvPr/>
          </p:nvSpPr>
          <p:spPr bwMode="auto">
            <a:xfrm>
              <a:off x="1058" y="245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312338" name="Text Box 18"/>
            <p:cNvSpPr txBox="1">
              <a:spLocks noChangeArrowheads="1"/>
            </p:cNvSpPr>
            <p:nvPr/>
          </p:nvSpPr>
          <p:spPr bwMode="auto">
            <a:xfrm>
              <a:off x="1346" y="245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2</a:t>
              </a:r>
            </a:p>
          </p:txBody>
        </p:sp>
        <p:sp>
          <p:nvSpPr>
            <p:cNvPr id="312339" name="Text Box 19"/>
            <p:cNvSpPr txBox="1">
              <a:spLocks noChangeArrowheads="1"/>
            </p:cNvSpPr>
            <p:nvPr/>
          </p:nvSpPr>
          <p:spPr bwMode="auto">
            <a:xfrm>
              <a:off x="2345" y="2453"/>
              <a:ext cx="20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i</a:t>
              </a:r>
            </a:p>
          </p:txBody>
        </p:sp>
        <p:sp>
          <p:nvSpPr>
            <p:cNvPr id="312340" name="Text Box 20"/>
            <p:cNvSpPr txBox="1">
              <a:spLocks noChangeArrowheads="1"/>
            </p:cNvSpPr>
            <p:nvPr/>
          </p:nvSpPr>
          <p:spPr bwMode="auto">
            <a:xfrm>
              <a:off x="4569" y="2453"/>
              <a:ext cx="27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m</a:t>
              </a:r>
            </a:p>
          </p:txBody>
        </p:sp>
        <p:sp>
          <p:nvSpPr>
            <p:cNvPr id="312341" name="Rectangle 21"/>
            <p:cNvSpPr>
              <a:spLocks noChangeArrowheads="1"/>
            </p:cNvSpPr>
            <p:nvPr/>
          </p:nvSpPr>
          <p:spPr bwMode="auto">
            <a:xfrm>
              <a:off x="1008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2" name="Rectangle 22"/>
            <p:cNvSpPr>
              <a:spLocks noChangeArrowheads="1"/>
            </p:cNvSpPr>
            <p:nvPr/>
          </p:nvSpPr>
          <p:spPr bwMode="auto">
            <a:xfrm>
              <a:off x="1296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3" name="Rectangle 23"/>
            <p:cNvSpPr>
              <a:spLocks noChangeArrowheads="1"/>
            </p:cNvSpPr>
            <p:nvPr/>
          </p:nvSpPr>
          <p:spPr bwMode="auto">
            <a:xfrm>
              <a:off x="1584" y="3168"/>
              <a:ext cx="1296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4" name="Rectangle 24"/>
            <p:cNvSpPr>
              <a:spLocks noChangeArrowheads="1"/>
            </p:cNvSpPr>
            <p:nvPr/>
          </p:nvSpPr>
          <p:spPr bwMode="auto">
            <a:xfrm>
              <a:off x="2832" y="31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5" name="Rectangle 25"/>
            <p:cNvSpPr>
              <a:spLocks noChangeArrowheads="1"/>
            </p:cNvSpPr>
            <p:nvPr/>
          </p:nvSpPr>
          <p:spPr bwMode="auto">
            <a:xfrm>
              <a:off x="3120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6" name="Rectangle 26"/>
            <p:cNvSpPr>
              <a:spLocks noChangeArrowheads="1"/>
            </p:cNvSpPr>
            <p:nvPr/>
          </p:nvSpPr>
          <p:spPr bwMode="auto">
            <a:xfrm>
              <a:off x="3360" y="3168"/>
              <a:ext cx="576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7" name="Rectangle 27"/>
            <p:cNvSpPr>
              <a:spLocks noChangeArrowheads="1"/>
            </p:cNvSpPr>
            <p:nvPr/>
          </p:nvSpPr>
          <p:spPr bwMode="auto">
            <a:xfrm>
              <a:off x="3696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8" name="Rectangle 28"/>
            <p:cNvSpPr>
              <a:spLocks noChangeArrowheads="1"/>
            </p:cNvSpPr>
            <p:nvPr/>
          </p:nvSpPr>
          <p:spPr bwMode="auto">
            <a:xfrm>
              <a:off x="3984" y="3168"/>
              <a:ext cx="288" cy="288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49" name="AutoShape 29"/>
            <p:cNvSpPr>
              <a:spLocks noChangeArrowheads="1"/>
            </p:cNvSpPr>
            <p:nvPr/>
          </p:nvSpPr>
          <p:spPr bwMode="auto">
            <a:xfrm rot="-5400000">
              <a:off x="3384" y="3048"/>
              <a:ext cx="384" cy="624"/>
            </a:xfrm>
            <a:prstGeom prst="wave">
              <a:avLst>
                <a:gd name="adj1" fmla="val 5519"/>
                <a:gd name="adj2" fmla="val 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>
                <a:defRPr/>
              </a:pPr>
              <a:r>
                <a:rPr lang="de-DE" sz="4000" baseline="18000">
                  <a:latin typeface="Microsoft Sans Serif" charset="0"/>
                  <a:cs typeface="Arial Unicode MS" charset="0"/>
                </a:rPr>
                <a:t>...</a:t>
              </a:r>
            </a:p>
          </p:txBody>
        </p:sp>
        <p:sp>
          <p:nvSpPr>
            <p:cNvPr id="312350" name="Text Box 30"/>
            <p:cNvSpPr txBox="1">
              <a:spLocks noChangeArrowheads="1"/>
            </p:cNvSpPr>
            <p:nvPr/>
          </p:nvSpPr>
          <p:spPr bwMode="auto">
            <a:xfrm>
              <a:off x="1058" y="298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1</a:t>
              </a:r>
            </a:p>
          </p:txBody>
        </p:sp>
        <p:sp>
          <p:nvSpPr>
            <p:cNvPr id="312351" name="Text Box 31"/>
            <p:cNvSpPr txBox="1">
              <a:spLocks noChangeArrowheads="1"/>
            </p:cNvSpPr>
            <p:nvPr/>
          </p:nvSpPr>
          <p:spPr bwMode="auto">
            <a:xfrm>
              <a:off x="1346" y="298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2</a:t>
              </a:r>
            </a:p>
          </p:txBody>
        </p:sp>
        <p:sp>
          <p:nvSpPr>
            <p:cNvPr id="312352" name="Text Box 32"/>
            <p:cNvSpPr txBox="1">
              <a:spLocks noChangeArrowheads="1"/>
            </p:cNvSpPr>
            <p:nvPr/>
          </p:nvSpPr>
          <p:spPr bwMode="auto">
            <a:xfrm>
              <a:off x="2867" y="2943"/>
              <a:ext cx="21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j</a:t>
              </a:r>
            </a:p>
          </p:txBody>
        </p:sp>
        <p:sp>
          <p:nvSpPr>
            <p:cNvPr id="312353" name="Text Box 33"/>
            <p:cNvSpPr txBox="1">
              <a:spLocks noChangeArrowheads="1"/>
            </p:cNvSpPr>
            <p:nvPr/>
          </p:nvSpPr>
          <p:spPr bwMode="auto">
            <a:xfrm>
              <a:off x="4009" y="2981"/>
              <a:ext cx="23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n</a:t>
              </a:r>
            </a:p>
          </p:txBody>
        </p:sp>
        <p:sp>
          <p:nvSpPr>
            <p:cNvPr id="312354" name="Line 34"/>
            <p:cNvSpPr>
              <a:spLocks noChangeShapeType="1"/>
            </p:cNvSpPr>
            <p:nvPr/>
          </p:nvSpPr>
          <p:spPr bwMode="auto">
            <a:xfrm>
              <a:off x="2448" y="2784"/>
              <a:ext cx="528" cy="5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  <p:sp>
          <p:nvSpPr>
            <p:cNvPr id="312355" name="Text Box 35"/>
            <p:cNvSpPr txBox="1">
              <a:spLocks noChangeArrowheads="1"/>
            </p:cNvSpPr>
            <p:nvPr/>
          </p:nvSpPr>
          <p:spPr bwMode="auto">
            <a:xfrm>
              <a:off x="672" y="2634"/>
              <a:ext cx="29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800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x</a:t>
              </a:r>
              <a:r>
                <a:rPr lang="de-DE" sz="2800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:</a:t>
              </a:r>
            </a:p>
          </p:txBody>
        </p:sp>
        <p:sp>
          <p:nvSpPr>
            <p:cNvPr id="312356" name="Text Box 36"/>
            <p:cNvSpPr txBox="1">
              <a:spLocks noChangeArrowheads="1"/>
            </p:cNvSpPr>
            <p:nvPr/>
          </p:nvSpPr>
          <p:spPr bwMode="auto">
            <a:xfrm>
              <a:off x="672" y="3169"/>
              <a:ext cx="29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de-DE" sz="2800" i="1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y</a:t>
              </a:r>
              <a:r>
                <a:rPr lang="de-DE" sz="2800">
                  <a:solidFill>
                    <a:srgbClr val="008A87"/>
                  </a:solidFill>
                  <a:latin typeface="Times New Roman" charset="0"/>
                  <a:cs typeface="Arial Unicode MS" charset="0"/>
                </a:rPr>
                <a:t>:</a:t>
              </a:r>
            </a:p>
          </p:txBody>
        </p:sp>
      </p:grpSp>
      <p:sp>
        <p:nvSpPr>
          <p:cNvPr id="3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354665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2657</TotalTime>
  <Words>3571</Words>
  <Application>Microsoft Macintosh PowerPoint</Application>
  <PresentationFormat>On-screen Show (4:3)</PresentationFormat>
  <Paragraphs>1054</Paragraphs>
  <Slides>40</Slides>
  <Notes>35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Arial</vt:lpstr>
      <vt:lpstr>Calibri</vt:lpstr>
      <vt:lpstr>Microsoft Sans Serif</vt:lpstr>
      <vt:lpstr>Myriad Pro</vt:lpstr>
      <vt:lpstr>Symbol</vt:lpstr>
      <vt:lpstr>Times New Roman</vt:lpstr>
      <vt:lpstr>Wingdings</vt:lpstr>
      <vt:lpstr>7_Standarddesign</vt:lpstr>
      <vt:lpstr>Formel</vt:lpstr>
      <vt:lpstr>Algorithmen und Datenstrukturen</vt:lpstr>
      <vt:lpstr>Gemeinsame Teilsequenz (Common Subsequence)</vt:lpstr>
      <vt:lpstr>Längste gemeinsame Teilsequenz</vt:lpstr>
      <vt:lpstr>Brute-Force-Algorithmus?</vt:lpstr>
      <vt:lpstr>Optimale Substruktur</vt:lpstr>
      <vt:lpstr>Rekursiver Ansatz</vt:lpstr>
      <vt:lpstr>Rekursiver Ansatz</vt:lpstr>
      <vt:lpstr>Finden der Länge eines LCS</vt:lpstr>
      <vt:lpstr>Generalisierung: Rekursive Formulierung</vt:lpstr>
      <vt:lpstr>Rekursiver Algorithmus für LCS</vt:lpstr>
      <vt:lpstr>Rekursionsbaum</vt:lpstr>
      <vt:lpstr>Dynamische Programmierung</vt:lpstr>
      <vt:lpstr>Algorithmus LCS</vt:lpstr>
      <vt:lpstr>LCS Anwendungsbeispiel</vt:lpstr>
      <vt:lpstr>LCS Beispiel (0)</vt:lpstr>
      <vt:lpstr>LCS Beispiel (1)</vt:lpstr>
      <vt:lpstr>LCS Beispiel (2)</vt:lpstr>
      <vt:lpstr>LCS Beispiel (3)</vt:lpstr>
      <vt:lpstr>LCS Beispiel (4)</vt:lpstr>
      <vt:lpstr>LCS Beispiel (5)</vt:lpstr>
      <vt:lpstr>LCS Beispiel (6)</vt:lpstr>
      <vt:lpstr>LCS Beispiel (7)</vt:lpstr>
      <vt:lpstr>LCS Beispiel (8)</vt:lpstr>
      <vt:lpstr>LCS Beispiel (9)</vt:lpstr>
      <vt:lpstr>LCS Beispiel (10)</vt:lpstr>
      <vt:lpstr>LCS Beispiel (11)</vt:lpstr>
      <vt:lpstr>LCS Beispiel (12)</vt:lpstr>
      <vt:lpstr>LCS Beispiel (13)</vt:lpstr>
      <vt:lpstr>LCS Beispiel (14)</vt:lpstr>
      <vt:lpstr>LCS-Algorithmus: Analyse</vt:lpstr>
      <vt:lpstr>Wie findet man den tatsächlichen LCS?</vt:lpstr>
      <vt:lpstr>Finde LCS</vt:lpstr>
      <vt:lpstr>Dynamische Programmierung: Restaurant-Platzierung</vt:lpstr>
      <vt:lpstr>Brute-Force-Ansatz</vt:lpstr>
      <vt:lpstr>Natürlich-gierige Strategie 1</vt:lpstr>
      <vt:lpstr>Natürlich-gierige Strategie 2</vt:lpstr>
      <vt:lpstr>Formulierung über dynamische Programmierung</vt:lpstr>
      <vt:lpstr>Formulierung als Rekurrenz</vt:lpstr>
      <vt:lpstr>Beispiel</vt:lpstr>
      <vt:lpstr>Aufwandsanalyse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1212</cp:revision>
  <cp:lastPrinted>2015-04-09T12:56:16Z</cp:lastPrinted>
  <dcterms:created xsi:type="dcterms:W3CDTF">2010-04-27T12:26:40Z</dcterms:created>
  <dcterms:modified xsi:type="dcterms:W3CDTF">2020-05-03T13:08:21Z</dcterms:modified>
</cp:coreProperties>
</file>