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6"/>
  </p:notesMasterIdLst>
  <p:handoutMasterIdLst>
    <p:handoutMasterId r:id="rId37"/>
  </p:handoutMasterIdLst>
  <p:sldIdLst>
    <p:sldId id="273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485" r:id="rId10"/>
    <p:sldId id="363" r:id="rId11"/>
    <p:sldId id="364" r:id="rId12"/>
    <p:sldId id="365" r:id="rId13"/>
    <p:sldId id="367" r:id="rId14"/>
    <p:sldId id="368" r:id="rId15"/>
    <p:sldId id="369" r:id="rId16"/>
    <p:sldId id="370" r:id="rId17"/>
    <p:sldId id="395" r:id="rId18"/>
    <p:sldId id="400" r:id="rId19"/>
    <p:sldId id="401" r:id="rId20"/>
    <p:sldId id="402" r:id="rId21"/>
    <p:sldId id="459" r:id="rId22"/>
    <p:sldId id="404" r:id="rId23"/>
    <p:sldId id="405" r:id="rId24"/>
    <p:sldId id="406" r:id="rId25"/>
    <p:sldId id="408" r:id="rId26"/>
    <p:sldId id="460" r:id="rId27"/>
    <p:sldId id="442" r:id="rId28"/>
    <p:sldId id="443" r:id="rId29"/>
    <p:sldId id="444" r:id="rId30"/>
    <p:sldId id="445" r:id="rId31"/>
    <p:sldId id="446" r:id="rId32"/>
    <p:sldId id="440" r:id="rId33"/>
    <p:sldId id="481" r:id="rId34"/>
    <p:sldId id="439" r:id="rId3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A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89" autoAdjust="0"/>
    <p:restoredTop sz="94694"/>
  </p:normalViewPr>
  <p:slideViewPr>
    <p:cSldViewPr>
      <p:cViewPr varScale="1">
        <p:scale>
          <a:sx n="117" d="100"/>
          <a:sy n="117" d="100"/>
        </p:scale>
        <p:origin x="10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03.05.20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03.05.20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0887E-0A7C-EF4E-8A8F-A598B219C3E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849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76808C-29BA-4F44-9B45-4D180783115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290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CA23BA-0A3F-3241-942C-9348DF166D1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582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CEBB95-A5F0-044F-9580-75767BEFE73F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1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B16216-BC4E-594A-9D01-3C6DE65896D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9036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53198A-EFED-7B4A-ABBF-E15737D5EEE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52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0510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783A97-E2FB-E148-A783-6CCC9E698CE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647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33F65F-255E-E34B-8AB1-3F9F022203B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546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381A12-6537-654C-9E68-6A9620D54C6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326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BF1155-50B3-294C-8135-09B385194B4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7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417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D2C423-9C9B-B648-A944-E819F966F18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53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3795-C57D-8A4F-9320-2776B6B8B21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0134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0887E-0A7C-EF4E-8A8F-A598B219C3E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204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500BB4-2E70-9E4C-9005-F355DBFE6088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6281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B23B6D-F422-8141-B0DC-5CBE001C6AD3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6520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0CA363-FA95-854E-A5FB-5916FAC0CD89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704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E8AA67-AD0A-2445-96F4-32872D6C9FBC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609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1E6D3B-91C3-434D-8797-5C09C07CDF9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515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4C109E-5215-054E-A3A3-DC026BD20DF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470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ABA706-298F-6A42-B9AF-CB1C0EE05A3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637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FA0DEE-0FC9-114D-B30A-D2B7F7B0E6F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671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3DDE2-27CC-884E-A98B-A1F0E694C06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452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3DDE2-27CC-884E-A98B-A1F0E694C06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097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F0EE6C-043D-3D41-8132-6A57510ED64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57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chaffnertasche_mit_galoppwechsler.jpe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Eurom%C3%BCnzen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>
                <a:cs typeface="+mn-cs"/>
              </a:rPr>
              <a:t>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hteck 15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2898" name="Rectangle 354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2894" name="Rectangle 350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2888" name="Rectangle 344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884" name="Rectangle 340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882" name="Rectangle 338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77" name="Rectangle 133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13</a:t>
            </a:r>
          </a:p>
        </p:txBody>
      </p:sp>
      <p:sp>
        <p:nvSpPr>
          <p:cNvPr id="492675" name="Rectangle 131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2673" name="Rectangle 12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2672" name="Rectangle 128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71" name="Rectangle 127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670" name="Rectangle 126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669" name="Rectangle 125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68" name="Rectangle 12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66" name="Rectangle 122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9</a:t>
            </a:r>
          </a:p>
        </p:txBody>
      </p:sp>
      <p:sp>
        <p:nvSpPr>
          <p:cNvPr id="492663" name="Rectangle 119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61" name="Rectangle 117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60" name="Rectangle 116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59" name="Rectangle 115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58" name="Rectangle 114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57" name="Rectangle 113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56" name="Rectangle 112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8</a:t>
            </a:r>
          </a:p>
        </p:txBody>
      </p:sp>
      <p:sp>
        <p:nvSpPr>
          <p:cNvPr id="492654" name="Rectangle 110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52" name="Rectangle 108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50" name="Rectangle 106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48" name="Rectangle 104"/>
          <p:cNvSpPr>
            <a:spLocks noChangeArrowheads="1"/>
          </p:cNvSpPr>
          <p:nvPr/>
        </p:nvSpPr>
        <p:spPr bwMode="auto">
          <a:xfrm>
            <a:off x="339407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47" name="Rectangle 103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46" name="Rectangle 102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45" name="Rectangle 101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4" name="Rectangle 100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3" name="Rectangle 99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2" name="Rectangle 98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0" name="Rectangle 96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38" name="Rectangle 9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7" name="Rectangle 93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6" name="Rectangle 92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35" name="Rectangle 91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34" name="Rectangle 90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3" name="Rectangle 8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2" name="Rectangle 88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1" name="Rectangle 87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0" name="Rectangle 86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9" name="Rectangle 85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8" name="Rectangle 8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7" name="Rectangle 83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5" name="Rectangle 81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4" name="Rectangle 80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3" name="Rectangle 79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2" name="Rectangle 78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1" name="Rectangle 77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0" name="Rectangle 76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9" name="Rectangle 75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8" name="Rectangle 74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7" name="Rectangle 73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6" name="Rectangle 72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5" name="Rectangle 71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4" name="Rectangle 70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3" name="Rectangle 69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79" name="Line 135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0" name="Line 136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1" name="Line 137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2" name="Line 138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3" name="Line 139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4" name="Line 140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5" name="Line 141"/>
          <p:cNvSpPr>
            <a:spLocks noChangeShapeType="1"/>
          </p:cNvSpPr>
          <p:nvPr/>
        </p:nvSpPr>
        <p:spPr bwMode="auto">
          <a:xfrm>
            <a:off x="2286000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6" name="Line 142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7" name="Line 143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8" name="Line 144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9" name="Line 145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0" name="Line 146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1" name="Line 147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2" name="Line 148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3" name="Line 149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4" name="Line 150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5" name="Line 151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6" name="Line 152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7" name="Line 153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883" name="Line 339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2789" name="Group 2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23665"/>
              </p:ext>
            </p:extLst>
          </p:nvPr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2909" name="Group 3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30652"/>
              </p:ext>
            </p:extLst>
          </p:nvPr>
        </p:nvGraphicFramePr>
        <p:xfrm>
          <a:off x="457200" y="515938"/>
          <a:ext cx="1714500" cy="4287839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92911" name="Group 367"/>
          <p:cNvGrpSpPr>
            <a:grpSpLocks/>
          </p:cNvGrpSpPr>
          <p:nvPr/>
        </p:nvGrpSpPr>
        <p:grpSpPr bwMode="auto">
          <a:xfrm>
            <a:off x="2743200" y="914400"/>
            <a:ext cx="1204913" cy="825500"/>
            <a:chOff x="1728" y="576"/>
            <a:chExt cx="759" cy="520"/>
          </a:xfrm>
        </p:grpSpPr>
        <p:sp>
          <p:nvSpPr>
            <p:cNvPr id="492626" name="Rectangle 82"/>
            <p:cNvSpPr>
              <a:spLocks noChangeArrowheads="1"/>
            </p:cNvSpPr>
            <p:nvPr/>
          </p:nvSpPr>
          <p:spPr bwMode="auto">
            <a:xfrm>
              <a:off x="2138" y="711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2</a:t>
              </a:r>
            </a:p>
          </p:txBody>
        </p:sp>
        <p:sp>
          <p:nvSpPr>
            <p:cNvPr id="492910" name="Line 366"/>
            <p:cNvSpPr>
              <a:spLocks noChangeShapeType="1"/>
            </p:cNvSpPr>
            <p:nvPr/>
          </p:nvSpPr>
          <p:spPr bwMode="auto">
            <a:xfrm flipH="1" flipV="1">
              <a:off x="1728" y="576"/>
              <a:ext cx="528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13" name="Group 369"/>
          <p:cNvGrpSpPr>
            <a:grpSpLocks/>
          </p:cNvGrpSpPr>
          <p:nvPr/>
        </p:nvGrpSpPr>
        <p:grpSpPr bwMode="auto">
          <a:xfrm>
            <a:off x="2743200" y="3352800"/>
            <a:ext cx="1204913" cy="835025"/>
            <a:chOff x="1728" y="2112"/>
            <a:chExt cx="759" cy="526"/>
          </a:xfrm>
        </p:grpSpPr>
        <p:sp>
          <p:nvSpPr>
            <p:cNvPr id="492886" name="Rectangle 342"/>
            <p:cNvSpPr>
              <a:spLocks noChangeArrowheads="1"/>
            </p:cNvSpPr>
            <p:nvPr/>
          </p:nvSpPr>
          <p:spPr bwMode="auto">
            <a:xfrm>
              <a:off x="2138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92912" name="Line 368"/>
            <p:cNvSpPr>
              <a:spLocks noChangeShapeType="1"/>
            </p:cNvSpPr>
            <p:nvPr/>
          </p:nvSpPr>
          <p:spPr bwMode="auto">
            <a:xfrm flipH="1" flipV="1">
              <a:off x="1728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2914" name="Oval 370"/>
          <p:cNvSpPr>
            <a:spLocks noChangeArrowheads="1"/>
          </p:cNvSpPr>
          <p:nvPr/>
        </p:nvSpPr>
        <p:spPr bwMode="auto">
          <a:xfrm>
            <a:off x="1676400" y="12192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915" name="Oval 371"/>
          <p:cNvSpPr>
            <a:spLocks noChangeArrowheads="1"/>
          </p:cNvSpPr>
          <p:nvPr/>
        </p:nvSpPr>
        <p:spPr bwMode="auto">
          <a:xfrm>
            <a:off x="1676400" y="37338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492918" name="Group 374"/>
          <p:cNvGrpSpPr>
            <a:grpSpLocks/>
          </p:cNvGrpSpPr>
          <p:nvPr/>
        </p:nvGrpSpPr>
        <p:grpSpPr bwMode="auto">
          <a:xfrm>
            <a:off x="2667000" y="2133600"/>
            <a:ext cx="1835150" cy="830263"/>
            <a:chOff x="1680" y="1344"/>
            <a:chExt cx="1156" cy="523"/>
          </a:xfrm>
        </p:grpSpPr>
        <p:sp>
          <p:nvSpPr>
            <p:cNvPr id="492649" name="Rectangle 105"/>
            <p:cNvSpPr>
              <a:spLocks noChangeArrowheads="1"/>
            </p:cNvSpPr>
            <p:nvPr/>
          </p:nvSpPr>
          <p:spPr bwMode="auto">
            <a:xfrm>
              <a:off x="2487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2916" name="Line 372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912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2917" name="Oval 373"/>
          <p:cNvSpPr>
            <a:spLocks noChangeArrowheads="1"/>
          </p:cNvSpPr>
          <p:nvPr/>
        </p:nvSpPr>
        <p:spPr bwMode="auto">
          <a:xfrm>
            <a:off x="1676400" y="25146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492942" name="Group 398"/>
          <p:cNvGrpSpPr>
            <a:grpSpLocks/>
          </p:cNvGrpSpPr>
          <p:nvPr/>
        </p:nvGrpSpPr>
        <p:grpSpPr bwMode="auto">
          <a:xfrm>
            <a:off x="3810000" y="3352800"/>
            <a:ext cx="1246188" cy="835025"/>
            <a:chOff x="2400" y="2112"/>
            <a:chExt cx="785" cy="526"/>
          </a:xfrm>
        </p:grpSpPr>
        <p:sp>
          <p:nvSpPr>
            <p:cNvPr id="492890" name="Rectangle 346"/>
            <p:cNvSpPr>
              <a:spLocks noChangeArrowheads="1"/>
            </p:cNvSpPr>
            <p:nvPr/>
          </p:nvSpPr>
          <p:spPr bwMode="auto">
            <a:xfrm>
              <a:off x="2836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1" name="Line 377"/>
            <p:cNvSpPr>
              <a:spLocks noChangeShapeType="1"/>
            </p:cNvSpPr>
            <p:nvPr/>
          </p:nvSpPr>
          <p:spPr bwMode="auto">
            <a:xfrm flipH="1" flipV="1">
              <a:off x="2400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3" name="Group 399"/>
          <p:cNvGrpSpPr>
            <a:grpSpLocks/>
          </p:cNvGrpSpPr>
          <p:nvPr/>
        </p:nvGrpSpPr>
        <p:grpSpPr bwMode="auto">
          <a:xfrm>
            <a:off x="3810000" y="2133600"/>
            <a:ext cx="1801813" cy="830263"/>
            <a:chOff x="2400" y="1344"/>
            <a:chExt cx="1135" cy="523"/>
          </a:xfrm>
        </p:grpSpPr>
        <p:sp>
          <p:nvSpPr>
            <p:cNvPr id="492651" name="Rectangle 107"/>
            <p:cNvSpPr>
              <a:spLocks noChangeArrowheads="1"/>
            </p:cNvSpPr>
            <p:nvPr/>
          </p:nvSpPr>
          <p:spPr bwMode="auto">
            <a:xfrm>
              <a:off x="3185" y="1482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2922" name="Line 378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4" name="Group 400"/>
          <p:cNvGrpSpPr>
            <a:grpSpLocks/>
          </p:cNvGrpSpPr>
          <p:nvPr/>
        </p:nvGrpSpPr>
        <p:grpSpPr bwMode="auto">
          <a:xfrm>
            <a:off x="2667000" y="2743200"/>
            <a:ext cx="2944813" cy="831850"/>
            <a:chOff x="1680" y="1728"/>
            <a:chExt cx="1855" cy="524"/>
          </a:xfrm>
        </p:grpSpPr>
        <p:sp>
          <p:nvSpPr>
            <p:cNvPr id="492662" name="Rectangle 118"/>
            <p:cNvSpPr>
              <a:spLocks noChangeArrowheads="1"/>
            </p:cNvSpPr>
            <p:nvPr/>
          </p:nvSpPr>
          <p:spPr bwMode="auto">
            <a:xfrm>
              <a:off x="3185" y="1867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3" name="Line 379"/>
            <p:cNvSpPr>
              <a:spLocks noChangeShapeType="1"/>
            </p:cNvSpPr>
            <p:nvPr/>
          </p:nvSpPr>
          <p:spPr bwMode="auto">
            <a:xfrm flipH="1" flipV="1">
              <a:off x="1680" y="1728"/>
              <a:ext cx="1632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5" name="Group 401"/>
          <p:cNvGrpSpPr>
            <a:grpSpLocks/>
          </p:cNvGrpSpPr>
          <p:nvPr/>
        </p:nvGrpSpPr>
        <p:grpSpPr bwMode="auto">
          <a:xfrm>
            <a:off x="4343400" y="3352800"/>
            <a:ext cx="1268413" cy="835025"/>
            <a:chOff x="2736" y="2112"/>
            <a:chExt cx="799" cy="526"/>
          </a:xfrm>
        </p:grpSpPr>
        <p:sp>
          <p:nvSpPr>
            <p:cNvPr id="492892" name="Rectangle 348"/>
            <p:cNvSpPr>
              <a:spLocks noChangeArrowheads="1"/>
            </p:cNvSpPr>
            <p:nvPr/>
          </p:nvSpPr>
          <p:spPr bwMode="auto">
            <a:xfrm>
              <a:off x="3185" y="2252"/>
              <a:ext cx="350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92924" name="Line 380"/>
            <p:cNvSpPr>
              <a:spLocks noChangeShapeType="1"/>
            </p:cNvSpPr>
            <p:nvPr/>
          </p:nvSpPr>
          <p:spPr bwMode="auto">
            <a:xfrm flipH="1" flipV="1">
              <a:off x="273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6" name="Group 402"/>
          <p:cNvGrpSpPr>
            <a:grpSpLocks/>
          </p:cNvGrpSpPr>
          <p:nvPr/>
        </p:nvGrpSpPr>
        <p:grpSpPr bwMode="auto">
          <a:xfrm>
            <a:off x="3810000" y="1524000"/>
            <a:ext cx="2355850" cy="828675"/>
            <a:chOff x="2400" y="960"/>
            <a:chExt cx="1484" cy="522"/>
          </a:xfrm>
        </p:grpSpPr>
        <p:sp>
          <p:nvSpPr>
            <p:cNvPr id="492641" name="Rectangle 97"/>
            <p:cNvSpPr>
              <a:spLocks noChangeArrowheads="1"/>
            </p:cNvSpPr>
            <p:nvPr/>
          </p:nvSpPr>
          <p:spPr bwMode="auto">
            <a:xfrm>
              <a:off x="3535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2925" name="Line 381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7" name="Group 403"/>
          <p:cNvGrpSpPr>
            <a:grpSpLocks/>
          </p:cNvGrpSpPr>
          <p:nvPr/>
        </p:nvGrpSpPr>
        <p:grpSpPr bwMode="auto">
          <a:xfrm>
            <a:off x="2667000" y="3962400"/>
            <a:ext cx="3498850" cy="838200"/>
            <a:chOff x="1680" y="2496"/>
            <a:chExt cx="2204" cy="528"/>
          </a:xfrm>
        </p:grpSpPr>
        <p:sp>
          <p:nvSpPr>
            <p:cNvPr id="492674" name="Rectangle 130"/>
            <p:cNvSpPr>
              <a:spLocks noChangeArrowheads="1"/>
            </p:cNvSpPr>
            <p:nvPr/>
          </p:nvSpPr>
          <p:spPr bwMode="auto">
            <a:xfrm>
              <a:off x="3535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2928" name="Line 384"/>
            <p:cNvSpPr>
              <a:spLocks noChangeShapeType="1"/>
            </p:cNvSpPr>
            <p:nvPr/>
          </p:nvSpPr>
          <p:spPr bwMode="auto">
            <a:xfrm flipH="1" flipV="1">
              <a:off x="1680" y="2496"/>
              <a:ext cx="201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8" name="Group 404"/>
          <p:cNvGrpSpPr>
            <a:grpSpLocks/>
          </p:cNvGrpSpPr>
          <p:nvPr/>
        </p:nvGrpSpPr>
        <p:grpSpPr bwMode="auto">
          <a:xfrm>
            <a:off x="4876800" y="2057400"/>
            <a:ext cx="1843088" cy="906463"/>
            <a:chOff x="3072" y="1296"/>
            <a:chExt cx="1161" cy="571"/>
          </a:xfrm>
        </p:grpSpPr>
        <p:sp>
          <p:nvSpPr>
            <p:cNvPr id="492653" name="Rectangle 109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9" name="Line 385"/>
            <p:cNvSpPr>
              <a:spLocks noChangeShapeType="1"/>
            </p:cNvSpPr>
            <p:nvPr/>
          </p:nvSpPr>
          <p:spPr bwMode="auto">
            <a:xfrm flipH="1" flipV="1">
              <a:off x="307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9" name="Group 405"/>
          <p:cNvGrpSpPr>
            <a:grpSpLocks/>
          </p:cNvGrpSpPr>
          <p:nvPr/>
        </p:nvGrpSpPr>
        <p:grpSpPr bwMode="auto">
          <a:xfrm>
            <a:off x="3810000" y="2743200"/>
            <a:ext cx="2909888" cy="831850"/>
            <a:chOff x="2400" y="1728"/>
            <a:chExt cx="1833" cy="524"/>
          </a:xfrm>
        </p:grpSpPr>
        <p:sp>
          <p:nvSpPr>
            <p:cNvPr id="492664" name="Rectangle 120"/>
            <p:cNvSpPr>
              <a:spLocks noChangeArrowheads="1"/>
            </p:cNvSpPr>
            <p:nvPr/>
          </p:nvSpPr>
          <p:spPr bwMode="auto">
            <a:xfrm>
              <a:off x="3884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2930" name="Line 386"/>
            <p:cNvSpPr>
              <a:spLocks noChangeShapeType="1"/>
            </p:cNvSpPr>
            <p:nvPr/>
          </p:nvSpPr>
          <p:spPr bwMode="auto">
            <a:xfrm flipH="1" flipV="1">
              <a:off x="2400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0" name="Group 406"/>
          <p:cNvGrpSpPr>
            <a:grpSpLocks/>
          </p:cNvGrpSpPr>
          <p:nvPr/>
        </p:nvGrpSpPr>
        <p:grpSpPr bwMode="auto">
          <a:xfrm>
            <a:off x="5486400" y="3352800"/>
            <a:ext cx="1233488" cy="835025"/>
            <a:chOff x="3456" y="2112"/>
            <a:chExt cx="777" cy="526"/>
          </a:xfrm>
        </p:grpSpPr>
        <p:sp>
          <p:nvSpPr>
            <p:cNvPr id="492896" name="Rectangle 352"/>
            <p:cNvSpPr>
              <a:spLocks noChangeArrowheads="1"/>
            </p:cNvSpPr>
            <p:nvPr/>
          </p:nvSpPr>
          <p:spPr bwMode="auto">
            <a:xfrm>
              <a:off x="3884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492931" name="Line 387"/>
            <p:cNvSpPr>
              <a:spLocks noChangeShapeType="1"/>
            </p:cNvSpPr>
            <p:nvPr/>
          </p:nvSpPr>
          <p:spPr bwMode="auto">
            <a:xfrm flipH="1" flipV="1">
              <a:off x="345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1" name="Group 407"/>
          <p:cNvGrpSpPr>
            <a:grpSpLocks/>
          </p:cNvGrpSpPr>
          <p:nvPr/>
        </p:nvGrpSpPr>
        <p:grpSpPr bwMode="auto">
          <a:xfrm>
            <a:off x="4343400" y="2743200"/>
            <a:ext cx="2930525" cy="831850"/>
            <a:chOff x="2736" y="1728"/>
            <a:chExt cx="1846" cy="524"/>
          </a:xfrm>
        </p:grpSpPr>
        <p:sp>
          <p:nvSpPr>
            <p:cNvPr id="492665" name="Rectangle 121"/>
            <p:cNvSpPr>
              <a:spLocks noChangeArrowheads="1"/>
            </p:cNvSpPr>
            <p:nvPr/>
          </p:nvSpPr>
          <p:spPr bwMode="auto">
            <a:xfrm>
              <a:off x="4233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2932" name="Line 388"/>
            <p:cNvSpPr>
              <a:spLocks noChangeShapeType="1"/>
            </p:cNvSpPr>
            <p:nvPr/>
          </p:nvSpPr>
          <p:spPr bwMode="auto">
            <a:xfrm flipH="1" flipV="1">
              <a:off x="2736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5" name="Group 411"/>
          <p:cNvGrpSpPr>
            <a:grpSpLocks/>
          </p:cNvGrpSpPr>
          <p:nvPr/>
        </p:nvGrpSpPr>
        <p:grpSpPr bwMode="auto">
          <a:xfrm>
            <a:off x="5410200" y="2743200"/>
            <a:ext cx="2971800" cy="831850"/>
            <a:chOff x="3408" y="1728"/>
            <a:chExt cx="1872" cy="524"/>
          </a:xfrm>
        </p:grpSpPr>
        <p:sp>
          <p:nvSpPr>
            <p:cNvPr id="492667" name="Rectangle 123"/>
            <p:cNvSpPr>
              <a:spLocks noChangeArrowheads="1"/>
            </p:cNvSpPr>
            <p:nvPr/>
          </p:nvSpPr>
          <p:spPr bwMode="auto">
            <a:xfrm>
              <a:off x="4931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92933" name="Line 389"/>
            <p:cNvSpPr>
              <a:spLocks noChangeShapeType="1"/>
            </p:cNvSpPr>
            <p:nvPr/>
          </p:nvSpPr>
          <p:spPr bwMode="auto">
            <a:xfrm flipH="1" flipV="1">
              <a:off x="3408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3" name="Group 409"/>
          <p:cNvGrpSpPr>
            <a:grpSpLocks/>
          </p:cNvGrpSpPr>
          <p:nvPr/>
        </p:nvGrpSpPr>
        <p:grpSpPr bwMode="auto">
          <a:xfrm>
            <a:off x="6019800" y="2057400"/>
            <a:ext cx="1808163" cy="906463"/>
            <a:chOff x="3792" y="1296"/>
            <a:chExt cx="1139" cy="571"/>
          </a:xfrm>
        </p:grpSpPr>
        <p:sp>
          <p:nvSpPr>
            <p:cNvPr id="492655" name="Rectangle 111"/>
            <p:cNvSpPr>
              <a:spLocks noChangeArrowheads="1"/>
            </p:cNvSpPr>
            <p:nvPr/>
          </p:nvSpPr>
          <p:spPr bwMode="auto">
            <a:xfrm>
              <a:off x="4582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2934" name="Line 390"/>
            <p:cNvSpPr>
              <a:spLocks noChangeShapeType="1"/>
            </p:cNvSpPr>
            <p:nvPr/>
          </p:nvSpPr>
          <p:spPr bwMode="auto">
            <a:xfrm flipH="1" flipV="1">
              <a:off x="379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1" name="Group 397"/>
          <p:cNvGrpSpPr>
            <a:grpSpLocks/>
          </p:cNvGrpSpPr>
          <p:nvPr/>
        </p:nvGrpSpPr>
        <p:grpSpPr bwMode="auto">
          <a:xfrm>
            <a:off x="2667000" y="1524000"/>
            <a:ext cx="2389188" cy="828675"/>
            <a:chOff x="1680" y="960"/>
            <a:chExt cx="1505" cy="522"/>
          </a:xfrm>
        </p:grpSpPr>
        <p:sp>
          <p:nvSpPr>
            <p:cNvPr id="492639" name="Rectangle 95"/>
            <p:cNvSpPr>
              <a:spLocks noChangeArrowheads="1"/>
            </p:cNvSpPr>
            <p:nvPr/>
          </p:nvSpPr>
          <p:spPr bwMode="auto">
            <a:xfrm>
              <a:off x="2836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2936" name="Line 392"/>
            <p:cNvSpPr>
              <a:spLocks noChangeShapeType="1"/>
            </p:cNvSpPr>
            <p:nvPr/>
          </p:nvSpPr>
          <p:spPr bwMode="auto">
            <a:xfrm flipH="1" flipV="1">
              <a:off x="168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4" name="Group 410"/>
          <p:cNvGrpSpPr>
            <a:grpSpLocks/>
          </p:cNvGrpSpPr>
          <p:nvPr/>
        </p:nvGrpSpPr>
        <p:grpSpPr bwMode="auto">
          <a:xfrm>
            <a:off x="6553200" y="3352800"/>
            <a:ext cx="1274763" cy="835025"/>
            <a:chOff x="4128" y="2112"/>
            <a:chExt cx="803" cy="526"/>
          </a:xfrm>
        </p:grpSpPr>
        <p:sp>
          <p:nvSpPr>
            <p:cNvPr id="492900" name="Rectangle 356"/>
            <p:cNvSpPr>
              <a:spLocks noChangeArrowheads="1"/>
            </p:cNvSpPr>
            <p:nvPr/>
          </p:nvSpPr>
          <p:spPr bwMode="auto">
            <a:xfrm>
              <a:off x="4582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12</a:t>
              </a:r>
            </a:p>
          </p:txBody>
        </p:sp>
        <p:sp>
          <p:nvSpPr>
            <p:cNvPr id="492937" name="Line 393"/>
            <p:cNvSpPr>
              <a:spLocks noChangeShapeType="1"/>
            </p:cNvSpPr>
            <p:nvPr/>
          </p:nvSpPr>
          <p:spPr bwMode="auto">
            <a:xfrm flipH="1" flipV="1">
              <a:off x="4128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6" name="Group 412"/>
          <p:cNvGrpSpPr>
            <a:grpSpLocks/>
          </p:cNvGrpSpPr>
          <p:nvPr/>
        </p:nvGrpSpPr>
        <p:grpSpPr bwMode="auto">
          <a:xfrm>
            <a:off x="7086600" y="3352800"/>
            <a:ext cx="1295400" cy="835025"/>
            <a:chOff x="4464" y="2112"/>
            <a:chExt cx="816" cy="526"/>
          </a:xfrm>
        </p:grpSpPr>
        <p:sp>
          <p:nvSpPr>
            <p:cNvPr id="492902" name="Rectangle 358"/>
            <p:cNvSpPr>
              <a:spLocks noChangeArrowheads="1"/>
            </p:cNvSpPr>
            <p:nvPr/>
          </p:nvSpPr>
          <p:spPr bwMode="auto">
            <a:xfrm>
              <a:off x="4931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2938" name="Line 394"/>
            <p:cNvSpPr>
              <a:spLocks noChangeShapeType="1"/>
            </p:cNvSpPr>
            <p:nvPr/>
          </p:nvSpPr>
          <p:spPr bwMode="auto">
            <a:xfrm flipH="1" flipV="1">
              <a:off x="4464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2" name="Group 408"/>
          <p:cNvGrpSpPr>
            <a:grpSpLocks/>
          </p:cNvGrpSpPr>
          <p:nvPr/>
        </p:nvGrpSpPr>
        <p:grpSpPr bwMode="auto">
          <a:xfrm>
            <a:off x="3810000" y="3886200"/>
            <a:ext cx="3463925" cy="914400"/>
            <a:chOff x="2400" y="2448"/>
            <a:chExt cx="2182" cy="576"/>
          </a:xfrm>
        </p:grpSpPr>
        <p:sp>
          <p:nvSpPr>
            <p:cNvPr id="492676" name="Rectangle 132"/>
            <p:cNvSpPr>
              <a:spLocks noChangeArrowheads="1"/>
            </p:cNvSpPr>
            <p:nvPr/>
          </p:nvSpPr>
          <p:spPr bwMode="auto">
            <a:xfrm>
              <a:off x="4233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2939" name="Line 395"/>
            <p:cNvSpPr>
              <a:spLocks noChangeShapeType="1"/>
            </p:cNvSpPr>
            <p:nvPr/>
          </p:nvSpPr>
          <p:spPr bwMode="auto">
            <a:xfrm flipH="1" flipV="1">
              <a:off x="240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7" name="Group 413"/>
          <p:cNvGrpSpPr>
            <a:grpSpLocks/>
          </p:cNvGrpSpPr>
          <p:nvPr/>
        </p:nvGrpSpPr>
        <p:grpSpPr bwMode="auto">
          <a:xfrm>
            <a:off x="4953000" y="3886200"/>
            <a:ext cx="3429000" cy="914400"/>
            <a:chOff x="3120" y="2448"/>
            <a:chExt cx="2160" cy="576"/>
          </a:xfrm>
        </p:grpSpPr>
        <p:sp>
          <p:nvSpPr>
            <p:cNvPr id="492678" name="Rectangle 134"/>
            <p:cNvSpPr>
              <a:spLocks noChangeArrowheads="1"/>
            </p:cNvSpPr>
            <p:nvPr/>
          </p:nvSpPr>
          <p:spPr bwMode="auto">
            <a:xfrm>
              <a:off x="4931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15</a:t>
              </a:r>
            </a:p>
          </p:txBody>
        </p:sp>
        <p:sp>
          <p:nvSpPr>
            <p:cNvPr id="492940" name="Line 396"/>
            <p:cNvSpPr>
              <a:spLocks noChangeShapeType="1"/>
            </p:cNvSpPr>
            <p:nvPr/>
          </p:nvSpPr>
          <p:spPr bwMode="auto">
            <a:xfrm flipH="1" flipV="1">
              <a:off x="312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152" name="Rectangle 177"/>
          <p:cNvSpPr>
            <a:spLocks noChangeArrowheads="1"/>
          </p:cNvSpPr>
          <p:nvPr/>
        </p:nvSpPr>
        <p:spPr bwMode="auto">
          <a:xfrm>
            <a:off x="2421310" y="5411788"/>
            <a:ext cx="640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max</a:t>
            </a:r>
          </a:p>
        </p:txBody>
      </p:sp>
      <p:sp>
        <p:nvSpPr>
          <p:cNvPr id="153" name="Rectangle 178"/>
          <p:cNvSpPr>
            <a:spLocks noChangeArrowheads="1"/>
          </p:cNvSpPr>
          <p:nvPr/>
        </p:nvSpPr>
        <p:spPr bwMode="auto">
          <a:xfrm>
            <a:off x="3216648" y="5105400"/>
            <a:ext cx="5032147" cy="9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w-</a:t>
            </a:r>
            <a:r>
              <a:rPr lang="de-DE" sz="20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] + v</a:t>
            </a:r>
            <a:r>
              <a:rPr lang="de-DE" sz="2000" baseline="-25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baseline="-25000" dirty="0">
                <a:latin typeface="+mn-lt"/>
                <a:cs typeface="+mn-cs"/>
              </a:rPr>
              <a:t>    </a:t>
            </a:r>
            <a:r>
              <a:rPr lang="de-DE" sz="2000" dirty="0">
                <a:latin typeface="+mn-lt"/>
                <a:cs typeface="+mn-cs"/>
              </a:rPr>
              <a:t>falls Gegenstand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verwendet</a:t>
            </a:r>
          </a:p>
          <a:p>
            <a:pPr>
              <a:defRPr/>
            </a:pPr>
            <a:endParaRPr lang="de-DE" sz="2000" baseline="-25000" dirty="0">
              <a:latin typeface="+mn-lt"/>
              <a:cs typeface="+mn-cs"/>
            </a:endParaRPr>
          </a:p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 dirty="0">
                <a:latin typeface="+mn-lt"/>
                <a:cs typeface="+mn-cs"/>
              </a:rPr>
              <a:t>	 falls Gegenstand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154" name="AutoShape 179"/>
          <p:cNvSpPr>
            <a:spLocks/>
          </p:cNvSpPr>
          <p:nvPr/>
        </p:nvSpPr>
        <p:spPr bwMode="auto">
          <a:xfrm>
            <a:off x="2988048" y="528161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55" name="AutoShape 181"/>
          <p:cNvSpPr>
            <a:spLocks/>
          </p:cNvSpPr>
          <p:nvPr/>
        </p:nvSpPr>
        <p:spPr bwMode="auto">
          <a:xfrm>
            <a:off x="2211760" y="55641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56" name="Rectangle 182"/>
          <p:cNvSpPr>
            <a:spLocks noChangeArrowheads="1"/>
          </p:cNvSpPr>
          <p:nvPr/>
        </p:nvSpPr>
        <p:spPr bwMode="auto">
          <a:xfrm>
            <a:off x="2364160" y="6248400"/>
            <a:ext cx="4891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 dirty="0">
                <a:latin typeface="+mn-lt"/>
                <a:cs typeface="+mn-cs"/>
              </a:rPr>
              <a:t>  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falls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&gt; w  </a:t>
            </a:r>
            <a:r>
              <a:rPr lang="de-DE" sz="2000" dirty="0" err="1">
                <a:latin typeface="+mn-lt"/>
                <a:cs typeface="+mn-cs"/>
              </a:rPr>
              <a:t>Ggst</a:t>
            </a:r>
            <a:r>
              <a:rPr lang="de-DE" sz="2000" dirty="0">
                <a:latin typeface="+mn-lt"/>
                <a:cs typeface="+mn-cs"/>
              </a:rPr>
              <a:t>.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157" name="Rectangle 183"/>
          <p:cNvSpPr>
            <a:spLocks noChangeArrowheads="1"/>
          </p:cNvSpPr>
          <p:nvPr/>
        </p:nvSpPr>
        <p:spPr bwMode="auto">
          <a:xfrm>
            <a:off x="973510" y="5792788"/>
            <a:ext cx="1036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V[i, w]</a:t>
            </a:r>
            <a:r>
              <a:rPr lang="de-DE" sz="2000">
                <a:latin typeface="+mn-lt"/>
                <a:cs typeface="+mn-cs"/>
              </a:rPr>
              <a:t> =</a:t>
            </a:r>
          </a:p>
        </p:txBody>
      </p:sp>
      <p:sp>
        <p:nvSpPr>
          <p:cNvPr id="15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93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4" dur="100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8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2" dur="10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898" grpId="0"/>
      <p:bldP spid="492894" grpId="0"/>
      <p:bldP spid="492888" grpId="0"/>
      <p:bldP spid="492884" grpId="0"/>
      <p:bldP spid="492882" grpId="0"/>
      <p:bldP spid="492677" grpId="0"/>
      <p:bldP spid="492675" grpId="0"/>
      <p:bldP spid="492673" grpId="0"/>
      <p:bldP spid="492672" grpId="0"/>
      <p:bldP spid="492671" grpId="0"/>
      <p:bldP spid="492670" grpId="0"/>
      <p:bldP spid="492669" grpId="0"/>
      <p:bldP spid="492668" grpId="0"/>
      <p:bldP spid="492666" grpId="0"/>
      <p:bldP spid="492663" grpId="0"/>
      <p:bldP spid="492661" grpId="0"/>
      <p:bldP spid="492660" grpId="0"/>
      <p:bldP spid="492659" grpId="0"/>
      <p:bldP spid="492658" grpId="0"/>
      <p:bldP spid="492657" grpId="0"/>
      <p:bldP spid="492656" grpId="0"/>
      <p:bldP spid="492654" grpId="0"/>
      <p:bldP spid="492652" grpId="0"/>
      <p:bldP spid="492650" grpId="0"/>
      <p:bldP spid="492648" grpId="0"/>
      <p:bldP spid="492647" grpId="0"/>
      <p:bldP spid="492646" grpId="0"/>
      <p:bldP spid="492645" grpId="0"/>
      <p:bldP spid="492644" grpId="0"/>
      <p:bldP spid="492643" grpId="0"/>
      <p:bldP spid="492642" grpId="0"/>
      <p:bldP spid="492640" grpId="0"/>
      <p:bldP spid="492638" grpId="0"/>
      <p:bldP spid="492637" grpId="0"/>
      <p:bldP spid="492636" grpId="0"/>
      <p:bldP spid="492635" grpId="0"/>
      <p:bldP spid="492634" grpId="0"/>
      <p:bldP spid="492633" grpId="0"/>
      <p:bldP spid="492632" grpId="0"/>
      <p:bldP spid="492631" grpId="0"/>
      <p:bldP spid="492630" grpId="0"/>
      <p:bldP spid="492629" grpId="0"/>
      <p:bldP spid="492628" grpId="0"/>
      <p:bldP spid="492627" grpId="0"/>
      <p:bldP spid="492625" grpId="0"/>
      <p:bldP spid="492624" grpId="0"/>
      <p:bldP spid="492623" grpId="0"/>
      <p:bldP spid="492622" grpId="0"/>
      <p:bldP spid="492621" grpId="0"/>
      <p:bldP spid="492620" grpId="0"/>
      <p:bldP spid="492619" grpId="0"/>
      <p:bldP spid="492618" grpId="0"/>
      <p:bldP spid="492617" grpId="0"/>
      <p:bldP spid="492617" grpId="1"/>
      <p:bldP spid="492616" grpId="0"/>
      <p:bldP spid="492615" grpId="0"/>
      <p:bldP spid="492614" grpId="0"/>
      <p:bldP spid="492613" grpId="0"/>
      <p:bldP spid="492914" grpId="0" animBg="1"/>
      <p:bldP spid="492914" grpId="1" animBg="1"/>
      <p:bldP spid="492915" grpId="0" animBg="1"/>
      <p:bldP spid="492915" grpId="1" animBg="1"/>
      <p:bldP spid="492917" grpId="0" animBg="1"/>
      <p:bldP spid="49291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hteck 139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694" name="Rectangle 6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695" name="Rectangle 7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13</a:t>
            </a:r>
          </a:p>
        </p:txBody>
      </p:sp>
      <p:sp>
        <p:nvSpPr>
          <p:cNvPr id="498696" name="Rectangle 8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8697" name="Rectangle 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8698" name="Rectangle 10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699" name="Rectangle 11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700" name="Rectangle 12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701" name="Rectangle 13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2" name="Rectangle 1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3" name="Rectangle 15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9</a:t>
            </a:r>
          </a:p>
        </p:txBody>
      </p:sp>
      <p:sp>
        <p:nvSpPr>
          <p:cNvPr id="498704" name="Rectangle 16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705" name="Rectangle 17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06" name="Rectangle 18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07" name="Rectangle 19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9" name="Rectangle 21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0" name="Rectangle 22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8</a:t>
            </a:r>
          </a:p>
        </p:txBody>
      </p:sp>
      <p:sp>
        <p:nvSpPr>
          <p:cNvPr id="498711" name="Rectangle 23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712" name="Rectangle 24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3" name="Rectangle 25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14" name="Rectangle 26"/>
          <p:cNvSpPr>
            <a:spLocks noChangeArrowheads="1"/>
          </p:cNvSpPr>
          <p:nvPr/>
        </p:nvSpPr>
        <p:spPr bwMode="auto">
          <a:xfrm>
            <a:off x="339407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15" name="Rectangle 27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6" name="Rectangle 28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7" name="Rectangle 29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8" name="Rectangle 30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9" name="Rectangle 31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20" name="Rectangle 32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21" name="Rectangle 33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22" name="Rectangle 3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3" name="Rectangle 35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4" name="Rectangle 36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25" name="Rectangle 37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26" name="Rectangle 38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7" name="Rectangle 3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8" name="Rectangle 40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9" name="Rectangle 41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0" name="Rectangle 42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1" name="Rectangle 43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2" name="Rectangle 4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3" name="Rectangle 45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4" name="Rectangle 46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5" name="Rectangle 47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6" name="Rectangle 48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7" name="Rectangle 49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8" name="Rectangle 50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9" name="Rectangle 51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0" name="Rectangle 52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1" name="Rectangle 53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2" name="Rectangle 54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3" name="Rectangle 55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4" name="Rectangle 56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5" name="Rectangle 57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6" name="Rectangle 58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7" name="Line 59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48" name="Line 60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49" name="Line 61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0" name="Line 62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1" name="Line 63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2" name="Line 64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3" name="Line 65"/>
          <p:cNvSpPr>
            <a:spLocks noChangeShapeType="1"/>
          </p:cNvSpPr>
          <p:nvPr/>
        </p:nvSpPr>
        <p:spPr bwMode="auto">
          <a:xfrm>
            <a:off x="2286000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4" name="Line 66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5" name="Line 67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6" name="Line 68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7" name="Line 69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8" name="Line 70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9" name="Line 71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0" name="Line 72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1" name="Line 73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2" name="Line 74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3" name="Line 75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4" name="Line 76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5" name="Line 77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6" name="Line 78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87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632157"/>
              </p:ext>
            </p:extLst>
          </p:nvPr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8804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839640"/>
              </p:ext>
            </p:extLst>
          </p:nvPr>
        </p:nvGraphicFramePr>
        <p:xfrm>
          <a:off x="457200" y="515938"/>
          <a:ext cx="1714500" cy="4287839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98852" name="Rectangle 164"/>
          <p:cNvSpPr>
            <a:spLocks noChangeArrowheads="1"/>
          </p:cNvSpPr>
          <p:nvPr/>
        </p:nvSpPr>
        <p:spPr bwMode="auto">
          <a:xfrm>
            <a:off x="339407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853" name="Line 165"/>
          <p:cNvSpPr>
            <a:spLocks noChangeShapeType="1"/>
          </p:cNvSpPr>
          <p:nvPr/>
        </p:nvSpPr>
        <p:spPr bwMode="auto">
          <a:xfrm flipH="1" flipV="1">
            <a:off x="2743200" y="914400"/>
            <a:ext cx="838200" cy="3810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189555" name="Group 166"/>
          <p:cNvGrpSpPr>
            <a:grpSpLocks/>
          </p:cNvGrpSpPr>
          <p:nvPr/>
        </p:nvGrpSpPr>
        <p:grpSpPr bwMode="auto">
          <a:xfrm>
            <a:off x="2743200" y="3352800"/>
            <a:ext cx="1204913" cy="835025"/>
            <a:chOff x="1728" y="2112"/>
            <a:chExt cx="759" cy="526"/>
          </a:xfrm>
        </p:grpSpPr>
        <p:sp>
          <p:nvSpPr>
            <p:cNvPr id="498855" name="Rectangle 167"/>
            <p:cNvSpPr>
              <a:spLocks noChangeArrowheads="1"/>
            </p:cNvSpPr>
            <p:nvPr/>
          </p:nvSpPr>
          <p:spPr bwMode="auto">
            <a:xfrm>
              <a:off x="2138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98856" name="Line 168"/>
            <p:cNvSpPr>
              <a:spLocks noChangeShapeType="1"/>
            </p:cNvSpPr>
            <p:nvPr/>
          </p:nvSpPr>
          <p:spPr bwMode="auto">
            <a:xfrm flipH="1" flipV="1">
              <a:off x="1728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56" name="Group 171"/>
          <p:cNvGrpSpPr>
            <a:grpSpLocks/>
          </p:cNvGrpSpPr>
          <p:nvPr/>
        </p:nvGrpSpPr>
        <p:grpSpPr bwMode="auto">
          <a:xfrm>
            <a:off x="2667000" y="2133600"/>
            <a:ext cx="1835150" cy="830263"/>
            <a:chOff x="1680" y="1344"/>
            <a:chExt cx="1156" cy="523"/>
          </a:xfrm>
        </p:grpSpPr>
        <p:sp>
          <p:nvSpPr>
            <p:cNvPr id="498860" name="Rectangle 172"/>
            <p:cNvSpPr>
              <a:spLocks noChangeArrowheads="1"/>
            </p:cNvSpPr>
            <p:nvPr/>
          </p:nvSpPr>
          <p:spPr bwMode="auto">
            <a:xfrm>
              <a:off x="2487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8861" name="Line 173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912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8864" name="Rectangle 176"/>
          <p:cNvSpPr>
            <a:spLocks noChangeArrowheads="1"/>
          </p:cNvSpPr>
          <p:nvPr/>
        </p:nvSpPr>
        <p:spPr bwMode="auto">
          <a:xfrm>
            <a:off x="45021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865" name="Line 177"/>
          <p:cNvSpPr>
            <a:spLocks noChangeShapeType="1"/>
          </p:cNvSpPr>
          <p:nvPr/>
        </p:nvSpPr>
        <p:spPr bwMode="auto">
          <a:xfrm flipH="1" flipV="1">
            <a:off x="3810000" y="3352800"/>
            <a:ext cx="838200" cy="457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189559" name="Group 178"/>
          <p:cNvGrpSpPr>
            <a:grpSpLocks/>
          </p:cNvGrpSpPr>
          <p:nvPr/>
        </p:nvGrpSpPr>
        <p:grpSpPr bwMode="auto">
          <a:xfrm>
            <a:off x="3810000" y="2133600"/>
            <a:ext cx="1801813" cy="830263"/>
            <a:chOff x="2400" y="1344"/>
            <a:chExt cx="1135" cy="523"/>
          </a:xfrm>
        </p:grpSpPr>
        <p:sp>
          <p:nvSpPr>
            <p:cNvPr id="498867" name="Rectangle 179"/>
            <p:cNvSpPr>
              <a:spLocks noChangeArrowheads="1"/>
            </p:cNvSpPr>
            <p:nvPr/>
          </p:nvSpPr>
          <p:spPr bwMode="auto">
            <a:xfrm>
              <a:off x="3185" y="1482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8868" name="Line 180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0" name="Group 181"/>
          <p:cNvGrpSpPr>
            <a:grpSpLocks/>
          </p:cNvGrpSpPr>
          <p:nvPr/>
        </p:nvGrpSpPr>
        <p:grpSpPr bwMode="auto">
          <a:xfrm>
            <a:off x="2667000" y="2743200"/>
            <a:ext cx="2944813" cy="831850"/>
            <a:chOff x="1680" y="1728"/>
            <a:chExt cx="1855" cy="524"/>
          </a:xfrm>
        </p:grpSpPr>
        <p:sp>
          <p:nvSpPr>
            <p:cNvPr id="498870" name="Rectangle 182"/>
            <p:cNvSpPr>
              <a:spLocks noChangeArrowheads="1"/>
            </p:cNvSpPr>
            <p:nvPr/>
          </p:nvSpPr>
          <p:spPr bwMode="auto">
            <a:xfrm>
              <a:off x="3185" y="1867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8871" name="Line 183"/>
            <p:cNvSpPr>
              <a:spLocks noChangeShapeType="1"/>
            </p:cNvSpPr>
            <p:nvPr/>
          </p:nvSpPr>
          <p:spPr bwMode="auto">
            <a:xfrm flipH="1" flipV="1">
              <a:off x="1680" y="1728"/>
              <a:ext cx="1632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1" name="Group 184"/>
          <p:cNvGrpSpPr>
            <a:grpSpLocks/>
          </p:cNvGrpSpPr>
          <p:nvPr/>
        </p:nvGrpSpPr>
        <p:grpSpPr bwMode="auto">
          <a:xfrm>
            <a:off x="4343400" y="3352800"/>
            <a:ext cx="1268413" cy="835025"/>
            <a:chOff x="2736" y="2112"/>
            <a:chExt cx="799" cy="526"/>
          </a:xfrm>
        </p:grpSpPr>
        <p:sp>
          <p:nvSpPr>
            <p:cNvPr id="498873" name="Rectangle 185"/>
            <p:cNvSpPr>
              <a:spLocks noChangeArrowheads="1"/>
            </p:cNvSpPr>
            <p:nvPr/>
          </p:nvSpPr>
          <p:spPr bwMode="auto">
            <a:xfrm>
              <a:off x="3185" y="2252"/>
              <a:ext cx="350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98874" name="Line 186"/>
            <p:cNvSpPr>
              <a:spLocks noChangeShapeType="1"/>
            </p:cNvSpPr>
            <p:nvPr/>
          </p:nvSpPr>
          <p:spPr bwMode="auto">
            <a:xfrm flipH="1" flipV="1">
              <a:off x="273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2" name="Group 187"/>
          <p:cNvGrpSpPr>
            <a:grpSpLocks/>
          </p:cNvGrpSpPr>
          <p:nvPr/>
        </p:nvGrpSpPr>
        <p:grpSpPr bwMode="auto">
          <a:xfrm>
            <a:off x="3810000" y="1524000"/>
            <a:ext cx="2355850" cy="828675"/>
            <a:chOff x="2400" y="960"/>
            <a:chExt cx="1484" cy="522"/>
          </a:xfrm>
        </p:grpSpPr>
        <p:sp>
          <p:nvSpPr>
            <p:cNvPr id="498876" name="Rectangle 188"/>
            <p:cNvSpPr>
              <a:spLocks noChangeArrowheads="1"/>
            </p:cNvSpPr>
            <p:nvPr/>
          </p:nvSpPr>
          <p:spPr bwMode="auto">
            <a:xfrm>
              <a:off x="3535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8877" name="Line 189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3" name="Group 190"/>
          <p:cNvGrpSpPr>
            <a:grpSpLocks/>
          </p:cNvGrpSpPr>
          <p:nvPr/>
        </p:nvGrpSpPr>
        <p:grpSpPr bwMode="auto">
          <a:xfrm>
            <a:off x="2667000" y="3962400"/>
            <a:ext cx="3498850" cy="838200"/>
            <a:chOff x="1680" y="2496"/>
            <a:chExt cx="2204" cy="528"/>
          </a:xfrm>
        </p:grpSpPr>
        <p:sp>
          <p:nvSpPr>
            <p:cNvPr id="498879" name="Rectangle 191"/>
            <p:cNvSpPr>
              <a:spLocks noChangeArrowheads="1"/>
            </p:cNvSpPr>
            <p:nvPr/>
          </p:nvSpPr>
          <p:spPr bwMode="auto">
            <a:xfrm>
              <a:off x="3535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8880" name="Line 192"/>
            <p:cNvSpPr>
              <a:spLocks noChangeShapeType="1"/>
            </p:cNvSpPr>
            <p:nvPr/>
          </p:nvSpPr>
          <p:spPr bwMode="auto">
            <a:xfrm flipH="1" flipV="1">
              <a:off x="1680" y="2496"/>
              <a:ext cx="201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4" name="Group 193"/>
          <p:cNvGrpSpPr>
            <a:grpSpLocks/>
          </p:cNvGrpSpPr>
          <p:nvPr/>
        </p:nvGrpSpPr>
        <p:grpSpPr bwMode="auto">
          <a:xfrm>
            <a:off x="4876800" y="2057400"/>
            <a:ext cx="1843088" cy="906463"/>
            <a:chOff x="3072" y="1296"/>
            <a:chExt cx="1161" cy="571"/>
          </a:xfrm>
        </p:grpSpPr>
        <p:sp>
          <p:nvSpPr>
            <p:cNvPr id="498882" name="Rectangle 194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8883" name="Line 195"/>
            <p:cNvSpPr>
              <a:spLocks noChangeShapeType="1"/>
            </p:cNvSpPr>
            <p:nvPr/>
          </p:nvSpPr>
          <p:spPr bwMode="auto">
            <a:xfrm flipH="1" flipV="1">
              <a:off x="307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5" name="Group 196"/>
          <p:cNvGrpSpPr>
            <a:grpSpLocks/>
          </p:cNvGrpSpPr>
          <p:nvPr/>
        </p:nvGrpSpPr>
        <p:grpSpPr bwMode="auto">
          <a:xfrm>
            <a:off x="3810000" y="2743200"/>
            <a:ext cx="2909888" cy="831850"/>
            <a:chOff x="2400" y="1728"/>
            <a:chExt cx="1833" cy="524"/>
          </a:xfrm>
        </p:grpSpPr>
        <p:sp>
          <p:nvSpPr>
            <p:cNvPr id="498885" name="Rectangle 197"/>
            <p:cNvSpPr>
              <a:spLocks noChangeArrowheads="1"/>
            </p:cNvSpPr>
            <p:nvPr/>
          </p:nvSpPr>
          <p:spPr bwMode="auto">
            <a:xfrm>
              <a:off x="3884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8886" name="Line 198"/>
            <p:cNvSpPr>
              <a:spLocks noChangeShapeType="1"/>
            </p:cNvSpPr>
            <p:nvPr/>
          </p:nvSpPr>
          <p:spPr bwMode="auto">
            <a:xfrm flipH="1" flipV="1">
              <a:off x="2400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6" name="Group 199"/>
          <p:cNvGrpSpPr>
            <a:grpSpLocks/>
          </p:cNvGrpSpPr>
          <p:nvPr/>
        </p:nvGrpSpPr>
        <p:grpSpPr bwMode="auto">
          <a:xfrm>
            <a:off x="5486400" y="3352800"/>
            <a:ext cx="1233488" cy="835025"/>
            <a:chOff x="3456" y="2112"/>
            <a:chExt cx="777" cy="526"/>
          </a:xfrm>
        </p:grpSpPr>
        <p:sp>
          <p:nvSpPr>
            <p:cNvPr id="498888" name="Rectangle 200"/>
            <p:cNvSpPr>
              <a:spLocks noChangeArrowheads="1"/>
            </p:cNvSpPr>
            <p:nvPr/>
          </p:nvSpPr>
          <p:spPr bwMode="auto">
            <a:xfrm>
              <a:off x="3884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498889" name="Line 201"/>
            <p:cNvSpPr>
              <a:spLocks noChangeShapeType="1"/>
            </p:cNvSpPr>
            <p:nvPr/>
          </p:nvSpPr>
          <p:spPr bwMode="auto">
            <a:xfrm flipH="1" flipV="1">
              <a:off x="345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7" name="Group 202"/>
          <p:cNvGrpSpPr>
            <a:grpSpLocks/>
          </p:cNvGrpSpPr>
          <p:nvPr/>
        </p:nvGrpSpPr>
        <p:grpSpPr bwMode="auto">
          <a:xfrm>
            <a:off x="4343400" y="2743200"/>
            <a:ext cx="2930525" cy="831850"/>
            <a:chOff x="2736" y="1728"/>
            <a:chExt cx="1846" cy="524"/>
          </a:xfrm>
        </p:grpSpPr>
        <p:sp>
          <p:nvSpPr>
            <p:cNvPr id="498891" name="Rectangle 203"/>
            <p:cNvSpPr>
              <a:spLocks noChangeArrowheads="1"/>
            </p:cNvSpPr>
            <p:nvPr/>
          </p:nvSpPr>
          <p:spPr bwMode="auto">
            <a:xfrm>
              <a:off x="4233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8892" name="Line 204"/>
            <p:cNvSpPr>
              <a:spLocks noChangeShapeType="1"/>
            </p:cNvSpPr>
            <p:nvPr/>
          </p:nvSpPr>
          <p:spPr bwMode="auto">
            <a:xfrm flipH="1" flipV="1">
              <a:off x="2736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8" name="Group 205"/>
          <p:cNvGrpSpPr>
            <a:grpSpLocks/>
          </p:cNvGrpSpPr>
          <p:nvPr/>
        </p:nvGrpSpPr>
        <p:grpSpPr bwMode="auto">
          <a:xfrm>
            <a:off x="5410200" y="2743200"/>
            <a:ext cx="2971800" cy="831850"/>
            <a:chOff x="3408" y="1728"/>
            <a:chExt cx="1872" cy="524"/>
          </a:xfrm>
        </p:grpSpPr>
        <p:sp>
          <p:nvSpPr>
            <p:cNvPr id="498894" name="Rectangle 206"/>
            <p:cNvSpPr>
              <a:spLocks noChangeArrowheads="1"/>
            </p:cNvSpPr>
            <p:nvPr/>
          </p:nvSpPr>
          <p:spPr bwMode="auto">
            <a:xfrm>
              <a:off x="4931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98895" name="Line 207"/>
            <p:cNvSpPr>
              <a:spLocks noChangeShapeType="1"/>
            </p:cNvSpPr>
            <p:nvPr/>
          </p:nvSpPr>
          <p:spPr bwMode="auto">
            <a:xfrm flipH="1" flipV="1">
              <a:off x="3408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9" name="Group 208"/>
          <p:cNvGrpSpPr>
            <a:grpSpLocks/>
          </p:cNvGrpSpPr>
          <p:nvPr/>
        </p:nvGrpSpPr>
        <p:grpSpPr bwMode="auto">
          <a:xfrm>
            <a:off x="6019800" y="2057400"/>
            <a:ext cx="1808163" cy="906463"/>
            <a:chOff x="3792" y="1296"/>
            <a:chExt cx="1139" cy="571"/>
          </a:xfrm>
        </p:grpSpPr>
        <p:sp>
          <p:nvSpPr>
            <p:cNvPr id="498897" name="Rectangle 209"/>
            <p:cNvSpPr>
              <a:spLocks noChangeArrowheads="1"/>
            </p:cNvSpPr>
            <p:nvPr/>
          </p:nvSpPr>
          <p:spPr bwMode="auto">
            <a:xfrm>
              <a:off x="4582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8898" name="Line 210"/>
            <p:cNvSpPr>
              <a:spLocks noChangeShapeType="1"/>
            </p:cNvSpPr>
            <p:nvPr/>
          </p:nvSpPr>
          <p:spPr bwMode="auto">
            <a:xfrm flipH="1" flipV="1">
              <a:off x="379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0" name="Group 211"/>
          <p:cNvGrpSpPr>
            <a:grpSpLocks/>
          </p:cNvGrpSpPr>
          <p:nvPr/>
        </p:nvGrpSpPr>
        <p:grpSpPr bwMode="auto">
          <a:xfrm>
            <a:off x="2667000" y="1524000"/>
            <a:ext cx="2389188" cy="828675"/>
            <a:chOff x="1680" y="960"/>
            <a:chExt cx="1505" cy="522"/>
          </a:xfrm>
        </p:grpSpPr>
        <p:sp>
          <p:nvSpPr>
            <p:cNvPr id="498900" name="Rectangle 212"/>
            <p:cNvSpPr>
              <a:spLocks noChangeArrowheads="1"/>
            </p:cNvSpPr>
            <p:nvPr/>
          </p:nvSpPr>
          <p:spPr bwMode="auto">
            <a:xfrm>
              <a:off x="2836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8901" name="Line 213"/>
            <p:cNvSpPr>
              <a:spLocks noChangeShapeType="1"/>
            </p:cNvSpPr>
            <p:nvPr/>
          </p:nvSpPr>
          <p:spPr bwMode="auto">
            <a:xfrm flipH="1" flipV="1">
              <a:off x="168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1" name="Group 214"/>
          <p:cNvGrpSpPr>
            <a:grpSpLocks/>
          </p:cNvGrpSpPr>
          <p:nvPr/>
        </p:nvGrpSpPr>
        <p:grpSpPr bwMode="auto">
          <a:xfrm>
            <a:off x="6553200" y="3352800"/>
            <a:ext cx="1274763" cy="835025"/>
            <a:chOff x="4128" y="2112"/>
            <a:chExt cx="803" cy="526"/>
          </a:xfrm>
        </p:grpSpPr>
        <p:sp>
          <p:nvSpPr>
            <p:cNvPr id="498903" name="Rectangle 215"/>
            <p:cNvSpPr>
              <a:spLocks noChangeArrowheads="1"/>
            </p:cNvSpPr>
            <p:nvPr/>
          </p:nvSpPr>
          <p:spPr bwMode="auto">
            <a:xfrm>
              <a:off x="4582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12</a:t>
              </a:r>
            </a:p>
          </p:txBody>
        </p:sp>
        <p:sp>
          <p:nvSpPr>
            <p:cNvPr id="498904" name="Line 216"/>
            <p:cNvSpPr>
              <a:spLocks noChangeShapeType="1"/>
            </p:cNvSpPr>
            <p:nvPr/>
          </p:nvSpPr>
          <p:spPr bwMode="auto">
            <a:xfrm flipH="1" flipV="1">
              <a:off x="4128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2" name="Group 217"/>
          <p:cNvGrpSpPr>
            <a:grpSpLocks/>
          </p:cNvGrpSpPr>
          <p:nvPr/>
        </p:nvGrpSpPr>
        <p:grpSpPr bwMode="auto">
          <a:xfrm>
            <a:off x="7086600" y="3352800"/>
            <a:ext cx="1295400" cy="835025"/>
            <a:chOff x="4464" y="2112"/>
            <a:chExt cx="816" cy="526"/>
          </a:xfrm>
        </p:grpSpPr>
        <p:sp>
          <p:nvSpPr>
            <p:cNvPr id="498906" name="Rectangle 218"/>
            <p:cNvSpPr>
              <a:spLocks noChangeArrowheads="1"/>
            </p:cNvSpPr>
            <p:nvPr/>
          </p:nvSpPr>
          <p:spPr bwMode="auto">
            <a:xfrm>
              <a:off x="4931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8907" name="Line 219"/>
            <p:cNvSpPr>
              <a:spLocks noChangeShapeType="1"/>
            </p:cNvSpPr>
            <p:nvPr/>
          </p:nvSpPr>
          <p:spPr bwMode="auto">
            <a:xfrm flipH="1" flipV="1">
              <a:off x="4464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3" name="Group 220"/>
          <p:cNvGrpSpPr>
            <a:grpSpLocks/>
          </p:cNvGrpSpPr>
          <p:nvPr/>
        </p:nvGrpSpPr>
        <p:grpSpPr bwMode="auto">
          <a:xfrm>
            <a:off x="3810000" y="3886200"/>
            <a:ext cx="3463925" cy="914400"/>
            <a:chOff x="2400" y="2448"/>
            <a:chExt cx="2182" cy="576"/>
          </a:xfrm>
        </p:grpSpPr>
        <p:sp>
          <p:nvSpPr>
            <p:cNvPr id="498909" name="Rectangle 221"/>
            <p:cNvSpPr>
              <a:spLocks noChangeArrowheads="1"/>
            </p:cNvSpPr>
            <p:nvPr/>
          </p:nvSpPr>
          <p:spPr bwMode="auto">
            <a:xfrm>
              <a:off x="4233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8910" name="Line 222"/>
            <p:cNvSpPr>
              <a:spLocks noChangeShapeType="1"/>
            </p:cNvSpPr>
            <p:nvPr/>
          </p:nvSpPr>
          <p:spPr bwMode="auto">
            <a:xfrm flipH="1" flipV="1">
              <a:off x="240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8912" name="Rectangle 224"/>
          <p:cNvSpPr>
            <a:spLocks noChangeArrowheads="1"/>
          </p:cNvSpPr>
          <p:nvPr/>
        </p:nvSpPr>
        <p:spPr bwMode="auto">
          <a:xfrm>
            <a:off x="782796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15</a:t>
            </a:r>
          </a:p>
        </p:txBody>
      </p:sp>
      <p:sp>
        <p:nvSpPr>
          <p:cNvPr id="498913" name="Line 225"/>
          <p:cNvSpPr>
            <a:spLocks noChangeShapeType="1"/>
          </p:cNvSpPr>
          <p:nvPr/>
        </p:nvSpPr>
        <p:spPr bwMode="auto">
          <a:xfrm flipH="1" flipV="1">
            <a:off x="4953000" y="3886200"/>
            <a:ext cx="3200400" cy="457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914" name="Text Box 226"/>
          <p:cNvSpPr txBox="1">
            <a:spLocks noChangeArrowheads="1"/>
          </p:cNvSpPr>
          <p:nvPr/>
        </p:nvSpPr>
        <p:spPr bwMode="auto">
          <a:xfrm>
            <a:off x="2209800" y="5334000"/>
            <a:ext cx="25908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Gegenstand: 6, 5, 1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Gewichte: 6 + 2 + 2 = 10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Wert: 9 + 4 + 2 = 15</a:t>
            </a:r>
          </a:p>
        </p:txBody>
      </p:sp>
      <p:sp>
        <p:nvSpPr>
          <p:cNvPr id="498915" name="Rectangle 227"/>
          <p:cNvSpPr>
            <a:spLocks noChangeArrowheads="1"/>
          </p:cNvSpPr>
          <p:nvPr/>
        </p:nvSpPr>
        <p:spPr bwMode="auto">
          <a:xfrm>
            <a:off x="6178550" y="5105400"/>
            <a:ext cx="19897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Optimaler Wert: 15</a:t>
            </a:r>
          </a:p>
        </p:txBody>
      </p:sp>
      <p:sp>
        <p:nvSpPr>
          <p:cNvPr id="14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9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914" grpId="0"/>
      <p:bldP spid="4989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Analyse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Arial" charset="0"/>
              </a:rPr>
              <a:t>nW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Polynomiell?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Pseudo-polynomiell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Laufzeit hängt vom numerischen Wert ab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Numerische Werte von der Länge klein (log </a:t>
            </a:r>
            <a:r>
              <a:rPr lang="de-DE" sz="1800" dirty="0" err="1">
                <a:cs typeface="Arial" charset="0"/>
              </a:rPr>
              <a:t>w</a:t>
            </a:r>
            <a:r>
              <a:rPr lang="de-DE" sz="1800" dirty="0">
                <a:cs typeface="Aria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Verdopplung der Länge heißt dann aber exponentiell höhere Werte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Funktioniert trotzdem gut, wenn W klein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Betrachte folgende Gegenstände (Gewicht, Wert):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cs typeface="Arial" charset="0"/>
              </a:rPr>
              <a:t>	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(10, 5), (15, 6), (20, 5), (18, 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Gewichtsgrenze 35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Optimale Lösung: </a:t>
            </a:r>
            <a:r>
              <a:rPr lang="de-DE" sz="2000" dirty="0" err="1">
                <a:cs typeface="Arial" charset="0"/>
              </a:rPr>
              <a:t>Ggst</a:t>
            </a:r>
            <a:r>
              <a:rPr lang="de-DE" sz="2000" dirty="0">
                <a:cs typeface="Arial" charset="0"/>
              </a:rPr>
              <a:t>. 2, 4 (Wert = 12). Iterationen: 2</a:t>
            </a:r>
            <a:r>
              <a:rPr lang="de-DE" sz="2000" baseline="30000" dirty="0">
                <a:cs typeface="Arial" charset="0"/>
              </a:rPr>
              <a:t>4</a:t>
            </a:r>
            <a:r>
              <a:rPr lang="de-DE" sz="2000" dirty="0">
                <a:cs typeface="Arial" charset="0"/>
              </a:rPr>
              <a:t> = 16 Mengen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Dynamische Programmierung: Fülle Tabelle 4 x 35 = 140 Einträge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Was ist das Problem?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Viele Einträge nicht verwendet: Gewichtskombination nicht möglich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 err="1">
                <a:cs typeface="Arial" charset="0"/>
              </a:rPr>
              <a:t>Brute</a:t>
            </a:r>
            <a:r>
              <a:rPr lang="de-DE" sz="2000" dirty="0">
                <a:cs typeface="Arial" charset="0"/>
              </a:rPr>
              <a:t>-Force-Ansatz kann besser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0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err="1">
                <a:cs typeface="+mj-cs"/>
              </a:rPr>
              <a:t>Longest</a:t>
            </a:r>
            <a:r>
              <a:rPr lang="de-DE" dirty="0">
                <a:cs typeface="+mj-cs"/>
              </a:rPr>
              <a:t>-</a:t>
            </a:r>
            <a:r>
              <a:rPr lang="de-DE" dirty="0" err="1">
                <a:cs typeface="+mj-cs"/>
              </a:rPr>
              <a:t>Increasing</a:t>
            </a:r>
            <a:r>
              <a:rPr lang="de-DE" dirty="0">
                <a:cs typeface="+mj-cs"/>
              </a:rPr>
              <a:t>-</a:t>
            </a:r>
            <a:r>
              <a:rPr lang="de-DE" dirty="0" err="1">
                <a:cs typeface="+mj-cs"/>
              </a:rPr>
              <a:t>Subsequence</a:t>
            </a:r>
            <a:r>
              <a:rPr lang="de-DE" dirty="0">
                <a:cs typeface="+mj-cs"/>
              </a:rPr>
              <a:t>-Problem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32859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Gegeben sei eine Liste von Zahlen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sz="2800" dirty="0">
                <a:cs typeface="+mn-cs"/>
              </a:rPr>
              <a:t>	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1 2 5 3 2 9 4 9 3 5 6 8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Finde </a:t>
            </a:r>
            <a:r>
              <a:rPr lang="de-DE" sz="2800" b="1" i="1" dirty="0">
                <a:cs typeface="+mn-cs"/>
              </a:rPr>
              <a:t>längste</a:t>
            </a:r>
            <a:r>
              <a:rPr lang="de-DE" sz="2800" dirty="0">
                <a:cs typeface="+mn-cs"/>
              </a:rPr>
              <a:t> Teilsequenz, in der keine Zahl kleiner ist als die vorige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Beispiel: 1 2 5 9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Teilsequenz der originalen Liste, aber nicht die längste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Die </a:t>
            </a:r>
            <a:r>
              <a:rPr lang="de-DE" dirty="0"/>
              <a:t>Lösung ist Teilsequenz der sortierten Liste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de-DE" sz="2400" dirty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Eingabe:       </a:t>
            </a:r>
            <a:r>
              <a:rPr lang="de-DE" sz="2400" dirty="0">
                <a:solidFill>
                  <a:srgbClr val="3C8C93"/>
                </a:solidFill>
              </a:rPr>
              <a:t>1 2 5 3 2 9 4 9 3 5 6 8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LCS: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Sortiert: 	   </a:t>
            </a:r>
            <a:r>
              <a:rPr lang="de-DE" sz="2400" dirty="0">
                <a:solidFill>
                  <a:srgbClr val="3C8C93"/>
                </a:solidFill>
              </a:rPr>
              <a:t>1 2 2 3 3 4 5 5 6 8 9 9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de-DE" dirty="0">
              <a:solidFill>
                <a:srgbClr val="3C8C93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sz="2600" dirty="0"/>
              <a:t>Beispiel zeigt </a:t>
            </a:r>
            <a:r>
              <a:rPr lang="de-DE" sz="2600" dirty="0">
                <a:solidFill>
                  <a:srgbClr val="0000FF"/>
                </a:solidFill>
              </a:rPr>
              <a:t>Rückführung</a:t>
            </a:r>
            <a:r>
              <a:rPr lang="de-DE" sz="2600" dirty="0"/>
              <a:t> auf bekanntes Problem mit</a:t>
            </a:r>
            <a:br>
              <a:rPr lang="de-DE" sz="2600" dirty="0"/>
            </a:br>
            <a:r>
              <a:rPr lang="de-DE" sz="2600" dirty="0">
                <a:solidFill>
                  <a:srgbClr val="0000FF"/>
                </a:solidFill>
              </a:rPr>
              <a:t>Vorverarbeitung </a:t>
            </a:r>
            <a:r>
              <a:rPr lang="de-DE" sz="2600" dirty="0"/>
              <a:t>der Originaleingabe </a:t>
            </a:r>
            <a:r>
              <a:rPr lang="de-DE" sz="2600" dirty="0">
                <a:solidFill>
                  <a:srgbClr val="0000FF"/>
                </a:solidFill>
              </a:rPr>
              <a:t>in O(</a:t>
            </a:r>
            <a:r>
              <a:rPr lang="de-DE" sz="2600" dirty="0" err="1">
                <a:solidFill>
                  <a:srgbClr val="0000FF"/>
                </a:solidFill>
              </a:rPr>
              <a:t>n</a:t>
            </a:r>
            <a:r>
              <a:rPr lang="de-DE" sz="2600" dirty="0">
                <a:solidFill>
                  <a:srgbClr val="0000FF"/>
                </a:solidFill>
              </a:rPr>
              <a:t> log </a:t>
            </a:r>
            <a:r>
              <a:rPr lang="de-DE" sz="2600" dirty="0" err="1">
                <a:solidFill>
                  <a:srgbClr val="0000FF"/>
                </a:solidFill>
              </a:rPr>
              <a:t>n</a:t>
            </a:r>
            <a:r>
              <a:rPr lang="de-DE" sz="2600" dirty="0">
                <a:solidFill>
                  <a:srgbClr val="0000FF"/>
                </a:solidFill>
              </a:rPr>
              <a:t>)</a:t>
            </a:r>
            <a:endParaRPr lang="de-DE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dirty="0">
                <a:solidFill>
                  <a:srgbClr val="0000FF"/>
                </a:solidFill>
              </a:rPr>
              <a:t>                            bei kleinen Zahlen in O(</a:t>
            </a:r>
            <a:r>
              <a:rPr lang="de-DE" dirty="0" err="1">
                <a:solidFill>
                  <a:srgbClr val="0000FF"/>
                </a:solidFill>
              </a:rPr>
              <a:t>n</a:t>
            </a:r>
            <a:r>
              <a:rPr lang="de-DE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45444" name="Line 4"/>
          <p:cNvSpPr>
            <a:spLocks noChangeShapeType="1"/>
          </p:cNvSpPr>
          <p:nvPr/>
        </p:nvSpPr>
        <p:spPr bwMode="auto">
          <a:xfrm>
            <a:off x="2666717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5" name="Line 5"/>
          <p:cNvSpPr>
            <a:spLocks noChangeShapeType="1"/>
          </p:cNvSpPr>
          <p:nvPr/>
        </p:nvSpPr>
        <p:spPr bwMode="auto">
          <a:xfrm>
            <a:off x="2863653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6" name="Line 6"/>
          <p:cNvSpPr>
            <a:spLocks noChangeShapeType="1"/>
          </p:cNvSpPr>
          <p:nvPr/>
        </p:nvSpPr>
        <p:spPr bwMode="auto">
          <a:xfrm>
            <a:off x="3321404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7" name="Line 7"/>
          <p:cNvSpPr>
            <a:spLocks noChangeShapeType="1"/>
          </p:cNvSpPr>
          <p:nvPr/>
        </p:nvSpPr>
        <p:spPr bwMode="auto">
          <a:xfrm flipH="1">
            <a:off x="3786527" y="4440559"/>
            <a:ext cx="1524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8" name="Line 8"/>
          <p:cNvSpPr>
            <a:spLocks noChangeShapeType="1"/>
          </p:cNvSpPr>
          <p:nvPr/>
        </p:nvSpPr>
        <p:spPr bwMode="auto">
          <a:xfrm flipH="1">
            <a:off x="4211960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9" name="Line 9"/>
          <p:cNvSpPr>
            <a:spLocks noChangeShapeType="1"/>
          </p:cNvSpPr>
          <p:nvPr/>
        </p:nvSpPr>
        <p:spPr bwMode="auto">
          <a:xfrm flipH="1">
            <a:off x="4434599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50" name="Line 10"/>
          <p:cNvSpPr>
            <a:spLocks noChangeShapeType="1"/>
          </p:cNvSpPr>
          <p:nvPr/>
        </p:nvSpPr>
        <p:spPr bwMode="auto">
          <a:xfrm flipH="1">
            <a:off x="4668596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51" name="Text Box 11"/>
          <p:cNvSpPr txBox="1">
            <a:spLocks noChangeArrowheads="1"/>
          </p:cNvSpPr>
          <p:nvPr/>
        </p:nvSpPr>
        <p:spPr bwMode="auto">
          <a:xfrm>
            <a:off x="5490309" y="4399132"/>
            <a:ext cx="1681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FF0000"/>
                </a:solidFill>
                <a:cs typeface="+mn-cs"/>
              </a:rPr>
              <a:t>1 2 3 4 5 6 8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266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Ereignisplanungs-Problem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56992"/>
            <a:ext cx="8229600" cy="30243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Eingabe: Ein Liste von Ereignissen (Intervallen) zur Berücksichtigung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dirty="0"/>
              <a:t> hat Anfangszeit </a:t>
            </a:r>
            <a:r>
              <a:rPr lang="de-DE" sz="1800" i="1" dirty="0">
                <a:latin typeface="Times New Roman" charset="0"/>
              </a:rPr>
              <a:t>s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dirty="0"/>
              <a:t> und </a:t>
            </a:r>
            <a:r>
              <a:rPr lang="de-DE" sz="1800" dirty="0" err="1"/>
              <a:t>Endezeit</a:t>
            </a:r>
            <a:r>
              <a:rPr lang="de-DE" sz="1800" dirty="0"/>
              <a:t>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i</a:t>
            </a:r>
            <a:endParaRPr lang="de-DE" sz="1800" i="1" baseline="-25000" dirty="0">
              <a:latin typeface="Times New Roman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wobei gilt, dass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i</a:t>
            </a:r>
            <a:r>
              <a:rPr lang="de-DE" sz="1800" i="1" dirty="0">
                <a:latin typeface="Times New Roman" charset="0"/>
              </a:rPr>
              <a:t> &lt;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j</a:t>
            </a:r>
            <a:r>
              <a:rPr lang="de-DE" sz="1800" dirty="0"/>
              <a:t> falls </a:t>
            </a:r>
            <a:r>
              <a:rPr lang="de-DE" sz="1800" i="1" dirty="0">
                <a:latin typeface="Times New Roman" charset="0"/>
              </a:rPr>
              <a:t>i &lt; </a:t>
            </a:r>
            <a:r>
              <a:rPr lang="de-DE" sz="1800" i="1" dirty="0" err="1">
                <a:latin typeface="Times New Roman" charset="0"/>
              </a:rPr>
              <a:t>j</a:t>
            </a:r>
            <a:endParaRPr lang="de-DE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Jedes Ereignis hat einen Wert </a:t>
            </a:r>
            <a:r>
              <a:rPr lang="de-DE" sz="2000" i="1" dirty="0">
                <a:latin typeface="Times New Roman" charset="0"/>
                <a:cs typeface="+mn-cs"/>
              </a:rPr>
              <a:t>v</a:t>
            </a:r>
            <a:r>
              <a:rPr lang="de-DE" sz="2000" i="1" baseline="-25000" dirty="0">
                <a:latin typeface="Times New Roman" charset="0"/>
                <a:cs typeface="+mn-cs"/>
              </a:rPr>
              <a:t>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Gesucht: Plan, so dass Gesamtwert maximiert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Nur ein Ereignis kann pro Zeitpunkt stattfinden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Vorgehen ähnlich zur Restaurant-Platzierung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Sortiere Ereignisse nach </a:t>
            </a:r>
            <a:r>
              <a:rPr lang="de-DE" sz="1800" dirty="0" err="1"/>
              <a:t>Endezeit</a:t>
            </a:r>
            <a:endParaRPr lang="de-DE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Betrachte ob letztes Ereignis enthalten ist oder nicht</a:t>
            </a:r>
          </a:p>
        </p:txBody>
      </p:sp>
      <p:sp>
        <p:nvSpPr>
          <p:cNvPr id="508932" name="Line 4"/>
          <p:cNvSpPr>
            <a:spLocks noChangeShapeType="1"/>
          </p:cNvSpPr>
          <p:nvPr/>
        </p:nvSpPr>
        <p:spPr bwMode="auto">
          <a:xfrm>
            <a:off x="1219200" y="2971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3" name="Line 5"/>
          <p:cNvSpPr>
            <a:spLocks noChangeShapeType="1"/>
          </p:cNvSpPr>
          <p:nvPr/>
        </p:nv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4" name="Line 6"/>
          <p:cNvSpPr>
            <a:spLocks noChangeShapeType="1"/>
          </p:cNvSpPr>
          <p:nvPr/>
        </p:nvSpPr>
        <p:spPr bwMode="auto">
          <a:xfrm>
            <a:off x="1828800" y="2286000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5" name="Line 7"/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6" name="Line 8"/>
          <p:cNvSpPr>
            <a:spLocks noChangeShapeType="1"/>
          </p:cNvSpPr>
          <p:nvPr/>
        </p:nvSpPr>
        <p:spPr bwMode="auto">
          <a:xfrm>
            <a:off x="3657600" y="25146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7" name="Line 9"/>
          <p:cNvSpPr>
            <a:spLocks noChangeShapeType="1"/>
          </p:cNvSpPr>
          <p:nvPr/>
        </p:nvSpPr>
        <p:spPr bwMode="auto">
          <a:xfrm>
            <a:off x="4114800" y="22860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8" name="Line 10"/>
          <p:cNvSpPr>
            <a:spLocks noChangeShapeType="1"/>
          </p:cNvSpPr>
          <p:nvPr/>
        </p:nvSpPr>
        <p:spPr bwMode="auto">
          <a:xfrm>
            <a:off x="4419600" y="2133600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9" name="Line 11"/>
          <p:cNvSpPr>
            <a:spLocks noChangeShapeType="1"/>
          </p:cNvSpPr>
          <p:nvPr/>
        </p:nvSpPr>
        <p:spPr bwMode="auto">
          <a:xfrm>
            <a:off x="5181600" y="2514600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0" name="Line 12"/>
          <p:cNvSpPr>
            <a:spLocks noChangeShapeType="1"/>
          </p:cNvSpPr>
          <p:nvPr/>
        </p:nvSpPr>
        <p:spPr bwMode="auto">
          <a:xfrm>
            <a:off x="5638800" y="2209800"/>
            <a:ext cx="6096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1" name="Line 13"/>
          <p:cNvSpPr>
            <a:spLocks noChangeShapeType="1"/>
          </p:cNvSpPr>
          <p:nvPr/>
        </p:nvSpPr>
        <p:spPr bwMode="auto">
          <a:xfrm>
            <a:off x="6172200" y="2514600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2" name="Text Box 14"/>
          <p:cNvSpPr txBox="1">
            <a:spLocks noChangeArrowheads="1"/>
          </p:cNvSpPr>
          <p:nvPr/>
        </p:nvSpPr>
        <p:spPr bwMode="auto">
          <a:xfrm>
            <a:off x="7985125" y="275748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Zeit</a:t>
            </a:r>
          </a:p>
        </p:txBody>
      </p:sp>
      <p:sp>
        <p:nvSpPr>
          <p:cNvPr id="508943" name="Text Box 15"/>
          <p:cNvSpPr txBox="1">
            <a:spLocks noChangeArrowheads="1"/>
          </p:cNvSpPr>
          <p:nvPr/>
        </p:nvSpPr>
        <p:spPr bwMode="auto">
          <a:xfrm>
            <a:off x="1524000" y="22240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508944" name="Text Box 16"/>
          <p:cNvSpPr txBox="1">
            <a:spLocks noChangeArrowheads="1"/>
          </p:cNvSpPr>
          <p:nvPr/>
        </p:nvSpPr>
        <p:spPr bwMode="auto">
          <a:xfrm>
            <a:off x="2457450" y="23002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508945" name="Text Box 17"/>
          <p:cNvSpPr txBox="1">
            <a:spLocks noChangeArrowheads="1"/>
          </p:cNvSpPr>
          <p:nvPr/>
        </p:nvSpPr>
        <p:spPr bwMode="auto">
          <a:xfrm>
            <a:off x="2914650" y="19192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508946" name="Text Box 18"/>
          <p:cNvSpPr txBox="1">
            <a:spLocks noChangeArrowheads="1"/>
          </p:cNvSpPr>
          <p:nvPr/>
        </p:nvSpPr>
        <p:spPr bwMode="auto">
          <a:xfrm>
            <a:off x="373380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508947" name="Text Box 19"/>
          <p:cNvSpPr txBox="1">
            <a:spLocks noChangeArrowheads="1"/>
          </p:cNvSpPr>
          <p:nvPr/>
        </p:nvSpPr>
        <p:spPr bwMode="auto">
          <a:xfrm>
            <a:off x="436245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5</a:t>
            </a:r>
          </a:p>
        </p:txBody>
      </p:sp>
      <p:sp>
        <p:nvSpPr>
          <p:cNvPr id="508948" name="Text Box 20"/>
          <p:cNvSpPr txBox="1">
            <a:spLocks noChangeArrowheads="1"/>
          </p:cNvSpPr>
          <p:nvPr/>
        </p:nvSpPr>
        <p:spPr bwMode="auto">
          <a:xfrm>
            <a:off x="4724400" y="1766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6</a:t>
            </a:r>
          </a:p>
        </p:txBody>
      </p:sp>
      <p:sp>
        <p:nvSpPr>
          <p:cNvPr id="508949" name="Text Box 21"/>
          <p:cNvSpPr txBox="1">
            <a:spLocks noChangeArrowheads="1"/>
          </p:cNvSpPr>
          <p:nvPr/>
        </p:nvSpPr>
        <p:spPr bwMode="auto">
          <a:xfrm>
            <a:off x="5257800" y="2133600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7</a:t>
            </a:r>
          </a:p>
        </p:txBody>
      </p:sp>
      <p:sp>
        <p:nvSpPr>
          <p:cNvPr id="508950" name="Text Box 22"/>
          <p:cNvSpPr txBox="1">
            <a:spLocks noChangeArrowheads="1"/>
          </p:cNvSpPr>
          <p:nvPr/>
        </p:nvSpPr>
        <p:spPr bwMode="auto">
          <a:xfrm>
            <a:off x="5734050" y="1828800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8</a:t>
            </a:r>
          </a:p>
        </p:txBody>
      </p:sp>
      <p:sp>
        <p:nvSpPr>
          <p:cNvPr id="508951" name="Text Box 23"/>
          <p:cNvSpPr txBox="1">
            <a:spLocks noChangeArrowheads="1"/>
          </p:cNvSpPr>
          <p:nvPr/>
        </p:nvSpPr>
        <p:spPr bwMode="auto">
          <a:xfrm>
            <a:off x="657225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9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17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Ereignisplanungs-Problem</a:t>
            </a:r>
            <a:endParaRPr lang="de-DE" dirty="0">
              <a:latin typeface="+mn-lt"/>
              <a:cs typeface="+mj-cs"/>
            </a:endParaRPr>
          </a:p>
        </p:txBody>
      </p:sp>
      <p:sp>
        <p:nvSpPr>
          <p:cNvPr id="527363" name="Line 3"/>
          <p:cNvSpPr>
            <a:spLocks noChangeShapeType="1"/>
          </p:cNvSpPr>
          <p:nvPr/>
        </p:nvSpPr>
        <p:spPr bwMode="auto">
          <a:xfrm>
            <a:off x="1219200" y="2971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4" name="Line 4"/>
          <p:cNvSpPr>
            <a:spLocks noChangeShapeType="1"/>
          </p:cNvSpPr>
          <p:nvPr/>
        </p:nv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5" name="Line 5"/>
          <p:cNvSpPr>
            <a:spLocks noChangeShapeType="1"/>
          </p:cNvSpPr>
          <p:nvPr/>
        </p:nvSpPr>
        <p:spPr bwMode="auto">
          <a:xfrm>
            <a:off x="1828800" y="2286000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6" name="Line 6"/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7" name="Line 7"/>
          <p:cNvSpPr>
            <a:spLocks noChangeShapeType="1"/>
          </p:cNvSpPr>
          <p:nvPr/>
        </p:nvSpPr>
        <p:spPr bwMode="auto">
          <a:xfrm>
            <a:off x="3657600" y="25146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8" name="Line 8"/>
          <p:cNvSpPr>
            <a:spLocks noChangeShapeType="1"/>
          </p:cNvSpPr>
          <p:nvPr/>
        </p:nvSpPr>
        <p:spPr bwMode="auto">
          <a:xfrm>
            <a:off x="4114800" y="22860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9" name="Line 9"/>
          <p:cNvSpPr>
            <a:spLocks noChangeShapeType="1"/>
          </p:cNvSpPr>
          <p:nvPr/>
        </p:nvSpPr>
        <p:spPr bwMode="auto">
          <a:xfrm>
            <a:off x="4419600" y="2133600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0" name="Line 10"/>
          <p:cNvSpPr>
            <a:spLocks noChangeShapeType="1"/>
          </p:cNvSpPr>
          <p:nvPr/>
        </p:nvSpPr>
        <p:spPr bwMode="auto">
          <a:xfrm>
            <a:off x="5181600" y="2514600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1" name="Line 11"/>
          <p:cNvSpPr>
            <a:spLocks noChangeShapeType="1"/>
          </p:cNvSpPr>
          <p:nvPr/>
        </p:nvSpPr>
        <p:spPr bwMode="auto">
          <a:xfrm>
            <a:off x="5638800" y="22098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2" name="Line 12"/>
          <p:cNvSpPr>
            <a:spLocks noChangeShapeType="1"/>
          </p:cNvSpPr>
          <p:nvPr/>
        </p:nvSpPr>
        <p:spPr bwMode="auto">
          <a:xfrm>
            <a:off x="6172200" y="2514600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3" name="Text Box 13"/>
          <p:cNvSpPr txBox="1">
            <a:spLocks noChangeArrowheads="1"/>
          </p:cNvSpPr>
          <p:nvPr/>
        </p:nvSpPr>
        <p:spPr bwMode="auto">
          <a:xfrm>
            <a:off x="7985125" y="275748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Zeit</a:t>
            </a:r>
          </a:p>
        </p:txBody>
      </p:sp>
      <p:sp>
        <p:nvSpPr>
          <p:cNvPr id="527374" name="Text Box 14"/>
          <p:cNvSpPr txBox="1">
            <a:spLocks noChangeArrowheads="1"/>
          </p:cNvSpPr>
          <p:nvPr/>
        </p:nvSpPr>
        <p:spPr bwMode="auto">
          <a:xfrm>
            <a:off x="1524000" y="2224088"/>
            <a:ext cx="379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1</a:t>
            </a:r>
          </a:p>
        </p:txBody>
      </p:sp>
      <p:sp>
        <p:nvSpPr>
          <p:cNvPr id="527375" name="Text Box 15"/>
          <p:cNvSpPr txBox="1">
            <a:spLocks noChangeArrowheads="1"/>
          </p:cNvSpPr>
          <p:nvPr/>
        </p:nvSpPr>
        <p:spPr bwMode="auto">
          <a:xfrm>
            <a:off x="2457450" y="230028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2</a:t>
            </a:r>
          </a:p>
        </p:txBody>
      </p:sp>
      <p:sp>
        <p:nvSpPr>
          <p:cNvPr id="527376" name="Text Box 16"/>
          <p:cNvSpPr txBox="1">
            <a:spLocks noChangeArrowheads="1"/>
          </p:cNvSpPr>
          <p:nvPr/>
        </p:nvSpPr>
        <p:spPr bwMode="auto">
          <a:xfrm>
            <a:off x="2914650" y="191928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3</a:t>
            </a:r>
          </a:p>
        </p:txBody>
      </p:sp>
      <p:sp>
        <p:nvSpPr>
          <p:cNvPr id="527377" name="Text Box 17"/>
          <p:cNvSpPr txBox="1">
            <a:spLocks noChangeArrowheads="1"/>
          </p:cNvSpPr>
          <p:nvPr/>
        </p:nvSpPr>
        <p:spPr bwMode="auto">
          <a:xfrm>
            <a:off x="3733800" y="2147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4</a:t>
            </a:r>
          </a:p>
        </p:txBody>
      </p:sp>
      <p:sp>
        <p:nvSpPr>
          <p:cNvPr id="527378" name="Text Box 18"/>
          <p:cNvSpPr txBox="1">
            <a:spLocks noChangeArrowheads="1"/>
          </p:cNvSpPr>
          <p:nvPr/>
        </p:nvSpPr>
        <p:spPr bwMode="auto">
          <a:xfrm>
            <a:off x="4362450" y="2147888"/>
            <a:ext cx="379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5</a:t>
            </a:r>
          </a:p>
        </p:txBody>
      </p:sp>
      <p:sp>
        <p:nvSpPr>
          <p:cNvPr id="527379" name="Text Box 19"/>
          <p:cNvSpPr txBox="1">
            <a:spLocks noChangeArrowheads="1"/>
          </p:cNvSpPr>
          <p:nvPr/>
        </p:nvSpPr>
        <p:spPr bwMode="auto">
          <a:xfrm>
            <a:off x="4724400" y="1766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6</a:t>
            </a:r>
          </a:p>
        </p:txBody>
      </p:sp>
      <p:sp>
        <p:nvSpPr>
          <p:cNvPr id="527380" name="Text Box 20"/>
          <p:cNvSpPr txBox="1">
            <a:spLocks noChangeArrowheads="1"/>
          </p:cNvSpPr>
          <p:nvPr/>
        </p:nvSpPr>
        <p:spPr bwMode="auto">
          <a:xfrm>
            <a:off x="5257800" y="2133600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7</a:t>
            </a:r>
          </a:p>
        </p:txBody>
      </p:sp>
      <p:sp>
        <p:nvSpPr>
          <p:cNvPr id="527381" name="Text Box 21"/>
          <p:cNvSpPr txBox="1">
            <a:spLocks noChangeArrowheads="1"/>
          </p:cNvSpPr>
          <p:nvPr/>
        </p:nvSpPr>
        <p:spPr bwMode="auto">
          <a:xfrm>
            <a:off x="5734050" y="1828800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8</a:t>
            </a:r>
          </a:p>
        </p:txBody>
      </p:sp>
      <p:sp>
        <p:nvSpPr>
          <p:cNvPr id="527382" name="Text Box 22"/>
          <p:cNvSpPr txBox="1">
            <a:spLocks noChangeArrowheads="1"/>
          </p:cNvSpPr>
          <p:nvPr/>
        </p:nvSpPr>
        <p:spPr bwMode="auto">
          <a:xfrm>
            <a:off x="6572250" y="2147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9</a:t>
            </a:r>
          </a:p>
        </p:txBody>
      </p:sp>
      <p:sp>
        <p:nvSpPr>
          <p:cNvPr id="527383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solidFill>
                  <a:schemeClr val="accent1">
                    <a:lumMod val="50000"/>
                  </a:schemeClr>
                </a:solidFill>
                <a:cs typeface="+mn-cs"/>
              </a:rPr>
              <a:t>V(i)</a:t>
            </a:r>
            <a:r>
              <a:rPr lang="de-DE" sz="2800">
                <a:cs typeface="+mn-cs"/>
              </a:rPr>
              <a:t> ist der optimale Wert, der erreicht werden kann, wenn die ersten </a:t>
            </a:r>
            <a:r>
              <a:rPr lang="de-DE" sz="2800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>
                <a:cs typeface="+mn-cs"/>
              </a:rPr>
              <a:t> Ereignisse betrachtet werden</a:t>
            </a: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r>
              <a:rPr lang="de-DE" sz="2800">
                <a:solidFill>
                  <a:schemeClr val="accent1">
                    <a:lumMod val="50000"/>
                  </a:schemeClr>
                </a:solidFill>
                <a:cs typeface="+mn-cs"/>
              </a:rPr>
              <a:t>V(n) =</a:t>
            </a:r>
            <a:r>
              <a:rPr lang="de-DE" sz="2800">
                <a:cs typeface="+mn-cs"/>
              </a:rPr>
              <a:t> 		</a:t>
            </a:r>
          </a:p>
          <a:p>
            <a:pPr eaLnBrk="1" hangingPunct="1">
              <a:buFontTx/>
              <a:buNone/>
              <a:defRPr/>
            </a:pPr>
            <a:r>
              <a:rPr lang="de-DE" sz="2800">
                <a:cs typeface="+mn-cs"/>
              </a:rPr>
              <a:t>			     		</a:t>
            </a:r>
          </a:p>
        </p:txBody>
      </p:sp>
      <p:sp>
        <p:nvSpPr>
          <p:cNvPr id="527384" name="Rectangle 24"/>
          <p:cNvSpPr>
            <a:spLocks noChangeArrowheads="1"/>
          </p:cNvSpPr>
          <p:nvPr/>
        </p:nvSpPr>
        <p:spPr bwMode="auto">
          <a:xfrm>
            <a:off x="3011488" y="4495800"/>
            <a:ext cx="1082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V(n-1)</a:t>
            </a:r>
          </a:p>
        </p:txBody>
      </p:sp>
      <p:sp>
        <p:nvSpPr>
          <p:cNvPr id="527385" name="Rectangle 25"/>
          <p:cNvSpPr>
            <a:spLocks noChangeArrowheads="1"/>
          </p:cNvSpPr>
          <p:nvPr/>
        </p:nvSpPr>
        <p:spPr bwMode="auto">
          <a:xfrm>
            <a:off x="4648200" y="4572000"/>
            <a:ext cx="22921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e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>
                <a:latin typeface="+mn-lt"/>
                <a:cs typeface="+mn-cs"/>
              </a:rPr>
              <a:t>nicht gewählt</a:t>
            </a:r>
          </a:p>
        </p:txBody>
      </p:sp>
      <p:sp>
        <p:nvSpPr>
          <p:cNvPr id="527386" name="Rectangle 26"/>
          <p:cNvSpPr>
            <a:spLocks noChangeArrowheads="1"/>
          </p:cNvSpPr>
          <p:nvPr/>
        </p:nvSpPr>
        <p:spPr bwMode="auto">
          <a:xfrm>
            <a:off x="4648200" y="5105400"/>
            <a:ext cx="15747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e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>
                <a:solidFill>
                  <a:srgbClr val="000000"/>
                </a:solidFill>
                <a:latin typeface="+mn-lt"/>
                <a:cs typeface="+mn-cs"/>
              </a:rPr>
              <a:t>gewählt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2971800" y="5014913"/>
            <a:ext cx="1368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V(j) + v</a:t>
            </a:r>
            <a:r>
              <a:rPr lang="de-DE" sz="28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527388" name="Rectangle 28"/>
          <p:cNvSpPr>
            <a:spLocks noChangeArrowheads="1"/>
          </p:cNvSpPr>
          <p:nvPr/>
        </p:nvSpPr>
        <p:spPr bwMode="auto">
          <a:xfrm>
            <a:off x="1981200" y="4738688"/>
            <a:ext cx="10054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max {</a:t>
            </a:r>
          </a:p>
        </p:txBody>
      </p:sp>
      <p:sp>
        <p:nvSpPr>
          <p:cNvPr id="527389" name="Text Box 29"/>
          <p:cNvSpPr txBox="1">
            <a:spLocks noChangeArrowheads="1"/>
          </p:cNvSpPr>
          <p:nvPr/>
        </p:nvSpPr>
        <p:spPr bwMode="auto">
          <a:xfrm>
            <a:off x="2971800" y="5791200"/>
            <a:ext cx="3832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&lt;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,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maximal </a:t>
            </a:r>
            <a:r>
              <a:rPr lang="de-DE" sz="2400" dirty="0">
                <a:solidFill>
                  <a:srgbClr val="000000"/>
                </a:solidFill>
                <a:latin typeface="+mn-lt"/>
                <a:cs typeface="+mn-cs"/>
              </a:rPr>
              <a:t>und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f</a:t>
            </a:r>
            <a:r>
              <a:rPr lang="de-DE" sz="2400" baseline="-250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&lt;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s</a:t>
            </a:r>
            <a:r>
              <a:rPr lang="de-DE" sz="2400" baseline="-25000" dirty="0" err="1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</a:p>
        </p:txBody>
      </p:sp>
      <p:grpSp>
        <p:nvGrpSpPr>
          <p:cNvPr id="199709" name="Group 30"/>
          <p:cNvGrpSpPr>
            <a:grpSpLocks/>
          </p:cNvGrpSpPr>
          <p:nvPr/>
        </p:nvGrpSpPr>
        <p:grpSpPr bwMode="auto">
          <a:xfrm>
            <a:off x="5086351" y="1828800"/>
            <a:ext cx="2490788" cy="979488"/>
            <a:chOff x="3204" y="1152"/>
            <a:chExt cx="1569" cy="617"/>
          </a:xfrm>
        </p:grpSpPr>
        <p:sp>
          <p:nvSpPr>
            <p:cNvPr id="527391" name="Text Box 31"/>
            <p:cNvSpPr txBox="1">
              <a:spLocks noChangeArrowheads="1"/>
            </p:cNvSpPr>
            <p:nvPr/>
          </p:nvSpPr>
          <p:spPr bwMode="auto">
            <a:xfrm>
              <a:off x="3812" y="1536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527392" name="Text Box 32"/>
            <p:cNvSpPr txBox="1">
              <a:spLocks noChangeArrowheads="1"/>
            </p:cNvSpPr>
            <p:nvPr/>
          </p:nvSpPr>
          <p:spPr bwMode="auto">
            <a:xfrm>
              <a:off x="4560" y="1536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527393" name="Text Box 33"/>
            <p:cNvSpPr txBox="1">
              <a:spLocks noChangeArrowheads="1"/>
            </p:cNvSpPr>
            <p:nvPr/>
          </p:nvSpPr>
          <p:spPr bwMode="auto">
            <a:xfrm>
              <a:off x="3456" y="1152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527394" name="Text Box 34"/>
            <p:cNvSpPr txBox="1">
              <a:spLocks noChangeArrowheads="1"/>
            </p:cNvSpPr>
            <p:nvPr/>
          </p:nvSpPr>
          <p:spPr bwMode="auto">
            <a:xfrm>
              <a:off x="3840" y="1152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527395" name="Text Box 35"/>
            <p:cNvSpPr txBox="1">
              <a:spLocks noChangeArrowheads="1"/>
            </p:cNvSpPr>
            <p:nvPr/>
          </p:nvSpPr>
          <p:spPr bwMode="auto">
            <a:xfrm>
              <a:off x="3204" y="1536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527396" name="Text Box 36"/>
            <p:cNvSpPr txBox="1">
              <a:spLocks noChangeArrowheads="1"/>
            </p:cNvSpPr>
            <p:nvPr/>
          </p:nvSpPr>
          <p:spPr bwMode="auto">
            <a:xfrm>
              <a:off x="3456" y="1536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7</a:t>
              </a:r>
            </a:p>
          </p:txBody>
        </p:sp>
      </p:grp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2" name="TextBox 1"/>
          <p:cNvSpPr txBox="1"/>
          <p:nvPr/>
        </p:nvSpPr>
        <p:spPr>
          <a:xfrm>
            <a:off x="323528" y="1196752"/>
            <a:ext cx="8786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Rückführung</a:t>
            </a:r>
            <a:r>
              <a:rPr lang="en-US" sz="2400" dirty="0"/>
              <a:t> auf </a:t>
            </a:r>
            <a:r>
              <a:rPr lang="en-US" sz="2400" dirty="0" err="1"/>
              <a:t>Optimierung</a:t>
            </a:r>
            <a:r>
              <a:rPr lang="en-US" sz="2400" dirty="0"/>
              <a:t> </a:t>
            </a:r>
            <a:r>
              <a:rPr lang="en-US" sz="2400" dirty="0" err="1"/>
              <a:t>durch</a:t>
            </a:r>
            <a:r>
              <a:rPr lang="en-US" sz="2400" dirty="0"/>
              <a:t> </a:t>
            </a:r>
            <a:r>
              <a:rPr lang="en-US" sz="2400" dirty="0" err="1"/>
              <a:t>Dynamische</a:t>
            </a:r>
            <a:r>
              <a:rPr lang="en-US" sz="2400" dirty="0"/>
              <a:t> </a:t>
            </a:r>
            <a:r>
              <a:rPr lang="en-US" sz="2400" dirty="0" err="1"/>
              <a:t>Programmierung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03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84" grpId="0"/>
      <p:bldP spid="527385" grpId="0"/>
      <p:bldP spid="527386" grpId="0"/>
      <p:bldP spid="527387" grpId="0"/>
      <p:bldP spid="527388" grpId="0"/>
      <p:bldP spid="5273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Münzwechselproblem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Gegeben eine Menge von Münzwerten </a:t>
            </a:r>
            <a:br>
              <a:rPr lang="de-DE" sz="2800" dirty="0">
                <a:cs typeface="+mn-cs"/>
              </a:rPr>
            </a:br>
            <a:r>
              <a:rPr lang="de-DE" sz="2800" dirty="0">
                <a:cs typeface="+mn-cs"/>
              </a:rPr>
              <a:t>(z.B. 2, 5, 7, 10), entscheide, ob es möglich ist, Wechselgeld für einen gegebenen Wert (z.B. 13) </a:t>
            </a:r>
            <a:br>
              <a:rPr lang="de-DE" sz="2800" dirty="0">
                <a:cs typeface="+mn-cs"/>
              </a:rPr>
            </a:br>
            <a:r>
              <a:rPr lang="de-DE" sz="2800" dirty="0">
                <a:cs typeface="+mn-cs"/>
              </a:rPr>
              <a:t>zurück zu geben, oder minimiere die Anzahl der Münzen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solidFill>
                  <a:schemeClr val="accent2"/>
                </a:solidFill>
                <a:cs typeface="+mn-cs"/>
              </a:rPr>
              <a:t>Version 1</a:t>
            </a:r>
            <a:r>
              <a:rPr lang="de-DE" sz="2800" dirty="0">
                <a:cs typeface="+mn-cs"/>
              </a:rPr>
              <a:t>: Unbegrenzte Anzahl von Münzen mit entsprechenden Werten</a:t>
            </a:r>
          </a:p>
          <a:p>
            <a:pPr lvl="1" eaLnBrk="1" hangingPunct="1">
              <a:defRPr/>
            </a:pPr>
            <a:r>
              <a:rPr lang="de-DE" sz="2400" dirty="0"/>
              <a:t>Rückführung auf Unbegrenztes </a:t>
            </a:r>
            <a:r>
              <a:rPr lang="de-DE" dirty="0"/>
              <a:t>Rucksackproblem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solidFill>
                  <a:srgbClr val="333399"/>
                </a:solidFill>
                <a:cs typeface="+mn-cs"/>
              </a:rPr>
              <a:t>Version 2</a:t>
            </a:r>
            <a:r>
              <a:rPr lang="de-DE" sz="2800" dirty="0">
                <a:cs typeface="+mn-cs"/>
              </a:rPr>
              <a:t>: Verwende jeden </a:t>
            </a:r>
            <a:r>
              <a:rPr lang="de-DE" sz="2800" dirty="0" err="1">
                <a:cs typeface="+mn-cs"/>
              </a:rPr>
              <a:t>Münztyp</a:t>
            </a:r>
            <a:r>
              <a:rPr lang="de-DE" sz="2800" dirty="0">
                <a:cs typeface="+mn-cs"/>
              </a:rPr>
              <a:t> nur einmal</a:t>
            </a:r>
          </a:p>
          <a:p>
            <a:pPr lvl="1" eaLnBrk="1" hangingPunct="1">
              <a:defRPr/>
            </a:pPr>
            <a:r>
              <a:rPr lang="de-DE" sz="2400" dirty="0"/>
              <a:t>Rückführung auf 0-1-Rucksackproblem</a:t>
            </a:r>
          </a:p>
          <a:p>
            <a:pPr lvl="1" eaLnBrk="1" hangingPunct="1">
              <a:defRPr/>
            </a:pPr>
            <a:r>
              <a:rPr lang="de-DE" dirty="0"/>
              <a:t>Und damit auf Dynamische Programmierung</a:t>
            </a:r>
            <a:endParaRPr lang="de-DE" sz="2400" dirty="0"/>
          </a:p>
          <a:p>
            <a:pPr lvl="1" eaLnBrk="1" hangingPunct="1">
              <a:defRPr/>
            </a:pP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58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Gierige Algorithmen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Für einige Probleme ist dynamische Programmierung des Guten </a:t>
            </a:r>
            <a:r>
              <a:rPr lang="de-DE" dirty="0" err="1">
                <a:cs typeface="+mn-cs"/>
              </a:rPr>
              <a:t>zuviel</a:t>
            </a:r>
            <a:endParaRPr lang="de-DE" dirty="0">
              <a:cs typeface="+mn-cs"/>
            </a:endParaRPr>
          </a:p>
          <a:p>
            <a:pPr lvl="1" eaLnBrk="1" hangingPunct="1">
              <a:defRPr/>
            </a:pPr>
            <a:r>
              <a:rPr lang="de-DE" dirty="0"/>
              <a:t>Gierige Algorithmen können u.U. die optimale Lösung garantieren…</a:t>
            </a:r>
          </a:p>
          <a:p>
            <a:pPr lvl="1" eaLnBrk="1" hangingPunct="1">
              <a:defRPr/>
            </a:pPr>
            <a:r>
              <a:rPr lang="de-DE" dirty="0"/>
              <a:t>… und sind dabei effizienter</a:t>
            </a:r>
          </a:p>
          <a:p>
            <a:pPr lvl="1" eaLnBrk="1" hangingPunct="1">
              <a:defRPr/>
            </a:pPr>
            <a:endParaRPr lang="de-DE" dirty="0"/>
          </a:p>
          <a:p>
            <a:pPr lvl="1"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/>
              <a:t>Beispiel: Restaurant-Platzierung</a:t>
            </a:r>
          </a:p>
          <a:p>
            <a:pPr lvl="1" eaLnBrk="1" hangingPunct="1">
              <a:defRPr/>
            </a:pPr>
            <a:r>
              <a:rPr lang="de-DE" dirty="0"/>
              <a:t>Sonderfall: uniformer Profit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879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dirty="0">
                <a:cs typeface="+mj-cs"/>
              </a:rPr>
              <a:t>Gierige Restaurant-Platzierung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958" y="2821668"/>
            <a:ext cx="8229600" cy="355501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z="2000" dirty="0" err="1">
                <a:cs typeface="+mn-cs"/>
              </a:rPr>
              <a:t>procedure</a:t>
            </a:r>
            <a:r>
              <a:rPr lang="de-DE" sz="2000" dirty="0">
                <a:solidFill>
                  <a:srgbClr val="333399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333399"/>
                </a:solidFill>
                <a:cs typeface="+mn-cs"/>
              </a:rPr>
              <a:t>greedy-locate</a:t>
            </a:r>
            <a:r>
              <a:rPr lang="de-DE" sz="2000" dirty="0">
                <a:cs typeface="+mn-cs"/>
              </a:rPr>
              <a:t>(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[t</a:t>
            </a:r>
            <a:r>
              <a:rPr lang="de-DE" sz="20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,…,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000" baseline="-25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],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min_dist</a:t>
            </a:r>
            <a:r>
              <a:rPr lang="de-DE" sz="2000" dirty="0">
                <a:solidFill>
                  <a:srgbClr val="000000"/>
                </a:solidFill>
                <a:cs typeface="+mn-cs"/>
              </a:rPr>
              <a:t>)</a:t>
            </a:r>
            <a:r>
              <a:rPr lang="de-DE" sz="2000" dirty="0">
                <a:solidFill>
                  <a:srgbClr val="333399"/>
                </a:solidFill>
                <a:cs typeface="+mn-cs"/>
              </a:rPr>
              <a:t>: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solidFill>
                  <a:srgbClr val="333399"/>
                </a:solidFill>
                <a:cs typeface="+mn-cs"/>
              </a:rPr>
              <a:t>  </a:t>
            </a:r>
            <a:r>
              <a:rPr lang="de-DE" sz="2000" dirty="0" err="1">
                <a:solidFill>
                  <a:srgbClr val="333399"/>
                </a:solidFill>
                <a:cs typeface="+mn-cs"/>
              </a:rPr>
              <a:t>select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t</a:t>
            </a:r>
            <a:r>
              <a:rPr lang="de-DE" sz="2000" baseline="-25000" dirty="0">
                <a:solidFill>
                  <a:srgbClr val="3C8C93"/>
                </a:solidFill>
                <a:cs typeface="+mn-cs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solidFill>
                  <a:srgbClr val="3C8C93"/>
                </a:solidFill>
                <a:cs typeface="+mn-cs"/>
              </a:rPr>
              <a:t>  d := 0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cs typeface="+mn-cs"/>
              </a:rPr>
              <a:t>  </a:t>
            </a:r>
            <a:r>
              <a:rPr lang="de-DE" sz="2000" dirty="0" err="1">
                <a:cs typeface="+mn-cs"/>
              </a:rPr>
              <a:t>for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i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from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to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000" dirty="0">
                <a:cs typeface="+mn-cs"/>
              </a:rPr>
              <a:t> do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cs typeface="+mn-cs"/>
              </a:rPr>
              <a:t>     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d := d +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dist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 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i-1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de-DE" sz="2000" dirty="0">
                <a:cs typeface="+mn-cs"/>
              </a:rPr>
              <a:t>  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d &gt;= </a:t>
            </a:r>
            <a:r>
              <a:rPr lang="de-DE" sz="2000" dirty="0" err="1">
                <a:solidFill>
                  <a:srgbClr val="3C8C93"/>
                </a:solidFill>
              </a:rPr>
              <a:t>min_dist</a:t>
            </a:r>
            <a:r>
              <a:rPr lang="de-DE" sz="2000" dirty="0">
                <a:solidFill>
                  <a:srgbClr val="3C8C93"/>
                </a:solidFill>
              </a:rPr>
              <a:t> </a:t>
            </a:r>
            <a:r>
              <a:rPr lang="de-DE" sz="2000" dirty="0" err="1"/>
              <a:t>then</a:t>
            </a:r>
            <a:endParaRPr lang="de-DE" sz="2000" dirty="0"/>
          </a:p>
          <a:p>
            <a:pPr lvl="1" eaLnBrk="1" hangingPunct="1">
              <a:buFontTx/>
              <a:buNone/>
              <a:defRPr/>
            </a:pPr>
            <a:r>
              <a:rPr lang="de-DE" sz="2000" dirty="0"/>
              <a:t>	 </a:t>
            </a:r>
            <a:r>
              <a:rPr lang="de-DE" sz="2000" dirty="0" err="1">
                <a:solidFill>
                  <a:schemeClr val="accent2"/>
                </a:solidFill>
              </a:rPr>
              <a:t>select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3C8C93"/>
                </a:solidFill>
              </a:rPr>
              <a:t>t</a:t>
            </a:r>
            <a:r>
              <a:rPr lang="de-DE" sz="2000" baseline="-25000" dirty="0" err="1">
                <a:solidFill>
                  <a:srgbClr val="3C8C93"/>
                </a:solidFill>
              </a:rPr>
              <a:t>i</a:t>
            </a:r>
            <a:endParaRPr lang="de-DE" sz="2000" baseline="-25000" dirty="0">
              <a:solidFill>
                <a:srgbClr val="3C8C93"/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de-DE" sz="2000" dirty="0"/>
              <a:t>	 </a:t>
            </a:r>
            <a:r>
              <a:rPr lang="de-DE" sz="2000" dirty="0">
                <a:solidFill>
                  <a:srgbClr val="3C8C93"/>
                </a:solidFill>
              </a:rPr>
              <a:t>d := 0</a:t>
            </a:r>
            <a:endParaRPr lang="de-DE" sz="2000" dirty="0"/>
          </a:p>
          <a:p>
            <a:pPr eaLnBrk="1" hangingPunct="1">
              <a:buFontTx/>
              <a:buNone/>
              <a:defRPr/>
            </a:pPr>
            <a:r>
              <a:rPr lang="de-DE" sz="2000" dirty="0">
                <a:cs typeface="+mn-cs"/>
              </a:rPr>
              <a:t>  </a:t>
            </a:r>
            <a:r>
              <a:rPr lang="de-DE" sz="2000" dirty="0" err="1">
                <a:cs typeface="+mn-cs"/>
              </a:rPr>
              <a:t>return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selected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towns</a:t>
            </a:r>
            <a:endParaRPr lang="de-DE" sz="2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pic>
        <p:nvPicPr>
          <p:cNvPr id="2631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80084"/>
            <a:ext cx="731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0373" name="Text Box 5"/>
          <p:cNvSpPr txBox="1">
            <a:spLocks noChangeArrowheads="1"/>
          </p:cNvSpPr>
          <p:nvPr/>
        </p:nvSpPr>
        <p:spPr bwMode="auto">
          <a:xfrm>
            <a:off x="15008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570374" name="Text Box 6"/>
          <p:cNvSpPr txBox="1">
            <a:spLocks noChangeArrowheads="1"/>
          </p:cNvSpPr>
          <p:nvPr/>
        </p:nvSpPr>
        <p:spPr bwMode="auto">
          <a:xfrm>
            <a:off x="20278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570375" name="Text Box 7"/>
          <p:cNvSpPr txBox="1">
            <a:spLocks noChangeArrowheads="1"/>
          </p:cNvSpPr>
          <p:nvPr/>
        </p:nvSpPr>
        <p:spPr bwMode="auto">
          <a:xfrm>
            <a:off x="23326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570376" name="Text Box 8"/>
          <p:cNvSpPr txBox="1">
            <a:spLocks noChangeArrowheads="1"/>
          </p:cNvSpPr>
          <p:nvPr/>
        </p:nvSpPr>
        <p:spPr bwMode="auto">
          <a:xfrm>
            <a:off x="29422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7" name="Text Box 9"/>
          <p:cNvSpPr txBox="1">
            <a:spLocks noChangeArrowheads="1"/>
          </p:cNvSpPr>
          <p:nvPr/>
        </p:nvSpPr>
        <p:spPr bwMode="auto">
          <a:xfrm>
            <a:off x="37868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8" name="Text Box 10"/>
          <p:cNvSpPr txBox="1">
            <a:spLocks noChangeArrowheads="1"/>
          </p:cNvSpPr>
          <p:nvPr/>
        </p:nvSpPr>
        <p:spPr bwMode="auto">
          <a:xfrm>
            <a:off x="51457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9" name="Text Box 11"/>
          <p:cNvSpPr txBox="1">
            <a:spLocks noChangeArrowheads="1"/>
          </p:cNvSpPr>
          <p:nvPr/>
        </p:nvSpPr>
        <p:spPr bwMode="auto">
          <a:xfrm>
            <a:off x="44726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570380" name="Text Box 12"/>
          <p:cNvSpPr txBox="1">
            <a:spLocks noChangeArrowheads="1"/>
          </p:cNvSpPr>
          <p:nvPr/>
        </p:nvSpPr>
        <p:spPr bwMode="auto">
          <a:xfrm>
            <a:off x="6218858" y="132132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570381" name="Text Box 13"/>
          <p:cNvSpPr txBox="1">
            <a:spLocks noChangeArrowheads="1"/>
          </p:cNvSpPr>
          <p:nvPr/>
        </p:nvSpPr>
        <p:spPr bwMode="auto">
          <a:xfrm>
            <a:off x="75206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570465" name="Oval 97"/>
          <p:cNvSpPr>
            <a:spLocks noChangeArrowheads="1"/>
          </p:cNvSpPr>
          <p:nvPr/>
        </p:nvSpPr>
        <p:spPr bwMode="auto">
          <a:xfrm>
            <a:off x="5615608" y="1732484"/>
            <a:ext cx="182563" cy="182562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0466" name="Oval 98"/>
          <p:cNvSpPr>
            <a:spLocks noChangeArrowheads="1"/>
          </p:cNvSpPr>
          <p:nvPr/>
        </p:nvSpPr>
        <p:spPr bwMode="auto">
          <a:xfrm>
            <a:off x="7063408" y="1702321"/>
            <a:ext cx="182563" cy="182563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0467" name="Text Box 99"/>
          <p:cNvSpPr txBox="1">
            <a:spLocks noChangeArrowheads="1"/>
          </p:cNvSpPr>
          <p:nvPr/>
        </p:nvSpPr>
        <p:spPr bwMode="auto">
          <a:xfrm>
            <a:off x="646733" y="2021409"/>
            <a:ext cx="325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d</a:t>
            </a:r>
          </a:p>
        </p:txBody>
      </p:sp>
      <p:grpSp>
        <p:nvGrpSpPr>
          <p:cNvPr id="570481" name="Group 113"/>
          <p:cNvGrpSpPr>
            <a:grpSpLocks/>
          </p:cNvGrpSpPr>
          <p:nvPr/>
        </p:nvGrpSpPr>
        <p:grpSpPr bwMode="auto">
          <a:xfrm>
            <a:off x="1119808" y="1732484"/>
            <a:ext cx="311150" cy="641350"/>
            <a:chOff x="672" y="3667"/>
            <a:chExt cx="196" cy="404"/>
          </a:xfrm>
        </p:grpSpPr>
        <p:sp>
          <p:nvSpPr>
            <p:cNvPr id="570463" name="Oval 95"/>
            <p:cNvSpPr>
              <a:spLocks noChangeArrowheads="1"/>
            </p:cNvSpPr>
            <p:nvPr/>
          </p:nvSpPr>
          <p:spPr bwMode="auto">
            <a:xfrm>
              <a:off x="720" y="3667"/>
              <a:ext cx="115" cy="11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70468" name="Text Box 100"/>
            <p:cNvSpPr txBox="1">
              <a:spLocks noChangeArrowheads="1"/>
            </p:cNvSpPr>
            <p:nvPr/>
          </p:nvSpPr>
          <p:spPr bwMode="auto">
            <a:xfrm>
              <a:off x="672" y="384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0</a:t>
              </a:r>
            </a:p>
          </p:txBody>
        </p:sp>
      </p:grpSp>
      <p:sp>
        <p:nvSpPr>
          <p:cNvPr id="570469" name="Text Box 101"/>
          <p:cNvSpPr txBox="1">
            <a:spLocks noChangeArrowheads="1"/>
          </p:cNvSpPr>
          <p:nvPr/>
        </p:nvSpPr>
        <p:spPr bwMode="auto">
          <a:xfrm>
            <a:off x="187545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570470" name="Text Box 102"/>
          <p:cNvSpPr txBox="1">
            <a:spLocks noChangeArrowheads="1"/>
          </p:cNvSpPr>
          <p:nvPr/>
        </p:nvSpPr>
        <p:spPr bwMode="auto">
          <a:xfrm>
            <a:off x="218025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570471" name="Text Box 103"/>
          <p:cNvSpPr txBox="1">
            <a:spLocks noChangeArrowheads="1"/>
          </p:cNvSpPr>
          <p:nvPr/>
        </p:nvSpPr>
        <p:spPr bwMode="auto">
          <a:xfrm>
            <a:off x="241520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570472" name="Text Box 104"/>
          <p:cNvSpPr txBox="1">
            <a:spLocks noChangeArrowheads="1"/>
          </p:cNvSpPr>
          <p:nvPr/>
        </p:nvSpPr>
        <p:spPr bwMode="auto">
          <a:xfrm>
            <a:off x="3253408" y="202140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15</a:t>
            </a:r>
          </a:p>
        </p:txBody>
      </p:sp>
      <p:grpSp>
        <p:nvGrpSpPr>
          <p:cNvPr id="570482" name="Group 114"/>
          <p:cNvGrpSpPr>
            <a:grpSpLocks/>
          </p:cNvGrpSpPr>
          <p:nvPr/>
        </p:nvGrpSpPr>
        <p:grpSpPr bwMode="auto">
          <a:xfrm>
            <a:off x="3323258" y="1732484"/>
            <a:ext cx="311150" cy="946150"/>
            <a:chOff x="2060" y="3667"/>
            <a:chExt cx="196" cy="596"/>
          </a:xfrm>
        </p:grpSpPr>
        <p:sp>
          <p:nvSpPr>
            <p:cNvPr id="570464" name="Oval 96"/>
            <p:cNvSpPr>
              <a:spLocks noChangeArrowheads="1"/>
            </p:cNvSpPr>
            <p:nvPr/>
          </p:nvSpPr>
          <p:spPr bwMode="auto">
            <a:xfrm>
              <a:off x="2112" y="3667"/>
              <a:ext cx="115" cy="11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70473" name="Text Box 105"/>
            <p:cNvSpPr txBox="1">
              <a:spLocks noChangeArrowheads="1"/>
            </p:cNvSpPr>
            <p:nvPr/>
          </p:nvSpPr>
          <p:spPr bwMode="auto">
            <a:xfrm>
              <a:off x="2060" y="40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0</a:t>
              </a:r>
            </a:p>
          </p:txBody>
        </p:sp>
      </p:grpSp>
      <p:sp>
        <p:nvSpPr>
          <p:cNvPr id="570474" name="Text Box 106"/>
          <p:cNvSpPr txBox="1">
            <a:spLocks noChangeArrowheads="1"/>
          </p:cNvSpPr>
          <p:nvPr/>
        </p:nvSpPr>
        <p:spPr bwMode="auto">
          <a:xfrm>
            <a:off x="423765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475" name="Text Box 107"/>
          <p:cNvSpPr txBox="1">
            <a:spLocks noChangeArrowheads="1"/>
          </p:cNvSpPr>
          <p:nvPr/>
        </p:nvSpPr>
        <p:spPr bwMode="auto">
          <a:xfrm>
            <a:off x="462500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570476" name="Text Box 108"/>
          <p:cNvSpPr txBox="1">
            <a:spLocks noChangeArrowheads="1"/>
          </p:cNvSpPr>
          <p:nvPr/>
        </p:nvSpPr>
        <p:spPr bwMode="auto">
          <a:xfrm>
            <a:off x="5463208" y="200712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15</a:t>
            </a:r>
          </a:p>
        </p:txBody>
      </p:sp>
      <p:sp>
        <p:nvSpPr>
          <p:cNvPr id="570477" name="Text Box 109"/>
          <p:cNvSpPr txBox="1">
            <a:spLocks noChangeArrowheads="1"/>
          </p:cNvSpPr>
          <p:nvPr/>
        </p:nvSpPr>
        <p:spPr bwMode="auto">
          <a:xfrm>
            <a:off x="5533058" y="23119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570478" name="Text Box 110"/>
          <p:cNvSpPr txBox="1">
            <a:spLocks noChangeArrowheads="1"/>
          </p:cNvSpPr>
          <p:nvPr/>
        </p:nvSpPr>
        <p:spPr bwMode="auto">
          <a:xfrm>
            <a:off x="6911008" y="202140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570479" name="Text Box 111"/>
          <p:cNvSpPr txBox="1">
            <a:spLocks noChangeArrowheads="1"/>
          </p:cNvSpPr>
          <p:nvPr/>
        </p:nvSpPr>
        <p:spPr bwMode="auto">
          <a:xfrm>
            <a:off x="6980858" y="23119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570480" name="Text Box 112"/>
          <p:cNvSpPr txBox="1">
            <a:spLocks noChangeArrowheads="1"/>
          </p:cNvSpPr>
          <p:nvPr/>
        </p:nvSpPr>
        <p:spPr bwMode="auto">
          <a:xfrm>
            <a:off x="804765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3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01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70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1" grpId="0" uiExpand="1" build="p"/>
      <p:bldP spid="570465" grpId="0" animBg="1"/>
      <p:bldP spid="570466" grpId="0" animBg="1"/>
      <p:bldP spid="570469" grpId="0"/>
      <p:bldP spid="570470" grpId="0"/>
      <p:bldP spid="570471" grpId="0"/>
      <p:bldP spid="570472" grpId="0"/>
      <p:bldP spid="570474" grpId="0"/>
      <p:bldP spid="570475" grpId="0"/>
      <p:bldP spid="570476" grpId="0"/>
      <p:bldP spid="570477" grpId="0"/>
      <p:bldP spid="570478" grpId="0"/>
      <p:bldP spid="570479" grpId="0"/>
      <p:bldP spid="5704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Analyse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Zeitaufwand: </a:t>
            </a: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Arial" charset="0"/>
              </a:rPr>
              <a:t>Speicheraufwand: 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  <a:r>
              <a:rPr lang="de-DE" dirty="0">
                <a:cs typeface="Arial" charset="0"/>
              </a:rPr>
              <a:t> um die Eingabe zu speichern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  <a:r>
              <a:rPr lang="de-DE" dirty="0">
                <a:cs typeface="Arial" charset="0"/>
              </a:rPr>
              <a:t> für die gierige Auswahl</a:t>
            </a:r>
          </a:p>
          <a:p>
            <a:pPr eaLnBrk="1" hangingPunct="1">
              <a:defRPr/>
            </a:pPr>
            <a:endParaRPr lang="de-DE" dirty="0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44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Rucksackproblem</a:t>
            </a:r>
          </a:p>
        </p:txBody>
      </p:sp>
      <p:pic>
        <p:nvPicPr>
          <p:cNvPr id="173058" name="Picture 5" descr="486px-Knaps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40386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5334000" y="2895600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990000"/>
                </a:solidFill>
                <a:cs typeface="+mn-cs"/>
              </a:rPr>
              <a:t>Drei Versionen</a:t>
            </a:r>
            <a:r>
              <a:rPr lang="de-DE">
                <a:cs typeface="+mn-cs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>
                <a:cs typeface="+mn-cs"/>
              </a:rPr>
              <a:t>: Wähle Gegenstand oder nicht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>
                <a:cs typeface="+mn-cs"/>
              </a:rPr>
              <a:t>: Gegenstände sind teilbar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>
                <a:cs typeface="+mn-cs"/>
              </a:rPr>
              <a:t>: Beliebige Anzahlen verfügbar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cs typeface="+mn-cs"/>
              </a:rPr>
              <a:t>Welches ist das leichteste Problem?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838200" y="1196752"/>
            <a:ext cx="6254080" cy="1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41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indent="0">
              <a:lnSpc>
                <a:spcPct val="110000"/>
              </a:lnSpc>
              <a:defRPr/>
            </a:pPr>
            <a:r>
              <a:rPr lang="de-DE" sz="2000" dirty="0">
                <a:cs typeface="+mn-cs"/>
              </a:rPr>
              <a:t>Gegeben sei eine Menge von Gegenständen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cs typeface="+mn-cs"/>
              </a:rPr>
              <a:t>Jeder Gegenstand hat einen Wert und ein Gewicht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Ziel</a:t>
            </a:r>
            <a:r>
              <a:rPr lang="de-DE" sz="2000" dirty="0">
                <a:cs typeface="+mn-cs"/>
              </a:rPr>
              <a:t>: Maximiere Wert der Dinge im Rucksack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Einschränkung</a:t>
            </a:r>
            <a:r>
              <a:rPr lang="de-DE" sz="2000" dirty="0">
                <a:cs typeface="+mn-cs"/>
              </a:rPr>
              <a:t>: Rucksack hat Gewichtsgrenze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4427984" y="5805264"/>
            <a:ext cx="3962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solidFill>
                  <a:srgbClr val="990000"/>
                </a:solidFill>
                <a:cs typeface="+mn-cs"/>
              </a:rPr>
              <a:t>Wir beginnen mit dem 0-1-Problem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899592" y="5517232"/>
            <a:ext cx="128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[Wikipedia]</a:t>
            </a:r>
          </a:p>
        </p:txBody>
      </p:sp>
    </p:spTree>
    <p:extLst>
      <p:ext uri="{BB962C8B-B14F-4D97-AF65-F5344CB8AC3E}">
        <p14:creationId xmlns:p14="http://schemas.microsoft.com/office/powerpoint/2010/main" val="48710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Ereignisauswahl-Problem (Uniformer Wert)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852936"/>
            <a:ext cx="8712968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Ziel: maximiere die </a:t>
            </a:r>
            <a:r>
              <a:rPr lang="de-DE" sz="1800" b="1" dirty="0">
                <a:solidFill>
                  <a:srgbClr val="FF0000"/>
                </a:solidFill>
                <a:cs typeface="+mn-cs"/>
              </a:rPr>
              <a:t>Anzahl</a:t>
            </a:r>
            <a:r>
              <a:rPr lang="de-DE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de-DE" sz="1800" dirty="0">
                <a:cs typeface="+mn-cs"/>
              </a:rPr>
              <a:t>der ausgewählten Ereignisintervalle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Setze </a:t>
            </a:r>
            <a:r>
              <a:rPr lang="de-DE" sz="1800" i="1" dirty="0">
                <a:latin typeface="Times New Roman" charset="0"/>
                <a:cs typeface="+mn-cs"/>
              </a:rPr>
              <a:t>v</a:t>
            </a:r>
            <a:r>
              <a:rPr lang="de-DE" sz="1800" i="1" baseline="-25000" dirty="0">
                <a:latin typeface="Times New Roman" charset="0"/>
                <a:cs typeface="+mn-cs"/>
              </a:rPr>
              <a:t>i</a:t>
            </a:r>
            <a:r>
              <a:rPr lang="de-DE" sz="1800" dirty="0">
                <a:latin typeface="Times New Roman" charset="0"/>
                <a:cs typeface="+mn-cs"/>
              </a:rPr>
              <a:t> = 1</a:t>
            </a:r>
            <a:r>
              <a:rPr lang="de-DE" sz="1800" dirty="0">
                <a:cs typeface="+mn-cs"/>
              </a:rPr>
              <a:t> für alle </a:t>
            </a:r>
            <a:r>
              <a:rPr lang="de-DE" sz="1800" i="1" dirty="0">
                <a:latin typeface="Times New Roman" charset="0"/>
                <a:cs typeface="+mn-cs"/>
              </a:rPr>
              <a:t>i </a:t>
            </a:r>
            <a:r>
              <a:rPr lang="de-DE" sz="1800" dirty="0">
                <a:cs typeface="+mn-cs"/>
              </a:rPr>
              <a:t>und löse Problem aufwendig mit dynamischer Programmierung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Gierige Strategie: Wähle das nächste Ereignisintervall kompatibel mit voriger Wahl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Liefert (e</a:t>
            </a:r>
            <a:r>
              <a:rPr lang="de-DE" sz="1800" baseline="-25000" dirty="0">
                <a:cs typeface="+mn-cs"/>
              </a:rPr>
              <a:t>1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2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4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6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8</a:t>
            </a:r>
            <a:r>
              <a:rPr lang="de-DE" sz="1800" dirty="0">
                <a:cs typeface="+mn-cs"/>
              </a:rPr>
              <a:t>) für das obige Beispiel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Warum funktioniert das hier?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Behauptung 1: </a:t>
            </a:r>
            <a:r>
              <a:rPr lang="de-DE" sz="1600" dirty="0"/>
              <a:t>optimale Substruktur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Behauptung 2:</a:t>
            </a:r>
            <a:r>
              <a:rPr lang="de-DE" sz="1600" dirty="0"/>
              <a:t> Es gibt optimale Lösung, die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i="1" dirty="0"/>
              <a:t> </a:t>
            </a:r>
            <a:r>
              <a:rPr lang="de-DE" sz="1600" dirty="0"/>
              <a:t>beinhaltet</a:t>
            </a:r>
            <a:endParaRPr lang="de-DE" sz="1600" baseline="-25000" dirty="0">
              <a:latin typeface="Times New Roman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Beweis durch Widerspruch</a:t>
            </a:r>
            <a:r>
              <a:rPr lang="de-DE" sz="1600" dirty="0"/>
              <a:t>: Nehme an, keine optimale Lösung enthält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Sagen wir, das erste gewählte Ereignis ist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 </a:t>
            </a:r>
            <a:r>
              <a:rPr lang="de-DE" sz="1600" i="1" dirty="0"/>
              <a:t>=&gt; </a:t>
            </a:r>
            <a:r>
              <a:rPr lang="de-DE" sz="1600" dirty="0"/>
              <a:t>andere gewählte Ereignisse starten, nachdem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 endet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Ersetzte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 durch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dirty="0"/>
              <a:t> ergibt eine andere optimale Lösung (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dirty="0"/>
              <a:t> endet früher als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Widerspruch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Einfache Idee: Wähle das nächste Ereignis, mit dem die maximale Zeit verbleibt</a:t>
            </a:r>
          </a:p>
        </p:txBody>
      </p:sp>
      <p:sp>
        <p:nvSpPr>
          <p:cNvPr id="576516" name="Line 4"/>
          <p:cNvSpPr>
            <a:spLocks noChangeShapeType="1"/>
          </p:cNvSpPr>
          <p:nvPr/>
        </p:nvSpPr>
        <p:spPr bwMode="auto">
          <a:xfrm>
            <a:off x="1219200" y="2617688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7" name="Line 5"/>
          <p:cNvSpPr>
            <a:spLocks noChangeShapeType="1"/>
          </p:cNvSpPr>
          <p:nvPr/>
        </p:nvSpPr>
        <p:spPr bwMode="auto">
          <a:xfrm>
            <a:off x="1371600" y="2236688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8" name="Line 6"/>
          <p:cNvSpPr>
            <a:spLocks noChangeShapeType="1"/>
          </p:cNvSpPr>
          <p:nvPr/>
        </p:nvSpPr>
        <p:spPr bwMode="auto">
          <a:xfrm>
            <a:off x="1828800" y="1931888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9" name="Line 7"/>
          <p:cNvSpPr>
            <a:spLocks noChangeShapeType="1"/>
          </p:cNvSpPr>
          <p:nvPr/>
        </p:nvSpPr>
        <p:spPr bwMode="auto">
          <a:xfrm>
            <a:off x="2438400" y="2084288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0" name="Line 8"/>
          <p:cNvSpPr>
            <a:spLocks noChangeShapeType="1"/>
          </p:cNvSpPr>
          <p:nvPr/>
        </p:nvSpPr>
        <p:spPr bwMode="auto">
          <a:xfrm>
            <a:off x="3657600" y="21604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1" name="Line 9"/>
          <p:cNvSpPr>
            <a:spLocks noChangeShapeType="1"/>
          </p:cNvSpPr>
          <p:nvPr/>
        </p:nvSpPr>
        <p:spPr bwMode="auto">
          <a:xfrm>
            <a:off x="4114800" y="19318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2" name="Line 10"/>
          <p:cNvSpPr>
            <a:spLocks noChangeShapeType="1"/>
          </p:cNvSpPr>
          <p:nvPr/>
        </p:nvSpPr>
        <p:spPr bwMode="auto">
          <a:xfrm>
            <a:off x="4419600" y="1779488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3" name="Line 11"/>
          <p:cNvSpPr>
            <a:spLocks noChangeShapeType="1"/>
          </p:cNvSpPr>
          <p:nvPr/>
        </p:nvSpPr>
        <p:spPr bwMode="auto">
          <a:xfrm>
            <a:off x="5181600" y="2160488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4" name="Line 12"/>
          <p:cNvSpPr>
            <a:spLocks noChangeShapeType="1"/>
          </p:cNvSpPr>
          <p:nvPr/>
        </p:nvSpPr>
        <p:spPr bwMode="auto">
          <a:xfrm>
            <a:off x="5638800" y="18556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5" name="Line 13"/>
          <p:cNvSpPr>
            <a:spLocks noChangeShapeType="1"/>
          </p:cNvSpPr>
          <p:nvPr/>
        </p:nvSpPr>
        <p:spPr bwMode="auto">
          <a:xfrm>
            <a:off x="6172200" y="2160488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6" name="Text Box 14"/>
          <p:cNvSpPr txBox="1">
            <a:spLocks noChangeArrowheads="1"/>
          </p:cNvSpPr>
          <p:nvPr/>
        </p:nvSpPr>
        <p:spPr bwMode="auto">
          <a:xfrm>
            <a:off x="7985125" y="2403376"/>
            <a:ext cx="6591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Time</a:t>
            </a:r>
          </a:p>
        </p:txBody>
      </p:sp>
      <p:sp>
        <p:nvSpPr>
          <p:cNvPr id="576527" name="Text Box 15"/>
          <p:cNvSpPr txBox="1">
            <a:spLocks noChangeArrowheads="1"/>
          </p:cNvSpPr>
          <p:nvPr/>
        </p:nvSpPr>
        <p:spPr bwMode="auto">
          <a:xfrm>
            <a:off x="1524000" y="18699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576528" name="Text Box 16"/>
          <p:cNvSpPr txBox="1">
            <a:spLocks noChangeArrowheads="1"/>
          </p:cNvSpPr>
          <p:nvPr/>
        </p:nvSpPr>
        <p:spPr bwMode="auto">
          <a:xfrm>
            <a:off x="2457450" y="19461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576529" name="Text Box 17"/>
          <p:cNvSpPr txBox="1">
            <a:spLocks noChangeArrowheads="1"/>
          </p:cNvSpPr>
          <p:nvPr/>
        </p:nvSpPr>
        <p:spPr bwMode="auto">
          <a:xfrm>
            <a:off x="2914650" y="15651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576530" name="Text Box 18"/>
          <p:cNvSpPr txBox="1">
            <a:spLocks noChangeArrowheads="1"/>
          </p:cNvSpPr>
          <p:nvPr/>
        </p:nvSpPr>
        <p:spPr bwMode="auto">
          <a:xfrm>
            <a:off x="373380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576531" name="Text Box 19"/>
          <p:cNvSpPr txBox="1">
            <a:spLocks noChangeArrowheads="1"/>
          </p:cNvSpPr>
          <p:nvPr/>
        </p:nvSpPr>
        <p:spPr bwMode="auto">
          <a:xfrm>
            <a:off x="436245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5</a:t>
            </a:r>
          </a:p>
        </p:txBody>
      </p:sp>
      <p:sp>
        <p:nvSpPr>
          <p:cNvPr id="576532" name="Text Box 20"/>
          <p:cNvSpPr txBox="1">
            <a:spLocks noChangeArrowheads="1"/>
          </p:cNvSpPr>
          <p:nvPr/>
        </p:nvSpPr>
        <p:spPr bwMode="auto">
          <a:xfrm>
            <a:off x="4724400" y="1412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6</a:t>
            </a:r>
          </a:p>
        </p:txBody>
      </p:sp>
      <p:sp>
        <p:nvSpPr>
          <p:cNvPr id="576533" name="Text Box 21"/>
          <p:cNvSpPr txBox="1">
            <a:spLocks noChangeArrowheads="1"/>
          </p:cNvSpPr>
          <p:nvPr/>
        </p:nvSpPr>
        <p:spPr bwMode="auto">
          <a:xfrm>
            <a:off x="5257800" y="17794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7</a:t>
            </a:r>
          </a:p>
        </p:txBody>
      </p:sp>
      <p:sp>
        <p:nvSpPr>
          <p:cNvPr id="576534" name="Text Box 22"/>
          <p:cNvSpPr txBox="1">
            <a:spLocks noChangeArrowheads="1"/>
          </p:cNvSpPr>
          <p:nvPr/>
        </p:nvSpPr>
        <p:spPr bwMode="auto">
          <a:xfrm>
            <a:off x="5734050" y="14746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8</a:t>
            </a:r>
          </a:p>
        </p:txBody>
      </p:sp>
      <p:sp>
        <p:nvSpPr>
          <p:cNvPr id="576535" name="Text Box 23"/>
          <p:cNvSpPr txBox="1">
            <a:spLocks noChangeArrowheads="1"/>
          </p:cNvSpPr>
          <p:nvPr/>
        </p:nvSpPr>
        <p:spPr bwMode="auto">
          <a:xfrm>
            <a:off x="657225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9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13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Rucksackproblem</a:t>
            </a:r>
          </a:p>
        </p:txBody>
      </p:sp>
      <p:pic>
        <p:nvPicPr>
          <p:cNvPr id="173058" name="Picture 5" descr="486px-Knaps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40386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5334000" y="2672025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990000"/>
                </a:solidFill>
                <a:cs typeface="+mn-cs"/>
              </a:rPr>
              <a:t>Drei Versionen</a:t>
            </a:r>
            <a:r>
              <a:rPr lang="de-DE" dirty="0">
                <a:cs typeface="+mn-cs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Wähle Gegenstand oder nicht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 dirty="0">
                <a:cs typeface="+mn-cs"/>
              </a:rPr>
              <a:t>: Gegenstände sind teilbar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Beliebige Anzahlen verfügbar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Welches ist das leichteste Problem?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838200" y="1196752"/>
            <a:ext cx="6254080" cy="1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41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indent="0">
              <a:lnSpc>
                <a:spcPct val="110000"/>
              </a:lnSpc>
              <a:defRPr/>
            </a:pPr>
            <a:r>
              <a:rPr lang="de-DE" sz="2000" dirty="0">
                <a:cs typeface="+mn-cs"/>
              </a:rPr>
              <a:t>Gegeben sei eine Menge von Gegenständen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cs typeface="+mn-cs"/>
              </a:rPr>
              <a:t>Jeder Gegenstand hat einen Wert und ein Gewicht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Ziel</a:t>
            </a:r>
            <a:r>
              <a:rPr lang="de-DE" sz="2000" dirty="0">
                <a:cs typeface="+mn-cs"/>
              </a:rPr>
              <a:t>: maximiere Wert der Dinge im Rucksack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Einschränkung</a:t>
            </a:r>
            <a:r>
              <a:rPr lang="de-DE" sz="2000" dirty="0">
                <a:cs typeface="+mn-cs"/>
              </a:rPr>
              <a:t>: Rucksack hat Gewichtsgrenze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3851920" y="5517232"/>
            <a:ext cx="3962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solidFill>
                  <a:srgbClr val="990000"/>
                </a:solidFill>
                <a:cs typeface="+mn-cs"/>
              </a:rPr>
              <a:t>Können wir das gestückelte Rucksackproblem mit einem gierigen Verfahren lösen? 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2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j-cs"/>
              </a:rPr>
              <a:t>Gieriger Algorithmus für Stückelbares-Rucksackproblem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Berechne Wert/Gewichts-Verhältnis für jeden Gegenstand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Sortiere Gegenstände bzgl. ihres Wert/Gewichts-Verhältnisses</a:t>
            </a:r>
          </a:p>
          <a:p>
            <a:pPr lvl="1" eaLnBrk="1" hangingPunct="1">
              <a:defRPr/>
            </a:pPr>
            <a:r>
              <a:rPr lang="de-DE" sz="2400"/>
              <a:t>Verwende Gegenstand mit </a:t>
            </a:r>
            <a:r>
              <a:rPr lang="de-DE"/>
              <a:t>höchstem Verhältnis als wertvollstes Element </a:t>
            </a:r>
            <a:r>
              <a:rPr lang="de-DE" sz="2400"/>
              <a:t>(most valuable item, MVI)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Iterativ: </a:t>
            </a:r>
          </a:p>
          <a:p>
            <a:pPr lvl="1" eaLnBrk="1" hangingPunct="1">
              <a:defRPr/>
            </a:pPr>
            <a:r>
              <a:rPr lang="de-DE"/>
              <a:t>Falls die Gewichtsgrenze nicht durch Addieren von MVI überschritten</a:t>
            </a:r>
            <a:endParaRPr lang="de-DE" sz="2400"/>
          </a:p>
          <a:p>
            <a:pPr lvl="2" eaLnBrk="1" hangingPunct="1">
              <a:defRPr/>
            </a:pPr>
            <a:r>
              <a:rPr lang="de-DE" sz="2000"/>
              <a:t>Wähle MVI</a:t>
            </a:r>
          </a:p>
          <a:p>
            <a:pPr lvl="1" eaLnBrk="1" hangingPunct="1">
              <a:defRPr/>
            </a:pPr>
            <a:r>
              <a:rPr lang="de-DE" sz="2400"/>
              <a:t>Sonst wähle MVI partiell bis Gewichtsgrenze erreicht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78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3716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Gewichtsgrenze: 10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</p:txBody>
      </p:sp>
      <p:grpSp>
        <p:nvGrpSpPr>
          <p:cNvPr id="588848" name="Group 48"/>
          <p:cNvGrpSpPr>
            <a:grpSpLocks/>
          </p:cNvGrpSpPr>
          <p:nvPr/>
        </p:nvGrpSpPr>
        <p:grpSpPr bwMode="auto">
          <a:xfrm>
            <a:off x="3543300" y="1524000"/>
            <a:ext cx="952500" cy="4183063"/>
            <a:chOff x="2232" y="960"/>
            <a:chExt cx="600" cy="2635"/>
          </a:xfrm>
        </p:grpSpPr>
        <p:sp>
          <p:nvSpPr>
            <p:cNvPr id="588805" name="Rectangle 5"/>
            <p:cNvSpPr>
              <a:spLocks noChangeArrowheads="1"/>
            </p:cNvSpPr>
            <p:nvPr/>
          </p:nvSpPr>
          <p:spPr bwMode="auto">
            <a:xfrm>
              <a:off x="2232" y="3229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1.5</a:t>
              </a:r>
            </a:p>
          </p:txBody>
        </p:sp>
        <p:sp>
          <p:nvSpPr>
            <p:cNvPr id="588809" name="Rectangle 9"/>
            <p:cNvSpPr>
              <a:spLocks noChangeArrowheads="1"/>
            </p:cNvSpPr>
            <p:nvPr/>
          </p:nvSpPr>
          <p:spPr bwMode="auto">
            <a:xfrm>
              <a:off x="2232" y="2864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13" name="Rectangle 13"/>
            <p:cNvSpPr>
              <a:spLocks noChangeArrowheads="1"/>
            </p:cNvSpPr>
            <p:nvPr/>
          </p:nvSpPr>
          <p:spPr bwMode="auto">
            <a:xfrm>
              <a:off x="2232" y="2498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1.2</a:t>
              </a:r>
            </a:p>
          </p:txBody>
        </p:sp>
        <p:sp>
          <p:nvSpPr>
            <p:cNvPr id="588817" name="Rectangle 17"/>
            <p:cNvSpPr>
              <a:spLocks noChangeArrowheads="1"/>
            </p:cNvSpPr>
            <p:nvPr/>
          </p:nvSpPr>
          <p:spPr bwMode="auto">
            <a:xfrm>
              <a:off x="2232" y="2132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21" name="Rectangle 21"/>
            <p:cNvSpPr>
              <a:spLocks noChangeArrowheads="1"/>
            </p:cNvSpPr>
            <p:nvPr/>
          </p:nvSpPr>
          <p:spPr bwMode="auto">
            <a:xfrm>
              <a:off x="2232" y="1766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0.75</a:t>
              </a:r>
            </a:p>
          </p:txBody>
        </p:sp>
        <p:sp>
          <p:nvSpPr>
            <p:cNvPr id="588825" name="Rectangle 25"/>
            <p:cNvSpPr>
              <a:spLocks noChangeArrowheads="1"/>
            </p:cNvSpPr>
            <p:nvPr/>
          </p:nvSpPr>
          <p:spPr bwMode="auto">
            <a:xfrm>
              <a:off x="2232" y="1401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29" name="Rectangle 29"/>
            <p:cNvSpPr>
              <a:spLocks noChangeArrowheads="1"/>
            </p:cNvSpPr>
            <p:nvPr/>
          </p:nvSpPr>
          <p:spPr bwMode="auto">
            <a:xfrm>
              <a:off x="2232" y="960"/>
              <a:ext cx="60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$ / kg</a:t>
              </a:r>
            </a:p>
          </p:txBody>
        </p:sp>
      </p:grpSp>
      <p:sp>
        <p:nvSpPr>
          <p:cNvPr id="588833" name="Line 33"/>
          <p:cNvSpPr>
            <a:spLocks noChangeShapeType="1"/>
          </p:cNvSpPr>
          <p:nvPr/>
        </p:nvSpPr>
        <p:spPr bwMode="auto">
          <a:xfrm>
            <a:off x="685800" y="1524000"/>
            <a:ext cx="3810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4" name="Line 34"/>
          <p:cNvSpPr>
            <a:spLocks noChangeShapeType="1"/>
          </p:cNvSpPr>
          <p:nvPr/>
        </p:nvSpPr>
        <p:spPr bwMode="auto">
          <a:xfrm>
            <a:off x="685800" y="2224088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5" name="Line 35"/>
          <p:cNvSpPr>
            <a:spLocks noChangeShapeType="1"/>
          </p:cNvSpPr>
          <p:nvPr/>
        </p:nvSpPr>
        <p:spPr bwMode="auto">
          <a:xfrm>
            <a:off x="685800" y="280352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6" name="Line 36"/>
          <p:cNvSpPr>
            <a:spLocks noChangeShapeType="1"/>
          </p:cNvSpPr>
          <p:nvPr/>
        </p:nvSpPr>
        <p:spPr bwMode="auto">
          <a:xfrm>
            <a:off x="685800" y="338455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7" name="Line 37"/>
          <p:cNvSpPr>
            <a:spLocks noChangeShapeType="1"/>
          </p:cNvSpPr>
          <p:nvPr/>
        </p:nvSpPr>
        <p:spPr bwMode="auto">
          <a:xfrm>
            <a:off x="685800" y="39655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8" name="Line 38"/>
          <p:cNvSpPr>
            <a:spLocks noChangeShapeType="1"/>
          </p:cNvSpPr>
          <p:nvPr/>
        </p:nvSpPr>
        <p:spPr bwMode="auto">
          <a:xfrm>
            <a:off x="685800" y="45466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9" name="Line 39"/>
          <p:cNvSpPr>
            <a:spLocks noChangeShapeType="1"/>
          </p:cNvSpPr>
          <p:nvPr/>
        </p:nvSpPr>
        <p:spPr bwMode="auto">
          <a:xfrm>
            <a:off x="685800" y="5126038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40" name="Line 40"/>
          <p:cNvSpPr>
            <a:spLocks noChangeShapeType="1"/>
          </p:cNvSpPr>
          <p:nvPr/>
        </p:nvSpPr>
        <p:spPr bwMode="auto">
          <a:xfrm>
            <a:off x="685800" y="5707063"/>
            <a:ext cx="3810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273420" name="Group 49"/>
          <p:cNvGrpSpPr>
            <a:grpSpLocks/>
          </p:cNvGrpSpPr>
          <p:nvPr/>
        </p:nvGrpSpPr>
        <p:grpSpPr bwMode="auto">
          <a:xfrm>
            <a:off x="685800" y="1524000"/>
            <a:ext cx="2857500" cy="4183063"/>
            <a:chOff x="432" y="960"/>
            <a:chExt cx="1800" cy="2635"/>
          </a:xfrm>
        </p:grpSpPr>
        <p:sp>
          <p:nvSpPr>
            <p:cNvPr id="588806" name="Rectangle 6"/>
            <p:cNvSpPr>
              <a:spLocks noChangeArrowheads="1"/>
            </p:cNvSpPr>
            <p:nvPr/>
          </p:nvSpPr>
          <p:spPr bwMode="auto">
            <a:xfrm>
              <a:off x="1632" y="3229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9</a:t>
              </a:r>
            </a:p>
          </p:txBody>
        </p:sp>
        <p:sp>
          <p:nvSpPr>
            <p:cNvPr id="588807" name="Rectangle 7"/>
            <p:cNvSpPr>
              <a:spLocks noChangeArrowheads="1"/>
            </p:cNvSpPr>
            <p:nvPr/>
          </p:nvSpPr>
          <p:spPr bwMode="auto">
            <a:xfrm>
              <a:off x="960" y="3229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08" name="Rectangle 8"/>
            <p:cNvSpPr>
              <a:spLocks noChangeArrowheads="1"/>
            </p:cNvSpPr>
            <p:nvPr/>
          </p:nvSpPr>
          <p:spPr bwMode="auto">
            <a:xfrm>
              <a:off x="432" y="3229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10" name="Rectangle 10"/>
            <p:cNvSpPr>
              <a:spLocks noChangeArrowheads="1"/>
            </p:cNvSpPr>
            <p:nvPr/>
          </p:nvSpPr>
          <p:spPr bwMode="auto">
            <a:xfrm>
              <a:off x="1632" y="2864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11" name="Rectangle 11"/>
            <p:cNvSpPr>
              <a:spLocks noChangeArrowheads="1"/>
            </p:cNvSpPr>
            <p:nvPr/>
          </p:nvSpPr>
          <p:spPr bwMode="auto">
            <a:xfrm>
              <a:off x="960" y="2864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12" name="Rectangle 12"/>
            <p:cNvSpPr>
              <a:spLocks noChangeArrowheads="1"/>
            </p:cNvSpPr>
            <p:nvPr/>
          </p:nvSpPr>
          <p:spPr bwMode="auto">
            <a:xfrm>
              <a:off x="432" y="2864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5</a:t>
              </a:r>
            </a:p>
          </p:txBody>
        </p:sp>
        <p:sp>
          <p:nvSpPr>
            <p:cNvPr id="588814" name="Rectangle 14"/>
            <p:cNvSpPr>
              <a:spLocks noChangeArrowheads="1"/>
            </p:cNvSpPr>
            <p:nvPr/>
          </p:nvSpPr>
          <p:spPr bwMode="auto">
            <a:xfrm>
              <a:off x="1632" y="2498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15" name="Rectangle 15"/>
            <p:cNvSpPr>
              <a:spLocks noChangeArrowheads="1"/>
            </p:cNvSpPr>
            <p:nvPr/>
          </p:nvSpPr>
          <p:spPr bwMode="auto">
            <a:xfrm>
              <a:off x="960" y="2498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5</a:t>
              </a:r>
            </a:p>
          </p:txBody>
        </p:sp>
        <p:sp>
          <p:nvSpPr>
            <p:cNvPr id="588816" name="Rectangle 16"/>
            <p:cNvSpPr>
              <a:spLocks noChangeArrowheads="1"/>
            </p:cNvSpPr>
            <p:nvPr/>
          </p:nvSpPr>
          <p:spPr bwMode="auto">
            <a:xfrm>
              <a:off x="432" y="2498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18" name="Rectangle 18"/>
            <p:cNvSpPr>
              <a:spLocks noChangeArrowheads="1"/>
            </p:cNvSpPr>
            <p:nvPr/>
          </p:nvSpPr>
          <p:spPr bwMode="auto">
            <a:xfrm>
              <a:off x="1632" y="2132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19" name="Rectangle 19"/>
            <p:cNvSpPr>
              <a:spLocks noChangeArrowheads="1"/>
            </p:cNvSpPr>
            <p:nvPr/>
          </p:nvSpPr>
          <p:spPr bwMode="auto">
            <a:xfrm>
              <a:off x="960" y="2132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0" name="Rectangle 20"/>
            <p:cNvSpPr>
              <a:spLocks noChangeArrowheads="1"/>
            </p:cNvSpPr>
            <p:nvPr/>
          </p:nvSpPr>
          <p:spPr bwMode="auto">
            <a:xfrm>
              <a:off x="432" y="2132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2" name="Rectangle 22"/>
            <p:cNvSpPr>
              <a:spLocks noChangeArrowheads="1"/>
            </p:cNvSpPr>
            <p:nvPr/>
          </p:nvSpPr>
          <p:spPr bwMode="auto">
            <a:xfrm>
              <a:off x="1632" y="1766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3" name="Rectangle 23"/>
            <p:cNvSpPr>
              <a:spLocks noChangeArrowheads="1"/>
            </p:cNvSpPr>
            <p:nvPr/>
          </p:nvSpPr>
          <p:spPr bwMode="auto">
            <a:xfrm>
              <a:off x="960" y="1766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24" name="Rectangle 24"/>
            <p:cNvSpPr>
              <a:spLocks noChangeArrowheads="1"/>
            </p:cNvSpPr>
            <p:nvPr/>
          </p:nvSpPr>
          <p:spPr bwMode="auto">
            <a:xfrm>
              <a:off x="432" y="1766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6" name="Rectangle 26"/>
            <p:cNvSpPr>
              <a:spLocks noChangeArrowheads="1"/>
            </p:cNvSpPr>
            <p:nvPr/>
          </p:nvSpPr>
          <p:spPr bwMode="auto">
            <a:xfrm>
              <a:off x="1632" y="1401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7" name="Rectangle 27"/>
            <p:cNvSpPr>
              <a:spLocks noChangeArrowheads="1"/>
            </p:cNvSpPr>
            <p:nvPr/>
          </p:nvSpPr>
          <p:spPr bwMode="auto">
            <a:xfrm>
              <a:off x="960" y="1401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8" name="Rectangle 28"/>
            <p:cNvSpPr>
              <a:spLocks noChangeArrowheads="1"/>
            </p:cNvSpPr>
            <p:nvPr/>
          </p:nvSpPr>
          <p:spPr bwMode="auto">
            <a:xfrm>
              <a:off x="432" y="1401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30" name="Rectangle 30"/>
            <p:cNvSpPr>
              <a:spLocks noChangeArrowheads="1"/>
            </p:cNvSpPr>
            <p:nvPr/>
          </p:nvSpPr>
          <p:spPr bwMode="auto">
            <a:xfrm>
              <a:off x="1632" y="960"/>
              <a:ext cx="60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Wert</a:t>
              </a:r>
              <a:br>
                <a:rPr lang="de-DE" sz="2000">
                  <a:cs typeface="+mn-cs"/>
                </a:rPr>
              </a:br>
              <a:r>
                <a:rPr lang="de-DE" sz="2000">
                  <a:cs typeface="+mn-cs"/>
                </a:rPr>
                <a:t>($)</a:t>
              </a:r>
            </a:p>
          </p:txBody>
        </p:sp>
        <p:sp>
          <p:nvSpPr>
            <p:cNvPr id="588831" name="Rectangle 31"/>
            <p:cNvSpPr>
              <a:spLocks noChangeArrowheads="1"/>
            </p:cNvSpPr>
            <p:nvPr/>
          </p:nvSpPr>
          <p:spPr bwMode="auto">
            <a:xfrm>
              <a:off x="960" y="960"/>
              <a:ext cx="672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Gewicht(kg)</a:t>
              </a:r>
            </a:p>
          </p:txBody>
        </p:sp>
        <p:sp>
          <p:nvSpPr>
            <p:cNvPr id="588832" name="Rectangle 32"/>
            <p:cNvSpPr>
              <a:spLocks noChangeArrowheads="1"/>
            </p:cNvSpPr>
            <p:nvPr/>
          </p:nvSpPr>
          <p:spPr bwMode="auto">
            <a:xfrm>
              <a:off x="432" y="960"/>
              <a:ext cx="528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Ggst</a:t>
              </a:r>
            </a:p>
          </p:txBody>
        </p:sp>
        <p:sp>
          <p:nvSpPr>
            <p:cNvPr id="588841" name="Line 41"/>
            <p:cNvSpPr>
              <a:spLocks noChangeShapeType="1"/>
            </p:cNvSpPr>
            <p:nvPr/>
          </p:nvSpPr>
          <p:spPr bwMode="auto">
            <a:xfrm>
              <a:off x="432" y="960"/>
              <a:ext cx="0" cy="263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2" name="Line 42"/>
            <p:cNvSpPr>
              <a:spLocks noChangeShapeType="1"/>
            </p:cNvSpPr>
            <p:nvPr/>
          </p:nvSpPr>
          <p:spPr bwMode="auto">
            <a:xfrm>
              <a:off x="960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3" name="Line 43"/>
            <p:cNvSpPr>
              <a:spLocks noChangeShapeType="1"/>
            </p:cNvSpPr>
            <p:nvPr/>
          </p:nvSpPr>
          <p:spPr bwMode="auto">
            <a:xfrm>
              <a:off x="1632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4" name="Line 44"/>
            <p:cNvSpPr>
              <a:spLocks noChangeShapeType="1"/>
            </p:cNvSpPr>
            <p:nvPr/>
          </p:nvSpPr>
          <p:spPr bwMode="auto">
            <a:xfrm>
              <a:off x="2232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588845" name="Line 45"/>
          <p:cNvSpPr>
            <a:spLocks noChangeShapeType="1"/>
          </p:cNvSpPr>
          <p:nvPr/>
        </p:nvSpPr>
        <p:spPr bwMode="auto">
          <a:xfrm>
            <a:off x="4495800" y="1524000"/>
            <a:ext cx="0" cy="41830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66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Beispiel: Sortierung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3716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Gewichtsgrenze: 10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  <a:p>
            <a:pPr eaLnBrk="1" hangingPunct="1">
              <a:defRPr/>
            </a:pPr>
            <a:r>
              <a:rPr lang="de-DE" sz="2800" dirty="0"/>
              <a:t>Wähle </a:t>
            </a:r>
            <a:r>
              <a:rPr lang="de-DE" sz="2800" dirty="0" err="1"/>
              <a:t>Ggst</a:t>
            </a:r>
            <a:r>
              <a:rPr lang="de-DE" sz="2800" dirty="0"/>
              <a:t> 5</a:t>
            </a:r>
          </a:p>
          <a:p>
            <a:pPr lvl="1" eaLnBrk="1" hangingPunct="1">
              <a:defRPr/>
            </a:pPr>
            <a:r>
              <a:rPr lang="de-DE" dirty="0"/>
              <a:t>2 kg, $4</a:t>
            </a:r>
          </a:p>
          <a:p>
            <a:pPr eaLnBrk="1" hangingPunct="1">
              <a:defRPr/>
            </a:pPr>
            <a:r>
              <a:rPr lang="de-DE" sz="2800" dirty="0"/>
              <a:t>Wähle </a:t>
            </a:r>
            <a:r>
              <a:rPr lang="de-DE" sz="2800" dirty="0" err="1"/>
              <a:t>Ggst</a:t>
            </a:r>
            <a:r>
              <a:rPr lang="de-DE" sz="2800" dirty="0"/>
              <a:t> 6</a:t>
            </a:r>
          </a:p>
          <a:p>
            <a:pPr lvl="1" eaLnBrk="1" hangingPunct="1">
              <a:defRPr/>
            </a:pPr>
            <a:r>
              <a:rPr lang="de-DE" dirty="0"/>
              <a:t>8 kg, $13</a:t>
            </a:r>
          </a:p>
          <a:p>
            <a:pPr eaLnBrk="1" hangingPunct="1">
              <a:defRPr/>
            </a:pPr>
            <a:r>
              <a:rPr lang="de-DE" sz="2800" dirty="0"/>
              <a:t>Wähle 2 kg von </a:t>
            </a:r>
            <a:r>
              <a:rPr lang="de-DE" sz="2800" dirty="0" err="1"/>
              <a:t>Ggst</a:t>
            </a:r>
            <a:r>
              <a:rPr lang="de-DE" sz="2800" dirty="0"/>
              <a:t> 4</a:t>
            </a:r>
          </a:p>
          <a:p>
            <a:pPr lvl="1" eaLnBrk="1" hangingPunct="1">
              <a:defRPr/>
            </a:pPr>
            <a:r>
              <a:rPr lang="de-DE" dirty="0"/>
              <a:t>10 kg, 15.4</a:t>
            </a:r>
          </a:p>
        </p:txBody>
      </p:sp>
      <p:graphicFrame>
        <p:nvGraphicFramePr>
          <p:cNvPr id="590943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206835"/>
              </p:ext>
            </p:extLst>
          </p:nvPr>
        </p:nvGraphicFramePr>
        <p:xfrm>
          <a:off x="685800" y="1524000"/>
          <a:ext cx="3810000" cy="41814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Ggst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Gewicht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(kg)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Wert ($)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 / kg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308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Wann funktioniert der gierige Ansatz?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96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de-DE" dirty="0">
                <a:cs typeface="+mn-cs"/>
              </a:rPr>
              <a:t>Optimale Substruktur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de-DE" dirty="0">
                <a:cs typeface="+mn-cs"/>
              </a:rPr>
              <a:t>Lokal optimale Entscheidung führt zur global optimalen Lösung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Vergleiche auch die Bestimmung des minimalen Spannbaums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Für die meisten Optimierungsprobleme gilt das nicht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0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</a:t>
            </a:r>
            <a:r>
              <a:rPr lang="de-DE" sz="2000"/>
              <a:t>nachfolgenden  5 Präsentationen </a:t>
            </a:r>
            <a:r>
              <a:rPr lang="de-DE" sz="2000" dirty="0"/>
              <a:t>wurden mit einigen 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„Algorithmen und Datenstrukturen“ </a:t>
            </a:r>
            <a:br>
              <a:rPr lang="de-DE" sz="2000" dirty="0"/>
            </a:br>
            <a:r>
              <a:rPr lang="de-DE" sz="2000" dirty="0"/>
              <a:t>gehalten von Sven Groppe an der </a:t>
            </a:r>
            <a:r>
              <a:rPr lang="de-DE" sz="2000" dirty="0" err="1"/>
              <a:t>UzL</a:t>
            </a:r>
            <a:endParaRPr lang="de-DE" sz="2000" dirty="0"/>
          </a:p>
          <a:p>
            <a:pPr marL="0" indent="0">
              <a:buFontTx/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1403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/>
              <a:t>Beispiel:</a:t>
            </a:r>
            <a:r>
              <a:rPr lang="de-DE" sz="2400" dirty="0"/>
              <a:t> Wechselgeldberechnung</a:t>
            </a:r>
          </a:p>
          <a:p>
            <a:r>
              <a:rPr lang="de-DE" sz="2400" b="1" dirty="0"/>
              <a:t>Problem: </a:t>
            </a:r>
            <a:r>
              <a:rPr lang="de-DE" sz="2400" dirty="0"/>
              <a:t>Finde eine Münzkombi-</a:t>
            </a:r>
            <a:br>
              <a:rPr lang="de-DE" sz="2400" dirty="0"/>
            </a:br>
            <a:r>
              <a:rPr lang="de-DE" sz="2400" dirty="0" err="1"/>
              <a:t>nation</a:t>
            </a:r>
            <a:r>
              <a:rPr lang="de-DE" sz="2400" dirty="0"/>
              <a:t> für ein beliebiges Wechsel-</a:t>
            </a:r>
            <a:br>
              <a:rPr lang="de-DE" sz="2400" dirty="0"/>
            </a:br>
            <a:r>
              <a:rPr lang="de-DE" sz="2400" dirty="0" err="1"/>
              <a:t>geld</a:t>
            </a:r>
            <a:r>
              <a:rPr lang="de-DE" sz="2400" dirty="0"/>
              <a:t>, die aus möglichst wenig </a:t>
            </a:r>
            <a:br>
              <a:rPr lang="de-DE" sz="2400" dirty="0"/>
            </a:br>
            <a:r>
              <a:rPr lang="de-DE" sz="2400" dirty="0"/>
              <a:t>Münzen besteht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Quasi unbegrenztes </a:t>
            </a:r>
            <a:br>
              <a:rPr lang="de-DE" sz="2400" dirty="0"/>
            </a:br>
            <a:r>
              <a:rPr lang="de-DE" sz="2400" dirty="0"/>
              <a:t>Rucksackproblem</a:t>
            </a:r>
            <a:br>
              <a:rPr lang="de-DE" sz="2400" dirty="0"/>
            </a:br>
            <a:r>
              <a:rPr lang="de-DE" sz="2400" dirty="0"/>
              <a:t>durch Schaffnertasche</a:t>
            </a:r>
          </a:p>
        </p:txBody>
      </p:sp>
      <p:pic>
        <p:nvPicPr>
          <p:cNvPr id="13314" name="Picture 2" descr="File:Schaffnertasche mit galoppwechsler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11302"/>
            <a:ext cx="3082423" cy="246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/>
          <p:cNvSpPr/>
          <p:nvPr/>
        </p:nvSpPr>
        <p:spPr>
          <a:xfrm>
            <a:off x="4903480" y="4804410"/>
            <a:ext cx="4246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/>
              <a:t>Schaffnertasche mit Münzmagazin</a:t>
            </a:r>
          </a:p>
        </p:txBody>
      </p:sp>
      <p:sp>
        <p:nvSpPr>
          <p:cNvPr id="6" name="Rechteck 5"/>
          <p:cNvSpPr/>
          <p:nvPr/>
        </p:nvSpPr>
        <p:spPr>
          <a:xfrm rot="16200000">
            <a:off x="6922078" y="3979930"/>
            <a:ext cx="42130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e-DE" sz="900" dirty="0">
                <a:solidFill>
                  <a:srgbClr val="000000"/>
                </a:solidFill>
                <a:hlinkClick r:id="rId3"/>
              </a:rPr>
              <a:t>http://commons.wikimedia.org/wiki/File:Schaffnertasche_mit_galoppwechsler.jpeg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97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Nimm im nächsten Schritt die größte Münze, deren Wert kleiner oder gleich dem noch verbleibenden Wechselgeld ist</a:t>
            </a:r>
          </a:p>
          <a:p>
            <a:r>
              <a:rPr lang="de-DE" sz="2400" b="1" dirty="0"/>
              <a:t>Beispiel:</a:t>
            </a:r>
          </a:p>
          <a:p>
            <a:pPr lvl="1"/>
            <a:r>
              <a:rPr lang="de-DE" sz="2000" dirty="0"/>
              <a:t>Münzwerte </a:t>
            </a: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endParaRPr lang="de-DE" sz="2000" dirty="0"/>
          </a:p>
          <a:p>
            <a:pPr lvl="1"/>
            <a:r>
              <a:rPr lang="de-DE" sz="2000" dirty="0"/>
              <a:t>Wechselgeld sei 63 Cent:</a:t>
            </a:r>
          </a:p>
          <a:p>
            <a:pPr lvl="2"/>
            <a:r>
              <a:rPr lang="de-DE" sz="1600" dirty="0"/>
              <a:t>1-mal   50-Cent-Stück     	Rest:  13 Cent</a:t>
            </a:r>
          </a:p>
          <a:p>
            <a:pPr lvl="2"/>
            <a:r>
              <a:rPr lang="de-DE" sz="1600" dirty="0"/>
              <a:t>1-mal   10-Cent-Stück      	Rest:    3 Cent</a:t>
            </a:r>
          </a:p>
          <a:p>
            <a:pPr lvl="2"/>
            <a:r>
              <a:rPr lang="de-DE" sz="1600" dirty="0"/>
              <a:t>1-mal     2-Cent-Stück	Rest:    1 Cent	</a:t>
            </a:r>
          </a:p>
          <a:p>
            <a:pPr lvl="2"/>
            <a:r>
              <a:rPr lang="de-DE" sz="1600" dirty="0"/>
              <a:t>1-mal     1-Cent-Stück</a:t>
            </a:r>
          </a:p>
        </p:txBody>
      </p:sp>
      <p:pic>
        <p:nvPicPr>
          <p:cNvPr id="14340" name="Picture 4" descr="1 C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3407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2 C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86448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5 C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286" y="2791198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10 C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587" y="2838822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20 Cen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03" y="2791199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50 C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956" y="2743571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 rot="5400000">
            <a:off x="7033259" y="4705351"/>
            <a:ext cx="3908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hlinkClick r:id="rId8"/>
              </a:rPr>
              <a:t>http://de.wikipedia.org/wiki/Eurom%C3%BCnzen</a:t>
            </a:r>
            <a:r>
              <a:rPr lang="de-DE" sz="1400" dirty="0"/>
              <a:t> </a:t>
            </a:r>
          </a:p>
        </p:txBody>
      </p:sp>
      <p:sp>
        <p:nvSpPr>
          <p:cNvPr id="1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3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Im Fall der Euro-Münzen ist die obige Strategie optimal</a:t>
            </a:r>
          </a:p>
          <a:p>
            <a:r>
              <a:rPr lang="de-DE" sz="2400" dirty="0"/>
              <a:t>Für die Münzwerte 1, 5 und 11 jedoch nicht:</a:t>
            </a:r>
          </a:p>
          <a:p>
            <a:pPr lvl="1"/>
            <a:r>
              <a:rPr lang="de-DE" sz="2000" dirty="0"/>
              <a:t>Wechselgeld sei 15</a:t>
            </a:r>
          </a:p>
          <a:p>
            <a:pPr lvl="1"/>
            <a:r>
              <a:rPr lang="de-DE" sz="2000" dirty="0"/>
              <a:t>Gieriges Verfahren liefert   11    1    1    1    1</a:t>
            </a:r>
          </a:p>
          <a:p>
            <a:pPr lvl="1"/>
            <a:r>
              <a:rPr lang="de-DE" sz="2000" dirty="0"/>
              <a:t>Optimum wäre:   5    5    5</a:t>
            </a:r>
          </a:p>
          <a:p>
            <a:r>
              <a:rPr lang="de-DE" sz="2400" b="1" dirty="0"/>
              <a:t>Damit:</a:t>
            </a:r>
            <a:r>
              <a:rPr lang="de-DE" sz="2400" dirty="0"/>
              <a:t> Manche gierige Strategien sind anfällig dafür,</a:t>
            </a:r>
            <a:br>
              <a:rPr lang="de-DE" sz="2400" dirty="0"/>
            </a:br>
            <a:r>
              <a:rPr lang="de-DE" sz="2400" dirty="0"/>
              <a:t>ein lokales anstatt eines globalen Minimums </a:t>
            </a:r>
            <a:br>
              <a:rPr lang="de-DE" sz="2400" dirty="0"/>
            </a:br>
            <a:r>
              <a:rPr lang="de-DE" sz="2400" dirty="0"/>
              <a:t>(</a:t>
            </a:r>
            <a:r>
              <a:rPr lang="de-DE" sz="2400" i="1"/>
              <a:t>bei Maximierungsproblemen: </a:t>
            </a:r>
            <a:r>
              <a:rPr lang="de-DE" sz="2400" i="1" dirty="0"/>
              <a:t>Maximums</a:t>
            </a:r>
            <a:r>
              <a:rPr lang="de-DE" sz="2400" dirty="0"/>
              <a:t>) zu ermitteln</a:t>
            </a:r>
          </a:p>
          <a:p>
            <a:endParaRPr lang="de-DE" sz="2400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2195736" y="4797152"/>
            <a:ext cx="3384376" cy="1252040"/>
            <a:chOff x="2195736" y="5345312"/>
            <a:chExt cx="3384376" cy="1252040"/>
          </a:xfrm>
        </p:grpSpPr>
        <p:sp>
          <p:nvSpPr>
            <p:cNvPr id="11" name="Freihandform 10"/>
            <p:cNvSpPr/>
            <p:nvPr/>
          </p:nvSpPr>
          <p:spPr>
            <a:xfrm>
              <a:off x="2195736" y="5503405"/>
              <a:ext cx="3375660" cy="961163"/>
            </a:xfrm>
            <a:custGeom>
              <a:avLst/>
              <a:gdLst>
                <a:gd name="connsiteX0" fmla="*/ 0 w 3360420"/>
                <a:gd name="connsiteY0" fmla="*/ 1066847 h 1066847"/>
                <a:gd name="connsiteX1" fmla="*/ 281940 w 3360420"/>
                <a:gd name="connsiteY1" fmla="*/ 548687 h 1066847"/>
                <a:gd name="connsiteX2" fmla="*/ 716280 w 3360420"/>
                <a:gd name="connsiteY2" fmla="*/ 518207 h 1066847"/>
                <a:gd name="connsiteX3" fmla="*/ 1021080 w 3360420"/>
                <a:gd name="connsiteY3" fmla="*/ 960167 h 1066847"/>
                <a:gd name="connsiteX4" fmla="*/ 1493520 w 3360420"/>
                <a:gd name="connsiteY4" fmla="*/ 381047 h 1066847"/>
                <a:gd name="connsiteX5" fmla="*/ 1866900 w 3360420"/>
                <a:gd name="connsiteY5" fmla="*/ 47 h 1066847"/>
                <a:gd name="connsiteX6" fmla="*/ 2156460 w 3360420"/>
                <a:gd name="connsiteY6" fmla="*/ 403907 h 1066847"/>
                <a:gd name="connsiteX7" fmla="*/ 2476500 w 3360420"/>
                <a:gd name="connsiteY7" fmla="*/ 144827 h 1066847"/>
                <a:gd name="connsiteX8" fmla="*/ 2964180 w 3360420"/>
                <a:gd name="connsiteY8" fmla="*/ 647747 h 1066847"/>
                <a:gd name="connsiteX9" fmla="*/ 3360420 w 3360420"/>
                <a:gd name="connsiteY9" fmla="*/ 411527 h 1066847"/>
                <a:gd name="connsiteX0" fmla="*/ 0 w 3375660"/>
                <a:gd name="connsiteY0" fmla="*/ 807767 h 961117"/>
                <a:gd name="connsiteX1" fmla="*/ 297180 w 3375660"/>
                <a:gd name="connsiteY1" fmla="*/ 548687 h 961117"/>
                <a:gd name="connsiteX2" fmla="*/ 731520 w 3375660"/>
                <a:gd name="connsiteY2" fmla="*/ 518207 h 961117"/>
                <a:gd name="connsiteX3" fmla="*/ 1036320 w 3375660"/>
                <a:gd name="connsiteY3" fmla="*/ 960167 h 961117"/>
                <a:gd name="connsiteX4" fmla="*/ 1508760 w 3375660"/>
                <a:gd name="connsiteY4" fmla="*/ 381047 h 961117"/>
                <a:gd name="connsiteX5" fmla="*/ 1882140 w 3375660"/>
                <a:gd name="connsiteY5" fmla="*/ 47 h 961117"/>
                <a:gd name="connsiteX6" fmla="*/ 2171700 w 3375660"/>
                <a:gd name="connsiteY6" fmla="*/ 403907 h 961117"/>
                <a:gd name="connsiteX7" fmla="*/ 2491740 w 3375660"/>
                <a:gd name="connsiteY7" fmla="*/ 144827 h 961117"/>
                <a:gd name="connsiteX8" fmla="*/ 2979420 w 3375660"/>
                <a:gd name="connsiteY8" fmla="*/ 647747 h 961117"/>
                <a:gd name="connsiteX9" fmla="*/ 3375660 w 3375660"/>
                <a:gd name="connsiteY9" fmla="*/ 411527 h 961117"/>
                <a:gd name="connsiteX0" fmla="*/ 0 w 3375660"/>
                <a:gd name="connsiteY0" fmla="*/ 807767 h 961163"/>
                <a:gd name="connsiteX1" fmla="*/ 297180 w 3375660"/>
                <a:gd name="connsiteY1" fmla="*/ 434387 h 961163"/>
                <a:gd name="connsiteX2" fmla="*/ 731520 w 3375660"/>
                <a:gd name="connsiteY2" fmla="*/ 518207 h 961163"/>
                <a:gd name="connsiteX3" fmla="*/ 1036320 w 3375660"/>
                <a:gd name="connsiteY3" fmla="*/ 960167 h 961163"/>
                <a:gd name="connsiteX4" fmla="*/ 1508760 w 3375660"/>
                <a:gd name="connsiteY4" fmla="*/ 381047 h 961163"/>
                <a:gd name="connsiteX5" fmla="*/ 1882140 w 3375660"/>
                <a:gd name="connsiteY5" fmla="*/ 47 h 961163"/>
                <a:gd name="connsiteX6" fmla="*/ 2171700 w 3375660"/>
                <a:gd name="connsiteY6" fmla="*/ 403907 h 961163"/>
                <a:gd name="connsiteX7" fmla="*/ 2491740 w 3375660"/>
                <a:gd name="connsiteY7" fmla="*/ 144827 h 961163"/>
                <a:gd name="connsiteX8" fmla="*/ 2979420 w 3375660"/>
                <a:gd name="connsiteY8" fmla="*/ 647747 h 961163"/>
                <a:gd name="connsiteX9" fmla="*/ 3375660 w 3375660"/>
                <a:gd name="connsiteY9" fmla="*/ 411527 h 961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5660" h="961163">
                  <a:moveTo>
                    <a:pt x="0" y="807767"/>
                  </a:moveTo>
                  <a:cubicBezTo>
                    <a:pt x="81280" y="594407"/>
                    <a:pt x="175260" y="482647"/>
                    <a:pt x="297180" y="434387"/>
                  </a:cubicBezTo>
                  <a:cubicBezTo>
                    <a:pt x="419100" y="386127"/>
                    <a:pt x="608330" y="430577"/>
                    <a:pt x="731520" y="518207"/>
                  </a:cubicBezTo>
                  <a:cubicBezTo>
                    <a:pt x="854710" y="605837"/>
                    <a:pt x="906780" y="983027"/>
                    <a:pt x="1036320" y="960167"/>
                  </a:cubicBezTo>
                  <a:cubicBezTo>
                    <a:pt x="1165860" y="937307"/>
                    <a:pt x="1367790" y="541067"/>
                    <a:pt x="1508760" y="381047"/>
                  </a:cubicBezTo>
                  <a:cubicBezTo>
                    <a:pt x="1649730" y="221027"/>
                    <a:pt x="1771650" y="-3763"/>
                    <a:pt x="1882140" y="47"/>
                  </a:cubicBezTo>
                  <a:cubicBezTo>
                    <a:pt x="1992630" y="3857"/>
                    <a:pt x="2070100" y="379777"/>
                    <a:pt x="2171700" y="403907"/>
                  </a:cubicBezTo>
                  <a:cubicBezTo>
                    <a:pt x="2273300" y="428037"/>
                    <a:pt x="2357120" y="104187"/>
                    <a:pt x="2491740" y="144827"/>
                  </a:cubicBezTo>
                  <a:cubicBezTo>
                    <a:pt x="2626360" y="185467"/>
                    <a:pt x="2832100" y="603297"/>
                    <a:pt x="2979420" y="647747"/>
                  </a:cubicBezTo>
                  <a:cubicBezTo>
                    <a:pt x="3126740" y="692197"/>
                    <a:pt x="3251200" y="551862"/>
                    <a:pt x="3375660" y="411527"/>
                  </a:cubicBez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 Verbindung mit Pfeil 5"/>
            <p:cNvCxnSpPr/>
            <p:nvPr/>
          </p:nvCxnSpPr>
          <p:spPr>
            <a:xfrm flipV="1">
              <a:off x="2195736" y="5417320"/>
              <a:ext cx="0" cy="115212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>
              <a:off x="2195736" y="6569448"/>
              <a:ext cx="3384376" cy="80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/>
            <p:cNvSpPr txBox="1"/>
            <p:nvPr/>
          </p:nvSpPr>
          <p:spPr>
            <a:xfrm>
              <a:off x="3882418" y="5951021"/>
              <a:ext cx="961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Lokale </a:t>
              </a:r>
            </a:p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Minima</a:t>
              </a:r>
            </a:p>
          </p:txBody>
        </p:sp>
        <p:cxnSp>
          <p:nvCxnSpPr>
            <p:cNvPr id="17" name="Gerade Verbindung mit Pfeil 16"/>
            <p:cNvCxnSpPr>
              <a:endCxn id="11" idx="8"/>
            </p:cNvCxnSpPr>
            <p:nvPr/>
          </p:nvCxnSpPr>
          <p:spPr>
            <a:xfrm flipV="1">
              <a:off x="4716016" y="6151152"/>
              <a:ext cx="459140" cy="123034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>
              <a:endCxn id="11" idx="6"/>
            </p:cNvCxnSpPr>
            <p:nvPr/>
          </p:nvCxnSpPr>
          <p:spPr>
            <a:xfrm flipV="1">
              <a:off x="4355976" y="5907312"/>
              <a:ext cx="11460" cy="15808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/>
          </p:nvSpPr>
          <p:spPr>
            <a:xfrm>
              <a:off x="2627784" y="5345312"/>
              <a:ext cx="11735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00B050"/>
                  </a:solidFill>
                </a:rPr>
                <a:t>Globales </a:t>
              </a:r>
            </a:p>
            <a:p>
              <a:pPr algn="ctr"/>
              <a:r>
                <a:rPr lang="de-DE" b="1" dirty="0">
                  <a:solidFill>
                    <a:srgbClr val="00B050"/>
                  </a:solidFill>
                </a:rPr>
                <a:t>Minimum</a:t>
              </a:r>
            </a:p>
          </p:txBody>
        </p:sp>
        <p:cxnSp>
          <p:nvCxnSpPr>
            <p:cNvPr id="21" name="Gerade Verbindung mit Pfeil 20"/>
            <p:cNvCxnSpPr>
              <a:endCxn id="11" idx="3"/>
            </p:cNvCxnSpPr>
            <p:nvPr/>
          </p:nvCxnSpPr>
          <p:spPr>
            <a:xfrm>
              <a:off x="3214547" y="5907312"/>
              <a:ext cx="17509" cy="55626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8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0-1-Problem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Rucksack hat Gewichtseinschränkung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W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1, 2,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cs typeface="+mn-cs"/>
              </a:rPr>
              <a:t> (beliebig)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haben Gewichte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w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n</a:t>
            </a:r>
            <a:endParaRPr lang="de-DE" sz="2800" baseline="-25000" dirty="0">
              <a:solidFill>
                <a:srgbClr val="3C8C93"/>
              </a:solidFill>
              <a:cs typeface="+mn-cs"/>
            </a:endParaRPr>
          </a:p>
          <a:p>
            <a:pPr lvl="1" eaLnBrk="1" hangingPunct="1">
              <a:defRPr/>
            </a:pPr>
            <a:r>
              <a:rPr lang="de-DE" sz="2400" dirty="0"/>
              <a:t>Gewichte sind Ganzzahlen und </a:t>
            </a:r>
            <a:r>
              <a:rPr lang="de-DE" sz="2400" dirty="0" err="1">
                <a:solidFill>
                  <a:srgbClr val="3C8C93"/>
                </a:solidFill>
              </a:rPr>
              <a:t>w</a:t>
            </a:r>
            <a:r>
              <a:rPr lang="de-DE" sz="2400" baseline="-25000" dirty="0" err="1">
                <a:solidFill>
                  <a:srgbClr val="3C8C93"/>
                </a:solidFill>
              </a:rPr>
              <a:t>i</a:t>
            </a:r>
            <a:r>
              <a:rPr lang="de-DE" sz="2400" dirty="0">
                <a:solidFill>
                  <a:srgbClr val="3C8C93"/>
                </a:solidFill>
              </a:rPr>
              <a:t> &lt; W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haben Werte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v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n</a:t>
            </a:r>
            <a:endParaRPr lang="de-DE" sz="2800" baseline="-25000" dirty="0">
              <a:solidFill>
                <a:srgbClr val="3C8C93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Ziel: Finde eine Teilmenge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S ⊆ {1, 2, ...,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}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/>
              <a:t>von Gegenständen,</a:t>
            </a:r>
            <a:r>
              <a:rPr lang="de-DE" sz="2800" dirty="0">
                <a:cs typeface="+mn-cs"/>
              </a:rPr>
              <a:t> so dass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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  <a:sym typeface="Symbol" charset="0"/>
              </a:rPr>
              <a:t>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S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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W</a:t>
            </a:r>
            <a:r>
              <a:rPr lang="de-DE" sz="2800" dirty="0">
                <a:cs typeface="+mn-cs"/>
              </a:rPr>
              <a:t> und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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  <a:sym typeface="Symbol" charset="0"/>
              </a:rPr>
              <a:t>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S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dirty="0">
                <a:cs typeface="+mn-cs"/>
              </a:rPr>
              <a:t> maximal bezüglich aller möglicher Teilmengen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10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4968875"/>
          </a:xfrm>
        </p:spPr>
        <p:txBody>
          <a:bodyPr/>
          <a:lstStyle/>
          <a:p>
            <a:r>
              <a:rPr lang="de-DE" sz="2400" dirty="0"/>
              <a:t>Wie schlecht kann die Lösung der gierigen Strategie werden?</a:t>
            </a:r>
          </a:p>
          <a:p>
            <a:pPr lvl="1"/>
            <a:r>
              <a:rPr lang="de-DE" sz="2000" dirty="0"/>
              <a:t>Münzwerte seien n</a:t>
            </a:r>
            <a:r>
              <a:rPr lang="de-DE" sz="2000" baseline="-25000" dirty="0"/>
              <a:t>1</a:t>
            </a:r>
            <a:r>
              <a:rPr lang="de-DE" sz="2000" dirty="0"/>
              <a:t>=1, n</a:t>
            </a:r>
            <a:r>
              <a:rPr lang="de-DE" sz="2000" baseline="-25000" dirty="0"/>
              <a:t>2</a:t>
            </a:r>
            <a:r>
              <a:rPr lang="de-DE" sz="2000" dirty="0"/>
              <a:t> und n</a:t>
            </a:r>
            <a:r>
              <a:rPr lang="de-DE" sz="2000" baseline="-25000" dirty="0"/>
              <a:t>3</a:t>
            </a:r>
            <a:r>
              <a:rPr lang="de-DE" sz="2000" dirty="0"/>
              <a:t> mit Bedingung n</a:t>
            </a:r>
            <a:r>
              <a:rPr lang="de-DE" sz="2000" baseline="-25000" dirty="0"/>
              <a:t>3</a:t>
            </a:r>
            <a:r>
              <a:rPr lang="de-DE" sz="2000" dirty="0"/>
              <a:t> = 2n</a:t>
            </a:r>
            <a:r>
              <a:rPr lang="de-DE" sz="2000" baseline="-25000" dirty="0"/>
              <a:t>2</a:t>
            </a:r>
            <a:r>
              <a:rPr lang="de-DE" sz="2000" dirty="0"/>
              <a:t> +1 </a:t>
            </a:r>
            <a:br>
              <a:rPr lang="de-DE" dirty="0"/>
            </a:br>
            <a:r>
              <a:rPr lang="de-DE" sz="2000" dirty="0"/>
              <a:t>(vorheriges Bsp.: n</a:t>
            </a:r>
            <a:r>
              <a:rPr lang="de-DE" sz="2000" baseline="-25000" dirty="0"/>
              <a:t>2</a:t>
            </a:r>
            <a:r>
              <a:rPr lang="de-DE" sz="2000" dirty="0"/>
              <a:t> = 5, n</a:t>
            </a:r>
            <a:r>
              <a:rPr lang="de-DE" sz="2000" baseline="-25000" dirty="0"/>
              <a:t>3</a:t>
            </a:r>
            <a:r>
              <a:rPr lang="de-DE" sz="2000" dirty="0"/>
              <a:t> = 11)</a:t>
            </a:r>
          </a:p>
          <a:p>
            <a:pPr lvl="1"/>
            <a:r>
              <a:rPr lang="de-DE" sz="2000" dirty="0"/>
              <a:t>Wechselgeld sei N = 3n</a:t>
            </a:r>
            <a:r>
              <a:rPr lang="de-DE" sz="2000" baseline="-25000" dirty="0"/>
              <a:t>2</a:t>
            </a:r>
            <a:r>
              <a:rPr lang="de-DE" sz="2000" dirty="0"/>
              <a:t> (vorheriges Bsp.: N=15)</a:t>
            </a:r>
          </a:p>
          <a:p>
            <a:pPr lvl="1"/>
            <a:r>
              <a:rPr lang="de-DE" sz="2000" b="1" dirty="0">
                <a:solidFill>
                  <a:srgbClr val="00B050"/>
                </a:solidFill>
              </a:rPr>
              <a:t>Für </a:t>
            </a:r>
            <a:r>
              <a:rPr lang="de-DE" b="1" dirty="0"/>
              <a:t>N</a:t>
            </a:r>
            <a:r>
              <a:rPr lang="de-DE" sz="2000" b="1" dirty="0">
                <a:solidFill>
                  <a:srgbClr val="00B050"/>
                </a:solidFill>
              </a:rPr>
              <a:t> sind drei Münzen optimal (3-mal </a:t>
            </a:r>
            <a:r>
              <a:rPr lang="de-DE" sz="2000" b="1" dirty="0">
                <a:solidFill>
                  <a:srgbClr val="000000"/>
                </a:solidFill>
              </a:rPr>
              <a:t>n</a:t>
            </a:r>
            <a:r>
              <a:rPr lang="de-DE" sz="2000" b="1" baseline="-25000" dirty="0">
                <a:solidFill>
                  <a:srgbClr val="000000"/>
                </a:solidFill>
              </a:rPr>
              <a:t>2</a:t>
            </a:r>
            <a:r>
              <a:rPr lang="de-DE" sz="2000" b="1" dirty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de-DE" sz="2000" b="1" dirty="0">
                <a:solidFill>
                  <a:srgbClr val="C00000"/>
                </a:solidFill>
              </a:rPr>
              <a:t>Greedy-Strategie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1-mal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3</a:t>
            </a:r>
            <a:r>
              <a:rPr lang="de-DE" sz="1800" b="1" dirty="0">
                <a:solidFill>
                  <a:srgbClr val="C00000"/>
                </a:solidFill>
              </a:rPr>
              <a:t> 	Rest: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-1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0-mal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C00000"/>
                </a:solidFill>
              </a:rPr>
              <a:t> 	Rest: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-1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(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 -1</a:t>
            </a:r>
            <a:r>
              <a:rPr lang="de-DE" sz="1800" b="1" dirty="0">
                <a:solidFill>
                  <a:srgbClr val="C00000"/>
                </a:solidFill>
              </a:rPr>
              <a:t>)–mal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1</a:t>
            </a:r>
            <a:endParaRPr lang="de-DE" sz="1800" b="1" dirty="0">
              <a:solidFill>
                <a:srgbClr val="C00000"/>
              </a:solidFill>
            </a:endParaRP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Insgesamt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C00000"/>
                </a:solidFill>
              </a:rPr>
              <a:t> Münzen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Beliebig schlecht gegenüber der optimalen Lösung </a:t>
            </a:r>
            <a:br>
              <a:rPr lang="de-DE" sz="1800" b="1" dirty="0">
                <a:solidFill>
                  <a:srgbClr val="C00000"/>
                </a:solidFill>
              </a:rPr>
            </a:br>
            <a:r>
              <a:rPr lang="de-DE" sz="1800" b="1" dirty="0">
                <a:solidFill>
                  <a:srgbClr val="C00000"/>
                </a:solidFill>
              </a:rPr>
              <a:t>(abhängig von den Münzwerten)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6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geht noch schlimmer:</a:t>
            </a:r>
          </a:p>
          <a:p>
            <a:pPr lvl="1"/>
            <a:r>
              <a:rPr lang="de-DE" dirty="0"/>
              <a:t>Münzwerte seien 25 Cent, 10 Cent und 4 Cent</a:t>
            </a:r>
          </a:p>
          <a:p>
            <a:pPr lvl="1"/>
            <a:r>
              <a:rPr lang="de-DE" dirty="0"/>
              <a:t>Wechselgeld sei 41 Cent</a:t>
            </a:r>
          </a:p>
          <a:p>
            <a:pPr lvl="1"/>
            <a:r>
              <a:rPr lang="de-DE" dirty="0"/>
              <a:t>Lösbar ist dieses mit </a:t>
            </a:r>
          </a:p>
          <a:p>
            <a:pPr lvl="2"/>
            <a:r>
              <a:rPr lang="de-DE" dirty="0"/>
              <a:t>1-mal 25-Cent-Stück und </a:t>
            </a:r>
          </a:p>
          <a:p>
            <a:pPr lvl="2"/>
            <a:r>
              <a:rPr lang="de-DE" dirty="0"/>
              <a:t>4-mal 4-Cent-Stück</a:t>
            </a:r>
          </a:p>
          <a:p>
            <a:pPr lvl="1"/>
            <a:r>
              <a:rPr lang="de-DE" dirty="0" err="1"/>
              <a:t>Greedy</a:t>
            </a:r>
            <a:r>
              <a:rPr lang="de-DE" dirty="0"/>
              <a:t>-Strategie</a:t>
            </a:r>
          </a:p>
          <a:p>
            <a:pPr lvl="2"/>
            <a:r>
              <a:rPr lang="de-DE" dirty="0"/>
              <a:t>1-mal	25-Cent-Stück	Rest: 16 Cent</a:t>
            </a:r>
          </a:p>
          <a:p>
            <a:pPr lvl="2"/>
            <a:r>
              <a:rPr lang="de-DE" dirty="0"/>
              <a:t>1-mal	10-Cent-Stück	Rest:   6 Cent</a:t>
            </a:r>
          </a:p>
          <a:p>
            <a:pPr lvl="2"/>
            <a:r>
              <a:rPr lang="de-DE" dirty="0"/>
              <a:t>1-mal	   4-Cent-Stück	Rest:   2 Cent</a:t>
            </a:r>
          </a:p>
          <a:p>
            <a:pPr lvl="2"/>
            <a:r>
              <a:rPr lang="de-DE" dirty="0">
                <a:solidFill>
                  <a:srgbClr val="C00000"/>
                </a:solidFill>
              </a:rPr>
              <a:t>??? Keine Lösung!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00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Entwurfsmuster / Entwurfsverfahren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Laufe der Zeit haben sich in der immensen Vielfalt von Algorithmen nützliche Entwurfsmuster herauskristallisiert</a:t>
            </a:r>
          </a:p>
          <a:p>
            <a:r>
              <a:rPr lang="de-DE" dirty="0"/>
              <a:t>Gründe für das Studium von Entwurfsmustern</a:t>
            </a:r>
          </a:p>
          <a:p>
            <a:pPr lvl="1"/>
            <a:r>
              <a:rPr lang="de-DE" dirty="0"/>
              <a:t>Verständnis für einzelne Algorithmen wird gesteigert, wenn man ihr jeweiliges Grundmuster verstanden hat</a:t>
            </a:r>
          </a:p>
          <a:p>
            <a:pPr lvl="1"/>
            <a:r>
              <a:rPr lang="de-DE" dirty="0"/>
              <a:t>Bei der Entwicklung neuer Algorithmen kann man sich an den Grundmustern orientieren</a:t>
            </a:r>
          </a:p>
          <a:p>
            <a:pPr lvl="1"/>
            <a:r>
              <a:rPr lang="de-DE" dirty="0"/>
              <a:t>Das Erkennen des zugrundeliegenden Musters hilft bei der Komplexitätsanalyse des Algorithmus</a:t>
            </a:r>
          </a:p>
          <a:p>
            <a:pPr lvl="1"/>
            <a:r>
              <a:rPr lang="de-DE" dirty="0"/>
              <a:t>Warnung: Hilft </a:t>
            </a:r>
            <a:r>
              <a:rPr lang="de-DE" b="1" dirty="0"/>
              <a:t>nicht</a:t>
            </a:r>
            <a:r>
              <a:rPr lang="de-DE" dirty="0"/>
              <a:t> bei der Analyse der Komplexität eines </a:t>
            </a:r>
            <a:r>
              <a:rPr lang="de-DE" b="1" dirty="0"/>
              <a:t>Problems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511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Welches Rucksackproblem ist </a:t>
            </a:r>
            <a:r>
              <a:rPr lang="de-DE"/>
              <a:t>das leichteste?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196975"/>
            <a:ext cx="8229600" cy="470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Wähle Gegenstand oder nicht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Schwierig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Gestückeltes 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Gegenstände sind teilbar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Leicht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Beliebige Anzahlen verfügbar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Es kommt auf die konkrete Probleminstanz an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Einige Instanzen sind leicht, andere schwierig</a:t>
            </a:r>
          </a:p>
        </p:txBody>
      </p:sp>
    </p:spTree>
    <p:extLst>
      <p:ext uri="{BB962C8B-B14F-4D97-AF65-F5344CB8AC3E}">
        <p14:creationId xmlns:p14="http://schemas.microsoft.com/office/powerpoint/2010/main" val="3221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ＭＳ Ｐゴシック" charset="0"/>
              </a:rPr>
              <a:t>Zusammenfassung Entwurfsmuster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24744"/>
            <a:ext cx="8507413" cy="4968875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Am Anfang des Kurses behandelt: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Ein-Schritt-Berechnung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Verkleinerungsprinzip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Teile und Herrsche</a:t>
            </a:r>
          </a:p>
          <a:p>
            <a:pPr>
              <a:spcBef>
                <a:spcPts val="500"/>
              </a:spcBef>
            </a:pPr>
            <a:r>
              <a:rPr lang="de-DE" dirty="0"/>
              <a:t>Jetzt haben wir dazu noch verstanden: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Vollständige Suchverfahren </a:t>
            </a:r>
          </a:p>
          <a:p>
            <a:pPr lvl="2">
              <a:spcBef>
                <a:spcPts val="500"/>
              </a:spcBef>
            </a:pPr>
            <a:r>
              <a:rPr lang="de-DE" sz="1800" dirty="0"/>
              <a:t>Verzweigen und Begrenzen auch genannt </a:t>
            </a:r>
            <a:r>
              <a:rPr lang="de-DE" sz="1800" dirty="0" err="1"/>
              <a:t>Branch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Bound</a:t>
            </a:r>
            <a:r>
              <a:rPr lang="de-DE" sz="1800" dirty="0"/>
              <a:t>: Dijkstra, A*,...</a:t>
            </a:r>
          </a:p>
          <a:p>
            <a:pPr lvl="2">
              <a:spcBef>
                <a:spcPts val="500"/>
              </a:spcBef>
            </a:pPr>
            <a:r>
              <a:rPr lang="de-DE" sz="1800" dirty="0" err="1"/>
              <a:t>Pruning</a:t>
            </a:r>
            <a:r>
              <a:rPr lang="de-DE" sz="1800" dirty="0"/>
              <a:t> (𝛼-𝛽-Prinzip)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Suche mit richtiger Problemformulierung und Subproblemanordnung</a:t>
            </a:r>
          </a:p>
          <a:p>
            <a:pPr lvl="2">
              <a:spcBef>
                <a:spcPts val="500"/>
              </a:spcBef>
            </a:pPr>
            <a:r>
              <a:rPr lang="de-DE" sz="1800" dirty="0"/>
              <a:t>Dynamisches Programmieren, </a:t>
            </a:r>
            <a:r>
              <a:rPr lang="de-DE" sz="1800" dirty="0" err="1"/>
              <a:t>Bellmans</a:t>
            </a:r>
            <a:r>
              <a:rPr lang="de-DE" sz="1800" dirty="0"/>
              <a:t> Optimalitätsprinzip </a:t>
            </a:r>
            <a:br>
              <a:rPr lang="de-DE" sz="1800" dirty="0"/>
            </a:br>
            <a:r>
              <a:rPr lang="de-DE" sz="1800" dirty="0"/>
              <a:t>(Berechnung von Teilen und deren Kombination, </a:t>
            </a:r>
            <a:br>
              <a:rPr lang="de-DE" sz="1800" dirty="0"/>
            </a:br>
            <a:r>
              <a:rPr lang="de-DE" sz="1800" dirty="0"/>
              <a:t> Wiederverwendung von Zwischenergebnissen)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Manchmal vollständig: Gierige Suche, Optimale Substrukturen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582272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4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904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Naive Algorithmen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Betrachte alle Untermengen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 ⊆ {1, 2, ...,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}</a:t>
            </a:r>
          </a:p>
          <a:p>
            <a:pPr lvl="1" eaLnBrk="1" hangingPunct="1">
              <a:defRPr/>
            </a:pPr>
            <a:r>
              <a:rPr lang="de-DE" sz="2400" dirty="0"/>
              <a:t>Optimale Lösung wird gefunden, aber exponentiell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Gierig 1: Nimm jeweils den nächsten passenden Gegenstand mit dem größten Wert</a:t>
            </a:r>
          </a:p>
          <a:p>
            <a:pPr lvl="1" eaLnBrk="1" hangingPunct="1">
              <a:defRPr/>
            </a:pPr>
            <a:r>
              <a:rPr lang="de-DE" dirty="0"/>
              <a:t>O</a:t>
            </a:r>
            <a:r>
              <a:rPr lang="de-DE" sz="2400" dirty="0"/>
              <a:t>ptimale Lösung wird nicht gefunden</a:t>
            </a:r>
          </a:p>
          <a:p>
            <a:pPr lvl="1" eaLnBrk="1" hangingPunct="1">
              <a:defRPr/>
            </a:pPr>
            <a:r>
              <a:rPr lang="de-DE" dirty="0"/>
              <a:t>Wer kann ein Beispiel geben?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Gierig 2: Nehme jeweils nächsten Gegenstand mit dem besten Wert/Gewichts-Verhältnis</a:t>
            </a:r>
          </a:p>
          <a:p>
            <a:pPr lvl="1" eaLnBrk="1" hangingPunct="1">
              <a:defRPr/>
            </a:pPr>
            <a:r>
              <a:rPr lang="de-DE" dirty="0"/>
              <a:t>Optimale Lösung wird nicht gefunden</a:t>
            </a:r>
          </a:p>
          <a:p>
            <a:pPr lvl="1" eaLnBrk="1" hangingPunct="1">
              <a:defRPr/>
            </a:pPr>
            <a:r>
              <a:rPr lang="de-DE" dirty="0"/>
              <a:t>Wer kann ein Beispiel geben?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247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Ansatz mit dynamischer Programmierung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n-cs"/>
              </a:rPr>
              <a:t>Angenommen, die optimale Lösung </a:t>
            </a:r>
            <a:r>
              <a:rPr lang="de-DE">
                <a:solidFill>
                  <a:srgbClr val="3C8C93"/>
                </a:solidFill>
                <a:cs typeface="+mn-cs"/>
              </a:rPr>
              <a:t>S</a:t>
            </a:r>
            <a:r>
              <a:rPr lang="de-DE">
                <a:cs typeface="+mn-cs"/>
              </a:rPr>
              <a:t> ist bekannt</a:t>
            </a:r>
          </a:p>
          <a:p>
            <a:pPr eaLnBrk="1" hangingPunct="1">
              <a:defRPr/>
            </a:pPr>
            <a:r>
              <a:rPr lang="de-DE">
                <a:cs typeface="+mn-cs"/>
              </a:rPr>
              <a:t>Fall 1: Gegenstand </a:t>
            </a:r>
            <a:r>
              <a:rPr lang="de-DE">
                <a:solidFill>
                  <a:srgbClr val="3C8C93"/>
                </a:solidFill>
                <a:cs typeface="+mn-cs"/>
              </a:rPr>
              <a:t>n</a:t>
            </a:r>
            <a:r>
              <a:rPr lang="de-DE">
                <a:cs typeface="+mn-cs"/>
              </a:rPr>
              <a:t> ist im Rucksack</a:t>
            </a:r>
          </a:p>
          <a:p>
            <a:pPr eaLnBrk="1" hangingPunct="1">
              <a:defRPr/>
            </a:pPr>
            <a:r>
              <a:rPr lang="de-DE">
                <a:cs typeface="+mn-cs"/>
              </a:rPr>
              <a:t>Fall 2: </a:t>
            </a:r>
            <a:r>
              <a:rPr lang="de-DE"/>
              <a:t>Gegenstand </a:t>
            </a:r>
            <a:r>
              <a:rPr lang="de-DE">
                <a:solidFill>
                  <a:srgbClr val="3C8C93"/>
                </a:solidFill>
              </a:rPr>
              <a:t>n</a:t>
            </a:r>
            <a:r>
              <a:rPr lang="de-DE"/>
              <a:t> ist nicht im Rucksack</a:t>
            </a:r>
            <a:endParaRPr lang="de-DE">
              <a:cs typeface="+mn-cs"/>
            </a:endParaRPr>
          </a:p>
          <a:p>
            <a:pPr eaLnBrk="1" hangingPunct="1">
              <a:defRPr/>
            </a:pPr>
            <a:endParaRPr lang="de-DE">
              <a:cs typeface="+mn-cs"/>
            </a:endParaRP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1676400" y="2985864"/>
            <a:ext cx="19050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Gewichtsgrenze:</a:t>
            </a:r>
          </a:p>
          <a:p>
            <a:pPr algn="ctr">
              <a:defRPr/>
            </a:pPr>
            <a:r>
              <a:rPr lang="de-DE" i="1">
                <a:latin typeface="Times New Roman" charset="0"/>
                <a:cs typeface="+mn-cs"/>
              </a:rPr>
              <a:t>W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1828800" y="3062064"/>
            <a:ext cx="533400" cy="4572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i="1">
                <a:solidFill>
                  <a:schemeClr val="bg1"/>
                </a:solidFill>
                <a:latin typeface="Times New Roman" charset="0"/>
                <a:cs typeface="+mn-cs"/>
              </a:rPr>
              <a:t>w</a:t>
            </a:r>
            <a:r>
              <a:rPr lang="de-DE" i="1" baseline="-25000">
                <a:solidFill>
                  <a:schemeClr val="bg1"/>
                </a:solidFill>
                <a:latin typeface="Times New Roman" charset="0"/>
                <a:cs typeface="+mn-cs"/>
              </a:rPr>
              <a:t>n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5638800" y="2985864"/>
            <a:ext cx="1905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Gewichtsgrenze:</a:t>
            </a:r>
          </a:p>
          <a:p>
            <a:pPr algn="ctr">
              <a:defRPr/>
            </a:pPr>
            <a:r>
              <a:rPr lang="de-DE" i="1">
                <a:latin typeface="Times New Roman" charset="0"/>
                <a:cs typeface="+mn-cs"/>
              </a:rPr>
              <a:t>W</a:t>
            </a:r>
          </a:p>
        </p:txBody>
      </p:sp>
      <p:sp>
        <p:nvSpPr>
          <p:cNvPr id="449544" name="Text Box 8"/>
          <p:cNvSpPr txBox="1">
            <a:spLocks noChangeArrowheads="1"/>
          </p:cNvSpPr>
          <p:nvPr/>
        </p:nvSpPr>
        <p:spPr bwMode="auto">
          <a:xfrm>
            <a:off x="381000" y="5163914"/>
            <a:ext cx="3886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Finde optimale Lösung unter Verwendung von Gegenständen </a:t>
            </a:r>
            <a:br>
              <a:rPr lang="de-DE">
                <a:latin typeface="+mn-lt"/>
                <a:cs typeface="+mn-cs"/>
              </a:rPr>
            </a:b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1, 2, …, n-1</a:t>
            </a:r>
            <a:r>
              <a:rPr lang="de-DE">
                <a:latin typeface="+mn-lt"/>
                <a:cs typeface="+mn-cs"/>
              </a:rPr>
              <a:t> mit Gewichtsgrenze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W - w</a:t>
            </a:r>
            <a:r>
              <a:rPr lang="de-DE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4953000" y="3062064"/>
            <a:ext cx="533400" cy="4572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i="1">
                <a:solidFill>
                  <a:schemeClr val="bg1"/>
                </a:solidFill>
                <a:latin typeface="Times New Roman" charset="0"/>
                <a:cs typeface="+mn-cs"/>
              </a:rPr>
              <a:t>w</a:t>
            </a:r>
            <a:r>
              <a:rPr lang="de-DE" i="1" baseline="-25000">
                <a:solidFill>
                  <a:schemeClr val="bg1"/>
                </a:solidFill>
                <a:latin typeface="Times New Roman" charset="0"/>
                <a:cs typeface="+mn-cs"/>
              </a:rPr>
              <a:t>n</a:t>
            </a:r>
          </a:p>
        </p:txBody>
      </p:sp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4724400" y="5163914"/>
            <a:ext cx="3886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</a:rPr>
              <a:t>Finde optimale Lösung unter Verwendung von Gegenständen </a:t>
            </a:r>
            <a:br>
              <a:rPr lang="de-DE">
                <a:latin typeface="+mn-lt"/>
              </a:rPr>
            </a:br>
            <a:r>
              <a:rPr lang="de-DE">
                <a:solidFill>
                  <a:srgbClr val="3C8C93"/>
                </a:solidFill>
                <a:latin typeface="+mn-lt"/>
              </a:rPr>
              <a:t>1, 2, …, n-1</a:t>
            </a:r>
            <a:r>
              <a:rPr lang="de-DE">
                <a:latin typeface="+mn-lt"/>
              </a:rPr>
              <a:t> mit Gewichtsgrenze </a:t>
            </a:r>
            <a:r>
              <a:rPr lang="de-DE">
                <a:solidFill>
                  <a:srgbClr val="3C8C93"/>
                </a:solidFill>
                <a:latin typeface="+mn-lt"/>
              </a:rPr>
              <a:t>W </a:t>
            </a:r>
            <a:endParaRPr lang="de-DE" baseline="-25000">
              <a:solidFill>
                <a:srgbClr val="3C8C93"/>
              </a:solidFill>
              <a:latin typeface="+mn-lt"/>
            </a:endParaRP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90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 Formulierung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1447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Sei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V[i, w]</a:t>
            </a:r>
            <a:r>
              <a:rPr lang="de-DE" sz="2400" dirty="0">
                <a:cs typeface="+mn-cs"/>
              </a:rPr>
              <a:t> der optimale Gesamtwert wenn Gegenstände</a:t>
            </a:r>
            <a:br>
              <a:rPr lang="de-DE" sz="2400" dirty="0">
                <a:cs typeface="+mn-cs"/>
              </a:rPr>
            </a:br>
            <a:r>
              <a:rPr lang="de-DE" sz="2400" dirty="0">
                <a:solidFill>
                  <a:srgbClr val="3C8C93"/>
                </a:solidFill>
                <a:cs typeface="+mn-cs"/>
              </a:rPr>
              <a:t>1, 2, …, i</a:t>
            </a:r>
            <a:r>
              <a:rPr lang="de-DE" sz="2400" dirty="0">
                <a:cs typeface="+mn-cs"/>
              </a:rPr>
              <a:t> betrachtet werden für aktuelle Gewichtsgrenze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w</a:t>
            </a:r>
            <a:endParaRPr lang="de-DE" sz="24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	=&gt;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V[n, W]</a:t>
            </a:r>
            <a:r>
              <a:rPr lang="de-DE" sz="2400" dirty="0">
                <a:cs typeface="+mn-cs"/>
              </a:rPr>
              <a:t> ist die optimale Lösung</a:t>
            </a:r>
          </a:p>
          <a:p>
            <a:pPr marL="0" indent="0" eaLnBrk="1" hangingPunct="1">
              <a:buNone/>
              <a:defRPr/>
            </a:pPr>
            <a:endParaRPr lang="de-DE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de-DE" sz="2400" dirty="0">
              <a:cs typeface="+mn-cs"/>
            </a:endParaRPr>
          </a:p>
        </p:txBody>
      </p:sp>
      <p:grpSp>
        <p:nvGrpSpPr>
          <p:cNvPr id="451605" name="Group 21"/>
          <p:cNvGrpSpPr>
            <a:grpSpLocks/>
          </p:cNvGrpSpPr>
          <p:nvPr/>
        </p:nvGrpSpPr>
        <p:grpSpPr bwMode="auto">
          <a:xfrm>
            <a:off x="1828800" y="2496344"/>
            <a:ext cx="3821113" cy="1016000"/>
            <a:chOff x="1152" y="1872"/>
            <a:chExt cx="2407" cy="640"/>
          </a:xfrm>
        </p:grpSpPr>
        <p:sp>
          <p:nvSpPr>
            <p:cNvPr id="451588" name="Rectangle 4"/>
            <p:cNvSpPr>
              <a:spLocks noChangeArrowheads="1"/>
            </p:cNvSpPr>
            <p:nvPr/>
          </p:nvSpPr>
          <p:spPr bwMode="auto">
            <a:xfrm>
              <a:off x="1152" y="2063"/>
              <a:ext cx="10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V[n, W] = max</a:t>
              </a:r>
            </a:p>
          </p:txBody>
        </p:sp>
        <p:sp>
          <p:nvSpPr>
            <p:cNvPr id="451589" name="Rectangle 5"/>
            <p:cNvSpPr>
              <a:spLocks noChangeArrowheads="1"/>
            </p:cNvSpPr>
            <p:nvPr/>
          </p:nvSpPr>
          <p:spPr bwMode="auto">
            <a:xfrm>
              <a:off x="2313" y="1872"/>
              <a:ext cx="1246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V[n-1, W-w</a:t>
              </a:r>
              <a:r>
                <a:rPr lang="de-DE" sz="2000" baseline="-25000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] + v</a:t>
              </a:r>
              <a:r>
                <a:rPr lang="de-DE" sz="2000" baseline="-25000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</a:p>
            <a:p>
              <a:pPr>
                <a:defRPr/>
              </a:pPr>
              <a:endParaRPr lang="de-DE" sz="2000">
                <a:solidFill>
                  <a:srgbClr val="3C8C93"/>
                </a:solidFill>
                <a:latin typeface="+mn-lt"/>
                <a:cs typeface="+mn-cs"/>
              </a:endParaRPr>
            </a:p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V[n-1, W]</a:t>
              </a:r>
            </a:p>
          </p:txBody>
        </p:sp>
        <p:sp>
          <p:nvSpPr>
            <p:cNvPr id="451590" name="AutoShape 6"/>
            <p:cNvSpPr>
              <a:spLocks/>
            </p:cNvSpPr>
            <p:nvPr/>
          </p:nvSpPr>
          <p:spPr bwMode="auto">
            <a:xfrm>
              <a:off x="2217" y="1982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1607" name="Group 23"/>
          <p:cNvGrpSpPr>
            <a:grpSpLocks/>
          </p:cNvGrpSpPr>
          <p:nvPr/>
        </p:nvGrpSpPr>
        <p:grpSpPr bwMode="auto">
          <a:xfrm>
            <a:off x="2978155" y="3639344"/>
            <a:ext cx="1863728" cy="381000"/>
            <a:chOff x="1876" y="2592"/>
            <a:chExt cx="1174" cy="240"/>
          </a:xfrm>
        </p:grpSpPr>
        <p:sp>
          <p:nvSpPr>
            <p:cNvPr id="451592" name="Line 8"/>
            <p:cNvSpPr>
              <a:spLocks noChangeShapeType="1"/>
            </p:cNvSpPr>
            <p:nvPr/>
          </p:nvSpPr>
          <p:spPr bwMode="auto">
            <a:xfrm>
              <a:off x="1876" y="259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51596" name="Text Box 12"/>
            <p:cNvSpPr txBox="1">
              <a:spLocks noChangeArrowheads="1"/>
            </p:cNvSpPr>
            <p:nvPr/>
          </p:nvSpPr>
          <p:spPr bwMode="auto">
            <a:xfrm>
              <a:off x="1972" y="2592"/>
              <a:ext cx="10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Generalisierung</a:t>
              </a:r>
            </a:p>
          </p:txBody>
        </p:sp>
      </p:grpSp>
      <p:grpSp>
        <p:nvGrpSpPr>
          <p:cNvPr id="451608" name="Group 24"/>
          <p:cNvGrpSpPr>
            <a:grpSpLocks/>
          </p:cNvGrpSpPr>
          <p:nvPr/>
        </p:nvGrpSpPr>
        <p:grpSpPr bwMode="auto">
          <a:xfrm>
            <a:off x="1828800" y="4171157"/>
            <a:ext cx="6473829" cy="1016000"/>
            <a:chOff x="1152" y="2927"/>
            <a:chExt cx="4078" cy="640"/>
          </a:xfrm>
        </p:grpSpPr>
        <p:sp>
          <p:nvSpPr>
            <p:cNvPr id="451597" name="Rectangle 13"/>
            <p:cNvSpPr>
              <a:spLocks noChangeArrowheads="1"/>
            </p:cNvSpPr>
            <p:nvPr/>
          </p:nvSpPr>
          <p:spPr bwMode="auto">
            <a:xfrm>
              <a:off x="1152" y="3119"/>
              <a:ext cx="124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V[i, w] =         max</a:t>
              </a:r>
            </a:p>
          </p:txBody>
        </p:sp>
        <p:sp>
          <p:nvSpPr>
            <p:cNvPr id="451598" name="Rectangle 14"/>
            <p:cNvSpPr>
              <a:spLocks noChangeArrowheads="1"/>
            </p:cNvSpPr>
            <p:nvPr/>
          </p:nvSpPr>
          <p:spPr bwMode="auto">
            <a:xfrm>
              <a:off x="2601" y="2927"/>
              <a:ext cx="2629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w-w</a:t>
              </a:r>
              <a:r>
                <a:rPr lang="de-DE" sz="20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 + v</a:t>
              </a:r>
              <a:r>
                <a:rPr lang="de-DE" sz="2000" baseline="-25000" dirty="0">
                  <a:solidFill>
                    <a:srgbClr val="3C8C93"/>
                  </a:solidFill>
                  <a:latin typeface="+mn-lt"/>
                  <a:cs typeface="+mn-cs"/>
                </a:rPr>
                <a:t>i         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i gewählt</a:t>
              </a:r>
            </a:p>
            <a:p>
              <a:pPr>
                <a:defRPr/>
              </a:pP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	    	</a:t>
              </a:r>
              <a:r>
                <a:rPr lang="de-DE" sz="2000" dirty="0" err="1">
                  <a:solidFill>
                    <a:srgbClr val="3C8C93"/>
                  </a:solidFill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</a:rPr>
                <a:t> i nicht gewählt</a:t>
              </a: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51599" name="AutoShape 15"/>
            <p:cNvSpPr>
              <a:spLocks/>
            </p:cNvSpPr>
            <p:nvPr/>
          </p:nvSpPr>
          <p:spPr bwMode="auto">
            <a:xfrm>
              <a:off x="2457" y="3038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1609" name="Group 25"/>
          <p:cNvGrpSpPr>
            <a:grpSpLocks/>
          </p:cNvGrpSpPr>
          <p:nvPr/>
        </p:nvGrpSpPr>
        <p:grpSpPr bwMode="auto">
          <a:xfrm>
            <a:off x="3124200" y="4629944"/>
            <a:ext cx="5119689" cy="1084263"/>
            <a:chOff x="1968" y="3216"/>
            <a:chExt cx="3225" cy="683"/>
          </a:xfrm>
        </p:grpSpPr>
        <p:sp>
          <p:nvSpPr>
            <p:cNvPr id="451600" name="AutoShape 16"/>
            <p:cNvSpPr>
              <a:spLocks/>
            </p:cNvSpPr>
            <p:nvPr/>
          </p:nvSpPr>
          <p:spPr bwMode="auto">
            <a:xfrm>
              <a:off x="1968" y="3216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51603" name="Rectangle 19"/>
            <p:cNvSpPr>
              <a:spLocks noChangeArrowheads="1"/>
            </p:cNvSpPr>
            <p:nvPr/>
          </p:nvSpPr>
          <p:spPr bwMode="auto">
            <a:xfrm>
              <a:off x="2064" y="3647"/>
              <a:ext cx="31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 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if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&gt;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              </a:t>
              </a:r>
              <a:r>
                <a:rPr lang="de-DE" sz="2000" dirty="0" err="1">
                  <a:solidFill>
                    <a:srgbClr val="3C8C93"/>
                  </a:solidFill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</a:rPr>
                <a:t> i nicht gewählt</a:t>
              </a: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451610" name="Text Box 26"/>
          <p:cNvSpPr txBox="1">
            <a:spLocks noChangeArrowheads="1"/>
          </p:cNvSpPr>
          <p:nvPr/>
        </p:nvSpPr>
        <p:spPr bwMode="auto">
          <a:xfrm>
            <a:off x="611560" y="5805264"/>
            <a:ext cx="7193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n-lt"/>
                <a:cs typeface="+mn-cs"/>
              </a:rPr>
              <a:t>Grenzfall: 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V[i, 0] = 0, V[0,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] = 0</a:t>
            </a:r>
            <a:r>
              <a:rPr lang="de-DE" sz="2400" dirty="0">
                <a:latin typeface="+mn-lt"/>
                <a:cs typeface="+mn-cs"/>
              </a:rPr>
              <a:t>.  </a:t>
            </a:r>
            <a:r>
              <a:rPr lang="de-DE" sz="2400" dirty="0" err="1">
                <a:latin typeface="+mn-lt"/>
                <a:cs typeface="+mn-cs"/>
              </a:rPr>
              <a:t>Wieviele</a:t>
            </a:r>
            <a:r>
              <a:rPr lang="de-DE" sz="2400" dirty="0">
                <a:latin typeface="+mn-lt"/>
                <a:cs typeface="+mn-cs"/>
              </a:rPr>
              <a:t> Teilprobleme? </a:t>
            </a:r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0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6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 err="1">
                <a:cs typeface="+mn-cs"/>
              </a:rPr>
              <a:t>n</a:t>
            </a:r>
            <a:r>
              <a:rPr lang="de-DE" dirty="0">
                <a:cs typeface="+mn-cs"/>
              </a:rPr>
              <a:t> = 6 (# der Gegenstände)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W = 10 (Gewichtsgrenze)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Gegenstände (Gewicht und Wert):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Rectangle 138"/>
          <p:cNvSpPr>
            <a:spLocks noChangeArrowheads="1"/>
          </p:cNvSpPr>
          <p:nvPr/>
        </p:nvSpPr>
        <p:spPr bwMode="auto">
          <a:xfrm>
            <a:off x="44908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6" name="Rectangle 139"/>
          <p:cNvSpPr>
            <a:spLocks noChangeArrowheads="1"/>
          </p:cNvSpPr>
          <p:nvPr/>
        </p:nvSpPr>
        <p:spPr bwMode="auto">
          <a:xfrm>
            <a:off x="39193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7" name="Rectangle 140"/>
          <p:cNvSpPr>
            <a:spLocks noChangeArrowheads="1"/>
          </p:cNvSpPr>
          <p:nvPr/>
        </p:nvSpPr>
        <p:spPr bwMode="auto">
          <a:xfrm>
            <a:off x="33478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8" name="Rectangle 141"/>
          <p:cNvSpPr>
            <a:spLocks noChangeArrowheads="1"/>
          </p:cNvSpPr>
          <p:nvPr/>
        </p:nvSpPr>
        <p:spPr bwMode="auto">
          <a:xfrm>
            <a:off x="33478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9" name="Rectangle 142"/>
          <p:cNvSpPr>
            <a:spLocks noChangeArrowheads="1"/>
          </p:cNvSpPr>
          <p:nvPr/>
        </p:nvSpPr>
        <p:spPr bwMode="auto">
          <a:xfrm>
            <a:off x="3347864" y="4835277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0" name="Rectangle 143"/>
          <p:cNvSpPr>
            <a:spLocks noChangeArrowheads="1"/>
          </p:cNvSpPr>
          <p:nvPr/>
        </p:nvSpPr>
        <p:spPr bwMode="auto">
          <a:xfrm>
            <a:off x="33478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1" name="Rectangle 144"/>
          <p:cNvSpPr>
            <a:spLocks noChangeArrowheads="1"/>
          </p:cNvSpPr>
          <p:nvPr/>
        </p:nvSpPr>
        <p:spPr bwMode="auto">
          <a:xfrm>
            <a:off x="33478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2" name="Rectangle 145"/>
          <p:cNvSpPr>
            <a:spLocks noChangeArrowheads="1"/>
          </p:cNvSpPr>
          <p:nvPr/>
        </p:nvSpPr>
        <p:spPr bwMode="auto">
          <a:xfrm>
            <a:off x="33478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3" name="Rectangle 147"/>
          <p:cNvSpPr>
            <a:spLocks noChangeArrowheads="1"/>
          </p:cNvSpPr>
          <p:nvPr/>
        </p:nvSpPr>
        <p:spPr bwMode="auto">
          <a:xfrm>
            <a:off x="44908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14" name="Rectangle 148"/>
          <p:cNvSpPr>
            <a:spLocks noChangeArrowheads="1"/>
          </p:cNvSpPr>
          <p:nvPr/>
        </p:nvSpPr>
        <p:spPr bwMode="auto">
          <a:xfrm>
            <a:off x="39193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15" name="Rectangle 151"/>
          <p:cNvSpPr>
            <a:spLocks noChangeArrowheads="1"/>
          </p:cNvSpPr>
          <p:nvPr/>
        </p:nvSpPr>
        <p:spPr bwMode="auto">
          <a:xfrm>
            <a:off x="44908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6" name="Rectangle 152"/>
          <p:cNvSpPr>
            <a:spLocks noChangeArrowheads="1"/>
          </p:cNvSpPr>
          <p:nvPr/>
        </p:nvSpPr>
        <p:spPr bwMode="auto">
          <a:xfrm>
            <a:off x="39193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7" name="Rectangle 153"/>
          <p:cNvSpPr>
            <a:spLocks noChangeArrowheads="1"/>
          </p:cNvSpPr>
          <p:nvPr/>
        </p:nvSpPr>
        <p:spPr bwMode="auto">
          <a:xfrm>
            <a:off x="44908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8" name="Rectangle 154"/>
          <p:cNvSpPr>
            <a:spLocks noChangeArrowheads="1"/>
          </p:cNvSpPr>
          <p:nvPr/>
        </p:nvSpPr>
        <p:spPr bwMode="auto">
          <a:xfrm>
            <a:off x="39193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9" name="Rectangle 155"/>
          <p:cNvSpPr>
            <a:spLocks noChangeArrowheads="1"/>
          </p:cNvSpPr>
          <p:nvPr/>
        </p:nvSpPr>
        <p:spPr bwMode="auto">
          <a:xfrm>
            <a:off x="44908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0" name="Rectangle 156"/>
          <p:cNvSpPr>
            <a:spLocks noChangeArrowheads="1"/>
          </p:cNvSpPr>
          <p:nvPr/>
        </p:nvSpPr>
        <p:spPr bwMode="auto">
          <a:xfrm>
            <a:off x="39193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1" name="Rectangle 157"/>
          <p:cNvSpPr>
            <a:spLocks noChangeArrowheads="1"/>
          </p:cNvSpPr>
          <p:nvPr/>
        </p:nvSpPr>
        <p:spPr bwMode="auto">
          <a:xfrm>
            <a:off x="4490864" y="2384177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2" name="Rectangle 158"/>
          <p:cNvSpPr>
            <a:spLocks noChangeArrowheads="1"/>
          </p:cNvSpPr>
          <p:nvPr/>
        </p:nvSpPr>
        <p:spPr bwMode="auto">
          <a:xfrm>
            <a:off x="3919364" y="2384177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23" name="Rectangle 195"/>
          <p:cNvSpPr>
            <a:spLocks noChangeArrowheads="1"/>
          </p:cNvSpPr>
          <p:nvPr/>
        </p:nvSpPr>
        <p:spPr bwMode="auto">
          <a:xfrm>
            <a:off x="4490864" y="4840039"/>
            <a:ext cx="571500" cy="611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24" name="Rectangle 205"/>
          <p:cNvSpPr>
            <a:spLocks noChangeArrowheads="1"/>
          </p:cNvSpPr>
          <p:nvPr/>
        </p:nvSpPr>
        <p:spPr bwMode="auto">
          <a:xfrm>
            <a:off x="3919364" y="4840039"/>
            <a:ext cx="571500" cy="611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>
                <a:latin typeface="Times New Roman"/>
                <a:cs typeface="Times New Roman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80731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778" name="Rectangle 138"/>
          <p:cNvSpPr>
            <a:spLocks noChangeArrowheads="1"/>
          </p:cNvSpPr>
          <p:nvPr/>
        </p:nvSpPr>
        <p:spPr bwMode="auto">
          <a:xfrm>
            <a:off x="1600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79" name="Rectangle 139"/>
          <p:cNvSpPr>
            <a:spLocks noChangeArrowheads="1"/>
          </p:cNvSpPr>
          <p:nvPr/>
        </p:nvSpPr>
        <p:spPr bwMode="auto">
          <a:xfrm>
            <a:off x="10287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0" name="Rectangle 140"/>
          <p:cNvSpPr>
            <a:spLocks noChangeArrowheads="1"/>
          </p:cNvSpPr>
          <p:nvPr/>
        </p:nvSpPr>
        <p:spPr bwMode="auto">
          <a:xfrm>
            <a:off x="457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81" name="Rectangle 141"/>
          <p:cNvSpPr>
            <a:spLocks noChangeArrowheads="1"/>
          </p:cNvSpPr>
          <p:nvPr/>
        </p:nvSpPr>
        <p:spPr bwMode="auto">
          <a:xfrm>
            <a:off x="457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2" name="Rectangle 142"/>
          <p:cNvSpPr>
            <a:spLocks noChangeArrowheads="1"/>
          </p:cNvSpPr>
          <p:nvPr/>
        </p:nvSpPr>
        <p:spPr bwMode="auto">
          <a:xfrm>
            <a:off x="457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83" name="Rectangle 143"/>
          <p:cNvSpPr>
            <a:spLocks noChangeArrowheads="1"/>
          </p:cNvSpPr>
          <p:nvPr/>
        </p:nvSpPr>
        <p:spPr bwMode="auto">
          <a:xfrm>
            <a:off x="457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84" name="Rectangle 144"/>
          <p:cNvSpPr>
            <a:spLocks noChangeArrowheads="1"/>
          </p:cNvSpPr>
          <p:nvPr/>
        </p:nvSpPr>
        <p:spPr bwMode="auto">
          <a:xfrm>
            <a:off x="457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5" name="Rectangle 145"/>
          <p:cNvSpPr>
            <a:spLocks noChangeArrowheads="1"/>
          </p:cNvSpPr>
          <p:nvPr/>
        </p:nvSpPr>
        <p:spPr bwMode="auto">
          <a:xfrm>
            <a:off x="457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96787" name="Rectangle 147"/>
          <p:cNvSpPr>
            <a:spLocks noChangeArrowheads="1"/>
          </p:cNvSpPr>
          <p:nvPr/>
        </p:nvSpPr>
        <p:spPr bwMode="auto">
          <a:xfrm>
            <a:off x="1600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496788" name="Rectangle 148"/>
          <p:cNvSpPr>
            <a:spLocks noChangeArrowheads="1"/>
          </p:cNvSpPr>
          <p:nvPr/>
        </p:nvSpPr>
        <p:spPr bwMode="auto">
          <a:xfrm>
            <a:off x="10287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9" name="Rectangle 149"/>
          <p:cNvSpPr>
            <a:spLocks noChangeArrowheads="1"/>
          </p:cNvSpPr>
          <p:nvPr/>
        </p:nvSpPr>
        <p:spPr bwMode="auto">
          <a:xfrm>
            <a:off x="1600200" y="2967038"/>
            <a:ext cx="571500" cy="611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90" name="Rectangle 150"/>
          <p:cNvSpPr>
            <a:spLocks noChangeArrowheads="1"/>
          </p:cNvSpPr>
          <p:nvPr/>
        </p:nvSpPr>
        <p:spPr bwMode="auto">
          <a:xfrm>
            <a:off x="10287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91" name="Rectangle 151"/>
          <p:cNvSpPr>
            <a:spLocks noChangeArrowheads="1"/>
          </p:cNvSpPr>
          <p:nvPr/>
        </p:nvSpPr>
        <p:spPr bwMode="auto">
          <a:xfrm>
            <a:off x="1600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2" name="Rectangle 152"/>
          <p:cNvSpPr>
            <a:spLocks noChangeArrowheads="1"/>
          </p:cNvSpPr>
          <p:nvPr/>
        </p:nvSpPr>
        <p:spPr bwMode="auto">
          <a:xfrm>
            <a:off x="10287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3" name="Rectangle 153"/>
          <p:cNvSpPr>
            <a:spLocks noChangeArrowheads="1"/>
          </p:cNvSpPr>
          <p:nvPr/>
        </p:nvSpPr>
        <p:spPr bwMode="auto">
          <a:xfrm>
            <a:off x="1600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4" name="Rectangle 154"/>
          <p:cNvSpPr>
            <a:spLocks noChangeArrowheads="1"/>
          </p:cNvSpPr>
          <p:nvPr/>
        </p:nvSpPr>
        <p:spPr bwMode="auto">
          <a:xfrm>
            <a:off x="10287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95" name="Rectangle 155"/>
          <p:cNvSpPr>
            <a:spLocks noChangeArrowheads="1"/>
          </p:cNvSpPr>
          <p:nvPr/>
        </p:nvSpPr>
        <p:spPr bwMode="auto">
          <a:xfrm>
            <a:off x="1600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6" name="Rectangle 156"/>
          <p:cNvSpPr>
            <a:spLocks noChangeArrowheads="1"/>
          </p:cNvSpPr>
          <p:nvPr/>
        </p:nvSpPr>
        <p:spPr bwMode="auto">
          <a:xfrm>
            <a:off x="10287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7" name="Rectangle 157"/>
          <p:cNvSpPr>
            <a:spLocks noChangeArrowheads="1"/>
          </p:cNvSpPr>
          <p:nvPr/>
        </p:nvSpPr>
        <p:spPr bwMode="auto">
          <a:xfrm>
            <a:off x="1600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98" name="Rectangle 158"/>
          <p:cNvSpPr>
            <a:spLocks noChangeArrowheads="1"/>
          </p:cNvSpPr>
          <p:nvPr/>
        </p:nvSpPr>
        <p:spPr bwMode="auto">
          <a:xfrm>
            <a:off x="10287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496800" name="Line 160"/>
          <p:cNvSpPr>
            <a:spLocks noChangeShapeType="1"/>
          </p:cNvSpPr>
          <p:nvPr/>
        </p:nvSpPr>
        <p:spPr bwMode="auto">
          <a:xfrm>
            <a:off x="4572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1" name="Line 161"/>
          <p:cNvSpPr>
            <a:spLocks noChangeShapeType="1"/>
          </p:cNvSpPr>
          <p:nvPr/>
        </p:nvSpPr>
        <p:spPr bwMode="auto">
          <a:xfrm>
            <a:off x="4572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4" name="Line 164"/>
          <p:cNvSpPr>
            <a:spLocks noChangeShapeType="1"/>
          </p:cNvSpPr>
          <p:nvPr/>
        </p:nvSpPr>
        <p:spPr bwMode="auto">
          <a:xfrm>
            <a:off x="4572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7" name="Line 167"/>
          <p:cNvSpPr>
            <a:spLocks noChangeShapeType="1"/>
          </p:cNvSpPr>
          <p:nvPr/>
        </p:nvSpPr>
        <p:spPr bwMode="auto">
          <a:xfrm>
            <a:off x="4572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9" name="Line 169"/>
          <p:cNvSpPr>
            <a:spLocks noChangeShapeType="1"/>
          </p:cNvSpPr>
          <p:nvPr/>
        </p:nvSpPr>
        <p:spPr bwMode="auto">
          <a:xfrm>
            <a:off x="4572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1" name="Line 171"/>
          <p:cNvSpPr>
            <a:spLocks noChangeShapeType="1"/>
          </p:cNvSpPr>
          <p:nvPr/>
        </p:nvSpPr>
        <p:spPr bwMode="auto">
          <a:xfrm>
            <a:off x="4572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3" name="Line 173"/>
          <p:cNvSpPr>
            <a:spLocks noChangeShapeType="1"/>
          </p:cNvSpPr>
          <p:nvPr/>
        </p:nvSpPr>
        <p:spPr bwMode="auto">
          <a:xfrm>
            <a:off x="4572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5" name="Line 175"/>
          <p:cNvSpPr>
            <a:spLocks noChangeShapeType="1"/>
          </p:cNvSpPr>
          <p:nvPr/>
        </p:nvSpPr>
        <p:spPr bwMode="auto">
          <a:xfrm>
            <a:off x="10287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6" name="Line 176"/>
          <p:cNvSpPr>
            <a:spLocks noChangeShapeType="1"/>
          </p:cNvSpPr>
          <p:nvPr/>
        </p:nvSpPr>
        <p:spPr bwMode="auto">
          <a:xfrm>
            <a:off x="61156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417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782796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7273925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5" name="Rectangle 5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6" name="Rectangle 6"/>
          <p:cNvSpPr>
            <a:spLocks noChangeArrowheads="1"/>
          </p:cNvSpPr>
          <p:nvPr/>
        </p:nvSpPr>
        <p:spPr bwMode="auto">
          <a:xfrm>
            <a:off x="61658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7" name="Rectangle 7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8" name="Rectangle 8"/>
          <p:cNvSpPr>
            <a:spLocks noChangeArrowheads="1"/>
          </p:cNvSpPr>
          <p:nvPr/>
        </p:nvSpPr>
        <p:spPr bwMode="auto">
          <a:xfrm>
            <a:off x="5056188" y="357505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9" name="Rectangle 9"/>
          <p:cNvSpPr>
            <a:spLocks noChangeArrowheads="1"/>
          </p:cNvSpPr>
          <p:nvPr/>
        </p:nvSpPr>
        <p:spPr bwMode="auto">
          <a:xfrm>
            <a:off x="45021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0" name="Rectangle 10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1" name="Rectangle 11"/>
          <p:cNvSpPr>
            <a:spLocks noChangeArrowheads="1"/>
          </p:cNvSpPr>
          <p:nvPr/>
        </p:nvSpPr>
        <p:spPr bwMode="auto">
          <a:xfrm>
            <a:off x="3394075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2" name="Rectangle 12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3" name="Rectangle 13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54" name="Rectangle 14"/>
          <p:cNvSpPr>
            <a:spLocks noChangeArrowheads="1"/>
          </p:cNvSpPr>
          <p:nvPr/>
        </p:nvSpPr>
        <p:spPr bwMode="auto">
          <a:xfrm>
            <a:off x="782796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5" name="Rectangle 15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6" name="Rectangle 16"/>
          <p:cNvSpPr>
            <a:spLocks noChangeArrowheads="1"/>
          </p:cNvSpPr>
          <p:nvPr/>
        </p:nvSpPr>
        <p:spPr bwMode="auto">
          <a:xfrm>
            <a:off x="671988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7" name="Rectangle 17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8" name="Rectangle 18"/>
          <p:cNvSpPr>
            <a:spLocks noChangeArrowheads="1"/>
          </p:cNvSpPr>
          <p:nvPr/>
        </p:nvSpPr>
        <p:spPr bwMode="auto">
          <a:xfrm>
            <a:off x="56118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9" name="Rectangle 1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0" name="Rectangle 20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1" name="Rectangle 21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2" name="Rectangle 22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3" name="Rectangle 23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4" name="Rectangle 2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65" name="Rectangle 25"/>
          <p:cNvSpPr>
            <a:spLocks noChangeArrowheads="1"/>
          </p:cNvSpPr>
          <p:nvPr/>
        </p:nvSpPr>
        <p:spPr bwMode="auto">
          <a:xfrm>
            <a:off x="782796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6" name="Rectangle 26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7" name="Rectangle 27"/>
          <p:cNvSpPr>
            <a:spLocks noChangeArrowheads="1"/>
          </p:cNvSpPr>
          <p:nvPr/>
        </p:nvSpPr>
        <p:spPr bwMode="auto">
          <a:xfrm>
            <a:off x="671988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8" name="Rectangle 28"/>
          <p:cNvSpPr>
            <a:spLocks noChangeArrowheads="1"/>
          </p:cNvSpPr>
          <p:nvPr/>
        </p:nvSpPr>
        <p:spPr bwMode="auto">
          <a:xfrm>
            <a:off x="6165850" y="2963863"/>
            <a:ext cx="554038" cy="6111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669" name="Rectangle 29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0" name="Rectangle 30"/>
          <p:cNvSpPr>
            <a:spLocks noChangeArrowheads="1"/>
          </p:cNvSpPr>
          <p:nvPr/>
        </p:nvSpPr>
        <p:spPr bwMode="auto">
          <a:xfrm>
            <a:off x="5056188" y="296386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1" name="Rectangle 31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2" name="Rectangle 32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3" name="Rectangle 33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4" name="Rectangle 34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5" name="Rectangle 35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76" name="Rectangle 36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7" name="Rectangle 37"/>
          <p:cNvSpPr>
            <a:spLocks noChangeArrowheads="1"/>
          </p:cNvSpPr>
          <p:nvPr/>
        </p:nvSpPr>
        <p:spPr bwMode="auto">
          <a:xfrm>
            <a:off x="727392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8" name="Rectangle 38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0" name="Rectangle 40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1" name="Rectangle 41"/>
          <p:cNvSpPr>
            <a:spLocks noChangeArrowheads="1"/>
          </p:cNvSpPr>
          <p:nvPr/>
        </p:nvSpPr>
        <p:spPr bwMode="auto">
          <a:xfrm>
            <a:off x="5056188" y="2352675"/>
            <a:ext cx="555625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2" name="Rectangle 42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3" name="Rectangle 43"/>
          <p:cNvSpPr>
            <a:spLocks noChangeArrowheads="1"/>
          </p:cNvSpPr>
          <p:nvPr/>
        </p:nvSpPr>
        <p:spPr bwMode="auto">
          <a:xfrm>
            <a:off x="39481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5" name="Rectangle 45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6" name="Rectangle 46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87" name="Rectangle 47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8" name="Rectangle 48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9" name="Rectangle 49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0" name="Rectangle 50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1" name="Rectangle 51"/>
          <p:cNvSpPr>
            <a:spLocks noChangeArrowheads="1"/>
          </p:cNvSpPr>
          <p:nvPr/>
        </p:nvSpPr>
        <p:spPr bwMode="auto">
          <a:xfrm>
            <a:off x="56118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2" name="Rectangle 52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3" name="Rectangle 53"/>
          <p:cNvSpPr>
            <a:spLocks noChangeArrowheads="1"/>
          </p:cNvSpPr>
          <p:nvPr/>
        </p:nvSpPr>
        <p:spPr bwMode="auto">
          <a:xfrm>
            <a:off x="45021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4" name="Rectangle 5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5" name="Rectangle 55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6" name="Rectangle 56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7" name="Rectangle 57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98" name="Rectangle 58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9" name="Rectangle 5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0" name="Rectangle 60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1" name="Rectangle 61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2" name="Rectangle 62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3" name="Rectangle 63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4" name="Rectangle 6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5" name="Rectangle 65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6" name="Rectangle 66"/>
          <p:cNvSpPr>
            <a:spLocks noChangeArrowheads="1"/>
          </p:cNvSpPr>
          <p:nvPr/>
        </p:nvSpPr>
        <p:spPr bwMode="auto">
          <a:xfrm>
            <a:off x="339407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7" name="Rectangle 67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8" name="Rectangle 68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09" name="Rectangle 69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0" name="Rectangle 70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1" name="Rectangle 71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2" name="Rectangle 72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3" name="Rectangle 73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4" name="Rectangle 74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5" name="Rectangle 75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6" name="Rectangle 76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7" name="Rectangle 77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8" name="Rectangle 78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9" name="Rectangle 79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20" name="Line 80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1" name="Line 81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2" name="Line 82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3" name="Line 83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4" name="Line 84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5" name="Line 85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6" name="Line 86"/>
          <p:cNvSpPr>
            <a:spLocks noChangeShapeType="1"/>
          </p:cNvSpPr>
          <p:nvPr/>
        </p:nvSpPr>
        <p:spPr bwMode="auto">
          <a:xfrm>
            <a:off x="2292424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7" name="Line 87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728" name="Line 88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9" name="Line 89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0" name="Line 90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1" name="Line 91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2" name="Line 92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3" name="Line 93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4" name="Line 94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5" name="Line 95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6" name="Line 96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7" name="Line 97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8" name="Line 98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9" name="Line 99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6740" name="Group 100"/>
          <p:cNvGraphicFramePr>
            <a:graphicFrameLocks noGrp="1"/>
          </p:cNvGraphicFramePr>
          <p:nvPr/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6778" name="Rectangle 138"/>
          <p:cNvSpPr>
            <a:spLocks noChangeArrowheads="1"/>
          </p:cNvSpPr>
          <p:nvPr/>
        </p:nvSpPr>
        <p:spPr bwMode="auto">
          <a:xfrm>
            <a:off x="1600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79" name="Rectangle 139"/>
          <p:cNvSpPr>
            <a:spLocks noChangeArrowheads="1"/>
          </p:cNvSpPr>
          <p:nvPr/>
        </p:nvSpPr>
        <p:spPr bwMode="auto">
          <a:xfrm>
            <a:off x="10287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0" name="Rectangle 140"/>
          <p:cNvSpPr>
            <a:spLocks noChangeArrowheads="1"/>
          </p:cNvSpPr>
          <p:nvPr/>
        </p:nvSpPr>
        <p:spPr bwMode="auto">
          <a:xfrm>
            <a:off x="457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81" name="Rectangle 141"/>
          <p:cNvSpPr>
            <a:spLocks noChangeArrowheads="1"/>
          </p:cNvSpPr>
          <p:nvPr/>
        </p:nvSpPr>
        <p:spPr bwMode="auto">
          <a:xfrm>
            <a:off x="457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2" name="Rectangle 142"/>
          <p:cNvSpPr>
            <a:spLocks noChangeArrowheads="1"/>
          </p:cNvSpPr>
          <p:nvPr/>
        </p:nvSpPr>
        <p:spPr bwMode="auto">
          <a:xfrm>
            <a:off x="457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83" name="Rectangle 143"/>
          <p:cNvSpPr>
            <a:spLocks noChangeArrowheads="1"/>
          </p:cNvSpPr>
          <p:nvPr/>
        </p:nvSpPr>
        <p:spPr bwMode="auto">
          <a:xfrm>
            <a:off x="457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84" name="Rectangle 144"/>
          <p:cNvSpPr>
            <a:spLocks noChangeArrowheads="1"/>
          </p:cNvSpPr>
          <p:nvPr/>
        </p:nvSpPr>
        <p:spPr bwMode="auto">
          <a:xfrm>
            <a:off x="457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5" name="Rectangle 145"/>
          <p:cNvSpPr>
            <a:spLocks noChangeArrowheads="1"/>
          </p:cNvSpPr>
          <p:nvPr/>
        </p:nvSpPr>
        <p:spPr bwMode="auto">
          <a:xfrm>
            <a:off x="457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96786" name="Rectangle 146"/>
          <p:cNvSpPr>
            <a:spLocks noChangeArrowheads="1"/>
          </p:cNvSpPr>
          <p:nvPr/>
        </p:nvSpPr>
        <p:spPr bwMode="auto">
          <a:xfrm>
            <a:off x="457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87" name="Rectangle 147"/>
          <p:cNvSpPr>
            <a:spLocks noChangeArrowheads="1"/>
          </p:cNvSpPr>
          <p:nvPr/>
        </p:nvSpPr>
        <p:spPr bwMode="auto">
          <a:xfrm>
            <a:off x="1600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496788" name="Rectangle 148"/>
          <p:cNvSpPr>
            <a:spLocks noChangeArrowheads="1"/>
          </p:cNvSpPr>
          <p:nvPr/>
        </p:nvSpPr>
        <p:spPr bwMode="auto">
          <a:xfrm>
            <a:off x="10287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9" name="Rectangle 149"/>
          <p:cNvSpPr>
            <a:spLocks noChangeArrowheads="1"/>
          </p:cNvSpPr>
          <p:nvPr/>
        </p:nvSpPr>
        <p:spPr bwMode="auto">
          <a:xfrm>
            <a:off x="1600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90" name="Rectangle 150"/>
          <p:cNvSpPr>
            <a:spLocks noChangeArrowheads="1"/>
          </p:cNvSpPr>
          <p:nvPr/>
        </p:nvSpPr>
        <p:spPr bwMode="auto">
          <a:xfrm>
            <a:off x="10287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91" name="Rectangle 151"/>
          <p:cNvSpPr>
            <a:spLocks noChangeArrowheads="1"/>
          </p:cNvSpPr>
          <p:nvPr/>
        </p:nvSpPr>
        <p:spPr bwMode="auto">
          <a:xfrm>
            <a:off x="1600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2" name="Rectangle 152"/>
          <p:cNvSpPr>
            <a:spLocks noChangeArrowheads="1"/>
          </p:cNvSpPr>
          <p:nvPr/>
        </p:nvSpPr>
        <p:spPr bwMode="auto">
          <a:xfrm>
            <a:off x="10287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3" name="Rectangle 153"/>
          <p:cNvSpPr>
            <a:spLocks noChangeArrowheads="1"/>
          </p:cNvSpPr>
          <p:nvPr/>
        </p:nvSpPr>
        <p:spPr bwMode="auto">
          <a:xfrm>
            <a:off x="1600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4" name="Rectangle 154"/>
          <p:cNvSpPr>
            <a:spLocks noChangeArrowheads="1"/>
          </p:cNvSpPr>
          <p:nvPr/>
        </p:nvSpPr>
        <p:spPr bwMode="auto">
          <a:xfrm>
            <a:off x="10287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95" name="Rectangle 155"/>
          <p:cNvSpPr>
            <a:spLocks noChangeArrowheads="1"/>
          </p:cNvSpPr>
          <p:nvPr/>
        </p:nvSpPr>
        <p:spPr bwMode="auto">
          <a:xfrm>
            <a:off x="1600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6" name="Rectangle 156"/>
          <p:cNvSpPr>
            <a:spLocks noChangeArrowheads="1"/>
          </p:cNvSpPr>
          <p:nvPr/>
        </p:nvSpPr>
        <p:spPr bwMode="auto">
          <a:xfrm>
            <a:off x="10287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7" name="Rectangle 157"/>
          <p:cNvSpPr>
            <a:spLocks noChangeArrowheads="1"/>
          </p:cNvSpPr>
          <p:nvPr/>
        </p:nvSpPr>
        <p:spPr bwMode="auto">
          <a:xfrm>
            <a:off x="1600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98" name="Rectangle 158"/>
          <p:cNvSpPr>
            <a:spLocks noChangeArrowheads="1"/>
          </p:cNvSpPr>
          <p:nvPr/>
        </p:nvSpPr>
        <p:spPr bwMode="auto">
          <a:xfrm>
            <a:off x="10287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496799" name="Line 159"/>
          <p:cNvSpPr>
            <a:spLocks noChangeShapeType="1"/>
          </p:cNvSpPr>
          <p:nvPr/>
        </p:nvSpPr>
        <p:spPr bwMode="auto">
          <a:xfrm>
            <a:off x="4572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0" name="Line 160"/>
          <p:cNvSpPr>
            <a:spLocks noChangeShapeType="1"/>
          </p:cNvSpPr>
          <p:nvPr/>
        </p:nvSpPr>
        <p:spPr bwMode="auto">
          <a:xfrm>
            <a:off x="4572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1" name="Line 161"/>
          <p:cNvSpPr>
            <a:spLocks noChangeShapeType="1"/>
          </p:cNvSpPr>
          <p:nvPr/>
        </p:nvSpPr>
        <p:spPr bwMode="auto">
          <a:xfrm>
            <a:off x="4572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2" name="Line 162"/>
          <p:cNvSpPr>
            <a:spLocks noChangeShapeType="1"/>
          </p:cNvSpPr>
          <p:nvPr/>
        </p:nvSpPr>
        <p:spPr bwMode="auto">
          <a:xfrm>
            <a:off x="21717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3" name="Line 163"/>
          <p:cNvSpPr>
            <a:spLocks noChangeShapeType="1"/>
          </p:cNvSpPr>
          <p:nvPr/>
        </p:nvSpPr>
        <p:spPr bwMode="auto">
          <a:xfrm>
            <a:off x="10287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4" name="Line 164"/>
          <p:cNvSpPr>
            <a:spLocks noChangeShapeType="1"/>
          </p:cNvSpPr>
          <p:nvPr/>
        </p:nvSpPr>
        <p:spPr bwMode="auto">
          <a:xfrm>
            <a:off x="4572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5" name="Line 165"/>
          <p:cNvSpPr>
            <a:spLocks noChangeShapeType="1"/>
          </p:cNvSpPr>
          <p:nvPr/>
        </p:nvSpPr>
        <p:spPr bwMode="auto">
          <a:xfrm>
            <a:off x="16002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6" name="Line 166"/>
          <p:cNvSpPr>
            <a:spLocks noChangeShapeType="1"/>
          </p:cNvSpPr>
          <p:nvPr/>
        </p:nvSpPr>
        <p:spPr bwMode="auto">
          <a:xfrm>
            <a:off x="21717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7" name="Line 167"/>
          <p:cNvSpPr>
            <a:spLocks noChangeShapeType="1"/>
          </p:cNvSpPr>
          <p:nvPr/>
        </p:nvSpPr>
        <p:spPr bwMode="auto">
          <a:xfrm>
            <a:off x="4572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8" name="Line 168"/>
          <p:cNvSpPr>
            <a:spLocks noChangeShapeType="1"/>
          </p:cNvSpPr>
          <p:nvPr/>
        </p:nvSpPr>
        <p:spPr bwMode="auto">
          <a:xfrm>
            <a:off x="21717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9" name="Line 169"/>
          <p:cNvSpPr>
            <a:spLocks noChangeShapeType="1"/>
          </p:cNvSpPr>
          <p:nvPr/>
        </p:nvSpPr>
        <p:spPr bwMode="auto">
          <a:xfrm>
            <a:off x="4572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0" name="Line 170"/>
          <p:cNvSpPr>
            <a:spLocks noChangeShapeType="1"/>
          </p:cNvSpPr>
          <p:nvPr/>
        </p:nvSpPr>
        <p:spPr bwMode="auto">
          <a:xfrm>
            <a:off x="21717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1" name="Line 171"/>
          <p:cNvSpPr>
            <a:spLocks noChangeShapeType="1"/>
          </p:cNvSpPr>
          <p:nvPr/>
        </p:nvSpPr>
        <p:spPr bwMode="auto">
          <a:xfrm>
            <a:off x="4572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2" name="Line 172"/>
          <p:cNvSpPr>
            <a:spLocks noChangeShapeType="1"/>
          </p:cNvSpPr>
          <p:nvPr/>
        </p:nvSpPr>
        <p:spPr bwMode="auto">
          <a:xfrm>
            <a:off x="21717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3" name="Line 173"/>
          <p:cNvSpPr>
            <a:spLocks noChangeShapeType="1"/>
          </p:cNvSpPr>
          <p:nvPr/>
        </p:nvSpPr>
        <p:spPr bwMode="auto">
          <a:xfrm>
            <a:off x="4572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4" name="Line 174"/>
          <p:cNvSpPr>
            <a:spLocks noChangeShapeType="1"/>
          </p:cNvSpPr>
          <p:nvPr/>
        </p:nvSpPr>
        <p:spPr bwMode="auto">
          <a:xfrm>
            <a:off x="21717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5" name="Line 175"/>
          <p:cNvSpPr>
            <a:spLocks noChangeShapeType="1"/>
          </p:cNvSpPr>
          <p:nvPr/>
        </p:nvSpPr>
        <p:spPr bwMode="auto">
          <a:xfrm>
            <a:off x="10287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6" name="Line 176"/>
          <p:cNvSpPr>
            <a:spLocks noChangeShapeType="1"/>
          </p:cNvSpPr>
          <p:nvPr/>
        </p:nvSpPr>
        <p:spPr bwMode="auto">
          <a:xfrm>
            <a:off x="61156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7" name="Rectangle 177"/>
          <p:cNvSpPr>
            <a:spLocks noChangeArrowheads="1"/>
          </p:cNvSpPr>
          <p:nvPr/>
        </p:nvSpPr>
        <p:spPr bwMode="auto">
          <a:xfrm>
            <a:off x="2421310" y="5411788"/>
            <a:ext cx="640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max</a:t>
            </a:r>
          </a:p>
        </p:txBody>
      </p:sp>
      <p:sp>
        <p:nvSpPr>
          <p:cNvPr id="496818" name="Rectangle 178"/>
          <p:cNvSpPr>
            <a:spLocks noChangeArrowheads="1"/>
          </p:cNvSpPr>
          <p:nvPr/>
        </p:nvSpPr>
        <p:spPr bwMode="auto">
          <a:xfrm>
            <a:off x="3216648" y="5105400"/>
            <a:ext cx="5032147" cy="9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V[i-1, w-w</a:t>
            </a:r>
            <a:r>
              <a:rPr lang="de-DE" sz="20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] + v</a:t>
            </a:r>
            <a:r>
              <a:rPr lang="de-DE" sz="20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baseline="-25000">
                <a:latin typeface="+mn-lt"/>
                <a:cs typeface="+mn-cs"/>
              </a:rPr>
              <a:t>    </a:t>
            </a:r>
            <a:r>
              <a:rPr lang="de-DE" sz="2000">
                <a:latin typeface="+mn-lt"/>
                <a:cs typeface="+mn-cs"/>
              </a:rPr>
              <a:t>falls Gegenstand 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latin typeface="+mn-lt"/>
                <a:cs typeface="+mn-cs"/>
              </a:rPr>
              <a:t> verwendet</a:t>
            </a:r>
          </a:p>
          <a:p>
            <a:pPr>
              <a:defRPr/>
            </a:pPr>
            <a:endParaRPr lang="de-DE" sz="2000" baseline="-25000">
              <a:latin typeface="+mn-lt"/>
              <a:cs typeface="+mn-cs"/>
            </a:endParaRPr>
          </a:p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>
                <a:latin typeface="+mn-lt"/>
                <a:cs typeface="+mn-cs"/>
              </a:rPr>
              <a:t>	 falls Gegenstand 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496819" name="AutoShape 179"/>
          <p:cNvSpPr>
            <a:spLocks/>
          </p:cNvSpPr>
          <p:nvPr/>
        </p:nvSpPr>
        <p:spPr bwMode="auto">
          <a:xfrm>
            <a:off x="2988048" y="528161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821" name="AutoShape 181"/>
          <p:cNvSpPr>
            <a:spLocks/>
          </p:cNvSpPr>
          <p:nvPr/>
        </p:nvSpPr>
        <p:spPr bwMode="auto">
          <a:xfrm>
            <a:off x="2211760" y="55641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822" name="Rectangle 182"/>
          <p:cNvSpPr>
            <a:spLocks noChangeArrowheads="1"/>
          </p:cNvSpPr>
          <p:nvPr/>
        </p:nvSpPr>
        <p:spPr bwMode="auto">
          <a:xfrm>
            <a:off x="2364160" y="6248400"/>
            <a:ext cx="4891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</a:t>
            </a:r>
            <a:r>
              <a:rPr lang="de-DE" sz="20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]</a:t>
            </a:r>
            <a:r>
              <a:rPr lang="de-DE" sz="2000" dirty="0">
                <a:latin typeface="+mn-lt"/>
                <a:cs typeface="+mn-cs"/>
              </a:rPr>
              <a:t>  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falls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&gt;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 </a:t>
            </a:r>
            <a:r>
              <a:rPr lang="de-DE" sz="2000" dirty="0" err="1">
                <a:latin typeface="+mn-lt"/>
                <a:cs typeface="+mn-cs"/>
              </a:rPr>
              <a:t>Ggst</a:t>
            </a:r>
            <a:r>
              <a:rPr lang="de-DE" sz="2000" dirty="0">
                <a:latin typeface="+mn-lt"/>
                <a:cs typeface="+mn-cs"/>
              </a:rPr>
              <a:t>.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496823" name="Rectangle 183"/>
          <p:cNvSpPr>
            <a:spLocks noChangeArrowheads="1"/>
          </p:cNvSpPr>
          <p:nvPr/>
        </p:nvSpPr>
        <p:spPr bwMode="auto">
          <a:xfrm>
            <a:off x="973510" y="5792788"/>
            <a:ext cx="1036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V[i, w]</a:t>
            </a:r>
            <a:r>
              <a:rPr lang="de-DE" sz="2000">
                <a:latin typeface="+mn-lt"/>
                <a:cs typeface="+mn-cs"/>
              </a:rPr>
              <a:t> =</a:t>
            </a:r>
          </a:p>
        </p:txBody>
      </p:sp>
      <p:sp>
        <p:nvSpPr>
          <p:cNvPr id="496828" name="Text Box 188"/>
          <p:cNvSpPr txBox="1">
            <a:spLocks noChangeArrowheads="1"/>
          </p:cNvSpPr>
          <p:nvPr/>
        </p:nvSpPr>
        <p:spPr bwMode="auto">
          <a:xfrm>
            <a:off x="6102350" y="3062288"/>
            <a:ext cx="761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V[i, w]</a:t>
            </a:r>
          </a:p>
        </p:txBody>
      </p:sp>
      <p:grpSp>
        <p:nvGrpSpPr>
          <p:cNvPr id="496837" name="Group 197"/>
          <p:cNvGrpSpPr>
            <a:grpSpLocks/>
          </p:cNvGrpSpPr>
          <p:nvPr/>
        </p:nvGrpSpPr>
        <p:grpSpPr bwMode="auto">
          <a:xfrm>
            <a:off x="6102353" y="2352675"/>
            <a:ext cx="954088" cy="611188"/>
            <a:chOff x="3844" y="1482"/>
            <a:chExt cx="601" cy="385"/>
          </a:xfrm>
        </p:grpSpPr>
        <p:sp>
          <p:nvSpPr>
            <p:cNvPr id="496679" name="Rectangle 39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endParaRPr lang="de-DE" sz="2400">
                <a:latin typeface="+mn-lt"/>
                <a:cs typeface="+mn-cs"/>
              </a:endParaRPr>
            </a:p>
          </p:txBody>
        </p:sp>
        <p:sp>
          <p:nvSpPr>
            <p:cNvPr id="496832" name="Text Box 192"/>
            <p:cNvSpPr txBox="1">
              <a:spLocks noChangeArrowheads="1"/>
            </p:cNvSpPr>
            <p:nvPr/>
          </p:nvSpPr>
          <p:spPr bwMode="auto">
            <a:xfrm>
              <a:off x="3844" y="1584"/>
              <a:ext cx="6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V[i-1, w]</a:t>
              </a:r>
            </a:p>
          </p:txBody>
        </p:sp>
      </p:grpSp>
      <p:grpSp>
        <p:nvGrpSpPr>
          <p:cNvPr id="496838" name="Group 198"/>
          <p:cNvGrpSpPr>
            <a:grpSpLocks/>
          </p:cNvGrpSpPr>
          <p:nvPr/>
        </p:nvGrpSpPr>
        <p:grpSpPr bwMode="auto">
          <a:xfrm>
            <a:off x="3321051" y="2352675"/>
            <a:ext cx="1228726" cy="611188"/>
            <a:chOff x="2092" y="1482"/>
            <a:chExt cx="774" cy="385"/>
          </a:xfrm>
        </p:grpSpPr>
        <p:sp>
          <p:nvSpPr>
            <p:cNvPr id="496684" name="Rectangle 44"/>
            <p:cNvSpPr>
              <a:spLocks noChangeArrowheads="1"/>
            </p:cNvSpPr>
            <p:nvPr/>
          </p:nvSpPr>
          <p:spPr bwMode="auto">
            <a:xfrm>
              <a:off x="2138" y="1482"/>
              <a:ext cx="349" cy="38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endParaRPr lang="de-DE" sz="2400">
                <a:latin typeface="+mn-lt"/>
                <a:cs typeface="+mn-cs"/>
              </a:endParaRPr>
            </a:p>
          </p:txBody>
        </p:sp>
        <p:sp>
          <p:nvSpPr>
            <p:cNvPr id="496834" name="Text Box 194"/>
            <p:cNvSpPr txBox="1">
              <a:spLocks noChangeArrowheads="1"/>
            </p:cNvSpPr>
            <p:nvPr/>
          </p:nvSpPr>
          <p:spPr bwMode="auto">
            <a:xfrm>
              <a:off x="2092" y="1584"/>
              <a:ext cx="7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V[i-1, w-w</a:t>
              </a:r>
              <a:r>
                <a:rPr lang="de-DE" baseline="-25000">
                  <a:latin typeface="+mn-lt"/>
                  <a:cs typeface="+mn-cs"/>
                </a:rPr>
                <a:t>i</a:t>
              </a:r>
              <a:r>
                <a:rPr lang="de-DE">
                  <a:latin typeface="+mn-lt"/>
                  <a:cs typeface="+mn-cs"/>
                </a:rPr>
                <a:t>]</a:t>
              </a:r>
            </a:p>
          </p:txBody>
        </p:sp>
      </p:grpSp>
      <p:sp>
        <p:nvSpPr>
          <p:cNvPr id="496835" name="Rectangle 195"/>
          <p:cNvSpPr>
            <a:spLocks noChangeArrowheads="1"/>
          </p:cNvSpPr>
          <p:nvPr/>
        </p:nvSpPr>
        <p:spPr bwMode="auto">
          <a:xfrm>
            <a:off x="1600200" y="2971800"/>
            <a:ext cx="571500" cy="6111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grpSp>
        <p:nvGrpSpPr>
          <p:cNvPr id="496844" name="Group 204"/>
          <p:cNvGrpSpPr>
            <a:grpSpLocks/>
          </p:cNvGrpSpPr>
          <p:nvPr/>
        </p:nvGrpSpPr>
        <p:grpSpPr bwMode="auto">
          <a:xfrm>
            <a:off x="3657600" y="1920875"/>
            <a:ext cx="2743200" cy="369888"/>
            <a:chOff x="2304" y="1210"/>
            <a:chExt cx="1728" cy="233"/>
          </a:xfrm>
        </p:grpSpPr>
        <p:sp>
          <p:nvSpPr>
            <p:cNvPr id="496839" name="Line 199"/>
            <p:cNvSpPr>
              <a:spLocks noChangeShapeType="1"/>
            </p:cNvSpPr>
            <p:nvPr/>
          </p:nvSpPr>
          <p:spPr bwMode="auto">
            <a:xfrm>
              <a:off x="2304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0" name="Line 200"/>
            <p:cNvSpPr>
              <a:spLocks noChangeShapeType="1"/>
            </p:cNvSpPr>
            <p:nvPr/>
          </p:nvSpPr>
          <p:spPr bwMode="auto">
            <a:xfrm>
              <a:off x="4032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1" name="Line 201"/>
            <p:cNvSpPr>
              <a:spLocks noChangeShapeType="1"/>
            </p:cNvSpPr>
            <p:nvPr/>
          </p:nvSpPr>
          <p:spPr bwMode="auto">
            <a:xfrm flipH="1">
              <a:off x="2304" y="134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2" name="Line 202"/>
            <p:cNvSpPr>
              <a:spLocks noChangeShapeType="1"/>
            </p:cNvSpPr>
            <p:nvPr/>
          </p:nvSpPr>
          <p:spPr bwMode="auto">
            <a:xfrm>
              <a:off x="3168" y="134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3" name="Text Box 203"/>
            <p:cNvSpPr txBox="1">
              <a:spLocks noChangeArrowheads="1"/>
            </p:cNvSpPr>
            <p:nvPr/>
          </p:nvSpPr>
          <p:spPr bwMode="auto">
            <a:xfrm>
              <a:off x="2927" y="1210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w</a:t>
              </a:r>
              <a:r>
                <a:rPr lang="de-DE" baseline="-25000">
                  <a:latin typeface="+mn-lt"/>
                  <a:cs typeface="+mn-cs"/>
                </a:rPr>
                <a:t>i</a:t>
              </a:r>
            </a:p>
          </p:txBody>
        </p:sp>
      </p:grpSp>
      <p:sp>
        <p:nvSpPr>
          <p:cNvPr id="496845" name="Rectangle 205"/>
          <p:cNvSpPr>
            <a:spLocks noChangeArrowheads="1"/>
          </p:cNvSpPr>
          <p:nvPr/>
        </p:nvSpPr>
        <p:spPr bwMode="auto">
          <a:xfrm>
            <a:off x="1028700" y="2971800"/>
            <a:ext cx="571500" cy="6111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15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3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96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96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9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835" grpId="0" animBg="1"/>
      <p:bldP spid="496845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</TotalTime>
  <Words>2573</Words>
  <Application>Microsoft Macintosh PowerPoint</Application>
  <PresentationFormat>On-screen Show (4:3)</PresentationFormat>
  <Paragraphs>784</Paragraphs>
  <Slides>34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Myriad Pro</vt:lpstr>
      <vt:lpstr>Symbol</vt:lpstr>
      <vt:lpstr>Times New Roman</vt:lpstr>
      <vt:lpstr>7_Standarddesign</vt:lpstr>
      <vt:lpstr>Clip</vt:lpstr>
      <vt:lpstr>Algorithmen und Datenstrukturen</vt:lpstr>
      <vt:lpstr>Rucksackproblem</vt:lpstr>
      <vt:lpstr>0-1-Problem</vt:lpstr>
      <vt:lpstr>Naive Algorithmen</vt:lpstr>
      <vt:lpstr>Ansatz mit dynamischer Programmierung</vt:lpstr>
      <vt:lpstr>Rekursive Formulierung</vt:lpstr>
      <vt:lpstr>Beispiel</vt:lpstr>
      <vt:lpstr>PowerPoint Presentation</vt:lpstr>
      <vt:lpstr>PowerPoint Presentation</vt:lpstr>
      <vt:lpstr>PowerPoint Presentation</vt:lpstr>
      <vt:lpstr>PowerPoint Presentation</vt:lpstr>
      <vt:lpstr>Analyse</vt:lpstr>
      <vt:lpstr>Longest-Increasing-Subsequence-Problem</vt:lpstr>
      <vt:lpstr>Ereignisplanungs-Problem</vt:lpstr>
      <vt:lpstr>Ereignisplanungs-Problem</vt:lpstr>
      <vt:lpstr>Münzwechselproblem</vt:lpstr>
      <vt:lpstr>Gierige Algorithmen</vt:lpstr>
      <vt:lpstr>Gierige Restaurant-Platzierung</vt:lpstr>
      <vt:lpstr>Analyse</vt:lpstr>
      <vt:lpstr>Ereignisauswahl-Problem (Uniformer Wert)</vt:lpstr>
      <vt:lpstr>Rucksackproblem</vt:lpstr>
      <vt:lpstr>Gieriger Algorithmus für Stückelbares-Rucksackproblem</vt:lpstr>
      <vt:lpstr>Beispiel</vt:lpstr>
      <vt:lpstr>Beispiel: Sortierung</vt:lpstr>
      <vt:lpstr>Wann funktioniert der gierige Ansatz?</vt:lpstr>
      <vt:lpstr>Danksagung</vt:lpstr>
      <vt:lpstr>Gierige Strategie zur Wechselgeldberechnung</vt:lpstr>
      <vt:lpstr>Gierige Strategie zur Wechselgeldberechnung</vt:lpstr>
      <vt:lpstr>Gierige Strategie zur Wechselgeldberechnung</vt:lpstr>
      <vt:lpstr>Gierige Strategie zur Wechselgeldberechnung</vt:lpstr>
      <vt:lpstr>Gierige Strategie zur Wechselgeldberechnung</vt:lpstr>
      <vt:lpstr>Entwurfsmuster / Entwurfsverfahren</vt:lpstr>
      <vt:lpstr>Welches Rucksackproblem ist das leichteste?</vt:lpstr>
      <vt:lpstr>Zusammenfassung Entwurfsmuster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1213</cp:revision>
  <cp:lastPrinted>2015-04-09T12:56:16Z</cp:lastPrinted>
  <dcterms:created xsi:type="dcterms:W3CDTF">2010-04-27T12:26:40Z</dcterms:created>
  <dcterms:modified xsi:type="dcterms:W3CDTF">2020-05-03T14:54:09Z</dcterms:modified>
</cp:coreProperties>
</file>