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65"/>
  </p:notesMasterIdLst>
  <p:handoutMasterIdLst>
    <p:handoutMasterId r:id="rId66"/>
  </p:handoutMasterIdLst>
  <p:sldIdLst>
    <p:sldId id="359" r:id="rId2"/>
    <p:sldId id="311" r:id="rId3"/>
    <p:sldId id="274" r:id="rId4"/>
    <p:sldId id="317" r:id="rId5"/>
    <p:sldId id="276" r:id="rId6"/>
    <p:sldId id="277" r:id="rId7"/>
    <p:sldId id="312" r:id="rId8"/>
    <p:sldId id="279" r:id="rId9"/>
    <p:sldId id="280" r:id="rId10"/>
    <p:sldId id="319" r:id="rId11"/>
    <p:sldId id="318" r:id="rId12"/>
    <p:sldId id="283" r:id="rId13"/>
    <p:sldId id="284" r:id="rId14"/>
    <p:sldId id="285" r:id="rId15"/>
    <p:sldId id="313" r:id="rId16"/>
    <p:sldId id="314" r:id="rId17"/>
    <p:sldId id="289" r:id="rId18"/>
    <p:sldId id="291" r:id="rId19"/>
    <p:sldId id="364" r:id="rId20"/>
    <p:sldId id="293" r:id="rId21"/>
    <p:sldId id="365" r:id="rId22"/>
    <p:sldId id="295" r:id="rId23"/>
    <p:sldId id="296" r:id="rId24"/>
    <p:sldId id="297" r:id="rId25"/>
    <p:sldId id="315" r:id="rId26"/>
    <p:sldId id="298" r:id="rId27"/>
    <p:sldId id="316" r:id="rId28"/>
    <p:sldId id="301" r:id="rId29"/>
    <p:sldId id="302" r:id="rId30"/>
    <p:sldId id="303" r:id="rId31"/>
    <p:sldId id="304" r:id="rId32"/>
    <p:sldId id="305" r:id="rId33"/>
    <p:sldId id="306" r:id="rId34"/>
    <p:sldId id="307" r:id="rId35"/>
    <p:sldId id="309" r:id="rId36"/>
    <p:sldId id="321" r:id="rId37"/>
    <p:sldId id="320" r:id="rId38"/>
    <p:sldId id="322" r:id="rId39"/>
    <p:sldId id="323" r:id="rId40"/>
    <p:sldId id="331" r:id="rId41"/>
    <p:sldId id="332" r:id="rId42"/>
    <p:sldId id="333" r:id="rId43"/>
    <p:sldId id="334" r:id="rId44"/>
    <p:sldId id="335" r:id="rId45"/>
    <p:sldId id="336" r:id="rId46"/>
    <p:sldId id="348" r:id="rId47"/>
    <p:sldId id="349" r:id="rId48"/>
    <p:sldId id="350" r:id="rId49"/>
    <p:sldId id="351" r:id="rId50"/>
    <p:sldId id="352" r:id="rId51"/>
    <p:sldId id="337" r:id="rId52"/>
    <p:sldId id="338" r:id="rId53"/>
    <p:sldId id="340" r:id="rId54"/>
    <p:sldId id="360" r:id="rId55"/>
    <p:sldId id="342" r:id="rId56"/>
    <p:sldId id="361" r:id="rId57"/>
    <p:sldId id="353" r:id="rId58"/>
    <p:sldId id="354" r:id="rId59"/>
    <p:sldId id="355" r:id="rId60"/>
    <p:sldId id="356" r:id="rId61"/>
    <p:sldId id="357" r:id="rId62"/>
    <p:sldId id="362" r:id="rId63"/>
    <p:sldId id="366" r:id="rId64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34FF"/>
    <a:srgbClr val="3C8C93"/>
    <a:srgbClr val="99CC00"/>
    <a:srgbClr val="38F769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 autoAdjust="0"/>
    <p:restoredTop sz="94694"/>
  </p:normalViewPr>
  <p:slideViewPr>
    <p:cSldViewPr>
      <p:cViewPr varScale="1">
        <p:scale>
          <a:sx n="117" d="100"/>
          <a:sy n="117" d="100"/>
        </p:scale>
        <p:origin x="92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06.05.20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06.05.20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7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40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935037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>
                <a:cs typeface="+mj-cs"/>
              </a:rPr>
              <a:t>Algorithmen und Datenstrukturen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565052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sz="2400" dirty="0">
              <a:cs typeface="+mn-cs"/>
            </a:endParaRPr>
          </a:p>
          <a:p>
            <a:pPr eaLnBrk="1" hangingPunct="1">
              <a:defRPr/>
            </a:pPr>
            <a:r>
              <a:rPr lang="de-DE" sz="2400" dirty="0">
                <a:cs typeface="+mn-cs"/>
              </a:rPr>
              <a:t>Felix </a:t>
            </a:r>
            <a:r>
              <a:rPr lang="de-DE" sz="2400" dirty="0" err="1">
                <a:cs typeface="+mn-cs"/>
              </a:rPr>
              <a:t>Kuhr</a:t>
            </a:r>
            <a:r>
              <a:rPr lang="de-DE" sz="2400" dirty="0">
                <a:cs typeface="+mn-cs"/>
              </a:rPr>
              <a:t> (Übungen)</a:t>
            </a:r>
          </a:p>
          <a:p>
            <a:pPr eaLnBrk="1" hangingPunct="1">
              <a:defRPr/>
            </a:pPr>
            <a:r>
              <a:rPr lang="de-DE" sz="2400" dirty="0">
                <a:cs typeface="+mn-cs"/>
              </a:rPr>
              <a:t>sowie viele Tutoren</a:t>
            </a:r>
          </a:p>
        </p:txBody>
      </p:sp>
    </p:spTree>
    <p:extLst>
      <p:ext uri="{BB962C8B-B14F-4D97-AF65-F5344CB8AC3E}">
        <p14:creationId xmlns:p14="http://schemas.microsoft.com/office/powerpoint/2010/main" val="373292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827584" y="2030760"/>
            <a:ext cx="5000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 dirty="0"/>
              <a:t>T: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846634" y="2945160"/>
            <a:ext cx="4810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 dirty="0"/>
              <a:t>P: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6630194" y="4011960"/>
            <a:ext cx="12398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 dirty="0"/>
              <a:t>j</a:t>
            </a:r>
            <a:r>
              <a:rPr lang="th-TH" altLang="de-DE" sz="2800" baseline="-25000" dirty="0"/>
              <a:t>new</a:t>
            </a:r>
            <a:r>
              <a:rPr lang="th-TH" altLang="de-DE" sz="2800" dirty="0"/>
              <a:t> = 2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6650831" y="3007072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j = 5</a:t>
            </a:r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>
            <a:off x="4555331" y="1465610"/>
            <a:ext cx="0" cy="647700"/>
          </a:xfrm>
          <a:prstGeom prst="line">
            <a:avLst/>
          </a:prstGeom>
          <a:noFill/>
          <a:ln w="12700">
            <a:solidFill>
              <a:schemeClr val="accent1">
                <a:lumMod val="50000"/>
              </a:schemeClr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4566444" y="1268760"/>
            <a:ext cx="268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/>
              <a:t>i</a:t>
            </a:r>
            <a:endParaRPr lang="th-TH" altLang="de-DE"/>
          </a:p>
        </p:txBody>
      </p:sp>
      <p:sp>
        <p:nvSpPr>
          <p:cNvPr id="18" name="Textfeld 17"/>
          <p:cNvSpPr txBox="1"/>
          <p:nvPr/>
        </p:nvSpPr>
        <p:spPr>
          <a:xfrm>
            <a:off x="1979712" y="4861669"/>
            <a:ext cx="2313903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rgbClr val="C00000"/>
                </a:solidFill>
              </a:rPr>
              <a:t>Diese Vergleiche</a:t>
            </a:r>
          </a:p>
          <a:p>
            <a:r>
              <a:rPr lang="de-DE" sz="2000" b="1" dirty="0">
                <a:solidFill>
                  <a:srgbClr val="C00000"/>
                </a:solidFill>
              </a:rPr>
              <a:t>brauchen wir nicht</a:t>
            </a:r>
          </a:p>
          <a:p>
            <a:r>
              <a:rPr lang="de-DE" sz="2000" b="1" dirty="0">
                <a:solidFill>
                  <a:srgbClr val="C00000"/>
                </a:solidFill>
              </a:rPr>
              <a:t>durchzuführen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4860032" y="4861669"/>
            <a:ext cx="1850315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chemeClr val="accent2"/>
                </a:solidFill>
              </a:rPr>
              <a:t>Fortsetzen des</a:t>
            </a:r>
          </a:p>
          <a:p>
            <a:r>
              <a:rPr lang="de-DE" sz="2000" b="1" dirty="0">
                <a:solidFill>
                  <a:schemeClr val="accent2"/>
                </a:solidFill>
              </a:rPr>
              <a:t>Vergleichens</a:t>
            </a:r>
          </a:p>
          <a:p>
            <a:r>
              <a:rPr lang="de-DE" sz="2000" b="1" dirty="0">
                <a:solidFill>
                  <a:schemeClr val="accent2"/>
                </a:solidFill>
              </a:rPr>
              <a:t>ab hier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504266" y="2125365"/>
            <a:ext cx="371475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623329" y="2139653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875741" y="2125365"/>
            <a:ext cx="36988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993216" y="2139653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b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3245629" y="2125365"/>
            <a:ext cx="37623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3364691" y="2139653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3621866" y="2125365"/>
            <a:ext cx="36988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3740929" y="2139653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14"/>
          <p:cNvSpPr>
            <a:spLocks noChangeArrowheads="1"/>
          </p:cNvSpPr>
          <p:nvPr/>
        </p:nvSpPr>
        <p:spPr bwMode="auto">
          <a:xfrm>
            <a:off x="3991754" y="2125365"/>
            <a:ext cx="371475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4106054" y="2139653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b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16"/>
          <p:cNvSpPr>
            <a:spLocks noChangeArrowheads="1"/>
          </p:cNvSpPr>
          <p:nvPr/>
        </p:nvSpPr>
        <p:spPr bwMode="auto">
          <a:xfrm>
            <a:off x="4363229" y="2125365"/>
            <a:ext cx="369888" cy="369888"/>
          </a:xfrm>
          <a:prstGeom prst="rect">
            <a:avLst/>
          </a:prstGeom>
          <a:solidFill>
            <a:srgbClr val="E6E6E6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8" name="Rectangle 17"/>
          <p:cNvSpPr>
            <a:spLocks noChangeArrowheads="1"/>
          </p:cNvSpPr>
          <p:nvPr/>
        </p:nvSpPr>
        <p:spPr bwMode="auto">
          <a:xfrm>
            <a:off x="4475941" y="2139653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x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18"/>
          <p:cNvSpPr>
            <a:spLocks noChangeArrowheads="1"/>
          </p:cNvSpPr>
          <p:nvPr/>
        </p:nvSpPr>
        <p:spPr bwMode="auto">
          <a:xfrm>
            <a:off x="4733116" y="2125365"/>
            <a:ext cx="371475" cy="369888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0" name="Rectangle 19"/>
          <p:cNvSpPr>
            <a:spLocks noChangeArrowheads="1"/>
          </p:cNvSpPr>
          <p:nvPr/>
        </p:nvSpPr>
        <p:spPr bwMode="auto">
          <a:xfrm>
            <a:off x="4780865" y="2139653"/>
            <a:ext cx="29495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…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31" name="Rectangle 20"/>
          <p:cNvSpPr>
            <a:spLocks noChangeArrowheads="1"/>
          </p:cNvSpPr>
          <p:nvPr/>
        </p:nvSpPr>
        <p:spPr bwMode="auto">
          <a:xfrm>
            <a:off x="5104591" y="2125365"/>
            <a:ext cx="369888" cy="369888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2" name="Rectangle 21"/>
          <p:cNvSpPr>
            <a:spLocks noChangeArrowheads="1"/>
          </p:cNvSpPr>
          <p:nvPr/>
        </p:nvSpPr>
        <p:spPr bwMode="auto">
          <a:xfrm>
            <a:off x="5150753" y="2139653"/>
            <a:ext cx="29495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…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33" name="Rectangle 22"/>
          <p:cNvSpPr>
            <a:spLocks noChangeArrowheads="1"/>
          </p:cNvSpPr>
          <p:nvPr/>
        </p:nvSpPr>
        <p:spPr bwMode="auto">
          <a:xfrm>
            <a:off x="5474479" y="2125365"/>
            <a:ext cx="371475" cy="369888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4" name="Rectangle 23"/>
          <p:cNvSpPr>
            <a:spLocks noChangeArrowheads="1"/>
          </p:cNvSpPr>
          <p:nvPr/>
        </p:nvSpPr>
        <p:spPr bwMode="auto">
          <a:xfrm>
            <a:off x="5526990" y="2139653"/>
            <a:ext cx="29495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…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61" name="Rectangle 50"/>
          <p:cNvSpPr>
            <a:spLocks noChangeArrowheads="1"/>
          </p:cNvSpPr>
          <p:nvPr/>
        </p:nvSpPr>
        <p:spPr bwMode="auto">
          <a:xfrm>
            <a:off x="2504266" y="3088704"/>
            <a:ext cx="371475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2" name="Rectangle 51"/>
          <p:cNvSpPr>
            <a:spLocks noChangeArrowheads="1"/>
          </p:cNvSpPr>
          <p:nvPr/>
        </p:nvSpPr>
        <p:spPr bwMode="auto">
          <a:xfrm>
            <a:off x="2623329" y="3102992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ectangle 52"/>
          <p:cNvSpPr>
            <a:spLocks noChangeArrowheads="1"/>
          </p:cNvSpPr>
          <p:nvPr/>
        </p:nvSpPr>
        <p:spPr bwMode="auto">
          <a:xfrm>
            <a:off x="2875741" y="3088704"/>
            <a:ext cx="36988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4" name="Rectangle 53"/>
          <p:cNvSpPr>
            <a:spLocks noChangeArrowheads="1"/>
          </p:cNvSpPr>
          <p:nvPr/>
        </p:nvSpPr>
        <p:spPr bwMode="auto">
          <a:xfrm>
            <a:off x="2993216" y="3102992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b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ectangle 54"/>
          <p:cNvSpPr>
            <a:spLocks noChangeArrowheads="1"/>
          </p:cNvSpPr>
          <p:nvPr/>
        </p:nvSpPr>
        <p:spPr bwMode="auto">
          <a:xfrm>
            <a:off x="3245629" y="3088704"/>
            <a:ext cx="37623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6" name="Rectangle 55"/>
          <p:cNvSpPr>
            <a:spLocks noChangeArrowheads="1"/>
          </p:cNvSpPr>
          <p:nvPr/>
        </p:nvSpPr>
        <p:spPr bwMode="auto">
          <a:xfrm>
            <a:off x="3364691" y="3102992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ectangle 56"/>
          <p:cNvSpPr>
            <a:spLocks noChangeArrowheads="1"/>
          </p:cNvSpPr>
          <p:nvPr/>
        </p:nvSpPr>
        <p:spPr bwMode="auto">
          <a:xfrm>
            <a:off x="3621866" y="3088704"/>
            <a:ext cx="36988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8" name="Rectangle 57"/>
          <p:cNvSpPr>
            <a:spLocks noChangeArrowheads="1"/>
          </p:cNvSpPr>
          <p:nvPr/>
        </p:nvSpPr>
        <p:spPr bwMode="auto">
          <a:xfrm>
            <a:off x="3740929" y="3102992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Rectangle 58"/>
          <p:cNvSpPr>
            <a:spLocks noChangeArrowheads="1"/>
          </p:cNvSpPr>
          <p:nvPr/>
        </p:nvSpPr>
        <p:spPr bwMode="auto">
          <a:xfrm>
            <a:off x="3991754" y="3088704"/>
            <a:ext cx="371475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0" name="Rectangle 59"/>
          <p:cNvSpPr>
            <a:spLocks noChangeArrowheads="1"/>
          </p:cNvSpPr>
          <p:nvPr/>
        </p:nvSpPr>
        <p:spPr bwMode="auto">
          <a:xfrm>
            <a:off x="4106054" y="3102992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b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Rectangle 60"/>
          <p:cNvSpPr>
            <a:spLocks noChangeArrowheads="1"/>
          </p:cNvSpPr>
          <p:nvPr/>
        </p:nvSpPr>
        <p:spPr bwMode="auto">
          <a:xfrm>
            <a:off x="4363229" y="3088704"/>
            <a:ext cx="369888" cy="369888"/>
          </a:xfrm>
          <a:prstGeom prst="rect">
            <a:avLst/>
          </a:prstGeom>
          <a:solidFill>
            <a:srgbClr val="CFD1FD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2" name="Rectangle 61"/>
          <p:cNvSpPr>
            <a:spLocks noChangeArrowheads="1"/>
          </p:cNvSpPr>
          <p:nvPr/>
        </p:nvSpPr>
        <p:spPr bwMode="auto">
          <a:xfrm>
            <a:off x="4475941" y="3102992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solidFill>
                  <a:srgbClr val="40458C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Rectangle 83"/>
          <p:cNvSpPr>
            <a:spLocks noChangeArrowheads="1"/>
          </p:cNvSpPr>
          <p:nvPr/>
        </p:nvSpPr>
        <p:spPr bwMode="auto">
          <a:xfrm>
            <a:off x="3635896" y="4096816"/>
            <a:ext cx="371475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5" name="Rectangle 84"/>
          <p:cNvSpPr>
            <a:spLocks noChangeArrowheads="1"/>
          </p:cNvSpPr>
          <p:nvPr/>
        </p:nvSpPr>
        <p:spPr bwMode="auto">
          <a:xfrm>
            <a:off x="3750196" y="4111104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Rectangle 85"/>
          <p:cNvSpPr>
            <a:spLocks noChangeArrowheads="1"/>
          </p:cNvSpPr>
          <p:nvPr/>
        </p:nvSpPr>
        <p:spPr bwMode="auto">
          <a:xfrm>
            <a:off x="4007371" y="4096816"/>
            <a:ext cx="36988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7" name="Rectangle 86"/>
          <p:cNvSpPr>
            <a:spLocks noChangeArrowheads="1"/>
          </p:cNvSpPr>
          <p:nvPr/>
        </p:nvSpPr>
        <p:spPr bwMode="auto">
          <a:xfrm>
            <a:off x="4120084" y="4111104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b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Rectangle 87"/>
          <p:cNvSpPr>
            <a:spLocks noChangeArrowheads="1"/>
          </p:cNvSpPr>
          <p:nvPr/>
        </p:nvSpPr>
        <p:spPr bwMode="auto">
          <a:xfrm>
            <a:off x="4377259" y="4096816"/>
            <a:ext cx="371475" cy="369888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chemeClr val="accent2"/>
              </a:solidFill>
            </a:endParaRPr>
          </a:p>
        </p:txBody>
      </p:sp>
      <p:sp>
        <p:nvSpPr>
          <p:cNvPr id="99" name="Rectangle 88"/>
          <p:cNvSpPr>
            <a:spLocks noChangeArrowheads="1"/>
          </p:cNvSpPr>
          <p:nvPr/>
        </p:nvSpPr>
        <p:spPr bwMode="auto">
          <a:xfrm>
            <a:off x="4491559" y="4111104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cs typeface="Arial" pitchFamily="34" charset="0"/>
            </a:endParaRPr>
          </a:p>
        </p:txBody>
      </p:sp>
      <p:sp>
        <p:nvSpPr>
          <p:cNvPr id="100" name="Rectangle 89"/>
          <p:cNvSpPr>
            <a:spLocks noChangeArrowheads="1"/>
          </p:cNvSpPr>
          <p:nvPr/>
        </p:nvSpPr>
        <p:spPr bwMode="auto">
          <a:xfrm>
            <a:off x="4748734" y="4096816"/>
            <a:ext cx="369888" cy="369888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chemeClr val="accent2"/>
              </a:solidFill>
            </a:endParaRPr>
          </a:p>
        </p:txBody>
      </p:sp>
      <p:sp>
        <p:nvSpPr>
          <p:cNvPr id="101" name="Rectangle 90"/>
          <p:cNvSpPr>
            <a:spLocks noChangeArrowheads="1"/>
          </p:cNvSpPr>
          <p:nvPr/>
        </p:nvSpPr>
        <p:spPr bwMode="auto">
          <a:xfrm>
            <a:off x="4872559" y="4111104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cs typeface="Arial" pitchFamily="34" charset="0"/>
            </a:endParaRPr>
          </a:p>
        </p:txBody>
      </p:sp>
      <p:sp>
        <p:nvSpPr>
          <p:cNvPr id="102" name="Rectangle 91"/>
          <p:cNvSpPr>
            <a:spLocks noChangeArrowheads="1"/>
          </p:cNvSpPr>
          <p:nvPr/>
        </p:nvSpPr>
        <p:spPr bwMode="auto">
          <a:xfrm>
            <a:off x="5118621" y="4096816"/>
            <a:ext cx="371475" cy="369888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chemeClr val="accent2"/>
              </a:solidFill>
            </a:endParaRPr>
          </a:p>
        </p:txBody>
      </p:sp>
      <p:sp>
        <p:nvSpPr>
          <p:cNvPr id="103" name="Rectangle 92"/>
          <p:cNvSpPr>
            <a:spLocks noChangeArrowheads="1"/>
          </p:cNvSpPr>
          <p:nvPr/>
        </p:nvSpPr>
        <p:spPr bwMode="auto">
          <a:xfrm>
            <a:off x="5232921" y="4111104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solidFill>
                  <a:srgbClr val="40458C"/>
                </a:solidFill>
                <a:effectLst/>
                <a:latin typeface="Times New Roman" pitchFamily="18" charset="0"/>
                <a:cs typeface="Arial" pitchFamily="34" charset="0"/>
              </a:rPr>
              <a:t>b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Rectangle 93"/>
          <p:cNvSpPr>
            <a:spLocks noChangeArrowheads="1"/>
          </p:cNvSpPr>
          <p:nvPr/>
        </p:nvSpPr>
        <p:spPr bwMode="auto">
          <a:xfrm>
            <a:off x="5490096" y="4096816"/>
            <a:ext cx="369888" cy="369888"/>
          </a:xfrm>
          <a:prstGeom prst="rect">
            <a:avLst/>
          </a:prstGeom>
          <a:solidFill>
            <a:srgbClr val="FFFFFF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5" name="Rectangle 94"/>
          <p:cNvSpPr>
            <a:spLocks noChangeArrowheads="1"/>
          </p:cNvSpPr>
          <p:nvPr/>
        </p:nvSpPr>
        <p:spPr bwMode="auto">
          <a:xfrm>
            <a:off x="5604396" y="4111104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solidFill>
                  <a:srgbClr val="40458C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5" name="Rectangle 18"/>
          <p:cNvSpPr>
            <a:spLocks noChangeArrowheads="1"/>
          </p:cNvSpPr>
          <p:nvPr/>
        </p:nvSpPr>
        <p:spPr bwMode="auto">
          <a:xfrm>
            <a:off x="1396489" y="2125365"/>
            <a:ext cx="371475" cy="369888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6" name="Rectangle 19"/>
          <p:cNvSpPr>
            <a:spLocks noChangeArrowheads="1"/>
          </p:cNvSpPr>
          <p:nvPr/>
        </p:nvSpPr>
        <p:spPr bwMode="auto">
          <a:xfrm>
            <a:off x="1444238" y="2139653"/>
            <a:ext cx="29495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…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137" name="Rectangle 20"/>
          <p:cNvSpPr>
            <a:spLocks noChangeArrowheads="1"/>
          </p:cNvSpPr>
          <p:nvPr/>
        </p:nvSpPr>
        <p:spPr bwMode="auto">
          <a:xfrm>
            <a:off x="1767964" y="2125365"/>
            <a:ext cx="369888" cy="369888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8" name="Rectangle 21"/>
          <p:cNvSpPr>
            <a:spLocks noChangeArrowheads="1"/>
          </p:cNvSpPr>
          <p:nvPr/>
        </p:nvSpPr>
        <p:spPr bwMode="auto">
          <a:xfrm>
            <a:off x="1814126" y="2139653"/>
            <a:ext cx="29495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…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139" name="Rectangle 22"/>
          <p:cNvSpPr>
            <a:spLocks noChangeArrowheads="1"/>
          </p:cNvSpPr>
          <p:nvPr/>
        </p:nvSpPr>
        <p:spPr bwMode="auto">
          <a:xfrm>
            <a:off x="2137852" y="2125365"/>
            <a:ext cx="371475" cy="369888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40" name="Rectangle 23"/>
          <p:cNvSpPr>
            <a:spLocks noChangeArrowheads="1"/>
          </p:cNvSpPr>
          <p:nvPr/>
        </p:nvSpPr>
        <p:spPr bwMode="auto">
          <a:xfrm>
            <a:off x="2190363" y="2139653"/>
            <a:ext cx="29495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…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</p:txBody>
      </p:sp>
      <p:cxnSp>
        <p:nvCxnSpPr>
          <p:cNvPr id="142" name="Gerade Verbindung 141"/>
          <p:cNvCxnSpPr/>
          <p:nvPr/>
        </p:nvCxnSpPr>
        <p:spPr>
          <a:xfrm>
            <a:off x="4362190" y="1953612"/>
            <a:ext cx="16396" cy="4001517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Gerade Verbindung 142"/>
          <p:cNvCxnSpPr/>
          <p:nvPr/>
        </p:nvCxnSpPr>
        <p:spPr>
          <a:xfrm>
            <a:off x="3638550" y="4556303"/>
            <a:ext cx="715442" cy="0"/>
          </a:xfrm>
          <a:prstGeom prst="line">
            <a:avLst/>
          </a:prstGeom>
          <a:ln w="38100">
            <a:solidFill>
              <a:srgbClr val="C00000"/>
            </a:solidFill>
            <a:prstDash val="solid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Gerade Verbindung 144"/>
          <p:cNvCxnSpPr/>
          <p:nvPr/>
        </p:nvCxnSpPr>
        <p:spPr>
          <a:xfrm flipV="1">
            <a:off x="3996271" y="4645645"/>
            <a:ext cx="123813" cy="504056"/>
          </a:xfrm>
          <a:prstGeom prst="line">
            <a:avLst/>
          </a:prstGeom>
          <a:ln w="38100">
            <a:solidFill>
              <a:srgbClr val="C00000"/>
            </a:solidFill>
            <a:prstDash val="solid"/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Gerade Verbindung 147"/>
          <p:cNvCxnSpPr/>
          <p:nvPr/>
        </p:nvCxnSpPr>
        <p:spPr>
          <a:xfrm flipH="1" flipV="1">
            <a:off x="4572521" y="4556303"/>
            <a:ext cx="300039" cy="665406"/>
          </a:xfrm>
          <a:prstGeom prst="line">
            <a:avLst/>
          </a:prstGeom>
          <a:ln w="38100">
            <a:solidFill>
              <a:schemeClr val="accent2"/>
            </a:solidFill>
            <a:prstDash val="solid"/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feld 150"/>
          <p:cNvSpPr txBox="1"/>
          <p:nvPr/>
        </p:nvSpPr>
        <p:spPr>
          <a:xfrm>
            <a:off x="4436452" y="3412217"/>
            <a:ext cx="25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C00000"/>
                </a:solidFill>
              </a:rPr>
              <a:t>j</a:t>
            </a:r>
          </a:p>
        </p:txBody>
      </p:sp>
      <p:cxnSp>
        <p:nvCxnSpPr>
          <p:cNvPr id="5" name="Gerade Verbindung 4"/>
          <p:cNvCxnSpPr/>
          <p:nvPr/>
        </p:nvCxnSpPr>
        <p:spPr>
          <a:xfrm flipV="1">
            <a:off x="2517588" y="2485405"/>
            <a:ext cx="1118308" cy="59370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72"/>
          <p:cNvCxnSpPr/>
          <p:nvPr/>
        </p:nvCxnSpPr>
        <p:spPr>
          <a:xfrm flipV="1">
            <a:off x="3242235" y="2485405"/>
            <a:ext cx="1113741" cy="59370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502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10</a:t>
            </a:fld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6426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Knuth-Morris-Pratt-Algorithmus (KMP)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Vergleich des Musters im Text von links nach rechts</a:t>
            </a:r>
          </a:p>
          <a:p>
            <a:pPr lvl="1"/>
            <a:r>
              <a:rPr lang="de-DE" dirty="0"/>
              <a:t>Wie im </a:t>
            </a:r>
            <a:r>
              <a:rPr lang="de-DE" dirty="0" err="1"/>
              <a:t>Brute</a:t>
            </a:r>
            <a:r>
              <a:rPr lang="de-DE" dirty="0"/>
              <a:t>-Force-Ansatz</a:t>
            </a:r>
          </a:p>
          <a:p>
            <a:r>
              <a:rPr lang="de-DE" dirty="0"/>
              <a:t>Bessere Verschiebung des Musters zum Text als bei </a:t>
            </a:r>
            <a:r>
              <a:rPr lang="de-DE" dirty="0" err="1"/>
              <a:t>Brute</a:t>
            </a:r>
            <a:r>
              <a:rPr lang="de-DE" dirty="0"/>
              <a:t>-Force</a:t>
            </a:r>
          </a:p>
          <a:p>
            <a:pPr lvl="1"/>
            <a:r>
              <a:rPr lang="de-DE" b="1" dirty="0"/>
              <a:t>Frage:</a:t>
            </a:r>
            <a:r>
              <a:rPr lang="de-DE" dirty="0"/>
              <a:t> Falls das Muster an der Stelle j falsifiziert wird, was ist die größtmögliche Verschiebung, um unnötige Vergleiche zu sparen?</a:t>
            </a:r>
          </a:p>
          <a:p>
            <a:pPr lvl="1"/>
            <a:r>
              <a:rPr lang="de-DE" b="1" dirty="0"/>
              <a:t>Antwort:</a:t>
            </a:r>
            <a:r>
              <a:rPr lang="de-DE" dirty="0"/>
              <a:t> Verschiebe um den längsten Präfix von P[0..j-1], </a:t>
            </a:r>
            <a:br>
              <a:rPr lang="de-DE" dirty="0"/>
            </a:br>
            <a:r>
              <a:rPr lang="de-DE" dirty="0"/>
              <a:t>der ein Suffix von T[i-j..i-1] ist</a:t>
            </a:r>
          </a:p>
          <a:p>
            <a:endParaRPr lang="de-DE" dirty="0"/>
          </a:p>
          <a:p>
            <a:r>
              <a:rPr lang="de-DE" dirty="0"/>
              <a:t>Wie können solche Präfixe </a:t>
            </a:r>
            <a:br>
              <a:rPr lang="de-DE" dirty="0"/>
            </a:br>
            <a:r>
              <a:rPr lang="de-DE" dirty="0"/>
              <a:t>mit vertretbarem Aufwand bestimmt werden?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grpSp>
        <p:nvGrpSpPr>
          <p:cNvPr id="10" name="Gruppierung 9"/>
          <p:cNvGrpSpPr/>
          <p:nvPr/>
        </p:nvGrpSpPr>
        <p:grpSpPr>
          <a:xfrm>
            <a:off x="5580112" y="4437112"/>
            <a:ext cx="2186118" cy="1305436"/>
            <a:chOff x="5580112" y="4437112"/>
            <a:chExt cx="2186118" cy="1305436"/>
          </a:xfrm>
        </p:grpSpPr>
        <p:grpSp>
          <p:nvGrpSpPr>
            <p:cNvPr id="8" name="Gruppierung 7"/>
            <p:cNvGrpSpPr/>
            <p:nvPr/>
          </p:nvGrpSpPr>
          <p:grpSpPr>
            <a:xfrm>
              <a:off x="5580112" y="4653136"/>
              <a:ext cx="2186118" cy="1089412"/>
              <a:chOff x="5580112" y="4653136"/>
              <a:chExt cx="2186118" cy="1089412"/>
            </a:xfrm>
          </p:grpSpPr>
          <p:pic>
            <p:nvPicPr>
              <p:cNvPr id="4" name="Bild 3" descr="Screen Shot 2015-11-16 at 13.17.47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56176" y="4757890"/>
                <a:ext cx="1610054" cy="975366"/>
              </a:xfrm>
              <a:prstGeom prst="rect">
                <a:avLst/>
              </a:prstGeom>
            </p:spPr>
          </p:pic>
          <p:sp>
            <p:nvSpPr>
              <p:cNvPr id="6" name="Rechteck 5"/>
              <p:cNvSpPr/>
              <p:nvPr/>
            </p:nvSpPr>
            <p:spPr>
              <a:xfrm>
                <a:off x="5580112" y="5373216"/>
                <a:ext cx="3074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dirty="0"/>
                  <a:t>P</a:t>
                </a:r>
              </a:p>
            </p:txBody>
          </p:sp>
          <p:sp>
            <p:nvSpPr>
              <p:cNvPr id="7" name="Rechteck 6"/>
              <p:cNvSpPr/>
              <p:nvPr/>
            </p:nvSpPr>
            <p:spPr>
              <a:xfrm>
                <a:off x="5580112" y="4653136"/>
                <a:ext cx="3129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dirty="0"/>
                  <a:t>T</a:t>
                </a:r>
              </a:p>
            </p:txBody>
          </p:sp>
        </p:grpSp>
        <p:sp>
          <p:nvSpPr>
            <p:cNvPr id="9" name="Rechteck 8"/>
            <p:cNvSpPr/>
            <p:nvPr/>
          </p:nvSpPr>
          <p:spPr>
            <a:xfrm>
              <a:off x="7524328" y="4437112"/>
              <a:ext cx="2407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/>
                <a:t>i</a:t>
              </a:r>
            </a:p>
          </p:txBody>
        </p:sp>
      </p:grpSp>
      <p:sp>
        <p:nvSpPr>
          <p:cNvPr id="11" name="Rechteck 8"/>
          <p:cNvSpPr/>
          <p:nvPr/>
        </p:nvSpPr>
        <p:spPr>
          <a:xfrm>
            <a:off x="7522407" y="5733256"/>
            <a:ext cx="240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/>
              <a:t>j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301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KMP Fehlerfunktion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65042"/>
          </a:xfrm>
        </p:spPr>
        <p:txBody>
          <a:bodyPr/>
          <a:lstStyle/>
          <a:p>
            <a:r>
              <a:rPr lang="en-US" dirty="0"/>
              <a:t>KMP </a:t>
            </a:r>
            <a:r>
              <a:rPr lang="en-US" dirty="0" err="1"/>
              <a:t>verarbeitet</a:t>
            </a:r>
            <a:r>
              <a:rPr lang="en-US" dirty="0"/>
              <a:t> das Muster </a:t>
            </a:r>
            <a:r>
              <a:rPr lang="en-US" dirty="0" err="1"/>
              <a:t>vor</a:t>
            </a:r>
            <a:r>
              <a:rPr lang="en-US" dirty="0"/>
              <a:t>, um </a:t>
            </a:r>
            <a:r>
              <a:rPr lang="en-US" dirty="0" err="1"/>
              <a:t>Übereinstimmungen</a:t>
            </a:r>
            <a:r>
              <a:rPr lang="en-US" dirty="0"/>
              <a:t> </a:t>
            </a:r>
            <a:r>
              <a:rPr lang="en-US" dirty="0" err="1"/>
              <a:t>zwischen</a:t>
            </a:r>
            <a:r>
              <a:rPr lang="en-US" dirty="0"/>
              <a:t> den </a:t>
            </a:r>
            <a:r>
              <a:rPr lang="en-US" dirty="0" err="1"/>
              <a:t>Präfixen</a:t>
            </a:r>
            <a:r>
              <a:rPr lang="en-US" dirty="0"/>
              <a:t> des Musters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sich</a:t>
            </a:r>
            <a:r>
              <a:rPr lang="en-US" dirty="0"/>
              <a:t> </a:t>
            </a:r>
            <a:r>
              <a:rPr lang="en-US" dirty="0" err="1"/>
              <a:t>selbst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finden</a:t>
            </a:r>
            <a:endParaRPr lang="en-US" dirty="0"/>
          </a:p>
          <a:p>
            <a:r>
              <a:rPr lang="en-US" dirty="0"/>
              <a:t>j = Position der </a:t>
            </a:r>
            <a:r>
              <a:rPr lang="en-US" dirty="0" err="1"/>
              <a:t>Ungleichheit</a:t>
            </a:r>
            <a:r>
              <a:rPr lang="en-US" dirty="0"/>
              <a:t> in P</a:t>
            </a:r>
          </a:p>
          <a:p>
            <a:r>
              <a:rPr lang="en-US" dirty="0"/>
              <a:t>k = Position </a:t>
            </a:r>
            <a:r>
              <a:rPr lang="en-US" dirty="0" err="1"/>
              <a:t>vor</a:t>
            </a:r>
            <a:r>
              <a:rPr lang="en-US" dirty="0"/>
              <a:t> der </a:t>
            </a:r>
            <a:r>
              <a:rPr lang="en-US" dirty="0" err="1"/>
              <a:t>Ungleichheit</a:t>
            </a:r>
            <a:r>
              <a:rPr lang="en-US" dirty="0"/>
              <a:t> (k = j-1).</a:t>
            </a:r>
          </a:p>
          <a:p>
            <a:r>
              <a:rPr lang="en-US" dirty="0"/>
              <a:t>Die </a:t>
            </a:r>
            <a:r>
              <a:rPr lang="en-US" dirty="0" err="1"/>
              <a:t>sog</a:t>
            </a:r>
            <a:r>
              <a:rPr lang="en-US" dirty="0"/>
              <a:t>. </a:t>
            </a:r>
            <a:r>
              <a:rPr lang="en-US" dirty="0" err="1"/>
              <a:t>Fehlerfunktion</a:t>
            </a:r>
            <a:r>
              <a:rPr lang="en-US" dirty="0"/>
              <a:t> F(k)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definiert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die </a:t>
            </a:r>
            <a:r>
              <a:rPr lang="en-US" dirty="0" err="1"/>
              <a:t>Länge</a:t>
            </a:r>
            <a:r>
              <a:rPr lang="en-US" dirty="0"/>
              <a:t> des </a:t>
            </a:r>
            <a:r>
              <a:rPr lang="en-US" dirty="0" err="1">
                <a:solidFill>
                  <a:srgbClr val="1D34FF"/>
                </a:solidFill>
              </a:rPr>
              <a:t>längsten</a:t>
            </a:r>
            <a:r>
              <a:rPr lang="en-US" dirty="0">
                <a:solidFill>
                  <a:srgbClr val="1D34FF"/>
                </a:solidFill>
              </a:rPr>
              <a:t> </a:t>
            </a:r>
            <a:r>
              <a:rPr lang="en-US" dirty="0" err="1">
                <a:solidFill>
                  <a:srgbClr val="1D34FF"/>
                </a:solidFill>
              </a:rPr>
              <a:t>Präfixes</a:t>
            </a:r>
            <a:r>
              <a:rPr lang="en-US" dirty="0">
                <a:solidFill>
                  <a:srgbClr val="1D34FF"/>
                </a:solidFill>
              </a:rPr>
              <a:t> von P[0..k], </a:t>
            </a:r>
            <a:r>
              <a:rPr lang="en-US" dirty="0" err="1"/>
              <a:t>welcher</a:t>
            </a:r>
            <a:r>
              <a:rPr lang="en-US" dirty="0"/>
              <a:t> </a:t>
            </a:r>
            <a:r>
              <a:rPr lang="en-US" dirty="0" err="1"/>
              <a:t>auch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Suffix </a:t>
            </a:r>
            <a:br>
              <a:rPr lang="en-US" dirty="0"/>
            </a:br>
            <a:r>
              <a:rPr lang="en-US" dirty="0"/>
              <a:t>von </a:t>
            </a:r>
            <a:r>
              <a:rPr lang="de-DE" dirty="0"/>
              <a:t>T[i-j..i-1] </a:t>
            </a:r>
            <a:r>
              <a:rPr lang="en-US" dirty="0" err="1"/>
              <a:t>ist</a:t>
            </a:r>
            <a:endParaRPr lang="en-US" dirty="0"/>
          </a:p>
          <a:p>
            <a:r>
              <a:rPr lang="en-US" dirty="0"/>
              <a:t>Oder </a:t>
            </a:r>
            <a:r>
              <a:rPr lang="en-US" dirty="0" err="1"/>
              <a:t>welcher</a:t>
            </a:r>
            <a:r>
              <a:rPr lang="en-US" dirty="0"/>
              <a:t> </a:t>
            </a:r>
            <a:r>
              <a:rPr lang="en-US" dirty="0" err="1">
                <a:solidFill>
                  <a:srgbClr val="1D34FF"/>
                </a:solidFill>
              </a:rPr>
              <a:t>auch</a:t>
            </a:r>
            <a:r>
              <a:rPr lang="en-US" dirty="0">
                <a:solidFill>
                  <a:srgbClr val="1D34FF"/>
                </a:solidFill>
              </a:rPr>
              <a:t> </a:t>
            </a:r>
            <a:r>
              <a:rPr lang="en-US" dirty="0" err="1">
                <a:solidFill>
                  <a:srgbClr val="1D34FF"/>
                </a:solidFill>
              </a:rPr>
              <a:t>ein</a:t>
            </a:r>
            <a:r>
              <a:rPr lang="en-US" dirty="0">
                <a:solidFill>
                  <a:srgbClr val="1D34FF"/>
                </a:solidFill>
              </a:rPr>
              <a:t> Suffix von P[0..k] </a:t>
            </a:r>
            <a:r>
              <a:rPr lang="en-US" dirty="0" err="1"/>
              <a:t>ist</a:t>
            </a:r>
            <a:r>
              <a:rPr lang="en-US" dirty="0"/>
              <a:t>!</a:t>
            </a:r>
          </a:p>
          <a:p>
            <a:pPr lvl="1"/>
            <a:r>
              <a:rPr lang="en-US" dirty="0" err="1"/>
              <a:t>Wenn</a:t>
            </a:r>
            <a:r>
              <a:rPr lang="en-US" dirty="0"/>
              <a:t> das </a:t>
            </a:r>
            <a:r>
              <a:rPr lang="en-US" dirty="0" err="1"/>
              <a:t>nicht</a:t>
            </a:r>
            <a:r>
              <a:rPr lang="en-US" dirty="0"/>
              <a:t> so </a:t>
            </a:r>
            <a:r>
              <a:rPr lang="en-US" dirty="0" err="1"/>
              <a:t>wäre</a:t>
            </a:r>
            <a:r>
              <a:rPr lang="en-US" dirty="0"/>
              <a:t>, </a:t>
            </a:r>
            <a:r>
              <a:rPr lang="en-US" dirty="0" err="1"/>
              <a:t>käme</a:t>
            </a:r>
            <a:r>
              <a:rPr lang="en-US" dirty="0"/>
              <a:t> man </a:t>
            </a:r>
            <a:r>
              <a:rPr lang="en-US" dirty="0" err="1"/>
              <a:t>nicht</a:t>
            </a:r>
            <a:r>
              <a:rPr lang="en-US" dirty="0"/>
              <a:t> an die Pos. j</a:t>
            </a:r>
            <a:endParaRPr lang="de-DE" dirty="0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grpSp>
        <p:nvGrpSpPr>
          <p:cNvPr id="6" name="Gruppierung 7"/>
          <p:cNvGrpSpPr/>
          <p:nvPr/>
        </p:nvGrpSpPr>
        <p:grpSpPr>
          <a:xfrm>
            <a:off x="6778495" y="467492"/>
            <a:ext cx="2186118" cy="1089412"/>
            <a:chOff x="5580112" y="4653136"/>
            <a:chExt cx="2186118" cy="1089412"/>
          </a:xfrm>
        </p:grpSpPr>
        <p:pic>
          <p:nvPicPr>
            <p:cNvPr id="7" name="Bild 3" descr="Screen Shot 2015-11-16 at 13.17.47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6176" y="4757890"/>
              <a:ext cx="1610054" cy="975366"/>
            </a:xfrm>
            <a:prstGeom prst="rect">
              <a:avLst/>
            </a:prstGeom>
          </p:spPr>
        </p:pic>
        <p:sp>
          <p:nvSpPr>
            <p:cNvPr id="8" name="Rechteck 5"/>
            <p:cNvSpPr/>
            <p:nvPr/>
          </p:nvSpPr>
          <p:spPr>
            <a:xfrm>
              <a:off x="5580112" y="5373216"/>
              <a:ext cx="3074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/>
                <a:t>P</a:t>
              </a:r>
            </a:p>
          </p:txBody>
        </p:sp>
        <p:sp>
          <p:nvSpPr>
            <p:cNvPr id="9" name="Rechteck 6"/>
            <p:cNvSpPr/>
            <p:nvPr/>
          </p:nvSpPr>
          <p:spPr>
            <a:xfrm>
              <a:off x="5580112" y="4653136"/>
              <a:ext cx="3129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/>
                <a:t>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831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 Fehlerfunktion</a:t>
            </a:r>
          </a:p>
        </p:txBody>
      </p:sp>
      <p:sp>
        <p:nvSpPr>
          <p:cNvPr id="32" name="Text Box 39"/>
          <p:cNvSpPr txBox="1">
            <a:spLocks noChangeArrowheads="1"/>
          </p:cNvSpPr>
          <p:nvPr/>
        </p:nvSpPr>
        <p:spPr bwMode="auto">
          <a:xfrm>
            <a:off x="6012160" y="2403565"/>
            <a:ext cx="2954655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altLang="de-DE" dirty="0">
                <a:latin typeface="+mn-lt"/>
              </a:rPr>
              <a:t>F(</a:t>
            </a:r>
            <a:r>
              <a:rPr lang="de-DE" altLang="de-DE" dirty="0" err="1">
                <a:latin typeface="+mn-lt"/>
              </a:rPr>
              <a:t>k</a:t>
            </a:r>
            <a:r>
              <a:rPr lang="de-DE" altLang="de-DE" dirty="0">
                <a:latin typeface="+mn-lt"/>
              </a:rPr>
              <a:t>) ist die Länge</a:t>
            </a:r>
            <a:r>
              <a:rPr lang="th-TH" altLang="de-DE" dirty="0">
                <a:latin typeface="+mn-lt"/>
              </a:rPr>
              <a:t> </a:t>
            </a:r>
            <a:br>
              <a:rPr lang="de-DE" altLang="de-DE" dirty="0">
                <a:latin typeface="+mn-lt"/>
              </a:rPr>
            </a:br>
            <a:r>
              <a:rPr lang="de-DE" altLang="de-DE" dirty="0">
                <a:latin typeface="+mn-lt"/>
              </a:rPr>
              <a:t>des längsten Präfix</a:t>
            </a:r>
            <a:br>
              <a:rPr lang="de-DE" altLang="de-DE" dirty="0">
                <a:latin typeface="+mn-lt"/>
              </a:rPr>
            </a:br>
            <a:r>
              <a:rPr lang="de-DE" altLang="de-DE" dirty="0">
                <a:latin typeface="+mn-lt"/>
              </a:rPr>
              <a:t>(</a:t>
            </a:r>
            <a:r>
              <a:rPr lang="de-DE" altLang="de-DE" dirty="0" err="1">
                <a:latin typeface="+mn-lt"/>
              </a:rPr>
              <a:t>j</a:t>
            </a:r>
            <a:r>
              <a:rPr lang="de-DE" altLang="de-DE" baseline="-25000" dirty="0" err="1">
                <a:latin typeface="+mn-lt"/>
              </a:rPr>
              <a:t>new</a:t>
            </a:r>
            <a:r>
              <a:rPr lang="de-DE" altLang="de-DE" dirty="0">
                <a:latin typeface="+mn-lt"/>
              </a:rPr>
              <a:t> für </a:t>
            </a:r>
            <a:r>
              <a:rPr lang="de-DE" altLang="de-DE" dirty="0" err="1">
                <a:latin typeface="+mn-lt"/>
              </a:rPr>
              <a:t>j</a:t>
            </a:r>
            <a:r>
              <a:rPr lang="de-DE" altLang="de-DE" dirty="0">
                <a:latin typeface="+mn-lt"/>
              </a:rPr>
              <a:t>=k+1)</a:t>
            </a:r>
            <a:endParaRPr lang="th-TH" altLang="de-DE" dirty="0">
              <a:latin typeface="+mn-lt"/>
            </a:endParaRPr>
          </a:p>
        </p:txBody>
      </p:sp>
      <p:sp>
        <p:nvSpPr>
          <p:cNvPr id="59" name="Rectangle 50"/>
          <p:cNvSpPr>
            <a:spLocks noChangeArrowheads="1"/>
          </p:cNvSpPr>
          <p:nvPr/>
        </p:nvSpPr>
        <p:spPr bwMode="auto">
          <a:xfrm>
            <a:off x="1187624" y="1944067"/>
            <a:ext cx="371475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0" name="Rectangle 51"/>
          <p:cNvSpPr>
            <a:spLocks noChangeArrowheads="1"/>
          </p:cNvSpPr>
          <p:nvPr/>
        </p:nvSpPr>
        <p:spPr bwMode="auto">
          <a:xfrm>
            <a:off x="1306687" y="1958355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tangle 52"/>
          <p:cNvSpPr>
            <a:spLocks noChangeArrowheads="1"/>
          </p:cNvSpPr>
          <p:nvPr/>
        </p:nvSpPr>
        <p:spPr bwMode="auto">
          <a:xfrm>
            <a:off x="1559099" y="1944067"/>
            <a:ext cx="36988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2" name="Rectangle 53"/>
          <p:cNvSpPr>
            <a:spLocks noChangeArrowheads="1"/>
          </p:cNvSpPr>
          <p:nvPr/>
        </p:nvSpPr>
        <p:spPr bwMode="auto">
          <a:xfrm>
            <a:off x="1676574" y="1958355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b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ectangle 54"/>
          <p:cNvSpPr>
            <a:spLocks noChangeArrowheads="1"/>
          </p:cNvSpPr>
          <p:nvPr/>
        </p:nvSpPr>
        <p:spPr bwMode="auto">
          <a:xfrm>
            <a:off x="1928987" y="1944067"/>
            <a:ext cx="37623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4" name="Rectangle 55"/>
          <p:cNvSpPr>
            <a:spLocks noChangeArrowheads="1"/>
          </p:cNvSpPr>
          <p:nvPr/>
        </p:nvSpPr>
        <p:spPr bwMode="auto">
          <a:xfrm>
            <a:off x="2048049" y="1958355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ectangle 56"/>
          <p:cNvSpPr>
            <a:spLocks noChangeArrowheads="1"/>
          </p:cNvSpPr>
          <p:nvPr/>
        </p:nvSpPr>
        <p:spPr bwMode="auto">
          <a:xfrm>
            <a:off x="2305224" y="1944067"/>
            <a:ext cx="36988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6" name="Rectangle 57"/>
          <p:cNvSpPr>
            <a:spLocks noChangeArrowheads="1"/>
          </p:cNvSpPr>
          <p:nvPr/>
        </p:nvSpPr>
        <p:spPr bwMode="auto">
          <a:xfrm>
            <a:off x="2424287" y="1958355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ectangle 58"/>
          <p:cNvSpPr>
            <a:spLocks noChangeArrowheads="1"/>
          </p:cNvSpPr>
          <p:nvPr/>
        </p:nvSpPr>
        <p:spPr bwMode="auto">
          <a:xfrm>
            <a:off x="2675112" y="1944067"/>
            <a:ext cx="371475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8" name="Rectangle 59"/>
          <p:cNvSpPr>
            <a:spLocks noChangeArrowheads="1"/>
          </p:cNvSpPr>
          <p:nvPr/>
        </p:nvSpPr>
        <p:spPr bwMode="auto">
          <a:xfrm>
            <a:off x="2789412" y="1958355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b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Rectangle 56"/>
          <p:cNvSpPr>
            <a:spLocks noChangeArrowheads="1"/>
          </p:cNvSpPr>
          <p:nvPr/>
        </p:nvSpPr>
        <p:spPr bwMode="auto">
          <a:xfrm>
            <a:off x="3047079" y="1942410"/>
            <a:ext cx="36988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2" name="Rectangle 55"/>
          <p:cNvSpPr>
            <a:spLocks noChangeArrowheads="1"/>
          </p:cNvSpPr>
          <p:nvPr/>
        </p:nvSpPr>
        <p:spPr bwMode="auto">
          <a:xfrm>
            <a:off x="3153172" y="1958355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803373" y="1443524"/>
            <a:ext cx="2656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j:   0  1   2   3  4   5</a:t>
            </a:r>
            <a:endParaRPr lang="de-DE" sz="2800" dirty="0"/>
          </a:p>
        </p:txBody>
      </p:sp>
      <p:sp>
        <p:nvSpPr>
          <p:cNvPr id="99" name="Rectangle 16"/>
          <p:cNvSpPr>
            <a:spLocks noChangeArrowheads="1"/>
          </p:cNvSpPr>
          <p:nvPr/>
        </p:nvSpPr>
        <p:spPr bwMode="auto">
          <a:xfrm>
            <a:off x="1559087" y="2601431"/>
            <a:ext cx="369888" cy="369888"/>
          </a:xfrm>
          <a:prstGeom prst="rect">
            <a:avLst/>
          </a:prstGeom>
          <a:solidFill>
            <a:srgbClr val="E6E6E6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0" name="Rectangle 17"/>
          <p:cNvSpPr>
            <a:spLocks noChangeArrowheads="1"/>
          </p:cNvSpPr>
          <p:nvPr/>
        </p:nvSpPr>
        <p:spPr bwMode="auto">
          <a:xfrm>
            <a:off x="1671799" y="2615719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x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Rectangle 18"/>
          <p:cNvSpPr>
            <a:spLocks noChangeArrowheads="1"/>
          </p:cNvSpPr>
          <p:nvPr/>
        </p:nvSpPr>
        <p:spPr bwMode="auto">
          <a:xfrm>
            <a:off x="1928974" y="2601431"/>
            <a:ext cx="371475" cy="369888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2" name="Rectangle 19"/>
          <p:cNvSpPr>
            <a:spLocks noChangeArrowheads="1"/>
          </p:cNvSpPr>
          <p:nvPr/>
        </p:nvSpPr>
        <p:spPr bwMode="auto">
          <a:xfrm>
            <a:off x="1976723" y="2615719"/>
            <a:ext cx="29495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…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103" name="Rectangle 22"/>
          <p:cNvSpPr>
            <a:spLocks noChangeArrowheads="1"/>
          </p:cNvSpPr>
          <p:nvPr/>
        </p:nvSpPr>
        <p:spPr bwMode="auto">
          <a:xfrm>
            <a:off x="816149" y="2601431"/>
            <a:ext cx="371475" cy="369888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4" name="Rectangle 23"/>
          <p:cNvSpPr>
            <a:spLocks noChangeArrowheads="1"/>
          </p:cNvSpPr>
          <p:nvPr/>
        </p:nvSpPr>
        <p:spPr bwMode="auto">
          <a:xfrm>
            <a:off x="868660" y="2615719"/>
            <a:ext cx="29495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…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</p:txBody>
      </p:sp>
      <p:cxnSp>
        <p:nvCxnSpPr>
          <p:cNvPr id="105" name="Gewinkelte Verbindung 104"/>
          <p:cNvCxnSpPr>
            <a:stCxn id="106" idx="3"/>
            <a:endCxn id="99" idx="0"/>
          </p:cNvCxnSpPr>
          <p:nvPr/>
        </p:nvCxnSpPr>
        <p:spPr>
          <a:xfrm>
            <a:off x="681965" y="2389530"/>
            <a:ext cx="1062066" cy="211901"/>
          </a:xfrm>
          <a:prstGeom prst="bentConnector2">
            <a:avLst/>
          </a:prstGeom>
          <a:ln w="25400">
            <a:solidFill>
              <a:schemeClr val="accent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feld 105"/>
          <p:cNvSpPr txBox="1"/>
          <p:nvPr/>
        </p:nvSpPr>
        <p:spPr>
          <a:xfrm>
            <a:off x="187919" y="2204864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j=1</a:t>
            </a:r>
          </a:p>
        </p:txBody>
      </p:sp>
      <p:sp>
        <p:nvSpPr>
          <p:cNvPr id="107" name="Text Box 7"/>
          <p:cNvSpPr txBox="1">
            <a:spLocks noChangeArrowheads="1"/>
          </p:cNvSpPr>
          <p:nvPr/>
        </p:nvSpPr>
        <p:spPr bwMode="auto">
          <a:xfrm>
            <a:off x="2339752" y="2515855"/>
            <a:ext cx="11320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dirty="0"/>
              <a:t>j</a:t>
            </a:r>
            <a:r>
              <a:rPr lang="th-TH" altLang="de-DE" baseline="-25000" dirty="0"/>
              <a:t>new</a:t>
            </a:r>
            <a:r>
              <a:rPr lang="th-TH" altLang="de-DE" dirty="0"/>
              <a:t> = </a:t>
            </a:r>
            <a:r>
              <a:rPr lang="de-DE" altLang="de-DE" dirty="0"/>
              <a:t>0</a:t>
            </a:r>
            <a:endParaRPr lang="th-TH" altLang="de-DE" dirty="0"/>
          </a:p>
        </p:txBody>
      </p:sp>
      <p:sp>
        <p:nvSpPr>
          <p:cNvPr id="108" name="Rectangle 50"/>
          <p:cNvSpPr>
            <a:spLocks noChangeArrowheads="1"/>
          </p:cNvSpPr>
          <p:nvPr/>
        </p:nvSpPr>
        <p:spPr bwMode="auto">
          <a:xfrm>
            <a:off x="1187395" y="2601430"/>
            <a:ext cx="371475" cy="376089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9" name="Rectangle 51"/>
          <p:cNvSpPr>
            <a:spLocks noChangeArrowheads="1"/>
          </p:cNvSpPr>
          <p:nvPr/>
        </p:nvSpPr>
        <p:spPr bwMode="auto">
          <a:xfrm>
            <a:off x="1306458" y="2613205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012160" y="3524815"/>
            <a:ext cx="293509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Im</a:t>
            </a:r>
            <a:r>
              <a:rPr lang="en-US" sz="2400" dirty="0"/>
              <a:t> Code </a:t>
            </a:r>
            <a:r>
              <a:rPr lang="en-US" sz="2400" dirty="0" err="1"/>
              <a:t>wird</a:t>
            </a:r>
            <a:r>
              <a:rPr lang="en-US" sz="2400" dirty="0"/>
              <a:t> F(k) </a:t>
            </a:r>
            <a:br>
              <a:rPr lang="en-US" altLang="de-DE" sz="2400" dirty="0"/>
            </a:br>
            <a:r>
              <a:rPr lang="en-US" sz="2400" dirty="0" err="1"/>
              <a:t>als</a:t>
            </a:r>
            <a:r>
              <a:rPr lang="en-US" sz="2400" dirty="0"/>
              <a:t> </a:t>
            </a:r>
            <a:r>
              <a:rPr lang="en-US" sz="2400" dirty="0" err="1"/>
              <a:t>ein</a:t>
            </a:r>
            <a:r>
              <a:rPr lang="en-US" sz="2400" dirty="0"/>
              <a:t> Feld </a:t>
            </a:r>
            <a:r>
              <a:rPr lang="en-US" sz="2400" dirty="0" err="1"/>
              <a:t>gespeichert</a:t>
            </a:r>
            <a:endParaRPr lang="de-DE" sz="2400" dirty="0"/>
          </a:p>
        </p:txBody>
      </p:sp>
      <p:sp>
        <p:nvSpPr>
          <p:cNvPr id="110" name="Rectangle 50"/>
          <p:cNvSpPr>
            <a:spLocks noChangeArrowheads="1"/>
          </p:cNvSpPr>
          <p:nvPr/>
        </p:nvSpPr>
        <p:spPr bwMode="auto">
          <a:xfrm>
            <a:off x="1187624" y="3312219"/>
            <a:ext cx="371475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1" name="Rectangle 51"/>
          <p:cNvSpPr>
            <a:spLocks noChangeArrowheads="1"/>
          </p:cNvSpPr>
          <p:nvPr/>
        </p:nvSpPr>
        <p:spPr bwMode="auto">
          <a:xfrm>
            <a:off x="1306687" y="3326507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Rectangle 52"/>
          <p:cNvSpPr>
            <a:spLocks noChangeArrowheads="1"/>
          </p:cNvSpPr>
          <p:nvPr/>
        </p:nvSpPr>
        <p:spPr bwMode="auto">
          <a:xfrm>
            <a:off x="1559099" y="3312219"/>
            <a:ext cx="36988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3" name="Rectangle 53"/>
          <p:cNvSpPr>
            <a:spLocks noChangeArrowheads="1"/>
          </p:cNvSpPr>
          <p:nvPr/>
        </p:nvSpPr>
        <p:spPr bwMode="auto">
          <a:xfrm>
            <a:off x="1676574" y="3326507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b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Rectangle 50"/>
          <p:cNvSpPr>
            <a:spLocks noChangeArrowheads="1"/>
          </p:cNvSpPr>
          <p:nvPr/>
        </p:nvSpPr>
        <p:spPr bwMode="auto">
          <a:xfrm>
            <a:off x="1187624" y="4032299"/>
            <a:ext cx="371475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5" name="Rectangle 51"/>
          <p:cNvSpPr>
            <a:spLocks noChangeArrowheads="1"/>
          </p:cNvSpPr>
          <p:nvPr/>
        </p:nvSpPr>
        <p:spPr bwMode="auto">
          <a:xfrm>
            <a:off x="1306687" y="4046587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Rectangle 52"/>
          <p:cNvSpPr>
            <a:spLocks noChangeArrowheads="1"/>
          </p:cNvSpPr>
          <p:nvPr/>
        </p:nvSpPr>
        <p:spPr bwMode="auto">
          <a:xfrm>
            <a:off x="1559099" y="4032299"/>
            <a:ext cx="36988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7" name="Rectangle 53"/>
          <p:cNvSpPr>
            <a:spLocks noChangeArrowheads="1"/>
          </p:cNvSpPr>
          <p:nvPr/>
        </p:nvSpPr>
        <p:spPr bwMode="auto">
          <a:xfrm>
            <a:off x="1676574" y="4046587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b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Rectangle 54"/>
          <p:cNvSpPr>
            <a:spLocks noChangeArrowheads="1"/>
          </p:cNvSpPr>
          <p:nvPr/>
        </p:nvSpPr>
        <p:spPr bwMode="auto">
          <a:xfrm>
            <a:off x="1928987" y="4032299"/>
            <a:ext cx="37623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9" name="Rectangle 55"/>
          <p:cNvSpPr>
            <a:spLocks noChangeArrowheads="1"/>
          </p:cNvSpPr>
          <p:nvPr/>
        </p:nvSpPr>
        <p:spPr bwMode="auto">
          <a:xfrm>
            <a:off x="2048049" y="4046587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Rectangle 50"/>
          <p:cNvSpPr>
            <a:spLocks noChangeArrowheads="1"/>
          </p:cNvSpPr>
          <p:nvPr/>
        </p:nvSpPr>
        <p:spPr bwMode="auto">
          <a:xfrm>
            <a:off x="1187624" y="4752379"/>
            <a:ext cx="371475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1" name="Rectangle 51"/>
          <p:cNvSpPr>
            <a:spLocks noChangeArrowheads="1"/>
          </p:cNvSpPr>
          <p:nvPr/>
        </p:nvSpPr>
        <p:spPr bwMode="auto">
          <a:xfrm>
            <a:off x="1306687" y="4766667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" name="Rectangle 52"/>
          <p:cNvSpPr>
            <a:spLocks noChangeArrowheads="1"/>
          </p:cNvSpPr>
          <p:nvPr/>
        </p:nvSpPr>
        <p:spPr bwMode="auto">
          <a:xfrm>
            <a:off x="1559099" y="4752379"/>
            <a:ext cx="36988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3" name="Rectangle 53"/>
          <p:cNvSpPr>
            <a:spLocks noChangeArrowheads="1"/>
          </p:cNvSpPr>
          <p:nvPr/>
        </p:nvSpPr>
        <p:spPr bwMode="auto">
          <a:xfrm>
            <a:off x="1676574" y="4766667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b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Rectangle 54"/>
          <p:cNvSpPr>
            <a:spLocks noChangeArrowheads="1"/>
          </p:cNvSpPr>
          <p:nvPr/>
        </p:nvSpPr>
        <p:spPr bwMode="auto">
          <a:xfrm>
            <a:off x="1928987" y="4752379"/>
            <a:ext cx="37623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5" name="Rectangle 55"/>
          <p:cNvSpPr>
            <a:spLocks noChangeArrowheads="1"/>
          </p:cNvSpPr>
          <p:nvPr/>
        </p:nvSpPr>
        <p:spPr bwMode="auto">
          <a:xfrm>
            <a:off x="2048049" y="4766667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Rectangle 56"/>
          <p:cNvSpPr>
            <a:spLocks noChangeArrowheads="1"/>
          </p:cNvSpPr>
          <p:nvPr/>
        </p:nvSpPr>
        <p:spPr bwMode="auto">
          <a:xfrm>
            <a:off x="2305224" y="4752379"/>
            <a:ext cx="36988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7" name="Rectangle 57"/>
          <p:cNvSpPr>
            <a:spLocks noChangeArrowheads="1"/>
          </p:cNvSpPr>
          <p:nvPr/>
        </p:nvSpPr>
        <p:spPr bwMode="auto">
          <a:xfrm>
            <a:off x="2424287" y="4766667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Rectangle 50"/>
          <p:cNvSpPr>
            <a:spLocks noChangeArrowheads="1"/>
          </p:cNvSpPr>
          <p:nvPr/>
        </p:nvSpPr>
        <p:spPr bwMode="auto">
          <a:xfrm>
            <a:off x="1187624" y="5472459"/>
            <a:ext cx="371475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9" name="Rectangle 51"/>
          <p:cNvSpPr>
            <a:spLocks noChangeArrowheads="1"/>
          </p:cNvSpPr>
          <p:nvPr/>
        </p:nvSpPr>
        <p:spPr bwMode="auto">
          <a:xfrm>
            <a:off x="1306687" y="5486747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0" name="Rectangle 52"/>
          <p:cNvSpPr>
            <a:spLocks noChangeArrowheads="1"/>
          </p:cNvSpPr>
          <p:nvPr/>
        </p:nvSpPr>
        <p:spPr bwMode="auto">
          <a:xfrm>
            <a:off x="1559099" y="5472459"/>
            <a:ext cx="36988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1" name="Rectangle 53"/>
          <p:cNvSpPr>
            <a:spLocks noChangeArrowheads="1"/>
          </p:cNvSpPr>
          <p:nvPr/>
        </p:nvSpPr>
        <p:spPr bwMode="auto">
          <a:xfrm>
            <a:off x="1676574" y="5486747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b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2" name="Rectangle 54"/>
          <p:cNvSpPr>
            <a:spLocks noChangeArrowheads="1"/>
          </p:cNvSpPr>
          <p:nvPr/>
        </p:nvSpPr>
        <p:spPr bwMode="auto">
          <a:xfrm>
            <a:off x="1928987" y="5472459"/>
            <a:ext cx="37623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3" name="Rectangle 55"/>
          <p:cNvSpPr>
            <a:spLocks noChangeArrowheads="1"/>
          </p:cNvSpPr>
          <p:nvPr/>
        </p:nvSpPr>
        <p:spPr bwMode="auto">
          <a:xfrm>
            <a:off x="2048049" y="5486747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4" name="Rectangle 56"/>
          <p:cNvSpPr>
            <a:spLocks noChangeArrowheads="1"/>
          </p:cNvSpPr>
          <p:nvPr/>
        </p:nvSpPr>
        <p:spPr bwMode="auto">
          <a:xfrm>
            <a:off x="2305224" y="5472459"/>
            <a:ext cx="36988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5" name="Rectangle 57"/>
          <p:cNvSpPr>
            <a:spLocks noChangeArrowheads="1"/>
          </p:cNvSpPr>
          <p:nvPr/>
        </p:nvSpPr>
        <p:spPr bwMode="auto">
          <a:xfrm>
            <a:off x="2424287" y="5486747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6" name="Rectangle 58"/>
          <p:cNvSpPr>
            <a:spLocks noChangeArrowheads="1"/>
          </p:cNvSpPr>
          <p:nvPr/>
        </p:nvSpPr>
        <p:spPr bwMode="auto">
          <a:xfrm>
            <a:off x="2675112" y="5472459"/>
            <a:ext cx="371475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7" name="Rectangle 59"/>
          <p:cNvSpPr>
            <a:spLocks noChangeArrowheads="1"/>
          </p:cNvSpPr>
          <p:nvPr/>
        </p:nvSpPr>
        <p:spPr bwMode="auto">
          <a:xfrm>
            <a:off x="2789412" y="5486747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b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8" name="Rectangle 16"/>
          <p:cNvSpPr>
            <a:spLocks noChangeArrowheads="1"/>
          </p:cNvSpPr>
          <p:nvPr/>
        </p:nvSpPr>
        <p:spPr bwMode="auto">
          <a:xfrm>
            <a:off x="1920730" y="3312219"/>
            <a:ext cx="369888" cy="369888"/>
          </a:xfrm>
          <a:prstGeom prst="rect">
            <a:avLst/>
          </a:prstGeom>
          <a:solidFill>
            <a:srgbClr val="E6E6E6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9" name="Rectangle 17"/>
          <p:cNvSpPr>
            <a:spLocks noChangeArrowheads="1"/>
          </p:cNvSpPr>
          <p:nvPr/>
        </p:nvSpPr>
        <p:spPr bwMode="auto">
          <a:xfrm>
            <a:off x="2033442" y="3326507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x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0" name="Rectangle 18"/>
          <p:cNvSpPr>
            <a:spLocks noChangeArrowheads="1"/>
          </p:cNvSpPr>
          <p:nvPr/>
        </p:nvSpPr>
        <p:spPr bwMode="auto">
          <a:xfrm>
            <a:off x="2290617" y="3312219"/>
            <a:ext cx="371475" cy="369888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41" name="Rectangle 19"/>
          <p:cNvSpPr>
            <a:spLocks noChangeArrowheads="1"/>
          </p:cNvSpPr>
          <p:nvPr/>
        </p:nvSpPr>
        <p:spPr bwMode="auto">
          <a:xfrm>
            <a:off x="2338366" y="3326507"/>
            <a:ext cx="29495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…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</p:txBody>
      </p:sp>
      <p:cxnSp>
        <p:nvCxnSpPr>
          <p:cNvPr id="142" name="Gewinkelte Verbindung 141"/>
          <p:cNvCxnSpPr>
            <a:stCxn id="143" idx="3"/>
            <a:endCxn id="138" idx="0"/>
          </p:cNvCxnSpPr>
          <p:nvPr/>
        </p:nvCxnSpPr>
        <p:spPr>
          <a:xfrm>
            <a:off x="673558" y="3109610"/>
            <a:ext cx="1432116" cy="202609"/>
          </a:xfrm>
          <a:prstGeom prst="bentConnector2">
            <a:avLst/>
          </a:prstGeom>
          <a:ln w="25400">
            <a:solidFill>
              <a:schemeClr val="accent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feld 142"/>
          <p:cNvSpPr txBox="1"/>
          <p:nvPr/>
        </p:nvSpPr>
        <p:spPr>
          <a:xfrm>
            <a:off x="179512" y="2924944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j=2</a:t>
            </a:r>
          </a:p>
        </p:txBody>
      </p:sp>
      <p:sp>
        <p:nvSpPr>
          <p:cNvPr id="144" name="Rectangle 16"/>
          <p:cNvSpPr>
            <a:spLocks noChangeArrowheads="1"/>
          </p:cNvSpPr>
          <p:nvPr/>
        </p:nvSpPr>
        <p:spPr bwMode="auto">
          <a:xfrm>
            <a:off x="2302337" y="4032299"/>
            <a:ext cx="369888" cy="369888"/>
          </a:xfrm>
          <a:prstGeom prst="rect">
            <a:avLst/>
          </a:prstGeom>
          <a:solidFill>
            <a:srgbClr val="E6E6E6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45" name="Rectangle 17"/>
          <p:cNvSpPr>
            <a:spLocks noChangeArrowheads="1"/>
          </p:cNvSpPr>
          <p:nvPr/>
        </p:nvSpPr>
        <p:spPr bwMode="auto">
          <a:xfrm>
            <a:off x="2415049" y="4046587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x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6" name="Rectangle 18"/>
          <p:cNvSpPr>
            <a:spLocks noChangeArrowheads="1"/>
          </p:cNvSpPr>
          <p:nvPr/>
        </p:nvSpPr>
        <p:spPr bwMode="auto">
          <a:xfrm>
            <a:off x="2672224" y="4032299"/>
            <a:ext cx="371475" cy="369888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47" name="Rectangle 19"/>
          <p:cNvSpPr>
            <a:spLocks noChangeArrowheads="1"/>
          </p:cNvSpPr>
          <p:nvPr/>
        </p:nvSpPr>
        <p:spPr bwMode="auto">
          <a:xfrm>
            <a:off x="2719973" y="4046587"/>
            <a:ext cx="29495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…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</p:txBody>
      </p:sp>
      <p:cxnSp>
        <p:nvCxnSpPr>
          <p:cNvPr id="148" name="Gewinkelte Verbindung 147"/>
          <p:cNvCxnSpPr>
            <a:stCxn id="149" idx="3"/>
            <a:endCxn id="144" idx="0"/>
          </p:cNvCxnSpPr>
          <p:nvPr/>
        </p:nvCxnSpPr>
        <p:spPr>
          <a:xfrm>
            <a:off x="673558" y="3829690"/>
            <a:ext cx="1813723" cy="202609"/>
          </a:xfrm>
          <a:prstGeom prst="bentConnector2">
            <a:avLst/>
          </a:prstGeom>
          <a:ln w="25400">
            <a:solidFill>
              <a:schemeClr val="accent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feld 148"/>
          <p:cNvSpPr txBox="1"/>
          <p:nvPr/>
        </p:nvSpPr>
        <p:spPr>
          <a:xfrm>
            <a:off x="179512" y="3645024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j=3</a:t>
            </a:r>
          </a:p>
        </p:txBody>
      </p:sp>
      <p:sp>
        <p:nvSpPr>
          <p:cNvPr id="150" name="Rectangle 16"/>
          <p:cNvSpPr>
            <a:spLocks noChangeArrowheads="1"/>
          </p:cNvSpPr>
          <p:nvPr/>
        </p:nvSpPr>
        <p:spPr bwMode="auto">
          <a:xfrm>
            <a:off x="2678206" y="4752378"/>
            <a:ext cx="369888" cy="371506"/>
          </a:xfrm>
          <a:prstGeom prst="rect">
            <a:avLst/>
          </a:prstGeom>
          <a:solidFill>
            <a:srgbClr val="E6E6E6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51" name="Rectangle 17"/>
          <p:cNvSpPr>
            <a:spLocks noChangeArrowheads="1"/>
          </p:cNvSpPr>
          <p:nvPr/>
        </p:nvSpPr>
        <p:spPr bwMode="auto">
          <a:xfrm>
            <a:off x="2790918" y="4768284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x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2" name="Rectangle 18"/>
          <p:cNvSpPr>
            <a:spLocks noChangeArrowheads="1"/>
          </p:cNvSpPr>
          <p:nvPr/>
        </p:nvSpPr>
        <p:spPr bwMode="auto">
          <a:xfrm>
            <a:off x="3048093" y="4752378"/>
            <a:ext cx="371475" cy="371506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53" name="Rectangle 19"/>
          <p:cNvSpPr>
            <a:spLocks noChangeArrowheads="1"/>
          </p:cNvSpPr>
          <p:nvPr/>
        </p:nvSpPr>
        <p:spPr bwMode="auto">
          <a:xfrm>
            <a:off x="3095842" y="4768284"/>
            <a:ext cx="29495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…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</p:txBody>
      </p:sp>
      <p:cxnSp>
        <p:nvCxnSpPr>
          <p:cNvPr id="154" name="Gewinkelte Verbindung 153"/>
          <p:cNvCxnSpPr>
            <a:stCxn id="155" idx="3"/>
            <a:endCxn id="150" idx="0"/>
          </p:cNvCxnSpPr>
          <p:nvPr/>
        </p:nvCxnSpPr>
        <p:spPr>
          <a:xfrm>
            <a:off x="673558" y="4549770"/>
            <a:ext cx="2189592" cy="202608"/>
          </a:xfrm>
          <a:prstGeom prst="bentConnector2">
            <a:avLst/>
          </a:prstGeom>
          <a:ln w="25400">
            <a:solidFill>
              <a:schemeClr val="accent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feld 154"/>
          <p:cNvSpPr txBox="1"/>
          <p:nvPr/>
        </p:nvSpPr>
        <p:spPr>
          <a:xfrm>
            <a:off x="179512" y="4365104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j=4</a:t>
            </a:r>
          </a:p>
        </p:txBody>
      </p:sp>
      <p:sp>
        <p:nvSpPr>
          <p:cNvPr id="156" name="Rectangle 16"/>
          <p:cNvSpPr>
            <a:spLocks noChangeArrowheads="1"/>
          </p:cNvSpPr>
          <p:nvPr/>
        </p:nvSpPr>
        <p:spPr bwMode="auto">
          <a:xfrm>
            <a:off x="3048886" y="5472459"/>
            <a:ext cx="369888" cy="369888"/>
          </a:xfrm>
          <a:prstGeom prst="rect">
            <a:avLst/>
          </a:prstGeom>
          <a:solidFill>
            <a:srgbClr val="E6E6E6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57" name="Rectangle 17"/>
          <p:cNvSpPr>
            <a:spLocks noChangeArrowheads="1"/>
          </p:cNvSpPr>
          <p:nvPr/>
        </p:nvSpPr>
        <p:spPr bwMode="auto">
          <a:xfrm>
            <a:off x="3161598" y="5486747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x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8" name="Rectangle 18"/>
          <p:cNvSpPr>
            <a:spLocks noChangeArrowheads="1"/>
          </p:cNvSpPr>
          <p:nvPr/>
        </p:nvSpPr>
        <p:spPr bwMode="auto">
          <a:xfrm>
            <a:off x="3418773" y="5472459"/>
            <a:ext cx="371475" cy="369888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59" name="Rectangle 19"/>
          <p:cNvSpPr>
            <a:spLocks noChangeArrowheads="1"/>
          </p:cNvSpPr>
          <p:nvPr/>
        </p:nvSpPr>
        <p:spPr bwMode="auto">
          <a:xfrm>
            <a:off x="3466522" y="5486747"/>
            <a:ext cx="29495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…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</p:txBody>
      </p:sp>
      <p:cxnSp>
        <p:nvCxnSpPr>
          <p:cNvPr id="160" name="Gewinkelte Verbindung 159"/>
          <p:cNvCxnSpPr>
            <a:stCxn id="161" idx="3"/>
            <a:endCxn id="156" idx="0"/>
          </p:cNvCxnSpPr>
          <p:nvPr/>
        </p:nvCxnSpPr>
        <p:spPr>
          <a:xfrm>
            <a:off x="673558" y="5269850"/>
            <a:ext cx="2560272" cy="202609"/>
          </a:xfrm>
          <a:prstGeom prst="bentConnector2">
            <a:avLst/>
          </a:prstGeom>
          <a:ln w="25400">
            <a:solidFill>
              <a:schemeClr val="accent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xtfeld 160"/>
          <p:cNvSpPr txBox="1"/>
          <p:nvPr/>
        </p:nvSpPr>
        <p:spPr>
          <a:xfrm>
            <a:off x="179512" y="5085184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j=5</a:t>
            </a:r>
          </a:p>
        </p:txBody>
      </p:sp>
      <p:sp>
        <p:nvSpPr>
          <p:cNvPr id="162" name="Rectangle 22"/>
          <p:cNvSpPr>
            <a:spLocks noChangeArrowheads="1"/>
          </p:cNvSpPr>
          <p:nvPr/>
        </p:nvSpPr>
        <p:spPr bwMode="auto">
          <a:xfrm>
            <a:off x="816149" y="3312218"/>
            <a:ext cx="371475" cy="369888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3" name="Rectangle 23"/>
          <p:cNvSpPr>
            <a:spLocks noChangeArrowheads="1"/>
          </p:cNvSpPr>
          <p:nvPr/>
        </p:nvSpPr>
        <p:spPr bwMode="auto">
          <a:xfrm>
            <a:off x="868660" y="3326506"/>
            <a:ext cx="29495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…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164" name="Rectangle 22"/>
          <p:cNvSpPr>
            <a:spLocks noChangeArrowheads="1"/>
          </p:cNvSpPr>
          <p:nvPr/>
        </p:nvSpPr>
        <p:spPr bwMode="auto">
          <a:xfrm>
            <a:off x="816149" y="4031987"/>
            <a:ext cx="371475" cy="369888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5" name="Rectangle 23"/>
          <p:cNvSpPr>
            <a:spLocks noChangeArrowheads="1"/>
          </p:cNvSpPr>
          <p:nvPr/>
        </p:nvSpPr>
        <p:spPr bwMode="auto">
          <a:xfrm>
            <a:off x="868660" y="4046275"/>
            <a:ext cx="29495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…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166" name="Rectangle 22"/>
          <p:cNvSpPr>
            <a:spLocks noChangeArrowheads="1"/>
          </p:cNvSpPr>
          <p:nvPr/>
        </p:nvSpPr>
        <p:spPr bwMode="auto">
          <a:xfrm>
            <a:off x="816149" y="4752378"/>
            <a:ext cx="371475" cy="369888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7" name="Rectangle 23"/>
          <p:cNvSpPr>
            <a:spLocks noChangeArrowheads="1"/>
          </p:cNvSpPr>
          <p:nvPr/>
        </p:nvSpPr>
        <p:spPr bwMode="auto">
          <a:xfrm>
            <a:off x="868660" y="4766666"/>
            <a:ext cx="29495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…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168" name="Rectangle 22"/>
          <p:cNvSpPr>
            <a:spLocks noChangeArrowheads="1"/>
          </p:cNvSpPr>
          <p:nvPr/>
        </p:nvSpPr>
        <p:spPr bwMode="auto">
          <a:xfrm>
            <a:off x="816149" y="5474959"/>
            <a:ext cx="371475" cy="365731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9" name="Rectangle 23"/>
          <p:cNvSpPr>
            <a:spLocks noChangeArrowheads="1"/>
          </p:cNvSpPr>
          <p:nvPr/>
        </p:nvSpPr>
        <p:spPr bwMode="auto">
          <a:xfrm>
            <a:off x="868660" y="5489247"/>
            <a:ext cx="29495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…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170" name="Text Box 7"/>
          <p:cNvSpPr txBox="1">
            <a:spLocks noChangeArrowheads="1"/>
          </p:cNvSpPr>
          <p:nvPr/>
        </p:nvSpPr>
        <p:spPr bwMode="auto">
          <a:xfrm>
            <a:off x="2656687" y="3212976"/>
            <a:ext cx="11144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dirty="0"/>
              <a:t>j</a:t>
            </a:r>
            <a:r>
              <a:rPr lang="th-TH" altLang="de-DE" baseline="-25000" dirty="0"/>
              <a:t>new</a:t>
            </a:r>
            <a:r>
              <a:rPr lang="th-TH" altLang="de-DE" dirty="0"/>
              <a:t> = </a:t>
            </a:r>
            <a:r>
              <a:rPr lang="de-DE" altLang="de-DE" dirty="0"/>
              <a:t>0</a:t>
            </a:r>
            <a:endParaRPr lang="th-TH" altLang="de-DE" dirty="0"/>
          </a:p>
        </p:txBody>
      </p:sp>
      <p:sp>
        <p:nvSpPr>
          <p:cNvPr id="171" name="Text Box 7"/>
          <p:cNvSpPr txBox="1">
            <a:spLocks noChangeArrowheads="1"/>
          </p:cNvSpPr>
          <p:nvPr/>
        </p:nvSpPr>
        <p:spPr bwMode="auto">
          <a:xfrm>
            <a:off x="3079920" y="3933056"/>
            <a:ext cx="11144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l"/>
            <a:r>
              <a:rPr lang="th-TH" altLang="de-DE" dirty="0"/>
              <a:t>j</a:t>
            </a:r>
            <a:r>
              <a:rPr lang="th-TH" altLang="de-DE" baseline="-25000" dirty="0"/>
              <a:t>new</a:t>
            </a:r>
            <a:r>
              <a:rPr lang="th-TH" altLang="de-DE" dirty="0"/>
              <a:t> = </a:t>
            </a:r>
            <a:r>
              <a:rPr lang="de-DE" altLang="de-DE" dirty="0"/>
              <a:t>1</a:t>
            </a:r>
            <a:endParaRPr lang="th-TH" altLang="de-DE" dirty="0"/>
          </a:p>
        </p:txBody>
      </p:sp>
      <p:sp>
        <p:nvSpPr>
          <p:cNvPr id="172" name="Text Box 7"/>
          <p:cNvSpPr txBox="1">
            <a:spLocks noChangeArrowheads="1"/>
          </p:cNvSpPr>
          <p:nvPr/>
        </p:nvSpPr>
        <p:spPr bwMode="auto">
          <a:xfrm>
            <a:off x="3416967" y="4695527"/>
            <a:ext cx="11320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dirty="0"/>
              <a:t>j</a:t>
            </a:r>
            <a:r>
              <a:rPr lang="th-TH" altLang="de-DE" baseline="-25000" dirty="0"/>
              <a:t>new</a:t>
            </a:r>
            <a:r>
              <a:rPr lang="th-TH" altLang="de-DE" dirty="0"/>
              <a:t> = </a:t>
            </a:r>
            <a:r>
              <a:rPr lang="de-DE" altLang="de-DE" dirty="0"/>
              <a:t>1</a:t>
            </a:r>
            <a:endParaRPr lang="th-TH" altLang="de-DE" dirty="0"/>
          </a:p>
        </p:txBody>
      </p:sp>
      <p:sp>
        <p:nvSpPr>
          <p:cNvPr id="173" name="Text Box 7"/>
          <p:cNvSpPr txBox="1">
            <a:spLocks noChangeArrowheads="1"/>
          </p:cNvSpPr>
          <p:nvPr/>
        </p:nvSpPr>
        <p:spPr bwMode="auto">
          <a:xfrm>
            <a:off x="3779912" y="5415607"/>
            <a:ext cx="11320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dirty="0"/>
              <a:t>j</a:t>
            </a:r>
            <a:r>
              <a:rPr lang="th-TH" altLang="de-DE" baseline="-25000" dirty="0"/>
              <a:t>new</a:t>
            </a:r>
            <a:r>
              <a:rPr lang="th-TH" altLang="de-DE" dirty="0"/>
              <a:t> = </a:t>
            </a:r>
            <a:r>
              <a:rPr lang="de-DE" altLang="de-DE" dirty="0"/>
              <a:t>2</a:t>
            </a:r>
            <a:endParaRPr lang="th-TH" altLang="de-DE" dirty="0"/>
          </a:p>
        </p:txBody>
      </p:sp>
      <p:graphicFrame>
        <p:nvGraphicFramePr>
          <p:cNvPr id="19" name="Tabel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463580"/>
              </p:ext>
            </p:extLst>
          </p:nvPr>
        </p:nvGraphicFramePr>
        <p:xfrm>
          <a:off x="4209371" y="1268760"/>
          <a:ext cx="4752000" cy="1112520"/>
        </p:xfrm>
        <a:graphic>
          <a:graphicData uri="http://schemas.openxmlformats.org/drawingml/2006/table">
            <a:tbl>
              <a:tblPr firstCol="1" bandRow="1">
                <a:tableStyleId>{21E4AEA4-8DFA-4A89-87EB-49C32662AFE0}</a:tableStyleId>
              </a:tblPr>
              <a:tblGrid>
                <a:gridCol w="11547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69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 =j-1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F(k)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4" name="Text Box 6"/>
          <p:cNvSpPr txBox="1">
            <a:spLocks noChangeArrowheads="1"/>
          </p:cNvSpPr>
          <p:nvPr/>
        </p:nvSpPr>
        <p:spPr bwMode="auto">
          <a:xfrm>
            <a:off x="200953" y="1844824"/>
            <a:ext cx="4810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 dirty="0"/>
              <a:t>P:</a:t>
            </a:r>
          </a:p>
        </p:txBody>
      </p:sp>
      <p:sp>
        <p:nvSpPr>
          <p:cNvPr id="175" name="Text Box 5"/>
          <p:cNvSpPr txBox="1">
            <a:spLocks noChangeArrowheads="1"/>
          </p:cNvSpPr>
          <p:nvPr/>
        </p:nvSpPr>
        <p:spPr bwMode="auto">
          <a:xfrm>
            <a:off x="173401" y="2487131"/>
            <a:ext cx="5000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 dirty="0"/>
              <a:t>T:</a:t>
            </a:r>
          </a:p>
        </p:txBody>
      </p:sp>
      <p:sp>
        <p:nvSpPr>
          <p:cNvPr id="176" name="Text Box 5"/>
          <p:cNvSpPr txBox="1">
            <a:spLocks noChangeArrowheads="1"/>
          </p:cNvSpPr>
          <p:nvPr/>
        </p:nvSpPr>
        <p:spPr bwMode="auto">
          <a:xfrm>
            <a:off x="173496" y="3237606"/>
            <a:ext cx="5000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 dirty="0"/>
              <a:t>T:</a:t>
            </a:r>
          </a:p>
        </p:txBody>
      </p:sp>
      <p:sp>
        <p:nvSpPr>
          <p:cNvPr id="177" name="Text Box 5"/>
          <p:cNvSpPr txBox="1">
            <a:spLocks noChangeArrowheads="1"/>
          </p:cNvSpPr>
          <p:nvPr/>
        </p:nvSpPr>
        <p:spPr bwMode="auto">
          <a:xfrm>
            <a:off x="173471" y="3964002"/>
            <a:ext cx="5000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 dirty="0"/>
              <a:t>T:</a:t>
            </a:r>
          </a:p>
        </p:txBody>
      </p:sp>
      <p:sp>
        <p:nvSpPr>
          <p:cNvPr id="178" name="Text Box 5"/>
          <p:cNvSpPr txBox="1">
            <a:spLocks noChangeArrowheads="1"/>
          </p:cNvSpPr>
          <p:nvPr/>
        </p:nvSpPr>
        <p:spPr bwMode="auto">
          <a:xfrm>
            <a:off x="173451" y="4677766"/>
            <a:ext cx="5000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 dirty="0"/>
              <a:t>T:</a:t>
            </a:r>
          </a:p>
        </p:txBody>
      </p:sp>
      <p:sp>
        <p:nvSpPr>
          <p:cNvPr id="179" name="Text Box 5"/>
          <p:cNvSpPr txBox="1">
            <a:spLocks noChangeArrowheads="1"/>
          </p:cNvSpPr>
          <p:nvPr/>
        </p:nvSpPr>
        <p:spPr bwMode="auto">
          <a:xfrm>
            <a:off x="173426" y="5398268"/>
            <a:ext cx="5000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 dirty="0"/>
              <a:t>T:</a:t>
            </a:r>
          </a:p>
        </p:txBody>
      </p:sp>
      <p:sp>
        <p:nvSpPr>
          <p:cNvPr id="21" name="Rechteckige Legende 20"/>
          <p:cNvSpPr/>
          <p:nvPr/>
        </p:nvSpPr>
        <p:spPr>
          <a:xfrm>
            <a:off x="4572000" y="3485036"/>
            <a:ext cx="1503958" cy="1711842"/>
          </a:xfrm>
          <a:prstGeom prst="wedgeRectCallout">
            <a:avLst>
              <a:gd name="adj1" fmla="val -76059"/>
              <a:gd name="adj2" fmla="val -91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Das erste </a:t>
            </a:r>
            <a:r>
              <a:rPr lang="de-D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de-DE" dirty="0">
                <a:solidFill>
                  <a:schemeClr val="tx1"/>
                </a:solidFill>
              </a:rPr>
              <a:t> in </a:t>
            </a:r>
            <a:r>
              <a:rPr lang="de-D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de-DE" dirty="0">
                <a:solidFill>
                  <a:schemeClr val="tx1"/>
                </a:solidFill>
              </a:rPr>
              <a:t> braucht bei fortgesetzter Suche nicht überprüft zu werden!</a:t>
            </a:r>
          </a:p>
        </p:txBody>
      </p:sp>
      <p:sp>
        <p:nvSpPr>
          <p:cNvPr id="180" name="Rechteckige Legende 179"/>
          <p:cNvSpPr/>
          <p:nvPr/>
        </p:nvSpPr>
        <p:spPr>
          <a:xfrm>
            <a:off x="5076056" y="5501269"/>
            <a:ext cx="3816424" cy="592027"/>
          </a:xfrm>
          <a:prstGeom prst="wedgeRectCallout">
            <a:avLst>
              <a:gd name="adj1" fmla="val -56972"/>
              <a:gd name="adj2" fmla="val -288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de-DE" dirty="0">
                <a:solidFill>
                  <a:schemeClr val="tx1"/>
                </a:solidFill>
              </a:rPr>
              <a:t> und </a:t>
            </a:r>
            <a:r>
              <a:rPr lang="de-D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de-DE" dirty="0">
                <a:solidFill>
                  <a:schemeClr val="tx1"/>
                </a:solidFill>
              </a:rPr>
              <a:t> in </a:t>
            </a:r>
            <a:r>
              <a:rPr lang="de-D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de-DE" dirty="0">
                <a:solidFill>
                  <a:schemeClr val="tx1"/>
                </a:solidFill>
              </a:rPr>
              <a:t> braucht bei fortgesetzter Suche nicht überprüft zu werden!</a:t>
            </a:r>
          </a:p>
        </p:txBody>
      </p:sp>
      <p:sp>
        <p:nvSpPr>
          <p:cNvPr id="181" name="Rechteckige Legende 180"/>
          <p:cNvSpPr/>
          <p:nvPr/>
        </p:nvSpPr>
        <p:spPr>
          <a:xfrm>
            <a:off x="4572000" y="3485036"/>
            <a:ext cx="1503958" cy="1711842"/>
          </a:xfrm>
          <a:prstGeom prst="wedgeRectCallout">
            <a:avLst>
              <a:gd name="adj1" fmla="val -59339"/>
              <a:gd name="adj2" fmla="val 322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Das erste </a:t>
            </a:r>
            <a:r>
              <a:rPr lang="de-D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de-DE" dirty="0">
                <a:solidFill>
                  <a:schemeClr val="tx1"/>
                </a:solidFill>
              </a:rPr>
              <a:t> in </a:t>
            </a:r>
            <a:r>
              <a:rPr lang="de-D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de-DE" dirty="0">
                <a:solidFill>
                  <a:schemeClr val="tx1"/>
                </a:solidFill>
              </a:rPr>
              <a:t> braucht bei fortgesetzter Suche nicht überprüft zu werden!</a:t>
            </a:r>
          </a:p>
        </p:txBody>
      </p:sp>
    </p:spTree>
    <p:extLst>
      <p:ext uri="{BB962C8B-B14F-4D97-AF65-F5344CB8AC3E}">
        <p14:creationId xmlns:p14="http://schemas.microsoft.com/office/powerpoint/2010/main" val="39336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99" grpId="0" animBg="1"/>
      <p:bldP spid="100" grpId="0"/>
      <p:bldP spid="101" grpId="0" animBg="1"/>
      <p:bldP spid="102" grpId="0"/>
      <p:bldP spid="103" grpId="0" animBg="1"/>
      <p:bldP spid="104" grpId="0"/>
      <p:bldP spid="106" grpId="0"/>
      <p:bldP spid="107" grpId="0"/>
      <p:bldP spid="108" grpId="0" animBg="1"/>
      <p:bldP spid="109" grpId="0"/>
      <p:bldP spid="12" grpId="0"/>
      <p:bldP spid="110" grpId="0" animBg="1"/>
      <p:bldP spid="111" grpId="0"/>
      <p:bldP spid="112" grpId="0" animBg="1"/>
      <p:bldP spid="113" grpId="0"/>
      <p:bldP spid="114" grpId="0" animBg="1"/>
      <p:bldP spid="115" grpId="0"/>
      <p:bldP spid="116" grpId="0" animBg="1"/>
      <p:bldP spid="117" grpId="0"/>
      <p:bldP spid="118" grpId="0" animBg="1"/>
      <p:bldP spid="119" grpId="0"/>
      <p:bldP spid="120" grpId="0" animBg="1"/>
      <p:bldP spid="121" grpId="0"/>
      <p:bldP spid="122" grpId="0" animBg="1"/>
      <p:bldP spid="123" grpId="0"/>
      <p:bldP spid="124" grpId="0" animBg="1"/>
      <p:bldP spid="125" grpId="0"/>
      <p:bldP spid="126" grpId="0" animBg="1"/>
      <p:bldP spid="127" grpId="0"/>
      <p:bldP spid="128" grpId="0" animBg="1"/>
      <p:bldP spid="129" grpId="0"/>
      <p:bldP spid="130" grpId="0" animBg="1"/>
      <p:bldP spid="131" grpId="0"/>
      <p:bldP spid="132" grpId="0" animBg="1"/>
      <p:bldP spid="133" grpId="0"/>
      <p:bldP spid="134" grpId="0" animBg="1"/>
      <p:bldP spid="135" grpId="0"/>
      <p:bldP spid="136" grpId="0" animBg="1"/>
      <p:bldP spid="137" grpId="0"/>
      <p:bldP spid="138" grpId="0" animBg="1"/>
      <p:bldP spid="139" grpId="0"/>
      <p:bldP spid="140" grpId="0" animBg="1"/>
      <p:bldP spid="141" grpId="0"/>
      <p:bldP spid="143" grpId="0"/>
      <p:bldP spid="144" grpId="0" animBg="1"/>
      <p:bldP spid="145" grpId="0"/>
      <p:bldP spid="146" grpId="0" animBg="1"/>
      <p:bldP spid="147" grpId="0"/>
      <p:bldP spid="149" grpId="0"/>
      <p:bldP spid="150" grpId="0" animBg="1"/>
      <p:bldP spid="151" grpId="0"/>
      <p:bldP spid="152" grpId="0" animBg="1"/>
      <p:bldP spid="153" grpId="0"/>
      <p:bldP spid="155" grpId="0"/>
      <p:bldP spid="156" grpId="0" animBg="1"/>
      <p:bldP spid="157" grpId="0"/>
      <p:bldP spid="158" grpId="0" animBg="1"/>
      <p:bldP spid="159" grpId="0"/>
      <p:bldP spid="161" grpId="0"/>
      <p:bldP spid="162" grpId="0" animBg="1"/>
      <p:bldP spid="163" grpId="0"/>
      <p:bldP spid="164" grpId="0" animBg="1"/>
      <p:bldP spid="165" grpId="0"/>
      <p:bldP spid="166" grpId="0" animBg="1"/>
      <p:bldP spid="167" grpId="0"/>
      <p:bldP spid="168" grpId="0" animBg="1"/>
      <p:bldP spid="169" grpId="0"/>
      <p:bldP spid="170" grpId="0"/>
      <p:bldP spid="171" grpId="0"/>
      <p:bldP spid="172" grpId="0"/>
      <p:bldP spid="173" grpId="0"/>
      <p:bldP spid="175" grpId="0"/>
      <p:bldP spid="176" grpId="0"/>
      <p:bldP spid="177" grpId="0"/>
      <p:bldP spid="178" grpId="0"/>
      <p:bldP spid="179" grpId="0"/>
      <p:bldP spid="21" grpId="0" animBg="1"/>
      <p:bldP spid="180" grpId="0" animBg="1"/>
      <p:bldP spid="18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</a:t>
            </a:r>
          </a:p>
        </p:txBody>
      </p:sp>
      <p:sp>
        <p:nvSpPr>
          <p:cNvPr id="5" name="Rectangle 40"/>
          <p:cNvSpPr>
            <a:spLocks noChangeArrowheads="1"/>
          </p:cNvSpPr>
          <p:nvPr/>
        </p:nvSpPr>
        <p:spPr bwMode="auto">
          <a:xfrm>
            <a:off x="266700" y="1268760"/>
            <a:ext cx="8610600" cy="47244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pic>
        <p:nvPicPr>
          <p:cNvPr id="6" name="Grafik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497360"/>
            <a:ext cx="7772400" cy="415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487613" y="5307360"/>
            <a:ext cx="479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1800"/>
              <a:t>0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487613" y="4850160"/>
            <a:ext cx="4794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1800"/>
              <a:t>3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967038" y="5307360"/>
            <a:ext cx="477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1800"/>
              <a:t>1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2967038" y="4850160"/>
            <a:ext cx="47783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1800"/>
              <a:t>4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2008188" y="4850160"/>
            <a:ext cx="4794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1800"/>
              <a:t>2</a:t>
            </a: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1528763" y="4850160"/>
            <a:ext cx="4794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1800"/>
              <a:t>1</a:t>
            </a: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1050925" y="4850160"/>
            <a:ext cx="477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1800"/>
              <a:t>0</a:t>
            </a: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419100" y="4850160"/>
            <a:ext cx="6318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1800" b="1" i="1"/>
              <a:t>k</a:t>
            </a: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2008188" y="5307360"/>
            <a:ext cx="479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1800"/>
              <a:t>1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1528763" y="5307360"/>
            <a:ext cx="479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1800"/>
              <a:t>0</a:t>
            </a:r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1050925" y="5307360"/>
            <a:ext cx="477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1800"/>
              <a:t>0</a:t>
            </a: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419100" y="5307360"/>
            <a:ext cx="631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1800" b="1" i="1"/>
              <a:t>F</a:t>
            </a:r>
            <a:r>
              <a:rPr lang="en-US" altLang="de-DE" sz="1800"/>
              <a:t>(</a:t>
            </a:r>
            <a:r>
              <a:rPr lang="en-US" altLang="de-DE" sz="1800" b="1" i="1"/>
              <a:t>k</a:t>
            </a:r>
            <a:r>
              <a:rPr lang="en-US" altLang="de-DE" sz="1800"/>
              <a:t>)</a:t>
            </a:r>
          </a:p>
        </p:txBody>
      </p:sp>
      <p:sp>
        <p:nvSpPr>
          <p:cNvPr id="19" name="Line 26"/>
          <p:cNvSpPr>
            <a:spLocks noChangeShapeType="1"/>
          </p:cNvSpPr>
          <p:nvPr/>
        </p:nvSpPr>
        <p:spPr bwMode="auto">
          <a:xfrm>
            <a:off x="419100" y="4850160"/>
            <a:ext cx="29718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0" name="Line 27"/>
          <p:cNvSpPr>
            <a:spLocks noChangeShapeType="1"/>
          </p:cNvSpPr>
          <p:nvPr/>
        </p:nvSpPr>
        <p:spPr bwMode="auto">
          <a:xfrm>
            <a:off x="419100" y="5764560"/>
            <a:ext cx="29718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1" name="Line 28"/>
          <p:cNvSpPr>
            <a:spLocks noChangeShapeType="1"/>
          </p:cNvSpPr>
          <p:nvPr/>
        </p:nvSpPr>
        <p:spPr bwMode="auto">
          <a:xfrm>
            <a:off x="419100" y="4850160"/>
            <a:ext cx="0" cy="914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2" name="Line 29"/>
          <p:cNvSpPr>
            <a:spLocks noChangeShapeType="1"/>
          </p:cNvSpPr>
          <p:nvPr/>
        </p:nvSpPr>
        <p:spPr bwMode="auto">
          <a:xfrm>
            <a:off x="1528763" y="485016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3" name="Line 30"/>
          <p:cNvSpPr>
            <a:spLocks noChangeShapeType="1"/>
          </p:cNvSpPr>
          <p:nvPr/>
        </p:nvSpPr>
        <p:spPr bwMode="auto">
          <a:xfrm>
            <a:off x="2008188" y="485016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4" name="Line 31"/>
          <p:cNvSpPr>
            <a:spLocks noChangeShapeType="1"/>
          </p:cNvSpPr>
          <p:nvPr/>
        </p:nvSpPr>
        <p:spPr bwMode="auto">
          <a:xfrm>
            <a:off x="2487613" y="485016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5" name="Line 32"/>
          <p:cNvSpPr>
            <a:spLocks noChangeShapeType="1"/>
          </p:cNvSpPr>
          <p:nvPr/>
        </p:nvSpPr>
        <p:spPr bwMode="auto">
          <a:xfrm>
            <a:off x="3390900" y="4850160"/>
            <a:ext cx="0" cy="914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6" name="Line 33"/>
          <p:cNvSpPr>
            <a:spLocks noChangeShapeType="1"/>
          </p:cNvSpPr>
          <p:nvPr/>
        </p:nvSpPr>
        <p:spPr bwMode="auto">
          <a:xfrm>
            <a:off x="1050925" y="4850160"/>
            <a:ext cx="0" cy="914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7" name="Line 35"/>
          <p:cNvSpPr>
            <a:spLocks noChangeShapeType="1"/>
          </p:cNvSpPr>
          <p:nvPr/>
        </p:nvSpPr>
        <p:spPr bwMode="auto">
          <a:xfrm>
            <a:off x="419100" y="5215285"/>
            <a:ext cx="297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8" name="Line 37"/>
          <p:cNvSpPr>
            <a:spLocks noChangeShapeType="1"/>
          </p:cNvSpPr>
          <p:nvPr/>
        </p:nvSpPr>
        <p:spPr bwMode="auto">
          <a:xfrm>
            <a:off x="2967038" y="485016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9" name="Text Box 38"/>
          <p:cNvSpPr txBox="1">
            <a:spLocks noChangeArrowheads="1"/>
          </p:cNvSpPr>
          <p:nvPr/>
        </p:nvSpPr>
        <p:spPr bwMode="auto">
          <a:xfrm>
            <a:off x="452438" y="1421160"/>
            <a:ext cx="5000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T:</a:t>
            </a:r>
          </a:p>
        </p:txBody>
      </p:sp>
      <p:sp>
        <p:nvSpPr>
          <p:cNvPr id="30" name="Text Box 39"/>
          <p:cNvSpPr txBox="1">
            <a:spLocks noChangeArrowheads="1"/>
          </p:cNvSpPr>
          <p:nvPr/>
        </p:nvSpPr>
        <p:spPr bwMode="auto">
          <a:xfrm>
            <a:off x="504825" y="2183160"/>
            <a:ext cx="4810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P: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635896" y="2268228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F(4)=1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5004048" y="2968824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F(0)=0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5417783" y="3760912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F(3)=0</a:t>
            </a:r>
          </a:p>
        </p:txBody>
      </p:sp>
      <p:sp>
        <p:nvSpPr>
          <p:cNvPr id="3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1403648" y="1958224"/>
            <a:ext cx="2108269" cy="307777"/>
          </a:xfrm>
          <a:prstGeom prst="rect">
            <a:avLst/>
          </a:prstGeom>
          <a:solidFill>
            <a:srgbClr val="99CC00"/>
          </a:solidFill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FF0000"/>
                </a:solidFill>
              </a:rPr>
              <a:t>0      1        2        3       4       5   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2843808" y="2689175"/>
            <a:ext cx="2108269" cy="307777"/>
          </a:xfrm>
          <a:prstGeom prst="rect">
            <a:avLst/>
          </a:prstGeom>
          <a:solidFill>
            <a:srgbClr val="99CC00"/>
          </a:solidFill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FF0000"/>
                </a:solidFill>
              </a:rPr>
              <a:t>0      1        2        3       4       5  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3255819" y="3429000"/>
            <a:ext cx="2108269" cy="307777"/>
          </a:xfrm>
          <a:prstGeom prst="rect">
            <a:avLst/>
          </a:prstGeom>
          <a:solidFill>
            <a:srgbClr val="99CC00"/>
          </a:solidFill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FF0000"/>
                </a:solidFill>
              </a:rPr>
              <a:t>0      1        2        3       4       5   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4729999" y="4171760"/>
            <a:ext cx="2108269" cy="307777"/>
          </a:xfrm>
          <a:prstGeom prst="rect">
            <a:avLst/>
          </a:prstGeom>
          <a:solidFill>
            <a:srgbClr val="99CC00"/>
          </a:solidFill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FF0000"/>
                </a:solidFill>
              </a:rPr>
              <a:t>0      1        2        3       4       5   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5091364" y="4926696"/>
            <a:ext cx="2108269" cy="307777"/>
          </a:xfrm>
          <a:prstGeom prst="rect">
            <a:avLst/>
          </a:prstGeom>
          <a:solidFill>
            <a:srgbClr val="99CC00"/>
          </a:solidFill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FF0000"/>
                </a:solidFill>
              </a:rPr>
              <a:t>0      1        2        3       4       5   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6876256" y="4120952"/>
            <a:ext cx="18879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+mn-lt"/>
                <a:cs typeface="Times New Roman" panose="02020603050405020304" pitchFamily="18" charset="0"/>
              </a:rPr>
              <a:t>Kein </a:t>
            </a:r>
            <a:r>
              <a:rPr lang="de-DE" dirty="0" err="1">
                <a:latin typeface="+mn-lt"/>
                <a:cs typeface="Times New Roman" panose="02020603050405020304" pitchFamily="18" charset="0"/>
              </a:rPr>
              <a:t>übereinstim</a:t>
            </a:r>
            <a:r>
              <a:rPr lang="de-DE" dirty="0">
                <a:latin typeface="+mn-lt"/>
                <a:cs typeface="Times New Roman" panose="02020603050405020304" pitchFamily="18" charset="0"/>
              </a:rPr>
              <a:t>-</a:t>
            </a:r>
            <a:br>
              <a:rPr lang="de-DE" dirty="0">
                <a:latin typeface="+mn-lt"/>
                <a:cs typeface="Times New Roman" panose="02020603050405020304" pitchFamily="18" charset="0"/>
              </a:rPr>
            </a:br>
            <a:r>
              <a:rPr lang="de-DE" dirty="0" err="1">
                <a:latin typeface="+mn-lt"/>
                <a:cs typeface="Times New Roman" panose="02020603050405020304" pitchFamily="18" charset="0"/>
              </a:rPr>
              <a:t>mendes</a:t>
            </a:r>
            <a:r>
              <a:rPr lang="de-DE" dirty="0">
                <a:latin typeface="+mn-lt"/>
                <a:cs typeface="Times New Roman" panose="02020603050405020304" pitchFamily="18" charset="0"/>
              </a:rPr>
              <a:t> Zeichen</a:t>
            </a:r>
            <a:br>
              <a:rPr lang="de-DE" dirty="0">
                <a:latin typeface="+mn-lt"/>
                <a:cs typeface="Times New Roman" panose="02020603050405020304" pitchFamily="18" charset="0"/>
              </a:rPr>
            </a:b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i:=i+1</a:t>
            </a:r>
          </a:p>
        </p:txBody>
      </p:sp>
    </p:spTree>
    <p:extLst>
      <p:ext uri="{BB962C8B-B14F-4D97-AF65-F5344CB8AC3E}">
        <p14:creationId xmlns:p14="http://schemas.microsoft.com/office/powerpoint/2010/main" val="227667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F6E4-C8FF-AC49-8EF6-082450278B3B}" type="slidenum">
              <a:rPr lang="de-DE"/>
              <a:pPr/>
              <a:t>15</a:t>
            </a:fld>
            <a:endParaRPr lang="de-DE"/>
          </a:p>
        </p:txBody>
      </p:sp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Verfahren Knuth-Morris-Pratt</a:t>
            </a: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sz="2000" dirty="0" err="1"/>
              <a:t>function</a:t>
            </a:r>
            <a:r>
              <a:rPr lang="de-DE" sz="2000" dirty="0"/>
              <a:t> </a:t>
            </a:r>
            <a:r>
              <a:rPr lang="de-DE" sz="2000" dirty="0" err="1">
                <a:solidFill>
                  <a:schemeClr val="accent2"/>
                </a:solidFill>
              </a:rPr>
              <a:t>KMPsearch</a:t>
            </a:r>
            <a:r>
              <a:rPr lang="de-DE" sz="2000" dirty="0"/>
              <a:t>(</a:t>
            </a:r>
            <a:r>
              <a:rPr lang="de-DE" sz="2000" dirty="0" err="1">
                <a:solidFill>
                  <a:schemeClr val="hlink"/>
                </a:solidFill>
              </a:rPr>
              <a:t>text</a:t>
            </a:r>
            <a:r>
              <a:rPr lang="de-DE" sz="2000" dirty="0">
                <a:solidFill>
                  <a:schemeClr val="hlink"/>
                </a:solidFill>
              </a:rPr>
              <a:t>, </a:t>
            </a:r>
            <a:r>
              <a:rPr lang="de-DE" sz="2000" dirty="0" err="1">
                <a:solidFill>
                  <a:schemeClr val="hlink"/>
                </a:solidFill>
              </a:rPr>
              <a:t>pattern</a:t>
            </a:r>
            <a:r>
              <a:rPr lang="de-DE" sz="2000" dirty="0"/>
              <a:t>: </a:t>
            </a:r>
            <a:r>
              <a:rPr lang="de-DE" sz="2000" dirty="0">
                <a:solidFill>
                  <a:schemeClr val="hlink"/>
                </a:solidFill>
              </a:rPr>
              <a:t>String</a:t>
            </a:r>
            <a:r>
              <a:rPr lang="de-DE" sz="2000" dirty="0"/>
              <a:t>): Integer</a:t>
            </a:r>
            <a:br>
              <a:rPr lang="de-DE" sz="2000" dirty="0"/>
            </a:br>
            <a:r>
              <a:rPr lang="de-DE" sz="2000" dirty="0" err="1">
                <a:solidFill>
                  <a:schemeClr val="hlink"/>
                </a:solidFill>
              </a:rPr>
              <a:t>n</a:t>
            </a:r>
            <a:r>
              <a:rPr lang="de-DE" sz="2000" dirty="0">
                <a:solidFill>
                  <a:schemeClr val="hlink"/>
                </a:solidFill>
              </a:rPr>
              <a:t> := </a:t>
            </a:r>
            <a:r>
              <a:rPr lang="de-DE" sz="2000" dirty="0" err="1">
                <a:solidFill>
                  <a:schemeClr val="hlink"/>
                </a:solidFill>
              </a:rPr>
              <a:t>length</a:t>
            </a:r>
            <a:r>
              <a:rPr lang="de-DE" sz="2000" dirty="0">
                <a:solidFill>
                  <a:schemeClr val="hlink"/>
                </a:solidFill>
              </a:rPr>
              <a:t>(</a:t>
            </a:r>
            <a:r>
              <a:rPr lang="de-DE" sz="2000" dirty="0" err="1">
                <a:solidFill>
                  <a:schemeClr val="hlink"/>
                </a:solidFill>
              </a:rPr>
              <a:t>text</a:t>
            </a:r>
            <a:r>
              <a:rPr lang="de-DE" sz="2000" dirty="0">
                <a:solidFill>
                  <a:schemeClr val="hlink"/>
                </a:solidFill>
              </a:rPr>
              <a:t>); m := </a:t>
            </a:r>
            <a:r>
              <a:rPr lang="de-DE" sz="2000" dirty="0" err="1">
                <a:solidFill>
                  <a:schemeClr val="hlink"/>
                </a:solidFill>
              </a:rPr>
              <a:t>length</a:t>
            </a:r>
            <a:r>
              <a:rPr lang="de-DE" sz="2000" dirty="0">
                <a:solidFill>
                  <a:schemeClr val="hlink"/>
                </a:solidFill>
              </a:rPr>
              <a:t>(</a:t>
            </a:r>
            <a:r>
              <a:rPr lang="de-DE" sz="2000" dirty="0" err="1">
                <a:solidFill>
                  <a:schemeClr val="hlink"/>
                </a:solidFill>
              </a:rPr>
              <a:t>pattern</a:t>
            </a:r>
            <a:r>
              <a:rPr lang="de-DE" sz="2000" dirty="0">
                <a:solidFill>
                  <a:schemeClr val="hlink"/>
                </a:solidFill>
              </a:rPr>
              <a:t>) </a:t>
            </a:r>
            <a:br>
              <a:rPr lang="de-DE" sz="2000" dirty="0"/>
            </a:br>
            <a:r>
              <a:rPr lang="de-DE" sz="2000" dirty="0">
                <a:solidFill>
                  <a:srgbClr val="3C8C93"/>
                </a:solidFill>
              </a:rPr>
              <a:t>F := </a:t>
            </a:r>
            <a:r>
              <a:rPr lang="de-DE" sz="2000" dirty="0" err="1">
                <a:solidFill>
                  <a:schemeClr val="accent2">
                    <a:lumMod val="75000"/>
                  </a:schemeClr>
                </a:solidFill>
              </a:rPr>
              <a:t>computeF</a:t>
            </a:r>
            <a:r>
              <a:rPr lang="de-DE" sz="2000" dirty="0">
                <a:solidFill>
                  <a:srgbClr val="3C8C93"/>
                </a:solidFill>
              </a:rPr>
              <a:t>(</a:t>
            </a:r>
            <a:r>
              <a:rPr lang="de-DE" sz="2000" dirty="0" err="1">
                <a:solidFill>
                  <a:srgbClr val="3C8C93"/>
                </a:solidFill>
              </a:rPr>
              <a:t>pattern</a:t>
            </a:r>
            <a:r>
              <a:rPr lang="de-DE" sz="2000" dirty="0">
                <a:solidFill>
                  <a:srgbClr val="3C8C93"/>
                </a:solidFill>
              </a:rPr>
              <a:t>)</a:t>
            </a:r>
            <a:br>
              <a:rPr lang="de-DE" sz="2000" dirty="0"/>
            </a:br>
            <a:r>
              <a:rPr lang="de-DE" sz="2000" dirty="0">
                <a:solidFill>
                  <a:srgbClr val="3C8C93"/>
                </a:solidFill>
              </a:rPr>
              <a:t>i := 0; </a:t>
            </a:r>
            <a:r>
              <a:rPr lang="de-DE" sz="2000" dirty="0" err="1">
                <a:solidFill>
                  <a:srgbClr val="3C8C93"/>
                </a:solidFill>
              </a:rPr>
              <a:t>j</a:t>
            </a:r>
            <a:r>
              <a:rPr lang="de-DE" sz="2000" dirty="0">
                <a:solidFill>
                  <a:srgbClr val="3C8C93"/>
                </a:solidFill>
              </a:rPr>
              <a:t> := 0</a:t>
            </a:r>
            <a:br>
              <a:rPr lang="de-DE" sz="2000" dirty="0"/>
            </a:br>
            <a:r>
              <a:rPr lang="de-DE" sz="2000" dirty="0" err="1"/>
              <a:t>while</a:t>
            </a:r>
            <a:r>
              <a:rPr lang="de-DE" sz="2000" dirty="0"/>
              <a:t>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i&lt;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000" dirty="0"/>
              <a:t>do    </a:t>
            </a:r>
            <a:r>
              <a:rPr lang="de-DE" sz="2000" dirty="0">
                <a:solidFill>
                  <a:srgbClr val="FF0000"/>
                </a:solidFill>
              </a:rPr>
              <a:t>// passende Teilkette </a:t>
            </a:r>
            <a:br>
              <a:rPr lang="de-DE" sz="2000" dirty="0"/>
            </a:br>
            <a:r>
              <a:rPr lang="de-DE" sz="2000" dirty="0"/>
              <a:t>    </a:t>
            </a:r>
            <a:r>
              <a:rPr lang="de-DE" sz="2000" dirty="0" err="1"/>
              <a:t>if</a:t>
            </a:r>
            <a:r>
              <a:rPr lang="de-DE" sz="2000" dirty="0"/>
              <a:t> </a:t>
            </a:r>
            <a:r>
              <a:rPr lang="de-DE" sz="2000" dirty="0" err="1">
                <a:solidFill>
                  <a:srgbClr val="3C8C93"/>
                </a:solidFill>
              </a:rPr>
              <a:t>pattern</a:t>
            </a:r>
            <a:r>
              <a:rPr lang="de-DE" sz="2000" dirty="0">
                <a:solidFill>
                  <a:srgbClr val="3C8C93"/>
                </a:solidFill>
              </a:rPr>
              <a:t>[</a:t>
            </a:r>
            <a:r>
              <a:rPr lang="de-DE" sz="2000" dirty="0" err="1">
                <a:solidFill>
                  <a:srgbClr val="3C8C93"/>
                </a:solidFill>
              </a:rPr>
              <a:t>j</a:t>
            </a:r>
            <a:r>
              <a:rPr lang="de-DE" sz="2000" dirty="0">
                <a:solidFill>
                  <a:srgbClr val="3C8C93"/>
                </a:solidFill>
              </a:rPr>
              <a:t>] </a:t>
            </a:r>
            <a:r>
              <a:rPr lang="de-DE" sz="2000" dirty="0">
                <a:solidFill>
                  <a:schemeClr val="hlink"/>
                </a:solidFill>
              </a:rPr>
              <a:t>= </a:t>
            </a:r>
            <a:r>
              <a:rPr lang="de-DE" sz="2000" dirty="0" err="1">
                <a:solidFill>
                  <a:schemeClr val="hlink"/>
                </a:solidFill>
              </a:rPr>
              <a:t>text</a:t>
            </a:r>
            <a:r>
              <a:rPr lang="de-DE" sz="2000" dirty="0">
                <a:solidFill>
                  <a:schemeClr val="hlink"/>
                </a:solidFill>
              </a:rPr>
              <a:t>[i] </a:t>
            </a:r>
            <a:r>
              <a:rPr lang="de-DE" sz="2000" dirty="0" err="1"/>
              <a:t>then</a:t>
            </a:r>
            <a:r>
              <a:rPr lang="de-DE" sz="2000" dirty="0"/>
              <a:t> </a:t>
            </a:r>
            <a:br>
              <a:rPr lang="de-DE" sz="2000" dirty="0"/>
            </a:br>
            <a:r>
              <a:rPr lang="de-DE" sz="2000" dirty="0"/>
              <a:t>       </a:t>
            </a:r>
            <a:r>
              <a:rPr lang="de-DE" sz="2000" dirty="0" err="1"/>
              <a:t>if</a:t>
            </a:r>
            <a:r>
              <a:rPr lang="de-DE" sz="2000" dirty="0"/>
              <a:t> </a:t>
            </a:r>
            <a:r>
              <a:rPr lang="de-DE" sz="2000" dirty="0" err="1">
                <a:solidFill>
                  <a:srgbClr val="3C8C93"/>
                </a:solidFill>
              </a:rPr>
              <a:t>j</a:t>
            </a:r>
            <a:r>
              <a:rPr lang="de-DE" sz="2000" dirty="0">
                <a:solidFill>
                  <a:srgbClr val="3C8C93"/>
                </a:solidFill>
              </a:rPr>
              <a:t> = m - 1</a:t>
            </a:r>
            <a:r>
              <a:rPr lang="de-DE" sz="2000" dirty="0">
                <a:solidFill>
                  <a:schemeClr val="hlink"/>
                </a:solidFill>
              </a:rPr>
              <a:t> </a:t>
            </a:r>
            <a:r>
              <a:rPr lang="de-DE" sz="2000" dirty="0" err="1"/>
              <a:t>then</a:t>
            </a:r>
            <a:r>
              <a:rPr lang="de-DE" sz="2000" dirty="0"/>
              <a:t> </a:t>
            </a:r>
            <a:br>
              <a:rPr lang="de-DE" sz="2000" dirty="0"/>
            </a:br>
            <a:r>
              <a:rPr lang="de-DE" sz="2000" dirty="0"/>
              <a:t>          </a:t>
            </a:r>
            <a:r>
              <a:rPr lang="de-DE" sz="2000" dirty="0" err="1"/>
              <a:t>return</a:t>
            </a:r>
            <a:r>
              <a:rPr lang="de-DE" sz="2000" dirty="0"/>
              <a:t> </a:t>
            </a:r>
            <a:r>
              <a:rPr lang="de-DE" sz="2000" dirty="0">
                <a:solidFill>
                  <a:srgbClr val="3C8C93"/>
                </a:solidFill>
              </a:rPr>
              <a:t>i – m + 1</a:t>
            </a:r>
            <a:r>
              <a:rPr lang="de-DE" sz="2000" dirty="0"/>
              <a:t> </a:t>
            </a:r>
            <a:r>
              <a:rPr lang="de-DE" sz="2000" dirty="0">
                <a:solidFill>
                  <a:srgbClr val="FF0000"/>
                </a:solidFill>
              </a:rPr>
              <a:t>// erfolgreiche Suche</a:t>
            </a:r>
            <a:br>
              <a:rPr lang="de-DE" sz="2000" dirty="0">
                <a:solidFill>
                  <a:srgbClr val="FF0000"/>
                </a:solidFill>
              </a:rPr>
            </a:br>
            <a:r>
              <a:rPr lang="de-DE" sz="2000" dirty="0">
                <a:solidFill>
                  <a:srgbClr val="3C8C93"/>
                </a:solidFill>
              </a:rPr>
              <a:t>       i := i + 1</a:t>
            </a:r>
            <a:br>
              <a:rPr lang="de-DE" sz="2000" dirty="0">
                <a:solidFill>
                  <a:srgbClr val="3C8C93"/>
                </a:solidFill>
              </a:rPr>
            </a:br>
            <a:r>
              <a:rPr lang="de-DE" sz="2000" dirty="0">
                <a:solidFill>
                  <a:srgbClr val="3C8C93"/>
                </a:solidFill>
              </a:rPr>
              <a:t>       </a:t>
            </a:r>
            <a:r>
              <a:rPr lang="de-DE" sz="2000" dirty="0" err="1">
                <a:solidFill>
                  <a:srgbClr val="3C8C93"/>
                </a:solidFill>
              </a:rPr>
              <a:t>j</a:t>
            </a:r>
            <a:r>
              <a:rPr lang="de-DE" sz="2000" dirty="0">
                <a:solidFill>
                  <a:srgbClr val="3C8C93"/>
                </a:solidFill>
              </a:rPr>
              <a:t> := </a:t>
            </a:r>
            <a:r>
              <a:rPr lang="de-DE" sz="2000" dirty="0" err="1">
                <a:solidFill>
                  <a:srgbClr val="3C8C93"/>
                </a:solidFill>
              </a:rPr>
              <a:t>j</a:t>
            </a:r>
            <a:r>
              <a:rPr lang="de-DE" sz="2000" dirty="0">
                <a:solidFill>
                  <a:srgbClr val="3C8C93"/>
                </a:solidFill>
              </a:rPr>
              <a:t> + 1</a:t>
            </a:r>
          </a:p>
          <a:p>
            <a:pPr>
              <a:buFontTx/>
              <a:buNone/>
            </a:pPr>
            <a:r>
              <a:rPr lang="de-DE" sz="2000" dirty="0">
                <a:solidFill>
                  <a:srgbClr val="3C8C93"/>
                </a:solidFill>
              </a:rPr>
              <a:t>          </a:t>
            </a:r>
            <a:r>
              <a:rPr lang="de-DE" sz="2000" dirty="0" err="1"/>
              <a:t>else</a:t>
            </a:r>
            <a:r>
              <a:rPr lang="de-DE" sz="2000" dirty="0"/>
              <a:t> </a:t>
            </a:r>
            <a:r>
              <a:rPr lang="de-DE" sz="2000" dirty="0" err="1"/>
              <a:t>if</a:t>
            </a:r>
            <a:r>
              <a:rPr lang="de-DE" sz="2000" dirty="0">
                <a:solidFill>
                  <a:srgbClr val="3C8C93"/>
                </a:solidFill>
              </a:rPr>
              <a:t> </a:t>
            </a:r>
            <a:r>
              <a:rPr lang="de-DE" sz="2000" dirty="0" err="1">
                <a:solidFill>
                  <a:srgbClr val="3C8C93"/>
                </a:solidFill>
              </a:rPr>
              <a:t>j</a:t>
            </a:r>
            <a:r>
              <a:rPr lang="de-DE" sz="2000" dirty="0">
                <a:solidFill>
                  <a:srgbClr val="3C8C93"/>
                </a:solidFill>
              </a:rPr>
              <a:t> &gt; 0 </a:t>
            </a:r>
            <a:r>
              <a:rPr lang="de-DE" sz="2000" dirty="0" err="1">
                <a:solidFill>
                  <a:srgbClr val="000000"/>
                </a:solidFill>
              </a:rPr>
              <a:t>then</a:t>
            </a:r>
            <a:endParaRPr lang="de-DE" sz="2000" dirty="0">
              <a:solidFill>
                <a:srgbClr val="000000"/>
              </a:solidFill>
            </a:endParaRPr>
          </a:p>
          <a:p>
            <a:pPr>
              <a:buFontTx/>
              <a:buNone/>
            </a:pPr>
            <a:r>
              <a:rPr lang="de-DE" sz="2000" dirty="0">
                <a:solidFill>
                  <a:srgbClr val="3C8C93"/>
                </a:solidFill>
              </a:rPr>
              <a:t>                        </a:t>
            </a:r>
            <a:r>
              <a:rPr lang="de-DE" sz="2000" dirty="0" err="1">
                <a:solidFill>
                  <a:srgbClr val="3C8C93"/>
                </a:solidFill>
              </a:rPr>
              <a:t>j</a:t>
            </a:r>
            <a:r>
              <a:rPr lang="de-DE" sz="2000" dirty="0">
                <a:solidFill>
                  <a:srgbClr val="3C8C93"/>
                </a:solidFill>
              </a:rPr>
              <a:t> := F[</a:t>
            </a:r>
            <a:r>
              <a:rPr lang="de-DE" sz="2000" dirty="0" err="1">
                <a:solidFill>
                  <a:srgbClr val="3C8C93"/>
                </a:solidFill>
              </a:rPr>
              <a:t>j</a:t>
            </a:r>
            <a:r>
              <a:rPr lang="de-DE" sz="2000" dirty="0">
                <a:solidFill>
                  <a:srgbClr val="3C8C93"/>
                </a:solidFill>
              </a:rPr>
              <a:t> – 1]</a:t>
            </a:r>
          </a:p>
          <a:p>
            <a:pPr>
              <a:buFontTx/>
              <a:buNone/>
            </a:pPr>
            <a:r>
              <a:rPr lang="de-DE" sz="2000" dirty="0">
                <a:solidFill>
                  <a:srgbClr val="3C8C93"/>
                </a:solidFill>
              </a:rPr>
              <a:t>                   </a:t>
            </a:r>
            <a:r>
              <a:rPr lang="de-DE" sz="2000" dirty="0" err="1">
                <a:solidFill>
                  <a:srgbClr val="000000"/>
                </a:solidFill>
              </a:rPr>
              <a:t>else</a:t>
            </a:r>
            <a:r>
              <a:rPr lang="de-DE" sz="2000" dirty="0">
                <a:solidFill>
                  <a:srgbClr val="000000"/>
                </a:solidFill>
              </a:rPr>
              <a:t> </a:t>
            </a:r>
            <a:r>
              <a:rPr lang="de-DE" sz="2000" dirty="0">
                <a:solidFill>
                  <a:srgbClr val="3C8C93"/>
                </a:solidFill>
              </a:rPr>
              <a:t>i := i + 1</a:t>
            </a:r>
          </a:p>
          <a:p>
            <a:pPr>
              <a:buFontTx/>
              <a:buNone/>
            </a:pPr>
            <a:r>
              <a:rPr lang="de-DE" sz="2000" dirty="0"/>
              <a:t>       </a:t>
            </a:r>
            <a:r>
              <a:rPr lang="de-DE" sz="2000" dirty="0" err="1"/>
              <a:t>return</a:t>
            </a:r>
            <a:r>
              <a:rPr lang="de-DE" sz="2000" dirty="0"/>
              <a:t> </a:t>
            </a:r>
            <a:r>
              <a:rPr lang="de-DE" sz="2000" dirty="0">
                <a:solidFill>
                  <a:srgbClr val="3C8C93"/>
                </a:solidFill>
              </a:rPr>
              <a:t>-1 </a:t>
            </a:r>
            <a:r>
              <a:rPr lang="de-DE" sz="2000" dirty="0">
                <a:solidFill>
                  <a:srgbClr val="FF0000"/>
                </a:solidFill>
              </a:rPr>
              <a:t>// erfolglose Suche</a:t>
            </a:r>
            <a:endParaRPr lang="de-DE" sz="2000" dirty="0">
              <a:solidFill>
                <a:schemeClr val="hlink"/>
              </a:solidFill>
            </a:endParaRPr>
          </a:p>
        </p:txBody>
      </p:sp>
      <p:cxnSp>
        <p:nvCxnSpPr>
          <p:cNvPr id="5" name="Gerade Verbindung 4"/>
          <p:cNvCxnSpPr/>
          <p:nvPr/>
        </p:nvCxnSpPr>
        <p:spPr>
          <a:xfrm>
            <a:off x="971600" y="2924944"/>
            <a:ext cx="0" cy="23762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5"/>
          <p:cNvCxnSpPr/>
          <p:nvPr/>
        </p:nvCxnSpPr>
        <p:spPr>
          <a:xfrm>
            <a:off x="971600" y="5301208"/>
            <a:ext cx="2160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544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F6E4-C8FF-AC49-8EF6-082450278B3B}" type="slidenum">
              <a:rPr lang="de-DE"/>
              <a:pPr/>
              <a:t>16</a:t>
            </a:fld>
            <a:endParaRPr lang="de-DE"/>
          </a:p>
        </p:txBody>
      </p:sp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Fehlerfunktion </a:t>
            </a:r>
            <a:r>
              <a:rPr lang="de-DE" dirty="0" err="1"/>
              <a:t>computeF</a:t>
            </a:r>
            <a:endParaRPr lang="de-DE" dirty="0"/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sz="1800" dirty="0" err="1"/>
              <a:t>function</a:t>
            </a:r>
            <a:r>
              <a:rPr lang="de-DE" sz="1800" dirty="0"/>
              <a:t> </a:t>
            </a:r>
            <a:r>
              <a:rPr lang="de-DE" sz="1800" dirty="0" err="1">
                <a:solidFill>
                  <a:schemeClr val="accent2"/>
                </a:solidFill>
              </a:rPr>
              <a:t>computeF</a:t>
            </a:r>
            <a:r>
              <a:rPr lang="de-DE" sz="1800" dirty="0"/>
              <a:t>(</a:t>
            </a:r>
            <a:r>
              <a:rPr lang="de-DE" sz="1800" dirty="0" err="1">
                <a:solidFill>
                  <a:schemeClr val="hlink"/>
                </a:solidFill>
              </a:rPr>
              <a:t>pattern</a:t>
            </a:r>
            <a:r>
              <a:rPr lang="de-DE" sz="1800" dirty="0"/>
              <a:t>: </a:t>
            </a:r>
            <a:r>
              <a:rPr lang="de-DE" sz="1800" dirty="0">
                <a:solidFill>
                  <a:schemeClr val="hlink"/>
                </a:solidFill>
              </a:rPr>
              <a:t>String</a:t>
            </a:r>
            <a:r>
              <a:rPr lang="de-DE" sz="1800" dirty="0"/>
              <a:t>): Array[] of </a:t>
            </a:r>
            <a:r>
              <a:rPr lang="de-DE" sz="1800" dirty="0">
                <a:solidFill>
                  <a:schemeClr val="hlink"/>
                </a:solidFill>
              </a:rPr>
              <a:t>IN</a:t>
            </a:r>
            <a:br>
              <a:rPr lang="de-DE" sz="1800" dirty="0">
                <a:solidFill>
                  <a:schemeClr val="hlink"/>
                </a:solidFill>
              </a:rPr>
            </a:br>
            <a:r>
              <a:rPr lang="de-DE" sz="1800" dirty="0">
                <a:solidFill>
                  <a:schemeClr val="hlink"/>
                </a:solidFill>
              </a:rPr>
              <a:t>F:= &lt;</a:t>
            </a:r>
            <a:r>
              <a:rPr lang="en-US" sz="1800" dirty="0">
                <a:solidFill>
                  <a:schemeClr val="hlink"/>
                </a:solidFill>
                <a:latin typeface="cmsy10" charset="0"/>
              </a:rPr>
              <a:t>0</a:t>
            </a:r>
            <a:r>
              <a:rPr lang="de-DE" sz="1800" dirty="0">
                <a:solidFill>
                  <a:schemeClr val="hlink"/>
                </a:solidFill>
              </a:rPr>
              <a:t>,…,</a:t>
            </a:r>
            <a:r>
              <a:rPr lang="en-US" sz="1800" dirty="0">
                <a:solidFill>
                  <a:schemeClr val="hlink"/>
                </a:solidFill>
                <a:latin typeface="cmsy10" charset="0"/>
              </a:rPr>
              <a:t>0</a:t>
            </a:r>
            <a:r>
              <a:rPr lang="de-DE" sz="1800" dirty="0">
                <a:solidFill>
                  <a:schemeClr val="hlink"/>
                </a:solidFill>
              </a:rPr>
              <a:t>&gt;:</a:t>
            </a:r>
            <a:r>
              <a:rPr lang="de-DE" sz="1800" dirty="0"/>
              <a:t> Array </a:t>
            </a:r>
            <a:r>
              <a:rPr lang="de-DE" sz="1800" dirty="0">
                <a:solidFill>
                  <a:srgbClr val="000000"/>
                </a:solidFill>
              </a:rPr>
              <a:t>[</a:t>
            </a:r>
            <a:r>
              <a:rPr lang="de-DE" sz="1800" dirty="0">
                <a:solidFill>
                  <a:schemeClr val="hlink"/>
                </a:solidFill>
              </a:rPr>
              <a:t>0..length(</a:t>
            </a:r>
            <a:r>
              <a:rPr lang="de-DE" sz="1800" dirty="0" err="1">
                <a:solidFill>
                  <a:schemeClr val="hlink"/>
                </a:solidFill>
              </a:rPr>
              <a:t>pattern</a:t>
            </a:r>
            <a:r>
              <a:rPr lang="de-DE" sz="1800" dirty="0">
                <a:solidFill>
                  <a:schemeClr val="hlink"/>
                </a:solidFill>
              </a:rPr>
              <a:t>)-1 - 1</a:t>
            </a:r>
            <a:r>
              <a:rPr lang="de-DE" sz="1800" dirty="0">
                <a:solidFill>
                  <a:srgbClr val="000000"/>
                </a:solidFill>
              </a:rPr>
              <a:t>]</a:t>
            </a:r>
            <a:r>
              <a:rPr lang="de-DE" sz="1800" dirty="0"/>
              <a:t> of </a:t>
            </a:r>
            <a:r>
              <a:rPr lang="de-DE" sz="1800" dirty="0">
                <a:solidFill>
                  <a:schemeClr val="hlink"/>
                </a:solidFill>
              </a:rPr>
              <a:t>IN</a:t>
            </a:r>
            <a:br>
              <a:rPr lang="de-DE" sz="1800" dirty="0"/>
            </a:br>
            <a:r>
              <a:rPr lang="de-DE" sz="1800" dirty="0">
                <a:solidFill>
                  <a:schemeClr val="hlink"/>
                </a:solidFill>
              </a:rPr>
              <a:t>m := </a:t>
            </a:r>
            <a:r>
              <a:rPr lang="de-DE" sz="1800" dirty="0" err="1">
                <a:solidFill>
                  <a:schemeClr val="hlink"/>
                </a:solidFill>
              </a:rPr>
              <a:t>length</a:t>
            </a:r>
            <a:r>
              <a:rPr lang="de-DE" sz="1800" dirty="0">
                <a:solidFill>
                  <a:schemeClr val="hlink"/>
                </a:solidFill>
              </a:rPr>
              <a:t>(F)</a:t>
            </a:r>
            <a:br>
              <a:rPr lang="de-DE" sz="1800" dirty="0">
                <a:solidFill>
                  <a:schemeClr val="hlink"/>
                </a:solidFill>
              </a:rPr>
            </a:br>
            <a:r>
              <a:rPr lang="de-DE" sz="1800" dirty="0">
                <a:solidFill>
                  <a:schemeClr val="hlink"/>
                </a:solidFill>
              </a:rPr>
              <a:t>i := 1; </a:t>
            </a:r>
            <a:r>
              <a:rPr lang="de-DE" sz="1800" dirty="0" err="1">
                <a:solidFill>
                  <a:schemeClr val="hlink"/>
                </a:solidFill>
              </a:rPr>
              <a:t>j</a:t>
            </a:r>
            <a:r>
              <a:rPr lang="de-DE" sz="1800" dirty="0">
                <a:solidFill>
                  <a:schemeClr val="hlink"/>
                </a:solidFill>
              </a:rPr>
              <a:t> := 0</a:t>
            </a:r>
            <a:br>
              <a:rPr lang="de-DE" sz="1800" dirty="0">
                <a:solidFill>
                  <a:schemeClr val="hlink"/>
                </a:solidFill>
              </a:rPr>
            </a:br>
            <a:r>
              <a:rPr lang="de-DE" sz="1800" dirty="0" err="1"/>
              <a:t>while</a:t>
            </a:r>
            <a:r>
              <a:rPr lang="de-DE" sz="1800" dirty="0"/>
              <a:t> </a:t>
            </a:r>
            <a:r>
              <a:rPr lang="de-DE" sz="1800" dirty="0">
                <a:solidFill>
                  <a:schemeClr val="hlink"/>
                </a:solidFill>
              </a:rPr>
              <a:t>i &lt; m</a:t>
            </a:r>
            <a:r>
              <a:rPr lang="de-DE" sz="1800" dirty="0"/>
              <a:t> do  </a:t>
            </a:r>
            <a:br>
              <a:rPr lang="de-DE" sz="1800" dirty="0"/>
            </a:br>
            <a:r>
              <a:rPr lang="de-DE" sz="1800" dirty="0"/>
              <a:t>    </a:t>
            </a:r>
            <a:r>
              <a:rPr lang="de-DE" sz="1800" dirty="0" err="1"/>
              <a:t>if</a:t>
            </a:r>
            <a:r>
              <a:rPr lang="de-DE" sz="1800" dirty="0"/>
              <a:t> </a:t>
            </a:r>
            <a:r>
              <a:rPr lang="de-DE" sz="1800" dirty="0" err="1">
                <a:solidFill>
                  <a:schemeClr val="hlink"/>
                </a:solidFill>
              </a:rPr>
              <a:t>pattern</a:t>
            </a:r>
            <a:r>
              <a:rPr lang="de-DE" sz="1800" dirty="0">
                <a:solidFill>
                  <a:schemeClr val="hlink"/>
                </a:solidFill>
              </a:rPr>
              <a:t>[</a:t>
            </a:r>
            <a:r>
              <a:rPr lang="de-DE" sz="1800" dirty="0" err="1">
                <a:solidFill>
                  <a:schemeClr val="hlink"/>
                </a:solidFill>
              </a:rPr>
              <a:t>j</a:t>
            </a:r>
            <a:r>
              <a:rPr lang="de-DE" sz="1800" dirty="0">
                <a:solidFill>
                  <a:schemeClr val="hlink"/>
                </a:solidFill>
              </a:rPr>
              <a:t>] = </a:t>
            </a:r>
            <a:r>
              <a:rPr lang="de-DE" sz="1800" dirty="0" err="1">
                <a:solidFill>
                  <a:schemeClr val="hlink"/>
                </a:solidFill>
              </a:rPr>
              <a:t>pattern</a:t>
            </a:r>
            <a:r>
              <a:rPr lang="de-DE" sz="1800" dirty="0">
                <a:solidFill>
                  <a:schemeClr val="hlink"/>
                </a:solidFill>
              </a:rPr>
              <a:t>[i] </a:t>
            </a:r>
            <a:r>
              <a:rPr lang="de-DE" sz="1800" dirty="0" err="1"/>
              <a:t>then</a:t>
            </a:r>
            <a:r>
              <a:rPr lang="de-DE" sz="1800" dirty="0"/>
              <a:t>     </a:t>
            </a:r>
            <a:br>
              <a:rPr lang="de-DE" sz="1800" dirty="0"/>
            </a:br>
            <a:r>
              <a:rPr lang="de-DE" sz="1800" dirty="0"/>
              <a:t>       </a:t>
            </a:r>
            <a:r>
              <a:rPr lang="de-DE" sz="1800" dirty="0">
                <a:solidFill>
                  <a:srgbClr val="FF0000"/>
                </a:solidFill>
              </a:rPr>
              <a:t>// j+1 Zeichen stimmen überein</a:t>
            </a:r>
            <a:br>
              <a:rPr lang="de-DE" sz="1800" dirty="0">
                <a:solidFill>
                  <a:schemeClr val="hlink"/>
                </a:solidFill>
              </a:rPr>
            </a:br>
            <a:r>
              <a:rPr lang="de-DE" sz="1800" dirty="0"/>
              <a:t>       </a:t>
            </a:r>
            <a:r>
              <a:rPr lang="de-DE" sz="1800" dirty="0">
                <a:solidFill>
                  <a:schemeClr val="hlink"/>
                </a:solidFill>
              </a:rPr>
              <a:t>F[</a:t>
            </a:r>
            <a:r>
              <a:rPr lang="de-DE" sz="18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sz="1800" dirty="0">
                <a:solidFill>
                  <a:schemeClr val="hlink"/>
                </a:solidFill>
              </a:rPr>
              <a:t>] := </a:t>
            </a:r>
            <a:r>
              <a:rPr lang="de-DE" sz="1800" dirty="0" err="1">
                <a:solidFill>
                  <a:schemeClr val="hlink"/>
                </a:solidFill>
              </a:rPr>
              <a:t>j</a:t>
            </a:r>
            <a:r>
              <a:rPr lang="de-DE" sz="1800" dirty="0">
                <a:solidFill>
                  <a:schemeClr val="hlink"/>
                </a:solidFill>
              </a:rPr>
              <a:t> + 1</a:t>
            </a:r>
            <a:br>
              <a:rPr lang="de-DE" sz="1800" dirty="0">
                <a:solidFill>
                  <a:schemeClr val="hlink"/>
                </a:solidFill>
              </a:rPr>
            </a:br>
            <a:r>
              <a:rPr lang="de-DE" sz="1800" dirty="0">
                <a:solidFill>
                  <a:schemeClr val="hlink"/>
                </a:solidFill>
              </a:rPr>
              <a:t>       i := i + 1; </a:t>
            </a:r>
            <a:r>
              <a:rPr lang="de-DE" sz="1800" dirty="0" err="1">
                <a:solidFill>
                  <a:schemeClr val="hlink"/>
                </a:solidFill>
              </a:rPr>
              <a:t>j</a:t>
            </a:r>
            <a:r>
              <a:rPr lang="de-DE" sz="1800" dirty="0">
                <a:solidFill>
                  <a:schemeClr val="hlink"/>
                </a:solidFill>
              </a:rPr>
              <a:t> := </a:t>
            </a:r>
            <a:r>
              <a:rPr lang="de-DE" sz="1800" dirty="0" err="1">
                <a:solidFill>
                  <a:schemeClr val="hlink"/>
                </a:solidFill>
              </a:rPr>
              <a:t>j</a:t>
            </a:r>
            <a:r>
              <a:rPr lang="de-DE" sz="1800" dirty="0">
                <a:solidFill>
                  <a:schemeClr val="hlink"/>
                </a:solidFill>
              </a:rPr>
              <a:t> +1</a:t>
            </a:r>
            <a:br>
              <a:rPr lang="de-DE" sz="1800" dirty="0">
                <a:solidFill>
                  <a:schemeClr val="hlink"/>
                </a:solidFill>
              </a:rPr>
            </a:br>
            <a:r>
              <a:rPr lang="de-DE" sz="1800" dirty="0">
                <a:solidFill>
                  <a:schemeClr val="hlink"/>
                </a:solidFill>
              </a:rPr>
              <a:t>    </a:t>
            </a:r>
            <a:r>
              <a:rPr lang="de-DE" sz="1800" dirty="0" err="1"/>
              <a:t>else</a:t>
            </a:r>
            <a:r>
              <a:rPr lang="de-DE" sz="1800" dirty="0"/>
              <a:t> </a:t>
            </a:r>
            <a:r>
              <a:rPr lang="de-DE" sz="1800" dirty="0" err="1"/>
              <a:t>if</a:t>
            </a:r>
            <a:r>
              <a:rPr lang="de-DE" sz="1800" dirty="0">
                <a:solidFill>
                  <a:schemeClr val="hlink"/>
                </a:solidFill>
              </a:rPr>
              <a:t> </a:t>
            </a:r>
            <a:r>
              <a:rPr lang="de-DE" sz="1800" dirty="0" err="1">
                <a:solidFill>
                  <a:schemeClr val="hlink"/>
                </a:solidFill>
              </a:rPr>
              <a:t>j</a:t>
            </a:r>
            <a:r>
              <a:rPr lang="de-DE" sz="1800" dirty="0">
                <a:solidFill>
                  <a:schemeClr val="hlink"/>
                </a:solidFill>
              </a:rPr>
              <a:t> &gt; 0 </a:t>
            </a:r>
            <a:r>
              <a:rPr lang="de-DE" sz="1800" dirty="0" err="1"/>
              <a:t>then</a:t>
            </a:r>
            <a:r>
              <a:rPr lang="de-DE" sz="1800" dirty="0">
                <a:solidFill>
                  <a:schemeClr val="hlink"/>
                </a:solidFill>
              </a:rPr>
              <a:t>  </a:t>
            </a:r>
            <a:r>
              <a:rPr lang="de-DE" sz="1800" dirty="0"/>
              <a:t> </a:t>
            </a:r>
          </a:p>
          <a:p>
            <a:pPr>
              <a:buFontTx/>
              <a:buNone/>
            </a:pPr>
            <a:r>
              <a:rPr lang="de-DE" sz="1800" dirty="0">
                <a:solidFill>
                  <a:srgbClr val="FF0000"/>
                </a:solidFill>
              </a:rPr>
              <a:t>                       // </a:t>
            </a:r>
            <a:r>
              <a:rPr lang="de-DE" sz="1800" dirty="0" err="1">
                <a:solidFill>
                  <a:srgbClr val="FF0000"/>
                </a:solidFill>
              </a:rPr>
              <a:t>j</a:t>
            </a:r>
            <a:r>
              <a:rPr lang="de-DE" sz="1800" dirty="0">
                <a:solidFill>
                  <a:srgbClr val="FF0000"/>
                </a:solidFill>
              </a:rPr>
              <a:t> folgt dem </a:t>
            </a:r>
            <a:r>
              <a:rPr lang="de-DE" sz="1800" dirty="0" err="1">
                <a:solidFill>
                  <a:srgbClr val="FF0000"/>
                </a:solidFill>
              </a:rPr>
              <a:t>übereinstim</a:t>
            </a:r>
            <a:r>
              <a:rPr lang="de-DE" sz="1800" dirty="0">
                <a:solidFill>
                  <a:srgbClr val="FF0000"/>
                </a:solidFill>
              </a:rPr>
              <a:t>-</a:t>
            </a:r>
            <a:br>
              <a:rPr lang="de-DE" sz="1800" dirty="0">
                <a:solidFill>
                  <a:srgbClr val="FF0000"/>
                </a:solidFill>
              </a:rPr>
            </a:br>
            <a:r>
              <a:rPr lang="de-DE" sz="1800" dirty="0">
                <a:solidFill>
                  <a:srgbClr val="FF0000"/>
                </a:solidFill>
              </a:rPr>
              <a:t>                // </a:t>
            </a:r>
            <a:r>
              <a:rPr lang="de-DE" sz="1800" dirty="0" err="1">
                <a:solidFill>
                  <a:srgbClr val="FF0000"/>
                </a:solidFill>
              </a:rPr>
              <a:t>menden</a:t>
            </a:r>
            <a:r>
              <a:rPr lang="de-DE" sz="1800" dirty="0">
                <a:solidFill>
                  <a:srgbClr val="FF0000"/>
                </a:solidFill>
              </a:rPr>
              <a:t> Präfix</a:t>
            </a:r>
            <a:endParaRPr lang="de-DE" sz="1800" dirty="0">
              <a:solidFill>
                <a:schemeClr val="hlink"/>
              </a:solidFill>
            </a:endParaRPr>
          </a:p>
          <a:p>
            <a:pPr>
              <a:buFontTx/>
              <a:buNone/>
            </a:pPr>
            <a:r>
              <a:rPr lang="de-DE" sz="1800" dirty="0">
                <a:solidFill>
                  <a:schemeClr val="hlink"/>
                </a:solidFill>
              </a:rPr>
              <a:t>                        j := F[j – 1]</a:t>
            </a:r>
            <a:br>
              <a:rPr lang="de-DE" sz="1800" dirty="0"/>
            </a:br>
            <a:r>
              <a:rPr lang="de-DE" sz="1800" dirty="0"/>
              <a:t>             </a:t>
            </a:r>
            <a:r>
              <a:rPr lang="de-DE" sz="1800" dirty="0" err="1"/>
              <a:t>else</a:t>
            </a:r>
            <a:r>
              <a:rPr lang="de-DE" sz="1800" dirty="0"/>
              <a:t> </a:t>
            </a:r>
            <a:r>
              <a:rPr lang="de-DE" sz="1800" dirty="0">
                <a:solidFill>
                  <a:srgbClr val="FF0000"/>
                </a:solidFill>
              </a:rPr>
              <a:t>//keine Übereinstimmung</a:t>
            </a:r>
            <a:br>
              <a:rPr lang="de-DE" sz="1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DE" sz="1800" dirty="0">
                <a:solidFill>
                  <a:schemeClr val="accent1">
                    <a:lumMod val="50000"/>
                  </a:schemeClr>
                </a:solidFill>
              </a:rPr>
              <a:t>                 F[i] := 0</a:t>
            </a:r>
            <a:br>
              <a:rPr lang="de-DE" sz="1800" dirty="0">
                <a:solidFill>
                  <a:schemeClr val="hlink"/>
                </a:solidFill>
              </a:rPr>
            </a:br>
            <a:r>
              <a:rPr lang="de-DE" sz="1800" dirty="0">
                <a:solidFill>
                  <a:schemeClr val="hlink"/>
                </a:solidFill>
              </a:rPr>
              <a:t>                 i := i + 1</a:t>
            </a:r>
            <a:br>
              <a:rPr lang="de-DE" sz="1800" dirty="0">
                <a:solidFill>
                  <a:schemeClr val="hlink"/>
                </a:solidFill>
              </a:rPr>
            </a:br>
            <a:r>
              <a:rPr lang="de-DE" sz="1800" dirty="0" err="1"/>
              <a:t>return</a:t>
            </a:r>
            <a:r>
              <a:rPr lang="de-DE" sz="1800" dirty="0"/>
              <a:t> </a:t>
            </a:r>
            <a:r>
              <a:rPr lang="de-DE" sz="1800" dirty="0">
                <a:solidFill>
                  <a:schemeClr val="hlink"/>
                </a:solidFill>
              </a:rPr>
              <a:t>F</a:t>
            </a:r>
            <a:endParaRPr lang="de-DE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5" name="Gerade Verbindung 4"/>
          <p:cNvCxnSpPr/>
          <p:nvPr/>
        </p:nvCxnSpPr>
        <p:spPr>
          <a:xfrm>
            <a:off x="971600" y="2708920"/>
            <a:ext cx="0" cy="28803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5"/>
          <p:cNvCxnSpPr/>
          <p:nvPr/>
        </p:nvCxnSpPr>
        <p:spPr>
          <a:xfrm>
            <a:off x="971600" y="5589240"/>
            <a:ext cx="5760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916832"/>
            <a:ext cx="4176589" cy="4164269"/>
          </a:xfrm>
          <a:prstGeom prst="rect">
            <a:avLst/>
          </a:prstGeom>
        </p:spPr>
      </p:pic>
      <p:grpSp>
        <p:nvGrpSpPr>
          <p:cNvPr id="15" name="Gruppierung 7"/>
          <p:cNvGrpSpPr/>
          <p:nvPr/>
        </p:nvGrpSpPr>
        <p:grpSpPr>
          <a:xfrm>
            <a:off x="6778495" y="467492"/>
            <a:ext cx="2186118" cy="1089412"/>
            <a:chOff x="5580112" y="4653136"/>
            <a:chExt cx="2186118" cy="1089412"/>
          </a:xfrm>
        </p:grpSpPr>
        <p:pic>
          <p:nvPicPr>
            <p:cNvPr id="17" name="Bild 3" descr="Screen Shot 2015-11-16 at 13.17.47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6176" y="4757890"/>
              <a:ext cx="1610054" cy="975366"/>
            </a:xfrm>
            <a:prstGeom prst="rect">
              <a:avLst/>
            </a:prstGeom>
          </p:spPr>
        </p:pic>
        <p:sp>
          <p:nvSpPr>
            <p:cNvPr id="18" name="Rechteck 5"/>
            <p:cNvSpPr/>
            <p:nvPr/>
          </p:nvSpPr>
          <p:spPr>
            <a:xfrm>
              <a:off x="5580112" y="5373216"/>
              <a:ext cx="3074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/>
                <a:t>P</a:t>
              </a:r>
            </a:p>
          </p:txBody>
        </p:sp>
        <p:sp>
          <p:nvSpPr>
            <p:cNvPr id="19" name="Rechteck 6"/>
            <p:cNvSpPr/>
            <p:nvPr/>
          </p:nvSpPr>
          <p:spPr>
            <a:xfrm>
              <a:off x="5580112" y="4653136"/>
              <a:ext cx="3129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/>
                <a:t>T</a:t>
              </a:r>
            </a:p>
          </p:txBody>
        </p:sp>
      </p:grpSp>
      <p:sp>
        <p:nvSpPr>
          <p:cNvPr id="3" name="Textfeld 2"/>
          <p:cNvSpPr txBox="1"/>
          <p:nvPr/>
        </p:nvSpPr>
        <p:spPr>
          <a:xfrm>
            <a:off x="4355976" y="2636912"/>
            <a:ext cx="524503" cy="37317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50" dirty="0"/>
              <a:t>j   i</a:t>
            </a:r>
          </a:p>
          <a:p>
            <a:endParaRPr lang="de-DE" sz="2150" dirty="0"/>
          </a:p>
          <a:p>
            <a:r>
              <a:rPr lang="de-DE" sz="2150" dirty="0"/>
              <a:t>0 1</a:t>
            </a:r>
          </a:p>
          <a:p>
            <a:r>
              <a:rPr lang="de-DE" sz="2150" dirty="0"/>
              <a:t>0 2</a:t>
            </a:r>
          </a:p>
          <a:p>
            <a:r>
              <a:rPr lang="de-DE" sz="2150" dirty="0"/>
              <a:t>1 3</a:t>
            </a:r>
          </a:p>
          <a:p>
            <a:r>
              <a:rPr lang="de-DE" sz="2150" dirty="0"/>
              <a:t>2 4</a:t>
            </a:r>
          </a:p>
          <a:p>
            <a:r>
              <a:rPr lang="de-DE" sz="2150" dirty="0"/>
              <a:t>0 5</a:t>
            </a:r>
          </a:p>
          <a:p>
            <a:r>
              <a:rPr lang="de-DE" sz="2150" dirty="0"/>
              <a:t>1 6</a:t>
            </a:r>
          </a:p>
          <a:p>
            <a:r>
              <a:rPr lang="de-DE" sz="2150" dirty="0"/>
              <a:t>2 7</a:t>
            </a:r>
          </a:p>
          <a:p>
            <a:r>
              <a:rPr lang="de-DE" sz="2150" dirty="0"/>
              <a:t>3 8</a:t>
            </a:r>
          </a:p>
          <a:p>
            <a:r>
              <a:rPr lang="de-DE" sz="2150" dirty="0">
                <a:solidFill>
                  <a:srgbClr val="FF0000"/>
                </a:solidFill>
              </a:rPr>
              <a:t>4 9</a:t>
            </a:r>
            <a:endParaRPr lang="en-US" sz="2150" dirty="0">
              <a:solidFill>
                <a:srgbClr val="FF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8820472" y="2636912"/>
            <a:ext cx="325730" cy="340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151" dirty="0"/>
          </a:p>
          <a:p>
            <a:r>
              <a:rPr lang="de-DE" sz="2151" dirty="0"/>
              <a:t>0</a:t>
            </a:r>
          </a:p>
          <a:p>
            <a:r>
              <a:rPr lang="de-DE" sz="2151" dirty="0"/>
              <a:t>1</a:t>
            </a:r>
          </a:p>
          <a:p>
            <a:r>
              <a:rPr lang="de-DE" sz="2151" dirty="0"/>
              <a:t>2</a:t>
            </a:r>
          </a:p>
          <a:p>
            <a:r>
              <a:rPr lang="de-DE" sz="2151" dirty="0"/>
              <a:t>3</a:t>
            </a:r>
          </a:p>
          <a:p>
            <a:r>
              <a:rPr lang="de-DE" sz="2151" dirty="0"/>
              <a:t>4</a:t>
            </a:r>
          </a:p>
          <a:p>
            <a:r>
              <a:rPr lang="de-DE" sz="2151" dirty="0"/>
              <a:t>5</a:t>
            </a:r>
          </a:p>
          <a:p>
            <a:r>
              <a:rPr lang="de-DE" sz="2151" dirty="0"/>
              <a:t>6</a:t>
            </a:r>
          </a:p>
          <a:p>
            <a:r>
              <a:rPr lang="de-DE" sz="2151" dirty="0"/>
              <a:t>7</a:t>
            </a:r>
          </a:p>
          <a:p>
            <a:r>
              <a:rPr lang="de-DE" sz="2151" dirty="0"/>
              <a:t>8</a:t>
            </a:r>
            <a:endParaRPr lang="en-US" sz="2151" dirty="0"/>
          </a:p>
        </p:txBody>
      </p:sp>
      <p:sp>
        <p:nvSpPr>
          <p:cNvPr id="4" name="Textfeld 3"/>
          <p:cNvSpPr txBox="1"/>
          <p:nvPr/>
        </p:nvSpPr>
        <p:spPr>
          <a:xfrm>
            <a:off x="4211960" y="4221088"/>
            <a:ext cx="325730" cy="423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50" dirty="0">
                <a:solidFill>
                  <a:srgbClr val="00B050"/>
                </a:solidFill>
              </a:rPr>
              <a:t>0</a:t>
            </a:r>
            <a:endParaRPr lang="en-US" sz="2150" dirty="0">
              <a:solidFill>
                <a:srgbClr val="00B050"/>
              </a:solidFill>
            </a:endParaRPr>
          </a:p>
        </p:txBody>
      </p:sp>
      <p:cxnSp>
        <p:nvCxnSpPr>
          <p:cNvPr id="9" name="Gerade Verbindung 8"/>
          <p:cNvCxnSpPr/>
          <p:nvPr/>
        </p:nvCxnSpPr>
        <p:spPr>
          <a:xfrm flipV="1">
            <a:off x="4427984" y="4365104"/>
            <a:ext cx="174279" cy="24311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 flipH="1" flipV="1">
            <a:off x="4471138" y="4365104"/>
            <a:ext cx="131126" cy="24311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>
            <a:stCxn id="3" idx="0"/>
            <a:endCxn id="3" idx="2"/>
          </p:cNvCxnSpPr>
          <p:nvPr/>
        </p:nvCxnSpPr>
        <p:spPr>
          <a:xfrm>
            <a:off x="4618228" y="2636912"/>
            <a:ext cx="0" cy="37317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/>
        </p:nvCxnSpPr>
        <p:spPr>
          <a:xfrm>
            <a:off x="4427984" y="3140968"/>
            <a:ext cx="34264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/>
        </p:nvSpPr>
        <p:spPr>
          <a:xfrm>
            <a:off x="8748464" y="602128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F[]</a:t>
            </a:r>
            <a:endParaRPr lang="en-US" dirty="0"/>
          </a:p>
        </p:txBody>
      </p:sp>
      <p:sp>
        <p:nvSpPr>
          <p:cNvPr id="31" name="Rechteckiger Pfeil 30"/>
          <p:cNvSpPr/>
          <p:nvPr/>
        </p:nvSpPr>
        <p:spPr>
          <a:xfrm rot="16200000">
            <a:off x="8592432" y="5992655"/>
            <a:ext cx="184665" cy="304647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8159586" y="2627620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a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10" name="Gruppieren 9"/>
          <p:cNvGrpSpPr/>
          <p:nvPr/>
        </p:nvGrpSpPr>
        <p:grpSpPr>
          <a:xfrm>
            <a:off x="4211960" y="5877272"/>
            <a:ext cx="390304" cy="423193"/>
            <a:chOff x="4211960" y="5877272"/>
            <a:chExt cx="390304" cy="423193"/>
          </a:xfrm>
        </p:grpSpPr>
        <p:sp>
          <p:nvSpPr>
            <p:cNvPr id="22" name="Textfeld 21"/>
            <p:cNvSpPr txBox="1"/>
            <p:nvPr/>
          </p:nvSpPr>
          <p:spPr>
            <a:xfrm>
              <a:off x="4211960" y="5877272"/>
              <a:ext cx="325730" cy="4231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150" dirty="0">
                  <a:solidFill>
                    <a:srgbClr val="00B050"/>
                  </a:solidFill>
                </a:rPr>
                <a:t>2</a:t>
              </a:r>
              <a:endParaRPr lang="en-US" sz="2150" dirty="0">
                <a:solidFill>
                  <a:srgbClr val="00B050"/>
                </a:solidFill>
              </a:endParaRPr>
            </a:p>
          </p:txBody>
        </p:sp>
        <p:cxnSp>
          <p:nvCxnSpPr>
            <p:cNvPr id="23" name="Gerade Verbindung 22"/>
            <p:cNvCxnSpPr/>
            <p:nvPr/>
          </p:nvCxnSpPr>
          <p:spPr>
            <a:xfrm flipV="1">
              <a:off x="4427984" y="6021288"/>
              <a:ext cx="174279" cy="24311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/>
          </p:nvCxnSpPr>
          <p:spPr>
            <a:xfrm flipH="1" flipV="1">
              <a:off x="4471138" y="6021288"/>
              <a:ext cx="131126" cy="24311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hteck 26"/>
          <p:cNvSpPr/>
          <p:nvPr/>
        </p:nvSpPr>
        <p:spPr>
          <a:xfrm>
            <a:off x="5940152" y="5949575"/>
            <a:ext cx="26324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 a   b   a                    a   b  a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54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Analyse des Knuth-Morris-Pratt-Algorithmus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Der Algorithmus springt niemals zurück im Text</a:t>
            </a:r>
          </a:p>
          <a:p>
            <a:pPr lvl="1"/>
            <a:r>
              <a:rPr lang="de-DE" dirty="0"/>
              <a:t>Geeignet für Datenströme</a:t>
            </a:r>
          </a:p>
          <a:p>
            <a:r>
              <a:rPr lang="de-DE" dirty="0"/>
              <a:t>Komplexität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O(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m+n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r>
              <a:rPr lang="de-DE" dirty="0"/>
              <a:t>Algorithmus wird i.a. langsamer, </a:t>
            </a:r>
            <a:br>
              <a:rPr lang="de-DE" dirty="0"/>
            </a:br>
            <a:r>
              <a:rPr lang="de-DE" dirty="0"/>
              <a:t>wenn das Alphabet größer ist</a:t>
            </a:r>
          </a:p>
          <a:p>
            <a:pPr lvl="1"/>
            <a:r>
              <a:rPr lang="de-DE" dirty="0"/>
              <a:t>Werte der Fehlerfunktion werden tendenziell kleiner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5A36F3-6A95-CA4A-9014-AF4E53B21FF8}"/>
              </a:ext>
            </a:extLst>
          </p:cNvPr>
          <p:cNvSpPr/>
          <p:nvPr/>
        </p:nvSpPr>
        <p:spPr>
          <a:xfrm>
            <a:off x="2297113" y="6185356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100" dirty="0">
                <a:solidFill>
                  <a:srgbClr val="1D34FF"/>
                </a:solidFill>
              </a:rPr>
              <a:t>D. E. Knuth, J. H. Morris, V. R. Pratt: Fast Pattern </a:t>
            </a:r>
            <a:r>
              <a:rPr lang="de-DE" sz="1100" dirty="0" err="1">
                <a:solidFill>
                  <a:srgbClr val="1D34FF"/>
                </a:solidFill>
              </a:rPr>
              <a:t>Matching</a:t>
            </a:r>
            <a:r>
              <a:rPr lang="de-DE" sz="1100" dirty="0">
                <a:solidFill>
                  <a:srgbClr val="1D34FF"/>
                </a:solidFill>
              </a:rPr>
              <a:t> in Strings. </a:t>
            </a:r>
            <a:br>
              <a:rPr lang="de-DE" sz="1100" dirty="0">
                <a:solidFill>
                  <a:srgbClr val="1D34FF"/>
                </a:solidFill>
              </a:rPr>
            </a:br>
            <a:r>
              <a:rPr lang="de-DE" sz="1100" dirty="0">
                <a:solidFill>
                  <a:srgbClr val="1D34FF"/>
                </a:solidFill>
              </a:rPr>
              <a:t>In: SIAM Journal </a:t>
            </a:r>
            <a:r>
              <a:rPr lang="de-DE" sz="1100" dirty="0" err="1">
                <a:solidFill>
                  <a:srgbClr val="1D34FF"/>
                </a:solidFill>
              </a:rPr>
              <a:t>of</a:t>
            </a:r>
            <a:r>
              <a:rPr lang="de-DE" sz="1100" dirty="0">
                <a:solidFill>
                  <a:srgbClr val="1D34FF"/>
                </a:solidFill>
              </a:rPr>
              <a:t> Computing. 6 (2): 323–350, </a:t>
            </a:r>
            <a:r>
              <a:rPr lang="de-DE" sz="1100" b="1" dirty="0">
                <a:solidFill>
                  <a:srgbClr val="FF0000"/>
                </a:solidFill>
              </a:rPr>
              <a:t>1977</a:t>
            </a:r>
          </a:p>
        </p:txBody>
      </p:sp>
    </p:spTree>
    <p:extLst>
      <p:ext uri="{BB962C8B-B14F-4D97-AF65-F5344CB8AC3E}">
        <p14:creationId xmlns:p14="http://schemas.microsoft.com/office/powerpoint/2010/main" val="1711327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Boyer-Moore-Algorithmus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Basiert auf 2 Techniken</a:t>
            </a:r>
          </a:p>
          <a:p>
            <a:pPr lvl="1"/>
            <a:r>
              <a:rPr lang="de-DE" dirty="0"/>
              <a:t>Spiegeltechnik</a:t>
            </a:r>
          </a:p>
          <a:p>
            <a:pPr lvl="2"/>
            <a:r>
              <a:rPr lang="de-DE" dirty="0"/>
              <a:t>Finde </a:t>
            </a:r>
            <a:r>
              <a:rPr lang="de-DE" dirty="0">
                <a:solidFill>
                  <a:srgbClr val="3C8C93"/>
                </a:solidFill>
              </a:rPr>
              <a:t>P</a:t>
            </a:r>
            <a:r>
              <a:rPr lang="de-DE" dirty="0"/>
              <a:t> in </a:t>
            </a:r>
            <a:r>
              <a:rPr lang="de-DE" dirty="0">
                <a:solidFill>
                  <a:srgbClr val="3C8C93"/>
                </a:solidFill>
              </a:rPr>
              <a:t>T</a:t>
            </a:r>
            <a:r>
              <a:rPr lang="de-DE" dirty="0"/>
              <a:t> durch Rückwärtslaufen durch </a:t>
            </a:r>
            <a:r>
              <a:rPr lang="de-DE" dirty="0">
                <a:solidFill>
                  <a:srgbClr val="3C8C93"/>
                </a:solidFill>
              </a:rPr>
              <a:t>P</a:t>
            </a:r>
            <a:r>
              <a:rPr lang="de-DE" dirty="0"/>
              <a:t>, am Ende beginnend</a:t>
            </a:r>
          </a:p>
          <a:p>
            <a:pPr lvl="1"/>
            <a:r>
              <a:rPr lang="de-DE" dirty="0"/>
              <a:t>Zeichensprung:</a:t>
            </a:r>
          </a:p>
          <a:p>
            <a:pPr lvl="2"/>
            <a:r>
              <a:rPr lang="de-DE" dirty="0"/>
              <a:t>Im Falle von Nichtübereinstimmung </a:t>
            </a:r>
            <a:br>
              <a:rPr lang="de-DE" dirty="0"/>
            </a:br>
            <a:r>
              <a:rPr lang="de-DE" dirty="0"/>
              <a:t>des Textes an der </a:t>
            </a:r>
            <a:br>
              <a:rPr lang="de-DE" dirty="0"/>
            </a:br>
            <a:r>
              <a:rPr lang="de-DE" dirty="0"/>
              <a:t>i-</a:t>
            </a:r>
            <a:r>
              <a:rPr lang="de-DE" dirty="0" err="1"/>
              <a:t>ten</a:t>
            </a:r>
            <a:r>
              <a:rPr lang="de-DE" dirty="0"/>
              <a:t> Position (</a:t>
            </a:r>
            <a:r>
              <a:rPr lang="de-DE" dirty="0">
                <a:solidFill>
                  <a:srgbClr val="3C8C93"/>
                </a:solidFill>
              </a:rPr>
              <a:t>T[i]=x</a:t>
            </a:r>
            <a:r>
              <a:rPr lang="de-DE" dirty="0"/>
              <a:t>) </a:t>
            </a:r>
            <a:br>
              <a:rPr lang="de-DE" dirty="0"/>
            </a:br>
            <a:r>
              <a:rPr lang="de-DE" dirty="0"/>
              <a:t>und des Musters an der </a:t>
            </a:r>
            <a:br>
              <a:rPr lang="de-DE" dirty="0"/>
            </a:br>
            <a:r>
              <a:rPr lang="de-DE" dirty="0" err="1"/>
              <a:t>j-ten</a:t>
            </a:r>
            <a:r>
              <a:rPr lang="de-DE" dirty="0"/>
              <a:t> Position (</a:t>
            </a:r>
            <a:r>
              <a:rPr lang="de-DE" dirty="0">
                <a:solidFill>
                  <a:srgbClr val="3C8C93"/>
                </a:solidFill>
              </a:rPr>
              <a:t>P[</a:t>
            </a:r>
            <a:r>
              <a:rPr lang="de-DE" dirty="0" err="1">
                <a:solidFill>
                  <a:srgbClr val="3C8C93"/>
                </a:solidFill>
              </a:rPr>
              <a:t>j</a:t>
            </a:r>
            <a:r>
              <a:rPr lang="de-DE" dirty="0">
                <a:solidFill>
                  <a:srgbClr val="3C8C93"/>
                </a:solidFill>
              </a:rPr>
              <a:t>]≠T[i]</a:t>
            </a:r>
            <a:r>
              <a:rPr lang="de-DE" dirty="0"/>
              <a:t>)</a:t>
            </a:r>
          </a:p>
          <a:p>
            <a:pPr lvl="2"/>
            <a:r>
              <a:rPr lang="de-DE" dirty="0"/>
              <a:t>3 Fälle…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122020" y="3969047"/>
            <a:ext cx="27432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7265020" y="3969047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7646020" y="3969047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8027020" y="3969047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258670" y="3954760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x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7660308" y="3935710"/>
            <a:ext cx="3413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a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5652120" y="3764260"/>
            <a:ext cx="431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200"/>
              <a:t>T</a:t>
            </a:r>
            <a:endParaRPr lang="th-TH" altLang="de-DE" sz="2800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7265020" y="3068960"/>
            <a:ext cx="282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 dirty="0"/>
              <a:t>i</a:t>
            </a: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7417420" y="3511847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122020" y="5566792"/>
            <a:ext cx="22098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7188820" y="556679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7493620" y="556679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7798420" y="556679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7188820" y="5490592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b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7460283" y="5487417"/>
            <a:ext cx="3413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a</a:t>
            </a: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5675933" y="5292155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200"/>
              <a:t>P</a:t>
            </a:r>
            <a:endParaRPr lang="th-TH" altLang="de-DE" sz="2800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7341220" y="510959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7211045" y="4581128"/>
            <a:ext cx="282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 dirty="0"/>
              <a:t>j</a:t>
            </a:r>
          </a:p>
        </p:txBody>
      </p:sp>
      <p:sp>
        <p:nvSpPr>
          <p:cNvPr id="23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55038C-14E2-724C-8620-90F81E61CA45}"/>
              </a:ext>
            </a:extLst>
          </p:cNvPr>
          <p:cNvSpPr/>
          <p:nvPr/>
        </p:nvSpPr>
        <p:spPr>
          <a:xfrm>
            <a:off x="2555776" y="6242050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100" dirty="0">
                <a:solidFill>
                  <a:srgbClr val="1D34FF"/>
                </a:solidFill>
              </a:rPr>
              <a:t>Robert S. Boyer, J. </a:t>
            </a:r>
            <a:r>
              <a:rPr lang="de-DE" sz="1100" dirty="0" err="1">
                <a:solidFill>
                  <a:srgbClr val="1D34FF"/>
                </a:solidFill>
              </a:rPr>
              <a:t>Strother</a:t>
            </a:r>
            <a:r>
              <a:rPr lang="de-DE" sz="1100" dirty="0">
                <a:solidFill>
                  <a:srgbClr val="1D34FF"/>
                </a:solidFill>
              </a:rPr>
              <a:t> Moore: A fast </a:t>
            </a:r>
            <a:r>
              <a:rPr lang="de-DE" sz="1100" dirty="0" err="1">
                <a:solidFill>
                  <a:srgbClr val="1D34FF"/>
                </a:solidFill>
              </a:rPr>
              <a:t>string</a:t>
            </a:r>
            <a:r>
              <a:rPr lang="de-DE" sz="1100" dirty="0">
                <a:solidFill>
                  <a:srgbClr val="1D34FF"/>
                </a:solidFill>
              </a:rPr>
              <a:t> </a:t>
            </a:r>
            <a:r>
              <a:rPr lang="de-DE" sz="1100" dirty="0" err="1">
                <a:solidFill>
                  <a:srgbClr val="1D34FF"/>
                </a:solidFill>
              </a:rPr>
              <a:t>searching</a:t>
            </a:r>
            <a:r>
              <a:rPr lang="de-DE" sz="1100" dirty="0">
                <a:solidFill>
                  <a:srgbClr val="1D34FF"/>
                </a:solidFill>
              </a:rPr>
              <a:t> </a:t>
            </a:r>
            <a:r>
              <a:rPr lang="de-DE" sz="1100" dirty="0" err="1">
                <a:solidFill>
                  <a:srgbClr val="1D34FF"/>
                </a:solidFill>
              </a:rPr>
              <a:t>algorithm</a:t>
            </a:r>
            <a:r>
              <a:rPr lang="de-DE" sz="1100" dirty="0">
                <a:solidFill>
                  <a:srgbClr val="1D34FF"/>
                </a:solidFill>
              </a:rPr>
              <a:t>. </a:t>
            </a:r>
            <a:br>
              <a:rPr lang="de-DE" sz="1100" dirty="0">
                <a:solidFill>
                  <a:srgbClr val="1D34FF"/>
                </a:solidFill>
              </a:rPr>
            </a:br>
            <a:r>
              <a:rPr lang="de-DE" sz="1100" dirty="0">
                <a:solidFill>
                  <a:srgbClr val="1D34FF"/>
                </a:solidFill>
              </a:rPr>
              <a:t>In: Communications </a:t>
            </a:r>
            <a:r>
              <a:rPr lang="de-DE" sz="1100" dirty="0" err="1">
                <a:solidFill>
                  <a:srgbClr val="1D34FF"/>
                </a:solidFill>
              </a:rPr>
              <a:t>of</a:t>
            </a:r>
            <a:r>
              <a:rPr lang="de-DE" sz="1100" dirty="0">
                <a:solidFill>
                  <a:srgbClr val="1D34FF"/>
                </a:solidFill>
              </a:rPr>
              <a:t> </a:t>
            </a:r>
            <a:r>
              <a:rPr lang="de-DE" sz="1100" dirty="0" err="1">
                <a:solidFill>
                  <a:srgbClr val="1D34FF"/>
                </a:solidFill>
              </a:rPr>
              <a:t>the</a:t>
            </a:r>
            <a:r>
              <a:rPr lang="de-DE" sz="1100" dirty="0">
                <a:solidFill>
                  <a:srgbClr val="1D34FF"/>
                </a:solidFill>
              </a:rPr>
              <a:t> ACM. Bd. 20, Nr. 10, S. 762–772, </a:t>
            </a:r>
            <a:r>
              <a:rPr lang="de-DE" sz="1100" b="1" dirty="0">
                <a:solidFill>
                  <a:srgbClr val="FF0000"/>
                </a:solidFill>
              </a:rPr>
              <a:t>1977</a:t>
            </a:r>
          </a:p>
        </p:txBody>
      </p:sp>
    </p:spTree>
    <p:extLst>
      <p:ext uri="{BB962C8B-B14F-4D97-AF65-F5344CB8AC3E}">
        <p14:creationId xmlns:p14="http://schemas.microsoft.com/office/powerpoint/2010/main" val="7852523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Fall 1: P enthält x nur links von j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Bewege P nach rechts, um das letzte Vorkommen von x in P mit T[i] abzugleichen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89000" y="2950096"/>
            <a:ext cx="27432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2032000" y="29500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2413000" y="29500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2794000" y="29500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025650" y="2935809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x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427288" y="2916759"/>
            <a:ext cx="3413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a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19100" y="2745309"/>
            <a:ext cx="431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200"/>
              <a:t>T</a:t>
            </a:r>
            <a:endParaRPr lang="th-TH" altLang="de-DE" sz="2800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032000" y="3331096"/>
            <a:ext cx="282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i</a:t>
            </a: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2184400" y="24928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889000" y="4702696"/>
            <a:ext cx="16637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1955800" y="47026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2260600" y="47026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2565400" y="47026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1955800" y="4626496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b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2227263" y="4623321"/>
            <a:ext cx="3413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a</a:t>
            </a: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442913" y="4428059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200"/>
              <a:t>P</a:t>
            </a:r>
            <a:endParaRPr lang="th-TH" altLang="de-DE" sz="2800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2108200" y="42454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1978025" y="5159896"/>
            <a:ext cx="282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j</a:t>
            </a:r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>
            <a:off x="1651000" y="47026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1346200" y="47026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1333500" y="4624909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x</a:t>
            </a: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1638300" y="4659834"/>
            <a:ext cx="3413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c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5219700" y="2950096"/>
            <a:ext cx="35052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>
            <a:off x="6362700" y="29500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6743700" y="29500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>
            <a:off x="7124700" y="29500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6356350" y="2935809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x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6757988" y="2916759"/>
            <a:ext cx="3413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a</a:t>
            </a: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4749800" y="2745309"/>
            <a:ext cx="431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200"/>
              <a:t>T</a:t>
            </a:r>
            <a:endParaRPr lang="th-TH" altLang="de-DE" sz="2800"/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7431088" y="3331096"/>
            <a:ext cx="6842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i</a:t>
            </a:r>
            <a:r>
              <a:rPr lang="th-TH" altLang="de-DE" sz="2800" baseline="-25000"/>
              <a:t>new</a:t>
            </a:r>
          </a:p>
        </p:txBody>
      </p:sp>
      <p:sp>
        <p:nvSpPr>
          <p:cNvPr id="35" name="Line 34"/>
          <p:cNvSpPr>
            <a:spLocks noChangeShapeType="1"/>
          </p:cNvSpPr>
          <p:nvPr/>
        </p:nvSpPr>
        <p:spPr bwMode="auto">
          <a:xfrm>
            <a:off x="7581900" y="24928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5981700" y="4702696"/>
            <a:ext cx="16764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7" name="Line 36"/>
          <p:cNvSpPr>
            <a:spLocks noChangeShapeType="1"/>
          </p:cNvSpPr>
          <p:nvPr/>
        </p:nvSpPr>
        <p:spPr bwMode="auto">
          <a:xfrm>
            <a:off x="7048500" y="47026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8" name="Line 37"/>
          <p:cNvSpPr>
            <a:spLocks noChangeShapeType="1"/>
          </p:cNvSpPr>
          <p:nvPr/>
        </p:nvSpPr>
        <p:spPr bwMode="auto">
          <a:xfrm>
            <a:off x="7353300" y="47026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9" name="Line 38"/>
          <p:cNvSpPr>
            <a:spLocks noChangeShapeType="1"/>
          </p:cNvSpPr>
          <p:nvPr/>
        </p:nvSpPr>
        <p:spPr bwMode="auto">
          <a:xfrm>
            <a:off x="7658100" y="47026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7048500" y="4626496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b</a:t>
            </a:r>
          </a:p>
        </p:txBody>
      </p:sp>
      <p:sp>
        <p:nvSpPr>
          <p:cNvPr id="41" name="Text Box 40"/>
          <p:cNvSpPr txBox="1">
            <a:spLocks noChangeArrowheads="1"/>
          </p:cNvSpPr>
          <p:nvPr/>
        </p:nvSpPr>
        <p:spPr bwMode="auto">
          <a:xfrm>
            <a:off x="7319963" y="4623321"/>
            <a:ext cx="3413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a</a:t>
            </a:r>
          </a:p>
        </p:txBody>
      </p:sp>
      <p:sp>
        <p:nvSpPr>
          <p:cNvPr id="42" name="Text Box 41"/>
          <p:cNvSpPr txBox="1">
            <a:spLocks noChangeArrowheads="1"/>
          </p:cNvSpPr>
          <p:nvPr/>
        </p:nvSpPr>
        <p:spPr bwMode="auto">
          <a:xfrm>
            <a:off x="5535613" y="4428059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200"/>
              <a:t>P</a:t>
            </a:r>
            <a:endParaRPr lang="th-TH" altLang="de-DE" sz="2800"/>
          </a:p>
        </p:txBody>
      </p:sp>
      <p:sp>
        <p:nvSpPr>
          <p:cNvPr id="43" name="Line 42"/>
          <p:cNvSpPr>
            <a:spLocks noChangeShapeType="1"/>
          </p:cNvSpPr>
          <p:nvPr/>
        </p:nvSpPr>
        <p:spPr bwMode="auto">
          <a:xfrm>
            <a:off x="7505700" y="42454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44" name="Text Box 43"/>
          <p:cNvSpPr txBox="1">
            <a:spLocks noChangeArrowheads="1"/>
          </p:cNvSpPr>
          <p:nvPr/>
        </p:nvSpPr>
        <p:spPr bwMode="auto">
          <a:xfrm>
            <a:off x="7354888" y="5159896"/>
            <a:ext cx="6842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j</a:t>
            </a:r>
            <a:r>
              <a:rPr lang="th-TH" altLang="de-DE" sz="2800" baseline="-25000"/>
              <a:t>new</a:t>
            </a:r>
          </a:p>
        </p:txBody>
      </p:sp>
      <p:sp>
        <p:nvSpPr>
          <p:cNvPr id="45" name="Line 44"/>
          <p:cNvSpPr>
            <a:spLocks noChangeShapeType="1"/>
          </p:cNvSpPr>
          <p:nvPr/>
        </p:nvSpPr>
        <p:spPr bwMode="auto">
          <a:xfrm>
            <a:off x="6743700" y="47026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46" name="Line 45"/>
          <p:cNvSpPr>
            <a:spLocks noChangeShapeType="1"/>
          </p:cNvSpPr>
          <p:nvPr/>
        </p:nvSpPr>
        <p:spPr bwMode="auto">
          <a:xfrm>
            <a:off x="6438900" y="47026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47" name="Text Box 46"/>
          <p:cNvSpPr txBox="1">
            <a:spLocks noChangeArrowheads="1"/>
          </p:cNvSpPr>
          <p:nvPr/>
        </p:nvSpPr>
        <p:spPr bwMode="auto">
          <a:xfrm>
            <a:off x="6426200" y="4624909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x</a:t>
            </a:r>
          </a:p>
        </p:txBody>
      </p:sp>
      <p:sp>
        <p:nvSpPr>
          <p:cNvPr id="48" name="Text Box 47"/>
          <p:cNvSpPr txBox="1">
            <a:spLocks noChangeArrowheads="1"/>
          </p:cNvSpPr>
          <p:nvPr/>
        </p:nvSpPr>
        <p:spPr bwMode="auto">
          <a:xfrm>
            <a:off x="6731000" y="4659834"/>
            <a:ext cx="3413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c</a:t>
            </a:r>
          </a:p>
        </p:txBody>
      </p:sp>
      <p:sp>
        <p:nvSpPr>
          <p:cNvPr id="49" name="Line 48"/>
          <p:cNvSpPr>
            <a:spLocks noChangeShapeType="1"/>
          </p:cNvSpPr>
          <p:nvPr/>
        </p:nvSpPr>
        <p:spPr bwMode="auto">
          <a:xfrm>
            <a:off x="6591300" y="3407296"/>
            <a:ext cx="0" cy="12954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50" name="Line 49"/>
          <p:cNvSpPr>
            <a:spLocks noChangeShapeType="1"/>
          </p:cNvSpPr>
          <p:nvPr/>
        </p:nvSpPr>
        <p:spPr bwMode="auto">
          <a:xfrm>
            <a:off x="7429500" y="29500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51" name="Line 50"/>
          <p:cNvSpPr>
            <a:spLocks noChangeShapeType="1"/>
          </p:cNvSpPr>
          <p:nvPr/>
        </p:nvSpPr>
        <p:spPr bwMode="auto">
          <a:xfrm>
            <a:off x="7734300" y="29500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52" name="Text Box 51"/>
          <p:cNvSpPr txBox="1">
            <a:spLocks noChangeArrowheads="1"/>
          </p:cNvSpPr>
          <p:nvPr/>
        </p:nvSpPr>
        <p:spPr bwMode="auto">
          <a:xfrm>
            <a:off x="7088188" y="2873896"/>
            <a:ext cx="3413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?</a:t>
            </a:r>
          </a:p>
        </p:txBody>
      </p:sp>
      <p:sp>
        <p:nvSpPr>
          <p:cNvPr id="53" name="Text Box 52"/>
          <p:cNvSpPr txBox="1">
            <a:spLocks noChangeArrowheads="1"/>
          </p:cNvSpPr>
          <p:nvPr/>
        </p:nvSpPr>
        <p:spPr bwMode="auto">
          <a:xfrm>
            <a:off x="7429500" y="2888184"/>
            <a:ext cx="3413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?</a:t>
            </a:r>
          </a:p>
        </p:txBody>
      </p:sp>
      <p:sp>
        <p:nvSpPr>
          <p:cNvPr id="54" name="Line 53"/>
          <p:cNvSpPr>
            <a:spLocks noChangeShapeType="1"/>
          </p:cNvSpPr>
          <p:nvPr/>
        </p:nvSpPr>
        <p:spPr bwMode="auto">
          <a:xfrm>
            <a:off x="3467100" y="4016896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55" name="Text Box 54"/>
          <p:cNvSpPr txBox="1">
            <a:spLocks noChangeArrowheads="1"/>
          </p:cNvSpPr>
          <p:nvPr/>
        </p:nvSpPr>
        <p:spPr bwMode="auto">
          <a:xfrm>
            <a:off x="3222965" y="3572262"/>
            <a:ext cx="223009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de-DE" altLang="de-DE" dirty="0">
                <a:latin typeface="Myriad Pro"/>
                <a:cs typeface="Myriad Pro"/>
              </a:rPr>
              <a:t>u</a:t>
            </a:r>
            <a:r>
              <a:rPr lang="th-TH" altLang="de-DE" dirty="0">
                <a:latin typeface="Myriad Pro"/>
                <a:cs typeface="Myriad Pro"/>
              </a:rPr>
              <a:t>nd </a:t>
            </a:r>
          </a:p>
          <a:p>
            <a:r>
              <a:rPr lang="de-DE" altLang="de-DE" dirty="0">
                <a:latin typeface="Myriad Pro"/>
                <a:cs typeface="Myriad Pro"/>
              </a:rPr>
              <a:t>bewege</a:t>
            </a:r>
            <a:r>
              <a:rPr lang="th-TH" altLang="de-DE" dirty="0">
                <a:latin typeface="Myriad Pro"/>
                <a:cs typeface="Myriad Pro"/>
              </a:rPr>
              <a:t> i </a:t>
            </a:r>
            <a:r>
              <a:rPr lang="de-DE" altLang="de-DE" dirty="0">
                <a:latin typeface="Myriad Pro"/>
                <a:cs typeface="Myriad Pro"/>
              </a:rPr>
              <a:t>um</a:t>
            </a:r>
            <a:br>
              <a:rPr lang="de-DE" altLang="de-DE" dirty="0">
                <a:latin typeface="Myriad Pro"/>
                <a:cs typeface="Myriad Pro"/>
              </a:rPr>
            </a:br>
            <a:r>
              <a:rPr lang="de-DE" altLang="de-DE" dirty="0">
                <a:highlight>
                  <a:srgbClr val="FFFF00"/>
                </a:highlight>
                <a:latin typeface="Myriad Pro"/>
                <a:cs typeface="Myriad Pro"/>
              </a:rPr>
              <a:t>j-last+1</a:t>
            </a:r>
            <a:r>
              <a:rPr lang="de-DE" altLang="de-DE" dirty="0">
                <a:latin typeface="Myriad Pro"/>
                <a:cs typeface="Myriad Pro"/>
              </a:rPr>
              <a:t> </a:t>
            </a:r>
            <a:r>
              <a:rPr lang="de-DE" altLang="de-DE" dirty="0" err="1">
                <a:latin typeface="Myriad Pro"/>
                <a:cs typeface="Myriad Pro"/>
              </a:rPr>
              <a:t>u</a:t>
            </a:r>
            <a:r>
              <a:rPr lang="th-TH" altLang="de-DE" dirty="0">
                <a:latin typeface="Myriad Pro"/>
                <a:cs typeface="Myriad Pro"/>
              </a:rPr>
              <a:t>nd </a:t>
            </a:r>
          </a:p>
          <a:p>
            <a:r>
              <a:rPr lang="th-TH" altLang="de-DE" dirty="0">
                <a:latin typeface="Myriad Pro"/>
                <a:cs typeface="Myriad Pro"/>
              </a:rPr>
              <a:t>j </a:t>
            </a:r>
            <a:r>
              <a:rPr lang="de-DE" altLang="de-DE" dirty="0">
                <a:latin typeface="Myriad Pro"/>
                <a:cs typeface="Myriad Pro"/>
              </a:rPr>
              <a:t>nach rechts</a:t>
            </a:r>
            <a:r>
              <a:rPr lang="th-TH" altLang="de-DE" dirty="0">
                <a:latin typeface="Myriad Pro"/>
                <a:cs typeface="Myriad Pro"/>
              </a:rPr>
              <a:t>, so</a:t>
            </a:r>
          </a:p>
          <a:p>
            <a:r>
              <a:rPr lang="de-DE" altLang="de-DE" dirty="0">
                <a:latin typeface="Myriad Pro"/>
                <a:cs typeface="Myriad Pro"/>
              </a:rPr>
              <a:t>dass </a:t>
            </a:r>
            <a:r>
              <a:rPr lang="th-TH" altLang="de-DE" dirty="0">
                <a:latin typeface="Myriad Pro"/>
                <a:cs typeface="Myriad Pro"/>
              </a:rPr>
              <a:t>j </a:t>
            </a:r>
            <a:r>
              <a:rPr lang="de-DE" altLang="de-DE" dirty="0">
                <a:latin typeface="Myriad Pro"/>
                <a:cs typeface="Myriad Pro"/>
              </a:rPr>
              <a:t>am Ende</a:t>
            </a:r>
            <a:endParaRPr lang="th-TH" altLang="de-DE" sz="2800" dirty="0">
              <a:latin typeface="Myriad Pro"/>
              <a:cs typeface="Myriad Pro"/>
            </a:endParaRPr>
          </a:p>
        </p:txBody>
      </p:sp>
      <p:sp>
        <p:nvSpPr>
          <p:cNvPr id="5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  <p:sp>
        <p:nvSpPr>
          <p:cNvPr id="57" name="Text Box 57"/>
          <p:cNvSpPr txBox="1">
            <a:spLocks noChangeArrowheads="1"/>
          </p:cNvSpPr>
          <p:nvPr/>
        </p:nvSpPr>
        <p:spPr bwMode="auto">
          <a:xfrm>
            <a:off x="282310" y="5373216"/>
            <a:ext cx="1478311" cy="830997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dirty="0">
                <a:latin typeface="+mn-lt"/>
              </a:rPr>
              <a:t>x is</a:t>
            </a:r>
            <a:r>
              <a:rPr lang="de-DE" altLang="de-DE" dirty="0">
                <a:latin typeface="+mn-lt"/>
              </a:rPr>
              <a:t>t</a:t>
            </a:r>
            <a:endParaRPr lang="th-TH" altLang="de-DE" dirty="0">
              <a:latin typeface="+mn-lt"/>
            </a:endParaRPr>
          </a:p>
          <a:p>
            <a:r>
              <a:rPr lang="de-DE" altLang="de-DE" dirty="0">
                <a:latin typeface="+mn-lt"/>
              </a:rPr>
              <a:t>links von </a:t>
            </a:r>
            <a:r>
              <a:rPr lang="th-TH" altLang="de-DE" dirty="0">
                <a:latin typeface="+mn-lt"/>
              </a:rPr>
              <a:t>j</a:t>
            </a:r>
          </a:p>
        </p:txBody>
      </p:sp>
      <p:sp>
        <p:nvSpPr>
          <p:cNvPr id="58" name="Line 58"/>
          <p:cNvSpPr>
            <a:spLocks noChangeShapeType="1"/>
          </p:cNvSpPr>
          <p:nvPr/>
        </p:nvSpPr>
        <p:spPr bwMode="auto">
          <a:xfrm flipV="1">
            <a:off x="1043608" y="5157192"/>
            <a:ext cx="432048" cy="21602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D50CAEA-A6A4-FA4B-B758-7A729A74D249}"/>
              </a:ext>
            </a:extLst>
          </p:cNvPr>
          <p:cNvSpPr/>
          <p:nvPr/>
        </p:nvSpPr>
        <p:spPr>
          <a:xfrm>
            <a:off x="3222965" y="5821660"/>
            <a:ext cx="22461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/>
              <a:t>Es gilt: last+1 ≤ </a:t>
            </a:r>
            <a:r>
              <a:rPr lang="de-DE" sz="2400" dirty="0" err="1"/>
              <a:t>j</a:t>
            </a:r>
            <a:endParaRPr lang="en-DE" sz="2400" dirty="0"/>
          </a:p>
        </p:txBody>
      </p:sp>
    </p:spTree>
    <p:extLst>
      <p:ext uri="{BB962C8B-B14F-4D97-AF65-F5344CB8AC3E}">
        <p14:creationId xmlns:p14="http://schemas.microsoft.com/office/powerpoint/2010/main" val="1951661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Danksagung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/>
              <a:t>Das folgende Präsentationsmaterial wurde von Sven Groppe für das Modul Algorithmen und Datenstrukturen erstellt und mit Änderungen hier übernommen </a:t>
            </a:r>
            <a:br>
              <a:rPr lang="de-DE" sz="2400" dirty="0"/>
            </a:br>
            <a:r>
              <a:rPr lang="de-DE" sz="2400" dirty="0"/>
              <a:t>(z.B. werden Algorithmen im Pseudocode präsentiert)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0082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 Box 47"/>
          <p:cNvSpPr txBox="1">
            <a:spLocks noChangeArrowheads="1"/>
          </p:cNvSpPr>
          <p:nvPr/>
        </p:nvSpPr>
        <p:spPr bwMode="auto">
          <a:xfrm>
            <a:off x="6523038" y="4371802"/>
            <a:ext cx="4413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w</a:t>
            </a:r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6899275" y="4338464"/>
            <a:ext cx="341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a</a:t>
            </a:r>
          </a:p>
        </p:txBody>
      </p:sp>
      <p:sp>
        <p:nvSpPr>
          <p:cNvPr id="41" name="Text Box 40"/>
          <p:cNvSpPr txBox="1">
            <a:spLocks noChangeArrowheads="1"/>
          </p:cNvSpPr>
          <p:nvPr/>
        </p:nvSpPr>
        <p:spPr bwMode="auto">
          <a:xfrm>
            <a:off x="7196138" y="4343404"/>
            <a:ext cx="4365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 dirty="0"/>
              <a:t>x</a:t>
            </a: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1493168" y="4271417"/>
            <a:ext cx="4413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w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2273300" y="4210472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 dirty="0"/>
              <a:t>x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1869405" y="4238079"/>
            <a:ext cx="341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a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90575" y="4326467"/>
            <a:ext cx="1830388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Fall 2: P enthält x rechts von j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Bewege P um 1 Zeichen nach T[i+1]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30250" y="2662064"/>
            <a:ext cx="27432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1873250" y="266206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2254250" y="266206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2635250" y="266206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876425" y="2598564"/>
            <a:ext cx="341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a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259013" y="2628727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x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60350" y="2457277"/>
            <a:ext cx="431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200"/>
              <a:t>T</a:t>
            </a:r>
            <a:endParaRPr lang="th-TH" altLang="de-DE" sz="2800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631950" y="3043064"/>
            <a:ext cx="282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i</a:t>
            </a: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1784350" y="220486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1884645" y="4320331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2259013" y="4314279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346993" y="4039642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200"/>
              <a:t>P</a:t>
            </a:r>
            <a:endParaRPr lang="th-TH" altLang="de-DE" sz="2800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1672555" y="3857079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1542380" y="4771479"/>
            <a:ext cx="282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j</a:t>
            </a:r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>
            <a:off x="1555080" y="4314279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1250280" y="4314279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1247105" y="4236492"/>
            <a:ext cx="3413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c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5378450" y="2662064"/>
            <a:ext cx="35052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>
            <a:off x="6521450" y="266206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6902450" y="266206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>
            <a:off x="7283450" y="266206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6524625" y="2647777"/>
            <a:ext cx="3413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a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6907213" y="2628727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x</a:t>
            </a: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4908550" y="2457277"/>
            <a:ext cx="431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200"/>
              <a:t>T</a:t>
            </a:r>
            <a:endParaRPr lang="th-TH" altLang="de-DE" sz="2800"/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7285038" y="3043064"/>
            <a:ext cx="6842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i</a:t>
            </a:r>
            <a:r>
              <a:rPr lang="th-TH" altLang="de-DE" sz="2800" baseline="-25000"/>
              <a:t>new</a:t>
            </a:r>
          </a:p>
        </p:txBody>
      </p:sp>
      <p:sp>
        <p:nvSpPr>
          <p:cNvPr id="35" name="Line 34"/>
          <p:cNvSpPr>
            <a:spLocks noChangeShapeType="1"/>
          </p:cNvSpPr>
          <p:nvPr/>
        </p:nvSpPr>
        <p:spPr bwMode="auto">
          <a:xfrm>
            <a:off x="7435850" y="220486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5822950" y="4414664"/>
            <a:ext cx="17653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7" name="Line 36"/>
          <p:cNvSpPr>
            <a:spLocks noChangeShapeType="1"/>
          </p:cNvSpPr>
          <p:nvPr/>
        </p:nvSpPr>
        <p:spPr bwMode="auto">
          <a:xfrm>
            <a:off x="6913657" y="4416339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8" name="Line 37"/>
          <p:cNvSpPr>
            <a:spLocks noChangeShapeType="1"/>
          </p:cNvSpPr>
          <p:nvPr/>
        </p:nvSpPr>
        <p:spPr bwMode="auto">
          <a:xfrm>
            <a:off x="7236296" y="441466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42" name="Text Box 41"/>
          <p:cNvSpPr txBox="1">
            <a:spLocks noChangeArrowheads="1"/>
          </p:cNvSpPr>
          <p:nvPr/>
        </p:nvSpPr>
        <p:spPr bwMode="auto">
          <a:xfrm>
            <a:off x="5376863" y="4140027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200"/>
              <a:t>P</a:t>
            </a:r>
            <a:endParaRPr lang="th-TH" altLang="de-DE" sz="2800"/>
          </a:p>
        </p:txBody>
      </p:sp>
      <p:sp>
        <p:nvSpPr>
          <p:cNvPr id="43" name="Line 42"/>
          <p:cNvSpPr>
            <a:spLocks noChangeShapeType="1"/>
          </p:cNvSpPr>
          <p:nvPr/>
        </p:nvSpPr>
        <p:spPr bwMode="auto">
          <a:xfrm>
            <a:off x="7346950" y="395746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44" name="Text Box 43"/>
          <p:cNvSpPr txBox="1">
            <a:spLocks noChangeArrowheads="1"/>
          </p:cNvSpPr>
          <p:nvPr/>
        </p:nvSpPr>
        <p:spPr bwMode="auto">
          <a:xfrm>
            <a:off x="7196138" y="4871864"/>
            <a:ext cx="6842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j</a:t>
            </a:r>
            <a:r>
              <a:rPr lang="th-TH" altLang="de-DE" sz="2800" baseline="-25000"/>
              <a:t>new</a:t>
            </a:r>
          </a:p>
        </p:txBody>
      </p:sp>
      <p:sp>
        <p:nvSpPr>
          <p:cNvPr id="45" name="Line 44"/>
          <p:cNvSpPr>
            <a:spLocks noChangeShapeType="1"/>
          </p:cNvSpPr>
          <p:nvPr/>
        </p:nvSpPr>
        <p:spPr bwMode="auto">
          <a:xfrm>
            <a:off x="6584950" y="441466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46" name="Line 45"/>
          <p:cNvSpPr>
            <a:spLocks noChangeShapeType="1"/>
          </p:cNvSpPr>
          <p:nvPr/>
        </p:nvSpPr>
        <p:spPr bwMode="auto">
          <a:xfrm>
            <a:off x="6280150" y="441466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47" name="Text Box 46"/>
          <p:cNvSpPr txBox="1">
            <a:spLocks noChangeArrowheads="1"/>
          </p:cNvSpPr>
          <p:nvPr/>
        </p:nvSpPr>
        <p:spPr bwMode="auto">
          <a:xfrm>
            <a:off x="6276975" y="4336877"/>
            <a:ext cx="3413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c</a:t>
            </a:r>
          </a:p>
        </p:txBody>
      </p:sp>
      <p:sp>
        <p:nvSpPr>
          <p:cNvPr id="49" name="Line 48"/>
          <p:cNvSpPr>
            <a:spLocks noChangeShapeType="1"/>
          </p:cNvSpPr>
          <p:nvPr/>
        </p:nvSpPr>
        <p:spPr bwMode="auto">
          <a:xfrm>
            <a:off x="6737350" y="3119264"/>
            <a:ext cx="0" cy="12954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50" name="Line 49"/>
          <p:cNvSpPr>
            <a:spLocks noChangeShapeType="1"/>
          </p:cNvSpPr>
          <p:nvPr/>
        </p:nvSpPr>
        <p:spPr bwMode="auto">
          <a:xfrm>
            <a:off x="7588250" y="266206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51" name="Line 50"/>
          <p:cNvSpPr>
            <a:spLocks noChangeShapeType="1"/>
          </p:cNvSpPr>
          <p:nvPr/>
        </p:nvSpPr>
        <p:spPr bwMode="auto">
          <a:xfrm>
            <a:off x="7893050" y="266206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52" name="Text Box 51"/>
          <p:cNvSpPr txBox="1">
            <a:spLocks noChangeArrowheads="1"/>
          </p:cNvSpPr>
          <p:nvPr/>
        </p:nvSpPr>
        <p:spPr bwMode="auto">
          <a:xfrm>
            <a:off x="7246938" y="2585864"/>
            <a:ext cx="3413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?</a:t>
            </a:r>
          </a:p>
        </p:txBody>
      </p:sp>
      <p:sp>
        <p:nvSpPr>
          <p:cNvPr id="53" name="Line 53"/>
          <p:cNvSpPr>
            <a:spLocks noChangeShapeType="1"/>
          </p:cNvSpPr>
          <p:nvPr/>
        </p:nvSpPr>
        <p:spPr bwMode="auto">
          <a:xfrm>
            <a:off x="3308350" y="3728864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54" name="Text Box 54"/>
          <p:cNvSpPr txBox="1">
            <a:spLocks noChangeArrowheads="1"/>
          </p:cNvSpPr>
          <p:nvPr/>
        </p:nvSpPr>
        <p:spPr bwMode="auto">
          <a:xfrm>
            <a:off x="2653670" y="3263122"/>
            <a:ext cx="311594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de-DE" altLang="de-DE" dirty="0">
                <a:latin typeface="+mn-lt"/>
              </a:rPr>
              <a:t>u</a:t>
            </a:r>
            <a:r>
              <a:rPr lang="th-TH" altLang="de-DE" dirty="0">
                <a:latin typeface="Myriad Pro"/>
                <a:cs typeface="Myriad Pro"/>
              </a:rPr>
              <a:t>nd</a:t>
            </a:r>
            <a:r>
              <a:rPr lang="th-TH" altLang="de-DE" dirty="0">
                <a:latin typeface="+mn-lt"/>
              </a:rPr>
              <a:t> </a:t>
            </a:r>
          </a:p>
          <a:p>
            <a:r>
              <a:rPr lang="de-DE" altLang="de-DE" dirty="0">
                <a:latin typeface="+mn-lt"/>
              </a:rPr>
              <a:t>bewege</a:t>
            </a:r>
            <a:r>
              <a:rPr lang="th-TH" altLang="de-DE" dirty="0">
                <a:latin typeface="+mn-lt"/>
              </a:rPr>
              <a:t> i </a:t>
            </a:r>
            <a:r>
              <a:rPr lang="de-DE" altLang="de-DE" dirty="0">
                <a:latin typeface="+mn-lt"/>
              </a:rPr>
              <a:t>um </a:t>
            </a:r>
            <a:r>
              <a:rPr lang="de-DE" altLang="de-DE" dirty="0">
                <a:highlight>
                  <a:srgbClr val="FFFF00"/>
                </a:highlight>
                <a:latin typeface="+mn-lt"/>
              </a:rPr>
              <a:t>m - j </a:t>
            </a:r>
            <a:r>
              <a:rPr lang="de-DE" altLang="de-DE" dirty="0">
                <a:latin typeface="+mn-lt"/>
              </a:rPr>
              <a:t>u</a:t>
            </a:r>
            <a:r>
              <a:rPr lang="th-TH" altLang="de-DE" dirty="0">
                <a:latin typeface="+mn-lt"/>
              </a:rPr>
              <a:t>nd </a:t>
            </a:r>
          </a:p>
          <a:p>
            <a:r>
              <a:rPr lang="th-TH" altLang="de-DE" dirty="0">
                <a:latin typeface="+mn-lt"/>
              </a:rPr>
              <a:t>j </a:t>
            </a:r>
            <a:r>
              <a:rPr lang="de-DE" altLang="de-DE" dirty="0">
                <a:latin typeface="+mn-lt"/>
              </a:rPr>
              <a:t>nach rechts</a:t>
            </a:r>
            <a:r>
              <a:rPr lang="th-TH" altLang="de-DE" dirty="0">
                <a:latin typeface="+mn-lt"/>
              </a:rPr>
              <a:t>, so</a:t>
            </a:r>
          </a:p>
          <a:p>
            <a:r>
              <a:rPr lang="de-DE" altLang="de-DE" dirty="0">
                <a:latin typeface="+mn-lt"/>
              </a:rPr>
              <a:t>dass </a:t>
            </a:r>
            <a:r>
              <a:rPr lang="th-TH" altLang="de-DE" dirty="0">
                <a:latin typeface="+mn-lt"/>
              </a:rPr>
              <a:t>j </a:t>
            </a:r>
            <a:r>
              <a:rPr lang="de-DE" altLang="de-DE" dirty="0">
                <a:latin typeface="+mn-lt"/>
              </a:rPr>
              <a:t>am Ende</a:t>
            </a:r>
            <a:endParaRPr lang="th-TH" altLang="de-DE" dirty="0">
              <a:latin typeface="+mn-lt"/>
            </a:endParaRPr>
          </a:p>
        </p:txBody>
      </p:sp>
      <p:sp>
        <p:nvSpPr>
          <p:cNvPr id="55" name="Line 55"/>
          <p:cNvSpPr>
            <a:spLocks noChangeShapeType="1"/>
          </p:cNvSpPr>
          <p:nvPr/>
        </p:nvSpPr>
        <p:spPr bwMode="auto">
          <a:xfrm>
            <a:off x="1555750" y="266206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56" name="Text Box 56"/>
          <p:cNvSpPr txBox="1">
            <a:spLocks noChangeArrowheads="1"/>
          </p:cNvSpPr>
          <p:nvPr/>
        </p:nvSpPr>
        <p:spPr bwMode="auto">
          <a:xfrm>
            <a:off x="1555750" y="2600152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x</a:t>
            </a:r>
          </a:p>
        </p:txBody>
      </p:sp>
      <p:sp>
        <p:nvSpPr>
          <p:cNvPr id="57" name="Text Box 57"/>
          <p:cNvSpPr txBox="1">
            <a:spLocks noChangeArrowheads="1"/>
          </p:cNvSpPr>
          <p:nvPr/>
        </p:nvSpPr>
        <p:spPr bwMode="auto">
          <a:xfrm>
            <a:off x="2498907" y="5050091"/>
            <a:ext cx="1683906" cy="830997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dirty="0">
                <a:latin typeface="+mn-lt"/>
              </a:rPr>
              <a:t>x is</a:t>
            </a:r>
            <a:r>
              <a:rPr lang="de-DE" altLang="de-DE" dirty="0">
                <a:latin typeface="+mn-lt"/>
              </a:rPr>
              <a:t>t</a:t>
            </a:r>
            <a:endParaRPr lang="th-TH" altLang="de-DE" dirty="0">
              <a:latin typeface="+mn-lt"/>
            </a:endParaRPr>
          </a:p>
          <a:p>
            <a:r>
              <a:rPr lang="de-DE" altLang="de-DE" dirty="0">
                <a:latin typeface="+mn-lt"/>
              </a:rPr>
              <a:t>rechts von </a:t>
            </a:r>
            <a:r>
              <a:rPr lang="th-TH" altLang="de-DE" dirty="0">
                <a:latin typeface="+mn-lt"/>
              </a:rPr>
              <a:t>j</a:t>
            </a:r>
          </a:p>
        </p:txBody>
      </p:sp>
      <p:sp>
        <p:nvSpPr>
          <p:cNvPr id="58" name="Line 58"/>
          <p:cNvSpPr>
            <a:spLocks noChangeShapeType="1"/>
          </p:cNvSpPr>
          <p:nvPr/>
        </p:nvSpPr>
        <p:spPr bwMode="auto">
          <a:xfrm flipH="1" flipV="1">
            <a:off x="2228180" y="4847679"/>
            <a:ext cx="228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59" name="Line 59"/>
          <p:cNvSpPr>
            <a:spLocks noChangeShapeType="1"/>
          </p:cNvSpPr>
          <p:nvPr/>
        </p:nvSpPr>
        <p:spPr bwMode="auto">
          <a:xfrm>
            <a:off x="6216650" y="266206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60" name="Text Box 60"/>
          <p:cNvSpPr txBox="1">
            <a:spLocks noChangeArrowheads="1"/>
          </p:cNvSpPr>
          <p:nvPr/>
        </p:nvSpPr>
        <p:spPr bwMode="auto">
          <a:xfrm>
            <a:off x="6216650" y="2600152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x</a:t>
            </a:r>
          </a:p>
        </p:txBody>
      </p:sp>
      <p:sp>
        <p:nvSpPr>
          <p:cNvPr id="61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D1878F-DA61-8A4C-992F-F0F7A393EEC6}"/>
              </a:ext>
            </a:extLst>
          </p:cNvPr>
          <p:cNvSpPr txBox="1"/>
          <p:nvPr/>
        </p:nvSpPr>
        <p:spPr>
          <a:xfrm>
            <a:off x="1085372" y="6031749"/>
            <a:ext cx="2337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m = Länge des Musters</a:t>
            </a:r>
          </a:p>
        </p:txBody>
      </p:sp>
      <p:sp>
        <p:nvSpPr>
          <p:cNvPr id="17" name="Cloud Callout 16">
            <a:extLst>
              <a:ext uri="{FF2B5EF4-FFF2-40B4-BE49-F238E27FC236}">
                <a16:creationId xmlns:a16="http://schemas.microsoft.com/office/drawing/2014/main" id="{EC771DA6-E3CA-2246-8704-3A224A03FCE9}"/>
              </a:ext>
            </a:extLst>
          </p:cNvPr>
          <p:cNvSpPr/>
          <p:nvPr/>
        </p:nvSpPr>
        <p:spPr>
          <a:xfrm>
            <a:off x="4424595" y="5171124"/>
            <a:ext cx="2816469" cy="1460468"/>
          </a:xfrm>
          <a:prstGeom prst="cloudCallout">
            <a:avLst>
              <a:gd name="adj1" fmla="val -56005"/>
              <a:gd name="adj2" fmla="val -3170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x</a:t>
            </a:r>
            <a:r>
              <a:rPr lang="en-DE" sz="1600" dirty="0">
                <a:solidFill>
                  <a:schemeClr val="tx1"/>
                </a:solidFill>
              </a:rPr>
              <a:t> könnte auch links von j vorkommen</a:t>
            </a:r>
            <a:br>
              <a:rPr lang="en-DE" sz="1600" dirty="0">
                <a:solidFill>
                  <a:schemeClr val="tx1"/>
                </a:solidFill>
              </a:rPr>
            </a:br>
            <a:r>
              <a:rPr lang="en-DE" sz="1600" dirty="0">
                <a:solidFill>
                  <a:schemeClr val="tx1"/>
                </a:solidFill>
              </a:rPr>
              <a:t>(z.B. c könnte ein x sein)</a:t>
            </a:r>
          </a:p>
        </p:txBody>
      </p:sp>
    </p:spTree>
    <p:extLst>
      <p:ext uri="{BB962C8B-B14F-4D97-AF65-F5344CB8AC3E}">
        <p14:creationId xmlns:p14="http://schemas.microsoft.com/office/powerpoint/2010/main" val="38593782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2267744" y="4410472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 dirty="0"/>
              <a:t>b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2718520" y="4407297"/>
            <a:ext cx="3413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 dirty="0"/>
              <a:t>a</a:t>
            </a: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1638300" y="4408885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d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-60280"/>
            <a:ext cx="8229600" cy="503238"/>
          </a:xfrm>
        </p:spPr>
        <p:txBody>
          <a:bodyPr/>
          <a:lstStyle/>
          <a:p>
            <a:r>
              <a:rPr lang="de-DE" dirty="0"/>
              <a:t>Fall 3: Falls Fall 1 und 2 nicht anzuwenden sind (x ist </a:t>
            </a:r>
            <a:r>
              <a:rPr lang="de-DE" i="1" dirty="0"/>
              <a:t>nicht</a:t>
            </a:r>
            <a:r>
              <a:rPr lang="de-DE" dirty="0"/>
              <a:t> in P enthalten)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37050"/>
          </a:xfrm>
        </p:spPr>
        <p:txBody>
          <a:bodyPr/>
          <a:lstStyle/>
          <a:p>
            <a:r>
              <a:rPr lang="de-DE" dirty="0"/>
              <a:t>Bewege P nach rechts, um P[0] und T[i+1] abzugleichen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93800" y="2734072"/>
            <a:ext cx="27432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2336800" y="27340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2717800" y="27340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3098800" y="27340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330450" y="2719785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x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732088" y="2700735"/>
            <a:ext cx="3413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a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723900" y="2529285"/>
            <a:ext cx="431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200"/>
              <a:t>T</a:t>
            </a:r>
            <a:endParaRPr lang="th-TH" altLang="de-DE" sz="2800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336800" y="3115072"/>
            <a:ext cx="282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i</a:t>
            </a: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2489200" y="22768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638300" y="4486672"/>
            <a:ext cx="14351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2260600" y="44866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2692400" y="447476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1257300" y="4212035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200"/>
              <a:t>P</a:t>
            </a:r>
            <a:endParaRPr lang="th-TH" altLang="de-DE" sz="2800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2478087" y="40294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2282825" y="4943872"/>
            <a:ext cx="282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j</a:t>
            </a:r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>
            <a:off x="1955800" y="44866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1943100" y="4443810"/>
            <a:ext cx="3413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c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5600700" y="2734072"/>
            <a:ext cx="29718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>
            <a:off x="6210300" y="27340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6591300" y="27340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>
            <a:off x="6972300" y="27340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6203950" y="2719785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x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6605588" y="2700735"/>
            <a:ext cx="3413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a</a:t>
            </a: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5143500" y="2505472"/>
            <a:ext cx="43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200"/>
              <a:t>T</a:t>
            </a:r>
            <a:endParaRPr lang="th-TH" altLang="de-DE" sz="2800"/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7583488" y="3115072"/>
            <a:ext cx="6842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i</a:t>
            </a:r>
            <a:r>
              <a:rPr lang="th-TH" altLang="de-DE" sz="2800" baseline="-25000"/>
              <a:t>new</a:t>
            </a:r>
          </a:p>
        </p:txBody>
      </p:sp>
      <p:sp>
        <p:nvSpPr>
          <p:cNvPr id="35" name="Line 34"/>
          <p:cNvSpPr>
            <a:spLocks noChangeShapeType="1"/>
          </p:cNvSpPr>
          <p:nvPr/>
        </p:nvSpPr>
        <p:spPr bwMode="auto">
          <a:xfrm>
            <a:off x="7734300" y="22768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6743700" y="4486672"/>
            <a:ext cx="12192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7" name="Line 36"/>
          <p:cNvSpPr>
            <a:spLocks noChangeShapeType="1"/>
          </p:cNvSpPr>
          <p:nvPr/>
        </p:nvSpPr>
        <p:spPr bwMode="auto">
          <a:xfrm>
            <a:off x="7353300" y="44866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8" name="Line 37"/>
          <p:cNvSpPr>
            <a:spLocks noChangeShapeType="1"/>
          </p:cNvSpPr>
          <p:nvPr/>
        </p:nvSpPr>
        <p:spPr bwMode="auto">
          <a:xfrm>
            <a:off x="7658100" y="44866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9" name="Line 38"/>
          <p:cNvSpPr>
            <a:spLocks noChangeShapeType="1"/>
          </p:cNvSpPr>
          <p:nvPr/>
        </p:nvSpPr>
        <p:spPr bwMode="auto">
          <a:xfrm>
            <a:off x="7962900" y="44866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7353300" y="4410472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b</a:t>
            </a:r>
          </a:p>
        </p:txBody>
      </p:sp>
      <p:sp>
        <p:nvSpPr>
          <p:cNvPr id="41" name="Text Box 40"/>
          <p:cNvSpPr txBox="1">
            <a:spLocks noChangeArrowheads="1"/>
          </p:cNvSpPr>
          <p:nvPr/>
        </p:nvSpPr>
        <p:spPr bwMode="auto">
          <a:xfrm>
            <a:off x="7624763" y="4407297"/>
            <a:ext cx="3413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a</a:t>
            </a:r>
          </a:p>
        </p:txBody>
      </p:sp>
      <p:sp>
        <p:nvSpPr>
          <p:cNvPr id="42" name="Text Box 41"/>
          <p:cNvSpPr txBox="1">
            <a:spLocks noChangeArrowheads="1"/>
          </p:cNvSpPr>
          <p:nvPr/>
        </p:nvSpPr>
        <p:spPr bwMode="auto">
          <a:xfrm>
            <a:off x="6334125" y="4212035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200"/>
              <a:t>P</a:t>
            </a:r>
            <a:endParaRPr lang="th-TH" altLang="de-DE" sz="2800"/>
          </a:p>
        </p:txBody>
      </p:sp>
      <p:sp>
        <p:nvSpPr>
          <p:cNvPr id="43" name="Line 42"/>
          <p:cNvSpPr>
            <a:spLocks noChangeShapeType="1"/>
          </p:cNvSpPr>
          <p:nvPr/>
        </p:nvSpPr>
        <p:spPr bwMode="auto">
          <a:xfrm>
            <a:off x="7810500" y="40294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44" name="Text Box 43"/>
          <p:cNvSpPr txBox="1">
            <a:spLocks noChangeArrowheads="1"/>
          </p:cNvSpPr>
          <p:nvPr/>
        </p:nvSpPr>
        <p:spPr bwMode="auto">
          <a:xfrm>
            <a:off x="7659688" y="4943872"/>
            <a:ext cx="6842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j</a:t>
            </a:r>
            <a:r>
              <a:rPr lang="th-TH" altLang="de-DE" sz="2800" baseline="-25000"/>
              <a:t>new</a:t>
            </a:r>
          </a:p>
        </p:txBody>
      </p:sp>
      <p:sp>
        <p:nvSpPr>
          <p:cNvPr id="45" name="Line 44"/>
          <p:cNvSpPr>
            <a:spLocks noChangeShapeType="1"/>
          </p:cNvSpPr>
          <p:nvPr/>
        </p:nvSpPr>
        <p:spPr bwMode="auto">
          <a:xfrm>
            <a:off x="7048500" y="44866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46" name="Line 45"/>
          <p:cNvSpPr>
            <a:spLocks noChangeShapeType="1"/>
          </p:cNvSpPr>
          <p:nvPr/>
        </p:nvSpPr>
        <p:spPr bwMode="auto">
          <a:xfrm>
            <a:off x="6743700" y="44866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47" name="Text Box 46"/>
          <p:cNvSpPr txBox="1">
            <a:spLocks noChangeArrowheads="1"/>
          </p:cNvSpPr>
          <p:nvPr/>
        </p:nvSpPr>
        <p:spPr bwMode="auto">
          <a:xfrm>
            <a:off x="6731000" y="4408885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d</a:t>
            </a:r>
          </a:p>
        </p:txBody>
      </p:sp>
      <p:sp>
        <p:nvSpPr>
          <p:cNvPr id="48" name="Text Box 47"/>
          <p:cNvSpPr txBox="1">
            <a:spLocks noChangeArrowheads="1"/>
          </p:cNvSpPr>
          <p:nvPr/>
        </p:nvSpPr>
        <p:spPr bwMode="auto">
          <a:xfrm>
            <a:off x="7035800" y="4443810"/>
            <a:ext cx="3413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c</a:t>
            </a:r>
          </a:p>
        </p:txBody>
      </p:sp>
      <p:sp>
        <p:nvSpPr>
          <p:cNvPr id="49" name="Line 49"/>
          <p:cNvSpPr>
            <a:spLocks noChangeShapeType="1"/>
          </p:cNvSpPr>
          <p:nvPr/>
        </p:nvSpPr>
        <p:spPr bwMode="auto">
          <a:xfrm>
            <a:off x="7277100" y="27340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50" name="Line 50"/>
          <p:cNvSpPr>
            <a:spLocks noChangeShapeType="1"/>
          </p:cNvSpPr>
          <p:nvPr/>
        </p:nvSpPr>
        <p:spPr bwMode="auto">
          <a:xfrm>
            <a:off x="7581900" y="27340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51" name="Text Box 51"/>
          <p:cNvSpPr txBox="1">
            <a:spLocks noChangeArrowheads="1"/>
          </p:cNvSpPr>
          <p:nvPr/>
        </p:nvSpPr>
        <p:spPr bwMode="auto">
          <a:xfrm>
            <a:off x="6935788" y="2657872"/>
            <a:ext cx="3413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?</a:t>
            </a:r>
          </a:p>
        </p:txBody>
      </p:sp>
      <p:sp>
        <p:nvSpPr>
          <p:cNvPr id="52" name="Text Box 52"/>
          <p:cNvSpPr txBox="1">
            <a:spLocks noChangeArrowheads="1"/>
          </p:cNvSpPr>
          <p:nvPr/>
        </p:nvSpPr>
        <p:spPr bwMode="auto">
          <a:xfrm>
            <a:off x="7277100" y="2672160"/>
            <a:ext cx="3413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?</a:t>
            </a:r>
          </a:p>
        </p:txBody>
      </p:sp>
      <p:sp>
        <p:nvSpPr>
          <p:cNvPr id="53" name="Line 53"/>
          <p:cNvSpPr>
            <a:spLocks noChangeShapeType="1"/>
          </p:cNvSpPr>
          <p:nvPr/>
        </p:nvSpPr>
        <p:spPr bwMode="auto">
          <a:xfrm>
            <a:off x="3771900" y="3800872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54" name="Text Box 54"/>
          <p:cNvSpPr txBox="1">
            <a:spLocks noChangeArrowheads="1"/>
          </p:cNvSpPr>
          <p:nvPr/>
        </p:nvSpPr>
        <p:spPr bwMode="auto">
          <a:xfrm>
            <a:off x="3549366" y="3322923"/>
            <a:ext cx="223009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de-DE" altLang="de-DE" dirty="0">
                <a:latin typeface="Myriad Pro"/>
                <a:cs typeface="Myriad Pro"/>
              </a:rPr>
              <a:t>u</a:t>
            </a:r>
            <a:r>
              <a:rPr lang="th-TH" altLang="de-DE" dirty="0">
                <a:latin typeface="Myriad Pro"/>
                <a:cs typeface="Myriad Pro"/>
              </a:rPr>
              <a:t>nd </a:t>
            </a:r>
          </a:p>
          <a:p>
            <a:r>
              <a:rPr lang="de-DE" altLang="de-DE" dirty="0">
                <a:latin typeface="Myriad Pro"/>
                <a:cs typeface="Myriad Pro"/>
              </a:rPr>
              <a:t>bewege</a:t>
            </a:r>
            <a:r>
              <a:rPr lang="th-TH" altLang="de-DE" dirty="0">
                <a:latin typeface="Myriad Pro"/>
                <a:cs typeface="Myriad Pro"/>
              </a:rPr>
              <a:t> i </a:t>
            </a:r>
            <a:r>
              <a:rPr lang="de-DE" altLang="de-DE" dirty="0">
                <a:latin typeface="Myriad Pro"/>
                <a:cs typeface="Myriad Pro"/>
              </a:rPr>
              <a:t>um</a:t>
            </a:r>
            <a:br>
              <a:rPr lang="de-DE" altLang="de-DE" dirty="0">
                <a:latin typeface="Myriad Pro"/>
                <a:cs typeface="Myriad Pro"/>
              </a:rPr>
            </a:br>
            <a:r>
              <a:rPr lang="de-DE" altLang="de-DE" dirty="0">
                <a:highlight>
                  <a:srgbClr val="FFFF00"/>
                </a:highlight>
                <a:latin typeface="Myriad Pro"/>
                <a:cs typeface="Myriad Pro"/>
              </a:rPr>
              <a:t>m-0</a:t>
            </a:r>
            <a:r>
              <a:rPr lang="de-DE" altLang="de-DE" dirty="0">
                <a:latin typeface="Myriad Pro"/>
                <a:cs typeface="Myriad Pro"/>
              </a:rPr>
              <a:t> </a:t>
            </a:r>
            <a:r>
              <a:rPr lang="de-DE" altLang="de-DE" dirty="0" err="1">
                <a:latin typeface="Myriad Pro"/>
                <a:cs typeface="Myriad Pro"/>
              </a:rPr>
              <a:t>u</a:t>
            </a:r>
            <a:r>
              <a:rPr lang="th-TH" altLang="de-DE" dirty="0">
                <a:latin typeface="Myriad Pro"/>
                <a:cs typeface="Myriad Pro"/>
              </a:rPr>
              <a:t>nd </a:t>
            </a:r>
          </a:p>
          <a:p>
            <a:r>
              <a:rPr lang="th-TH" altLang="de-DE" dirty="0">
                <a:latin typeface="Myriad Pro"/>
                <a:cs typeface="Myriad Pro"/>
              </a:rPr>
              <a:t>j </a:t>
            </a:r>
            <a:r>
              <a:rPr lang="de-DE" altLang="de-DE" dirty="0">
                <a:latin typeface="Myriad Pro"/>
                <a:cs typeface="Myriad Pro"/>
              </a:rPr>
              <a:t>nach rechts</a:t>
            </a:r>
            <a:r>
              <a:rPr lang="th-TH" altLang="de-DE" dirty="0">
                <a:latin typeface="Myriad Pro"/>
                <a:cs typeface="Myriad Pro"/>
              </a:rPr>
              <a:t>, so</a:t>
            </a:r>
          </a:p>
          <a:p>
            <a:r>
              <a:rPr lang="de-DE" altLang="de-DE" dirty="0">
                <a:latin typeface="Myriad Pro"/>
                <a:cs typeface="Myriad Pro"/>
              </a:rPr>
              <a:t>dass </a:t>
            </a:r>
            <a:r>
              <a:rPr lang="th-TH" altLang="de-DE" dirty="0">
                <a:latin typeface="Myriad Pro"/>
                <a:cs typeface="Myriad Pro"/>
              </a:rPr>
              <a:t>j a</a:t>
            </a:r>
            <a:r>
              <a:rPr lang="de-DE" altLang="de-DE" dirty="0">
                <a:latin typeface="Myriad Pro"/>
                <a:cs typeface="Myriad Pro"/>
              </a:rPr>
              <a:t>m</a:t>
            </a:r>
            <a:r>
              <a:rPr lang="th-TH" altLang="de-DE" dirty="0">
                <a:latin typeface="Myriad Pro"/>
                <a:cs typeface="Myriad Pro"/>
              </a:rPr>
              <a:t> </a:t>
            </a:r>
            <a:r>
              <a:rPr lang="de-DE" altLang="de-DE" dirty="0">
                <a:latin typeface="Myriad Pro"/>
                <a:cs typeface="Myriad Pro"/>
              </a:rPr>
              <a:t>E</a:t>
            </a:r>
            <a:r>
              <a:rPr lang="th-TH" altLang="de-DE" dirty="0">
                <a:latin typeface="Myriad Pro"/>
                <a:cs typeface="Myriad Pro"/>
              </a:rPr>
              <a:t>nd</a:t>
            </a:r>
            <a:r>
              <a:rPr lang="de-DE" altLang="de-DE" dirty="0">
                <a:latin typeface="Myriad Pro"/>
                <a:cs typeface="Myriad Pro"/>
              </a:rPr>
              <a:t>e</a:t>
            </a:r>
            <a:endParaRPr lang="th-TH" altLang="de-DE" sz="2800" dirty="0">
              <a:latin typeface="Myriad Pro"/>
              <a:cs typeface="Myriad Pro"/>
            </a:endParaRPr>
          </a:p>
        </p:txBody>
      </p:sp>
      <p:sp>
        <p:nvSpPr>
          <p:cNvPr id="55" name="Text Box 55"/>
          <p:cNvSpPr txBox="1">
            <a:spLocks noChangeArrowheads="1"/>
          </p:cNvSpPr>
          <p:nvPr/>
        </p:nvSpPr>
        <p:spPr bwMode="auto">
          <a:xfrm>
            <a:off x="87974" y="4994012"/>
            <a:ext cx="1819730" cy="52322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de-DE" altLang="de-DE" sz="2800" dirty="0"/>
              <a:t>Kein</a:t>
            </a:r>
            <a:r>
              <a:rPr lang="th-TH" altLang="de-DE" sz="2800" dirty="0"/>
              <a:t> x in P</a:t>
            </a:r>
          </a:p>
        </p:txBody>
      </p:sp>
      <p:sp>
        <p:nvSpPr>
          <p:cNvPr id="56" name="Line 56"/>
          <p:cNvSpPr>
            <a:spLocks noChangeShapeType="1"/>
          </p:cNvSpPr>
          <p:nvPr/>
        </p:nvSpPr>
        <p:spPr bwMode="auto">
          <a:xfrm>
            <a:off x="7886700" y="27340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57" name="Text Box 57"/>
          <p:cNvSpPr txBox="1">
            <a:spLocks noChangeArrowheads="1"/>
          </p:cNvSpPr>
          <p:nvPr/>
        </p:nvSpPr>
        <p:spPr bwMode="auto">
          <a:xfrm>
            <a:off x="7581900" y="2734072"/>
            <a:ext cx="341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?</a:t>
            </a:r>
          </a:p>
        </p:txBody>
      </p:sp>
      <p:sp>
        <p:nvSpPr>
          <p:cNvPr id="58" name="Line 58"/>
          <p:cNvSpPr>
            <a:spLocks noChangeShapeType="1"/>
          </p:cNvSpPr>
          <p:nvPr/>
        </p:nvSpPr>
        <p:spPr bwMode="auto">
          <a:xfrm>
            <a:off x="6819900" y="3191272"/>
            <a:ext cx="0" cy="12954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59" name="Text Box 59"/>
          <p:cNvSpPr txBox="1">
            <a:spLocks noChangeArrowheads="1"/>
          </p:cNvSpPr>
          <p:nvPr/>
        </p:nvSpPr>
        <p:spPr bwMode="auto">
          <a:xfrm>
            <a:off x="6762750" y="4913710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 dirty="0"/>
              <a:t>0</a:t>
            </a:r>
          </a:p>
        </p:txBody>
      </p:sp>
      <p:sp>
        <p:nvSpPr>
          <p:cNvPr id="60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788E9B-7FF0-714A-AF92-ED75A0FDFD57}"/>
              </a:ext>
            </a:extLst>
          </p:cNvPr>
          <p:cNvSpPr/>
          <p:nvPr/>
        </p:nvSpPr>
        <p:spPr>
          <a:xfrm>
            <a:off x="2731344" y="6074665"/>
            <a:ext cx="35974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 err="1"/>
              <a:t>i</a:t>
            </a:r>
            <a:r>
              <a:rPr lang="de-DE" sz="2400" baseline="-25000" dirty="0" err="1"/>
              <a:t>new</a:t>
            </a:r>
            <a:r>
              <a:rPr lang="de-DE" sz="2400" dirty="0"/>
              <a:t> = i + m – min(</a:t>
            </a:r>
            <a:r>
              <a:rPr lang="de-DE" sz="2400" dirty="0" err="1"/>
              <a:t>j</a:t>
            </a:r>
            <a:r>
              <a:rPr lang="de-DE" sz="2400" dirty="0"/>
              <a:t>, last+1)</a:t>
            </a:r>
            <a:endParaRPr lang="en-DE" sz="2400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5CDFC20-3B19-3A4E-9390-A8224C9BB896}"/>
              </a:ext>
            </a:extLst>
          </p:cNvPr>
          <p:cNvSpPr/>
          <p:nvPr/>
        </p:nvSpPr>
        <p:spPr>
          <a:xfrm>
            <a:off x="2248287" y="5639546"/>
            <a:ext cx="46474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/>
              <a:t>Wenn kein x in P sollte last=-1 sein:</a:t>
            </a:r>
            <a:endParaRPr lang="en-DE" sz="2400" dirty="0"/>
          </a:p>
        </p:txBody>
      </p:sp>
    </p:spTree>
    <p:extLst>
      <p:ext uri="{BB962C8B-B14F-4D97-AF65-F5344CB8AC3E}">
        <p14:creationId xmlns:p14="http://schemas.microsoft.com/office/powerpoint/2010/main" val="36684576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 (Boyer-Moore)</a:t>
            </a: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0" y="2545432"/>
            <a:ext cx="9144000" cy="2971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pic>
        <p:nvPicPr>
          <p:cNvPr id="6" name="Grafik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3001045"/>
            <a:ext cx="8867775" cy="243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04800" y="2545432"/>
            <a:ext cx="590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T: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6200" y="4374232"/>
            <a:ext cx="565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P: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1676400" y="3459832"/>
            <a:ext cx="0" cy="6858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2286000" y="3536032"/>
            <a:ext cx="0" cy="1371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3886200" y="3459832"/>
            <a:ext cx="0" cy="6858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7010400" y="3459832"/>
            <a:ext cx="0" cy="6858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5410200" y="3536032"/>
            <a:ext cx="0" cy="1371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8382000" y="3536032"/>
            <a:ext cx="0" cy="1371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12237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Funktion des letzten Vorkommens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3139" y="1340768"/>
            <a:ext cx="8315325" cy="4536504"/>
          </a:xfrm>
        </p:spPr>
        <p:txBody>
          <a:bodyPr/>
          <a:lstStyle/>
          <a:p>
            <a:r>
              <a:rPr lang="de-DE" dirty="0"/>
              <a:t>Der Boyer-Moore Algorithmus verarbeitet das Muster </a:t>
            </a:r>
            <a:r>
              <a:rPr lang="de-DE" dirty="0">
                <a:solidFill>
                  <a:srgbClr val="3C8C93"/>
                </a:solidFill>
              </a:rPr>
              <a:t>P</a:t>
            </a:r>
            <a:r>
              <a:rPr lang="de-DE" dirty="0"/>
              <a:t> und das Alphabet </a:t>
            </a:r>
            <a:r>
              <a:rPr lang="de-DE" dirty="0">
                <a:solidFill>
                  <a:srgbClr val="3C8C93"/>
                </a:solidFill>
              </a:rPr>
              <a:t>A</a:t>
            </a:r>
            <a:r>
              <a:rPr lang="de-DE" dirty="0"/>
              <a:t> vor, so dass eine Funktion </a:t>
            </a:r>
            <a:r>
              <a:rPr lang="de-DE" dirty="0">
                <a:solidFill>
                  <a:srgbClr val="3C8C93"/>
                </a:solidFill>
              </a:rPr>
              <a:t>L</a:t>
            </a:r>
            <a:r>
              <a:rPr lang="de-DE" dirty="0"/>
              <a:t> des </a:t>
            </a:r>
            <a:r>
              <a:rPr lang="de-DE" b="1" dirty="0"/>
              <a:t>l</a:t>
            </a:r>
            <a:r>
              <a:rPr lang="de-DE" dirty="0"/>
              <a:t>etzten Vorkommens berechnet wird  </a:t>
            </a:r>
          </a:p>
          <a:p>
            <a:pPr lvl="1"/>
            <a:r>
              <a:rPr lang="de-DE" dirty="0">
                <a:solidFill>
                  <a:srgbClr val="3C8C93"/>
                </a:solidFill>
              </a:rPr>
              <a:t>L</a:t>
            </a:r>
            <a:r>
              <a:rPr lang="de-DE" dirty="0"/>
              <a:t> bildet alle Zeichen des Alphabets </a:t>
            </a:r>
            <a:br>
              <a:rPr lang="de-DE" dirty="0"/>
            </a:br>
            <a:r>
              <a:rPr lang="de-DE" dirty="0"/>
              <a:t>auf ganzzahlige Werte ab</a:t>
            </a:r>
          </a:p>
          <a:p>
            <a:r>
              <a:rPr lang="de-DE" dirty="0">
                <a:solidFill>
                  <a:srgbClr val="3C8C93"/>
                </a:solidFill>
              </a:rPr>
              <a:t>L(x)</a:t>
            </a:r>
            <a:r>
              <a:rPr lang="de-DE" dirty="0"/>
              <a:t> (mit </a:t>
            </a:r>
            <a:r>
              <a:rPr lang="de-DE" dirty="0">
                <a:solidFill>
                  <a:srgbClr val="3C8C93"/>
                </a:solidFill>
              </a:rPr>
              <a:t>x</a:t>
            </a:r>
            <a:r>
              <a:rPr lang="de-DE" dirty="0"/>
              <a:t> ist Zeichen aus </a:t>
            </a:r>
            <a:r>
              <a:rPr lang="de-DE" dirty="0">
                <a:solidFill>
                  <a:srgbClr val="3C8C93"/>
                </a:solidFill>
              </a:rPr>
              <a:t>A</a:t>
            </a:r>
            <a:r>
              <a:rPr lang="de-DE" dirty="0"/>
              <a:t>) ist definiert als</a:t>
            </a:r>
          </a:p>
          <a:p>
            <a:pPr lvl="1"/>
            <a:r>
              <a:rPr lang="de-DE" dirty="0"/>
              <a:t>den größten Index </a:t>
            </a:r>
            <a:r>
              <a:rPr lang="de-DE" dirty="0">
                <a:solidFill>
                  <a:srgbClr val="3C8C93"/>
                </a:solidFill>
              </a:rPr>
              <a:t>i</a:t>
            </a:r>
            <a:r>
              <a:rPr lang="de-DE" dirty="0"/>
              <a:t>, so dass </a:t>
            </a:r>
            <a:r>
              <a:rPr lang="de-DE" dirty="0">
                <a:solidFill>
                  <a:srgbClr val="3C8C93"/>
                </a:solidFill>
              </a:rPr>
              <a:t>P[i]=x</a:t>
            </a:r>
            <a:r>
              <a:rPr lang="de-DE" dirty="0"/>
              <a:t>, oder</a:t>
            </a:r>
          </a:p>
          <a:p>
            <a:pPr lvl="1"/>
            <a:r>
              <a:rPr lang="de-DE" dirty="0">
                <a:solidFill>
                  <a:srgbClr val="3C8C93"/>
                </a:solidFill>
              </a:rPr>
              <a:t>-1</a:t>
            </a:r>
            <a:r>
              <a:rPr lang="de-DE" dirty="0"/>
              <a:t>, falls solch ein Index nicht existiert</a:t>
            </a:r>
          </a:p>
          <a:p>
            <a:r>
              <a:rPr lang="de-DE" dirty="0"/>
              <a:t>Implementationen</a:t>
            </a:r>
          </a:p>
          <a:p>
            <a:pPr lvl="1"/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L</a:t>
            </a:r>
            <a:r>
              <a:rPr lang="de-DE" dirty="0"/>
              <a:t> ist meist in einem Feld der Größe </a:t>
            </a:r>
            <a:r>
              <a:rPr lang="de-DE" dirty="0">
                <a:solidFill>
                  <a:srgbClr val="3C8C93"/>
                </a:solidFill>
              </a:rPr>
              <a:t>|A|</a:t>
            </a:r>
            <a:r>
              <a:rPr lang="de-DE" dirty="0"/>
              <a:t> gespeichert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81037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 L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765925" y="4273327"/>
            <a:ext cx="153987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3200"/>
              <a:t>-1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224463" y="4273327"/>
            <a:ext cx="1541462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3200"/>
              <a:t>3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690938" y="4273327"/>
            <a:ext cx="15335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3200"/>
              <a:t>5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149475" y="4273327"/>
            <a:ext cx="1541463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3200"/>
              <a:t>4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09600" y="4273327"/>
            <a:ext cx="1539875" cy="65722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3200" b="1" i="1">
                <a:solidFill>
                  <a:srgbClr val="000000"/>
                </a:solidFill>
              </a:rPr>
              <a:t>L</a:t>
            </a:r>
            <a:r>
              <a:rPr lang="en-US" altLang="de-DE" sz="3200">
                <a:solidFill>
                  <a:srgbClr val="000000"/>
                </a:solidFill>
              </a:rPr>
              <a:t>(</a:t>
            </a:r>
            <a:r>
              <a:rPr lang="en-US" altLang="de-DE" sz="3200" b="1" i="1">
                <a:solidFill>
                  <a:srgbClr val="000000"/>
                </a:solidFill>
              </a:rPr>
              <a:t>x</a:t>
            </a:r>
            <a:r>
              <a:rPr lang="en-US" altLang="de-DE" sz="320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765925" y="3668490"/>
            <a:ext cx="1539875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3200" b="1" i="1"/>
              <a:t>d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224463" y="3668490"/>
            <a:ext cx="1541462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3200" b="1" i="1"/>
              <a:t>c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690938" y="3668490"/>
            <a:ext cx="1533525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3200" b="1" i="1"/>
              <a:t>b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149475" y="3668490"/>
            <a:ext cx="1541463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3200" b="1" i="1"/>
              <a:t>a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09600" y="3668490"/>
            <a:ext cx="1539875" cy="604837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3200" b="1" i="1">
                <a:solidFill>
                  <a:srgbClr val="000000"/>
                </a:solidFill>
              </a:rPr>
              <a:t>x</a:t>
            </a:r>
            <a:endParaRPr lang="en-US" altLang="de-DE" sz="3200" b="1" i="1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609600" y="3668490"/>
            <a:ext cx="76962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609600" y="4930552"/>
            <a:ext cx="76962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609600" y="3668490"/>
            <a:ext cx="0" cy="1262062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3690938" y="3668490"/>
            <a:ext cx="0" cy="1262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5224463" y="3668490"/>
            <a:ext cx="0" cy="1262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6765925" y="3668490"/>
            <a:ext cx="0" cy="1262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>
            <a:off x="8305800" y="3668490"/>
            <a:ext cx="0" cy="1262062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>
            <a:off x="2149475" y="3668490"/>
            <a:ext cx="0" cy="1262062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609600" y="4273327"/>
            <a:ext cx="76962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4800600" y="1425352"/>
            <a:ext cx="2667000" cy="609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>
            <a:off x="5257800" y="1425352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>
            <a:off x="5715000" y="1425352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>
            <a:off x="6172200" y="1425352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6629400" y="1425352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>
            <a:off x="7086600" y="1425352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4859338" y="1439640"/>
            <a:ext cx="3413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a</a:t>
            </a: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5287963" y="1439640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b</a:t>
            </a:r>
          </a:p>
        </p:txBody>
      </p: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5735638" y="1439640"/>
            <a:ext cx="3413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a</a:t>
            </a:r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6173788" y="1439640"/>
            <a:ext cx="3413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c</a:t>
            </a:r>
          </a:p>
        </p:txBody>
      </p:sp>
      <p:sp>
        <p:nvSpPr>
          <p:cNvPr id="35" name="Text Box 35"/>
          <p:cNvSpPr txBox="1">
            <a:spLocks noChangeArrowheads="1"/>
          </p:cNvSpPr>
          <p:nvPr/>
        </p:nvSpPr>
        <p:spPr bwMode="auto">
          <a:xfrm>
            <a:off x="6611938" y="1439640"/>
            <a:ext cx="3413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a</a:t>
            </a:r>
          </a:p>
        </p:txBody>
      </p:sp>
      <p:sp>
        <p:nvSpPr>
          <p:cNvPr id="36" name="Text Box 36"/>
          <p:cNvSpPr txBox="1">
            <a:spLocks noChangeArrowheads="1"/>
          </p:cNvSpPr>
          <p:nvPr/>
        </p:nvSpPr>
        <p:spPr bwMode="auto">
          <a:xfrm>
            <a:off x="7040563" y="1439640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b</a:t>
            </a:r>
          </a:p>
        </p:txBody>
      </p:sp>
      <p:sp>
        <p:nvSpPr>
          <p:cNvPr id="37" name="Text Box 39"/>
          <p:cNvSpPr txBox="1">
            <a:spLocks noChangeArrowheads="1"/>
          </p:cNvSpPr>
          <p:nvPr/>
        </p:nvSpPr>
        <p:spPr bwMode="auto">
          <a:xfrm>
            <a:off x="4819650" y="1973040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0</a:t>
            </a:r>
          </a:p>
        </p:txBody>
      </p:sp>
      <p:sp>
        <p:nvSpPr>
          <p:cNvPr id="38" name="Text Box 40"/>
          <p:cNvSpPr txBox="1">
            <a:spLocks noChangeArrowheads="1"/>
          </p:cNvSpPr>
          <p:nvPr/>
        </p:nvSpPr>
        <p:spPr bwMode="auto">
          <a:xfrm>
            <a:off x="5276850" y="1973040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1</a:t>
            </a:r>
          </a:p>
        </p:txBody>
      </p:sp>
      <p:sp>
        <p:nvSpPr>
          <p:cNvPr id="39" name="Text Box 41"/>
          <p:cNvSpPr txBox="1">
            <a:spLocks noChangeArrowheads="1"/>
          </p:cNvSpPr>
          <p:nvPr/>
        </p:nvSpPr>
        <p:spPr bwMode="auto">
          <a:xfrm>
            <a:off x="5734050" y="1973040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2</a:t>
            </a:r>
          </a:p>
        </p:txBody>
      </p:sp>
      <p:sp>
        <p:nvSpPr>
          <p:cNvPr id="40" name="Text Box 42"/>
          <p:cNvSpPr txBox="1">
            <a:spLocks noChangeArrowheads="1"/>
          </p:cNvSpPr>
          <p:nvPr/>
        </p:nvSpPr>
        <p:spPr bwMode="auto">
          <a:xfrm>
            <a:off x="6191250" y="1973040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3</a:t>
            </a:r>
          </a:p>
        </p:txBody>
      </p:sp>
      <p:sp>
        <p:nvSpPr>
          <p:cNvPr id="41" name="Text Box 43"/>
          <p:cNvSpPr txBox="1">
            <a:spLocks noChangeArrowheads="1"/>
          </p:cNvSpPr>
          <p:nvPr/>
        </p:nvSpPr>
        <p:spPr bwMode="auto">
          <a:xfrm>
            <a:off x="6648450" y="1973040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4</a:t>
            </a:r>
          </a:p>
        </p:txBody>
      </p:sp>
      <p:sp>
        <p:nvSpPr>
          <p:cNvPr id="42" name="Text Box 44"/>
          <p:cNvSpPr txBox="1">
            <a:spLocks noChangeArrowheads="1"/>
          </p:cNvSpPr>
          <p:nvPr/>
        </p:nvSpPr>
        <p:spPr bwMode="auto">
          <a:xfrm>
            <a:off x="7105650" y="1973040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5</a:t>
            </a:r>
          </a:p>
        </p:txBody>
      </p:sp>
      <p:sp>
        <p:nvSpPr>
          <p:cNvPr id="43" name="Text Box 45"/>
          <p:cNvSpPr txBox="1">
            <a:spLocks noChangeArrowheads="1"/>
          </p:cNvSpPr>
          <p:nvPr/>
        </p:nvSpPr>
        <p:spPr bwMode="auto">
          <a:xfrm>
            <a:off x="4356100" y="1196752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200"/>
              <a:t>P</a:t>
            </a:r>
          </a:p>
        </p:txBody>
      </p:sp>
      <p:sp>
        <p:nvSpPr>
          <p:cNvPr id="44" name="Line 46"/>
          <p:cNvSpPr>
            <a:spLocks noChangeShapeType="1"/>
          </p:cNvSpPr>
          <p:nvPr/>
        </p:nvSpPr>
        <p:spPr bwMode="auto">
          <a:xfrm flipH="1">
            <a:off x="5410200" y="2720752"/>
            <a:ext cx="1524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45" name="Text Box 47"/>
          <p:cNvSpPr txBox="1">
            <a:spLocks noChangeArrowheads="1"/>
          </p:cNvSpPr>
          <p:nvPr/>
        </p:nvSpPr>
        <p:spPr bwMode="auto">
          <a:xfrm>
            <a:off x="2364849" y="5584136"/>
            <a:ext cx="38223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de-DE" altLang="de-DE" sz="2800" dirty="0">
                <a:latin typeface="+mn-lt"/>
              </a:rPr>
              <a:t>L speichert Indexe von</a:t>
            </a:r>
            <a:r>
              <a:rPr lang="th-TH" altLang="de-DE" sz="2800" dirty="0">
                <a:latin typeface="+mn-lt"/>
              </a:rPr>
              <a:t> P</a:t>
            </a:r>
          </a:p>
        </p:txBody>
      </p:sp>
      <p:sp>
        <p:nvSpPr>
          <p:cNvPr id="4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755576" y="1592605"/>
            <a:ext cx="245451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A = {a, b, c, d}</a:t>
            </a:r>
          </a:p>
          <a:p>
            <a:r>
              <a:rPr lang="de-DE" sz="3200" dirty="0"/>
              <a:t>P = „</a:t>
            </a:r>
            <a:r>
              <a:rPr lang="de-DE" sz="3200" dirty="0" err="1"/>
              <a:t>abacab</a:t>
            </a:r>
            <a:r>
              <a:rPr lang="de-DE" sz="3200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5312573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F6E4-C8FF-AC49-8EF6-082450278B3B}" type="slidenum">
              <a:rPr lang="de-DE"/>
              <a:pPr/>
              <a:t>25</a:t>
            </a:fld>
            <a:endParaRPr lang="de-DE"/>
          </a:p>
        </p:txBody>
      </p:sp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Funktion des letzten Vorkommens</a:t>
            </a: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507288" cy="4968875"/>
          </a:xfrm>
        </p:spPr>
        <p:txBody>
          <a:bodyPr/>
          <a:lstStyle/>
          <a:p>
            <a:pPr>
              <a:buFontTx/>
              <a:buNone/>
            </a:pPr>
            <a:r>
              <a:rPr lang="de-DE" sz="2400" dirty="0" err="1"/>
              <a:t>function</a:t>
            </a:r>
            <a:r>
              <a:rPr lang="de-DE" sz="2400" dirty="0"/>
              <a:t> </a:t>
            </a:r>
            <a:r>
              <a:rPr lang="de-DE" sz="2400" dirty="0" err="1">
                <a:solidFill>
                  <a:schemeClr val="accent2"/>
                </a:solidFill>
              </a:rPr>
              <a:t>buildL</a:t>
            </a:r>
            <a:r>
              <a:rPr lang="de-DE" sz="2400" dirty="0"/>
              <a:t>(</a:t>
            </a:r>
            <a:r>
              <a:rPr lang="de-DE" sz="2400" dirty="0" err="1">
                <a:solidFill>
                  <a:schemeClr val="hlink"/>
                </a:solidFill>
              </a:rPr>
              <a:t>pattern</a:t>
            </a:r>
            <a:r>
              <a:rPr lang="de-DE" sz="2400" dirty="0"/>
              <a:t>: </a:t>
            </a:r>
            <a:r>
              <a:rPr lang="de-DE" sz="2400" dirty="0">
                <a:solidFill>
                  <a:schemeClr val="hlink"/>
                </a:solidFill>
              </a:rPr>
              <a:t>String</a:t>
            </a:r>
            <a:r>
              <a:rPr lang="de-DE" sz="2400" dirty="0"/>
              <a:t>): Array[0..127] of Integer</a:t>
            </a:r>
            <a:br>
              <a:rPr lang="de-DE" sz="2400" dirty="0"/>
            </a:br>
            <a:r>
              <a:rPr lang="de-DE" sz="2400" dirty="0">
                <a:solidFill>
                  <a:schemeClr val="hlink"/>
                </a:solidFill>
              </a:rPr>
              <a:t>L := &lt;</a:t>
            </a:r>
            <a:r>
              <a:rPr lang="en-US" sz="2400" dirty="0">
                <a:solidFill>
                  <a:schemeClr val="hlink"/>
                </a:solidFill>
                <a:latin typeface="cmsy10" charset="0"/>
              </a:rPr>
              <a:t>-1</a:t>
            </a:r>
            <a:r>
              <a:rPr lang="de-DE" sz="2400" dirty="0">
                <a:solidFill>
                  <a:schemeClr val="hlink"/>
                </a:solidFill>
              </a:rPr>
              <a:t>,…,</a:t>
            </a:r>
            <a:r>
              <a:rPr lang="en-US" sz="2400" dirty="0">
                <a:solidFill>
                  <a:schemeClr val="hlink"/>
                </a:solidFill>
                <a:latin typeface="cmsy10" charset="0"/>
              </a:rPr>
              <a:t>-1</a:t>
            </a:r>
            <a:r>
              <a:rPr lang="de-DE" sz="2400" dirty="0">
                <a:solidFill>
                  <a:schemeClr val="hlink"/>
                </a:solidFill>
              </a:rPr>
              <a:t>&gt;:</a:t>
            </a:r>
            <a:r>
              <a:rPr lang="de-DE" sz="2400" dirty="0"/>
              <a:t> Array </a:t>
            </a:r>
            <a:r>
              <a:rPr lang="de-DE" sz="2400" dirty="0">
                <a:solidFill>
                  <a:schemeClr val="hlink"/>
                </a:solidFill>
              </a:rPr>
              <a:t>[0..127]</a:t>
            </a:r>
            <a:r>
              <a:rPr lang="de-DE" sz="2400" dirty="0"/>
              <a:t> of </a:t>
            </a:r>
            <a:r>
              <a:rPr lang="de-DE" sz="2400" dirty="0">
                <a:solidFill>
                  <a:schemeClr val="hlink"/>
                </a:solidFill>
              </a:rPr>
              <a:t>Integer </a:t>
            </a:r>
            <a:r>
              <a:rPr lang="de-DE" sz="2400" dirty="0">
                <a:solidFill>
                  <a:srgbClr val="FF0000"/>
                </a:solidFill>
              </a:rPr>
              <a:t>// nur ASCII unterstützt </a:t>
            </a:r>
            <a:br>
              <a:rPr lang="de-DE" sz="2400" dirty="0">
                <a:solidFill>
                  <a:srgbClr val="FF0000"/>
                </a:solidFill>
              </a:rPr>
            </a:b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>
                <a:solidFill>
                  <a:srgbClr val="3C8C93"/>
                </a:solidFill>
              </a:rPr>
              <a:t>i</a:t>
            </a:r>
            <a:r>
              <a:rPr lang="de-DE" sz="2400" dirty="0"/>
              <a:t> </a:t>
            </a:r>
            <a:r>
              <a:rPr lang="de-DE" sz="2400" dirty="0" err="1"/>
              <a:t>from</a:t>
            </a:r>
            <a:r>
              <a:rPr lang="de-DE" sz="2400" dirty="0"/>
              <a:t> </a:t>
            </a:r>
            <a:r>
              <a:rPr lang="de-DE" sz="2400" dirty="0">
                <a:solidFill>
                  <a:srgbClr val="3C8C93"/>
                </a:solidFill>
              </a:rPr>
              <a:t>0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>
                <a:solidFill>
                  <a:srgbClr val="3C8C93"/>
                </a:solidFill>
              </a:rPr>
              <a:t>length</a:t>
            </a:r>
            <a:r>
              <a:rPr lang="de-DE" sz="2400" dirty="0">
                <a:solidFill>
                  <a:srgbClr val="3C8C93"/>
                </a:solidFill>
              </a:rPr>
              <a:t>(</a:t>
            </a:r>
            <a:r>
              <a:rPr lang="de-DE" sz="2400" dirty="0" err="1">
                <a:solidFill>
                  <a:srgbClr val="3C8C93"/>
                </a:solidFill>
              </a:rPr>
              <a:t>pattern</a:t>
            </a:r>
            <a:r>
              <a:rPr lang="de-DE" sz="2400" dirty="0">
                <a:solidFill>
                  <a:srgbClr val="3C8C93"/>
                </a:solidFill>
              </a:rPr>
              <a:t>)-1</a:t>
            </a:r>
            <a:r>
              <a:rPr lang="de-DE" sz="2400" dirty="0"/>
              <a:t> do</a:t>
            </a:r>
            <a:br>
              <a:rPr lang="de-DE" sz="2400" dirty="0"/>
            </a:br>
            <a:r>
              <a:rPr lang="de-DE" sz="2400" dirty="0"/>
              <a:t>    </a:t>
            </a:r>
            <a:r>
              <a:rPr lang="de-DE" sz="2400" dirty="0">
                <a:solidFill>
                  <a:srgbClr val="3C8C93"/>
                </a:solidFill>
              </a:rPr>
              <a:t>L[</a:t>
            </a:r>
            <a:r>
              <a:rPr lang="de-DE" sz="2400" dirty="0" err="1">
                <a:solidFill>
                  <a:srgbClr val="3C8C93"/>
                </a:solidFill>
              </a:rPr>
              <a:t>pattern</a:t>
            </a:r>
            <a:r>
              <a:rPr lang="de-DE" sz="2400" dirty="0">
                <a:solidFill>
                  <a:srgbClr val="3C8C93"/>
                </a:solidFill>
              </a:rPr>
              <a:t>[i]] := i</a:t>
            </a:r>
            <a:br>
              <a:rPr lang="de-DE" sz="2400" dirty="0">
                <a:solidFill>
                  <a:srgbClr val="3C8C93"/>
                </a:solidFill>
              </a:rPr>
            </a:br>
            <a:r>
              <a:rPr lang="de-DE" sz="2400" dirty="0" err="1"/>
              <a:t>return</a:t>
            </a:r>
            <a:r>
              <a:rPr lang="de-DE" sz="2400" dirty="0"/>
              <a:t>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20105443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Zweites Boyer-Moore-Beispiel</a:t>
            </a:r>
          </a:p>
        </p:txBody>
      </p:sp>
      <p:sp>
        <p:nvSpPr>
          <p:cNvPr id="5" name="Rectangle 1049"/>
          <p:cNvSpPr>
            <a:spLocks noChangeArrowheads="1"/>
          </p:cNvSpPr>
          <p:nvPr/>
        </p:nvSpPr>
        <p:spPr bwMode="auto">
          <a:xfrm>
            <a:off x="111125" y="1268760"/>
            <a:ext cx="8870950" cy="40386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pic>
        <p:nvPicPr>
          <p:cNvPr id="6" name="Grafik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344960"/>
            <a:ext cx="8610600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1029"/>
          <p:cNvGrpSpPr>
            <a:grpSpLocks/>
          </p:cNvGrpSpPr>
          <p:nvPr/>
        </p:nvGrpSpPr>
        <p:grpSpPr bwMode="auto">
          <a:xfrm>
            <a:off x="4410075" y="5459760"/>
            <a:ext cx="4648200" cy="762000"/>
            <a:chOff x="2352" y="2016"/>
            <a:chExt cx="2928" cy="480"/>
          </a:xfrm>
        </p:grpSpPr>
        <p:sp>
          <p:nvSpPr>
            <p:cNvPr id="10" name="Rectangle 1030"/>
            <p:cNvSpPr>
              <a:spLocks noChangeArrowheads="1"/>
            </p:cNvSpPr>
            <p:nvPr/>
          </p:nvSpPr>
          <p:spPr bwMode="auto">
            <a:xfrm>
              <a:off x="4694" y="2246"/>
              <a:ext cx="58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buFont typeface="Monotype Sorts" pitchFamily="2" charset="2"/>
                <a:buNone/>
              </a:pPr>
              <a:r>
                <a:rPr lang="en-US" altLang="de-DE" sz="1800">
                  <a:latin typeface="Symbol" pitchFamily="18" charset="2"/>
                </a:rPr>
                <a:t>-</a:t>
              </a:r>
              <a:r>
                <a:rPr lang="en-US" altLang="de-DE" sz="1800"/>
                <a:t>1</a:t>
              </a:r>
            </a:p>
          </p:txBody>
        </p:sp>
        <p:sp>
          <p:nvSpPr>
            <p:cNvPr id="11" name="Rectangle 1031"/>
            <p:cNvSpPr>
              <a:spLocks noChangeArrowheads="1"/>
            </p:cNvSpPr>
            <p:nvPr/>
          </p:nvSpPr>
          <p:spPr bwMode="auto">
            <a:xfrm>
              <a:off x="4108" y="2246"/>
              <a:ext cx="58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buFont typeface="Monotype Sorts" pitchFamily="2" charset="2"/>
                <a:buNone/>
              </a:pPr>
              <a:r>
                <a:rPr lang="en-US" altLang="de-DE" sz="1800"/>
                <a:t>3</a:t>
              </a:r>
            </a:p>
          </p:txBody>
        </p:sp>
        <p:sp>
          <p:nvSpPr>
            <p:cNvPr id="12" name="Rectangle 1032"/>
            <p:cNvSpPr>
              <a:spLocks noChangeArrowheads="1"/>
            </p:cNvSpPr>
            <p:nvPr/>
          </p:nvSpPr>
          <p:spPr bwMode="auto">
            <a:xfrm>
              <a:off x="3524" y="2246"/>
              <a:ext cx="5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buFont typeface="Monotype Sorts" pitchFamily="2" charset="2"/>
                <a:buNone/>
              </a:pPr>
              <a:r>
                <a:rPr lang="en-US" altLang="de-DE" sz="1800"/>
                <a:t>5</a:t>
              </a:r>
            </a:p>
          </p:txBody>
        </p:sp>
        <p:sp>
          <p:nvSpPr>
            <p:cNvPr id="13" name="Rectangle 1033"/>
            <p:cNvSpPr>
              <a:spLocks noChangeArrowheads="1"/>
            </p:cNvSpPr>
            <p:nvPr/>
          </p:nvSpPr>
          <p:spPr bwMode="auto">
            <a:xfrm>
              <a:off x="2938" y="2246"/>
              <a:ext cx="58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buFont typeface="Monotype Sorts" pitchFamily="2" charset="2"/>
                <a:buNone/>
              </a:pPr>
              <a:r>
                <a:rPr lang="en-US" altLang="de-DE" sz="1800"/>
                <a:t>4</a:t>
              </a:r>
            </a:p>
          </p:txBody>
        </p:sp>
        <p:sp>
          <p:nvSpPr>
            <p:cNvPr id="14" name="Rectangle 1034"/>
            <p:cNvSpPr>
              <a:spLocks noChangeArrowheads="1"/>
            </p:cNvSpPr>
            <p:nvPr/>
          </p:nvSpPr>
          <p:spPr bwMode="auto">
            <a:xfrm>
              <a:off x="2352" y="2246"/>
              <a:ext cx="58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buFont typeface="Monotype Sorts" pitchFamily="2" charset="2"/>
                <a:buNone/>
              </a:pPr>
              <a:r>
                <a:rPr lang="en-US" altLang="de-DE" sz="1800" b="1" i="1"/>
                <a:t>L</a:t>
              </a:r>
              <a:r>
                <a:rPr lang="en-US" altLang="de-DE" sz="1800"/>
                <a:t>(</a:t>
              </a:r>
              <a:r>
                <a:rPr lang="en-US" altLang="de-DE" sz="1800" b="1" i="1"/>
                <a:t>x</a:t>
              </a:r>
              <a:r>
                <a:rPr lang="en-US" altLang="de-DE" sz="1800"/>
                <a:t>)</a:t>
              </a:r>
            </a:p>
          </p:txBody>
        </p:sp>
        <p:sp>
          <p:nvSpPr>
            <p:cNvPr id="15" name="Rectangle 1035"/>
            <p:cNvSpPr>
              <a:spLocks noChangeArrowheads="1"/>
            </p:cNvSpPr>
            <p:nvPr/>
          </p:nvSpPr>
          <p:spPr bwMode="auto">
            <a:xfrm>
              <a:off x="4694" y="2016"/>
              <a:ext cx="58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buFont typeface="Monotype Sorts" pitchFamily="2" charset="2"/>
                <a:buNone/>
              </a:pPr>
              <a:r>
                <a:rPr lang="en-US" altLang="de-DE" sz="1800" b="1" i="1"/>
                <a:t>d</a:t>
              </a:r>
            </a:p>
          </p:txBody>
        </p:sp>
        <p:sp>
          <p:nvSpPr>
            <p:cNvPr id="16" name="Rectangle 1036"/>
            <p:cNvSpPr>
              <a:spLocks noChangeArrowheads="1"/>
            </p:cNvSpPr>
            <p:nvPr/>
          </p:nvSpPr>
          <p:spPr bwMode="auto">
            <a:xfrm>
              <a:off x="4108" y="2016"/>
              <a:ext cx="58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buFont typeface="Monotype Sorts" pitchFamily="2" charset="2"/>
                <a:buNone/>
              </a:pPr>
              <a:r>
                <a:rPr lang="en-US" altLang="de-DE" sz="1800" b="1" i="1"/>
                <a:t>c</a:t>
              </a:r>
            </a:p>
          </p:txBody>
        </p:sp>
        <p:sp>
          <p:nvSpPr>
            <p:cNvPr id="17" name="Rectangle 1037"/>
            <p:cNvSpPr>
              <a:spLocks noChangeArrowheads="1"/>
            </p:cNvSpPr>
            <p:nvPr/>
          </p:nvSpPr>
          <p:spPr bwMode="auto">
            <a:xfrm>
              <a:off x="3524" y="2016"/>
              <a:ext cx="584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buFont typeface="Monotype Sorts" pitchFamily="2" charset="2"/>
                <a:buNone/>
              </a:pPr>
              <a:r>
                <a:rPr lang="en-US" altLang="de-DE" sz="1800" b="1" i="1"/>
                <a:t>b</a:t>
              </a:r>
            </a:p>
          </p:txBody>
        </p:sp>
        <p:sp>
          <p:nvSpPr>
            <p:cNvPr id="18" name="Rectangle 1038"/>
            <p:cNvSpPr>
              <a:spLocks noChangeArrowheads="1"/>
            </p:cNvSpPr>
            <p:nvPr/>
          </p:nvSpPr>
          <p:spPr bwMode="auto">
            <a:xfrm>
              <a:off x="2938" y="2016"/>
              <a:ext cx="58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buFont typeface="Monotype Sorts" pitchFamily="2" charset="2"/>
                <a:buNone/>
              </a:pPr>
              <a:r>
                <a:rPr lang="en-US" altLang="de-DE" sz="1800" b="1" i="1"/>
                <a:t>a</a:t>
              </a:r>
            </a:p>
          </p:txBody>
        </p:sp>
        <p:sp>
          <p:nvSpPr>
            <p:cNvPr id="19" name="Rectangle 1039"/>
            <p:cNvSpPr>
              <a:spLocks noChangeArrowheads="1"/>
            </p:cNvSpPr>
            <p:nvPr/>
          </p:nvSpPr>
          <p:spPr bwMode="auto">
            <a:xfrm>
              <a:off x="2352" y="2016"/>
              <a:ext cx="58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buFont typeface="Monotype Sorts" pitchFamily="2" charset="2"/>
                <a:buNone/>
              </a:pPr>
              <a:r>
                <a:rPr lang="en-US" altLang="de-DE" sz="1800" b="1" i="1"/>
                <a:t>x</a:t>
              </a:r>
            </a:p>
          </p:txBody>
        </p:sp>
        <p:sp>
          <p:nvSpPr>
            <p:cNvPr id="20" name="Line 1040"/>
            <p:cNvSpPr>
              <a:spLocks noChangeShapeType="1"/>
            </p:cNvSpPr>
            <p:nvPr/>
          </p:nvSpPr>
          <p:spPr bwMode="auto">
            <a:xfrm>
              <a:off x="2352" y="2016"/>
              <a:ext cx="292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1" name="Line 1041"/>
            <p:cNvSpPr>
              <a:spLocks noChangeShapeType="1"/>
            </p:cNvSpPr>
            <p:nvPr/>
          </p:nvSpPr>
          <p:spPr bwMode="auto">
            <a:xfrm>
              <a:off x="2352" y="2496"/>
              <a:ext cx="292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2" name="Line 1042"/>
            <p:cNvSpPr>
              <a:spLocks noChangeShapeType="1"/>
            </p:cNvSpPr>
            <p:nvPr/>
          </p:nvSpPr>
          <p:spPr bwMode="auto">
            <a:xfrm>
              <a:off x="2352" y="2016"/>
              <a:ext cx="0" cy="48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3" name="Line 1043"/>
            <p:cNvSpPr>
              <a:spLocks noChangeShapeType="1"/>
            </p:cNvSpPr>
            <p:nvPr/>
          </p:nvSpPr>
          <p:spPr bwMode="auto">
            <a:xfrm>
              <a:off x="3524" y="2016"/>
              <a:ext cx="0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4" name="Line 1044"/>
            <p:cNvSpPr>
              <a:spLocks noChangeShapeType="1"/>
            </p:cNvSpPr>
            <p:nvPr/>
          </p:nvSpPr>
          <p:spPr bwMode="auto">
            <a:xfrm>
              <a:off x="4108" y="2016"/>
              <a:ext cx="0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5" name="Line 1045"/>
            <p:cNvSpPr>
              <a:spLocks noChangeShapeType="1"/>
            </p:cNvSpPr>
            <p:nvPr/>
          </p:nvSpPr>
          <p:spPr bwMode="auto">
            <a:xfrm>
              <a:off x="4694" y="2016"/>
              <a:ext cx="0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6" name="Line 1046"/>
            <p:cNvSpPr>
              <a:spLocks noChangeShapeType="1"/>
            </p:cNvSpPr>
            <p:nvPr/>
          </p:nvSpPr>
          <p:spPr bwMode="auto">
            <a:xfrm>
              <a:off x="5280" y="2016"/>
              <a:ext cx="0" cy="48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7" name="Line 1047"/>
            <p:cNvSpPr>
              <a:spLocks noChangeShapeType="1"/>
            </p:cNvSpPr>
            <p:nvPr/>
          </p:nvSpPr>
          <p:spPr bwMode="auto">
            <a:xfrm>
              <a:off x="2938" y="2016"/>
              <a:ext cx="0" cy="48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8" name="Line 1048"/>
            <p:cNvSpPr>
              <a:spLocks noChangeShapeType="1"/>
            </p:cNvSpPr>
            <p:nvPr/>
          </p:nvSpPr>
          <p:spPr bwMode="auto">
            <a:xfrm>
              <a:off x="2352" y="2246"/>
              <a:ext cx="292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</p:grpSp>
      <p:sp>
        <p:nvSpPr>
          <p:cNvPr id="8" name="Text Box 1050"/>
          <p:cNvSpPr txBox="1">
            <a:spLocks noChangeArrowheads="1"/>
          </p:cNvSpPr>
          <p:nvPr/>
        </p:nvSpPr>
        <p:spPr bwMode="auto">
          <a:xfrm>
            <a:off x="85725" y="1313210"/>
            <a:ext cx="590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T: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9" name="Text Box 1051"/>
          <p:cNvSpPr txBox="1">
            <a:spLocks noChangeArrowheads="1"/>
          </p:cNvSpPr>
          <p:nvPr/>
        </p:nvSpPr>
        <p:spPr bwMode="auto">
          <a:xfrm>
            <a:off x="111125" y="2106960"/>
            <a:ext cx="565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P: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018320" y="2191053"/>
            <a:ext cx="2416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(a)=4, j=5</a:t>
            </a:r>
          </a:p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i+=m-</a:t>
            </a:r>
            <a:r>
              <a:rPr lang="de-DE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(j, </a:t>
            </a:r>
            <a:r>
              <a:rPr lang="de-D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(a)+1)=1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3460748" y="2981400"/>
            <a:ext cx="12394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(a)=4, j=3</a:t>
            </a:r>
          </a:p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i+=3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4283968" y="4661029"/>
            <a:ext cx="13292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(d)=-1, j=5</a:t>
            </a:r>
          </a:p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i+=6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539552" y="1954560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m=6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6732240" y="3773488"/>
            <a:ext cx="12394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(a)=4, j=5</a:t>
            </a:r>
          </a:p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i+=1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2555776" y="4268252"/>
            <a:ext cx="1794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(a)=4, j=5, i+=1</a:t>
            </a:r>
          </a:p>
        </p:txBody>
      </p:sp>
      <p:sp>
        <p:nvSpPr>
          <p:cNvPr id="3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26626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F6E4-C8FF-AC49-8EF6-082450278B3B}" type="slidenum">
              <a:rPr lang="de-DE"/>
              <a:pPr/>
              <a:t>27</a:t>
            </a:fld>
            <a:endParaRPr lang="de-DE"/>
          </a:p>
        </p:txBody>
      </p:sp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Boyer-Moore-Verfahren</a:t>
            </a: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91838"/>
            <a:ext cx="8229600" cy="5328369"/>
          </a:xfrm>
        </p:spPr>
        <p:txBody>
          <a:bodyPr/>
          <a:lstStyle/>
          <a:p>
            <a:pPr>
              <a:buFontTx/>
              <a:buNone/>
            </a:pPr>
            <a:r>
              <a:rPr lang="de-DE" sz="2000" dirty="0" err="1"/>
              <a:t>function</a:t>
            </a:r>
            <a:r>
              <a:rPr lang="de-DE" sz="2000" dirty="0"/>
              <a:t> </a:t>
            </a:r>
            <a:r>
              <a:rPr lang="de-DE" sz="2000" dirty="0" err="1">
                <a:solidFill>
                  <a:schemeClr val="accent2"/>
                </a:solidFill>
              </a:rPr>
              <a:t>BMsearch</a:t>
            </a:r>
            <a:r>
              <a:rPr lang="de-DE" sz="2000" dirty="0"/>
              <a:t>(</a:t>
            </a:r>
            <a:r>
              <a:rPr lang="de-DE" sz="2000" dirty="0" err="1">
                <a:solidFill>
                  <a:srgbClr val="3C8C93"/>
                </a:solidFill>
              </a:rPr>
              <a:t>text</a:t>
            </a:r>
            <a:r>
              <a:rPr lang="de-DE" sz="2000" dirty="0">
                <a:solidFill>
                  <a:srgbClr val="3C8C93"/>
                </a:solidFill>
              </a:rPr>
              <a:t>, </a:t>
            </a:r>
            <a:r>
              <a:rPr lang="de-DE" sz="2000" dirty="0" err="1">
                <a:solidFill>
                  <a:schemeClr val="hlink"/>
                </a:solidFill>
              </a:rPr>
              <a:t>pattern</a:t>
            </a:r>
            <a:r>
              <a:rPr lang="de-DE" sz="2000" dirty="0"/>
              <a:t>: </a:t>
            </a:r>
            <a:r>
              <a:rPr lang="de-DE" sz="2000" dirty="0">
                <a:solidFill>
                  <a:schemeClr val="hlink"/>
                </a:solidFill>
              </a:rPr>
              <a:t>String</a:t>
            </a:r>
            <a:r>
              <a:rPr lang="de-DE" sz="2000" dirty="0"/>
              <a:t>): Integer</a:t>
            </a:r>
            <a:br>
              <a:rPr lang="de-DE" sz="2000" dirty="0"/>
            </a:br>
            <a:r>
              <a:rPr lang="de-DE" sz="2000" dirty="0">
                <a:solidFill>
                  <a:schemeClr val="hlink"/>
                </a:solidFill>
              </a:rPr>
              <a:t>L := </a:t>
            </a:r>
            <a:r>
              <a:rPr lang="de-DE" sz="2000" dirty="0" err="1">
                <a:solidFill>
                  <a:schemeClr val="hlink"/>
                </a:solidFill>
              </a:rPr>
              <a:t>buildL</a:t>
            </a:r>
            <a:r>
              <a:rPr lang="de-DE" sz="2000" dirty="0">
                <a:solidFill>
                  <a:schemeClr val="hlink"/>
                </a:solidFill>
              </a:rPr>
              <a:t>(</a:t>
            </a:r>
            <a:r>
              <a:rPr lang="de-DE" sz="2000" dirty="0" err="1">
                <a:solidFill>
                  <a:schemeClr val="hlink"/>
                </a:solidFill>
              </a:rPr>
              <a:t>pattern</a:t>
            </a:r>
            <a:r>
              <a:rPr lang="de-DE" sz="2000" dirty="0">
                <a:solidFill>
                  <a:schemeClr val="hlink"/>
                </a:solidFill>
              </a:rPr>
              <a:t>) </a:t>
            </a:r>
            <a:br>
              <a:rPr lang="de-DE" sz="2000" dirty="0"/>
            </a:br>
            <a:r>
              <a:rPr lang="de-DE" sz="2000" dirty="0" err="1">
                <a:solidFill>
                  <a:schemeClr val="hlink"/>
                </a:solidFill>
              </a:rPr>
              <a:t>n</a:t>
            </a:r>
            <a:r>
              <a:rPr lang="de-DE" sz="2000" dirty="0">
                <a:solidFill>
                  <a:schemeClr val="hlink"/>
                </a:solidFill>
              </a:rPr>
              <a:t> := </a:t>
            </a:r>
            <a:r>
              <a:rPr lang="de-DE" sz="2000" dirty="0" err="1">
                <a:solidFill>
                  <a:schemeClr val="hlink"/>
                </a:solidFill>
              </a:rPr>
              <a:t>length</a:t>
            </a:r>
            <a:r>
              <a:rPr lang="de-DE" sz="2000" dirty="0">
                <a:solidFill>
                  <a:schemeClr val="hlink"/>
                </a:solidFill>
              </a:rPr>
              <a:t>(</a:t>
            </a:r>
            <a:r>
              <a:rPr lang="de-DE" sz="2000" dirty="0" err="1">
                <a:solidFill>
                  <a:schemeClr val="hlink"/>
                </a:solidFill>
              </a:rPr>
              <a:t>text</a:t>
            </a:r>
            <a:r>
              <a:rPr lang="de-DE" sz="2000" dirty="0">
                <a:solidFill>
                  <a:schemeClr val="hlink"/>
                </a:solidFill>
              </a:rPr>
              <a:t>); m := </a:t>
            </a:r>
            <a:r>
              <a:rPr lang="de-DE" sz="2000" dirty="0" err="1">
                <a:solidFill>
                  <a:schemeClr val="hlink"/>
                </a:solidFill>
              </a:rPr>
              <a:t>length</a:t>
            </a:r>
            <a:r>
              <a:rPr lang="de-DE" sz="2000" dirty="0">
                <a:solidFill>
                  <a:schemeClr val="hlink"/>
                </a:solidFill>
              </a:rPr>
              <a:t>(</a:t>
            </a:r>
            <a:r>
              <a:rPr lang="de-DE" sz="2000" dirty="0" err="1">
                <a:solidFill>
                  <a:schemeClr val="hlink"/>
                </a:solidFill>
              </a:rPr>
              <a:t>pattern</a:t>
            </a:r>
            <a:r>
              <a:rPr lang="de-DE" sz="2000" dirty="0">
                <a:solidFill>
                  <a:schemeClr val="hlink"/>
                </a:solidFill>
              </a:rPr>
              <a:t>)</a:t>
            </a:r>
            <a:br>
              <a:rPr lang="de-DE" sz="2000" dirty="0">
                <a:solidFill>
                  <a:schemeClr val="hlink"/>
                </a:solidFill>
              </a:rPr>
            </a:br>
            <a:r>
              <a:rPr lang="de-DE" sz="2000" dirty="0">
                <a:solidFill>
                  <a:schemeClr val="hlink"/>
                </a:solidFill>
              </a:rPr>
              <a:t>i := m - 1</a:t>
            </a:r>
            <a:br>
              <a:rPr lang="de-DE" sz="2000" dirty="0">
                <a:solidFill>
                  <a:schemeClr val="hlink"/>
                </a:solidFill>
              </a:rPr>
            </a:br>
            <a:r>
              <a:rPr lang="de-DE" sz="2000" dirty="0" err="1"/>
              <a:t>if</a:t>
            </a:r>
            <a:r>
              <a:rPr lang="de-DE" sz="2000" dirty="0"/>
              <a:t> </a:t>
            </a:r>
            <a:r>
              <a:rPr lang="de-DE" sz="2000" dirty="0">
                <a:solidFill>
                  <a:schemeClr val="hlink"/>
                </a:solidFill>
              </a:rPr>
              <a:t>i &gt; </a:t>
            </a:r>
            <a:r>
              <a:rPr lang="de-DE" sz="2000" dirty="0" err="1">
                <a:solidFill>
                  <a:schemeClr val="hlink"/>
                </a:solidFill>
              </a:rPr>
              <a:t>n</a:t>
            </a:r>
            <a:r>
              <a:rPr lang="de-DE" sz="2000" dirty="0">
                <a:solidFill>
                  <a:schemeClr val="hlink"/>
                </a:solidFill>
              </a:rPr>
              <a:t> - 1 </a:t>
            </a:r>
            <a:r>
              <a:rPr lang="de-DE" sz="2000" dirty="0" err="1"/>
              <a:t>then</a:t>
            </a:r>
            <a:br>
              <a:rPr lang="de-DE" sz="2000" dirty="0">
                <a:solidFill>
                  <a:schemeClr val="hlink"/>
                </a:solidFill>
              </a:rPr>
            </a:br>
            <a:r>
              <a:rPr lang="de-DE" sz="2000" dirty="0">
                <a:solidFill>
                  <a:schemeClr val="hlink"/>
                </a:solidFill>
              </a:rPr>
              <a:t>      </a:t>
            </a:r>
            <a:r>
              <a:rPr lang="de-DE" sz="2000" dirty="0" err="1"/>
              <a:t>return</a:t>
            </a:r>
            <a:r>
              <a:rPr lang="de-DE" sz="2000" dirty="0"/>
              <a:t> </a:t>
            </a:r>
            <a:r>
              <a:rPr lang="de-DE" sz="2000" dirty="0">
                <a:solidFill>
                  <a:schemeClr val="hlink"/>
                </a:solidFill>
              </a:rPr>
              <a:t>-1        </a:t>
            </a:r>
            <a:r>
              <a:rPr lang="de-DE" sz="2000" dirty="0">
                <a:solidFill>
                  <a:srgbClr val="FF0000"/>
                </a:solidFill>
              </a:rPr>
              <a:t>// Muster länger als Text, Suche erfolglos</a:t>
            </a:r>
            <a:br>
              <a:rPr lang="de-DE" sz="2000" dirty="0"/>
            </a:br>
            <a:r>
              <a:rPr lang="de-DE" sz="2000" dirty="0" err="1">
                <a:solidFill>
                  <a:schemeClr val="hlink"/>
                </a:solidFill>
              </a:rPr>
              <a:t>j</a:t>
            </a:r>
            <a:r>
              <a:rPr lang="de-DE" sz="2000" dirty="0">
                <a:solidFill>
                  <a:schemeClr val="hlink"/>
                </a:solidFill>
              </a:rPr>
              <a:t> := m – 1</a:t>
            </a:r>
            <a:br>
              <a:rPr lang="de-DE" sz="2000" dirty="0">
                <a:solidFill>
                  <a:schemeClr val="hlink"/>
                </a:solidFill>
              </a:rPr>
            </a:br>
            <a:r>
              <a:rPr lang="de-DE" sz="2000" dirty="0" err="1"/>
              <a:t>repeat</a:t>
            </a:r>
            <a:br>
              <a:rPr lang="de-DE" sz="2000" dirty="0">
                <a:solidFill>
                  <a:schemeClr val="hlink"/>
                </a:solidFill>
              </a:rPr>
            </a:br>
            <a:r>
              <a:rPr lang="de-DE" sz="2000" dirty="0">
                <a:solidFill>
                  <a:schemeClr val="hlink"/>
                </a:solidFill>
              </a:rPr>
              <a:t>    </a:t>
            </a:r>
            <a:r>
              <a:rPr lang="de-DE" sz="2000" dirty="0" err="1"/>
              <a:t>if</a:t>
            </a:r>
            <a:r>
              <a:rPr lang="de-DE" sz="2000" dirty="0"/>
              <a:t> </a:t>
            </a:r>
            <a:r>
              <a:rPr lang="de-DE" sz="2000" dirty="0" err="1">
                <a:solidFill>
                  <a:schemeClr val="hlink"/>
                </a:solidFill>
              </a:rPr>
              <a:t>pattern</a:t>
            </a:r>
            <a:r>
              <a:rPr lang="de-DE" sz="2000" dirty="0">
                <a:solidFill>
                  <a:schemeClr val="hlink"/>
                </a:solidFill>
              </a:rPr>
              <a:t>[</a:t>
            </a:r>
            <a:r>
              <a:rPr lang="de-DE" sz="2000" dirty="0" err="1">
                <a:solidFill>
                  <a:schemeClr val="hlink"/>
                </a:solidFill>
              </a:rPr>
              <a:t>j</a:t>
            </a:r>
            <a:r>
              <a:rPr lang="de-DE" sz="2000" dirty="0">
                <a:solidFill>
                  <a:schemeClr val="hlink"/>
                </a:solidFill>
              </a:rPr>
              <a:t>] = </a:t>
            </a:r>
            <a:r>
              <a:rPr lang="de-DE" sz="2000" dirty="0" err="1">
                <a:solidFill>
                  <a:schemeClr val="hlink"/>
                </a:solidFill>
              </a:rPr>
              <a:t>text</a:t>
            </a:r>
            <a:r>
              <a:rPr lang="de-DE" sz="2000" dirty="0">
                <a:solidFill>
                  <a:schemeClr val="hlink"/>
                </a:solidFill>
              </a:rPr>
              <a:t>[i] </a:t>
            </a:r>
            <a:r>
              <a:rPr lang="de-DE" sz="2000" dirty="0" err="1"/>
              <a:t>then</a:t>
            </a:r>
            <a:br>
              <a:rPr lang="de-DE" sz="2000" dirty="0">
                <a:solidFill>
                  <a:schemeClr val="hlink"/>
                </a:solidFill>
              </a:rPr>
            </a:br>
            <a:r>
              <a:rPr lang="de-DE" sz="2000" dirty="0">
                <a:solidFill>
                  <a:schemeClr val="hlink"/>
                </a:solidFill>
              </a:rPr>
              <a:t>        </a:t>
            </a:r>
            <a:r>
              <a:rPr lang="de-DE" sz="2000" dirty="0" err="1"/>
              <a:t>if</a:t>
            </a:r>
            <a:r>
              <a:rPr lang="de-DE" sz="2000" dirty="0"/>
              <a:t> </a:t>
            </a:r>
            <a:r>
              <a:rPr lang="de-DE" sz="2000" dirty="0" err="1">
                <a:solidFill>
                  <a:schemeClr val="hlink"/>
                </a:solidFill>
              </a:rPr>
              <a:t>j</a:t>
            </a:r>
            <a:r>
              <a:rPr lang="de-DE" sz="2000" dirty="0">
                <a:solidFill>
                  <a:schemeClr val="hlink"/>
                </a:solidFill>
              </a:rPr>
              <a:t> = 0 </a:t>
            </a:r>
            <a:r>
              <a:rPr lang="de-DE" sz="2000" dirty="0" err="1"/>
              <a:t>then</a:t>
            </a:r>
            <a:br>
              <a:rPr lang="de-DE" sz="2000" dirty="0">
                <a:solidFill>
                  <a:schemeClr val="hlink"/>
                </a:solidFill>
              </a:rPr>
            </a:br>
            <a:r>
              <a:rPr lang="de-DE" sz="2000" dirty="0">
                <a:solidFill>
                  <a:schemeClr val="hlink"/>
                </a:solidFill>
              </a:rPr>
              <a:t>            </a:t>
            </a:r>
            <a:r>
              <a:rPr lang="de-DE" sz="2000" dirty="0" err="1"/>
              <a:t>return</a:t>
            </a:r>
            <a:r>
              <a:rPr lang="de-DE" sz="2000" dirty="0"/>
              <a:t> </a:t>
            </a:r>
            <a:r>
              <a:rPr lang="de-DE" sz="2000" dirty="0">
                <a:solidFill>
                  <a:schemeClr val="hlink"/>
                </a:solidFill>
              </a:rPr>
              <a:t>i    </a:t>
            </a:r>
            <a:r>
              <a:rPr lang="de-DE" sz="2000" dirty="0">
                <a:solidFill>
                  <a:srgbClr val="FF0000"/>
                </a:solidFill>
              </a:rPr>
              <a:t>// Suche erfolgreich</a:t>
            </a:r>
            <a:br>
              <a:rPr lang="de-DE" sz="2000" dirty="0">
                <a:solidFill>
                  <a:schemeClr val="hlink"/>
                </a:solidFill>
              </a:rPr>
            </a:br>
            <a:r>
              <a:rPr lang="de-DE" sz="2000" dirty="0">
                <a:solidFill>
                  <a:schemeClr val="hlink"/>
                </a:solidFill>
              </a:rPr>
              <a:t>        </a:t>
            </a:r>
            <a:r>
              <a:rPr lang="de-DE" sz="2000" dirty="0" err="1"/>
              <a:t>else</a:t>
            </a:r>
            <a:r>
              <a:rPr lang="de-DE" sz="2000" dirty="0">
                <a:solidFill>
                  <a:schemeClr val="hlink"/>
                </a:solidFill>
              </a:rPr>
              <a:t>              </a:t>
            </a:r>
            <a:r>
              <a:rPr lang="de-DE" sz="2000" dirty="0">
                <a:solidFill>
                  <a:srgbClr val="FF0000"/>
                </a:solidFill>
              </a:rPr>
              <a:t>// Spiegeltechnik</a:t>
            </a:r>
            <a:br>
              <a:rPr lang="de-DE" sz="2000" dirty="0">
                <a:solidFill>
                  <a:schemeClr val="hlink"/>
                </a:solidFill>
              </a:rPr>
            </a:br>
            <a:r>
              <a:rPr lang="de-DE" sz="2000" dirty="0">
                <a:solidFill>
                  <a:schemeClr val="hlink"/>
                </a:solidFill>
              </a:rPr>
              <a:t>            i := i -1; </a:t>
            </a:r>
            <a:r>
              <a:rPr lang="de-DE" sz="2000" dirty="0" err="1">
                <a:solidFill>
                  <a:schemeClr val="hlink"/>
                </a:solidFill>
              </a:rPr>
              <a:t>j</a:t>
            </a:r>
            <a:r>
              <a:rPr lang="de-DE" sz="2000" dirty="0">
                <a:solidFill>
                  <a:schemeClr val="hlink"/>
                </a:solidFill>
              </a:rPr>
              <a:t> := </a:t>
            </a:r>
            <a:r>
              <a:rPr lang="de-DE" sz="2000" dirty="0" err="1">
                <a:solidFill>
                  <a:schemeClr val="hlink"/>
                </a:solidFill>
              </a:rPr>
              <a:t>j</a:t>
            </a:r>
            <a:r>
              <a:rPr lang="de-DE" sz="2000" dirty="0">
                <a:solidFill>
                  <a:schemeClr val="hlink"/>
                </a:solidFill>
              </a:rPr>
              <a:t> -1</a:t>
            </a:r>
            <a:br>
              <a:rPr lang="de-DE" sz="2000" dirty="0">
                <a:solidFill>
                  <a:schemeClr val="hlink"/>
                </a:solidFill>
              </a:rPr>
            </a:br>
            <a:r>
              <a:rPr lang="de-DE" sz="2000" dirty="0">
                <a:solidFill>
                  <a:schemeClr val="hlink"/>
                </a:solidFill>
              </a:rPr>
              <a:t>    </a:t>
            </a:r>
            <a:r>
              <a:rPr lang="de-DE" sz="2000" dirty="0" err="1"/>
              <a:t>else</a:t>
            </a:r>
            <a:r>
              <a:rPr lang="de-DE" sz="2000" dirty="0">
                <a:solidFill>
                  <a:schemeClr val="hlink"/>
                </a:solidFill>
              </a:rPr>
              <a:t>                  </a:t>
            </a:r>
            <a:r>
              <a:rPr lang="de-DE" sz="2000" dirty="0">
                <a:solidFill>
                  <a:srgbClr val="FF0000"/>
                </a:solidFill>
              </a:rPr>
              <a:t>// Zeichensprungtechnik  (last = last </a:t>
            </a:r>
            <a:r>
              <a:rPr lang="de-DE" sz="2000" dirty="0" err="1">
                <a:solidFill>
                  <a:srgbClr val="FF0000"/>
                </a:solidFill>
              </a:rPr>
              <a:t>occurrence</a:t>
            </a:r>
            <a:r>
              <a:rPr lang="de-DE" sz="2000" dirty="0">
                <a:solidFill>
                  <a:srgbClr val="FF0000"/>
                </a:solidFill>
              </a:rPr>
              <a:t>)</a:t>
            </a:r>
            <a:br>
              <a:rPr lang="de-DE" sz="2000" dirty="0">
                <a:solidFill>
                  <a:schemeClr val="hlink"/>
                </a:solidFill>
              </a:rPr>
            </a:br>
            <a:r>
              <a:rPr lang="de-DE" sz="2000" dirty="0">
                <a:solidFill>
                  <a:schemeClr val="hlink"/>
                </a:solidFill>
              </a:rPr>
              <a:t>        last := L[</a:t>
            </a:r>
            <a:r>
              <a:rPr lang="de-DE" sz="2000" dirty="0" err="1">
                <a:solidFill>
                  <a:schemeClr val="hlink"/>
                </a:solidFill>
              </a:rPr>
              <a:t>text</a:t>
            </a:r>
            <a:r>
              <a:rPr lang="de-DE" sz="2000" dirty="0">
                <a:solidFill>
                  <a:schemeClr val="hlink"/>
                </a:solidFill>
              </a:rPr>
              <a:t>[i]]; i := i + m – min(</a:t>
            </a:r>
            <a:r>
              <a:rPr lang="de-DE" sz="2000" dirty="0" err="1">
                <a:solidFill>
                  <a:schemeClr val="hlink"/>
                </a:solidFill>
              </a:rPr>
              <a:t>j</a:t>
            </a:r>
            <a:r>
              <a:rPr lang="de-DE" sz="2000" dirty="0">
                <a:solidFill>
                  <a:schemeClr val="hlink"/>
                </a:solidFill>
              </a:rPr>
              <a:t>, last+1); </a:t>
            </a:r>
            <a:r>
              <a:rPr lang="de-DE" sz="2000" dirty="0" err="1">
                <a:solidFill>
                  <a:schemeClr val="hlink"/>
                </a:solidFill>
              </a:rPr>
              <a:t>j</a:t>
            </a:r>
            <a:r>
              <a:rPr lang="de-DE" sz="2000" dirty="0">
                <a:solidFill>
                  <a:schemeClr val="hlink"/>
                </a:solidFill>
              </a:rPr>
              <a:t> := m – 1</a:t>
            </a:r>
            <a:br>
              <a:rPr lang="de-DE" sz="2000" dirty="0">
                <a:solidFill>
                  <a:schemeClr val="hlink"/>
                </a:solidFill>
              </a:rPr>
            </a:br>
            <a:r>
              <a:rPr lang="de-DE" sz="2000" dirty="0" err="1"/>
              <a:t>until</a:t>
            </a:r>
            <a:r>
              <a:rPr lang="de-DE" sz="2000" dirty="0"/>
              <a:t> </a:t>
            </a:r>
            <a:r>
              <a:rPr lang="de-DE" sz="2000" dirty="0">
                <a:solidFill>
                  <a:schemeClr val="hlink"/>
                </a:solidFill>
              </a:rPr>
              <a:t>i &gt; </a:t>
            </a:r>
            <a:r>
              <a:rPr lang="de-DE" sz="2000" dirty="0" err="1">
                <a:solidFill>
                  <a:schemeClr val="hlink"/>
                </a:solidFill>
              </a:rPr>
              <a:t>n</a:t>
            </a:r>
            <a:r>
              <a:rPr lang="de-DE" sz="2000" dirty="0">
                <a:solidFill>
                  <a:schemeClr val="hlink"/>
                </a:solidFill>
              </a:rPr>
              <a:t> – 1</a:t>
            </a:r>
            <a:br>
              <a:rPr lang="de-DE" sz="2000" dirty="0">
                <a:solidFill>
                  <a:schemeClr val="hlink"/>
                </a:solidFill>
              </a:rPr>
            </a:br>
            <a:r>
              <a:rPr lang="de-DE" sz="2000" dirty="0" err="1"/>
              <a:t>return</a:t>
            </a:r>
            <a:r>
              <a:rPr lang="de-DE" sz="2000" dirty="0"/>
              <a:t> </a:t>
            </a:r>
            <a:r>
              <a:rPr lang="de-DE" sz="2000" dirty="0">
                <a:solidFill>
                  <a:schemeClr val="hlink"/>
                </a:solidFill>
              </a:rPr>
              <a:t>-1            </a:t>
            </a:r>
            <a:r>
              <a:rPr lang="de-DE" sz="2000" dirty="0">
                <a:solidFill>
                  <a:srgbClr val="FF0000"/>
                </a:solidFill>
              </a:rPr>
              <a:t>// Suche erfolglos</a:t>
            </a:r>
            <a:endParaRPr lang="de-DE" sz="2000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5443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Analyse der Komplexität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412776"/>
            <a:ext cx="3579563" cy="4173538"/>
          </a:xfrm>
        </p:spPr>
        <p:txBody>
          <a:bodyPr/>
          <a:lstStyle/>
          <a:p>
            <a:r>
              <a:rPr lang="de-DE" dirty="0"/>
              <a:t>Schlechtester Fall</a:t>
            </a:r>
          </a:p>
          <a:p>
            <a:pPr lvl="1"/>
            <a:r>
              <a:rPr lang="de-DE" dirty="0"/>
              <a:t>Beispiel</a:t>
            </a:r>
          </a:p>
          <a:p>
            <a:pPr lvl="2"/>
            <a:r>
              <a:rPr lang="de-DE" dirty="0"/>
              <a:t>T: „</a:t>
            </a:r>
            <a:r>
              <a:rPr lang="de-DE" dirty="0" err="1"/>
              <a:t>aaaaaaaaaa</a:t>
            </a:r>
            <a:r>
              <a:rPr lang="de-DE" dirty="0"/>
              <a:t>…a“</a:t>
            </a:r>
          </a:p>
          <a:p>
            <a:pPr lvl="2"/>
            <a:r>
              <a:rPr lang="de-DE" dirty="0"/>
              <a:t>P: „</a:t>
            </a:r>
            <a:r>
              <a:rPr lang="de-DE" dirty="0" err="1"/>
              <a:t>baa</a:t>
            </a:r>
            <a:r>
              <a:rPr lang="de-DE" dirty="0"/>
              <a:t>…a“</a:t>
            </a:r>
          </a:p>
          <a:p>
            <a:pPr lvl="1"/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O(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m∙n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+ |Alphabet|)</a:t>
            </a:r>
          </a:p>
          <a:p>
            <a:pPr lvl="1"/>
            <a:r>
              <a:rPr lang="de-DE" dirty="0"/>
              <a:t>Wahrscheinlichkeit hoch für schlechtesten Fall bei kleinem Alphabet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31083" y="1261218"/>
            <a:ext cx="5205413" cy="4876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pic>
        <p:nvPicPr>
          <p:cNvPr id="6" name="Grafik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408" y="1337418"/>
            <a:ext cx="5018088" cy="482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854896" y="1504106"/>
            <a:ext cx="5000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T: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831083" y="2480418"/>
            <a:ext cx="4810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P:</a:t>
            </a:r>
          </a:p>
        </p:txBody>
      </p:sp>
      <p:sp>
        <p:nvSpPr>
          <p:cNvPr id="9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93650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Analyse der Komplexität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40768"/>
            <a:ext cx="8315325" cy="4173538"/>
          </a:xfrm>
        </p:spPr>
        <p:txBody>
          <a:bodyPr/>
          <a:lstStyle/>
          <a:p>
            <a:r>
              <a:rPr lang="de-DE" sz="2400" dirty="0"/>
              <a:t>Bester Fall</a:t>
            </a:r>
          </a:p>
          <a:p>
            <a:pPr lvl="1"/>
            <a:r>
              <a:rPr lang="de-DE" sz="2000" dirty="0"/>
              <a:t>Immer Fall 3, d.h. P wird jedes Mal um m nach rechts bewegt</a:t>
            </a:r>
          </a:p>
          <a:p>
            <a:pPr lvl="1"/>
            <a:r>
              <a:rPr lang="de-DE" sz="2000" dirty="0"/>
              <a:t>Beispiel</a:t>
            </a:r>
          </a:p>
          <a:p>
            <a:pPr lvl="2"/>
            <a:r>
              <a:rPr lang="de-DE" sz="1800" dirty="0"/>
              <a:t>T: „</a:t>
            </a:r>
            <a:r>
              <a:rPr lang="de-DE" sz="1800" dirty="0" err="1"/>
              <a:t>aaaaaaaa</a:t>
            </a:r>
            <a:r>
              <a:rPr lang="de-DE" sz="1800" dirty="0"/>
              <a:t>…a“</a:t>
            </a:r>
          </a:p>
          <a:p>
            <a:pPr lvl="2"/>
            <a:r>
              <a:rPr lang="de-DE" sz="1800" dirty="0"/>
              <a:t>P: „</a:t>
            </a:r>
            <a:r>
              <a:rPr lang="de-DE" sz="1800" dirty="0" err="1"/>
              <a:t>bbb</a:t>
            </a:r>
            <a:r>
              <a:rPr lang="de-DE" sz="1800" dirty="0"/>
              <a:t>…b“</a:t>
            </a:r>
          </a:p>
          <a:p>
            <a:pPr lvl="1"/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O(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/m + |A|)</a:t>
            </a:r>
          </a:p>
          <a:p>
            <a:pPr lvl="1"/>
            <a:r>
              <a:rPr lang="de-DE" sz="2000" dirty="0"/>
              <a:t>Wahrscheinlichkeit für besten Fall höher bei großem Alphabet</a:t>
            </a:r>
          </a:p>
          <a:p>
            <a:r>
              <a:rPr lang="de-DE" sz="2400" dirty="0"/>
              <a:t>Durchschnittlicher Fall</a:t>
            </a:r>
          </a:p>
          <a:p>
            <a:pPr lvl="1"/>
            <a:r>
              <a:rPr lang="de-DE" sz="2000" dirty="0"/>
              <a:t>nahe am besten Fall: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O(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/m + |A|)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D9E313-428D-0542-AD77-8675C293C625}"/>
              </a:ext>
            </a:extLst>
          </p:cNvPr>
          <p:cNvSpPr/>
          <p:nvPr/>
        </p:nvSpPr>
        <p:spPr>
          <a:xfrm>
            <a:off x="2555776" y="6242050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100" dirty="0">
                <a:solidFill>
                  <a:srgbClr val="1D34FF"/>
                </a:solidFill>
              </a:rPr>
              <a:t>Robert S. Boyer, J. </a:t>
            </a:r>
            <a:r>
              <a:rPr lang="de-DE" sz="1100" dirty="0" err="1">
                <a:solidFill>
                  <a:srgbClr val="1D34FF"/>
                </a:solidFill>
              </a:rPr>
              <a:t>Strother</a:t>
            </a:r>
            <a:r>
              <a:rPr lang="de-DE" sz="1100" dirty="0">
                <a:solidFill>
                  <a:srgbClr val="1D34FF"/>
                </a:solidFill>
              </a:rPr>
              <a:t> Moore: A fast </a:t>
            </a:r>
            <a:r>
              <a:rPr lang="de-DE" sz="1100" dirty="0" err="1">
                <a:solidFill>
                  <a:srgbClr val="1D34FF"/>
                </a:solidFill>
              </a:rPr>
              <a:t>string</a:t>
            </a:r>
            <a:r>
              <a:rPr lang="de-DE" sz="1100" dirty="0">
                <a:solidFill>
                  <a:srgbClr val="1D34FF"/>
                </a:solidFill>
              </a:rPr>
              <a:t> </a:t>
            </a:r>
            <a:r>
              <a:rPr lang="de-DE" sz="1100" dirty="0" err="1">
                <a:solidFill>
                  <a:srgbClr val="1D34FF"/>
                </a:solidFill>
              </a:rPr>
              <a:t>searching</a:t>
            </a:r>
            <a:r>
              <a:rPr lang="de-DE" sz="1100" dirty="0">
                <a:solidFill>
                  <a:srgbClr val="1D34FF"/>
                </a:solidFill>
              </a:rPr>
              <a:t> </a:t>
            </a:r>
            <a:r>
              <a:rPr lang="de-DE" sz="1100" dirty="0" err="1">
                <a:solidFill>
                  <a:srgbClr val="1D34FF"/>
                </a:solidFill>
              </a:rPr>
              <a:t>algorithm</a:t>
            </a:r>
            <a:r>
              <a:rPr lang="de-DE" sz="1100" dirty="0">
                <a:solidFill>
                  <a:srgbClr val="1D34FF"/>
                </a:solidFill>
              </a:rPr>
              <a:t>. </a:t>
            </a:r>
            <a:br>
              <a:rPr lang="de-DE" sz="1100" dirty="0">
                <a:solidFill>
                  <a:srgbClr val="1D34FF"/>
                </a:solidFill>
              </a:rPr>
            </a:br>
            <a:r>
              <a:rPr lang="de-DE" sz="1100" dirty="0">
                <a:solidFill>
                  <a:srgbClr val="1D34FF"/>
                </a:solidFill>
              </a:rPr>
              <a:t>In: Communications </a:t>
            </a:r>
            <a:r>
              <a:rPr lang="de-DE" sz="1100" dirty="0" err="1">
                <a:solidFill>
                  <a:srgbClr val="1D34FF"/>
                </a:solidFill>
              </a:rPr>
              <a:t>of</a:t>
            </a:r>
            <a:r>
              <a:rPr lang="de-DE" sz="1100" dirty="0">
                <a:solidFill>
                  <a:srgbClr val="1D34FF"/>
                </a:solidFill>
              </a:rPr>
              <a:t> </a:t>
            </a:r>
            <a:r>
              <a:rPr lang="de-DE" sz="1100" dirty="0" err="1">
                <a:solidFill>
                  <a:srgbClr val="1D34FF"/>
                </a:solidFill>
              </a:rPr>
              <a:t>the</a:t>
            </a:r>
            <a:r>
              <a:rPr lang="de-DE" sz="1100" dirty="0">
                <a:solidFill>
                  <a:srgbClr val="1D34FF"/>
                </a:solidFill>
              </a:rPr>
              <a:t> ACM. Bd. 20, Nr. 10, S. 762–772, </a:t>
            </a:r>
            <a:r>
              <a:rPr lang="de-DE" sz="1100" b="1" dirty="0">
                <a:solidFill>
                  <a:srgbClr val="FF0000"/>
                </a:solidFill>
              </a:rPr>
              <a:t>1977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529477-061A-4C4E-8810-BC704E8700A6}"/>
              </a:ext>
            </a:extLst>
          </p:cNvPr>
          <p:cNvSpPr txBox="1"/>
          <p:nvPr/>
        </p:nvSpPr>
        <p:spPr>
          <a:xfrm>
            <a:off x="3275856" y="5661248"/>
            <a:ext cx="1452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A = Alphabet</a:t>
            </a:r>
          </a:p>
        </p:txBody>
      </p:sp>
    </p:spTree>
    <p:extLst>
      <p:ext uri="{BB962C8B-B14F-4D97-AF65-F5344CB8AC3E}">
        <p14:creationId xmlns:p14="http://schemas.microsoft.com/office/powerpoint/2010/main" val="124721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Motivation Zeichenkettenabgleich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752"/>
            <a:ext cx="8315325" cy="4173538"/>
          </a:xfrm>
        </p:spPr>
        <p:txBody>
          <a:bodyPr/>
          <a:lstStyle/>
          <a:p>
            <a:r>
              <a:rPr lang="de-DE" sz="2400" dirty="0"/>
              <a:t>Gegeben eine Folge von Zeichen (Text), in der eine Zeichenkette (Muster) gefunden werden soll </a:t>
            </a:r>
          </a:p>
          <a:p>
            <a:r>
              <a:rPr lang="de-DE" sz="2400" dirty="0"/>
              <a:t>Varianten</a:t>
            </a:r>
          </a:p>
          <a:p>
            <a:pPr lvl="1"/>
            <a:r>
              <a:rPr lang="de-DE" sz="2000" i="1" dirty="0"/>
              <a:t>Alle</a:t>
            </a:r>
            <a:r>
              <a:rPr lang="de-DE" sz="2000" dirty="0"/>
              <a:t> Vorkommen des Musters im Text</a:t>
            </a:r>
          </a:p>
          <a:p>
            <a:pPr lvl="1"/>
            <a:r>
              <a:rPr lang="de-DE" sz="2000" dirty="0"/>
              <a:t>Ein </a:t>
            </a:r>
            <a:r>
              <a:rPr lang="de-DE" sz="2000" i="1" dirty="0"/>
              <a:t>beliebiges</a:t>
            </a:r>
            <a:r>
              <a:rPr lang="de-DE" sz="2000" dirty="0"/>
              <a:t> Vorkommen im Text</a:t>
            </a:r>
          </a:p>
          <a:p>
            <a:pPr lvl="1"/>
            <a:r>
              <a:rPr lang="de-DE" sz="2000" i="1" dirty="0"/>
              <a:t>Erstes</a:t>
            </a:r>
            <a:r>
              <a:rPr lang="de-DE" sz="2000" dirty="0"/>
              <a:t> Vorkommen im Text</a:t>
            </a:r>
          </a:p>
          <a:p>
            <a:r>
              <a:rPr lang="de-DE" sz="2400" dirty="0"/>
              <a:t>Anwendungen</a:t>
            </a:r>
          </a:p>
          <a:p>
            <a:pPr lvl="1"/>
            <a:r>
              <a:rPr lang="de-DE" sz="2000" dirty="0"/>
              <a:t>Suchen von Mustern in DNA-Sequenzen </a:t>
            </a:r>
            <a:br>
              <a:rPr lang="de-DE" sz="2000" dirty="0"/>
            </a:br>
            <a:r>
              <a:rPr lang="de-DE" sz="2000" dirty="0"/>
              <a:t>(begrenztes Alphabet: A, C, G, T)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58860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Rabin-</a:t>
            </a:r>
            <a:r>
              <a:rPr lang="de-DE" dirty="0" err="1"/>
              <a:t>Karp</a:t>
            </a:r>
            <a:r>
              <a:rPr lang="de-DE" dirty="0"/>
              <a:t>-Algorithmus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Idee</a:t>
            </a:r>
          </a:p>
          <a:p>
            <a:pPr lvl="1"/>
            <a:r>
              <a:rPr lang="de-DE" dirty="0"/>
              <a:t>Ermittle eine </a:t>
            </a:r>
            <a:r>
              <a:rPr lang="de-DE" dirty="0">
                <a:solidFill>
                  <a:srgbClr val="1D34FF"/>
                </a:solidFill>
              </a:rPr>
              <a:t>Hash-Signatur </a:t>
            </a:r>
            <a:r>
              <a:rPr lang="de-DE" dirty="0"/>
              <a:t>des Musters </a:t>
            </a:r>
          </a:p>
          <a:p>
            <a:pPr lvl="1"/>
            <a:r>
              <a:rPr lang="de-DE" dirty="0"/>
              <a:t>Gehe durch den zu suchenden Text durch und vergleiche die jeweilige Hash-Signatur mit der des Musters</a:t>
            </a:r>
          </a:p>
          <a:p>
            <a:pPr lvl="2"/>
            <a:r>
              <a:rPr lang="de-DE" dirty="0"/>
              <a:t>Mit geeigneten Hash-Funktionen ist es möglich, dass die </a:t>
            </a:r>
            <a:r>
              <a:rPr lang="de-DE" dirty="0">
                <a:solidFill>
                  <a:srgbClr val="1D34FF"/>
                </a:solidFill>
              </a:rPr>
              <a:t>Hash-Signatur iterativ </a:t>
            </a:r>
            <a:r>
              <a:rPr lang="de-DE" dirty="0"/>
              <a:t>mit konstantem Aufwand pro zu durchsuchenden Zeichen </a:t>
            </a:r>
            <a:r>
              <a:rPr lang="de-DE" dirty="0">
                <a:solidFill>
                  <a:srgbClr val="1D34FF"/>
                </a:solidFill>
              </a:rPr>
              <a:t>berechnet</a:t>
            </a:r>
            <a:r>
              <a:rPr lang="de-DE" dirty="0"/>
              <a:t> wird</a:t>
            </a:r>
          </a:p>
          <a:p>
            <a:pPr lvl="2"/>
            <a:r>
              <a:rPr lang="de-DE" dirty="0"/>
              <a:t>Falls die Hash-Signaturen übereinstimmen, dann überprüfe noch einmal die Teilzeichenketten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9EDCFB-07E2-E141-A606-0BF4C5AC0908}"/>
              </a:ext>
            </a:extLst>
          </p:cNvPr>
          <p:cNvSpPr/>
          <p:nvPr/>
        </p:nvSpPr>
        <p:spPr>
          <a:xfrm>
            <a:off x="2123728" y="6166763"/>
            <a:ext cx="53823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 err="1">
                <a:solidFill>
                  <a:srgbClr val="1D34FF"/>
                </a:solidFill>
              </a:rPr>
              <a:t>Karp</a:t>
            </a:r>
            <a:r>
              <a:rPr lang="de-DE" sz="1100" dirty="0">
                <a:solidFill>
                  <a:srgbClr val="1D34FF"/>
                </a:solidFill>
              </a:rPr>
              <a:t>, Richard M.; Rabin, Michael O.: „</a:t>
            </a:r>
            <a:r>
              <a:rPr lang="de-DE" sz="1100" dirty="0" err="1">
                <a:solidFill>
                  <a:srgbClr val="1D34FF"/>
                </a:solidFill>
              </a:rPr>
              <a:t>Efficient</a:t>
            </a:r>
            <a:r>
              <a:rPr lang="de-DE" sz="1100" dirty="0">
                <a:solidFill>
                  <a:srgbClr val="1D34FF"/>
                </a:solidFill>
              </a:rPr>
              <a:t> </a:t>
            </a:r>
            <a:r>
              <a:rPr lang="de-DE" sz="1100" dirty="0" err="1">
                <a:solidFill>
                  <a:srgbClr val="1D34FF"/>
                </a:solidFill>
              </a:rPr>
              <a:t>randomized</a:t>
            </a:r>
            <a:r>
              <a:rPr lang="de-DE" sz="1100" dirty="0">
                <a:solidFill>
                  <a:srgbClr val="1D34FF"/>
                </a:solidFill>
              </a:rPr>
              <a:t> </a:t>
            </a:r>
            <a:r>
              <a:rPr lang="de-DE" sz="1100" dirty="0" err="1">
                <a:solidFill>
                  <a:srgbClr val="1D34FF"/>
                </a:solidFill>
              </a:rPr>
              <a:t>pattern-matching</a:t>
            </a:r>
            <a:r>
              <a:rPr lang="de-DE" sz="1100" dirty="0">
                <a:solidFill>
                  <a:srgbClr val="1D34FF"/>
                </a:solidFill>
              </a:rPr>
              <a:t> </a:t>
            </a:r>
            <a:r>
              <a:rPr lang="de-DE" sz="1100" dirty="0" err="1">
                <a:solidFill>
                  <a:srgbClr val="1D34FF"/>
                </a:solidFill>
              </a:rPr>
              <a:t>algorithms</a:t>
            </a:r>
            <a:r>
              <a:rPr lang="de-DE" sz="1100" dirty="0">
                <a:solidFill>
                  <a:srgbClr val="1D34FF"/>
                </a:solidFill>
              </a:rPr>
              <a:t>“. IBM Journal </a:t>
            </a:r>
            <a:r>
              <a:rPr lang="de-DE" sz="1100" dirty="0" err="1">
                <a:solidFill>
                  <a:srgbClr val="1D34FF"/>
                </a:solidFill>
              </a:rPr>
              <a:t>of</a:t>
            </a:r>
            <a:r>
              <a:rPr lang="de-DE" sz="1100" dirty="0">
                <a:solidFill>
                  <a:srgbClr val="1D34FF"/>
                </a:solidFill>
              </a:rPr>
              <a:t> Research </a:t>
            </a:r>
            <a:r>
              <a:rPr lang="de-DE" sz="1100" dirty="0" err="1">
                <a:solidFill>
                  <a:srgbClr val="1D34FF"/>
                </a:solidFill>
              </a:rPr>
              <a:t>and</a:t>
            </a:r>
            <a:r>
              <a:rPr lang="de-DE" sz="1100" dirty="0">
                <a:solidFill>
                  <a:srgbClr val="1D34FF"/>
                </a:solidFill>
              </a:rPr>
              <a:t> Development 31 (2), 249–260, </a:t>
            </a:r>
            <a:r>
              <a:rPr lang="de-DE" sz="1100" b="1" dirty="0">
                <a:solidFill>
                  <a:srgbClr val="FF0000"/>
                </a:solidFill>
              </a:rPr>
              <a:t>1987</a:t>
            </a:r>
          </a:p>
        </p:txBody>
      </p:sp>
    </p:spTree>
    <p:extLst>
      <p:ext uri="{BB962C8B-B14F-4D97-AF65-F5344CB8AC3E}">
        <p14:creationId xmlns:p14="http://schemas.microsoft.com/office/powerpoint/2010/main" val="2994395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Hash-Funktion für Rabin-</a:t>
            </a:r>
            <a:r>
              <a:rPr lang="de-DE" dirty="0" err="1"/>
              <a:t>Karp</a:t>
            </a:r>
            <a:r>
              <a:rPr lang="de-DE" dirty="0"/>
              <a:t>-Algorithmus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b="0" dirty="0"/>
              <a:t>Für ein Zeichen</a:t>
            </a:r>
          </a:p>
          <a:p>
            <a:pPr lvl="1"/>
            <a:r>
              <a:rPr lang="de-DE" sz="2200" dirty="0">
                <a:solidFill>
                  <a:schemeClr val="accent1">
                    <a:lumMod val="50000"/>
                  </a:schemeClr>
                </a:solidFill>
              </a:rPr>
              <a:t>h(</a:t>
            </a:r>
            <a:r>
              <a:rPr lang="de-DE" sz="2200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sz="2200" dirty="0">
                <a:solidFill>
                  <a:schemeClr val="accent1">
                    <a:lumMod val="50000"/>
                  </a:schemeClr>
                </a:solidFill>
              </a:rPr>
              <a:t>)=</a:t>
            </a:r>
            <a:r>
              <a:rPr lang="de-DE" sz="2200" dirty="0" err="1">
                <a:solidFill>
                  <a:schemeClr val="accent1">
                    <a:lumMod val="50000"/>
                  </a:schemeClr>
                </a:solidFill>
              </a:rPr>
              <a:t>code</a:t>
            </a:r>
            <a:r>
              <a:rPr lang="de-DE" sz="2200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de-DE" sz="2200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sz="2200" dirty="0">
                <a:solidFill>
                  <a:schemeClr val="accent1">
                    <a:lumMod val="50000"/>
                  </a:schemeClr>
                </a:solidFill>
              </a:rPr>
              <a:t>)∙</a:t>
            </a:r>
            <a:r>
              <a:rPr lang="de-DE" sz="2200" dirty="0" err="1">
                <a:solidFill>
                  <a:schemeClr val="accent1">
                    <a:lumMod val="50000"/>
                  </a:schemeClr>
                </a:solidFill>
              </a:rPr>
              <a:t>q</a:t>
            </a:r>
            <a:r>
              <a:rPr lang="de-DE" sz="2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200" dirty="0"/>
              <a:t>mit </a:t>
            </a:r>
            <a:r>
              <a:rPr lang="de-DE" sz="2200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sz="2200" dirty="0"/>
              <a:t> </a:t>
            </a:r>
            <a:r>
              <a:rPr lang="de-DE" sz="2200" dirty="0" err="1"/>
              <a:t>z.B</a:t>
            </a:r>
            <a:r>
              <a:rPr lang="de-DE" sz="2200" dirty="0"/>
              <a:t> ASCII-Code des betrachteten Zeichens </a:t>
            </a:r>
            <a:br>
              <a:rPr lang="de-DE" sz="2200" dirty="0"/>
            </a:br>
            <a:r>
              <a:rPr lang="de-DE" sz="2200" dirty="0"/>
              <a:t>und </a:t>
            </a:r>
            <a:r>
              <a:rPr lang="de-DE" sz="2200" dirty="0" err="1">
                <a:solidFill>
                  <a:schemeClr val="accent1">
                    <a:lumMod val="50000"/>
                  </a:schemeClr>
                </a:solidFill>
              </a:rPr>
              <a:t>q</a:t>
            </a:r>
            <a:r>
              <a:rPr lang="de-DE" sz="2200" dirty="0"/>
              <a:t> eine Primzahl</a:t>
            </a:r>
          </a:p>
          <a:p>
            <a:r>
              <a:rPr lang="de-DE" sz="2400" dirty="0"/>
              <a:t>Für eine Zeichenkette</a:t>
            </a:r>
          </a:p>
          <a:p>
            <a:pPr lvl="1"/>
            <a:r>
              <a:rPr lang="de-DE" sz="2200" dirty="0">
                <a:solidFill>
                  <a:schemeClr val="accent1">
                    <a:lumMod val="50000"/>
                  </a:schemeClr>
                </a:solidFill>
              </a:rPr>
              <a:t>h‘(k</a:t>
            </a:r>
            <a:r>
              <a:rPr lang="de-DE" sz="2200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sz="2200" dirty="0">
                <a:solidFill>
                  <a:schemeClr val="accent1">
                    <a:lumMod val="50000"/>
                  </a:schemeClr>
                </a:solidFill>
              </a:rPr>
              <a:t>..k</a:t>
            </a:r>
            <a:r>
              <a:rPr lang="de-DE" sz="2200" baseline="-25000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de-DE" sz="2200" dirty="0">
                <a:solidFill>
                  <a:schemeClr val="accent1">
                    <a:lumMod val="50000"/>
                  </a:schemeClr>
                </a:solidFill>
              </a:rPr>
              <a:t>) = h(k</a:t>
            </a:r>
            <a:r>
              <a:rPr lang="de-DE" sz="2200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sz="2200" dirty="0">
                <a:solidFill>
                  <a:schemeClr val="accent1">
                    <a:lumMod val="50000"/>
                  </a:schemeClr>
                </a:solidFill>
              </a:rPr>
              <a:t>) + ... + h(k</a:t>
            </a:r>
            <a:r>
              <a:rPr lang="de-DE" sz="2200" baseline="-25000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de-DE" sz="2200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r>
              <a:rPr lang="de-DE" sz="2400" dirty="0"/>
              <a:t>Beispiel</a:t>
            </a:r>
          </a:p>
          <a:p>
            <a:pPr lvl="1"/>
            <a:r>
              <a:rPr lang="de-DE" sz="2200" dirty="0" err="1">
                <a:solidFill>
                  <a:schemeClr val="accent1">
                    <a:lumMod val="50000"/>
                  </a:schemeClr>
                </a:solidFill>
              </a:rPr>
              <a:t>q</a:t>
            </a:r>
            <a:r>
              <a:rPr lang="de-DE" sz="2200" dirty="0">
                <a:solidFill>
                  <a:schemeClr val="accent1">
                    <a:lumMod val="50000"/>
                  </a:schemeClr>
                </a:solidFill>
              </a:rPr>
              <a:t>=5</a:t>
            </a:r>
            <a:r>
              <a:rPr lang="de-DE" sz="2200" dirty="0"/>
              <a:t> </a:t>
            </a:r>
            <a:r>
              <a:rPr lang="de-DE" sz="1600" dirty="0">
                <a:solidFill>
                  <a:srgbClr val="000000"/>
                </a:solidFill>
              </a:rPr>
              <a:t>(in der Praxis sollte allerdings eine möglichst große Primzahl gewählt werden)</a:t>
            </a:r>
            <a:endParaRPr lang="de-DE" sz="1600" i="1" dirty="0">
              <a:latin typeface="Cambria Math"/>
            </a:endParaRPr>
          </a:p>
          <a:p>
            <a:pPr lvl="1"/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A={1, 2, 3, 4}</a:t>
            </a:r>
          </a:p>
          <a:p>
            <a:pPr lvl="1"/>
            <a:r>
              <a:rPr lang="de-DE" sz="2000" dirty="0"/>
              <a:t>der Einfachheit halber sei hier der Code des Zeichens (der Ziffer)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sz="2000" dirty="0"/>
              <a:t> wiederum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i</a:t>
            </a:r>
          </a:p>
          <a:p>
            <a:r>
              <a:rPr lang="de-DE" sz="2400" dirty="0"/>
              <a:t>Berechnung der Hash-Signatur des Musters 1234:</a:t>
            </a:r>
          </a:p>
          <a:p>
            <a:pPr lvl="1"/>
            <a:r>
              <a:rPr lang="de-DE" sz="2200" dirty="0">
                <a:solidFill>
                  <a:schemeClr val="accent1">
                    <a:lumMod val="50000"/>
                  </a:schemeClr>
                </a:solidFill>
              </a:rPr>
              <a:t>h‘(1234) = 1∙5 + 2∙5 + 3∙5 +4∙5 = 50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97698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Suche nach der Hash-Signatur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Einmaliges Durchlaufen des zu durchsuchenden Textes und Vergleich der aktualisierten Hash-Signatur mit Hash-Signatur des Musters</a:t>
            </a:r>
          </a:p>
          <a:p>
            <a:r>
              <a:rPr lang="de-DE" dirty="0"/>
              <a:t>Hash-Signatur kann iterativ gebildet werden:</a:t>
            </a:r>
            <a:br>
              <a:rPr lang="de-DE" dirty="0"/>
            </a:b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h‘(k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..k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k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m+1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)=h‘(k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k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... k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 – k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∙q + k</a:t>
            </a:r>
            <a:r>
              <a:rPr lang="de-DE" sz="2800" baseline="-25000" dirty="0">
                <a:solidFill>
                  <a:schemeClr val="accent1">
                    <a:lumMod val="50000"/>
                  </a:schemeClr>
                </a:solidFill>
              </a:rPr>
              <a:t>m+1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∙q</a:t>
            </a:r>
            <a:br>
              <a:rPr lang="de-DE" sz="2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   = h‘(k</a:t>
            </a:r>
            <a:r>
              <a:rPr lang="de-DE" sz="2800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 k</a:t>
            </a:r>
            <a:r>
              <a:rPr lang="de-DE" sz="2800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 ... k</a:t>
            </a:r>
            <a:r>
              <a:rPr lang="de-DE" sz="2800" baseline="-25000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) + (k</a:t>
            </a:r>
            <a:r>
              <a:rPr lang="de-DE" sz="2800" baseline="-25000" dirty="0">
                <a:solidFill>
                  <a:schemeClr val="accent1">
                    <a:lumMod val="50000"/>
                  </a:schemeClr>
                </a:solidFill>
              </a:rPr>
              <a:t>m+1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 – k</a:t>
            </a:r>
            <a:r>
              <a:rPr lang="de-DE" sz="2800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) ∙ </a:t>
            </a: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</a:rPr>
              <a:t>q</a:t>
            </a:r>
            <a:endParaRPr lang="de-DE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e-DE" b="1" dirty="0"/>
              <a:t>Man beachte: </a:t>
            </a:r>
            <a:r>
              <a:rPr lang="de-DE" dirty="0">
                <a:solidFill>
                  <a:srgbClr val="1D34FF"/>
                </a:solidFill>
              </a:rPr>
              <a:t>Konstanter Aufwand pro Zeichen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46300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erade Verbindung 19"/>
          <p:cNvCxnSpPr/>
          <p:nvPr/>
        </p:nvCxnSpPr>
        <p:spPr>
          <a:xfrm>
            <a:off x="3234731" y="1268760"/>
            <a:ext cx="63402" cy="46805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3572494" y="1268760"/>
            <a:ext cx="63402" cy="46805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3923928" y="1268760"/>
            <a:ext cx="63402" cy="46805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/>
        </p:nvCxnSpPr>
        <p:spPr>
          <a:xfrm>
            <a:off x="4283968" y="1268760"/>
            <a:ext cx="63402" cy="46805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4602883" y="1268760"/>
            <a:ext cx="63402" cy="46805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>
            <a:off x="4940646" y="1268760"/>
            <a:ext cx="63402" cy="46805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>
            <a:off x="5300686" y="1268760"/>
            <a:ext cx="63402" cy="46805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/>
        </p:nvCxnSpPr>
        <p:spPr>
          <a:xfrm>
            <a:off x="5660726" y="1268760"/>
            <a:ext cx="63402" cy="46805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/>
        </p:nvCxnSpPr>
        <p:spPr>
          <a:xfrm>
            <a:off x="6020766" y="1268760"/>
            <a:ext cx="63402" cy="46805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Beispiel: Suche nach der Hash-Signatur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1691680" y="1127670"/>
                <a:ext cx="5928717" cy="417353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i="1">
                          <a:latin typeface="Cambria Math"/>
                        </a:rPr>
                        <m:t>1  </m:t>
                      </m:r>
                      <m:r>
                        <a:rPr lang="de-DE" sz="2800" i="1">
                          <a:solidFill>
                            <a:srgbClr val="FFC000"/>
                          </a:solidFill>
                          <a:latin typeface="Cambria Math"/>
                        </a:rPr>
                        <m:t>3</m:t>
                      </m:r>
                      <m:r>
                        <a:rPr lang="de-DE" sz="2800" i="1">
                          <a:latin typeface="Cambria Math"/>
                        </a:rPr>
                        <m:t>  </m:t>
                      </m:r>
                      <m:r>
                        <a:rPr lang="de-DE" sz="2800" i="1">
                          <a:solidFill>
                            <a:srgbClr val="7030A0"/>
                          </a:solidFill>
                          <a:latin typeface="Cambria Math"/>
                        </a:rPr>
                        <m:t>4</m:t>
                      </m:r>
                      <m:r>
                        <a:rPr lang="de-DE" sz="2800" i="1">
                          <a:latin typeface="Cambria Math"/>
                        </a:rPr>
                        <m:t>  </m:t>
                      </m:r>
                      <m:r>
                        <a:rPr lang="de-DE" sz="2800" i="1">
                          <a:solidFill>
                            <a:srgbClr val="C00000"/>
                          </a:solidFill>
                          <a:latin typeface="Cambria Math"/>
                        </a:rPr>
                        <m:t>2</m:t>
                      </m:r>
                      <m:r>
                        <a:rPr lang="de-DE" sz="2800" i="1">
                          <a:latin typeface="Cambria Math"/>
                        </a:rPr>
                        <m:t>  </m:t>
                      </m:r>
                      <m:r>
                        <a:rPr lang="de-DE" sz="2800" i="1">
                          <a:solidFill>
                            <a:schemeClr val="accent2"/>
                          </a:solidFill>
                          <a:latin typeface="Cambria Math"/>
                        </a:rPr>
                        <m:t>3</m:t>
                      </m:r>
                      <m:r>
                        <a:rPr lang="de-DE" sz="2800" i="1">
                          <a:latin typeface="Cambria Math"/>
                        </a:rPr>
                        <m:t>  </m:t>
                      </m:r>
                      <m:r>
                        <a:rPr lang="de-DE" sz="28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2</m:t>
                      </m:r>
                      <m:r>
                        <a:rPr lang="de-DE" sz="2800" i="1">
                          <a:latin typeface="Cambria Math"/>
                        </a:rPr>
                        <m:t>  </m:t>
                      </m:r>
                      <m:r>
                        <a:rPr lang="de-DE" sz="2800" i="1">
                          <a:solidFill>
                            <a:srgbClr val="00B050"/>
                          </a:solidFill>
                          <a:latin typeface="Cambria Math"/>
                        </a:rPr>
                        <m:t>1  2  3  4</m:t>
                      </m:r>
                    </m:oMath>
                  </m:oMathPara>
                </a14:m>
                <a:endParaRPr lang="de-DE" sz="2800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endParaRPr lang="de-DE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91680" y="1127670"/>
                <a:ext cx="5928717" cy="4173538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Geschweifte Klammer rechts 4"/>
          <p:cNvSpPr/>
          <p:nvPr/>
        </p:nvSpPr>
        <p:spPr>
          <a:xfrm rot="5400000">
            <a:off x="3442431" y="1178496"/>
            <a:ext cx="323528" cy="1368152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2313172" y="2012724"/>
                <a:ext cx="25820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de-DE" i="1" dirty="0" smtClean="0">
                        <a:latin typeface="Cambria Math"/>
                      </a:rPr>
                      <m:t>50</m:t>
                    </m:r>
                  </m:oMath>
                </a14:m>
                <a:r>
                  <a:rPr lang="de-DE" dirty="0"/>
                  <a:t>, aber ungleich Muster</a:t>
                </a:r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3172" y="2012724"/>
                <a:ext cx="2582054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Geschweifte Klammer rechts 6"/>
          <p:cNvSpPr/>
          <p:nvPr/>
        </p:nvSpPr>
        <p:spPr>
          <a:xfrm rot="5400000">
            <a:off x="3757043" y="1776704"/>
            <a:ext cx="323528" cy="1368152"/>
          </a:xfrm>
          <a:prstGeom prst="rightBrace">
            <a:avLst/>
          </a:prstGeom>
          <a:noFill/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2691553" y="2566646"/>
                <a:ext cx="24545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50</m:t>
                      </m:r>
                      <m:r>
                        <a:rPr lang="de-DE" b="0" i="1" dirty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+</m:t>
                      </m:r>
                      <m:r>
                        <a:rPr lang="de-DE" b="1" i="1" dirty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(</m:t>
                      </m:r>
                      <m:r>
                        <a:rPr lang="de-DE" b="1" i="1" dirty="0">
                          <a:solidFill>
                            <a:schemeClr val="accent2"/>
                          </a:solidFill>
                          <a:latin typeface="Cambria Math"/>
                        </a:rPr>
                        <m:t>𝟑</m:t>
                      </m:r>
                      <m:r>
                        <a:rPr lang="de-DE" b="0" i="1" dirty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−</m:t>
                      </m:r>
                      <m:r>
                        <a:rPr lang="de-DE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  <m:r>
                        <a:rPr lang="de-DE" i="1" dirty="0">
                          <a:solidFill>
                            <a:schemeClr val="accent2"/>
                          </a:solidFill>
                          <a:latin typeface="Cambria Math"/>
                        </a:rPr>
                        <m:t>)</m:t>
                      </m:r>
                      <m:r>
                        <a:rPr lang="de-DE" b="0" i="1" dirty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×5=60</m:t>
                      </m:r>
                    </m:oMath>
                  </m:oMathPara>
                </a14:m>
                <a:endParaRPr lang="de-DE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1553" y="2566646"/>
                <a:ext cx="2454518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Geschweifte Klammer rechts 8"/>
          <p:cNvSpPr/>
          <p:nvPr/>
        </p:nvSpPr>
        <p:spPr>
          <a:xfrm rot="5400000">
            <a:off x="4114666" y="2413742"/>
            <a:ext cx="323528" cy="1368152"/>
          </a:xfrm>
          <a:prstGeom prst="rightBrac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3044367" y="3203684"/>
                <a:ext cx="24641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60+(</m:t>
                      </m:r>
                      <m:r>
                        <a:rPr lang="de-DE" b="1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𝟐</m:t>
                      </m:r>
                      <m:r>
                        <a:rPr lang="de-DE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a:rPr lang="de-DE" b="1" i="1" dirty="0" smtClean="0">
                          <a:solidFill>
                            <a:srgbClr val="FFC000"/>
                          </a:solidFill>
                          <a:latin typeface="Cambria Math"/>
                        </a:rPr>
                        <m:t>𝟑</m:t>
                      </m:r>
                      <m:r>
                        <a:rPr lang="de-DE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)</m:t>
                      </m:r>
                      <m:r>
                        <a:rPr lang="de-DE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×5=55</m:t>
                      </m:r>
                    </m:oMath>
                  </m:oMathPara>
                </a14:m>
                <a:endParaRPr lang="de-DE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4367" y="3203684"/>
                <a:ext cx="2464136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Geschweifte Klammer rechts 10"/>
          <p:cNvSpPr/>
          <p:nvPr/>
        </p:nvSpPr>
        <p:spPr>
          <a:xfrm rot="5400000">
            <a:off x="4472816" y="2989806"/>
            <a:ext cx="323528" cy="1368152"/>
          </a:xfrm>
          <a:prstGeom prst="rightBrac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3402516" y="3779748"/>
                <a:ext cx="24641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55+(</m:t>
                      </m:r>
                      <m:r>
                        <a:rPr lang="de-DE" b="1" i="1" dirty="0">
                          <a:solidFill>
                            <a:srgbClr val="00B050"/>
                          </a:solidFill>
                          <a:latin typeface="Cambria Math"/>
                        </a:rPr>
                        <m:t>𝟏</m:t>
                      </m:r>
                      <m:r>
                        <a:rPr lang="de-DE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−</m:t>
                      </m:r>
                      <m:r>
                        <a:rPr lang="de-DE" b="1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𝟒</m:t>
                      </m:r>
                      <m:r>
                        <a:rPr lang="de-DE" i="1" dirty="0">
                          <a:solidFill>
                            <a:srgbClr val="00B050"/>
                          </a:solidFill>
                          <a:latin typeface="Cambria Math"/>
                        </a:rPr>
                        <m:t>)</m:t>
                      </m:r>
                      <m:r>
                        <a:rPr lang="de-DE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×5=40</m:t>
                      </m:r>
                    </m:oMath>
                  </m:oMathPara>
                </a14:m>
                <a:endParaRPr lang="de-DE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2516" y="3779748"/>
                <a:ext cx="2464136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Geschweifte Klammer rechts 12"/>
          <p:cNvSpPr/>
          <p:nvPr/>
        </p:nvSpPr>
        <p:spPr>
          <a:xfrm rot="5400000">
            <a:off x="4846587" y="3565870"/>
            <a:ext cx="323528" cy="1368152"/>
          </a:xfrm>
          <a:prstGeom prst="rightBrac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3776287" y="4355812"/>
                <a:ext cx="24641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40+(</m:t>
                      </m:r>
                      <m:r>
                        <a:rPr lang="de-DE" b="1" i="1" dirty="0">
                          <a:solidFill>
                            <a:srgbClr val="00B050"/>
                          </a:solidFill>
                          <a:latin typeface="Cambria Math"/>
                        </a:rPr>
                        <m:t>𝟐</m:t>
                      </m:r>
                      <m:r>
                        <a:rPr lang="de-DE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−</m:t>
                      </m:r>
                      <m:r>
                        <a:rPr lang="de-DE" b="1" i="1" dirty="0" smtClean="0">
                          <a:solidFill>
                            <a:srgbClr val="C00000"/>
                          </a:solidFill>
                          <a:latin typeface="Cambria Math"/>
                        </a:rPr>
                        <m:t>𝟐</m:t>
                      </m:r>
                      <m:r>
                        <a:rPr lang="de-DE" i="1" dirty="0">
                          <a:solidFill>
                            <a:srgbClr val="00B050"/>
                          </a:solidFill>
                          <a:latin typeface="Cambria Math"/>
                        </a:rPr>
                        <m:t>)</m:t>
                      </m:r>
                      <m:r>
                        <a:rPr lang="de-DE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×5=40</m:t>
                      </m:r>
                    </m:oMath>
                  </m:oMathPara>
                </a14:m>
                <a:endParaRPr lang="de-DE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6287" y="4355812"/>
                <a:ext cx="2464136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Geschweifte Klammer rechts 14"/>
          <p:cNvSpPr/>
          <p:nvPr/>
        </p:nvSpPr>
        <p:spPr>
          <a:xfrm rot="5400000">
            <a:off x="5197612" y="4132919"/>
            <a:ext cx="323528" cy="1386182"/>
          </a:xfrm>
          <a:prstGeom prst="rightBrac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/>
              <p:cNvSpPr txBox="1"/>
              <p:nvPr/>
            </p:nvSpPr>
            <p:spPr>
              <a:xfrm>
                <a:off x="4136327" y="4931876"/>
                <a:ext cx="24641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40+(</m:t>
                      </m:r>
                      <m:r>
                        <a:rPr lang="de-DE" b="1" i="1" dirty="0">
                          <a:solidFill>
                            <a:srgbClr val="00B050"/>
                          </a:solidFill>
                          <a:latin typeface="Cambria Math"/>
                        </a:rPr>
                        <m:t>𝟑</m:t>
                      </m:r>
                      <m:r>
                        <a:rPr lang="de-DE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−</m:t>
                      </m:r>
                      <m:r>
                        <a:rPr lang="de-DE" b="1" i="1" dirty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𝟑</m:t>
                      </m:r>
                      <m:r>
                        <a:rPr lang="de-DE" i="1" dirty="0">
                          <a:solidFill>
                            <a:srgbClr val="00B050"/>
                          </a:solidFill>
                          <a:latin typeface="Cambria Math"/>
                        </a:rPr>
                        <m:t>)</m:t>
                      </m:r>
                      <m:r>
                        <a:rPr lang="de-DE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×5=40</m:t>
                      </m:r>
                    </m:oMath>
                  </m:oMathPara>
                </a14:m>
                <a:endParaRPr lang="de-DE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327" y="4931876"/>
                <a:ext cx="2464136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Geschweifte Klammer rechts 16"/>
          <p:cNvSpPr/>
          <p:nvPr/>
        </p:nvSpPr>
        <p:spPr>
          <a:xfrm rot="5400000">
            <a:off x="5503054" y="4717998"/>
            <a:ext cx="323528" cy="1368152"/>
          </a:xfrm>
          <a:prstGeom prst="rightBrac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/>
              <p:cNvSpPr txBox="1"/>
              <p:nvPr/>
            </p:nvSpPr>
            <p:spPr>
              <a:xfrm>
                <a:off x="3359097" y="5507940"/>
                <a:ext cx="46114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de-DE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40+(</m:t>
                    </m:r>
                    <m:r>
                      <a:rPr lang="de-DE" b="1" i="1" dirty="0">
                        <a:solidFill>
                          <a:srgbClr val="00B050"/>
                        </a:solidFill>
                        <a:latin typeface="Cambria Math"/>
                      </a:rPr>
                      <m:t>𝟒</m:t>
                    </m:r>
                    <m:r>
                      <a:rPr lang="de-DE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−</m:t>
                    </m:r>
                    <m:r>
                      <a:rPr lang="de-DE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𝟐</m:t>
                    </m:r>
                    <m:r>
                      <a:rPr lang="de-DE" i="1" dirty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  <m:r>
                      <a:rPr lang="de-DE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×5=50</m:t>
                    </m:r>
                  </m:oMath>
                </a14:m>
                <a:r>
                  <a:rPr lang="de-DE" dirty="0">
                    <a:solidFill>
                      <a:srgbClr val="00B050"/>
                    </a:solidFill>
                  </a:rPr>
                  <a:t> und Muster gefunden!</a:t>
                </a:r>
              </a:p>
            </p:txBody>
          </p:sp>
        </mc:Choice>
        <mc:Fallback xmlns="">
          <p:sp>
            <p:nvSpPr>
              <p:cNvPr id="18" name="Textfeld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097" y="5507940"/>
                <a:ext cx="4611455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806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  <p:sp>
        <p:nvSpPr>
          <p:cNvPr id="4" name="Rectangle 3"/>
          <p:cNvSpPr/>
          <p:nvPr/>
        </p:nvSpPr>
        <p:spPr>
          <a:xfrm>
            <a:off x="468313" y="1317771"/>
            <a:ext cx="139333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Muster 1234</a:t>
            </a:r>
            <a:br>
              <a:rPr lang="de-DE" dirty="0"/>
            </a:br>
            <a:endParaRPr lang="de-DE" dirty="0"/>
          </a:p>
          <a:p>
            <a:r>
              <a:rPr lang="de-DE" dirty="0" err="1"/>
              <a:t>q</a:t>
            </a:r>
            <a:r>
              <a:rPr lang="de-DE" dirty="0"/>
              <a:t>:=5</a:t>
            </a:r>
          </a:p>
          <a:p>
            <a:br>
              <a:rPr lang="de-DE" dirty="0"/>
            </a:br>
            <a:r>
              <a:rPr lang="de-DE" dirty="0"/>
              <a:t>h(1234) = 50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731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Komplexitätsanalyse Rabin-</a:t>
            </a:r>
            <a:r>
              <a:rPr lang="de-DE" dirty="0" err="1"/>
              <a:t>Karp</a:t>
            </a:r>
            <a:r>
              <a:rPr lang="de-DE" dirty="0"/>
              <a:t>-Algorithmus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Ermittle die Hash-Signatur des Musters: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O(m)</a:t>
            </a:r>
          </a:p>
          <a:p>
            <a:r>
              <a:rPr lang="de-DE" dirty="0"/>
              <a:t>Gehe durch den zu suchenden Text durch und vergleiche die jeweilige Hash-Signatur mit der des Musters</a:t>
            </a:r>
          </a:p>
          <a:p>
            <a:pPr lvl="1"/>
            <a:r>
              <a:rPr lang="de-DE" dirty="0"/>
              <a:t>Best (und Average) Case: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O(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lvl="2"/>
            <a:r>
              <a:rPr lang="de-DE" dirty="0"/>
              <a:t>Hash-Signaturen stimmen nur bei einem Treffer überein</a:t>
            </a:r>
          </a:p>
          <a:p>
            <a:pPr lvl="1"/>
            <a:r>
              <a:rPr lang="de-DE" dirty="0" err="1"/>
              <a:t>Worst</a:t>
            </a:r>
            <a:r>
              <a:rPr lang="de-DE" dirty="0"/>
              <a:t> Case: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O(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∙ m)</a:t>
            </a:r>
          </a:p>
          <a:p>
            <a:pPr lvl="2"/>
            <a:r>
              <a:rPr lang="de-DE" dirty="0"/>
              <a:t>Hash-Signaturen stimmen immer überein, auch bei keinem Treffer</a:t>
            </a:r>
          </a:p>
          <a:p>
            <a:pPr marL="342900" lvl="1" indent="-342900">
              <a:buFontTx/>
              <a:buChar char="•"/>
            </a:pPr>
            <a:r>
              <a:rPr lang="de-DE" sz="2800" dirty="0"/>
              <a:t>Insgesamt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O(</a:t>
            </a: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 + m) </a:t>
            </a:r>
            <a:r>
              <a:rPr lang="de-DE" sz="2800" dirty="0"/>
              <a:t>im Best/Average Case </a:t>
            </a:r>
            <a:br>
              <a:rPr lang="de-DE" sz="2800" dirty="0"/>
            </a:br>
            <a:r>
              <a:rPr lang="de-DE" sz="2800" dirty="0"/>
              <a:t>und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O(</a:t>
            </a: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 ∙ m) </a:t>
            </a:r>
            <a:r>
              <a:rPr lang="de-DE" sz="2800" dirty="0"/>
              <a:t>im schlimmsten Fall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39FE74-5695-504A-9098-784095194B2B}"/>
              </a:ext>
            </a:extLst>
          </p:cNvPr>
          <p:cNvSpPr/>
          <p:nvPr/>
        </p:nvSpPr>
        <p:spPr>
          <a:xfrm>
            <a:off x="2123728" y="6166763"/>
            <a:ext cx="53823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 err="1">
                <a:solidFill>
                  <a:srgbClr val="1D34FF"/>
                </a:solidFill>
              </a:rPr>
              <a:t>Karp</a:t>
            </a:r>
            <a:r>
              <a:rPr lang="de-DE" sz="1100" dirty="0">
                <a:solidFill>
                  <a:srgbClr val="1D34FF"/>
                </a:solidFill>
              </a:rPr>
              <a:t>, Richard M.; Rabin, Michael O.: „</a:t>
            </a:r>
            <a:r>
              <a:rPr lang="de-DE" sz="1100" dirty="0" err="1">
                <a:solidFill>
                  <a:srgbClr val="1D34FF"/>
                </a:solidFill>
              </a:rPr>
              <a:t>Efficient</a:t>
            </a:r>
            <a:r>
              <a:rPr lang="de-DE" sz="1100" dirty="0">
                <a:solidFill>
                  <a:srgbClr val="1D34FF"/>
                </a:solidFill>
              </a:rPr>
              <a:t> </a:t>
            </a:r>
            <a:r>
              <a:rPr lang="de-DE" sz="1100" dirty="0" err="1">
                <a:solidFill>
                  <a:srgbClr val="1D34FF"/>
                </a:solidFill>
              </a:rPr>
              <a:t>randomized</a:t>
            </a:r>
            <a:r>
              <a:rPr lang="de-DE" sz="1100" dirty="0">
                <a:solidFill>
                  <a:srgbClr val="1D34FF"/>
                </a:solidFill>
              </a:rPr>
              <a:t> </a:t>
            </a:r>
            <a:r>
              <a:rPr lang="de-DE" sz="1100" dirty="0" err="1">
                <a:solidFill>
                  <a:srgbClr val="1D34FF"/>
                </a:solidFill>
              </a:rPr>
              <a:t>pattern-matching</a:t>
            </a:r>
            <a:r>
              <a:rPr lang="de-DE" sz="1100" dirty="0">
                <a:solidFill>
                  <a:srgbClr val="1D34FF"/>
                </a:solidFill>
              </a:rPr>
              <a:t> </a:t>
            </a:r>
            <a:r>
              <a:rPr lang="de-DE" sz="1100" dirty="0" err="1">
                <a:solidFill>
                  <a:srgbClr val="1D34FF"/>
                </a:solidFill>
              </a:rPr>
              <a:t>algorithms</a:t>
            </a:r>
            <a:r>
              <a:rPr lang="de-DE" sz="1100" dirty="0">
                <a:solidFill>
                  <a:srgbClr val="1D34FF"/>
                </a:solidFill>
              </a:rPr>
              <a:t>“. IBM Journal </a:t>
            </a:r>
            <a:r>
              <a:rPr lang="de-DE" sz="1100" dirty="0" err="1">
                <a:solidFill>
                  <a:srgbClr val="1D34FF"/>
                </a:solidFill>
              </a:rPr>
              <a:t>of</a:t>
            </a:r>
            <a:r>
              <a:rPr lang="de-DE" sz="1100" dirty="0">
                <a:solidFill>
                  <a:srgbClr val="1D34FF"/>
                </a:solidFill>
              </a:rPr>
              <a:t> Research </a:t>
            </a:r>
            <a:r>
              <a:rPr lang="de-DE" sz="1100" dirty="0" err="1">
                <a:solidFill>
                  <a:srgbClr val="1D34FF"/>
                </a:solidFill>
              </a:rPr>
              <a:t>and</a:t>
            </a:r>
            <a:r>
              <a:rPr lang="de-DE" sz="1100" dirty="0">
                <a:solidFill>
                  <a:srgbClr val="1D34FF"/>
                </a:solidFill>
              </a:rPr>
              <a:t> Development 31 (2), 249–260, </a:t>
            </a:r>
            <a:r>
              <a:rPr lang="de-DE" sz="1100" b="1" dirty="0">
                <a:solidFill>
                  <a:srgbClr val="FF0000"/>
                </a:solidFill>
              </a:rPr>
              <a:t>1987</a:t>
            </a:r>
          </a:p>
        </p:txBody>
      </p:sp>
    </p:spTree>
    <p:extLst>
      <p:ext uri="{BB962C8B-B14F-4D97-AF65-F5344CB8AC3E}">
        <p14:creationId xmlns:p14="http://schemas.microsoft.com/office/powerpoint/2010/main" val="28458024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Zusammenfassung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Textsuche</a:t>
            </a:r>
          </a:p>
          <a:p>
            <a:pPr lvl="1"/>
            <a:r>
              <a:rPr lang="de-DE" dirty="0" err="1"/>
              <a:t>Brute</a:t>
            </a:r>
            <a:r>
              <a:rPr lang="de-DE" dirty="0"/>
              <a:t>-Force</a:t>
            </a:r>
          </a:p>
          <a:p>
            <a:pPr lvl="1"/>
            <a:r>
              <a:rPr lang="de-DE" dirty="0"/>
              <a:t>Knuth-Morris-Pratt</a:t>
            </a:r>
          </a:p>
          <a:p>
            <a:pPr lvl="1"/>
            <a:r>
              <a:rPr lang="de-DE" dirty="0"/>
              <a:t>Boyer-Moore</a:t>
            </a:r>
          </a:p>
          <a:p>
            <a:pPr lvl="1"/>
            <a:r>
              <a:rPr lang="de-DE" dirty="0"/>
              <a:t>Rabin-</a:t>
            </a:r>
            <a:r>
              <a:rPr lang="de-DE" dirty="0" err="1"/>
              <a:t>Karp</a:t>
            </a:r>
            <a:endParaRPr lang="de-DE" dirty="0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71466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Acknowledgements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Präsentationen im nachfolgenden Teil sind entnommen </a:t>
            </a:r>
            <a:br>
              <a:rPr lang="de-DE" dirty="0"/>
            </a:br>
            <a:r>
              <a:rPr lang="de-DE" dirty="0"/>
              <a:t>aus dem Material zur Vorlesung Indexierung und Suchen von Tobias Scheffer, Univ. Potsdam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95737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350"/>
            <a:ext cx="8531671" cy="503238"/>
          </a:xfrm>
        </p:spPr>
        <p:txBody>
          <a:bodyPr/>
          <a:lstStyle/>
          <a:p>
            <a:r>
              <a:rPr lang="de-DE" dirty="0"/>
              <a:t>Indexstrukturen für eindimensionale Daten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Wiederholung: </a:t>
            </a:r>
            <a:r>
              <a:rPr lang="de-DE" dirty="0" err="1"/>
              <a:t>Tries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  <p:pic>
        <p:nvPicPr>
          <p:cNvPr id="5" name="Bild 4" descr="Screen Shot 2015-11-16 at 16.27.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44824"/>
            <a:ext cx="8388424" cy="428039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81053" y="2956505"/>
            <a:ext cx="5305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C00000"/>
                </a:solidFill>
              </a:rPr>
              <a:t>Ausschließen von Füllwörtern/“</a:t>
            </a:r>
            <a:r>
              <a:rPr lang="de-DE" b="1" dirty="0" err="1">
                <a:solidFill>
                  <a:srgbClr val="C00000"/>
                </a:solidFill>
              </a:rPr>
              <a:t>Stop</a:t>
            </a:r>
            <a:r>
              <a:rPr lang="de-DE" b="1" dirty="0">
                <a:solidFill>
                  <a:srgbClr val="C00000"/>
                </a:solidFill>
              </a:rPr>
              <a:t>-Wörtern“…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611560" y="2492896"/>
            <a:ext cx="1080120" cy="28803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 flipV="1">
            <a:off x="683568" y="2492896"/>
            <a:ext cx="1008112" cy="36004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 flipV="1">
            <a:off x="2211495" y="2570827"/>
            <a:ext cx="272273" cy="21010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2211495" y="2570827"/>
            <a:ext cx="272273" cy="21010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>
            <a:off x="2987824" y="2492896"/>
            <a:ext cx="432048" cy="36004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 flipV="1">
            <a:off x="2987824" y="2492896"/>
            <a:ext cx="432048" cy="36004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/>
        </p:nvCxnSpPr>
        <p:spPr>
          <a:xfrm>
            <a:off x="5868144" y="2492896"/>
            <a:ext cx="432048" cy="36004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 flipV="1">
            <a:off x="5868144" y="2492896"/>
            <a:ext cx="432048" cy="36004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>
          <a:xfrm>
            <a:off x="7164288" y="2492896"/>
            <a:ext cx="432048" cy="36004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/>
        </p:nvCxnSpPr>
        <p:spPr>
          <a:xfrm flipV="1">
            <a:off x="7164288" y="2492896"/>
            <a:ext cx="432048" cy="36004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hteck 33"/>
          <p:cNvSpPr/>
          <p:nvPr/>
        </p:nvSpPr>
        <p:spPr>
          <a:xfrm>
            <a:off x="323528" y="3284984"/>
            <a:ext cx="8532440" cy="29523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38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2" y="260350"/>
            <a:ext cx="8424167" cy="503238"/>
          </a:xfrm>
        </p:spPr>
        <p:txBody>
          <a:bodyPr/>
          <a:lstStyle/>
          <a:p>
            <a:r>
              <a:rPr lang="de-DE" dirty="0"/>
              <a:t>Indexstrukturen für eindimensionale Daten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Invertierter Index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  <p:pic>
        <p:nvPicPr>
          <p:cNvPr id="5" name="Bild 4" descr="Screen Shot 2015-11-16 at 16.31.2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77662"/>
            <a:ext cx="8244408" cy="4315634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4355976" y="3212976"/>
            <a:ext cx="4320480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TextBox 6"/>
          <p:cNvSpPr txBox="1"/>
          <p:nvPr/>
        </p:nvSpPr>
        <p:spPr>
          <a:xfrm>
            <a:off x="4611452" y="3908256"/>
            <a:ext cx="24345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Realisierung</a:t>
            </a:r>
            <a:r>
              <a:rPr lang="en-US" dirty="0"/>
              <a:t> des Index: </a:t>
            </a:r>
            <a:br>
              <a:rPr lang="en-US" dirty="0"/>
            </a:br>
            <a:endParaRPr lang="en-US" dirty="0"/>
          </a:p>
          <a:p>
            <a:r>
              <a:rPr lang="en-US" dirty="0" err="1"/>
              <a:t>Hashtabelle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4354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Invertierter Index mit Blockadressierung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  <p:pic>
        <p:nvPicPr>
          <p:cNvPr id="5" name="Bild 4" descr="Screen Shot 2015-11-16 at 16.32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617065" cy="48646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64088" y="4005064"/>
            <a:ext cx="240803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Innerhalb</a:t>
            </a:r>
            <a:r>
              <a:rPr lang="en-US" dirty="0"/>
              <a:t> </a:t>
            </a:r>
            <a:r>
              <a:rPr lang="en-US" dirty="0" err="1"/>
              <a:t>eines</a:t>
            </a:r>
            <a:r>
              <a:rPr lang="en-US" dirty="0"/>
              <a:t> Blocks</a:t>
            </a:r>
            <a:br>
              <a:rPr lang="en-US" dirty="0"/>
            </a:br>
            <a:r>
              <a:rPr lang="en-US" dirty="0" err="1"/>
              <a:t>kann</a:t>
            </a:r>
            <a:r>
              <a:rPr lang="en-US" dirty="0"/>
              <a:t> </a:t>
            </a:r>
            <a:r>
              <a:rPr lang="en-US" dirty="0" err="1"/>
              <a:t>dann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</a:t>
            </a:r>
          </a:p>
          <a:p>
            <a:r>
              <a:rPr lang="en-US" dirty="0" err="1"/>
              <a:t>Zeichenkettenabgleich</a:t>
            </a:r>
            <a:br>
              <a:rPr lang="en-US" dirty="0"/>
            </a:br>
            <a:r>
              <a:rPr lang="en-US" dirty="0" err="1"/>
              <a:t>realisiert</a:t>
            </a:r>
            <a:r>
              <a:rPr lang="en-US" dirty="0"/>
              <a:t> </a:t>
            </a:r>
            <a:r>
              <a:rPr lang="en-US" dirty="0" err="1"/>
              <a:t>werden</a:t>
            </a:r>
            <a:br>
              <a:rPr lang="en-US" dirty="0"/>
            </a:br>
            <a:r>
              <a:rPr lang="en-US" dirty="0"/>
              <a:t>(KMP, BM, RK, </a:t>
            </a:r>
            <a:r>
              <a:rPr lang="is-IS" dirty="0"/>
              <a:t>…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27242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Teilzeichenkette, Präfix, Suffix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solidFill>
                  <a:srgbClr val="3C8C93"/>
                </a:solidFill>
              </a:rPr>
              <a:t>S</a:t>
            </a:r>
            <a:r>
              <a:rPr lang="de-DE" dirty="0"/>
              <a:t> sei eine </a:t>
            </a:r>
            <a:r>
              <a:rPr lang="de-DE" dirty="0">
                <a:solidFill>
                  <a:srgbClr val="0000FF"/>
                </a:solidFill>
              </a:rPr>
              <a:t>Zeichenkette</a:t>
            </a:r>
            <a:r>
              <a:rPr lang="de-DE" dirty="0"/>
              <a:t> der Länge </a:t>
            </a:r>
            <a:r>
              <a:rPr lang="de-DE" dirty="0">
                <a:solidFill>
                  <a:srgbClr val="3C8C93"/>
                </a:solidFill>
              </a:rPr>
              <a:t>m</a:t>
            </a:r>
          </a:p>
          <a:p>
            <a:endParaRPr lang="de-DE" dirty="0"/>
          </a:p>
          <a:p>
            <a:r>
              <a:rPr lang="de-DE" dirty="0">
                <a:solidFill>
                  <a:srgbClr val="3C8C93"/>
                </a:solidFill>
              </a:rPr>
              <a:t>S[i..</a:t>
            </a:r>
            <a:r>
              <a:rPr lang="de-DE" dirty="0" err="1">
                <a:solidFill>
                  <a:srgbClr val="3C8C93"/>
                </a:solidFill>
              </a:rPr>
              <a:t>j</a:t>
            </a:r>
            <a:r>
              <a:rPr lang="de-DE" dirty="0">
                <a:solidFill>
                  <a:srgbClr val="3C8C93"/>
                </a:solidFill>
              </a:rPr>
              <a:t>]</a:t>
            </a:r>
            <a:r>
              <a:rPr lang="de-DE" dirty="0"/>
              <a:t> ist dann eine </a:t>
            </a:r>
            <a:r>
              <a:rPr lang="de-DE" dirty="0">
                <a:solidFill>
                  <a:srgbClr val="0000FF"/>
                </a:solidFill>
              </a:rPr>
              <a:t>Teilzeichenkette</a:t>
            </a:r>
            <a:r>
              <a:rPr lang="de-DE" dirty="0"/>
              <a:t> von </a:t>
            </a:r>
            <a:r>
              <a:rPr lang="de-DE" dirty="0">
                <a:solidFill>
                  <a:srgbClr val="3C8C93"/>
                </a:solidFill>
              </a:rPr>
              <a:t>S</a:t>
            </a:r>
            <a:r>
              <a:rPr lang="de-DE" dirty="0"/>
              <a:t> zwischen den Indizes </a:t>
            </a:r>
            <a:r>
              <a:rPr lang="de-DE" dirty="0">
                <a:solidFill>
                  <a:srgbClr val="3C8C93"/>
                </a:solidFill>
              </a:rPr>
              <a:t>i</a:t>
            </a:r>
            <a:r>
              <a:rPr lang="de-DE" dirty="0"/>
              <a:t> und </a:t>
            </a:r>
            <a:r>
              <a:rPr lang="de-DE" dirty="0" err="1">
                <a:solidFill>
                  <a:srgbClr val="3C8C93"/>
                </a:solidFill>
              </a:rPr>
              <a:t>j</a:t>
            </a:r>
            <a:r>
              <a:rPr lang="de-DE" dirty="0">
                <a:solidFill>
                  <a:srgbClr val="3C8C93"/>
                </a:solidFill>
              </a:rPr>
              <a:t> (0 ≤ i ≤ </a:t>
            </a:r>
            <a:r>
              <a:rPr lang="de-DE" dirty="0" err="1">
                <a:solidFill>
                  <a:srgbClr val="3C8C93"/>
                </a:solidFill>
              </a:rPr>
              <a:t>j</a:t>
            </a:r>
            <a:r>
              <a:rPr lang="de-DE" dirty="0">
                <a:solidFill>
                  <a:srgbClr val="3C8C93"/>
                </a:solidFill>
              </a:rPr>
              <a:t> ≤ m-1)</a:t>
            </a:r>
          </a:p>
          <a:p>
            <a:endParaRPr lang="de-DE" dirty="0"/>
          </a:p>
          <a:p>
            <a:r>
              <a:rPr lang="de-DE" dirty="0"/>
              <a:t>Ein </a:t>
            </a:r>
            <a:r>
              <a:rPr lang="de-DE" dirty="0">
                <a:solidFill>
                  <a:srgbClr val="0000FF"/>
                </a:solidFill>
              </a:rPr>
              <a:t>Präfix</a:t>
            </a:r>
            <a:r>
              <a:rPr lang="de-DE" dirty="0"/>
              <a:t> ist eine Teilzeichenkette </a:t>
            </a:r>
            <a:r>
              <a:rPr lang="de-DE" dirty="0">
                <a:solidFill>
                  <a:srgbClr val="3C8C93"/>
                </a:solidFill>
              </a:rPr>
              <a:t>S[0..i] (0 ≤ i ≤ m-1)</a:t>
            </a:r>
          </a:p>
          <a:p>
            <a:endParaRPr lang="de-DE" dirty="0"/>
          </a:p>
          <a:p>
            <a:r>
              <a:rPr lang="de-DE" dirty="0"/>
              <a:t>Eine </a:t>
            </a:r>
            <a:r>
              <a:rPr lang="de-DE" dirty="0">
                <a:solidFill>
                  <a:srgbClr val="0000FF"/>
                </a:solidFill>
              </a:rPr>
              <a:t>Suffix</a:t>
            </a:r>
            <a:r>
              <a:rPr lang="de-DE" dirty="0"/>
              <a:t> ist eine Teilzeichenkette </a:t>
            </a:r>
            <a:r>
              <a:rPr lang="de-DE" dirty="0">
                <a:solidFill>
                  <a:srgbClr val="3C8C93"/>
                </a:solidFill>
              </a:rPr>
              <a:t>S[i..m-1] (0 ≤ i ≤ m-1)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74660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Suffix-Bäume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Indexpunkte können Wortanfänge oder alle Zeichenkettenpositionen sein.</a:t>
            </a:r>
          </a:p>
          <a:p>
            <a:r>
              <a:rPr lang="de-DE" dirty="0"/>
              <a:t>Text ab Position: Suffix.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  <p:pic>
        <p:nvPicPr>
          <p:cNvPr id="5" name="Bild 4" descr="Screen Shot 2015-11-16 at 16.44.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708920"/>
            <a:ext cx="6948264" cy="35578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1A991B-1A1E-8B48-8028-BDB580BA9128}"/>
              </a:ext>
            </a:extLst>
          </p:cNvPr>
          <p:cNvSpPr txBox="1"/>
          <p:nvPr/>
        </p:nvSpPr>
        <p:spPr>
          <a:xfrm>
            <a:off x="848792" y="3707740"/>
            <a:ext cx="113364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DE" dirty="0"/>
              <a:t>Suffixe:     </a:t>
            </a:r>
          </a:p>
        </p:txBody>
      </p:sp>
    </p:spTree>
    <p:extLst>
      <p:ext uri="{BB962C8B-B14F-4D97-AF65-F5344CB8AC3E}">
        <p14:creationId xmlns:p14="http://schemas.microsoft.com/office/powerpoint/2010/main" val="14541574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Suffix-</a:t>
            </a:r>
            <a:r>
              <a:rPr lang="de-DE" dirty="0" err="1"/>
              <a:t>Tries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Aufbau eines Suffix-</a:t>
            </a:r>
            <a:r>
              <a:rPr lang="de-DE" dirty="0" err="1"/>
              <a:t>Tries</a:t>
            </a:r>
            <a:r>
              <a:rPr lang="de-DE" dirty="0"/>
              <a:t>:</a:t>
            </a:r>
          </a:p>
          <a:p>
            <a:r>
              <a:rPr lang="de-DE" dirty="0"/>
              <a:t>Für alle Indexpunkte:</a:t>
            </a:r>
          </a:p>
          <a:p>
            <a:pPr lvl="1"/>
            <a:r>
              <a:rPr lang="de-DE" dirty="0"/>
              <a:t>Füge Suffix ab Indexpunkt in den </a:t>
            </a:r>
            <a:r>
              <a:rPr lang="de-DE" dirty="0" err="1"/>
              <a:t>Trie</a:t>
            </a:r>
            <a:r>
              <a:rPr lang="de-DE" dirty="0"/>
              <a:t> ein.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  <p:pic>
        <p:nvPicPr>
          <p:cNvPr id="5" name="Bild 4" descr="Screen Shot 2015-11-16 at 16.45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88" y="2636912"/>
            <a:ext cx="7164288" cy="373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6297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Patricia-</a:t>
            </a:r>
            <a:r>
              <a:rPr lang="de-DE" dirty="0" err="1"/>
              <a:t>Tries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Ersetze interne Knoten mit nur einer ausgehenden Kante durch „Überleseknoten“, beschrifte sie mit der nächsten zu beachtenden Textposition.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42</a:t>
            </a:fld>
            <a:endParaRPr lang="de-DE"/>
          </a:p>
        </p:txBody>
      </p:sp>
      <p:pic>
        <p:nvPicPr>
          <p:cNvPr id="5" name="Bild 4" descr="Screen Shot 2015-11-16 at 16.46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520280"/>
            <a:ext cx="5581260" cy="39330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8BBE8B-A3A9-0740-86C7-1ED4E915B2C6}"/>
              </a:ext>
            </a:extLst>
          </p:cNvPr>
          <p:cNvSpPr txBox="1"/>
          <p:nvPr/>
        </p:nvSpPr>
        <p:spPr>
          <a:xfrm>
            <a:off x="1691680" y="5013176"/>
            <a:ext cx="166263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PATRICIA-</a:t>
            </a:r>
            <a:r>
              <a:rPr lang="en-US" sz="1400" dirty="0" err="1"/>
              <a:t>Trie</a:t>
            </a:r>
            <a:br>
              <a:rPr lang="en-US" sz="1400" dirty="0"/>
            </a:br>
            <a:r>
              <a:rPr lang="en-US" sz="1400" dirty="0" err="1"/>
              <a:t>mit</a:t>
            </a:r>
            <a:r>
              <a:rPr lang="en-US" sz="1400" dirty="0"/>
              <a:t> </a:t>
            </a:r>
            <a:r>
              <a:rPr lang="en-US" sz="1400" dirty="0" err="1"/>
              <a:t>Überleseknoten</a:t>
            </a:r>
            <a:endParaRPr lang="en-DE" sz="1400" dirty="0"/>
          </a:p>
        </p:txBody>
      </p:sp>
    </p:spTree>
    <p:extLst>
      <p:ext uri="{BB962C8B-B14F-4D97-AF65-F5344CB8AC3E}">
        <p14:creationId xmlns:p14="http://schemas.microsoft.com/office/powerpoint/2010/main" val="9533736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Suche im Suffix-Baum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Eingabe: Suchzeichenkette, Wurzelknoten. </a:t>
            </a:r>
          </a:p>
          <a:p>
            <a:pPr marL="0" indent="0">
              <a:buNone/>
            </a:pPr>
            <a:r>
              <a:rPr lang="de-DE" dirty="0"/>
              <a:t>Wiederhole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Wenn Terminalknoten, liefere Position zurück, überprüfe, ob Suchzeichenkette an dieser Position steht.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Wenn „Überleseknoten“, spring bis zur angegebenen Textposition weiter.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Folge der Kante, die den Buchstaben an der aktuellen Position akzeptiert.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63143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Suffix-Bäume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Konstruktion: O(Länge des Textes). </a:t>
            </a:r>
          </a:p>
          <a:p>
            <a:r>
              <a:rPr lang="de-DE" dirty="0"/>
              <a:t>Algorithmus funktioniert schlecht, wenn die Struktur nicht in den Hauptspeicher passt. </a:t>
            </a:r>
          </a:p>
          <a:p>
            <a:r>
              <a:rPr lang="de-DE" dirty="0"/>
              <a:t>Problem: Speicherstruktur wird ziemlich groß, ca. 120-240% der Textsammlung, selbst wenn nur Wortanfänge (Längenbegrenzung) indexiert werden. </a:t>
            </a:r>
          </a:p>
          <a:p>
            <a:r>
              <a:rPr lang="de-DE" dirty="0"/>
              <a:t>Suffix-Felder (Arrays): kompaktere Speicherung.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58973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Suffix-Felder (Aufbau naiv)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Suffix-</a:t>
            </a:r>
            <a:r>
              <a:rPr lang="de-DE" dirty="0" err="1"/>
              <a:t>Trie</a:t>
            </a:r>
            <a:r>
              <a:rPr lang="de-DE" dirty="0"/>
              <a:t> in lexikographische Reihenfolge bringen.</a:t>
            </a:r>
          </a:p>
          <a:p>
            <a:r>
              <a:rPr lang="de-DE" dirty="0"/>
              <a:t>Suffix-Feld= Folge der Indexpositionen.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45</a:t>
            </a:fld>
            <a:endParaRPr lang="de-DE"/>
          </a:p>
        </p:txBody>
      </p:sp>
      <p:pic>
        <p:nvPicPr>
          <p:cNvPr id="5" name="Bild 4" descr="Screen Shot 2015-11-16 at 16.55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80" y="2129040"/>
            <a:ext cx="8280920" cy="451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0529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46</a:t>
            </a:fld>
            <a:endParaRPr lang="de-DE"/>
          </a:p>
        </p:txBody>
      </p:sp>
      <p:pic>
        <p:nvPicPr>
          <p:cNvPr id="5" name="Bild 4" descr="Screen Shot 2015-11-22 at 21.57.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3700748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2915816" y="6135687"/>
            <a:ext cx="4104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Beispiel von Karsten Klein, Uni Dortmund,</a:t>
            </a:r>
          </a:p>
          <a:p>
            <a:r>
              <a:rPr lang="de-DE" sz="1200" dirty="0">
                <a:solidFill>
                  <a:srgbClr val="0000FF"/>
                </a:solidFill>
              </a:rPr>
              <a:t>Vorlesung Algorithmen und Datenstrukturen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187624" y="2780928"/>
            <a:ext cx="784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1           2            </a:t>
            </a:r>
            <a:r>
              <a:rPr lang="de-DE"/>
              <a:t>3            4            5           </a:t>
            </a:r>
            <a:r>
              <a:rPr lang="de-DE" dirty="0"/>
              <a:t>6             7            8            </a:t>
            </a:r>
            <a:r>
              <a:rPr lang="de-DE"/>
              <a:t>9          10          </a:t>
            </a:r>
            <a:r>
              <a:rPr lang="de-DE" dirty="0"/>
              <a:t>11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7236296" y="3140968"/>
            <a:ext cx="1674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lenght</a:t>
            </a:r>
            <a:r>
              <a:rPr lang="de-DE" dirty="0"/>
              <a:t>(SA) = 11</a:t>
            </a:r>
          </a:p>
        </p:txBody>
      </p:sp>
    </p:spTree>
    <p:extLst>
      <p:ext uri="{BB962C8B-B14F-4D97-AF65-F5344CB8AC3E}">
        <p14:creationId xmlns:p14="http://schemas.microsoft.com/office/powerpoint/2010/main" val="6310244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47</a:t>
            </a:fld>
            <a:endParaRPr lang="de-DE"/>
          </a:p>
        </p:txBody>
      </p:sp>
      <p:pic>
        <p:nvPicPr>
          <p:cNvPr id="5" name="Bild 4" descr="Screen Shot 2015-11-22 at 21.57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3531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48</a:t>
            </a:fld>
            <a:endParaRPr lang="de-DE"/>
          </a:p>
        </p:txBody>
      </p:sp>
      <p:pic>
        <p:nvPicPr>
          <p:cNvPr id="5" name="Bild 4" descr="Screen Shot 2015-11-22 at 21.57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71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0018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49</a:t>
            </a:fld>
            <a:endParaRPr lang="de-DE"/>
          </a:p>
        </p:txBody>
      </p:sp>
      <p:pic>
        <p:nvPicPr>
          <p:cNvPr id="5" name="Bild 4" descr="Screen Shot 2015-11-22 at 21.58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9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6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Teilzeichenkette</a:t>
            </a:r>
            <a:r>
              <a:rPr lang="en-US" dirty="0"/>
              <a:t> S[1..3] = "</a:t>
            </a:r>
            <a:r>
              <a:rPr lang="en-US" dirty="0" err="1"/>
              <a:t>ndr</a:t>
            </a:r>
            <a:r>
              <a:rPr lang="en-US" dirty="0"/>
              <a:t>"</a:t>
            </a:r>
          </a:p>
          <a:p>
            <a:endParaRPr lang="en-US" dirty="0"/>
          </a:p>
          <a:p>
            <a:r>
              <a:rPr lang="en-US" dirty="0" err="1"/>
              <a:t>Alle</a:t>
            </a:r>
            <a:r>
              <a:rPr lang="en-US" dirty="0"/>
              <a:t> </a:t>
            </a:r>
            <a:r>
              <a:rPr lang="en-US" dirty="0" err="1"/>
              <a:t>möglichen</a:t>
            </a:r>
            <a:r>
              <a:rPr lang="en-US" dirty="0"/>
              <a:t> </a:t>
            </a:r>
            <a:r>
              <a:rPr lang="en-US" dirty="0" err="1"/>
              <a:t>Präfixe</a:t>
            </a:r>
            <a:r>
              <a:rPr lang="en-US" dirty="0"/>
              <a:t> von S:</a:t>
            </a:r>
          </a:p>
          <a:p>
            <a:pPr lvl="1"/>
            <a:r>
              <a:rPr lang="en-US" dirty="0"/>
              <a:t>"</a:t>
            </a:r>
            <a:r>
              <a:rPr lang="en-US" dirty="0" err="1"/>
              <a:t>andrew</a:t>
            </a:r>
            <a:r>
              <a:rPr lang="en-US" dirty="0"/>
              <a:t>", "</a:t>
            </a:r>
            <a:r>
              <a:rPr lang="en-US" dirty="0" err="1"/>
              <a:t>andre</a:t>
            </a:r>
            <a:r>
              <a:rPr lang="en-US" dirty="0"/>
              <a:t>", "</a:t>
            </a:r>
            <a:r>
              <a:rPr lang="en-US" dirty="0" err="1"/>
              <a:t>andr</a:t>
            </a:r>
            <a:r>
              <a:rPr lang="en-US" dirty="0"/>
              <a:t>", "and", "an”, "a"</a:t>
            </a:r>
          </a:p>
          <a:p>
            <a:endParaRPr lang="en-US" dirty="0"/>
          </a:p>
          <a:p>
            <a:r>
              <a:rPr lang="en-US" dirty="0" err="1"/>
              <a:t>Alle</a:t>
            </a:r>
            <a:r>
              <a:rPr lang="en-US" dirty="0"/>
              <a:t> </a:t>
            </a:r>
            <a:r>
              <a:rPr lang="en-US" dirty="0" err="1"/>
              <a:t>möglichen</a:t>
            </a:r>
            <a:r>
              <a:rPr lang="en-US" dirty="0"/>
              <a:t> </a:t>
            </a:r>
            <a:r>
              <a:rPr lang="en-US" dirty="0" err="1"/>
              <a:t>Suffixe</a:t>
            </a:r>
            <a:r>
              <a:rPr lang="en-US" dirty="0"/>
              <a:t> von S:</a:t>
            </a:r>
          </a:p>
          <a:p>
            <a:pPr lvl="1"/>
            <a:r>
              <a:rPr lang="en-US" dirty="0"/>
              <a:t>"</a:t>
            </a:r>
            <a:r>
              <a:rPr lang="en-US" dirty="0" err="1"/>
              <a:t>andrew</a:t>
            </a:r>
            <a:r>
              <a:rPr lang="en-US" dirty="0"/>
              <a:t>", "</a:t>
            </a:r>
            <a:r>
              <a:rPr lang="en-US" dirty="0" err="1"/>
              <a:t>ndrew</a:t>
            </a:r>
            <a:r>
              <a:rPr lang="en-US" dirty="0"/>
              <a:t>", "drew", "</a:t>
            </a:r>
            <a:r>
              <a:rPr lang="en-US" dirty="0" err="1"/>
              <a:t>rew</a:t>
            </a:r>
            <a:r>
              <a:rPr lang="en-US" dirty="0"/>
              <a:t>", "</a:t>
            </a:r>
            <a:r>
              <a:rPr lang="en-US" dirty="0" err="1"/>
              <a:t>ew</a:t>
            </a:r>
            <a:r>
              <a:rPr lang="en-US" dirty="0"/>
              <a:t>", "w"</a:t>
            </a:r>
          </a:p>
          <a:p>
            <a:endParaRPr lang="de-DE" dirty="0"/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6111180" y="1357536"/>
            <a:ext cx="2743200" cy="685800"/>
            <a:chOff x="3264" y="624"/>
            <a:chExt cx="1728" cy="432"/>
          </a:xfrm>
        </p:grpSpPr>
        <p:sp>
          <p:nvSpPr>
            <p:cNvPr id="15" name="Rectangle 4"/>
            <p:cNvSpPr>
              <a:spLocks noChangeArrowheads="1"/>
            </p:cNvSpPr>
            <p:nvPr/>
          </p:nvSpPr>
          <p:spPr bwMode="auto">
            <a:xfrm>
              <a:off x="3264" y="624"/>
              <a:ext cx="1728" cy="4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6" name="Line 5"/>
            <p:cNvSpPr>
              <a:spLocks noChangeShapeType="1"/>
            </p:cNvSpPr>
            <p:nvPr/>
          </p:nvSpPr>
          <p:spPr bwMode="auto">
            <a:xfrm>
              <a:off x="3552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7" name="Line 6"/>
            <p:cNvSpPr>
              <a:spLocks noChangeShapeType="1"/>
            </p:cNvSpPr>
            <p:nvPr/>
          </p:nvSpPr>
          <p:spPr bwMode="auto">
            <a:xfrm>
              <a:off x="3840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8" name="Line 7"/>
            <p:cNvSpPr>
              <a:spLocks noChangeShapeType="1"/>
            </p:cNvSpPr>
            <p:nvPr/>
          </p:nvSpPr>
          <p:spPr bwMode="auto">
            <a:xfrm>
              <a:off x="4128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9" name="Line 8"/>
            <p:cNvSpPr>
              <a:spLocks noChangeShapeType="1"/>
            </p:cNvSpPr>
            <p:nvPr/>
          </p:nvSpPr>
          <p:spPr bwMode="auto">
            <a:xfrm>
              <a:off x="4416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0" name="Line 9"/>
            <p:cNvSpPr>
              <a:spLocks noChangeShapeType="1"/>
            </p:cNvSpPr>
            <p:nvPr/>
          </p:nvSpPr>
          <p:spPr bwMode="auto">
            <a:xfrm>
              <a:off x="4704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</p:grp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6187380" y="1357536"/>
            <a:ext cx="387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a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6625530" y="1357536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n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076380" y="1357536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d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7565330" y="1357536"/>
            <a:ext cx="336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r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7990780" y="1357536"/>
            <a:ext cx="387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e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8378130" y="1357536"/>
            <a:ext cx="51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w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6225480" y="2043336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000"/>
              <a:t>0</a:t>
            </a:r>
            <a:endParaRPr lang="th-TH" altLang="de-DE" sz="2000">
              <a:latin typeface="Tahoma" pitchFamily="34" charset="0"/>
            </a:endParaRP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8473380" y="2043336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000"/>
              <a:t>5</a:t>
            </a:r>
            <a:endParaRPr lang="th-TH" altLang="de-DE" sz="2000">
              <a:latin typeface="Tahoma" pitchFamily="34" charset="0"/>
            </a:endParaRPr>
          </a:p>
        </p:txBody>
      </p:sp>
      <p:sp>
        <p:nvSpPr>
          <p:cNvPr id="21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5713694" y="1196752"/>
            <a:ext cx="3364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S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41894268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50</a:t>
            </a:fld>
            <a:endParaRPr lang="de-DE"/>
          </a:p>
        </p:txBody>
      </p:sp>
      <p:pic>
        <p:nvPicPr>
          <p:cNvPr id="5" name="Bild 4" descr="Screen Shot 2015-11-22 at 21.58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4"/>
            <a:ext cx="9144000" cy="684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0529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Suche in Suffix-Feldern: Binärsuche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968875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de-DE" dirty="0" err="1"/>
              <a:t>function</a:t>
            </a:r>
            <a:r>
              <a:rPr lang="de-DE" dirty="0"/>
              <a:t> </a:t>
            </a:r>
            <a:r>
              <a:rPr lang="de-DE" dirty="0">
                <a:solidFill>
                  <a:srgbClr val="000090"/>
                </a:solidFill>
              </a:rPr>
              <a:t>find</a:t>
            </a:r>
            <a:r>
              <a:rPr lang="de-DE" dirty="0"/>
              <a:t>(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p, A</a:t>
            </a:r>
            <a:r>
              <a:rPr lang="de-DE" dirty="0"/>
              <a:t>): Integer</a:t>
            </a:r>
            <a:br>
              <a:rPr lang="de-DE" dirty="0"/>
            </a:br>
            <a:r>
              <a:rPr lang="de-DE" dirty="0"/>
              <a:t>     </a:t>
            </a:r>
            <a:r>
              <a:rPr lang="de-DE" dirty="0">
                <a:solidFill>
                  <a:srgbClr val="FF0000"/>
                </a:solidFill>
              </a:rPr>
              <a:t>// Suchzeichenkette p, Suffix-Feld A</a:t>
            </a:r>
            <a:br>
              <a:rPr lang="de-DE" dirty="0">
                <a:solidFill>
                  <a:srgbClr val="FF0000"/>
                </a:solidFill>
              </a:rPr>
            </a:br>
            <a:r>
              <a:rPr lang="de-DE" dirty="0">
                <a:solidFill>
                  <a:srgbClr val="FF0000"/>
                </a:solidFill>
              </a:rPr>
              <a:t>     // liefert Position von p in A oder -1, falls p nicht in A</a:t>
            </a:r>
            <a:br>
              <a:rPr lang="de-DE" dirty="0">
                <a:solidFill>
                  <a:srgbClr val="FF0000"/>
                </a:solidFill>
              </a:rPr>
            </a:br>
            <a:r>
              <a:rPr lang="de-DE" dirty="0"/>
              <a:t>     </a:t>
            </a:r>
            <a:r>
              <a:rPr lang="de-DE" dirty="0">
                <a:solidFill>
                  <a:srgbClr val="3C8C93"/>
                </a:solidFill>
              </a:rPr>
              <a:t>l := 1; </a:t>
            </a:r>
            <a:r>
              <a:rPr lang="de-DE" dirty="0" err="1">
                <a:solidFill>
                  <a:srgbClr val="3C8C93"/>
                </a:solidFill>
              </a:rPr>
              <a:t>r</a:t>
            </a:r>
            <a:r>
              <a:rPr lang="de-DE" dirty="0">
                <a:solidFill>
                  <a:srgbClr val="3C8C93"/>
                </a:solidFill>
              </a:rPr>
              <a:t> := </a:t>
            </a:r>
            <a:r>
              <a:rPr lang="de-DE" dirty="0" err="1">
                <a:solidFill>
                  <a:srgbClr val="3C8C93"/>
                </a:solidFill>
              </a:rPr>
              <a:t>length</a:t>
            </a:r>
            <a:r>
              <a:rPr lang="de-DE" dirty="0">
                <a:solidFill>
                  <a:srgbClr val="3C8C93"/>
                </a:solidFill>
              </a:rPr>
              <a:t>(A)</a:t>
            </a:r>
            <a:br>
              <a:rPr lang="de-DE" dirty="0">
                <a:solidFill>
                  <a:srgbClr val="3C8C93"/>
                </a:solidFill>
              </a:rPr>
            </a:br>
            <a:r>
              <a:rPr lang="de-DE" dirty="0">
                <a:solidFill>
                  <a:srgbClr val="3C8C93"/>
                </a:solidFill>
              </a:rPr>
              <a:t>     </a:t>
            </a:r>
            <a:r>
              <a:rPr lang="de-DE" dirty="0" err="1">
                <a:solidFill>
                  <a:srgbClr val="3C8C93"/>
                </a:solidFill>
              </a:rPr>
              <a:t>n</a:t>
            </a:r>
            <a:r>
              <a:rPr lang="de-DE" dirty="0">
                <a:solidFill>
                  <a:srgbClr val="3C8C93"/>
                </a:solidFill>
              </a:rPr>
              <a:t> := </a:t>
            </a:r>
            <a:r>
              <a:rPr lang="de-DE" dirty="0" err="1">
                <a:solidFill>
                  <a:srgbClr val="3C8C93"/>
                </a:solidFill>
              </a:rPr>
              <a:t>length</a:t>
            </a:r>
            <a:r>
              <a:rPr lang="de-DE" dirty="0">
                <a:solidFill>
                  <a:srgbClr val="3C8C93"/>
                </a:solidFill>
              </a:rPr>
              <a:t>(p)</a:t>
            </a:r>
            <a:br>
              <a:rPr lang="de-DE" dirty="0">
                <a:solidFill>
                  <a:srgbClr val="3C8C93"/>
                </a:solidFill>
              </a:rPr>
            </a:br>
            <a:r>
              <a:rPr lang="de-DE" dirty="0"/>
              <a:t>     </a:t>
            </a:r>
            <a:r>
              <a:rPr lang="de-DE" dirty="0" err="1"/>
              <a:t>while</a:t>
            </a:r>
            <a:r>
              <a:rPr lang="de-DE" dirty="0"/>
              <a:t>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s &lt;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/>
              <a:t>do</a:t>
            </a:r>
            <a:br>
              <a:rPr lang="de-DE" dirty="0"/>
            </a:br>
            <a:r>
              <a:rPr lang="de-DE" dirty="0"/>
              <a:t>         </a:t>
            </a:r>
            <a:r>
              <a:rPr lang="de-DE" dirty="0">
                <a:solidFill>
                  <a:srgbClr val="3C8C93"/>
                </a:solidFill>
              </a:rPr>
              <a:t>m := </a:t>
            </a:r>
            <a:r>
              <a:rPr lang="de-DE" sz="2000" dirty="0">
                <a:solidFill>
                  <a:srgbClr val="3C8C93"/>
                </a:solidFill>
              </a:rPr>
              <a:t>⎡</a:t>
            </a:r>
            <a:r>
              <a:rPr lang="de-DE" dirty="0">
                <a:solidFill>
                  <a:srgbClr val="3C8C93"/>
                </a:solidFill>
              </a:rPr>
              <a:t>(l + </a:t>
            </a:r>
            <a:r>
              <a:rPr lang="de-DE" dirty="0" err="1">
                <a:solidFill>
                  <a:srgbClr val="3C8C93"/>
                </a:solidFill>
              </a:rPr>
              <a:t>r</a:t>
            </a:r>
            <a:r>
              <a:rPr lang="de-DE" dirty="0">
                <a:solidFill>
                  <a:srgbClr val="3C8C93"/>
                </a:solidFill>
              </a:rPr>
              <a:t>) / 2</a:t>
            </a:r>
            <a:r>
              <a:rPr lang="de-DE" sz="2000" dirty="0">
                <a:solidFill>
                  <a:srgbClr val="3C8C93"/>
                </a:solidFill>
              </a:rPr>
              <a:t>⎤</a:t>
            </a:r>
            <a:r>
              <a:rPr lang="de-DE" dirty="0">
                <a:solidFill>
                  <a:srgbClr val="3C8C93"/>
                </a:solidFill>
              </a:rPr>
              <a:t>  </a:t>
            </a:r>
            <a:r>
              <a:rPr lang="de-DE" dirty="0">
                <a:solidFill>
                  <a:srgbClr val="FF0000"/>
                </a:solidFill>
              </a:rPr>
              <a:t>// nach oben runden</a:t>
            </a:r>
            <a:br>
              <a:rPr lang="de-DE" dirty="0">
                <a:solidFill>
                  <a:srgbClr val="3C8C93"/>
                </a:solidFill>
              </a:rPr>
            </a:br>
            <a:r>
              <a:rPr lang="de-DE" dirty="0"/>
              <a:t>        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>
                <a:solidFill>
                  <a:srgbClr val="3C8C93"/>
                </a:solidFill>
              </a:rPr>
              <a:t>p = A[m..m+n-1] </a:t>
            </a:r>
            <a:r>
              <a:rPr lang="de-DE" dirty="0" err="1"/>
              <a:t>then</a:t>
            </a:r>
            <a:endParaRPr lang="de-DE" dirty="0"/>
          </a:p>
          <a:p>
            <a:pPr marL="457200" lvl="1" indent="0">
              <a:lnSpc>
                <a:spcPct val="90000"/>
              </a:lnSpc>
              <a:buNone/>
            </a:pPr>
            <a:r>
              <a:rPr lang="de-DE" dirty="0"/>
              <a:t>       </a:t>
            </a:r>
            <a:r>
              <a:rPr lang="de-DE" dirty="0" err="1"/>
              <a:t>return</a:t>
            </a:r>
            <a:r>
              <a:rPr lang="de-DE" dirty="0"/>
              <a:t>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br>
              <a:rPr lang="de-DE" dirty="0"/>
            </a:br>
            <a:r>
              <a:rPr lang="de-DE" dirty="0"/>
              <a:t>  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p &lt; A[m..m+n-1] 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de-DE" dirty="0"/>
              <a:t>     </a:t>
            </a:r>
            <a:r>
              <a:rPr lang="de-DE" dirty="0" err="1"/>
              <a:t>then</a:t>
            </a:r>
            <a:r>
              <a:rPr lang="de-DE" dirty="0"/>
              <a:t> </a:t>
            </a:r>
            <a:r>
              <a:rPr lang="de-DE" dirty="0" err="1">
                <a:solidFill>
                  <a:srgbClr val="3C8C93"/>
                </a:solidFill>
              </a:rPr>
              <a:t>r</a:t>
            </a:r>
            <a:r>
              <a:rPr lang="de-DE" dirty="0">
                <a:solidFill>
                  <a:srgbClr val="3C8C93"/>
                </a:solidFill>
              </a:rPr>
              <a:t> := m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de-DE" dirty="0"/>
              <a:t>     </a:t>
            </a:r>
            <a:r>
              <a:rPr lang="de-DE" dirty="0" err="1"/>
              <a:t>else</a:t>
            </a:r>
            <a:r>
              <a:rPr lang="de-DE" dirty="0"/>
              <a:t> </a:t>
            </a:r>
            <a:r>
              <a:rPr lang="de-DE" dirty="0">
                <a:solidFill>
                  <a:srgbClr val="3C8C93"/>
                </a:solidFill>
              </a:rPr>
              <a:t>l := m</a:t>
            </a:r>
            <a:br>
              <a:rPr lang="de-DE" dirty="0">
                <a:solidFill>
                  <a:srgbClr val="3C8C93"/>
                </a:solidFill>
              </a:rPr>
            </a:br>
            <a:r>
              <a:rPr lang="de-DE" dirty="0" err="1">
                <a:solidFill>
                  <a:srgbClr val="000000"/>
                </a:solidFill>
              </a:rPr>
              <a:t>return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-1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51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339752" y="602302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U. Manber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G.W. Myers "Suffix </a:t>
            </a:r>
            <a:r>
              <a:rPr lang="de-DE" sz="1200" dirty="0" err="1">
                <a:solidFill>
                  <a:srgbClr val="0000FF"/>
                </a:solidFill>
              </a:rPr>
              <a:t>arrays</a:t>
            </a:r>
            <a:r>
              <a:rPr lang="de-DE" sz="1200" dirty="0">
                <a:solidFill>
                  <a:srgbClr val="0000FF"/>
                </a:solidFill>
              </a:rPr>
              <a:t>: A </a:t>
            </a:r>
            <a:r>
              <a:rPr lang="de-DE" sz="1200" dirty="0" err="1">
                <a:solidFill>
                  <a:srgbClr val="0000FF"/>
                </a:solidFill>
              </a:rPr>
              <a:t>new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method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for</a:t>
            </a:r>
            <a:r>
              <a:rPr lang="de-DE" sz="1200" dirty="0">
                <a:solidFill>
                  <a:srgbClr val="0000FF"/>
                </a:solidFill>
              </a:rPr>
              <a:t> on-line </a:t>
            </a:r>
            <a:r>
              <a:rPr lang="de-DE" sz="1200" dirty="0" err="1">
                <a:solidFill>
                  <a:srgbClr val="0000FF"/>
                </a:solidFill>
              </a:rPr>
              <a:t>string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searches</a:t>
            </a:r>
            <a:r>
              <a:rPr lang="de-DE" sz="1200" dirty="0">
                <a:solidFill>
                  <a:srgbClr val="0000FF"/>
                </a:solidFill>
              </a:rPr>
              <a:t>". In </a:t>
            </a:r>
            <a:r>
              <a:rPr lang="de-DE" sz="1200" dirty="0" err="1">
                <a:solidFill>
                  <a:srgbClr val="0000FF"/>
                </a:solidFill>
              </a:rPr>
              <a:t>Proceedings</a:t>
            </a:r>
            <a:r>
              <a:rPr lang="de-DE" sz="1200" dirty="0">
                <a:solidFill>
                  <a:srgbClr val="0000FF"/>
                </a:solidFill>
              </a:rPr>
              <a:t> of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1st ACM-SIAM Symposium on </a:t>
            </a:r>
            <a:r>
              <a:rPr lang="de-DE" sz="1200" dirty="0" err="1">
                <a:solidFill>
                  <a:srgbClr val="0000FF"/>
                </a:solidFill>
              </a:rPr>
              <a:t>Discrete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Algorithms</a:t>
            </a:r>
            <a:r>
              <a:rPr lang="de-DE" sz="1200" dirty="0">
                <a:solidFill>
                  <a:srgbClr val="0000FF"/>
                </a:solidFill>
              </a:rPr>
              <a:t>, </a:t>
            </a:r>
            <a:r>
              <a:rPr lang="de-DE" sz="1200" b="1" dirty="0">
                <a:solidFill>
                  <a:srgbClr val="FF0000"/>
                </a:solidFill>
              </a:rPr>
              <a:t>1990</a:t>
            </a:r>
          </a:p>
        </p:txBody>
      </p:sp>
      <p:cxnSp>
        <p:nvCxnSpPr>
          <p:cNvPr id="6" name="Gerade Verbindung 5"/>
          <p:cNvCxnSpPr/>
          <p:nvPr/>
        </p:nvCxnSpPr>
        <p:spPr>
          <a:xfrm>
            <a:off x="971600" y="3356992"/>
            <a:ext cx="0" cy="20162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/>
        </p:nvCxnSpPr>
        <p:spPr>
          <a:xfrm>
            <a:off x="971600" y="5373216"/>
            <a:ext cx="2160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74823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Analyse der Aufwände: Zeitbedarf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968875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de-DE" dirty="0"/>
              <a:t>Suffix-Bäume: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O(Länge der Suchzeichenkette)</a:t>
            </a:r>
          </a:p>
          <a:p>
            <a:r>
              <a:rPr lang="de-DE" dirty="0"/>
              <a:t>Suffix-Felder: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O(log(Länge der Textsammlung))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8279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Aufbau von Suffix-Feldern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Ukkonens</a:t>
            </a:r>
            <a:r>
              <a:rPr lang="de-DE" dirty="0"/>
              <a:t> Algorithmus (1995, Hauptspeicher)</a:t>
            </a:r>
          </a:p>
          <a:p>
            <a:pPr lvl="1"/>
            <a:r>
              <a:rPr lang="en-US" dirty="0"/>
              <a:t>O(n) </a:t>
            </a:r>
            <a:r>
              <a:rPr lang="en-US" dirty="0" err="1"/>
              <a:t>für</a:t>
            </a:r>
            <a:r>
              <a:rPr lang="en-US" dirty="0"/>
              <a:t> den </a:t>
            </a:r>
            <a:r>
              <a:rPr lang="en-US" dirty="0" err="1"/>
              <a:t>Aufbau</a:t>
            </a:r>
            <a:r>
              <a:rPr lang="en-US" dirty="0"/>
              <a:t> von Suffix-</a:t>
            </a:r>
            <a:r>
              <a:rPr lang="en-US" dirty="0" err="1"/>
              <a:t>Bäumen</a:t>
            </a:r>
            <a:endParaRPr lang="en-US" dirty="0"/>
          </a:p>
          <a:p>
            <a:pPr lvl="1"/>
            <a:r>
              <a:rPr lang="de-DE" dirty="0"/>
              <a:t>Traversierung durch Suffix-Baum und Transformation zu Suffix-Feld in O(n)</a:t>
            </a:r>
          </a:p>
          <a:p>
            <a:r>
              <a:rPr lang="de-DE" dirty="0"/>
              <a:t>Später: Datenbank-basierte Verfahren (ab 2001) </a:t>
            </a:r>
            <a:br>
              <a:rPr lang="de-DE" dirty="0"/>
            </a:br>
            <a:r>
              <a:rPr lang="de-DE" dirty="0"/>
              <a:t>z.B. für Bioinformatik-Anwendungen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53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2267744" y="3919696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Weiner, Peter (1973). Linear </a:t>
            </a:r>
            <a:r>
              <a:rPr lang="de-DE" sz="1200" dirty="0" err="1">
                <a:solidFill>
                  <a:srgbClr val="0000FF"/>
                </a:solidFill>
              </a:rPr>
              <a:t>pattern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matching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algorithms</a:t>
            </a:r>
            <a:r>
              <a:rPr lang="de-DE" sz="1200" dirty="0">
                <a:solidFill>
                  <a:srgbClr val="0000FF"/>
                </a:solidFill>
              </a:rPr>
              <a:t>, 14th Annual Symposium on </a:t>
            </a:r>
            <a:r>
              <a:rPr lang="de-DE" sz="1200" dirty="0" err="1">
                <a:solidFill>
                  <a:srgbClr val="0000FF"/>
                </a:solidFill>
              </a:rPr>
              <a:t>Switching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Automata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Theory</a:t>
            </a:r>
            <a:r>
              <a:rPr lang="de-DE" sz="1200" dirty="0">
                <a:solidFill>
                  <a:srgbClr val="0000FF"/>
                </a:solidFill>
              </a:rPr>
              <a:t>, pp. 1–11, </a:t>
            </a:r>
            <a:r>
              <a:rPr lang="de-DE" sz="1200" b="1" dirty="0">
                <a:solidFill>
                  <a:srgbClr val="FF0000"/>
                </a:solidFill>
              </a:rPr>
              <a:t>1973</a:t>
            </a:r>
          </a:p>
          <a:p>
            <a:endParaRPr lang="de-DE" sz="1200" dirty="0">
              <a:solidFill>
                <a:srgbClr val="0000FF"/>
              </a:solidFill>
            </a:endParaRPr>
          </a:p>
          <a:p>
            <a:r>
              <a:rPr lang="de-DE" sz="1200" dirty="0" err="1">
                <a:solidFill>
                  <a:srgbClr val="0000FF"/>
                </a:solidFill>
              </a:rPr>
              <a:t>McCreight</a:t>
            </a:r>
            <a:r>
              <a:rPr lang="de-DE" sz="1200" dirty="0">
                <a:solidFill>
                  <a:srgbClr val="0000FF"/>
                </a:solidFill>
              </a:rPr>
              <a:t>, Edward Meyers, A Space-</a:t>
            </a:r>
            <a:r>
              <a:rPr lang="de-DE" sz="1200" dirty="0" err="1">
                <a:solidFill>
                  <a:srgbClr val="0000FF"/>
                </a:solidFill>
              </a:rPr>
              <a:t>Economical</a:t>
            </a:r>
            <a:r>
              <a:rPr lang="de-DE" sz="1200" dirty="0">
                <a:solidFill>
                  <a:srgbClr val="0000FF"/>
                </a:solidFill>
              </a:rPr>
              <a:t> Suffix </a:t>
            </a:r>
            <a:r>
              <a:rPr lang="de-DE" sz="1200" dirty="0" err="1">
                <a:solidFill>
                  <a:srgbClr val="0000FF"/>
                </a:solidFill>
              </a:rPr>
              <a:t>Tree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Construction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Algorithm</a:t>
            </a:r>
            <a:r>
              <a:rPr lang="de-DE" sz="1200" dirty="0">
                <a:solidFill>
                  <a:srgbClr val="0000FF"/>
                </a:solidFill>
              </a:rPr>
              <a:t>". Journal of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ACM 23 (2): 262–272, </a:t>
            </a:r>
            <a:r>
              <a:rPr lang="de-DE" sz="1200" b="1" dirty="0">
                <a:solidFill>
                  <a:srgbClr val="FF0000"/>
                </a:solidFill>
              </a:rPr>
              <a:t>1976</a:t>
            </a:r>
          </a:p>
          <a:p>
            <a:endParaRPr lang="de-DE" sz="1200" dirty="0">
              <a:solidFill>
                <a:srgbClr val="0000FF"/>
              </a:solidFill>
            </a:endParaRPr>
          </a:p>
          <a:p>
            <a:r>
              <a:rPr lang="de-DE" sz="1200" dirty="0" err="1">
                <a:solidFill>
                  <a:srgbClr val="0000FF"/>
                </a:solidFill>
              </a:rPr>
              <a:t>Ukkonen</a:t>
            </a:r>
            <a:r>
              <a:rPr lang="de-DE" sz="1200" dirty="0">
                <a:solidFill>
                  <a:srgbClr val="0000FF"/>
                </a:solidFill>
              </a:rPr>
              <a:t>, E., On-line </a:t>
            </a:r>
            <a:r>
              <a:rPr lang="de-DE" sz="1200" dirty="0" err="1">
                <a:solidFill>
                  <a:srgbClr val="0000FF"/>
                </a:solidFill>
              </a:rPr>
              <a:t>construction</a:t>
            </a:r>
            <a:r>
              <a:rPr lang="de-DE" sz="1200" dirty="0">
                <a:solidFill>
                  <a:srgbClr val="0000FF"/>
                </a:solidFill>
              </a:rPr>
              <a:t> of </a:t>
            </a:r>
            <a:r>
              <a:rPr lang="de-DE" sz="1200" dirty="0" err="1">
                <a:solidFill>
                  <a:srgbClr val="0000FF"/>
                </a:solidFill>
              </a:rPr>
              <a:t>suffix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trees</a:t>
            </a:r>
            <a:r>
              <a:rPr lang="de-DE" sz="1200" dirty="0">
                <a:solidFill>
                  <a:srgbClr val="0000FF"/>
                </a:solidFill>
              </a:rPr>
              <a:t>, </a:t>
            </a:r>
            <a:r>
              <a:rPr lang="de-DE" sz="1200" dirty="0" err="1">
                <a:solidFill>
                  <a:srgbClr val="0000FF"/>
                </a:solidFill>
              </a:rPr>
              <a:t>Algorithmica</a:t>
            </a:r>
            <a:r>
              <a:rPr lang="de-DE" sz="1200" dirty="0">
                <a:solidFill>
                  <a:srgbClr val="0000FF"/>
                </a:solidFill>
              </a:rPr>
              <a:t> 14 (3): 249–260, </a:t>
            </a:r>
            <a:r>
              <a:rPr lang="de-DE" sz="1200" b="1" dirty="0">
                <a:solidFill>
                  <a:srgbClr val="FF0000"/>
                </a:solidFill>
              </a:rPr>
              <a:t>1995</a:t>
            </a:r>
          </a:p>
          <a:p>
            <a:endParaRPr lang="de-DE" sz="1200" dirty="0">
              <a:solidFill>
                <a:srgbClr val="0000FF"/>
              </a:solidFill>
            </a:endParaRPr>
          </a:p>
          <a:p>
            <a:r>
              <a:rPr lang="de-DE" sz="1200" dirty="0" err="1">
                <a:solidFill>
                  <a:srgbClr val="0000FF"/>
                </a:solidFill>
              </a:rPr>
              <a:t>Hunt</a:t>
            </a:r>
            <a:r>
              <a:rPr lang="de-DE" sz="1200" dirty="0">
                <a:solidFill>
                  <a:srgbClr val="0000FF"/>
                </a:solidFill>
              </a:rPr>
              <a:t>, E., Atkinson, M.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Irving, R. W. "A Database Index </a:t>
            </a:r>
            <a:r>
              <a:rPr lang="de-DE" sz="1200" dirty="0" err="1">
                <a:solidFill>
                  <a:srgbClr val="0000FF"/>
                </a:solidFill>
              </a:rPr>
              <a:t>to</a:t>
            </a:r>
            <a:r>
              <a:rPr lang="de-DE" sz="1200" dirty="0">
                <a:solidFill>
                  <a:srgbClr val="0000FF"/>
                </a:solidFill>
              </a:rPr>
              <a:t> Large Biological </a:t>
            </a:r>
            <a:r>
              <a:rPr lang="de-DE" sz="1200" dirty="0" err="1">
                <a:solidFill>
                  <a:srgbClr val="0000FF"/>
                </a:solidFill>
              </a:rPr>
              <a:t>Sequences</a:t>
            </a:r>
            <a:r>
              <a:rPr lang="de-DE" sz="1200" dirty="0">
                <a:solidFill>
                  <a:srgbClr val="0000FF"/>
                </a:solidFill>
              </a:rPr>
              <a:t>". VLDB </a:t>
            </a:r>
            <a:r>
              <a:rPr lang="de-DE" sz="1200" b="1" dirty="0">
                <a:solidFill>
                  <a:srgbClr val="FF0000"/>
                </a:solidFill>
              </a:rPr>
              <a:t>2001</a:t>
            </a:r>
          </a:p>
          <a:p>
            <a:endParaRPr lang="de-DE" sz="1200" dirty="0">
              <a:solidFill>
                <a:srgbClr val="0000FF"/>
              </a:solidFill>
            </a:endParaRPr>
          </a:p>
          <a:p>
            <a:r>
              <a:rPr lang="de-DE" sz="1200" dirty="0" err="1">
                <a:solidFill>
                  <a:srgbClr val="0000FF"/>
                </a:solidFill>
              </a:rPr>
              <a:t>Tata</a:t>
            </a:r>
            <a:r>
              <a:rPr lang="de-DE" sz="1200" dirty="0">
                <a:solidFill>
                  <a:srgbClr val="0000FF"/>
                </a:solidFill>
              </a:rPr>
              <a:t>, </a:t>
            </a:r>
            <a:r>
              <a:rPr lang="de-DE" sz="1200" dirty="0" err="1">
                <a:solidFill>
                  <a:srgbClr val="0000FF"/>
                </a:solidFill>
              </a:rPr>
              <a:t>Hankins</a:t>
            </a:r>
            <a:r>
              <a:rPr lang="de-DE" sz="1200" dirty="0">
                <a:solidFill>
                  <a:srgbClr val="0000FF"/>
                </a:solidFill>
              </a:rPr>
              <a:t>, Patel: „</a:t>
            </a:r>
            <a:r>
              <a:rPr lang="de-DE" sz="1200" dirty="0" err="1">
                <a:solidFill>
                  <a:srgbClr val="0000FF"/>
                </a:solidFill>
              </a:rPr>
              <a:t>Practical</a:t>
            </a:r>
            <a:r>
              <a:rPr lang="de-DE" sz="1200" dirty="0">
                <a:solidFill>
                  <a:srgbClr val="0000FF"/>
                </a:solidFill>
              </a:rPr>
              <a:t> Suffix </a:t>
            </a:r>
            <a:r>
              <a:rPr lang="de-DE" sz="1200" dirty="0" err="1">
                <a:solidFill>
                  <a:srgbClr val="0000FF"/>
                </a:solidFill>
              </a:rPr>
              <a:t>Tree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Construction</a:t>
            </a:r>
            <a:r>
              <a:rPr lang="de-DE" sz="1200" dirty="0">
                <a:solidFill>
                  <a:srgbClr val="0000FF"/>
                </a:solidFill>
              </a:rPr>
              <a:t>“, VLDB </a:t>
            </a:r>
            <a:r>
              <a:rPr lang="de-DE" sz="1200" b="1" dirty="0">
                <a:solidFill>
                  <a:srgbClr val="FF0000"/>
                </a:solidFill>
              </a:rPr>
              <a:t>2004</a:t>
            </a:r>
          </a:p>
        </p:txBody>
      </p:sp>
    </p:spTree>
    <p:extLst>
      <p:ext uri="{BB962C8B-B14F-4D97-AF65-F5344CB8AC3E}">
        <p14:creationId xmlns:p14="http://schemas.microsoft.com/office/powerpoint/2010/main" val="14277810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Approximativer Zeichenkettenabgleich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i="1" dirty="0"/>
              <a:t>Editierabstand</a:t>
            </a:r>
            <a:r>
              <a:rPr lang="de-DE" dirty="0"/>
              <a:t> (auch </a:t>
            </a:r>
            <a:r>
              <a:rPr lang="de-DE" i="1" dirty="0" err="1"/>
              <a:t>Levenshtein</a:t>
            </a:r>
            <a:r>
              <a:rPr lang="de-DE" i="1" dirty="0"/>
              <a:t>-Distanz</a:t>
            </a:r>
            <a:r>
              <a:rPr lang="de-DE" dirty="0"/>
              <a:t> genannt) von 2 Zeichenketten als </a:t>
            </a:r>
            <a:r>
              <a:rPr lang="de-DE" i="1" dirty="0"/>
              <a:t>Ähnlichkeitsmaß</a:t>
            </a:r>
          </a:p>
          <a:p>
            <a:pPr lvl="1"/>
            <a:r>
              <a:rPr lang="de-DE" dirty="0"/>
              <a:t>minimale Anzahl von Einfüge-, Lösch- und Ersetz-Operationen, um eine in eine andere (gegebene) Zeichenkette umzuwandeln</a:t>
            </a:r>
          </a:p>
          <a:p>
            <a:pPr lvl="1"/>
            <a:r>
              <a:rPr lang="de-DE" dirty="0" err="1"/>
              <a:t>Bsp</a:t>
            </a:r>
            <a:r>
              <a:rPr lang="de-DE" dirty="0"/>
              <a:t> für Editierabstand 3:</a:t>
            </a:r>
            <a:br>
              <a:rPr lang="de-DE" dirty="0"/>
            </a:br>
            <a:r>
              <a:rPr lang="de-DE" dirty="0"/>
              <a:t>     </a:t>
            </a:r>
            <a:r>
              <a:rPr lang="de-DE" dirty="0" err="1"/>
              <a:t>Algo</a:t>
            </a:r>
            <a:r>
              <a:rPr lang="de-DE" dirty="0"/>
              <a:t>		</a:t>
            </a:r>
            <a:r>
              <a:rPr lang="de-DE" i="1" dirty="0"/>
              <a:t>ersetze l durch u</a:t>
            </a:r>
            <a:br>
              <a:rPr lang="de-DE" dirty="0"/>
            </a:br>
            <a:r>
              <a:rPr lang="de-DE" dirty="0">
                <a:latin typeface="Calibri"/>
                <a:cs typeface="Calibri"/>
              </a:rPr>
              <a:t>→ </a:t>
            </a:r>
            <a:r>
              <a:rPr lang="de-DE" dirty="0" err="1"/>
              <a:t>Augo</a:t>
            </a:r>
            <a:r>
              <a:rPr lang="de-DE" dirty="0"/>
              <a:t>		</a:t>
            </a:r>
            <a:r>
              <a:rPr lang="de-DE" i="1" dirty="0"/>
              <a:t>ersetze g durch D</a:t>
            </a:r>
            <a:br>
              <a:rPr lang="en-US" dirty="0"/>
            </a:br>
            <a:r>
              <a:rPr lang="de-DE" dirty="0">
                <a:latin typeface="Calibri"/>
                <a:cs typeface="Calibri"/>
              </a:rPr>
              <a:t>→</a:t>
            </a:r>
            <a:r>
              <a:rPr lang="en-US" dirty="0"/>
              <a:t> </a:t>
            </a:r>
            <a:r>
              <a:rPr lang="en-US" dirty="0" err="1"/>
              <a:t>AuDo</a:t>
            </a:r>
            <a:r>
              <a:rPr lang="en-US" dirty="0"/>
              <a:t>		</a:t>
            </a:r>
            <a:r>
              <a:rPr lang="en-US" i="1" dirty="0" err="1"/>
              <a:t>lösche</a:t>
            </a:r>
            <a:r>
              <a:rPr lang="en-US" i="1" dirty="0"/>
              <a:t> o</a:t>
            </a:r>
            <a:br>
              <a:rPr lang="en-US" dirty="0"/>
            </a:br>
            <a:r>
              <a:rPr lang="de-DE" dirty="0">
                <a:latin typeface="Calibri"/>
                <a:cs typeface="Calibri"/>
              </a:rPr>
              <a:t>→</a:t>
            </a:r>
            <a:r>
              <a:rPr lang="en-US" dirty="0"/>
              <a:t> </a:t>
            </a:r>
            <a:r>
              <a:rPr lang="en-US" dirty="0" err="1"/>
              <a:t>AuD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937224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Approximativer Zeichenkettenabgleich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968875"/>
          </a:xfrm>
        </p:spPr>
        <p:txBody>
          <a:bodyPr/>
          <a:lstStyle/>
          <a:p>
            <a:r>
              <a:rPr lang="de-DE" dirty="0"/>
              <a:t>Suche in </a:t>
            </a:r>
            <a:r>
              <a:rPr lang="de-DE" dirty="0">
                <a:solidFill>
                  <a:srgbClr val="3C8C93"/>
                </a:solidFill>
              </a:rPr>
              <a:t>y</a:t>
            </a:r>
            <a:r>
              <a:rPr lang="de-DE" dirty="0"/>
              <a:t> Unterzeichenketten, die Editierabstand von höchstens </a:t>
            </a:r>
            <a:r>
              <a:rPr lang="de-DE" dirty="0">
                <a:solidFill>
                  <a:srgbClr val="3C8C93"/>
                </a:solidFill>
              </a:rPr>
              <a:t>k</a:t>
            </a:r>
            <a:r>
              <a:rPr lang="de-DE" dirty="0"/>
              <a:t> von </a:t>
            </a:r>
            <a:r>
              <a:rPr lang="de-DE" dirty="0">
                <a:solidFill>
                  <a:srgbClr val="3C8C93"/>
                </a:solidFill>
              </a:rPr>
              <a:t>x</a:t>
            </a:r>
            <a:r>
              <a:rPr lang="de-DE" dirty="0"/>
              <a:t> haben</a:t>
            </a:r>
          </a:p>
          <a:p>
            <a:pPr lvl="1"/>
            <a:r>
              <a:rPr lang="de-DE" dirty="0"/>
              <a:t>Effizient in Suffix-</a:t>
            </a:r>
            <a:r>
              <a:rPr lang="de-DE" dirty="0" err="1"/>
              <a:t>Tries</a:t>
            </a:r>
            <a:r>
              <a:rPr lang="de-DE" dirty="0"/>
              <a:t> möglich</a:t>
            </a:r>
          </a:p>
          <a:p>
            <a:pPr lvl="2"/>
            <a:r>
              <a:rPr lang="de-DE" dirty="0"/>
              <a:t>„Grobe“ Idee: </a:t>
            </a:r>
            <a:br>
              <a:rPr lang="de-DE" dirty="0"/>
            </a:br>
            <a:r>
              <a:rPr lang="de-DE" sz="2000" dirty="0"/>
              <a:t>Falls Editierabstand ab einer Teilzeichenkette „immer“ &gt;k ist, dann beende die Suche dort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55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2169848" y="6239345"/>
            <a:ext cx="52824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1D34FF"/>
                </a:solidFill>
              </a:rPr>
              <a:t>H. Shang and T. H. </a:t>
            </a:r>
            <a:r>
              <a:rPr lang="en-US" sz="1200" dirty="0" err="1">
                <a:solidFill>
                  <a:srgbClr val="1D34FF"/>
                </a:solidFill>
              </a:rPr>
              <a:t>Merrettal</a:t>
            </a:r>
            <a:r>
              <a:rPr lang="en-US" sz="1200" dirty="0">
                <a:solidFill>
                  <a:srgbClr val="1D34FF"/>
                </a:solidFill>
              </a:rPr>
              <a:t>. "Tries for approximate string matching." </a:t>
            </a:r>
            <a:br>
              <a:rPr lang="en-US" sz="1200" dirty="0">
                <a:solidFill>
                  <a:srgbClr val="1D34FF"/>
                </a:solidFill>
              </a:rPr>
            </a:br>
            <a:r>
              <a:rPr lang="en-US" sz="1200" i="1" dirty="0">
                <a:solidFill>
                  <a:srgbClr val="1D34FF"/>
                </a:solidFill>
              </a:rPr>
              <a:t>IEEE TKDE</a:t>
            </a:r>
            <a:r>
              <a:rPr lang="en-US" sz="1200" dirty="0">
                <a:solidFill>
                  <a:srgbClr val="1D34FF"/>
                </a:solidFill>
              </a:rPr>
              <a:t> 8.4: 540-547, </a:t>
            </a:r>
            <a:r>
              <a:rPr lang="en-US" sz="1200" dirty="0">
                <a:solidFill>
                  <a:srgbClr val="FF0000"/>
                </a:solidFill>
              </a:rPr>
              <a:t>1996</a:t>
            </a:r>
            <a:r>
              <a:rPr lang="en-US" sz="1200" dirty="0">
                <a:solidFill>
                  <a:srgbClr val="1D34FF"/>
                </a:solidFill>
              </a:rPr>
              <a:t>.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619672" y="3284761"/>
            <a:ext cx="5996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2"/>
                </a:solidFill>
              </a:rPr>
              <a:t>Bsp.: Suffix-</a:t>
            </a:r>
            <a:r>
              <a:rPr lang="de-DE" dirty="0" err="1">
                <a:solidFill>
                  <a:schemeClr val="accent2"/>
                </a:solidFill>
              </a:rPr>
              <a:t>Trie</a:t>
            </a:r>
            <a:r>
              <a:rPr lang="de-DE" dirty="0">
                <a:solidFill>
                  <a:schemeClr val="accent2"/>
                </a:solidFill>
              </a:rPr>
              <a:t> von „</a:t>
            </a:r>
            <a:r>
              <a:rPr lang="de-DE" dirty="0" err="1">
                <a:solidFill>
                  <a:schemeClr val="accent2"/>
                </a:solidFill>
              </a:rPr>
              <a:t>mississippi</a:t>
            </a:r>
            <a:r>
              <a:rPr lang="de-DE" dirty="0">
                <a:solidFill>
                  <a:schemeClr val="accent2"/>
                </a:solidFill>
              </a:rPr>
              <a:t>“ , Suche nach </a:t>
            </a:r>
            <a:r>
              <a:rPr lang="de-DE" b="1" dirty="0">
                <a:solidFill>
                  <a:srgbClr val="00B050"/>
                </a:solidFill>
              </a:rPr>
              <a:t>suppe</a:t>
            </a:r>
            <a:r>
              <a:rPr lang="de-DE" dirty="0">
                <a:solidFill>
                  <a:schemeClr val="accent2"/>
                </a:solidFill>
              </a:rPr>
              <a:t> mit k≤2: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1763688" y="4508897"/>
            <a:ext cx="144016" cy="1440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lipse 13"/>
          <p:cNvSpPr/>
          <p:nvPr/>
        </p:nvSpPr>
        <p:spPr>
          <a:xfrm>
            <a:off x="2296223" y="3860825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llipse 15"/>
          <p:cNvSpPr/>
          <p:nvPr/>
        </p:nvSpPr>
        <p:spPr>
          <a:xfrm>
            <a:off x="2297142" y="4796929"/>
            <a:ext cx="144016" cy="1440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llipse 16"/>
          <p:cNvSpPr/>
          <p:nvPr/>
        </p:nvSpPr>
        <p:spPr>
          <a:xfrm>
            <a:off x="2232476" y="5372993"/>
            <a:ext cx="144016" cy="1440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Gerade Verbindung 18"/>
          <p:cNvCxnSpPr>
            <a:stCxn id="9" idx="6"/>
            <a:endCxn id="14" idx="2"/>
          </p:cNvCxnSpPr>
          <p:nvPr/>
        </p:nvCxnSpPr>
        <p:spPr>
          <a:xfrm flipV="1">
            <a:off x="1907704" y="3932833"/>
            <a:ext cx="388519" cy="6480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>
            <a:stCxn id="9" idx="6"/>
            <a:endCxn id="42" idx="2"/>
          </p:cNvCxnSpPr>
          <p:nvPr/>
        </p:nvCxnSpPr>
        <p:spPr>
          <a:xfrm>
            <a:off x="1907704" y="4580905"/>
            <a:ext cx="124493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>
            <a:stCxn id="9" idx="6"/>
            <a:endCxn id="16" idx="2"/>
          </p:cNvCxnSpPr>
          <p:nvPr/>
        </p:nvCxnSpPr>
        <p:spPr>
          <a:xfrm>
            <a:off x="1907704" y="4580905"/>
            <a:ext cx="389438" cy="2880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>
            <a:stCxn id="9" idx="6"/>
          </p:cNvCxnSpPr>
          <p:nvPr/>
        </p:nvCxnSpPr>
        <p:spPr>
          <a:xfrm>
            <a:off x="1907704" y="4580905"/>
            <a:ext cx="324772" cy="8640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feld 30"/>
          <p:cNvSpPr txBox="1"/>
          <p:nvPr/>
        </p:nvSpPr>
        <p:spPr>
          <a:xfrm>
            <a:off x="2027446" y="4108207"/>
            <a:ext cx="122341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</a:t>
            </a:r>
          </a:p>
          <a:p>
            <a:endParaRPr lang="de-DE" sz="600" dirty="0"/>
          </a:p>
          <a:p>
            <a:r>
              <a:rPr lang="de-DE" dirty="0" err="1"/>
              <a:t>mississippi</a:t>
            </a:r>
            <a:endParaRPr lang="de-DE" dirty="0"/>
          </a:p>
          <a:p>
            <a:r>
              <a:rPr lang="de-DE" dirty="0"/>
              <a:t>p</a:t>
            </a:r>
          </a:p>
          <a:p>
            <a:endParaRPr lang="de-DE" dirty="0"/>
          </a:p>
          <a:p>
            <a:r>
              <a:rPr lang="de-DE" b="1" dirty="0">
                <a:solidFill>
                  <a:srgbClr val="00B050"/>
                </a:solidFill>
              </a:rPr>
              <a:t>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2440239" y="3596600"/>
            <a:ext cx="50206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ppi</a:t>
            </a:r>
            <a:endParaRPr lang="de-DE" sz="900" dirty="0"/>
          </a:p>
          <a:p>
            <a:endParaRPr lang="de-DE" sz="900" dirty="0"/>
          </a:p>
          <a:p>
            <a:r>
              <a:rPr lang="de-DE" dirty="0" err="1"/>
              <a:t>ssi</a:t>
            </a:r>
            <a:endParaRPr lang="de-DE" dirty="0"/>
          </a:p>
        </p:txBody>
      </p:sp>
      <p:sp>
        <p:nvSpPr>
          <p:cNvPr id="33" name="Textfeld 32"/>
          <p:cNvSpPr txBox="1"/>
          <p:nvPr/>
        </p:nvSpPr>
        <p:spPr>
          <a:xfrm>
            <a:off x="3232327" y="3644801"/>
            <a:ext cx="739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ppi</a:t>
            </a:r>
            <a:endParaRPr lang="de-DE" dirty="0"/>
          </a:p>
          <a:p>
            <a:r>
              <a:rPr lang="de-DE" dirty="0" err="1"/>
              <a:t>ssippi</a:t>
            </a:r>
            <a:endParaRPr lang="de-DE" dirty="0"/>
          </a:p>
        </p:txBody>
      </p:sp>
      <p:sp>
        <p:nvSpPr>
          <p:cNvPr id="34" name="Ellipse 33"/>
          <p:cNvSpPr/>
          <p:nvPr/>
        </p:nvSpPr>
        <p:spPr>
          <a:xfrm>
            <a:off x="2872287" y="3860825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Ellipse 34"/>
          <p:cNvSpPr/>
          <p:nvPr/>
        </p:nvSpPr>
        <p:spPr>
          <a:xfrm>
            <a:off x="2872287" y="4148857"/>
            <a:ext cx="144016" cy="1440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Gerade Verbindung 35"/>
          <p:cNvCxnSpPr>
            <a:stCxn id="34" idx="2"/>
            <a:endCxn id="14" idx="6"/>
          </p:cNvCxnSpPr>
          <p:nvPr/>
        </p:nvCxnSpPr>
        <p:spPr>
          <a:xfrm flipH="1">
            <a:off x="2440239" y="3932833"/>
            <a:ext cx="43204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>
            <a:stCxn id="35" idx="1"/>
            <a:endCxn id="14" idx="6"/>
          </p:cNvCxnSpPr>
          <p:nvPr/>
        </p:nvCxnSpPr>
        <p:spPr>
          <a:xfrm flipH="1" flipV="1">
            <a:off x="2440239" y="3932833"/>
            <a:ext cx="453139" cy="23711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Ellipse 41"/>
          <p:cNvSpPr/>
          <p:nvPr/>
        </p:nvSpPr>
        <p:spPr>
          <a:xfrm>
            <a:off x="3152638" y="4508897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Ellipse 43"/>
          <p:cNvSpPr/>
          <p:nvPr/>
        </p:nvSpPr>
        <p:spPr>
          <a:xfrm>
            <a:off x="3673987" y="3788817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Ellipse 44"/>
          <p:cNvSpPr/>
          <p:nvPr/>
        </p:nvSpPr>
        <p:spPr>
          <a:xfrm>
            <a:off x="3951640" y="4148695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Gerade Verbindung 45"/>
          <p:cNvCxnSpPr>
            <a:stCxn id="45" idx="2"/>
            <a:endCxn id="35" idx="6"/>
          </p:cNvCxnSpPr>
          <p:nvPr/>
        </p:nvCxnSpPr>
        <p:spPr>
          <a:xfrm flipH="1">
            <a:off x="3016303" y="4220703"/>
            <a:ext cx="935337" cy="1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49"/>
          <p:cNvCxnSpPr>
            <a:stCxn id="44" idx="3"/>
            <a:endCxn id="35" idx="6"/>
          </p:cNvCxnSpPr>
          <p:nvPr/>
        </p:nvCxnSpPr>
        <p:spPr>
          <a:xfrm flipH="1">
            <a:off x="3016303" y="3911742"/>
            <a:ext cx="678775" cy="3091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feld 55"/>
          <p:cNvSpPr txBox="1"/>
          <p:nvPr/>
        </p:nvSpPr>
        <p:spPr>
          <a:xfrm>
            <a:off x="2656263" y="4737619"/>
            <a:ext cx="239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</a:t>
            </a:r>
          </a:p>
        </p:txBody>
      </p:sp>
      <p:sp>
        <p:nvSpPr>
          <p:cNvPr id="57" name="Ellipse 56"/>
          <p:cNvSpPr/>
          <p:nvPr/>
        </p:nvSpPr>
        <p:spPr>
          <a:xfrm>
            <a:off x="2872287" y="4796929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Gerade Verbindung 57"/>
          <p:cNvCxnSpPr>
            <a:stCxn id="57" idx="2"/>
          </p:cNvCxnSpPr>
          <p:nvPr/>
        </p:nvCxnSpPr>
        <p:spPr>
          <a:xfrm flipH="1">
            <a:off x="2441158" y="4868937"/>
            <a:ext cx="43112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Ellipse 60"/>
          <p:cNvSpPr/>
          <p:nvPr/>
        </p:nvSpPr>
        <p:spPr>
          <a:xfrm>
            <a:off x="2872287" y="5034439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Gerade Verbindung 61"/>
          <p:cNvCxnSpPr>
            <a:stCxn id="61" idx="1"/>
          </p:cNvCxnSpPr>
          <p:nvPr/>
        </p:nvCxnSpPr>
        <p:spPr>
          <a:xfrm flipH="1" flipV="1">
            <a:off x="2440239" y="4901385"/>
            <a:ext cx="453139" cy="15414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feld 67"/>
          <p:cNvSpPr txBox="1"/>
          <p:nvPr/>
        </p:nvSpPr>
        <p:spPr>
          <a:xfrm>
            <a:off x="2512247" y="5156969"/>
            <a:ext cx="33054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00B050"/>
                </a:solidFill>
              </a:rPr>
              <a:t>i</a:t>
            </a:r>
          </a:p>
          <a:p>
            <a:endParaRPr lang="de-DE" sz="600" dirty="0"/>
          </a:p>
          <a:p>
            <a:r>
              <a:rPr lang="de-DE" dirty="0"/>
              <a:t>si</a:t>
            </a:r>
            <a:endParaRPr lang="en-US" dirty="0"/>
          </a:p>
        </p:txBody>
      </p:sp>
      <p:sp>
        <p:nvSpPr>
          <p:cNvPr id="69" name="Ellipse 68"/>
          <p:cNvSpPr/>
          <p:nvPr/>
        </p:nvSpPr>
        <p:spPr>
          <a:xfrm>
            <a:off x="2894207" y="5300985"/>
            <a:ext cx="144016" cy="1440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feld 70"/>
          <p:cNvSpPr txBox="1"/>
          <p:nvPr/>
        </p:nvSpPr>
        <p:spPr>
          <a:xfrm>
            <a:off x="2429665" y="4931653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pi</a:t>
            </a:r>
            <a:endParaRPr lang="de-DE" dirty="0"/>
          </a:p>
        </p:txBody>
      </p:sp>
      <p:cxnSp>
        <p:nvCxnSpPr>
          <p:cNvPr id="72" name="Gerade Verbindung 71"/>
          <p:cNvCxnSpPr>
            <a:endCxn id="69" idx="2"/>
          </p:cNvCxnSpPr>
          <p:nvPr/>
        </p:nvCxnSpPr>
        <p:spPr>
          <a:xfrm flipV="1">
            <a:off x="2368231" y="5372993"/>
            <a:ext cx="525976" cy="7200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74"/>
          <p:cNvCxnSpPr>
            <a:stCxn id="78" idx="1"/>
          </p:cNvCxnSpPr>
          <p:nvPr/>
        </p:nvCxnSpPr>
        <p:spPr>
          <a:xfrm flipH="1" flipV="1">
            <a:off x="2368231" y="5445001"/>
            <a:ext cx="560812" cy="23840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Ellipse 77"/>
          <p:cNvSpPr/>
          <p:nvPr/>
        </p:nvSpPr>
        <p:spPr>
          <a:xfrm>
            <a:off x="2907952" y="5662316"/>
            <a:ext cx="144016" cy="1440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feld 81"/>
          <p:cNvSpPr txBox="1"/>
          <p:nvPr/>
        </p:nvSpPr>
        <p:spPr>
          <a:xfrm>
            <a:off x="3285110" y="4724921"/>
            <a:ext cx="739305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>
                <a:solidFill>
                  <a:srgbClr val="00B050"/>
                </a:solidFill>
              </a:rPr>
              <a:t>ppi</a:t>
            </a:r>
            <a:endParaRPr lang="de-DE" b="1" dirty="0">
              <a:solidFill>
                <a:srgbClr val="00B050"/>
              </a:solidFill>
            </a:endParaRPr>
          </a:p>
          <a:p>
            <a:endParaRPr lang="de-DE" sz="900" dirty="0"/>
          </a:p>
          <a:p>
            <a:r>
              <a:rPr lang="de-DE" dirty="0" err="1"/>
              <a:t>ssippi</a:t>
            </a:r>
            <a:endParaRPr lang="de-DE" dirty="0"/>
          </a:p>
        </p:txBody>
      </p:sp>
      <p:cxnSp>
        <p:nvCxnSpPr>
          <p:cNvPr id="83" name="Gerade Verbindung 82"/>
          <p:cNvCxnSpPr>
            <a:stCxn id="94" idx="2"/>
            <a:endCxn id="69" idx="6"/>
          </p:cNvCxnSpPr>
          <p:nvPr/>
        </p:nvCxnSpPr>
        <p:spPr>
          <a:xfrm flipH="1">
            <a:off x="3038223" y="4881355"/>
            <a:ext cx="913417" cy="4916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Gerade Verbindung 85"/>
          <p:cNvCxnSpPr>
            <a:stCxn id="69" idx="6"/>
            <a:endCxn id="96" idx="2"/>
          </p:cNvCxnSpPr>
          <p:nvPr/>
        </p:nvCxnSpPr>
        <p:spPr>
          <a:xfrm flipV="1">
            <a:off x="3038223" y="5116294"/>
            <a:ext cx="933160" cy="25669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Ellipse 93"/>
          <p:cNvSpPr/>
          <p:nvPr/>
        </p:nvSpPr>
        <p:spPr>
          <a:xfrm>
            <a:off x="3951640" y="4809347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Ellipse 95"/>
          <p:cNvSpPr/>
          <p:nvPr/>
        </p:nvSpPr>
        <p:spPr>
          <a:xfrm>
            <a:off x="3971383" y="5044286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feld 97"/>
          <p:cNvSpPr txBox="1"/>
          <p:nvPr/>
        </p:nvSpPr>
        <p:spPr>
          <a:xfrm>
            <a:off x="3304335" y="5446742"/>
            <a:ext cx="739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ppi</a:t>
            </a:r>
            <a:endParaRPr lang="de-DE" sz="900" dirty="0"/>
          </a:p>
          <a:p>
            <a:r>
              <a:rPr lang="de-DE" dirty="0" err="1"/>
              <a:t>ssippi</a:t>
            </a:r>
            <a:endParaRPr lang="de-DE" dirty="0"/>
          </a:p>
        </p:txBody>
      </p:sp>
      <p:sp>
        <p:nvSpPr>
          <p:cNvPr id="99" name="Ellipse 98"/>
          <p:cNvSpPr/>
          <p:nvPr/>
        </p:nvSpPr>
        <p:spPr>
          <a:xfrm>
            <a:off x="3971383" y="5734323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Ellipse 99"/>
          <p:cNvSpPr/>
          <p:nvPr/>
        </p:nvSpPr>
        <p:spPr>
          <a:xfrm>
            <a:off x="3945937" y="5336989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2" name="Gerade Verbindung 101"/>
          <p:cNvCxnSpPr>
            <a:stCxn id="100" idx="2"/>
            <a:endCxn id="78" idx="6"/>
          </p:cNvCxnSpPr>
          <p:nvPr/>
        </p:nvCxnSpPr>
        <p:spPr>
          <a:xfrm flipH="1">
            <a:off x="3051968" y="5408997"/>
            <a:ext cx="893969" cy="32532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Gerade Verbindung 104"/>
          <p:cNvCxnSpPr>
            <a:stCxn id="99" idx="2"/>
            <a:endCxn id="78" idx="6"/>
          </p:cNvCxnSpPr>
          <p:nvPr/>
        </p:nvCxnSpPr>
        <p:spPr>
          <a:xfrm flipH="1" flipV="1">
            <a:off x="3051968" y="5734324"/>
            <a:ext cx="919415" cy="7200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Gerade Verbindung 108"/>
          <p:cNvCxnSpPr/>
          <p:nvPr/>
        </p:nvCxnSpPr>
        <p:spPr>
          <a:xfrm>
            <a:off x="6588224" y="3871151"/>
            <a:ext cx="0" cy="36004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Textfeld 109"/>
          <p:cNvSpPr txBox="1"/>
          <p:nvPr/>
        </p:nvSpPr>
        <p:spPr>
          <a:xfrm>
            <a:off x="6607946" y="3860825"/>
            <a:ext cx="24285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C00000"/>
                </a:solidFill>
              </a:rPr>
              <a:t>Abbruch wegen #Edits &gt; 2</a:t>
            </a:r>
            <a:endParaRPr lang="en-US" sz="1600" dirty="0">
              <a:solidFill>
                <a:srgbClr val="C00000"/>
              </a:solidFill>
            </a:endParaRPr>
          </a:p>
        </p:txBody>
      </p:sp>
      <p:cxnSp>
        <p:nvCxnSpPr>
          <p:cNvPr id="111" name="Gerade Verbindung 110"/>
          <p:cNvCxnSpPr/>
          <p:nvPr/>
        </p:nvCxnSpPr>
        <p:spPr>
          <a:xfrm>
            <a:off x="2872287" y="3628975"/>
            <a:ext cx="0" cy="36004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Gerade Verbindung 111"/>
          <p:cNvCxnSpPr/>
          <p:nvPr/>
        </p:nvCxnSpPr>
        <p:spPr>
          <a:xfrm>
            <a:off x="2773765" y="4001470"/>
            <a:ext cx="0" cy="36004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Gerade Verbindung 112"/>
          <p:cNvCxnSpPr/>
          <p:nvPr/>
        </p:nvCxnSpPr>
        <p:spPr>
          <a:xfrm>
            <a:off x="2530171" y="4459060"/>
            <a:ext cx="0" cy="36004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Gerade Verbindung 113"/>
          <p:cNvCxnSpPr/>
          <p:nvPr/>
        </p:nvCxnSpPr>
        <p:spPr>
          <a:xfrm>
            <a:off x="2756308" y="4978457"/>
            <a:ext cx="0" cy="30386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Gerade Verbindung 114"/>
          <p:cNvCxnSpPr/>
          <p:nvPr/>
        </p:nvCxnSpPr>
        <p:spPr>
          <a:xfrm>
            <a:off x="2840705" y="4713017"/>
            <a:ext cx="0" cy="36004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Gerade Verbindung 115"/>
          <p:cNvCxnSpPr/>
          <p:nvPr/>
        </p:nvCxnSpPr>
        <p:spPr>
          <a:xfrm>
            <a:off x="3745995" y="5453604"/>
            <a:ext cx="0" cy="36004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Gerade Verbindung 117"/>
          <p:cNvCxnSpPr/>
          <p:nvPr/>
        </p:nvCxnSpPr>
        <p:spPr>
          <a:xfrm>
            <a:off x="3517544" y="5745803"/>
            <a:ext cx="0" cy="36004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Gerade Verbindung 118"/>
          <p:cNvCxnSpPr/>
          <p:nvPr/>
        </p:nvCxnSpPr>
        <p:spPr>
          <a:xfrm>
            <a:off x="3563888" y="5116294"/>
            <a:ext cx="0" cy="36004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0" name="Textfeld 119"/>
          <p:cNvSpPr txBox="1"/>
          <p:nvPr/>
        </p:nvSpPr>
        <p:spPr>
          <a:xfrm>
            <a:off x="7092280" y="4846627"/>
            <a:ext cx="17115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i="1" dirty="0"/>
              <a:t>Berechnungen für </a:t>
            </a:r>
            <a:br>
              <a:rPr lang="de-DE" sz="1600" i="1" dirty="0"/>
            </a:br>
            <a:r>
              <a:rPr lang="de-DE" sz="1600" i="1" dirty="0"/>
              <a:t>gemeinsame</a:t>
            </a:r>
          </a:p>
          <a:p>
            <a:r>
              <a:rPr lang="de-DE" sz="1600" i="1" dirty="0"/>
              <a:t>Präfixe nur einmal!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88970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Approximativer Zeichenkettenabgleich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Dynamische Programmierung zum Bestimmen des Edit-Abstandes zweier Zeichenketten</a:t>
            </a:r>
          </a:p>
          <a:p>
            <a:pPr marL="457200" lvl="1" indent="0">
              <a:buNone/>
            </a:pPr>
            <a:r>
              <a:rPr lang="de-DE" dirty="0"/>
              <a:t>Berechnung von </a:t>
            </a:r>
            <a:r>
              <a:rPr lang="de-DE" dirty="0">
                <a:solidFill>
                  <a:srgbClr val="3C8C93"/>
                </a:solidFill>
              </a:rPr>
              <a:t>C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[0...m, 0...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]; C[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i,j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] </a:t>
            </a:r>
            <a:r>
              <a:rPr lang="de-DE" dirty="0"/>
              <a:t>= minimale # Fehler beim Abgleich von </a:t>
            </a:r>
            <a:r>
              <a:rPr lang="de-DE" dirty="0">
                <a:solidFill>
                  <a:srgbClr val="3C8C93"/>
                </a:solidFill>
              </a:rPr>
              <a:t>x[1...i]</a:t>
            </a:r>
            <a:r>
              <a:rPr lang="de-DE" dirty="0"/>
              <a:t> mit </a:t>
            </a:r>
            <a:r>
              <a:rPr lang="de-DE" dirty="0" err="1">
                <a:solidFill>
                  <a:srgbClr val="3C8C93"/>
                </a:solidFill>
              </a:rPr>
              <a:t>y</a:t>
            </a:r>
            <a:r>
              <a:rPr lang="de-DE" dirty="0">
                <a:solidFill>
                  <a:srgbClr val="3C8C93"/>
                </a:solidFill>
              </a:rPr>
              <a:t>[1...</a:t>
            </a:r>
            <a:r>
              <a:rPr lang="de-DE" dirty="0" err="1">
                <a:solidFill>
                  <a:srgbClr val="3C8C93"/>
                </a:solidFill>
              </a:rPr>
              <a:t>j</a:t>
            </a:r>
            <a:r>
              <a:rPr lang="de-DE" dirty="0">
                <a:solidFill>
                  <a:srgbClr val="3C8C93"/>
                </a:solidFill>
              </a:rPr>
              <a:t>]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56</a:t>
            </a:fld>
            <a:endParaRPr lang="de-DE"/>
          </a:p>
        </p:txBody>
      </p:sp>
      <p:pic>
        <p:nvPicPr>
          <p:cNvPr id="5" name="Bild 4" descr="Screen Shot 2015-11-22 at 22.19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78040"/>
            <a:ext cx="7164288" cy="22112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6084168" y="4114308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B050"/>
                </a:solidFill>
              </a:rPr>
              <a:t>Buchstabe stimmt überein!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174994" y="4791716"/>
            <a:ext cx="4655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C00000"/>
                </a:solidFill>
              </a:rPr>
              <a:t>Buchstabe hinzufügen    löschen          ersetzen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71880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57</a:t>
            </a:fld>
            <a:endParaRPr lang="de-DE"/>
          </a:p>
        </p:txBody>
      </p:sp>
      <p:pic>
        <p:nvPicPr>
          <p:cNvPr id="5" name="Bild 4" descr="Screen Shot 2015-11-22 at 22.20.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1221503"/>
            <a:ext cx="8820472" cy="5636497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6333385" y="2094228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B050"/>
                </a:solidFill>
              </a:rPr>
              <a:t>Buchstabe stimmt überein!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424211" y="2771636"/>
            <a:ext cx="5052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C00000"/>
                </a:solidFill>
              </a:rPr>
              <a:t>Buchstabe: hinzufügen        löschen              ersetzen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4DD780-CB9A-DF4C-B469-379BC83D14CE}"/>
              </a:ext>
            </a:extLst>
          </p:cNvPr>
          <p:cNvSpPr txBox="1"/>
          <p:nvPr/>
        </p:nvSpPr>
        <p:spPr>
          <a:xfrm flipH="1">
            <a:off x="451134" y="2983657"/>
            <a:ext cx="232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</a:t>
            </a:r>
            <a:endParaRPr lang="en-D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DE41CC-0CAD-8645-A132-731AC4E84C86}"/>
              </a:ext>
            </a:extLst>
          </p:cNvPr>
          <p:cNvSpPr txBox="1"/>
          <p:nvPr/>
        </p:nvSpPr>
        <p:spPr>
          <a:xfrm flipH="1">
            <a:off x="179512" y="3244334"/>
            <a:ext cx="232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00570793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58</a:t>
            </a:fld>
            <a:endParaRPr lang="de-DE"/>
          </a:p>
        </p:txBody>
      </p:sp>
      <p:pic>
        <p:nvPicPr>
          <p:cNvPr id="3" name="Bild 2" descr="Screen Shot 2015-11-22 at 22.20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24149"/>
            <a:ext cx="8784976" cy="5661235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333385" y="2094228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B050"/>
                </a:solidFill>
              </a:rPr>
              <a:t>Buchstabe stimmt überein!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424211" y="2771636"/>
            <a:ext cx="5052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C00000"/>
                </a:solidFill>
              </a:rPr>
              <a:t>Buchstabe: hinzufügen        löschen              ersetzen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4F8255-9FB7-D743-BEC0-0F704F8DCE65}"/>
              </a:ext>
            </a:extLst>
          </p:cNvPr>
          <p:cNvSpPr txBox="1"/>
          <p:nvPr/>
        </p:nvSpPr>
        <p:spPr>
          <a:xfrm flipH="1">
            <a:off x="451134" y="2983657"/>
            <a:ext cx="232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</a:t>
            </a:r>
            <a:endParaRPr lang="en-D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4894B3-96A0-FF44-968B-ABE2EFA42A1E}"/>
              </a:ext>
            </a:extLst>
          </p:cNvPr>
          <p:cNvSpPr txBox="1"/>
          <p:nvPr/>
        </p:nvSpPr>
        <p:spPr>
          <a:xfrm flipH="1">
            <a:off x="179512" y="3244334"/>
            <a:ext cx="232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76188090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59</a:t>
            </a:fld>
            <a:endParaRPr lang="de-DE"/>
          </a:p>
        </p:txBody>
      </p:sp>
      <p:pic>
        <p:nvPicPr>
          <p:cNvPr id="3" name="Bild 2" descr="Screen Shot 2015-11-22 at 22.20.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04" y="1150214"/>
            <a:ext cx="8831584" cy="5707786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333385" y="2094228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B050"/>
                </a:solidFill>
              </a:rPr>
              <a:t>Buchstabe stimmt überein!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424211" y="2771636"/>
            <a:ext cx="5052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C00000"/>
                </a:solidFill>
              </a:rPr>
              <a:t>Buchstabe: hinzufügen        löschen              ersetzen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B52423-1502-7D46-B6E3-6EE84F411FCF}"/>
              </a:ext>
            </a:extLst>
          </p:cNvPr>
          <p:cNvSpPr txBox="1"/>
          <p:nvPr/>
        </p:nvSpPr>
        <p:spPr>
          <a:xfrm flipH="1">
            <a:off x="451134" y="2983657"/>
            <a:ext cx="232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</a:t>
            </a:r>
            <a:endParaRPr lang="en-D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835D93-3208-6849-94EE-8EE41C9F5542}"/>
              </a:ext>
            </a:extLst>
          </p:cNvPr>
          <p:cNvSpPr txBox="1"/>
          <p:nvPr/>
        </p:nvSpPr>
        <p:spPr>
          <a:xfrm flipH="1">
            <a:off x="179512" y="3244334"/>
            <a:ext cx="232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761880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Der </a:t>
            </a:r>
            <a:r>
              <a:rPr lang="de-DE" dirty="0" err="1"/>
              <a:t>Brute</a:t>
            </a:r>
            <a:r>
              <a:rPr lang="de-DE" dirty="0"/>
              <a:t>-Force-Algorithmus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solidFill>
                  <a:srgbClr val="0000FF"/>
                </a:solidFill>
              </a:rPr>
              <a:t>Problem: </a:t>
            </a:r>
            <a:r>
              <a:rPr lang="de-DE" dirty="0"/>
              <a:t>Bestimme Position des ersten Vorkommens von Muster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de-DE" dirty="0"/>
              <a:t> in Text </a:t>
            </a:r>
            <a:r>
              <a:rPr lang="de-DE" dirty="0">
                <a:solidFill>
                  <a:srgbClr val="3C8C93"/>
                </a:solidFill>
              </a:rPr>
              <a:t>T</a:t>
            </a:r>
            <a:r>
              <a:rPr lang="de-DE" dirty="0"/>
              <a:t> oder liefere </a:t>
            </a:r>
            <a:r>
              <a:rPr lang="de-DE" dirty="0">
                <a:solidFill>
                  <a:srgbClr val="3C8C93"/>
                </a:solidFill>
              </a:rPr>
              <a:t>-1</a:t>
            </a:r>
            <a:r>
              <a:rPr lang="de-DE" dirty="0"/>
              <a:t>, falls </a:t>
            </a:r>
            <a:r>
              <a:rPr lang="de-DE" dirty="0">
                <a:solidFill>
                  <a:srgbClr val="3C8C93"/>
                </a:solidFill>
              </a:rPr>
              <a:t>P</a:t>
            </a:r>
            <a:r>
              <a:rPr lang="de-DE" dirty="0"/>
              <a:t> nicht in </a:t>
            </a:r>
            <a:r>
              <a:rPr lang="de-DE" dirty="0">
                <a:solidFill>
                  <a:srgbClr val="3C8C93"/>
                </a:solidFill>
              </a:rPr>
              <a:t>T</a:t>
            </a:r>
            <a:r>
              <a:rPr lang="de-DE" dirty="0"/>
              <a:t> vorkommt</a:t>
            </a:r>
          </a:p>
          <a:p>
            <a:r>
              <a:rPr lang="de-DE" dirty="0">
                <a:solidFill>
                  <a:srgbClr val="0000FF"/>
                </a:solidFill>
              </a:rPr>
              <a:t>Idee: </a:t>
            </a:r>
            <a:r>
              <a:rPr lang="de-DE" dirty="0"/>
              <a:t>Überprüfe jede Position im Text, ob das Muster dort startet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092200" y="3622079"/>
            <a:ext cx="2743200" cy="685800"/>
            <a:chOff x="3264" y="624"/>
            <a:chExt cx="1728" cy="432"/>
          </a:xfrm>
        </p:grpSpPr>
        <p:sp>
          <p:nvSpPr>
            <p:cNvPr id="47" name="Rectangle 5"/>
            <p:cNvSpPr>
              <a:spLocks noChangeArrowheads="1"/>
            </p:cNvSpPr>
            <p:nvPr/>
          </p:nvSpPr>
          <p:spPr bwMode="auto">
            <a:xfrm>
              <a:off x="3264" y="624"/>
              <a:ext cx="1728" cy="4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8" name="Line 6"/>
            <p:cNvSpPr>
              <a:spLocks noChangeShapeType="1"/>
            </p:cNvSpPr>
            <p:nvPr/>
          </p:nvSpPr>
          <p:spPr bwMode="auto">
            <a:xfrm>
              <a:off x="3552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9" name="Line 7"/>
            <p:cNvSpPr>
              <a:spLocks noChangeShapeType="1"/>
            </p:cNvSpPr>
            <p:nvPr/>
          </p:nvSpPr>
          <p:spPr bwMode="auto">
            <a:xfrm>
              <a:off x="3840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0" name="Line 8"/>
            <p:cNvSpPr>
              <a:spLocks noChangeShapeType="1"/>
            </p:cNvSpPr>
            <p:nvPr/>
          </p:nvSpPr>
          <p:spPr bwMode="auto">
            <a:xfrm>
              <a:off x="4128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1" name="Line 9"/>
            <p:cNvSpPr>
              <a:spLocks noChangeShapeType="1"/>
            </p:cNvSpPr>
            <p:nvPr/>
          </p:nvSpPr>
          <p:spPr bwMode="auto">
            <a:xfrm>
              <a:off x="4416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2" name="Line 10"/>
            <p:cNvSpPr>
              <a:spLocks noChangeShapeType="1"/>
            </p:cNvSpPr>
            <p:nvPr/>
          </p:nvSpPr>
          <p:spPr bwMode="auto">
            <a:xfrm>
              <a:off x="4704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</p:grp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168400" y="3622079"/>
            <a:ext cx="387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a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1606550" y="3622079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n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2057400" y="3622079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d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2546350" y="3622079"/>
            <a:ext cx="336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r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2971800" y="3622079"/>
            <a:ext cx="387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e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3359150" y="3622079"/>
            <a:ext cx="51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w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381000" y="3606204"/>
            <a:ext cx="590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T: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1028700" y="4628554"/>
            <a:ext cx="1371600" cy="685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4" name="Line 25"/>
          <p:cNvSpPr>
            <a:spLocks noChangeShapeType="1"/>
          </p:cNvSpPr>
          <p:nvPr/>
        </p:nvSpPr>
        <p:spPr bwMode="auto">
          <a:xfrm>
            <a:off x="1485900" y="4628554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5" name="Line 26"/>
          <p:cNvSpPr>
            <a:spLocks noChangeShapeType="1"/>
          </p:cNvSpPr>
          <p:nvPr/>
        </p:nvSpPr>
        <p:spPr bwMode="auto">
          <a:xfrm>
            <a:off x="1943100" y="4628554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6" name="Text Box 30"/>
          <p:cNvSpPr txBox="1">
            <a:spLocks noChangeArrowheads="1"/>
          </p:cNvSpPr>
          <p:nvPr/>
        </p:nvSpPr>
        <p:spPr bwMode="auto">
          <a:xfrm>
            <a:off x="1111250" y="4628554"/>
            <a:ext cx="336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r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1536700" y="4628554"/>
            <a:ext cx="387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e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18" name="Text Box 32"/>
          <p:cNvSpPr txBox="1">
            <a:spLocks noChangeArrowheads="1"/>
          </p:cNvSpPr>
          <p:nvPr/>
        </p:nvSpPr>
        <p:spPr bwMode="auto">
          <a:xfrm>
            <a:off x="1924050" y="4628554"/>
            <a:ext cx="51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w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19" name="Line 33"/>
          <p:cNvSpPr>
            <a:spLocks noChangeShapeType="1"/>
          </p:cNvSpPr>
          <p:nvPr/>
        </p:nvSpPr>
        <p:spPr bwMode="auto">
          <a:xfrm>
            <a:off x="1295400" y="4323754"/>
            <a:ext cx="0" cy="3048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0" name="Text Box 35"/>
          <p:cNvSpPr txBox="1">
            <a:spLocks noChangeArrowheads="1"/>
          </p:cNvSpPr>
          <p:nvPr/>
        </p:nvSpPr>
        <p:spPr bwMode="auto">
          <a:xfrm>
            <a:off x="425450" y="4628554"/>
            <a:ext cx="565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P: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21" name="Line 36"/>
          <p:cNvSpPr>
            <a:spLocks noChangeShapeType="1"/>
          </p:cNvSpPr>
          <p:nvPr/>
        </p:nvSpPr>
        <p:spPr bwMode="auto">
          <a:xfrm>
            <a:off x="4037013" y="4550767"/>
            <a:ext cx="9890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grpSp>
        <p:nvGrpSpPr>
          <p:cNvPr id="22" name="Group 37"/>
          <p:cNvGrpSpPr>
            <a:grpSpLocks/>
          </p:cNvGrpSpPr>
          <p:nvPr/>
        </p:nvGrpSpPr>
        <p:grpSpPr bwMode="auto">
          <a:xfrm>
            <a:off x="5981700" y="3653829"/>
            <a:ext cx="2743200" cy="685800"/>
            <a:chOff x="3264" y="624"/>
            <a:chExt cx="1728" cy="432"/>
          </a:xfrm>
        </p:grpSpPr>
        <p:sp>
          <p:nvSpPr>
            <p:cNvPr id="41" name="Rectangle 38"/>
            <p:cNvSpPr>
              <a:spLocks noChangeArrowheads="1"/>
            </p:cNvSpPr>
            <p:nvPr/>
          </p:nvSpPr>
          <p:spPr bwMode="auto">
            <a:xfrm>
              <a:off x="3264" y="624"/>
              <a:ext cx="1728" cy="4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2" name="Line 39"/>
            <p:cNvSpPr>
              <a:spLocks noChangeShapeType="1"/>
            </p:cNvSpPr>
            <p:nvPr/>
          </p:nvSpPr>
          <p:spPr bwMode="auto">
            <a:xfrm>
              <a:off x="3552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3" name="Line 40"/>
            <p:cNvSpPr>
              <a:spLocks noChangeShapeType="1"/>
            </p:cNvSpPr>
            <p:nvPr/>
          </p:nvSpPr>
          <p:spPr bwMode="auto">
            <a:xfrm>
              <a:off x="3840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4" name="Line 41"/>
            <p:cNvSpPr>
              <a:spLocks noChangeShapeType="1"/>
            </p:cNvSpPr>
            <p:nvPr/>
          </p:nvSpPr>
          <p:spPr bwMode="auto">
            <a:xfrm>
              <a:off x="4128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5" name="Line 42"/>
            <p:cNvSpPr>
              <a:spLocks noChangeShapeType="1"/>
            </p:cNvSpPr>
            <p:nvPr/>
          </p:nvSpPr>
          <p:spPr bwMode="auto">
            <a:xfrm>
              <a:off x="4416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6" name="Line 43"/>
            <p:cNvSpPr>
              <a:spLocks noChangeShapeType="1"/>
            </p:cNvSpPr>
            <p:nvPr/>
          </p:nvSpPr>
          <p:spPr bwMode="auto">
            <a:xfrm>
              <a:off x="4704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</p:grpSp>
      <p:sp>
        <p:nvSpPr>
          <p:cNvPr id="23" name="Text Box 44"/>
          <p:cNvSpPr txBox="1">
            <a:spLocks noChangeArrowheads="1"/>
          </p:cNvSpPr>
          <p:nvPr/>
        </p:nvSpPr>
        <p:spPr bwMode="auto">
          <a:xfrm>
            <a:off x="6057900" y="3653829"/>
            <a:ext cx="387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a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24" name="Text Box 45"/>
          <p:cNvSpPr txBox="1">
            <a:spLocks noChangeArrowheads="1"/>
          </p:cNvSpPr>
          <p:nvPr/>
        </p:nvSpPr>
        <p:spPr bwMode="auto">
          <a:xfrm>
            <a:off x="6496050" y="3653829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n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25" name="Text Box 46"/>
          <p:cNvSpPr txBox="1">
            <a:spLocks noChangeArrowheads="1"/>
          </p:cNvSpPr>
          <p:nvPr/>
        </p:nvSpPr>
        <p:spPr bwMode="auto">
          <a:xfrm>
            <a:off x="6946900" y="3653829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d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26" name="Text Box 47"/>
          <p:cNvSpPr txBox="1">
            <a:spLocks noChangeArrowheads="1"/>
          </p:cNvSpPr>
          <p:nvPr/>
        </p:nvSpPr>
        <p:spPr bwMode="auto">
          <a:xfrm>
            <a:off x="7435850" y="3653829"/>
            <a:ext cx="336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r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27" name="Text Box 48"/>
          <p:cNvSpPr txBox="1">
            <a:spLocks noChangeArrowheads="1"/>
          </p:cNvSpPr>
          <p:nvPr/>
        </p:nvSpPr>
        <p:spPr bwMode="auto">
          <a:xfrm>
            <a:off x="7861300" y="3653829"/>
            <a:ext cx="387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e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28" name="Text Box 49"/>
          <p:cNvSpPr txBox="1">
            <a:spLocks noChangeArrowheads="1"/>
          </p:cNvSpPr>
          <p:nvPr/>
        </p:nvSpPr>
        <p:spPr bwMode="auto">
          <a:xfrm>
            <a:off x="8248650" y="3653829"/>
            <a:ext cx="51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w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29" name="Text Box 50"/>
          <p:cNvSpPr txBox="1">
            <a:spLocks noChangeArrowheads="1"/>
          </p:cNvSpPr>
          <p:nvPr/>
        </p:nvSpPr>
        <p:spPr bwMode="auto">
          <a:xfrm>
            <a:off x="5270500" y="3637954"/>
            <a:ext cx="590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T: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30" name="Rectangle 51"/>
          <p:cNvSpPr>
            <a:spLocks noChangeArrowheads="1"/>
          </p:cNvSpPr>
          <p:nvPr/>
        </p:nvSpPr>
        <p:spPr bwMode="auto">
          <a:xfrm>
            <a:off x="6438900" y="4660304"/>
            <a:ext cx="1371600" cy="685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1" name="Line 52"/>
          <p:cNvSpPr>
            <a:spLocks noChangeShapeType="1"/>
          </p:cNvSpPr>
          <p:nvPr/>
        </p:nvSpPr>
        <p:spPr bwMode="auto">
          <a:xfrm>
            <a:off x="6896100" y="4660304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2" name="Line 53"/>
          <p:cNvSpPr>
            <a:spLocks noChangeShapeType="1"/>
          </p:cNvSpPr>
          <p:nvPr/>
        </p:nvSpPr>
        <p:spPr bwMode="auto">
          <a:xfrm>
            <a:off x="7353300" y="4660304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3" name="Text Box 54"/>
          <p:cNvSpPr txBox="1">
            <a:spLocks noChangeArrowheads="1"/>
          </p:cNvSpPr>
          <p:nvPr/>
        </p:nvSpPr>
        <p:spPr bwMode="auto">
          <a:xfrm>
            <a:off x="6521450" y="4660304"/>
            <a:ext cx="336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r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34" name="Text Box 55"/>
          <p:cNvSpPr txBox="1">
            <a:spLocks noChangeArrowheads="1"/>
          </p:cNvSpPr>
          <p:nvPr/>
        </p:nvSpPr>
        <p:spPr bwMode="auto">
          <a:xfrm>
            <a:off x="6946900" y="4660304"/>
            <a:ext cx="387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e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35" name="Text Box 56"/>
          <p:cNvSpPr txBox="1">
            <a:spLocks noChangeArrowheads="1"/>
          </p:cNvSpPr>
          <p:nvPr/>
        </p:nvSpPr>
        <p:spPr bwMode="auto">
          <a:xfrm>
            <a:off x="7334250" y="4660304"/>
            <a:ext cx="51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w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36" name="Line 57"/>
          <p:cNvSpPr>
            <a:spLocks noChangeShapeType="1"/>
          </p:cNvSpPr>
          <p:nvPr/>
        </p:nvSpPr>
        <p:spPr bwMode="auto">
          <a:xfrm>
            <a:off x="6705600" y="4355504"/>
            <a:ext cx="0" cy="3048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7" name="Text Box 59"/>
          <p:cNvSpPr txBox="1">
            <a:spLocks noChangeArrowheads="1"/>
          </p:cNvSpPr>
          <p:nvPr/>
        </p:nvSpPr>
        <p:spPr bwMode="auto">
          <a:xfrm>
            <a:off x="5835650" y="4660304"/>
            <a:ext cx="565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P: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38" name="Line 84"/>
          <p:cNvSpPr>
            <a:spLocks noChangeShapeType="1"/>
          </p:cNvSpPr>
          <p:nvPr/>
        </p:nvSpPr>
        <p:spPr bwMode="auto">
          <a:xfrm>
            <a:off x="4092575" y="6260504"/>
            <a:ext cx="9890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9" name="Text Box 85"/>
          <p:cNvSpPr txBox="1">
            <a:spLocks noChangeArrowheads="1"/>
          </p:cNvSpPr>
          <p:nvPr/>
        </p:nvSpPr>
        <p:spPr bwMode="auto">
          <a:xfrm>
            <a:off x="5365750" y="6077942"/>
            <a:ext cx="8064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. . . .</a:t>
            </a:r>
          </a:p>
        </p:txBody>
      </p:sp>
      <p:sp>
        <p:nvSpPr>
          <p:cNvPr id="40" name="Text Box 86"/>
          <p:cNvSpPr txBox="1">
            <a:spLocks noChangeArrowheads="1"/>
          </p:cNvSpPr>
          <p:nvPr/>
        </p:nvSpPr>
        <p:spPr bwMode="auto">
          <a:xfrm>
            <a:off x="1765292" y="5724872"/>
            <a:ext cx="61801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dirty="0">
                <a:latin typeface="+mn-lt"/>
              </a:rPr>
              <a:t>P </a:t>
            </a:r>
            <a:r>
              <a:rPr lang="de-DE" altLang="de-DE" dirty="0">
                <a:latin typeface="+mn-lt"/>
              </a:rPr>
              <a:t>bewegt sich jedes Mal um</a:t>
            </a:r>
            <a:r>
              <a:rPr lang="th-TH" altLang="de-DE" dirty="0">
                <a:latin typeface="+mn-lt"/>
              </a:rPr>
              <a:t> </a:t>
            </a:r>
            <a:r>
              <a:rPr lang="de-DE" altLang="de-DE" dirty="0">
                <a:latin typeface="+mn-lt"/>
              </a:rPr>
              <a:t>1</a:t>
            </a:r>
            <a:r>
              <a:rPr lang="th-TH" altLang="de-DE" dirty="0">
                <a:latin typeface="+mn-lt"/>
              </a:rPr>
              <a:t> </a:t>
            </a:r>
            <a:r>
              <a:rPr lang="de-DE" altLang="de-DE" dirty="0">
                <a:latin typeface="+mn-lt"/>
              </a:rPr>
              <a:t>Zeichen</a:t>
            </a:r>
            <a:r>
              <a:rPr lang="th-TH" altLang="de-DE" dirty="0">
                <a:latin typeface="+mn-lt"/>
              </a:rPr>
              <a:t> </a:t>
            </a:r>
            <a:r>
              <a:rPr lang="de-DE" altLang="de-DE" dirty="0">
                <a:latin typeface="+mn-lt"/>
              </a:rPr>
              <a:t>durch</a:t>
            </a:r>
            <a:r>
              <a:rPr lang="th-TH" altLang="de-DE" dirty="0">
                <a:latin typeface="+mn-lt"/>
              </a:rPr>
              <a:t> T</a:t>
            </a:r>
          </a:p>
        </p:txBody>
      </p:sp>
      <p:sp>
        <p:nvSpPr>
          <p:cNvPr id="53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544518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213612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60</a:t>
            </a:fld>
            <a:endParaRPr lang="de-DE"/>
          </a:p>
        </p:txBody>
      </p:sp>
      <p:pic>
        <p:nvPicPr>
          <p:cNvPr id="3" name="Bild 2" descr="Screen Shot 2015-11-22 at 22.20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4071"/>
            <a:ext cx="8784976" cy="5649361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333385" y="2094228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B050"/>
                </a:solidFill>
              </a:rPr>
              <a:t>Buchstabe stimmt überein!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424211" y="2771636"/>
            <a:ext cx="5052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C00000"/>
                </a:solidFill>
              </a:rPr>
              <a:t>Buchstabe: hinzufügen        löschen              ersetzen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2CAECB-DB75-F34E-A908-808759841D5E}"/>
              </a:ext>
            </a:extLst>
          </p:cNvPr>
          <p:cNvSpPr txBox="1"/>
          <p:nvPr/>
        </p:nvSpPr>
        <p:spPr>
          <a:xfrm flipH="1">
            <a:off x="451134" y="2983657"/>
            <a:ext cx="232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</a:t>
            </a:r>
            <a:endParaRPr lang="en-D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EE9915-DFA3-F041-8C21-1E1251742CDE}"/>
              </a:ext>
            </a:extLst>
          </p:cNvPr>
          <p:cNvSpPr txBox="1"/>
          <p:nvPr/>
        </p:nvSpPr>
        <p:spPr>
          <a:xfrm flipH="1">
            <a:off x="179512" y="3244334"/>
            <a:ext cx="232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76188090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61</a:t>
            </a:fld>
            <a:endParaRPr lang="de-DE"/>
          </a:p>
        </p:txBody>
      </p:sp>
      <p:pic>
        <p:nvPicPr>
          <p:cNvPr id="3" name="Bild 2" descr="Screen Shot 2015-11-22 at 22.20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7651"/>
            <a:ext cx="9144000" cy="47216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FA8EF22-288C-F44B-A547-C3DDEF184128}"/>
              </a:ext>
            </a:extLst>
          </p:cNvPr>
          <p:cNvSpPr txBox="1"/>
          <p:nvPr/>
        </p:nvSpPr>
        <p:spPr>
          <a:xfrm flipH="1">
            <a:off x="235110" y="1052736"/>
            <a:ext cx="232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</a:t>
            </a:r>
            <a:endParaRPr lang="en-D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A6E896-946E-9948-A28C-CCAA875B53AF}"/>
              </a:ext>
            </a:extLst>
          </p:cNvPr>
          <p:cNvSpPr txBox="1"/>
          <p:nvPr/>
        </p:nvSpPr>
        <p:spPr>
          <a:xfrm flipH="1">
            <a:off x="-36512" y="1313413"/>
            <a:ext cx="232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76188090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Editierabstand immer &gt;k, falls ganze Spalte&gt;k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62</a:t>
            </a:fld>
            <a:endParaRPr lang="de-DE"/>
          </a:p>
        </p:txBody>
      </p:sp>
      <p:pic>
        <p:nvPicPr>
          <p:cNvPr id="3" name="Bild 2" descr="Screen Shot 2015-11-22 at 22.20.3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49"/>
          <a:stretch/>
        </p:blipFill>
        <p:spPr>
          <a:xfrm>
            <a:off x="0" y="1227651"/>
            <a:ext cx="9144000" cy="3590839"/>
          </a:xfrm>
          <a:prstGeom prst="rect">
            <a:avLst/>
          </a:prstGeom>
        </p:spPr>
      </p:pic>
      <p:sp>
        <p:nvSpPr>
          <p:cNvPr id="5" name="Abgerundetes Rechteck 4"/>
          <p:cNvSpPr/>
          <p:nvPr/>
        </p:nvSpPr>
        <p:spPr>
          <a:xfrm>
            <a:off x="4427984" y="1412776"/>
            <a:ext cx="576064" cy="3240360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feld 5"/>
          <p:cNvSpPr txBox="1"/>
          <p:nvPr/>
        </p:nvSpPr>
        <p:spPr>
          <a:xfrm>
            <a:off x="3760599" y="4750416"/>
            <a:ext cx="34036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C00000"/>
                </a:solidFill>
              </a:rPr>
              <a:t>Ganze Spalte &gt;2 </a:t>
            </a:r>
            <a:br>
              <a:rPr lang="de-DE" b="1" dirty="0">
                <a:solidFill>
                  <a:srgbClr val="C00000"/>
                </a:solidFill>
              </a:rPr>
            </a:br>
            <a:r>
              <a:rPr lang="de-DE" b="1" dirty="0">
                <a:solidFill>
                  <a:srgbClr val="C00000"/>
                </a:solidFill>
              </a:rPr>
              <a:t>=&gt; Abbruch falls k≤2 gefordert!</a:t>
            </a:r>
            <a:br>
              <a:rPr lang="de-DE" b="1" dirty="0">
                <a:solidFill>
                  <a:srgbClr val="C00000"/>
                </a:solidFill>
              </a:rPr>
            </a:br>
            <a:r>
              <a:rPr lang="de-DE" dirty="0">
                <a:solidFill>
                  <a:srgbClr val="C00000"/>
                </a:solidFill>
              </a:rPr>
              <a:t>(Vgl. </a:t>
            </a:r>
            <a:r>
              <a:rPr lang="de-DE" dirty="0" err="1">
                <a:solidFill>
                  <a:srgbClr val="C00000"/>
                </a:solidFill>
              </a:rPr>
              <a:t>Approx</a:t>
            </a:r>
            <a:r>
              <a:rPr lang="de-DE" dirty="0">
                <a:solidFill>
                  <a:srgbClr val="C00000"/>
                </a:solidFill>
              </a:rPr>
              <a:t>.-suche in </a:t>
            </a:r>
            <a:r>
              <a:rPr lang="de-DE" dirty="0" err="1">
                <a:solidFill>
                  <a:srgbClr val="C00000"/>
                </a:solidFill>
              </a:rPr>
              <a:t>Trie</a:t>
            </a:r>
            <a:r>
              <a:rPr lang="de-DE" dirty="0">
                <a:solidFill>
                  <a:srgbClr val="C00000"/>
                </a:solidFill>
              </a:rPr>
              <a:t>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696672" y="5683895"/>
            <a:ext cx="81958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/>
              <a:t>Nicht</a:t>
            </a:r>
            <a:r>
              <a:rPr lang="de-DE" sz="1600" dirty="0"/>
              <a:t> jede Zelle der Matrix braucht berechnet zu werden (</a:t>
            </a:r>
            <a:r>
              <a:rPr lang="de-DE" sz="1600" dirty="0">
                <a:latin typeface="Calibri"/>
                <a:cs typeface="Calibri"/>
              </a:rPr>
              <a:t>→</a:t>
            </a:r>
            <a:r>
              <a:rPr lang="de-DE" sz="1600" dirty="0" err="1"/>
              <a:t>Performanzsteigerung</a:t>
            </a:r>
            <a:r>
              <a:rPr lang="de-DE" sz="1600" dirty="0"/>
              <a:t>)</a:t>
            </a:r>
            <a:endParaRPr lang="de-DE" sz="1400" dirty="0"/>
          </a:p>
          <a:p>
            <a:r>
              <a:rPr lang="en-US" sz="1400" dirty="0">
                <a:solidFill>
                  <a:srgbClr val="1D34FF"/>
                </a:solidFill>
              </a:rPr>
              <a:t>Wang, </a:t>
            </a:r>
            <a:r>
              <a:rPr lang="en-US" sz="1400" dirty="0" err="1">
                <a:solidFill>
                  <a:srgbClr val="1D34FF"/>
                </a:solidFill>
              </a:rPr>
              <a:t>Jiannan</a:t>
            </a:r>
            <a:r>
              <a:rPr lang="en-US" sz="1400" dirty="0">
                <a:solidFill>
                  <a:srgbClr val="1D34FF"/>
                </a:solidFill>
              </a:rPr>
              <a:t>, Jianhua Feng, and Guoliang Li. "</a:t>
            </a:r>
            <a:r>
              <a:rPr lang="en-US" sz="1400" dirty="0" err="1">
                <a:solidFill>
                  <a:srgbClr val="1D34FF"/>
                </a:solidFill>
              </a:rPr>
              <a:t>Trie</a:t>
            </a:r>
            <a:r>
              <a:rPr lang="en-US" sz="1400" dirty="0">
                <a:solidFill>
                  <a:srgbClr val="1D34FF"/>
                </a:solidFill>
              </a:rPr>
              <a:t>-join: Efficient </a:t>
            </a:r>
            <a:r>
              <a:rPr lang="en-US" sz="1400" dirty="0" err="1">
                <a:solidFill>
                  <a:srgbClr val="1D34FF"/>
                </a:solidFill>
              </a:rPr>
              <a:t>trie</a:t>
            </a:r>
            <a:r>
              <a:rPr lang="en-US" sz="1400" dirty="0">
                <a:solidFill>
                  <a:srgbClr val="1D34FF"/>
                </a:solidFill>
              </a:rPr>
              <a:t>-based string similarity joins with edit-distance constraints." VLDB </a:t>
            </a:r>
            <a:r>
              <a:rPr lang="en-US" sz="1400" b="1" dirty="0">
                <a:solidFill>
                  <a:srgbClr val="FF0000"/>
                </a:solidFill>
              </a:rPr>
              <a:t>2010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31BC93-B6F1-F74B-ABF0-12FAE1A544EE}"/>
              </a:ext>
            </a:extLst>
          </p:cNvPr>
          <p:cNvSpPr txBox="1"/>
          <p:nvPr/>
        </p:nvSpPr>
        <p:spPr>
          <a:xfrm flipH="1">
            <a:off x="235110" y="1052736"/>
            <a:ext cx="232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</a:t>
            </a:r>
            <a:endParaRPr lang="en-D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9E043E-CEC6-8B4D-B93D-643E5E8E8755}"/>
              </a:ext>
            </a:extLst>
          </p:cNvPr>
          <p:cNvSpPr txBox="1"/>
          <p:nvPr/>
        </p:nvSpPr>
        <p:spPr>
          <a:xfrm flipH="1">
            <a:off x="-36512" y="1313413"/>
            <a:ext cx="232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40569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D3A84-5C67-CD4B-B0BF-808AB091B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Zusammenfassung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9DC9C-B5F1-DB44-8AA5-462224738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E" dirty="0"/>
              <a:t>Exakte Zeichenkettensuche</a:t>
            </a:r>
          </a:p>
          <a:p>
            <a:pPr lvl="1"/>
            <a:r>
              <a:rPr lang="en-DE" dirty="0"/>
              <a:t>Knuth-Morris-Pratt</a:t>
            </a:r>
          </a:p>
          <a:p>
            <a:pPr lvl="1"/>
            <a:r>
              <a:rPr lang="en-DE" dirty="0"/>
              <a:t>Boyer-Moore</a:t>
            </a:r>
          </a:p>
          <a:p>
            <a:pPr lvl="1"/>
            <a:r>
              <a:rPr lang="en-DE" dirty="0"/>
              <a:t>Rabin-Karp</a:t>
            </a:r>
          </a:p>
          <a:p>
            <a:r>
              <a:rPr lang="en-DE" dirty="0"/>
              <a:t>Suffix-Tries</a:t>
            </a:r>
          </a:p>
          <a:p>
            <a:r>
              <a:rPr lang="en-DE" dirty="0"/>
              <a:t>Suffix-Bäume</a:t>
            </a:r>
          </a:p>
          <a:p>
            <a:r>
              <a:rPr lang="en-DE" dirty="0"/>
              <a:t>Approximativer Zeichenkettenabgleich</a:t>
            </a:r>
          </a:p>
          <a:p>
            <a:pPr lvl="1"/>
            <a:r>
              <a:rPr lang="de-DE" dirty="0" err="1"/>
              <a:t>Levenshtein</a:t>
            </a:r>
            <a:r>
              <a:rPr lang="de-DE" dirty="0"/>
              <a:t>-Distanz</a:t>
            </a:r>
          </a:p>
          <a:p>
            <a:pPr lvl="1"/>
            <a:r>
              <a:rPr lang="de-DE" dirty="0"/>
              <a:t>Suchraumbeschneidung im Suffix-</a:t>
            </a:r>
            <a:r>
              <a:rPr lang="de-DE" dirty="0" err="1"/>
              <a:t>Trie</a:t>
            </a:r>
            <a:endParaRPr lang="de-DE" dirty="0"/>
          </a:p>
          <a:p>
            <a:pPr lvl="1"/>
            <a:r>
              <a:rPr lang="de-DE"/>
              <a:t>Dynamische Programmierung</a:t>
            </a:r>
            <a:endParaRPr lang="en-DE" dirty="0"/>
          </a:p>
          <a:p>
            <a:pPr lvl="1"/>
            <a:endParaRPr lang="en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8A58D6-494B-F24C-BB20-2FDDA9731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490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F6E4-C8FF-AC49-8EF6-082450278B3B}" type="slidenum">
              <a:rPr lang="de-DE"/>
              <a:pPr/>
              <a:t>7</a:t>
            </a:fld>
            <a:endParaRPr lang="de-DE"/>
          </a:p>
        </p:txBody>
      </p:sp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Brute</a:t>
            </a:r>
            <a:r>
              <a:rPr lang="de-DE" dirty="0"/>
              <a:t>-Force-Suche</a:t>
            </a: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96975"/>
            <a:ext cx="8686800" cy="4968875"/>
          </a:xfrm>
        </p:spPr>
        <p:txBody>
          <a:bodyPr/>
          <a:lstStyle/>
          <a:p>
            <a:pPr>
              <a:buFontTx/>
              <a:buNone/>
            </a:pPr>
            <a:r>
              <a:rPr lang="de-DE" sz="2400" dirty="0" err="1"/>
              <a:t>function</a:t>
            </a:r>
            <a:r>
              <a:rPr lang="de-DE" sz="2400" dirty="0"/>
              <a:t> </a:t>
            </a:r>
            <a:r>
              <a:rPr lang="de-DE" sz="2400" dirty="0" err="1">
                <a:solidFill>
                  <a:schemeClr val="accent2"/>
                </a:solidFill>
              </a:rPr>
              <a:t>BFsearch</a:t>
            </a:r>
            <a:r>
              <a:rPr lang="de-DE" sz="2400" dirty="0"/>
              <a:t>(</a:t>
            </a:r>
            <a:r>
              <a:rPr lang="de-DE" sz="2400" dirty="0" err="1">
                <a:solidFill>
                  <a:schemeClr val="hlink"/>
                </a:solidFill>
              </a:rPr>
              <a:t>text</a:t>
            </a:r>
            <a:r>
              <a:rPr lang="de-DE" sz="2400" dirty="0">
                <a:solidFill>
                  <a:schemeClr val="hlink"/>
                </a:solidFill>
              </a:rPr>
              <a:t>, </a:t>
            </a:r>
            <a:r>
              <a:rPr lang="de-DE" sz="2400" dirty="0" err="1">
                <a:solidFill>
                  <a:schemeClr val="hlink"/>
                </a:solidFill>
              </a:rPr>
              <a:t>pattern</a:t>
            </a:r>
            <a:r>
              <a:rPr lang="de-DE" sz="2400" dirty="0"/>
              <a:t>: </a:t>
            </a:r>
            <a:r>
              <a:rPr lang="de-DE" sz="2400" dirty="0">
                <a:solidFill>
                  <a:schemeClr val="hlink"/>
                </a:solidFill>
              </a:rPr>
              <a:t>String</a:t>
            </a:r>
            <a:r>
              <a:rPr lang="de-DE" sz="2400" dirty="0"/>
              <a:t>):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Integer</a:t>
            </a:r>
            <a:br>
              <a:rPr lang="de-DE" sz="2400" dirty="0"/>
            </a:br>
            <a:r>
              <a:rPr lang="de-DE" sz="2400" dirty="0" err="1">
                <a:solidFill>
                  <a:schemeClr val="hlink"/>
                </a:solidFill>
              </a:rPr>
              <a:t>n</a:t>
            </a:r>
            <a:r>
              <a:rPr lang="de-DE" sz="2400" dirty="0">
                <a:solidFill>
                  <a:schemeClr val="hlink"/>
                </a:solidFill>
              </a:rPr>
              <a:t> := </a:t>
            </a:r>
            <a:r>
              <a:rPr lang="de-DE" sz="2400" dirty="0" err="1">
                <a:solidFill>
                  <a:schemeClr val="hlink"/>
                </a:solidFill>
              </a:rPr>
              <a:t>length</a:t>
            </a:r>
            <a:r>
              <a:rPr lang="de-DE" sz="2400" dirty="0">
                <a:solidFill>
                  <a:schemeClr val="hlink"/>
                </a:solidFill>
              </a:rPr>
              <a:t>(</a:t>
            </a:r>
            <a:r>
              <a:rPr lang="de-DE" sz="2400" dirty="0" err="1">
                <a:solidFill>
                  <a:schemeClr val="hlink"/>
                </a:solidFill>
              </a:rPr>
              <a:t>text</a:t>
            </a:r>
            <a:r>
              <a:rPr lang="de-DE" sz="2400" dirty="0">
                <a:solidFill>
                  <a:schemeClr val="hlink"/>
                </a:solidFill>
              </a:rPr>
              <a:t>); m := </a:t>
            </a:r>
            <a:r>
              <a:rPr lang="de-DE" sz="2400" dirty="0" err="1">
                <a:solidFill>
                  <a:schemeClr val="hlink"/>
                </a:solidFill>
              </a:rPr>
              <a:t>length</a:t>
            </a:r>
            <a:r>
              <a:rPr lang="de-DE" sz="2400" dirty="0">
                <a:solidFill>
                  <a:schemeClr val="hlink"/>
                </a:solidFill>
              </a:rPr>
              <a:t>(</a:t>
            </a:r>
            <a:r>
              <a:rPr lang="de-DE" sz="2400" dirty="0" err="1">
                <a:solidFill>
                  <a:schemeClr val="hlink"/>
                </a:solidFill>
              </a:rPr>
              <a:t>pattern</a:t>
            </a:r>
            <a:r>
              <a:rPr lang="de-DE" sz="2400" dirty="0">
                <a:solidFill>
                  <a:schemeClr val="hlink"/>
                </a:solidFill>
              </a:rPr>
              <a:t>) </a:t>
            </a:r>
            <a:br>
              <a:rPr lang="de-DE" sz="2400" dirty="0"/>
            </a:b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sz="2400" dirty="0"/>
              <a:t> </a:t>
            </a:r>
            <a:r>
              <a:rPr lang="de-DE" sz="2400" dirty="0" err="1"/>
              <a:t>from</a:t>
            </a:r>
            <a:r>
              <a:rPr lang="de-DE" sz="2400" dirty="0"/>
              <a:t> </a:t>
            </a:r>
            <a:r>
              <a:rPr lang="de-DE" sz="2400" dirty="0">
                <a:solidFill>
                  <a:srgbClr val="3C8C93"/>
                </a:solidFill>
              </a:rPr>
              <a:t>0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>
                <a:solidFill>
                  <a:srgbClr val="3C8C93"/>
                </a:solidFill>
              </a:rPr>
              <a:t>(</a:t>
            </a:r>
            <a:r>
              <a:rPr lang="de-DE" sz="2400" dirty="0" err="1">
                <a:solidFill>
                  <a:srgbClr val="3C8C93"/>
                </a:solidFill>
              </a:rPr>
              <a:t>n</a:t>
            </a:r>
            <a:r>
              <a:rPr lang="de-DE" sz="2400" dirty="0">
                <a:solidFill>
                  <a:srgbClr val="3C8C93"/>
                </a:solidFill>
              </a:rPr>
              <a:t>-m)</a:t>
            </a:r>
            <a:r>
              <a:rPr lang="de-DE" sz="2400" dirty="0"/>
              <a:t> do</a:t>
            </a:r>
            <a:br>
              <a:rPr lang="de-DE" sz="2400" dirty="0">
                <a:solidFill>
                  <a:schemeClr val="hlink"/>
                </a:solidFill>
              </a:rPr>
            </a:br>
            <a:r>
              <a:rPr lang="de-DE" sz="2400" dirty="0">
                <a:solidFill>
                  <a:schemeClr val="hlink"/>
                </a:solidFill>
              </a:rPr>
              <a:t>    </a:t>
            </a:r>
            <a:r>
              <a:rPr lang="de-DE" sz="2400" dirty="0" err="1">
                <a:solidFill>
                  <a:schemeClr val="hlink"/>
                </a:solidFill>
              </a:rPr>
              <a:t>j</a:t>
            </a:r>
            <a:r>
              <a:rPr lang="de-DE" sz="2400" dirty="0">
                <a:solidFill>
                  <a:schemeClr val="hlink"/>
                </a:solidFill>
              </a:rPr>
              <a:t> := 0           </a:t>
            </a:r>
            <a:br>
              <a:rPr lang="de-DE" sz="2400" dirty="0"/>
            </a:br>
            <a:r>
              <a:rPr lang="de-DE" sz="2400" dirty="0"/>
              <a:t>    </a:t>
            </a:r>
            <a:r>
              <a:rPr lang="de-DE" sz="2400" dirty="0" err="1"/>
              <a:t>while</a:t>
            </a:r>
            <a:r>
              <a:rPr lang="de-DE" sz="2400" dirty="0"/>
              <a:t>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j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&lt;m </a:t>
            </a:r>
            <a:r>
              <a:rPr lang="de-DE" sz="2400" dirty="0" err="1"/>
              <a:t>and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text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i+j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] =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pattern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j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] </a:t>
            </a:r>
            <a:r>
              <a:rPr lang="de-DE" sz="2400" dirty="0"/>
              <a:t>do    </a:t>
            </a:r>
            <a:r>
              <a:rPr lang="de-DE" sz="2400" dirty="0">
                <a:solidFill>
                  <a:srgbClr val="FF0000"/>
                </a:solidFill>
              </a:rPr>
              <a:t>// passende Teilkette </a:t>
            </a:r>
            <a:br>
              <a:rPr lang="de-DE" sz="2400" dirty="0"/>
            </a:br>
            <a:r>
              <a:rPr lang="de-DE" sz="2400" dirty="0"/>
              <a:t>        </a:t>
            </a:r>
            <a:r>
              <a:rPr lang="de-DE" sz="2400" dirty="0" err="1">
                <a:solidFill>
                  <a:srgbClr val="3C8C93"/>
                </a:solidFill>
              </a:rPr>
              <a:t>j</a:t>
            </a:r>
            <a:r>
              <a:rPr lang="de-DE" sz="2400" dirty="0">
                <a:solidFill>
                  <a:srgbClr val="3C8C93"/>
                </a:solidFill>
              </a:rPr>
              <a:t> := </a:t>
            </a:r>
            <a:r>
              <a:rPr lang="de-DE" sz="2400" dirty="0" err="1">
                <a:solidFill>
                  <a:srgbClr val="3C8C93"/>
                </a:solidFill>
              </a:rPr>
              <a:t>j</a:t>
            </a:r>
            <a:r>
              <a:rPr lang="de-DE" sz="2400" dirty="0">
                <a:solidFill>
                  <a:srgbClr val="3C8C93"/>
                </a:solidFill>
              </a:rPr>
              <a:t> +1</a:t>
            </a:r>
          </a:p>
          <a:p>
            <a:pPr>
              <a:buFontTx/>
              <a:buNone/>
            </a:pPr>
            <a:r>
              <a:rPr lang="de-DE" sz="2400" dirty="0"/>
              <a:t>         </a:t>
            </a:r>
            <a:r>
              <a:rPr lang="de-DE" sz="2400" dirty="0" err="1"/>
              <a:t>if</a:t>
            </a:r>
            <a:r>
              <a:rPr lang="de-DE" sz="2400" dirty="0"/>
              <a:t> </a:t>
            </a:r>
            <a:r>
              <a:rPr lang="de-DE" sz="2400" dirty="0" err="1">
                <a:solidFill>
                  <a:schemeClr val="hlink"/>
                </a:solidFill>
              </a:rPr>
              <a:t>j</a:t>
            </a:r>
            <a:r>
              <a:rPr lang="de-DE" sz="2400" dirty="0">
                <a:solidFill>
                  <a:schemeClr val="hlink"/>
                </a:solidFill>
              </a:rPr>
              <a:t> = m </a:t>
            </a:r>
            <a:r>
              <a:rPr lang="de-DE" sz="2400" dirty="0" err="1"/>
              <a:t>then</a:t>
            </a:r>
            <a:r>
              <a:rPr lang="de-DE" sz="2400" dirty="0"/>
              <a:t> </a:t>
            </a:r>
            <a:br>
              <a:rPr lang="de-DE" sz="2400" dirty="0"/>
            </a:br>
            <a:r>
              <a:rPr lang="de-DE" sz="2400" dirty="0"/>
              <a:t>        </a:t>
            </a:r>
            <a:r>
              <a:rPr lang="de-DE" sz="2400" dirty="0" err="1"/>
              <a:t>return</a:t>
            </a:r>
            <a:r>
              <a:rPr lang="de-DE" sz="2400" dirty="0"/>
              <a:t> </a:t>
            </a:r>
            <a:r>
              <a:rPr lang="de-DE" sz="2400" dirty="0">
                <a:solidFill>
                  <a:srgbClr val="3C8C93"/>
                </a:solidFill>
              </a:rPr>
              <a:t>i</a:t>
            </a:r>
            <a:r>
              <a:rPr lang="de-DE" sz="2400" dirty="0"/>
              <a:t> </a:t>
            </a:r>
            <a:r>
              <a:rPr lang="de-DE" sz="2400" dirty="0">
                <a:solidFill>
                  <a:srgbClr val="FF0000"/>
                </a:solidFill>
              </a:rPr>
              <a:t>// erfolgreiche Suche</a:t>
            </a:r>
            <a:br>
              <a:rPr lang="de-DE" sz="2400" dirty="0">
                <a:solidFill>
                  <a:srgbClr val="FF0000"/>
                </a:solidFill>
              </a:rPr>
            </a:br>
            <a:r>
              <a:rPr lang="de-DE" sz="2400" dirty="0" err="1"/>
              <a:t>return</a:t>
            </a:r>
            <a:r>
              <a:rPr lang="de-DE" sz="2400" dirty="0"/>
              <a:t> </a:t>
            </a:r>
            <a:r>
              <a:rPr lang="de-DE" sz="2400" dirty="0">
                <a:solidFill>
                  <a:srgbClr val="3C8C93"/>
                </a:solidFill>
              </a:rPr>
              <a:t>-1 </a:t>
            </a:r>
            <a:r>
              <a:rPr lang="de-DE" sz="2400" dirty="0">
                <a:solidFill>
                  <a:srgbClr val="FF0000"/>
                </a:solidFill>
              </a:rPr>
              <a:t>// erfolglose Suche</a:t>
            </a:r>
            <a:endParaRPr lang="de-DE" sz="2400" dirty="0">
              <a:solidFill>
                <a:schemeClr val="hlink"/>
              </a:solidFill>
            </a:endParaRPr>
          </a:p>
          <a:p>
            <a:pPr>
              <a:buFontTx/>
              <a:buNone/>
            </a:pPr>
            <a:r>
              <a:rPr lang="de-DE" sz="2400" dirty="0">
                <a:solidFill>
                  <a:schemeClr val="hlink"/>
                </a:solidFill>
              </a:rPr>
              <a:t> </a:t>
            </a:r>
          </a:p>
          <a:p>
            <a:r>
              <a:rPr lang="de-DE" sz="2400" dirty="0">
                <a:solidFill>
                  <a:srgbClr val="000000"/>
                </a:solidFill>
              </a:rPr>
              <a:t>Datentyp </a:t>
            </a:r>
            <a:r>
              <a:rPr lang="de-DE" sz="2400" dirty="0">
                <a:solidFill>
                  <a:schemeClr val="hlink"/>
                </a:solidFill>
              </a:rPr>
              <a:t>String </a:t>
            </a:r>
            <a:r>
              <a:rPr lang="de-DE" sz="2400" dirty="0">
                <a:solidFill>
                  <a:srgbClr val="000000"/>
                </a:solidFill>
              </a:rPr>
              <a:t>entspricht</a:t>
            </a:r>
            <a:r>
              <a:rPr lang="de-DE" sz="2400" dirty="0">
                <a:solidFill>
                  <a:schemeClr val="hlink"/>
                </a:solidFill>
              </a:rPr>
              <a:t> Array [0..length-1] of </a:t>
            </a:r>
            <a:r>
              <a:rPr lang="de-DE" sz="2400" dirty="0" err="1">
                <a:solidFill>
                  <a:schemeClr val="hlink"/>
                </a:solidFill>
              </a:rPr>
              <a:t>Character</a:t>
            </a:r>
            <a:endParaRPr lang="de-DE" sz="2400" dirty="0">
              <a:solidFill>
                <a:schemeClr val="hlink"/>
              </a:solidFill>
            </a:endParaRPr>
          </a:p>
          <a:p>
            <a:r>
              <a:rPr lang="de-DE" sz="2400" dirty="0" err="1">
                <a:solidFill>
                  <a:schemeClr val="hlink"/>
                </a:solidFill>
              </a:rPr>
              <a:t>Character</a:t>
            </a:r>
            <a:r>
              <a:rPr lang="de-DE" sz="2400" dirty="0"/>
              <a:t> umfasse hier 128 Zeichen (ASCII)</a:t>
            </a:r>
            <a:endParaRPr lang="de-DE" sz="2400" dirty="0">
              <a:solidFill>
                <a:schemeClr val="hlink"/>
              </a:solidFill>
            </a:endParaRPr>
          </a:p>
        </p:txBody>
      </p:sp>
      <p:cxnSp>
        <p:nvCxnSpPr>
          <p:cNvPr id="3" name="Gerade Verbindung 2"/>
          <p:cNvCxnSpPr/>
          <p:nvPr/>
        </p:nvCxnSpPr>
        <p:spPr>
          <a:xfrm>
            <a:off x="755576" y="2420888"/>
            <a:ext cx="0" cy="16561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755576" y="4077072"/>
            <a:ext cx="2160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549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Analyse der Komplexität für Suche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752"/>
            <a:ext cx="8315325" cy="5256584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de-DE" sz="2400" dirty="0"/>
              <a:t>Schlechtester Fall für erfolglose Suche</a:t>
            </a:r>
          </a:p>
          <a:p>
            <a:pPr lvl="1">
              <a:spcBef>
                <a:spcPts val="200"/>
              </a:spcBef>
            </a:pPr>
            <a:r>
              <a:rPr lang="de-DE" sz="2000" dirty="0"/>
              <a:t>Beispiel</a:t>
            </a:r>
          </a:p>
          <a:p>
            <a:pPr lvl="2">
              <a:spcBef>
                <a:spcPts val="200"/>
              </a:spcBef>
            </a:pPr>
            <a:r>
              <a:rPr lang="de-DE" sz="1800" dirty="0"/>
              <a:t>Text: 		</a:t>
            </a:r>
            <a:r>
              <a:rPr lang="de-DE" sz="1800" dirty="0">
                <a:solidFill>
                  <a:srgbClr val="0000FF"/>
                </a:solidFill>
              </a:rPr>
              <a:t>„</a:t>
            </a:r>
            <a:r>
              <a:rPr lang="de-DE" sz="1800" dirty="0" err="1">
                <a:solidFill>
                  <a:srgbClr val="0000FF"/>
                </a:solidFill>
              </a:rPr>
              <a:t>aaaaaaaaaaaaaaaaaaaaaa</a:t>
            </a:r>
            <a:r>
              <a:rPr lang="de-DE" sz="1800" dirty="0">
                <a:solidFill>
                  <a:srgbClr val="0000FF"/>
                </a:solidFill>
              </a:rPr>
              <a:t>“</a:t>
            </a:r>
          </a:p>
          <a:p>
            <a:pPr lvl="2">
              <a:spcBef>
                <a:spcPts val="200"/>
              </a:spcBef>
            </a:pPr>
            <a:r>
              <a:rPr lang="de-DE" sz="1800" dirty="0"/>
              <a:t>Muster: 	</a:t>
            </a:r>
            <a:r>
              <a:rPr lang="de-DE" sz="1800" dirty="0">
                <a:solidFill>
                  <a:srgbClr val="0000FF"/>
                </a:solidFill>
              </a:rPr>
              <a:t>„</a:t>
            </a:r>
            <a:r>
              <a:rPr lang="de-DE" sz="1800" dirty="0" err="1">
                <a:solidFill>
                  <a:srgbClr val="0000FF"/>
                </a:solidFill>
              </a:rPr>
              <a:t>aaaah</a:t>
            </a:r>
            <a:r>
              <a:rPr lang="de-DE" sz="1800" dirty="0">
                <a:solidFill>
                  <a:srgbClr val="0000FF"/>
                </a:solidFill>
              </a:rPr>
              <a:t>“</a:t>
            </a:r>
          </a:p>
          <a:p>
            <a:pPr lvl="1">
              <a:spcBef>
                <a:spcPts val="200"/>
              </a:spcBef>
            </a:pPr>
            <a:r>
              <a:rPr lang="de-DE" sz="2000" b="0" dirty="0"/>
              <a:t>Das Muster wird an jeder Position im Text durchlaufen: </a:t>
            </a:r>
            <a:r>
              <a:rPr lang="de-DE" sz="2000" b="0" dirty="0">
                <a:solidFill>
                  <a:srgbClr val="3C8C93"/>
                </a:solidFill>
              </a:rPr>
              <a:t>O(</a:t>
            </a:r>
            <a:r>
              <a:rPr lang="de-DE" sz="2000" b="0" dirty="0" err="1">
                <a:solidFill>
                  <a:srgbClr val="3C8C93"/>
                </a:solidFill>
              </a:rPr>
              <a:t>n∙m</a:t>
            </a:r>
            <a:r>
              <a:rPr lang="de-DE" sz="2000" b="0" dirty="0">
                <a:solidFill>
                  <a:srgbClr val="3C8C93"/>
                </a:solidFill>
              </a:rPr>
              <a:t>)</a:t>
            </a:r>
            <a:endParaRPr lang="de-DE" sz="2000" dirty="0">
              <a:solidFill>
                <a:srgbClr val="3C8C93"/>
              </a:solidFill>
            </a:endParaRPr>
          </a:p>
          <a:p>
            <a:pPr>
              <a:spcBef>
                <a:spcPts val="200"/>
              </a:spcBef>
            </a:pPr>
            <a:r>
              <a:rPr lang="de-DE" sz="2400" dirty="0"/>
              <a:t>Bester Fall für erfolglose Suche</a:t>
            </a:r>
          </a:p>
          <a:p>
            <a:pPr lvl="1">
              <a:spcBef>
                <a:spcPts val="200"/>
              </a:spcBef>
            </a:pPr>
            <a:r>
              <a:rPr lang="de-DE" sz="2000" dirty="0"/>
              <a:t>Beispiel</a:t>
            </a:r>
          </a:p>
          <a:p>
            <a:pPr lvl="2">
              <a:spcBef>
                <a:spcPts val="200"/>
              </a:spcBef>
            </a:pPr>
            <a:r>
              <a:rPr lang="de-DE" sz="1800" dirty="0"/>
              <a:t>Text: 	</a:t>
            </a:r>
            <a:r>
              <a:rPr lang="de-DE" sz="1800" dirty="0">
                <a:solidFill>
                  <a:srgbClr val="0000FF"/>
                </a:solidFill>
              </a:rPr>
              <a:t>	„</a:t>
            </a:r>
            <a:r>
              <a:rPr lang="de-DE" sz="1800" dirty="0" err="1">
                <a:solidFill>
                  <a:srgbClr val="0000FF"/>
                </a:solidFill>
              </a:rPr>
              <a:t>aaaaaaaaaaaaaaaaaaaa</a:t>
            </a:r>
            <a:r>
              <a:rPr lang="de-DE" sz="1800" dirty="0">
                <a:solidFill>
                  <a:srgbClr val="0000FF"/>
                </a:solidFill>
              </a:rPr>
              <a:t>“</a:t>
            </a:r>
          </a:p>
          <a:p>
            <a:pPr lvl="2">
              <a:spcBef>
                <a:spcPts val="200"/>
              </a:spcBef>
            </a:pPr>
            <a:r>
              <a:rPr lang="de-DE" sz="1800" dirty="0"/>
              <a:t>Muster:	</a:t>
            </a:r>
            <a:r>
              <a:rPr lang="de-DE" sz="1800" dirty="0">
                <a:solidFill>
                  <a:srgbClr val="0000FF"/>
                </a:solidFill>
              </a:rPr>
              <a:t>„</a:t>
            </a:r>
            <a:r>
              <a:rPr lang="de-DE" sz="1800" dirty="0" err="1">
                <a:solidFill>
                  <a:srgbClr val="0000FF"/>
                </a:solidFill>
              </a:rPr>
              <a:t>bbbbbb</a:t>
            </a:r>
            <a:r>
              <a:rPr lang="de-DE" sz="1800" dirty="0">
                <a:solidFill>
                  <a:srgbClr val="0000FF"/>
                </a:solidFill>
              </a:rPr>
              <a:t>“</a:t>
            </a:r>
          </a:p>
          <a:p>
            <a:pPr lvl="1">
              <a:spcBef>
                <a:spcPts val="200"/>
              </a:spcBef>
            </a:pPr>
            <a:r>
              <a:rPr lang="de-DE" sz="2000" dirty="0"/>
              <a:t>Das Muster kann an jeder Position im Text bereits am ersten Zeichen des Musters falsifiziert werden: </a:t>
            </a:r>
            <a:r>
              <a:rPr lang="de-DE" sz="2000" dirty="0">
                <a:solidFill>
                  <a:srgbClr val="3C8C93"/>
                </a:solidFill>
              </a:rPr>
              <a:t>O(</a:t>
            </a:r>
            <a:r>
              <a:rPr lang="de-DE" sz="2000" dirty="0" err="1">
                <a:solidFill>
                  <a:srgbClr val="3C8C93"/>
                </a:solidFill>
              </a:rPr>
              <a:t>n</a:t>
            </a:r>
            <a:r>
              <a:rPr lang="de-DE" sz="2000" dirty="0">
                <a:solidFill>
                  <a:srgbClr val="3C8C93"/>
                </a:solidFill>
              </a:rPr>
              <a:t>)</a:t>
            </a:r>
          </a:p>
          <a:p>
            <a:pPr>
              <a:spcBef>
                <a:spcPts val="200"/>
              </a:spcBef>
            </a:pPr>
            <a:r>
              <a:rPr lang="de-DE" sz="2400" dirty="0"/>
              <a:t>Komplexität erfolgreiche Suche im Durchschnitt</a:t>
            </a:r>
          </a:p>
          <a:p>
            <a:pPr lvl="1">
              <a:spcBef>
                <a:spcPts val="200"/>
              </a:spcBef>
            </a:pPr>
            <a:r>
              <a:rPr lang="de-DE" sz="2000" dirty="0"/>
              <a:t>Meist kann das Muster bereits an der ersten Stelle des Musters falsifiziert werden und in der Mitte des Textes wird das Muster gefunden: </a:t>
            </a:r>
            <a:r>
              <a:rPr lang="de-DE" sz="2000" dirty="0">
                <a:solidFill>
                  <a:srgbClr val="3C8C93"/>
                </a:solidFill>
              </a:rPr>
              <a:t>O(</a:t>
            </a:r>
            <a:r>
              <a:rPr lang="de-DE" sz="2000" dirty="0" err="1">
                <a:solidFill>
                  <a:srgbClr val="3C8C93"/>
                </a:solidFill>
              </a:rPr>
              <a:t>n+m</a:t>
            </a:r>
            <a:r>
              <a:rPr lang="de-DE" sz="2000" dirty="0">
                <a:solidFill>
                  <a:srgbClr val="3C8C93"/>
                </a:solidFill>
              </a:rPr>
              <a:t>)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997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Weitere Analyse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Brute</a:t>
            </a:r>
            <a:r>
              <a:rPr lang="de-DE" dirty="0"/>
              <a:t>-Force-Algorithmus ist um so schneller, </a:t>
            </a:r>
            <a:br>
              <a:rPr lang="de-DE" dirty="0"/>
            </a:br>
            <a:r>
              <a:rPr lang="de-DE" dirty="0"/>
              <a:t>je größer das Alphabet ist</a:t>
            </a:r>
          </a:p>
          <a:p>
            <a:pPr lvl="1"/>
            <a:r>
              <a:rPr lang="de-DE" dirty="0"/>
              <a:t>Größere Häufigkeit, dass das Muster bereits in den ersten Zeichen falsifiziert werden kann</a:t>
            </a:r>
          </a:p>
          <a:p>
            <a:pPr lvl="1"/>
            <a:endParaRPr lang="de-DE" dirty="0"/>
          </a:p>
          <a:p>
            <a:r>
              <a:rPr lang="de-DE" dirty="0"/>
              <a:t>Für kleine Alphabete (z.B. binär 0,1) ungeeigneter</a:t>
            </a:r>
          </a:p>
          <a:p>
            <a:endParaRPr lang="de-DE" dirty="0"/>
          </a:p>
          <a:p>
            <a:r>
              <a:rPr lang="de-DE" dirty="0"/>
              <a:t>Bessere Verschiebung des Musters zum Text als bei </a:t>
            </a:r>
            <a:r>
              <a:rPr lang="de-DE" dirty="0" err="1"/>
              <a:t>Brute</a:t>
            </a:r>
            <a:r>
              <a:rPr lang="de-DE" dirty="0"/>
              <a:t>-Force möglich?</a:t>
            </a:r>
          </a:p>
          <a:p>
            <a:endParaRPr lang="de-DE" dirty="0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724868"/>
      </p:ext>
    </p:extLst>
  </p:cSld>
  <p:clrMapOvr>
    <a:masterClrMapping/>
  </p:clrMapOvr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1331</TotalTime>
  <Words>4075</Words>
  <Application>Microsoft Macintosh PowerPoint</Application>
  <PresentationFormat>On-screen Show (4:3)</PresentationFormat>
  <Paragraphs>754</Paragraphs>
  <Slides>63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3" baseType="lpstr">
      <vt:lpstr>Arial</vt:lpstr>
      <vt:lpstr>Calibri</vt:lpstr>
      <vt:lpstr>Cambria Math</vt:lpstr>
      <vt:lpstr>cmsy10</vt:lpstr>
      <vt:lpstr>Monotype Sorts</vt:lpstr>
      <vt:lpstr>Myriad Pro</vt:lpstr>
      <vt:lpstr>Symbol</vt:lpstr>
      <vt:lpstr>Tahoma</vt:lpstr>
      <vt:lpstr>Times New Roman</vt:lpstr>
      <vt:lpstr>7_Standarddesign</vt:lpstr>
      <vt:lpstr>Algorithmen und Datenstrukturen</vt:lpstr>
      <vt:lpstr>Danksagung</vt:lpstr>
      <vt:lpstr>Motivation Zeichenkettenabgleich</vt:lpstr>
      <vt:lpstr>Teilzeichenkette, Präfix, Suffix</vt:lpstr>
      <vt:lpstr>Beispiele</vt:lpstr>
      <vt:lpstr>Der Brute-Force-Algorithmus</vt:lpstr>
      <vt:lpstr>Brute-Force-Suche</vt:lpstr>
      <vt:lpstr>Analyse der Komplexität für Suche</vt:lpstr>
      <vt:lpstr>Weitere Analyse</vt:lpstr>
      <vt:lpstr>Beispiel</vt:lpstr>
      <vt:lpstr>Knuth-Morris-Pratt-Algorithmus (KMP)</vt:lpstr>
      <vt:lpstr>KMP Fehlerfunktion</vt:lpstr>
      <vt:lpstr>Beispiel Fehlerfunktion</vt:lpstr>
      <vt:lpstr>Beispiel</vt:lpstr>
      <vt:lpstr>Verfahren Knuth-Morris-Pratt</vt:lpstr>
      <vt:lpstr>Fehlerfunktion computeF</vt:lpstr>
      <vt:lpstr>Analyse des Knuth-Morris-Pratt-Algorithmus</vt:lpstr>
      <vt:lpstr>Boyer-Moore-Algorithmus</vt:lpstr>
      <vt:lpstr>Fall 1: P enthält x nur links von j</vt:lpstr>
      <vt:lpstr>Fall 2: P enthält x rechts von j</vt:lpstr>
      <vt:lpstr>Fall 3: Falls Fall 1 und 2 nicht anzuwenden sind (x ist nicht in P enthalten) </vt:lpstr>
      <vt:lpstr>Beispiel (Boyer-Moore)</vt:lpstr>
      <vt:lpstr>Funktion des letzten Vorkommens</vt:lpstr>
      <vt:lpstr>Beispiel L</vt:lpstr>
      <vt:lpstr>Funktion des letzten Vorkommens</vt:lpstr>
      <vt:lpstr>Zweites Boyer-Moore-Beispiel</vt:lpstr>
      <vt:lpstr>Boyer-Moore-Verfahren</vt:lpstr>
      <vt:lpstr>Analyse der Komplexität</vt:lpstr>
      <vt:lpstr>Analyse der Komplexität</vt:lpstr>
      <vt:lpstr>Rabin-Karp-Algorithmus</vt:lpstr>
      <vt:lpstr>Hash-Funktion für Rabin-Karp-Algorithmus</vt:lpstr>
      <vt:lpstr>Suche nach der Hash-Signatur</vt:lpstr>
      <vt:lpstr>Beispiel: Suche nach der Hash-Signatur</vt:lpstr>
      <vt:lpstr>Komplexitätsanalyse Rabin-Karp-Algorithmus</vt:lpstr>
      <vt:lpstr>Zusammenfassung</vt:lpstr>
      <vt:lpstr>Acknowledgements</vt:lpstr>
      <vt:lpstr>Indexstrukturen für eindimensionale Daten</vt:lpstr>
      <vt:lpstr>Indexstrukturen für eindimensionale Daten</vt:lpstr>
      <vt:lpstr>Invertierter Index mit Blockadressierung</vt:lpstr>
      <vt:lpstr>Suffix-Bäume</vt:lpstr>
      <vt:lpstr>Suffix-Tries</vt:lpstr>
      <vt:lpstr>Patricia-Tries</vt:lpstr>
      <vt:lpstr>Suche im Suffix-Baum</vt:lpstr>
      <vt:lpstr>Suffix-Bäume</vt:lpstr>
      <vt:lpstr>Suffix-Felder (Aufbau naiv)</vt:lpstr>
      <vt:lpstr>Beispiel</vt:lpstr>
      <vt:lpstr>PowerPoint Presentation</vt:lpstr>
      <vt:lpstr>PowerPoint Presentation</vt:lpstr>
      <vt:lpstr>PowerPoint Presentation</vt:lpstr>
      <vt:lpstr>PowerPoint Presentation</vt:lpstr>
      <vt:lpstr>Suche in Suffix-Feldern: Binärsuche</vt:lpstr>
      <vt:lpstr>Analyse der Aufwände: Zeitbedarf</vt:lpstr>
      <vt:lpstr>Aufbau von Suffix-Feldern</vt:lpstr>
      <vt:lpstr>Approximativer Zeichenkettenabgleich</vt:lpstr>
      <vt:lpstr>Approximativer Zeichenkettenabgleich</vt:lpstr>
      <vt:lpstr>Approximativer Zeichenkettenabgleich</vt:lpstr>
      <vt:lpstr>Beispiel</vt:lpstr>
      <vt:lpstr>Beispiel</vt:lpstr>
      <vt:lpstr>Beispiel</vt:lpstr>
      <vt:lpstr>Beispiel</vt:lpstr>
      <vt:lpstr>Beispiel</vt:lpstr>
      <vt:lpstr>Editierabstand immer &gt;k, falls ganze Spalte&gt;k</vt:lpstr>
      <vt:lpstr>Zusammenfassung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1192</cp:revision>
  <cp:lastPrinted>2015-04-09T12:56:16Z</cp:lastPrinted>
  <dcterms:created xsi:type="dcterms:W3CDTF">2010-04-27T12:26:40Z</dcterms:created>
  <dcterms:modified xsi:type="dcterms:W3CDTF">2020-05-06T18:22:23Z</dcterms:modified>
</cp:coreProperties>
</file>