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7"/>
  </p:notesMasterIdLst>
  <p:handoutMasterIdLst>
    <p:handoutMasterId r:id="rId98"/>
  </p:handoutMasterIdLst>
  <p:sldIdLst>
    <p:sldId id="273" r:id="rId2"/>
    <p:sldId id="318" r:id="rId3"/>
    <p:sldId id="320" r:id="rId4"/>
    <p:sldId id="430" r:id="rId5"/>
    <p:sldId id="390" r:id="rId6"/>
    <p:sldId id="321" r:id="rId7"/>
    <p:sldId id="392" r:id="rId8"/>
    <p:sldId id="322" r:id="rId9"/>
    <p:sldId id="393" r:id="rId10"/>
    <p:sldId id="382" r:id="rId11"/>
    <p:sldId id="387" r:id="rId12"/>
    <p:sldId id="287" r:id="rId13"/>
    <p:sldId id="288" r:id="rId14"/>
    <p:sldId id="391" r:id="rId15"/>
    <p:sldId id="386" r:id="rId16"/>
    <p:sldId id="440" r:id="rId17"/>
    <p:sldId id="380" r:id="rId18"/>
    <p:sldId id="395" r:id="rId19"/>
    <p:sldId id="292" r:id="rId20"/>
    <p:sldId id="438" r:id="rId21"/>
    <p:sldId id="327" r:id="rId22"/>
    <p:sldId id="294" r:id="rId23"/>
    <p:sldId id="295" r:id="rId24"/>
    <p:sldId id="331" r:id="rId25"/>
    <p:sldId id="437" r:id="rId26"/>
    <p:sldId id="332" r:id="rId27"/>
    <p:sldId id="333" r:id="rId28"/>
    <p:sldId id="338" r:id="rId29"/>
    <p:sldId id="396" r:id="rId30"/>
    <p:sldId id="397" r:id="rId31"/>
    <p:sldId id="398" r:id="rId32"/>
    <p:sldId id="399" r:id="rId33"/>
    <p:sldId id="376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75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84" r:id="rId63"/>
    <p:sldId id="385" r:id="rId64"/>
    <p:sldId id="374" r:id="rId65"/>
    <p:sldId id="330" r:id="rId66"/>
    <p:sldId id="328" r:id="rId67"/>
    <p:sldId id="312" r:id="rId68"/>
    <p:sldId id="317" r:id="rId69"/>
    <p:sldId id="429" r:id="rId70"/>
    <p:sldId id="402" r:id="rId71"/>
    <p:sldId id="403" r:id="rId72"/>
    <p:sldId id="404" r:id="rId73"/>
    <p:sldId id="405" r:id="rId74"/>
    <p:sldId id="406" r:id="rId75"/>
    <p:sldId id="407" r:id="rId76"/>
    <p:sldId id="408" r:id="rId77"/>
    <p:sldId id="409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377" r:id="rId9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238FF"/>
    <a:srgbClr val="008A87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9864"/>
  </p:normalViewPr>
  <p:slideViewPr>
    <p:cSldViewPr>
      <p:cViewPr varScale="1">
        <p:scale>
          <a:sx n="96" d="100"/>
          <a:sy n="96" d="100"/>
        </p:scale>
        <p:origin x="15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09.05.20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09.05.20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19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6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300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0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DC448-BFD6-4142-B6E4-673287659B01}" type="slidenum">
              <a:rPr lang="en-US"/>
              <a:pPr/>
              <a:t>22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6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103C-EC18-A345-93D6-21F98F5E5519}" type="slidenum">
              <a:rPr lang="en-US"/>
              <a:pPr/>
              <a:t>23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2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4D02-B203-B64B-91A9-448F4019993B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2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57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22B0D-B02D-B344-A965-A00FBED74B40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55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AC04-9C1E-1D41-8D76-AAD3BAFFA76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0E24-790E-194B-9C60-3D0D0BDC1889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2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CA545-ED2C-774C-A059-5F1F8AB6779C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1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93AA3-9320-B84A-A885-92424AD2D3F5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8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4EAF-CB9B-8B4A-86C3-40CA76935273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40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9CE2-1550-FB4D-BF0E-C8374B777CFE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61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109CA-DBEF-5243-9F7F-53EEF7C031E7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08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859D8-0B5E-2040-BE91-CCAA001F3361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5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6E058-C9A0-C546-97AF-C198211D12CB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05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A08B-DD18-BD44-BCD1-F5C0E4C32DEF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20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51DC-6A09-B141-9E8D-EDCFAB9F4374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03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474BA-8538-D74F-860D-B02242DC47C5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57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A2602-E2B4-F54A-A287-7E3DCA6A0720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79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EAC55-984C-1648-9CAF-1C543996D5F7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643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F4664-1E3A-7A4C-9756-422A5BB648B0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8B683-639D-DA4A-BBA7-B0B04EB07C2C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31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45277-5803-4746-A932-6E1BB4F3AE45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55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C6163-BA80-084C-ABF9-F200AE0894D0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0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F7371-6757-C849-8986-2B9CD9C6E50E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49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B3B2-58A9-3A45-AC80-AC938584027B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53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29083-0CA8-C248-9490-4813434C0930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301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7844C-6E55-B443-927E-0965CAB8F171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5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LCS = </a:t>
            </a:r>
            <a:r>
              <a:rPr lang="de-DE" dirty="0" err="1">
                <a:cs typeface="+mn-cs"/>
              </a:rPr>
              <a:t>longest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common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cs typeface="+mn-cs"/>
              </a:rPr>
              <a:t>subsequence</a:t>
            </a:r>
            <a:r>
              <a:rPr lang="de-DE" dirty="0">
                <a:cs typeface="+mn-cs"/>
              </a:rPr>
              <a:t> (angewandt auf sortierte und nicht sortierte </a:t>
            </a:r>
            <a:r>
              <a:rPr lang="de-DE" dirty="0" err="1">
                <a:cs typeface="+mn-cs"/>
              </a:rPr>
              <a:t>eingabe</a:t>
            </a:r>
            <a:r>
              <a:rPr lang="de-DE" dirty="0">
                <a:cs typeface="+mn-cs"/>
              </a:rPr>
              <a:t>) = LIS</a:t>
            </a:r>
          </a:p>
        </p:txBody>
      </p:sp>
    </p:spTree>
    <p:extLst>
      <p:ext uri="{BB962C8B-B14F-4D97-AF65-F5344CB8AC3E}">
        <p14:creationId xmlns:p14="http://schemas.microsoft.com/office/powerpoint/2010/main" val="154244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2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723E-6D59-6043-A90E-C662ED5D68A7}" type="slidenum">
              <a:rPr lang="en-US"/>
              <a:pPr/>
              <a:t>12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09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A0CC4-136C-4E46-BDD7-D158E721EBEC}" type="slidenum">
              <a:rPr lang="en-US"/>
              <a:pPr/>
              <a:t>13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65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18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6486525"/>
            <a:ext cx="58578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Baumgarter &amp; Tinelli: The Model Evolution Calculus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6B4F-402B-B04B-9F9C-DF467AF1B99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6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en.wikipedia.org/wiki/Logical_conjunction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en.wikipedia.org/wiki/Literal_(mathematical_logic)" TargetMode="External"/><Relationship Id="rId5" Type="http://schemas.openxmlformats.org/officeDocument/2006/relationships/hyperlink" Target="http://en.wikipedia.org/wiki/Logical_disjunction" TargetMode="External"/><Relationship Id="rId4" Type="http://schemas.openxmlformats.org/officeDocument/2006/relationships/hyperlink" Target="http://en.wikipedia.org/wiki/Clause_(logic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Feedback_Arc_Set" TargetMode="External"/><Relationship Id="rId13" Type="http://schemas.openxmlformats.org/officeDocument/2006/relationships/hyperlink" Target="https://de.wikipedia.org/wiki/F%C3%A4rbung_(Graphentheorie)" TargetMode="External"/><Relationship Id="rId18" Type="http://schemas.openxmlformats.org/officeDocument/2006/relationships/hyperlink" Target="https://de.wikipedia.org/wiki/Hitting-Set-Problem" TargetMode="External"/><Relationship Id="rId3" Type="http://schemas.openxmlformats.org/officeDocument/2006/relationships/hyperlink" Target="https://de.wikipedia.org/wiki/Konjunktive_Normalform" TargetMode="External"/><Relationship Id="rId21" Type="http://schemas.openxmlformats.org/officeDocument/2006/relationships/hyperlink" Target="https://de.wikipedia.org/wiki/Partitionsproblem" TargetMode="External"/><Relationship Id="rId7" Type="http://schemas.openxmlformats.org/officeDocument/2006/relationships/hyperlink" Target="https://de.wikipedia.org/wiki/Mengen%C3%BCberdeckungsproblem" TargetMode="External"/><Relationship Id="rId12" Type="http://schemas.openxmlformats.org/officeDocument/2006/relationships/hyperlink" Target="https://de.wikipedia.org/wiki/3-SAT" TargetMode="External"/><Relationship Id="rId17" Type="http://schemas.openxmlformats.org/officeDocument/2006/relationships/hyperlink" Target="https://de.wikipedia.org/wiki/Steinerbaumproblem" TargetMode="External"/><Relationship Id="rId2" Type="http://schemas.openxmlformats.org/officeDocument/2006/relationships/hyperlink" Target="https://de.wikipedia.org/wiki/Erf%C3%BCllbarkeitsproblem_der_Aussagenlogik" TargetMode="External"/><Relationship Id="rId16" Type="http://schemas.openxmlformats.org/officeDocument/2006/relationships/hyperlink" Target="https://de.wikipedia.org/wiki/Globales_Matching#Stable_Marriage" TargetMode="External"/><Relationship Id="rId20" Type="http://schemas.openxmlformats.org/officeDocument/2006/relationships/hyperlink" Target="https://de.wikipedia.org/w/index.php?title=Job_sequencing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Knoten%C3%BCberdeckungsproblem" TargetMode="External"/><Relationship Id="rId11" Type="http://schemas.openxmlformats.org/officeDocument/2006/relationships/hyperlink" Target="https://de.wikipedia.org/wiki/Ganzzahlige_lineare_Optimierung" TargetMode="External"/><Relationship Id="rId5" Type="http://schemas.openxmlformats.org/officeDocument/2006/relationships/hyperlink" Target="https://de.wikipedia.org/wiki/Mengenpackungsproblem" TargetMode="External"/><Relationship Id="rId15" Type="http://schemas.openxmlformats.org/officeDocument/2006/relationships/hyperlink" Target="https://de.wikipedia.org/w/index.php?title=3-dimensional_matching&amp;action=edit&amp;redlink=1" TargetMode="External"/><Relationship Id="rId10" Type="http://schemas.openxmlformats.org/officeDocument/2006/relationships/hyperlink" Target="https://de.wikipedia.org/wiki/Hamiltonkreisproblem" TargetMode="External"/><Relationship Id="rId19" Type="http://schemas.openxmlformats.org/officeDocument/2006/relationships/hyperlink" Target="https://de.wikipedia.org/wiki/Rucksackproblem" TargetMode="External"/><Relationship Id="rId4" Type="http://schemas.openxmlformats.org/officeDocument/2006/relationships/hyperlink" Target="https://de.wikipedia.org/wiki/Cliquenproblem" TargetMode="External"/><Relationship Id="rId9" Type="http://schemas.openxmlformats.org/officeDocument/2006/relationships/hyperlink" Target="https://de.wikipedia.org/wiki/Feedback_Vertex_Set" TargetMode="External"/><Relationship Id="rId14" Type="http://schemas.openxmlformats.org/officeDocument/2006/relationships/hyperlink" Target="https://de.wikipedia.org/wiki/Problem_der_exakten_%C3%9Cberdeckung" TargetMode="External"/><Relationship Id="rId22" Type="http://schemas.openxmlformats.org/officeDocument/2006/relationships/hyperlink" Target="https://de.wikipedia.org/wiki/Maximaler_Schnit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png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8.wmf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y_Mathematics_Institu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endParaRPr lang="de-DE" sz="2400" b="1" dirty="0">
              <a:cs typeface="+mn-cs"/>
            </a:endParaRP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04970-17C4-624D-9987-F49C9E394E40}"/>
              </a:ext>
            </a:extLst>
          </p:cNvPr>
          <p:cNvSpPr txBox="1"/>
          <p:nvPr/>
        </p:nvSpPr>
        <p:spPr>
          <a:xfrm>
            <a:off x="2398969" y="2434171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Algorithmik zur Lösung schwerer Probleme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Longest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Increasing</a:t>
            </a:r>
            <a:r>
              <a:rPr lang="de-DE" dirty="0">
                <a:cs typeface="+mj-cs"/>
              </a:rPr>
              <a:t>-</a:t>
            </a:r>
            <a:r>
              <a:rPr lang="de-DE" dirty="0" err="1">
                <a:cs typeface="+mj-cs"/>
              </a:rPr>
              <a:t>Subsequence</a:t>
            </a:r>
            <a:r>
              <a:rPr lang="de-DE" dirty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>
                <a:cs typeface="+mn-cs"/>
              </a:rPr>
              <a:t>	</a:t>
            </a:r>
            <a:r>
              <a:rPr lang="de-DE" sz="2800" dirty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cs typeface="+mn-cs"/>
              </a:rPr>
              <a:t>Finde </a:t>
            </a:r>
            <a:r>
              <a:rPr lang="de-DE" sz="2800" b="1" i="1" dirty="0">
                <a:cs typeface="+mn-cs"/>
              </a:rPr>
              <a:t>längste</a:t>
            </a:r>
            <a:r>
              <a:rPr lang="de-DE" sz="2800" dirty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Beispiel: 1 2 5 9 (aber nicht maximal lang)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Die </a:t>
            </a:r>
            <a:r>
              <a:rPr lang="de-DE" dirty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Eingabe:       </a:t>
            </a:r>
            <a:r>
              <a:rPr lang="de-DE" sz="2400" dirty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/>
              <a:t>Sortiert: 	   </a:t>
            </a:r>
            <a:r>
              <a:rPr lang="de-DE" sz="2400" dirty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624333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695527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FF0000"/>
                </a:solidFill>
                <a:cs typeface="+mn-cs"/>
              </a:rPr>
              <a:t>1 2 3 4 5 6 8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9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</a:t>
            </a:r>
            <a:r>
              <a:rPr lang="en-US" dirty="0"/>
              <a:t> von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aufeinander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r>
              <a:rPr lang="de-DE" dirty="0"/>
              <a:t>Beispiel: Reduktion von LIS auf LCS ist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de-DE" dirty="0"/>
              <a:t>(Warum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?)</a:t>
            </a:r>
          </a:p>
          <a:p>
            <a:endParaRPr lang="de-DE" dirty="0"/>
          </a:p>
          <a:p>
            <a:r>
              <a:rPr lang="de-DE" dirty="0">
                <a:solidFill>
                  <a:srgbClr val="1238FF"/>
                </a:solidFill>
              </a:rPr>
              <a:t>Reduktion von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' </a:t>
            </a:r>
            <a:r>
              <a:rPr lang="de-DE" dirty="0">
                <a:solidFill>
                  <a:srgbClr val="1238FF"/>
                </a:solidFill>
              </a:rPr>
              <a:t>auf 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 </a:t>
            </a:r>
            <a:r>
              <a:rPr lang="de-DE" dirty="0">
                <a:solidFill>
                  <a:srgbClr val="1238FF"/>
                </a:solidFill>
              </a:rPr>
              <a:t>in </a:t>
            </a:r>
            <a:r>
              <a:rPr lang="de-DE" dirty="0" err="1">
                <a:solidFill>
                  <a:srgbClr val="1238FF"/>
                </a:solidFill>
              </a:rPr>
              <a:t>Polynomialzeit</a:t>
            </a:r>
            <a:r>
              <a:rPr lang="de-DE" dirty="0"/>
              <a:t>, also mit einem Verfahren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, wobei </a:t>
            </a:r>
            <a:r>
              <a:rPr lang="de-DE" dirty="0" err="1"/>
              <a:t>k</a:t>
            </a:r>
            <a:r>
              <a:rPr lang="de-DE" dirty="0"/>
              <a:t> fix ist</a:t>
            </a:r>
          </a:p>
          <a:p>
            <a:endParaRPr lang="de-DE" dirty="0"/>
          </a:p>
          <a:p>
            <a:r>
              <a:rPr lang="en-US" dirty="0">
                <a:sym typeface="Symbol" charset="0"/>
              </a:rPr>
              <a:t>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’ !</a:t>
            </a:r>
          </a:p>
          <a:p>
            <a:pPr lvl="1"/>
            <a:r>
              <a:rPr lang="en-US" dirty="0">
                <a:sym typeface="Symbol" charset="0"/>
              </a:rPr>
              <a:t>LCS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nicht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einfacher</a:t>
            </a:r>
            <a:r>
              <a:rPr lang="en-US" dirty="0">
                <a:sym typeface="Symbol" charset="0"/>
              </a:rPr>
              <a:t> sein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LIS</a:t>
            </a: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dirty="0" err="1">
                <a:sym typeface="Symbol" charset="0"/>
              </a:rPr>
              <a:t>Übertragbar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für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intraktable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in 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 err="1">
                <a:cs typeface="Times New Roman" charset="0"/>
              </a:rPr>
              <a:t>nach</a:t>
            </a:r>
            <a:r>
              <a:rPr lang="en-US" dirty="0">
                <a:cs typeface="Times New Roman" charset="0"/>
              </a:rPr>
              <a:t> ∏ 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1172" name="Line 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3" name="Line 5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4" name="Line 6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1178" name="Rectangle 10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1179" name="Rectangle 11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83" name="Text Box 15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1184" name="Group 16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1186" name="Line 18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62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1143000" y="1828800"/>
            <a:ext cx="5638800" cy="2209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Reduktionen</a:t>
            </a:r>
            <a:r>
              <a:rPr lang="en-US" dirty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>
                <a:cs typeface="Times New Roman" charset="0"/>
              </a:rPr>
              <a:t> to ∏ </a:t>
            </a:r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>
                <a:latin typeface="+mn-lt"/>
                <a:cs typeface="Arial Unicode MS" charset="0"/>
              </a:rPr>
              <a:t>für</a:t>
            </a:r>
            <a:r>
              <a:rPr lang="en-US" sz="3200" dirty="0">
                <a:latin typeface="+mn-lt"/>
                <a:cs typeface="Arial Unicode MS" charset="0"/>
              </a:rPr>
              <a:t> ∏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2" name="Line 6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3" name="Line 7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4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3226" name="Rectangle 10"/>
          <p:cNvSpPr>
            <a:spLocks noChangeArrowheads="1"/>
          </p:cNvSpPr>
          <p:nvPr/>
        </p:nvSpPr>
        <p:spPr bwMode="auto">
          <a:xfrm>
            <a:off x="1143000" y="2438400"/>
            <a:ext cx="1295400" cy="685800"/>
          </a:xfrm>
          <a:prstGeom prst="rect">
            <a:avLst/>
          </a:prstGeom>
          <a:solidFill>
            <a:srgbClr val="008A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latin typeface="+mn-lt"/>
                <a:cs typeface="Arial Unicode MS" charset="0"/>
              </a:rPr>
              <a:t>f</a:t>
            </a:r>
          </a:p>
        </p:txBody>
      </p:sp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10493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f(x</a:t>
            </a:r>
            <a:r>
              <a:rPr lang="de-DE" altLang="ja-JP" sz="3200" dirty="0">
                <a:latin typeface="+mn-lt"/>
                <a:cs typeface="Arial Unicode MS" charset="0"/>
              </a:rPr>
              <a:t>‘</a:t>
            </a:r>
            <a:r>
              <a:rPr lang="en-US" sz="3200" dirty="0">
                <a:latin typeface="+mn-lt"/>
                <a:cs typeface="Arial Unicode MS" charset="0"/>
              </a:rPr>
              <a:t>)=</a:t>
            </a:r>
          </a:p>
        </p:txBody>
      </p:sp>
      <p:sp>
        <p:nvSpPr>
          <p:cNvPr id="1033228" name="Rectangle 12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3229" name="Text Box 13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>
            <a:off x="6781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1" name="Line 15"/>
          <p:cNvSpPr>
            <a:spLocks noChangeShapeType="1"/>
          </p:cNvSpPr>
          <p:nvPr/>
        </p:nvSpPr>
        <p:spPr bwMode="auto">
          <a:xfrm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2" name="Rectangle 16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33" name="Line 17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5" name="Text Box 19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3237" name="Group 21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3238" name="Text Box 22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3239" name="Line 23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5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3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865 L -0.10452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336E-6 L -0.29098 -0.37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8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66512E-6 L 0.15833 -0.388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0731E-6 L 0.15747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8575E-6 L 0.15834 -0.4218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15833 -0.355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nimBg="1"/>
      <p:bldP spid="1033226" grpId="0" animBg="1"/>
      <p:bldP spid="1033227" grpId="0"/>
      <p:bldP spid="1033228" grpId="0"/>
      <p:bldP spid="1033230" grpId="0" animBg="1"/>
      <p:bldP spid="1033231" grpId="0" animBg="1"/>
      <p:bldP spid="1033232" grpId="0" animBg="1"/>
      <p:bldP spid="1033233" grpId="0" animBg="1"/>
      <p:bldP spid="1033233" grpId="1" animBg="1"/>
      <p:bldP spid="1033234" grpId="0" animBg="1"/>
      <p:bldP spid="1033234" grpId="1" animBg="1"/>
      <p:bldP spid="1033235" grpId="0"/>
      <p:bldP spid="10332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</a:t>
            </a:r>
            <a:r>
              <a:rPr lang="en-US" dirty="0" err="1"/>
              <a:t>Schwere</a:t>
            </a:r>
            <a:r>
              <a:rPr lang="en-US" dirty="0"/>
              <a:t> (NP hardness)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Symbol" charset="0"/>
              </a:rPr>
              <a:t>Wenn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gezeigt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br>
              <a:rPr lang="en-US" dirty="0">
                <a:sym typeface="Symbol" charset="0"/>
              </a:rPr>
            </a:br>
            <a:r>
              <a:rPr lang="en-US" i="1" dirty="0" err="1">
                <a:solidFill>
                  <a:srgbClr val="1238FF"/>
                </a:solidFill>
                <a:sym typeface="Symbol" charset="0"/>
              </a:rPr>
              <a:t>alle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Probleme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' in NP auf 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ein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gegebenes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Problem  </a:t>
            </a:r>
            <a:br>
              <a:rPr lang="en-US" dirty="0">
                <a:solidFill>
                  <a:srgbClr val="1238FF"/>
                </a:solidFill>
                <a:sym typeface="Symbol" charset="0"/>
              </a:rPr>
            </a:br>
            <a:r>
              <a:rPr lang="en-US" dirty="0" err="1">
                <a:sym typeface="Symbol" charset="0"/>
              </a:rPr>
              <a:t>reduziert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dann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heißt</a:t>
            </a:r>
            <a:r>
              <a:rPr lang="en-US" dirty="0">
                <a:sym typeface="Symbol" charset="0"/>
              </a:rPr>
              <a:t> </a:t>
            </a:r>
            <a:r>
              <a:rPr lang="en-US" dirty="0">
                <a:solidFill>
                  <a:srgbClr val="1238FF"/>
                </a:solidFill>
                <a:sym typeface="Symbol" charset="0"/>
              </a:rPr>
              <a:t> </a:t>
            </a:r>
            <a:br>
              <a:rPr lang="en-US" dirty="0">
                <a:solidFill>
                  <a:srgbClr val="1238FF"/>
                </a:solidFill>
                <a:sym typeface="Symbol" charset="0"/>
              </a:rPr>
            </a:br>
            <a:r>
              <a:rPr lang="en-US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schwer</a:t>
            </a:r>
            <a:r>
              <a:rPr lang="en-US" dirty="0">
                <a:sym typeface="Symbol" charset="0"/>
              </a:rPr>
              <a:t> </a:t>
            </a:r>
          </a:p>
          <a:p>
            <a:pPr lvl="1"/>
            <a:r>
              <a:rPr lang="en-US" dirty="0">
                <a:sym typeface="Symbol" charset="0"/>
              </a:rPr>
              <a:t>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natürlich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noch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schwerer</a:t>
            </a:r>
            <a:r>
              <a:rPr lang="en-US" dirty="0">
                <a:sym typeface="Symbol" charset="0"/>
              </a:rPr>
              <a:t> sein</a:t>
            </a:r>
          </a:p>
          <a:p>
            <a:pPr lvl="1"/>
            <a:r>
              <a:rPr lang="en-US" dirty="0">
                <a:sym typeface="Symbol" charset="0"/>
              </a:rPr>
              <a:t>Manche </a:t>
            </a:r>
            <a:r>
              <a:rPr lang="en-US" dirty="0" err="1">
                <a:sym typeface="Symbol" charset="0"/>
              </a:rPr>
              <a:t>sagen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schwierig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sym typeface="Symbol" charset="0"/>
            </a:endParaRPr>
          </a:p>
          <a:p>
            <a:pPr lvl="1"/>
            <a:r>
              <a:rPr lang="en-US" dirty="0" err="1">
                <a:sym typeface="Symbol" charset="0"/>
              </a:rPr>
              <a:t>Vielfach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findet</a:t>
            </a:r>
            <a:r>
              <a:rPr lang="en-US" dirty="0">
                <a:sym typeface="Symbol" charset="0"/>
              </a:rPr>
              <a:t> man </a:t>
            </a:r>
            <a:r>
              <a:rPr lang="en-US" dirty="0" err="1">
                <a:sym typeface="Symbol" charset="0"/>
              </a:rPr>
              <a:t>auch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charset="0"/>
              </a:rPr>
              <a:t>NP-hart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als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direkte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Übersetzung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aus</a:t>
            </a:r>
            <a:r>
              <a:rPr lang="en-US" dirty="0">
                <a:sym typeface="Symbol" charset="0"/>
              </a:rPr>
              <a:t> dem </a:t>
            </a:r>
            <a:r>
              <a:rPr lang="en-US" dirty="0" err="1">
                <a:sym typeface="Symbol" charset="0"/>
              </a:rPr>
              <a:t>Englischen</a:t>
            </a:r>
            <a:endParaRPr lang="en-US" dirty="0"/>
          </a:p>
          <a:p>
            <a:r>
              <a:rPr lang="en-US" dirty="0" err="1">
                <a:sym typeface="Symbol" charset="0"/>
              </a:rPr>
              <a:t>Wenn</a:t>
            </a:r>
            <a:r>
              <a:rPr lang="en-US" dirty="0">
                <a:sym typeface="Symbol" charset="0"/>
              </a:rPr>
              <a:t>  in NP, </a:t>
            </a:r>
            <a:r>
              <a:rPr lang="en-US" dirty="0" err="1">
                <a:sym typeface="Symbol" charset="0"/>
              </a:rPr>
              <a:t>dann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ist</a:t>
            </a:r>
            <a:r>
              <a:rPr lang="en-US" dirty="0">
                <a:sym typeface="Symbol" charset="0"/>
              </a:rPr>
              <a:t>  </a:t>
            </a:r>
            <a:r>
              <a:rPr lang="en-US" dirty="0" err="1">
                <a:sym typeface="Symbol" charset="0"/>
              </a:rPr>
              <a:t>gewissermaßen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eines</a:t>
            </a:r>
            <a:r>
              <a:rPr lang="en-US" dirty="0">
                <a:sym typeface="Symbol" charset="0"/>
              </a:rPr>
              <a:t> der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schwersten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in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eines der schwersten Probleme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in </a:t>
            </a:r>
            <a:r>
              <a:rPr lang="de-DE" dirty="0" err="1"/>
              <a:t>Polynomialzeit</a:t>
            </a:r>
            <a:r>
              <a:rPr lang="de-DE" dirty="0"/>
              <a:t> gelöst werden kann, </a:t>
            </a:r>
            <a:br>
              <a:rPr lang="de-DE" dirty="0"/>
            </a:br>
            <a:r>
              <a:rPr lang="de-DE" dirty="0"/>
              <a:t>dann jedes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NP</a:t>
            </a:r>
            <a:r>
              <a:rPr lang="de-DE" dirty="0"/>
              <a:t>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/>
              <a:t>)</a:t>
            </a:r>
          </a:p>
          <a:p>
            <a:r>
              <a:rPr lang="de-DE" dirty="0"/>
              <a:t>Also unser Plan: Löse ein </a:t>
            </a:r>
            <a:br>
              <a:rPr lang="de-DE" dirty="0"/>
            </a:br>
            <a:r>
              <a:rPr lang="de-DE" dirty="0"/>
              <a:t>NP-vollständiges Problem </a:t>
            </a:r>
            <a:br>
              <a:rPr lang="de-DE" dirty="0"/>
            </a:br>
            <a:r>
              <a:rPr lang="de-DE" dirty="0"/>
              <a:t>z.B. in </a:t>
            </a:r>
            <a:r>
              <a:rPr lang="de-DE" dirty="0">
                <a:solidFill>
                  <a:srgbClr val="3C8C93"/>
                </a:solidFill>
              </a:rPr>
              <a:t>O(n</a:t>
            </a:r>
            <a:r>
              <a:rPr lang="de-DE" baseline="30000" dirty="0">
                <a:solidFill>
                  <a:srgbClr val="3C8C93"/>
                </a:solidFill>
              </a:rPr>
              <a:t>100</a:t>
            </a:r>
            <a:r>
              <a:rPr lang="de-DE" dirty="0">
                <a:solidFill>
                  <a:srgbClr val="3C8C93"/>
                </a:solidFill>
              </a:rPr>
              <a:t>) </a:t>
            </a:r>
            <a:r>
              <a:rPr lang="de-DE" dirty="0"/>
              <a:t>und </a:t>
            </a:r>
            <a:br>
              <a:rPr lang="de-DE" dirty="0"/>
            </a:br>
            <a:r>
              <a:rPr lang="de-DE" dirty="0"/>
              <a:t>du hast gezeigt, dass </a:t>
            </a:r>
            <a:r>
              <a:rPr lang="de-DE" dirty="0">
                <a:solidFill>
                  <a:srgbClr val="3C8C93"/>
                </a:solidFill>
              </a:rPr>
              <a:t>P=NP</a:t>
            </a:r>
            <a:r>
              <a:rPr lang="de-DE" dirty="0"/>
              <a:t> </a:t>
            </a:r>
          </a:p>
          <a:p>
            <a:pPr>
              <a:buFont typeface="ZapfDingbatsITC" charset="0"/>
              <a:buChar char="➜"/>
            </a:pPr>
            <a:r>
              <a:rPr lang="de-DE" dirty="0"/>
              <a:t>Setz dich reich und berühmt</a:t>
            </a:r>
            <a:br>
              <a:rPr lang="de-DE" dirty="0"/>
            </a:br>
            <a:r>
              <a:rPr lang="de-DE" dirty="0"/>
              <a:t>zur Ruhe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74" y="2492896"/>
            <a:ext cx="4565307" cy="28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A5B1-123E-784F-B288-0CED8A07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D1C0-7A60-0840-8CEE-DF0518F5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Wiederholung: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cs typeface="Times New Roman" charset="0"/>
              </a:rPr>
              <a:t>Jede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kann in konjunktive Normalform (KNF) transformiert werden, ohne dass sich der Wahrheitswert ändert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KNF ist </a:t>
            </a:r>
            <a:r>
              <a:rPr lang="de-DE" dirty="0">
                <a:hlinkClick r:id="rId3" tooltip="Logical con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Konjunktion</a:t>
            </a:r>
            <a:r>
              <a:rPr lang="de-DE" dirty="0"/>
              <a:t> von </a:t>
            </a:r>
            <a:r>
              <a:rPr lang="de-DE" dirty="0">
                <a:hlinkClick r:id="rId4" tooltip="Clause (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Klausel</a:t>
            </a:r>
            <a:r>
              <a:rPr lang="de-DE" dirty="0">
                <a:hlinkClick r:id="rId5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eine Klausel eine </a:t>
            </a:r>
            <a:r>
              <a:rPr lang="de-DE" dirty="0">
                <a:hlinkClick r:id="rId5" tooltip="Logical disjun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Disjunktion</a:t>
            </a:r>
            <a:r>
              <a:rPr lang="de-DE" dirty="0"/>
              <a:t> von </a:t>
            </a:r>
            <a:r>
              <a:rPr lang="de-DE" dirty="0">
                <a:hlinkClick r:id="rId6" tooltip="Literal (mathematical logi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Literalen</a:t>
            </a:r>
            <a:r>
              <a:rPr lang="de-DE" dirty="0"/>
              <a:t> ist</a:t>
            </a:r>
          </a:p>
          <a:p>
            <a:pPr lvl="2">
              <a:lnSpc>
                <a:spcPct val="80000"/>
              </a:lnSpc>
            </a:pPr>
            <a:r>
              <a:rPr lang="de-DE" sz="2000" dirty="0"/>
              <a:t>Ein </a:t>
            </a:r>
            <a:r>
              <a:rPr lang="de-DE" sz="2000" dirty="0" err="1"/>
              <a:t>Literal</a:t>
            </a:r>
            <a:r>
              <a:rPr lang="de-DE" sz="2000" dirty="0"/>
              <a:t> ist eine boolesche Variable oder ihre Negation</a:t>
            </a:r>
          </a:p>
          <a:p>
            <a:pPr lvl="1">
              <a:lnSpc>
                <a:spcPct val="80000"/>
              </a:lnSpc>
            </a:pPr>
            <a:r>
              <a:rPr lang="de-DE" dirty="0"/>
              <a:t>Z.B.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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 </a:t>
            </a:r>
            <a:r>
              <a:rPr lang="de-DE" dirty="0"/>
              <a:t>ist in KNF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dirty="0"/>
              <a:t>		 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(A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B)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</a:t>
            </a:r>
            <a:r>
              <a:rPr lang="de-DE" dirty="0"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de-DE" dirty="0">
                <a:solidFill>
                  <a:srgbClr val="FF0000"/>
                </a:solidFill>
                <a:sym typeface="Symbol" charset="0"/>
              </a:rPr>
              <a:t></a:t>
            </a:r>
            <a:r>
              <a:rPr lang="de-DE" dirty="0">
                <a:solidFill>
                  <a:srgbClr val="0000FF"/>
                </a:solidFill>
                <a:sym typeface="Symbol" charset="0"/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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D)</a:t>
            </a:r>
            <a:r>
              <a:rPr lang="de-DE" dirty="0"/>
              <a:t> ist </a:t>
            </a:r>
            <a:r>
              <a:rPr lang="de-DE" dirty="0">
                <a:solidFill>
                  <a:srgbClr val="FF0000"/>
                </a:solidFill>
              </a:rPr>
              <a:t>nicht</a:t>
            </a:r>
            <a:r>
              <a:rPr lang="de-DE" dirty="0"/>
              <a:t> in KNF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0951-CD5C-A645-A005-95E39E9A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B8046AE-2F41-AA43-B9FE-A4F908555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83054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Formel" r:id="rId7" imgW="1803400" imgH="203200" progId="Equation.3">
                  <p:embed/>
                </p:oleObj>
              </mc:Choice>
              <mc:Fallback>
                <p:oleObj name="Formel" r:id="rId7" imgW="1803400" imgH="20320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>
            <a:extLst>
              <a:ext uri="{FF2B5EF4-FFF2-40B4-BE49-F238E27FC236}">
                <a16:creationId xmlns:a16="http://schemas.microsoft.com/office/drawing/2014/main" id="{337F5C97-1E9B-C642-A55A-2F043A8C5200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3B306A20-5512-7E4B-913B-37A9810D3C7C}"/>
              </a:ext>
            </a:extLst>
          </p:cNvPr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97C0FF4-B729-2747-9BA7-21EF0D168B0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B36B9A97-2164-3F4C-9D8F-D3AF208CCCF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482E6355-F1C3-D643-ADC7-D5B45CAAFD79}"/>
              </a:ext>
            </a:extLst>
          </p:cNvPr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1" name="Textfeld 12">
            <a:extLst>
              <a:ext uri="{FF2B5EF4-FFF2-40B4-BE49-F238E27FC236}">
                <a16:creationId xmlns:a16="http://schemas.microsoft.com/office/drawing/2014/main" id="{F042C42F-05C9-314D-9DF8-870A0D5F3E1C}"/>
              </a:ext>
            </a:extLst>
          </p:cNvPr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9680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Reduktion: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Gegeben: </a:t>
            </a:r>
            <a:r>
              <a:rPr lang="de-DE" dirty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333399"/>
                </a:solidFill>
              </a:rPr>
              <a:t>Transformation</a:t>
            </a:r>
            <a:r>
              <a:rPr lang="de-DE" dirty="0"/>
              <a:t> auf lineares Gleichungssystem mit Variablen aus dem Bereich </a:t>
            </a:r>
            <a:r>
              <a:rPr lang="de-DE" dirty="0">
                <a:solidFill>
                  <a:srgbClr val="1238FF"/>
                </a:solidFill>
              </a:rPr>
              <a:t>Integer</a:t>
            </a:r>
          </a:p>
          <a:p>
            <a:pPr lvl="1"/>
            <a:r>
              <a:rPr lang="de-DE" dirty="0"/>
              <a:t>Integer-Variablen </a:t>
            </a:r>
            <a:r>
              <a:rPr lang="de-DE" dirty="0" err="1"/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/>
              <a:t> für alle booleschen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de-DE" dirty="0"/>
          </a:p>
          <a:p>
            <a:pPr lvl="1"/>
            <a:r>
              <a:rPr lang="de-DE" dirty="0" err="1"/>
              <a:t>Gleichungsystem</a:t>
            </a:r>
            <a:r>
              <a:rPr lang="de-DE" dirty="0"/>
              <a:t>:</a:t>
            </a:r>
          </a:p>
          <a:p>
            <a:pPr marL="914400" lvl="2" indent="0">
              <a:buNone/>
            </a:pPr>
            <a:r>
              <a:rPr lang="de-DE" dirty="0">
                <a:solidFill>
                  <a:srgbClr val="3C8C93"/>
                </a:solidFill>
              </a:rPr>
              <a:t>0 ≤ </a:t>
            </a:r>
            <a:r>
              <a:rPr lang="de-DE" dirty="0" err="1">
                <a:solidFill>
                  <a:srgbClr val="3C8C93"/>
                </a:solidFill>
              </a:rPr>
              <a:t>x</a:t>
            </a:r>
            <a:r>
              <a:rPr lang="de-DE" baseline="-25000" dirty="0" err="1">
                <a:solidFill>
                  <a:srgbClr val="3C8C93"/>
                </a:solidFill>
              </a:rPr>
              <a:t>p</a:t>
            </a:r>
            <a:r>
              <a:rPr lang="de-DE" dirty="0">
                <a:solidFill>
                  <a:srgbClr val="3C8C93"/>
                </a:solidFill>
              </a:rPr>
              <a:t> ≤ 1 </a:t>
            </a:r>
            <a:r>
              <a:rPr lang="de-DE" dirty="0"/>
              <a:t>für alle booleschen Variablen</a:t>
            </a:r>
            <a:r>
              <a:rPr lang="de-DE" dirty="0">
                <a:solidFill>
                  <a:srgbClr val="3C8C93"/>
                </a:solidFill>
              </a:rPr>
              <a:t> p</a:t>
            </a:r>
          </a:p>
          <a:p>
            <a:pPr marL="914400" lvl="2" indent="0">
              <a:buNone/>
            </a:pP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≥ 1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 </a:t>
            </a:r>
          </a:p>
          <a:p>
            <a:pPr marL="914400" lvl="2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(1-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+ (1 –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≥ 1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02936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9" name="Formel" r:id="rId3" imgW="1803400" imgH="203200" progId="Equation.3">
                  <p:embed/>
                </p:oleObj>
              </mc:Choice>
              <mc:Fallback>
                <p:oleObj name="Formel" r:id="rId3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5508104" y="4941168"/>
            <a:ext cx="240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Transformations-</a:t>
            </a:r>
            <a:br>
              <a:rPr lang="de-DE" sz="2400" dirty="0"/>
            </a:br>
            <a:r>
              <a:rPr lang="de-DE" sz="2400" dirty="0" err="1"/>
              <a:t>funktion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O(</a:t>
            </a:r>
            <a:r>
              <a:rPr lang="de-DE" sz="2400" dirty="0" err="1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Klausel</a:t>
            </a:r>
          </a:p>
        </p:txBody>
      </p:sp>
    </p:spTree>
    <p:extLst>
      <p:ext uri="{BB962C8B-B14F-4D97-AF65-F5344CB8AC3E}">
        <p14:creationId xmlns:p14="http://schemas.microsoft.com/office/powerpoint/2010/main" val="24144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/>
              <a:t>Reduktionen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ist </a:t>
            </a:r>
            <a:r>
              <a:rPr lang="de-DE" sz="2800" dirty="0" err="1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>
                <a:cs typeface="Times New Roman" charset="0"/>
              </a:rPr>
              <a:t>auf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) genau dann, wenn es eine polynomielle Funktion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>
                <a:cs typeface="Times New Roman" charset="0"/>
              </a:rPr>
              <a:t> zur Abbildung von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cs typeface="Times New Roman" charset="0"/>
              </a:rPr>
              <a:t> in Eingaben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>
                <a:cs typeface="Times New Roman" charset="0"/>
              </a:rPr>
              <a:t> für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>
                <a:cs typeface="Times New Roman" charset="0"/>
              </a:rPr>
              <a:t>, so dass 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>
                <a:cs typeface="Times New Roman" charset="0"/>
              </a:rPr>
              <a:t>dass </a:t>
            </a:r>
            <a:endParaRPr lang="de-DE" sz="2800" dirty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28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</a:t>
            </a:r>
            <a:r>
              <a:rPr lang="de-DE" sz="2800" dirty="0"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  <a:sym typeface="Symbol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 </a:t>
            </a:r>
            <a:r>
              <a:rPr lang="de-DE" sz="2800" dirty="0">
                <a:cs typeface="Times New Roman" charset="0"/>
                <a:sym typeface="Symbol" charset="0"/>
              </a:rPr>
              <a:t>(Warum?)</a:t>
            </a:r>
            <a:endParaRPr lang="de-DE" sz="2800" dirty="0">
              <a:solidFill>
                <a:srgbClr val="008A87"/>
              </a:solidFill>
              <a:cs typeface="Times New Roman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800" dirty="0">
                <a:cs typeface="Times New Roman" charset="0"/>
                <a:sym typeface="Symbol" charset="0"/>
              </a:rPr>
              <a:t>Falls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∏’</a:t>
            </a:r>
            <a:r>
              <a:rPr lang="de-DE" sz="2800" dirty="0">
                <a:cs typeface="Times New Roman" charset="0"/>
              </a:rPr>
              <a:t> und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dann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>
                <a:cs typeface="Times New Roman" charset="0"/>
              </a:rPr>
              <a:t> (</a:t>
            </a:r>
            <a:r>
              <a:rPr lang="de-DE" sz="2800" dirty="0">
                <a:cs typeface="Times New Roman" charset="0"/>
                <a:sym typeface="Symbol" charset="0"/>
              </a:rPr>
              <a:t>Warum?) </a:t>
            </a:r>
            <a:r>
              <a:rPr lang="de-DE" sz="2800" dirty="0">
                <a:cs typeface="Times New Roman" charset="0"/>
              </a:rPr>
              <a:t>(Transitivität)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/>
              <a:t>Zeige Reduktionen zwischen allen Paaren von Problemen</a:t>
            </a:r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486400" y="1625600"/>
            <a:ext cx="3619500" cy="4318000"/>
            <a:chOff x="3456" y="1024"/>
            <a:chExt cx="2280" cy="2720"/>
          </a:xfrm>
        </p:grpSpPr>
        <p:sp>
          <p:nvSpPr>
            <p:cNvPr id="1039376" name="Line 16"/>
            <p:cNvSpPr>
              <a:spLocks noChangeShapeType="1"/>
            </p:cNvSpPr>
            <p:nvPr/>
          </p:nvSpPr>
          <p:spPr bwMode="auto">
            <a:xfrm flipV="1">
              <a:off x="3792" y="1920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7" name="Line 17"/>
            <p:cNvSpPr>
              <a:spLocks noChangeShapeType="1"/>
            </p:cNvSpPr>
            <p:nvPr/>
          </p:nvSpPr>
          <p:spPr bwMode="auto">
            <a:xfrm flipH="1">
              <a:off x="3840" y="1968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8" name="Line 18"/>
            <p:cNvSpPr>
              <a:spLocks noChangeShapeType="1"/>
            </p:cNvSpPr>
            <p:nvPr/>
          </p:nvSpPr>
          <p:spPr bwMode="auto">
            <a:xfrm flipH="1" flipV="1">
              <a:off x="3648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9" name="Line 19"/>
            <p:cNvSpPr>
              <a:spLocks noChangeShapeType="1"/>
            </p:cNvSpPr>
            <p:nvPr/>
          </p:nvSpPr>
          <p:spPr bwMode="auto">
            <a:xfrm flipH="1" flipV="1">
              <a:off x="3552" y="1440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0" name="Line 20"/>
            <p:cNvSpPr>
              <a:spLocks noChangeShapeType="1"/>
            </p:cNvSpPr>
            <p:nvPr/>
          </p:nvSpPr>
          <p:spPr bwMode="auto">
            <a:xfrm>
              <a:off x="3600" y="1488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1" name="Line 21"/>
            <p:cNvSpPr>
              <a:spLocks noChangeShapeType="1"/>
            </p:cNvSpPr>
            <p:nvPr/>
          </p:nvSpPr>
          <p:spPr bwMode="auto">
            <a:xfrm>
              <a:off x="3696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2" name="Freeform 22"/>
            <p:cNvSpPr>
              <a:spLocks/>
            </p:cNvSpPr>
            <p:nvPr/>
          </p:nvSpPr>
          <p:spPr bwMode="auto">
            <a:xfrm>
              <a:off x="3984" y="1152"/>
              <a:ext cx="1632" cy="1536"/>
            </a:xfrm>
            <a:custGeom>
              <a:avLst/>
              <a:gdLst>
                <a:gd name="T0" fmla="*/ 1152 w 1632"/>
                <a:gd name="T1" fmla="*/ 1536 h 1536"/>
                <a:gd name="T2" fmla="*/ 1440 w 1632"/>
                <a:gd name="T3" fmla="*/ 624 h 1536"/>
                <a:gd name="T4" fmla="*/ 0 w 163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2" h="1536">
                  <a:moveTo>
                    <a:pt x="1152" y="1536"/>
                  </a:moveTo>
                  <a:cubicBezTo>
                    <a:pt x="1392" y="1208"/>
                    <a:pt x="1632" y="880"/>
                    <a:pt x="1440" y="624"/>
                  </a:cubicBezTo>
                  <a:cubicBezTo>
                    <a:pt x="1248" y="368"/>
                    <a:pt x="240" y="10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3" name="Freeform 23"/>
            <p:cNvSpPr>
              <a:spLocks/>
            </p:cNvSpPr>
            <p:nvPr/>
          </p:nvSpPr>
          <p:spPr bwMode="auto">
            <a:xfrm>
              <a:off x="3960" y="1024"/>
              <a:ext cx="1776" cy="1712"/>
            </a:xfrm>
            <a:custGeom>
              <a:avLst/>
              <a:gdLst>
                <a:gd name="T0" fmla="*/ 72 w 1776"/>
                <a:gd name="T1" fmla="*/ 32 h 1712"/>
                <a:gd name="T2" fmla="*/ 120 w 1776"/>
                <a:gd name="T3" fmla="*/ 32 h 1712"/>
                <a:gd name="T4" fmla="*/ 792 w 1776"/>
                <a:gd name="T5" fmla="*/ 224 h 1712"/>
                <a:gd name="T6" fmla="*/ 1704 w 1776"/>
                <a:gd name="T7" fmla="*/ 848 h 1712"/>
                <a:gd name="T8" fmla="*/ 1224 w 1776"/>
                <a:gd name="T9" fmla="*/ 1712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12">
                  <a:moveTo>
                    <a:pt x="72" y="32"/>
                  </a:moveTo>
                  <a:cubicBezTo>
                    <a:pt x="36" y="16"/>
                    <a:pt x="0" y="0"/>
                    <a:pt x="120" y="32"/>
                  </a:cubicBezTo>
                  <a:cubicBezTo>
                    <a:pt x="240" y="64"/>
                    <a:pt x="528" y="88"/>
                    <a:pt x="792" y="224"/>
                  </a:cubicBezTo>
                  <a:cubicBezTo>
                    <a:pt x="1056" y="360"/>
                    <a:pt x="1632" y="600"/>
                    <a:pt x="1704" y="848"/>
                  </a:cubicBezTo>
                  <a:cubicBezTo>
                    <a:pt x="1776" y="1096"/>
                    <a:pt x="1500" y="1404"/>
                    <a:pt x="1224" y="171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4" name="Line 24"/>
            <p:cNvSpPr>
              <a:spLocks noChangeShapeType="1"/>
            </p:cNvSpPr>
            <p:nvPr/>
          </p:nvSpPr>
          <p:spPr bwMode="auto">
            <a:xfrm flipV="1">
              <a:off x="3888" y="1968"/>
              <a:ext cx="720" cy="14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5" name="Line 25"/>
            <p:cNvSpPr>
              <a:spLocks noChangeShapeType="1"/>
            </p:cNvSpPr>
            <p:nvPr/>
          </p:nvSpPr>
          <p:spPr bwMode="auto">
            <a:xfrm flipH="1">
              <a:off x="3936" y="2016"/>
              <a:ext cx="720" cy="14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6" name="Line 26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13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H="1">
              <a:off x="4704" y="2016"/>
              <a:ext cx="144" cy="13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 flipH="1" flipV="1">
              <a:off x="4896" y="1920"/>
              <a:ext cx="9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4944" y="1968"/>
              <a:ext cx="96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 flipV="1">
              <a:off x="3984" y="2832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3" name="Line 33"/>
            <p:cNvSpPr>
              <a:spLocks noChangeShapeType="1"/>
            </p:cNvSpPr>
            <p:nvPr/>
          </p:nvSpPr>
          <p:spPr bwMode="auto">
            <a:xfrm flipH="1">
              <a:off x="3984" y="2880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504" y="1440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>
              <a:off x="3792" y="2688"/>
              <a:ext cx="672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 flipV="1">
              <a:off x="3792" y="2736"/>
              <a:ext cx="62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3792" y="2640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3" name="Line 43"/>
            <p:cNvSpPr>
              <a:spLocks noChangeShapeType="1"/>
            </p:cNvSpPr>
            <p:nvPr/>
          </p:nvSpPr>
          <p:spPr bwMode="auto">
            <a:xfrm flipH="1" flipV="1">
              <a:off x="3792" y="2688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Bisher betrachtet...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369"/>
          </a:xfrm>
        </p:spPr>
        <p:txBody>
          <a:bodyPr/>
          <a:lstStyle/>
          <a:p>
            <a:r>
              <a:rPr lang="de-DE" sz="2000" dirty="0"/>
              <a:t>Algorithmen für verschiedene Probleme</a:t>
            </a:r>
          </a:p>
          <a:p>
            <a:pPr lvl="1"/>
            <a:r>
              <a:rPr lang="de-DE" sz="1600" dirty="0"/>
              <a:t>Sortierung, kürzeste Wege, maximale Flüsse usw.</a:t>
            </a:r>
          </a:p>
          <a:p>
            <a:pPr lvl="1"/>
            <a:r>
              <a:rPr lang="de-DE" sz="1600" dirty="0"/>
              <a:t>Laufzeiten </a:t>
            </a:r>
            <a:r>
              <a:rPr lang="en-US" sz="1600" dirty="0">
                <a:solidFill>
                  <a:srgbClr val="008A87"/>
                </a:solidFill>
              </a:rPr>
              <a:t>O(n</a:t>
            </a:r>
            <a:r>
              <a:rPr lang="en-US" sz="1600" baseline="30000" dirty="0">
                <a:solidFill>
                  <a:srgbClr val="008A87"/>
                </a:solidFill>
              </a:rPr>
              <a:t>2</a:t>
            </a:r>
            <a:r>
              <a:rPr lang="en-US" sz="1600" dirty="0">
                <a:solidFill>
                  <a:srgbClr val="008A87"/>
                </a:solidFill>
              </a:rPr>
              <a:t>), O(n log n), O(n) </a:t>
            </a:r>
            <a:r>
              <a:rPr lang="en-US" sz="1600" dirty="0"/>
              <a:t>etc.,</a:t>
            </a:r>
            <a:r>
              <a:rPr lang="de-DE" sz="1600" dirty="0"/>
              <a:t>   </a:t>
            </a:r>
            <a:r>
              <a:rPr lang="en-US" sz="1600" dirty="0">
                <a:solidFill>
                  <a:srgbClr val="008A87"/>
                </a:solidFill>
              </a:rPr>
              <a:t>O(n</a:t>
            </a:r>
            <a:r>
              <a:rPr lang="en-US" sz="1600" baseline="30000" dirty="0">
                <a:solidFill>
                  <a:srgbClr val="008A87"/>
                </a:solidFill>
              </a:rPr>
              <a:t>2</a:t>
            </a:r>
            <a:r>
              <a:rPr lang="en-US" sz="1600" dirty="0">
                <a:solidFill>
                  <a:srgbClr val="008A87"/>
                </a:solidFill>
              </a:rPr>
              <a:t>) ⊇ O(n log n) ⊇ O(n) </a:t>
            </a:r>
            <a:br>
              <a:rPr lang="de-DE" sz="1600" dirty="0"/>
            </a:br>
            <a:r>
              <a:rPr lang="de-DE" sz="1600" dirty="0"/>
              <a:t>also polynomiell bzw. linear zur Größe der Eingabe.</a:t>
            </a:r>
          </a:p>
          <a:p>
            <a:r>
              <a:rPr lang="de-DE" sz="1800" dirty="0"/>
              <a:t>Probleme, für die Algorithmen existieren mit Zeitfunktion </a:t>
            </a:r>
            <a:br>
              <a:rPr lang="de-DE" sz="1800" dirty="0"/>
            </a:br>
            <a:r>
              <a:rPr lang="de-DE" sz="1800" dirty="0"/>
              <a:t>in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O(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1800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de-DE" sz="1800" dirty="0"/>
              <a:t>mit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≥ 0, </a:t>
            </a:r>
            <a:r>
              <a:rPr lang="de-DE" sz="1800" dirty="0"/>
              <a:t>heißen </a:t>
            </a:r>
            <a:r>
              <a:rPr lang="de-DE" sz="1800" dirty="0" err="1">
                <a:solidFill>
                  <a:srgbClr val="0000FF"/>
                </a:solidFill>
              </a:rPr>
              <a:t>traktabel</a:t>
            </a:r>
            <a:endParaRPr lang="de-DE" sz="1800" dirty="0">
              <a:solidFill>
                <a:srgbClr val="0000FF"/>
              </a:solidFill>
            </a:endParaRPr>
          </a:p>
          <a:p>
            <a:r>
              <a:rPr lang="de-DE" sz="2000" dirty="0"/>
              <a:t>Können wir alle (oder die meisten) Probleme in </a:t>
            </a:r>
            <a:r>
              <a:rPr lang="de-DE" sz="2000" dirty="0" err="1"/>
              <a:t>polynomieller</a:t>
            </a:r>
            <a:r>
              <a:rPr lang="de-DE" sz="2000" dirty="0"/>
              <a:t> Zeit lösen? Denke an Packprobleme (0-1-Rucksack)</a:t>
            </a:r>
          </a:p>
          <a:p>
            <a:r>
              <a:rPr lang="de-DE" sz="2000" dirty="0"/>
              <a:t>Nein. Es gibt </a:t>
            </a:r>
            <a:r>
              <a:rPr lang="de-DE" sz="2000" dirty="0" err="1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sz="2000" dirty="0">
                <a:solidFill>
                  <a:srgbClr val="0000FF"/>
                </a:solidFill>
                <a:sym typeface="Wingdings"/>
              </a:rPr>
              <a:t> oder schwere Probleme</a:t>
            </a:r>
            <a:endParaRPr lang="de-DE" sz="2000" dirty="0"/>
          </a:p>
          <a:p>
            <a:pPr lvl="1"/>
            <a:r>
              <a:rPr lang="de-DE" sz="1800" dirty="0"/>
              <a:t>Es gibt „schwere Probleme“, die sich </a:t>
            </a:r>
            <a:r>
              <a:rPr lang="de-DE" sz="1800" dirty="0">
                <a:solidFill>
                  <a:srgbClr val="FF0000"/>
                </a:solidFill>
              </a:rPr>
              <a:t>bisher</a:t>
            </a:r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nicht</a:t>
            </a:r>
            <a:r>
              <a:rPr lang="de-DE" sz="1800" dirty="0"/>
              <a:t> in </a:t>
            </a:r>
            <a:r>
              <a:rPr lang="de-DE" sz="1800" dirty="0" err="1"/>
              <a:t>Polynomialzeit</a:t>
            </a:r>
            <a:r>
              <a:rPr lang="de-DE" sz="1800" dirty="0"/>
              <a:t> lösen lassen. </a:t>
            </a:r>
          </a:p>
          <a:p>
            <a:pPr lvl="1"/>
            <a:r>
              <a:rPr lang="de-DE" sz="1800" dirty="0"/>
              <a:t>Gibt es „schwere Probleme“, die sich </a:t>
            </a:r>
            <a:r>
              <a:rPr lang="de-DE" sz="1800" dirty="0">
                <a:solidFill>
                  <a:srgbClr val="FF0000"/>
                </a:solidFill>
              </a:rPr>
              <a:t>sicher nicht </a:t>
            </a:r>
            <a:r>
              <a:rPr lang="de-DE" sz="1800" dirty="0"/>
              <a:t>in </a:t>
            </a:r>
            <a:r>
              <a:rPr lang="de-DE" sz="1800" dirty="0" err="1"/>
              <a:t>Polynomialzeit</a:t>
            </a:r>
            <a:r>
              <a:rPr lang="de-DE" sz="1800" dirty="0"/>
              <a:t> lösen lassen? </a:t>
            </a:r>
          </a:p>
          <a:p>
            <a:pPr marL="0" indent="0">
              <a:buNone/>
            </a:pPr>
            <a:r>
              <a:rPr lang="de-DE" sz="2000" dirty="0"/>
              <a:t>				Ja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endParaRPr lang="de-DE" sz="2200" dirty="0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715000" y="4495800"/>
            <a:ext cx="2209800" cy="1447800"/>
            <a:chOff x="3600" y="2832"/>
            <a:chExt cx="1392" cy="912"/>
          </a:xfrm>
        </p:grpSpPr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6" name="Line 16">
            <a:extLst>
              <a:ext uri="{FF2B5EF4-FFF2-40B4-BE49-F238E27FC236}">
                <a16:creationId xmlns:a16="http://schemas.microsoft.com/office/drawing/2014/main" id="{F50F9B46-F0C2-F04D-98EF-E6C44159AC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0480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3A546366-5B4E-E549-94A6-B77D656254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124200"/>
            <a:ext cx="9906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8B58581D-85CC-5A4B-9A53-F19E7D989FBD}"/>
              </a:ext>
            </a:extLst>
          </p:cNvPr>
          <p:cNvSpPr/>
          <p:nvPr/>
        </p:nvSpPr>
        <p:spPr>
          <a:xfrm>
            <a:off x="971600" y="3933056"/>
            <a:ext cx="3960440" cy="1080120"/>
          </a:xfrm>
          <a:prstGeom prst="cloudCallout">
            <a:avLst>
              <a:gd name="adj1" fmla="val 54204"/>
              <a:gd name="adj2" fmla="val -762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Minimaler Spannbaum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reicht</a:t>
            </a:r>
          </a:p>
        </p:txBody>
      </p:sp>
    </p:spTree>
    <p:extLst>
      <p:ext uri="{BB962C8B-B14F-4D97-AF65-F5344CB8AC3E}">
        <p14:creationId xmlns:p14="http://schemas.microsoft.com/office/powerpoint/2010/main" val="2247436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 Äquivalenz zwischen schweren Problemen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96855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Optionen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Zeige Reduktionen zwischen allen Paaren von Problemen</a:t>
            </a:r>
          </a:p>
          <a:p>
            <a:r>
              <a:rPr lang="de-DE" sz="22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Reduziere die Anzahl von Reduktionen durch Verwendung der Transitivität von ≤</a:t>
            </a:r>
            <a:r>
              <a:rPr lang="de-DE" sz="2200" baseline="-25000" dirty="0">
                <a:solidFill>
                  <a:schemeClr val="bg1">
                    <a:lumMod val="75000"/>
                  </a:schemeClr>
                </a:solidFill>
                <a:cs typeface="Times New Roman" charset="0"/>
              </a:rPr>
              <a:t>p</a:t>
            </a:r>
          </a:p>
          <a:p>
            <a:r>
              <a:rPr lang="de-DE" sz="2200" dirty="0">
                <a:cs typeface="Times New Roman" charset="0"/>
              </a:rPr>
              <a:t>Zeige Reduzierbarkeit aller Probleme in 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auf festes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in NP</a:t>
            </a:r>
            <a:endParaRPr lang="de-DE" sz="2200" dirty="0">
              <a:solidFill>
                <a:srgbClr val="000000"/>
              </a:solidFill>
              <a:cs typeface="Times New Roman" charset="0"/>
            </a:endParaRPr>
          </a:p>
          <a:p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Um zu zeigen, dass ein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de-DE" sz="2200" dirty="0">
                <a:solidFill>
                  <a:srgbClr val="3C8C93"/>
                </a:solidFill>
                <a:cs typeface="Times New Roman" charset="0"/>
              </a:rPr>
              <a:t>NP</a:t>
            </a:r>
            <a:r>
              <a:rPr lang="de-DE" sz="2200" dirty="0">
                <a:solidFill>
                  <a:srgbClr val="000000"/>
                </a:solidFill>
                <a:cs typeface="Times New Roman" charset="0"/>
              </a:rPr>
              <a:t> ist, argumentieren wir direkt oder wir zeigen, dass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 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 ∏‘ </a:t>
            </a:r>
            <a:r>
              <a:rPr lang="de-DE" sz="2200" dirty="0">
                <a:cs typeface="Times New Roman" charset="0"/>
              </a:rPr>
              <a:t>für ein bekanntes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200" dirty="0">
                <a:cs typeface="Times New Roman" charset="0"/>
              </a:rPr>
              <a:t>, von dem wir schon wissen, dass es in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NP</a:t>
            </a:r>
            <a:r>
              <a:rPr lang="de-DE" sz="2200" dirty="0">
                <a:cs typeface="Times New Roman" charset="0"/>
              </a:rPr>
              <a:t> liegt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7557" y="1339602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669632" y="37589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803232" y="3835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41232" y="223495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93632" y="4978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660232" y="2996952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4000">
                <a:solidFill>
                  <a:schemeClr val="accent2"/>
                </a:solidFill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203032" y="1777752"/>
            <a:ext cx="5334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203032" y="3454152"/>
            <a:ext cx="4572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193632" y="2692152"/>
            <a:ext cx="2286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 flipV="1">
            <a:off x="7193632" y="3454152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6888832" y="3606552"/>
            <a:ext cx="5334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279232" y="3682752"/>
            <a:ext cx="4572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898232" y="5206752"/>
            <a:ext cx="53091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>
                <a:latin typeface="+mn-lt"/>
                <a:cs typeface="Arial Unicode MS" charset="0"/>
              </a:rPr>
              <a:t>∏</a:t>
            </a:r>
            <a:r>
              <a:rPr lang="de-DE" altLang="ja-JP" sz="3200">
                <a:latin typeface="+mn-lt"/>
                <a:cs typeface="Arial Unicode MS" charset="0"/>
              </a:rPr>
              <a:t>’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6355432" y="3758952"/>
            <a:ext cx="457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3958363">
            <a:off x="6454651" y="1754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6269076">
            <a:off x="6683251" y="4421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 rot="17211902">
            <a:off x="6149851" y="42693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</a:p>
        </p:txBody>
      </p:sp>
      <p:sp>
        <p:nvSpPr>
          <p:cNvPr id="3" name="Rechteck 2"/>
          <p:cNvSpPr/>
          <p:nvPr/>
        </p:nvSpPr>
        <p:spPr>
          <a:xfrm>
            <a:off x="2411760" y="60736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Karp</a:t>
            </a:r>
            <a:r>
              <a:rPr lang="de-DE" sz="1100" dirty="0">
                <a:solidFill>
                  <a:srgbClr val="0000FF"/>
                </a:solidFill>
              </a:rPr>
              <a:t>, Richard M. "</a:t>
            </a:r>
            <a:r>
              <a:rPr lang="de-DE" sz="1100" dirty="0" err="1">
                <a:solidFill>
                  <a:srgbClr val="0000FF"/>
                </a:solidFill>
              </a:rPr>
              <a:t>Reducibility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Among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Combinatorial</a:t>
            </a:r>
            <a:r>
              <a:rPr lang="de-DE" sz="1100" dirty="0">
                <a:solidFill>
                  <a:srgbClr val="0000FF"/>
                </a:solidFill>
              </a:rPr>
              <a:t> Problems".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 Raymond E. Miller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James W. Thatcher (</a:t>
            </a:r>
            <a:r>
              <a:rPr lang="de-DE" sz="1100" dirty="0" err="1">
                <a:solidFill>
                  <a:srgbClr val="0000FF"/>
                </a:solidFill>
              </a:rPr>
              <a:t>editors</a:t>
            </a:r>
            <a:r>
              <a:rPr lang="de-DE" sz="1100" dirty="0">
                <a:solidFill>
                  <a:srgbClr val="0000FF"/>
                </a:solidFill>
              </a:rPr>
              <a:t>).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Computer </a:t>
            </a:r>
            <a:r>
              <a:rPr lang="de-DE" sz="1100" dirty="0" err="1">
                <a:solidFill>
                  <a:srgbClr val="0000FF"/>
                </a:solidFill>
              </a:rPr>
              <a:t>Computations</a:t>
            </a:r>
            <a:r>
              <a:rPr lang="de-DE" sz="1100" dirty="0">
                <a:solidFill>
                  <a:srgbClr val="0000FF"/>
                </a:solidFill>
              </a:rPr>
              <a:t>, New York: Plenum. pp. 85–103, </a:t>
            </a:r>
            <a:r>
              <a:rPr lang="de-DE" sz="11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7008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uiExpand="1" build="p" bldLvl="2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zentrale </a:t>
            </a:r>
            <a:r>
              <a:rPr lang="de-DE" dirty="0"/>
              <a:t>Problem </a:t>
            </a:r>
            <a:r>
              <a:rPr lang="de-DE" dirty="0">
                <a:cs typeface="Times New Roman" charset="0"/>
              </a:rPr>
              <a:t>∏ heißt SAT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/>
              <a:t>Boolesche Erfüllbarkeit für aussagenlogische Formeln (SAT):</a:t>
            </a:r>
          </a:p>
          <a:p>
            <a:pPr lvl="1"/>
            <a:r>
              <a:rPr lang="de-DE" sz="2400" dirty="0">
                <a:solidFill>
                  <a:srgbClr val="0000FF"/>
                </a:solidFill>
              </a:rPr>
              <a:t>Eingabe: </a:t>
            </a:r>
            <a:r>
              <a:rPr lang="de-DE" sz="2400" dirty="0"/>
              <a:t>Eine Formel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sz="2400" dirty="0">
                <a:cs typeface="Times New Roman" charset="0"/>
              </a:rPr>
              <a:t> mit </a:t>
            </a:r>
            <a:r>
              <a:rPr lang="de-DE" sz="2400" dirty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de-DE" sz="2400" dirty="0">
                <a:cs typeface="Times New Roman" charset="0"/>
              </a:rPr>
              <a:t> Klauseln über </a:t>
            </a:r>
            <a:r>
              <a:rPr lang="de-DE" sz="2400" dirty="0" err="1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de-DE" sz="2400" dirty="0">
                <a:cs typeface="Times New Roman" charset="0"/>
              </a:rPr>
              <a:t> Variablen </a:t>
            </a:r>
            <a:r>
              <a:rPr lang="de-DE" sz="2400" dirty="0">
                <a:solidFill>
                  <a:srgbClr val="0000FF"/>
                </a:solidFill>
                <a:cs typeface="Times New Roman" charset="0"/>
              </a:rPr>
              <a:t>Ausgabe: </a:t>
            </a:r>
            <a:r>
              <a:rPr lang="de-DE" dirty="0">
                <a:cs typeface="Times New Roman" charset="0"/>
              </a:rPr>
              <a:t>Ja, falls es eine Zuweisung </a:t>
            </a:r>
            <a:r>
              <a:rPr lang="de-DE" sz="2400" dirty="0">
                <a:cs typeface="Times New Roman" charset="0"/>
              </a:rPr>
              <a:t>TRUE/FALSE auf die Variablen gibt, so dass die Formel </a:t>
            </a:r>
            <a:r>
              <a:rPr lang="de-DE" dirty="0" err="1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>
                <a:cs typeface="Times New Roman" charset="0"/>
              </a:rPr>
              <a:t> erfüllt </a:t>
            </a:r>
            <a:r>
              <a:rPr lang="de-DE" sz="2400" dirty="0">
                <a:cs typeface="Times New Roman" charset="0"/>
              </a:rPr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132452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978080" cy="1143000"/>
          </a:xfrm>
        </p:spPr>
        <p:txBody>
          <a:bodyPr/>
          <a:lstStyle/>
          <a:p>
            <a:r>
              <a:rPr lang="en-US" dirty="0"/>
              <a:t>SAT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4440"/>
            <a:ext cx="8352928" cy="4474840"/>
          </a:xfrm>
        </p:spPr>
        <p:txBody>
          <a:bodyPr/>
          <a:lstStyle/>
          <a:p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Theorem [Cook</a:t>
            </a:r>
            <a:r>
              <a:rPr lang="de-DE" altLang="ja-JP" sz="2800" dirty="0">
                <a:solidFill>
                  <a:schemeClr val="accent2"/>
                </a:solidFill>
                <a:latin typeface="Times New Roman"/>
                <a:cs typeface="Times New Roman" charset="0"/>
              </a:rPr>
              <a:t>’</a:t>
            </a:r>
            <a:r>
              <a:rPr lang="de-DE" sz="2800" dirty="0">
                <a:solidFill>
                  <a:schemeClr val="accent2"/>
                </a:solidFill>
                <a:cs typeface="Times New Roman" charset="0"/>
              </a:rPr>
              <a:t>71]: </a:t>
            </a:r>
            <a:r>
              <a:rPr lang="de-DE" sz="2800" dirty="0">
                <a:cs typeface="Times New Roman" charset="0"/>
              </a:rPr>
              <a:t>Für jedes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</a:t>
            </a:r>
            <a:r>
              <a:rPr lang="de-DE" altLang="ja-JP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,</a:t>
            </a:r>
            <a:br>
              <a:rPr lang="de-DE" sz="2800" dirty="0">
                <a:cs typeface="Times New Roman" charset="0"/>
              </a:rPr>
            </a:br>
            <a:r>
              <a:rPr lang="de-DE" sz="2800" dirty="0">
                <a:cs typeface="Times New Roman" charset="0"/>
              </a:rPr>
              <a:t>gilt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</a:rPr>
              <a:t> SAT</a:t>
            </a:r>
            <a:r>
              <a:rPr lang="de-DE" sz="2800" dirty="0">
                <a:cs typeface="Times New Roman" charset="0"/>
              </a:rPr>
              <a:t> (hier ohne Beweis)</a:t>
            </a:r>
          </a:p>
          <a:p>
            <a:pPr lvl="1"/>
            <a:r>
              <a:rPr lang="de-DE" sz="2600" dirty="0">
                <a:cs typeface="Times New Roman" charset="0"/>
              </a:rPr>
              <a:t>SAT ist NP-schwer</a:t>
            </a:r>
          </a:p>
          <a:p>
            <a:r>
              <a:rPr lang="de-DE" sz="2800" dirty="0">
                <a:solidFill>
                  <a:srgbClr val="008A87"/>
                </a:solidFill>
              </a:rPr>
              <a:t>SAT </a:t>
            </a:r>
            <a:r>
              <a:rPr lang="de-DE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>
                <a:cs typeface="Times New Roman" charset="0"/>
              </a:rPr>
              <a:t> (leicht zu sehen) </a:t>
            </a:r>
          </a:p>
          <a:p>
            <a:pPr lvl="1"/>
            <a:r>
              <a:rPr lang="de-DE" sz="2600" dirty="0">
                <a:cs typeface="Times New Roman" charset="0"/>
              </a:rPr>
              <a:t>SAT ist NP-vollständig</a:t>
            </a:r>
          </a:p>
        </p:txBody>
      </p:sp>
      <p:pic>
        <p:nvPicPr>
          <p:cNvPr id="1045508" name="Picture 4" descr="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3334" r="9167" b="11111"/>
          <a:stretch>
            <a:fillRect/>
          </a:stretch>
        </p:blipFill>
        <p:spPr bwMode="auto">
          <a:xfrm>
            <a:off x="7236296" y="76200"/>
            <a:ext cx="1831504" cy="276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Cook, Stephen. The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theorem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proving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procedures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Third Annual ACM Symposium on </a:t>
            </a:r>
            <a:r>
              <a:rPr lang="de-DE" sz="1100" dirty="0" err="1">
                <a:solidFill>
                  <a:srgbClr val="0000FF"/>
                </a:solidFill>
              </a:rPr>
              <a:t>Theory</a:t>
            </a:r>
            <a:r>
              <a:rPr lang="de-DE" sz="1100" dirty="0">
                <a:solidFill>
                  <a:srgbClr val="0000FF"/>
                </a:solidFill>
              </a:rPr>
              <a:t> of Computing. pp. 151–158. </a:t>
            </a:r>
            <a:r>
              <a:rPr lang="de-DE" sz="1100" b="1" dirty="0">
                <a:solidFill>
                  <a:srgbClr val="FF0000"/>
                </a:solidFill>
              </a:rPr>
              <a:t>1971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7740352" y="234888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7792008" y="2204864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828012" y="21328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772720" y="227687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7843142" y="206084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884368" y="19580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868269" y="198884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910549" y="18860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924886" y="1796916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956376" y="17261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967166" y="16529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7997602" y="1563523"/>
            <a:ext cx="72008" cy="13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Karps</a:t>
            </a:r>
            <a:r>
              <a:rPr lang="de-DE" dirty="0"/>
              <a:t> 21 NP-vollständige Probleme (1972)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SATISFIABILITY: das </a:t>
            </a:r>
            <a:r>
              <a:rPr lang="de-DE" sz="1400" dirty="0">
                <a:hlinkClick r:id="rId2"/>
              </a:rPr>
              <a:t>Erfüllbarkeitsproblem der Aussagenlogik für Formeln in </a:t>
            </a:r>
            <a:r>
              <a:rPr lang="de-DE" sz="1400" dirty="0">
                <a:hlinkClick r:id="rId3"/>
              </a:rPr>
              <a:t>Konjunktiver Normalform</a:t>
            </a:r>
          </a:p>
          <a:p>
            <a:pPr marL="0" indent="0">
              <a:buNone/>
            </a:pPr>
            <a:r>
              <a:rPr lang="de-DE" sz="1400" dirty="0"/>
              <a:t>CLIQUE: </a:t>
            </a:r>
            <a:r>
              <a:rPr lang="de-DE" sz="1400" dirty="0">
                <a:hlinkClick r:id="rId4"/>
              </a:rPr>
              <a:t>Cliquenproblem</a:t>
            </a:r>
          </a:p>
          <a:p>
            <a:pPr marL="0" indent="0">
              <a:buNone/>
            </a:pPr>
            <a:r>
              <a:rPr lang="de-DE" sz="1400" dirty="0"/>
              <a:t>SET PACKING: </a:t>
            </a:r>
            <a:r>
              <a:rPr lang="de-DE" sz="1400" dirty="0">
                <a:hlinkClick r:id="rId5"/>
              </a:rPr>
              <a:t>Mengenpackungsproblem</a:t>
            </a:r>
          </a:p>
          <a:p>
            <a:pPr marL="0" indent="0">
              <a:buNone/>
            </a:pPr>
            <a:r>
              <a:rPr lang="de-DE" sz="1400" dirty="0"/>
              <a:t>VERTEX COVER: </a:t>
            </a:r>
            <a:r>
              <a:rPr lang="de-DE" sz="1400" dirty="0">
                <a:hlinkClick r:id="rId6"/>
              </a:rPr>
              <a:t>Knotenüberdeckungsproblem</a:t>
            </a:r>
          </a:p>
          <a:p>
            <a:pPr marL="457200" lvl="1" indent="0">
              <a:buNone/>
            </a:pPr>
            <a:r>
              <a:rPr lang="de-DE" sz="1200" dirty="0"/>
              <a:t>SET COVERING: </a:t>
            </a:r>
            <a:r>
              <a:rPr lang="de-DE" sz="1200" dirty="0">
                <a:hlinkClick r:id="rId7"/>
              </a:rPr>
              <a:t>Mengenüberdeckungsproblem</a:t>
            </a:r>
          </a:p>
          <a:p>
            <a:pPr marL="457200" lvl="1" indent="0">
              <a:buNone/>
            </a:pPr>
            <a:r>
              <a:rPr lang="de-DE" sz="1200" dirty="0"/>
              <a:t>FEEDBACK ARC SET: </a:t>
            </a:r>
            <a:r>
              <a:rPr lang="de-DE" sz="1200" dirty="0">
                <a:hlinkClick r:id="rId8"/>
              </a:rPr>
              <a:t>Feedback Arc Set</a:t>
            </a:r>
          </a:p>
          <a:p>
            <a:pPr marL="457200" lvl="1" indent="0">
              <a:buNone/>
            </a:pPr>
            <a:r>
              <a:rPr lang="de-DE" sz="1200" dirty="0"/>
              <a:t>FEEDBACK NODE SET: </a:t>
            </a:r>
            <a:r>
              <a:rPr lang="de-DE" sz="1200" dirty="0">
                <a:hlinkClick r:id="rId9"/>
              </a:rPr>
              <a:t>Feedback Vertex Set</a:t>
            </a:r>
          </a:p>
          <a:p>
            <a:pPr marL="457200" lvl="1" indent="0">
              <a:buNone/>
            </a:pPr>
            <a:r>
              <a:rPr lang="de-DE" sz="1200" dirty="0"/>
              <a:t>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914400" lvl="2" indent="0">
              <a:buNone/>
            </a:pPr>
            <a:r>
              <a:rPr lang="de-DE" sz="1200" dirty="0"/>
              <a:t>UNDIRECTED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0" indent="0">
              <a:buNone/>
            </a:pPr>
            <a:r>
              <a:rPr lang="de-DE" sz="1400" dirty="0"/>
              <a:t>0-1 INTEGER PROGRAMMING: siehe </a:t>
            </a:r>
            <a:r>
              <a:rPr lang="de-DE" sz="1400" dirty="0">
                <a:hlinkClick r:id="rId11"/>
              </a:rPr>
              <a:t>Integer Linear Programming</a:t>
            </a:r>
          </a:p>
          <a:p>
            <a:pPr marL="0" indent="0">
              <a:buNone/>
            </a:pPr>
            <a:r>
              <a:rPr lang="de-DE" sz="1400" dirty="0"/>
              <a:t>3-SAT: siehe </a:t>
            </a:r>
            <a:r>
              <a:rPr lang="de-DE" sz="1400" dirty="0">
                <a:hlinkClick r:id="rId12"/>
              </a:rPr>
              <a:t>3-SAT</a:t>
            </a:r>
          </a:p>
          <a:p>
            <a:pPr marL="0" indent="0">
              <a:buNone/>
            </a:pPr>
            <a:r>
              <a:rPr lang="de-DE" sz="1400" dirty="0"/>
              <a:t>CHROMATIC NUMBER: </a:t>
            </a:r>
            <a:r>
              <a:rPr lang="de-DE" sz="1400" dirty="0">
                <a:hlinkClick r:id="rId13"/>
              </a:rPr>
              <a:t>graph coloring problem</a:t>
            </a:r>
          </a:p>
          <a:p>
            <a:pPr marL="457200" lvl="1" indent="0">
              <a:buNone/>
            </a:pPr>
            <a:r>
              <a:rPr lang="de-DE" sz="1200" dirty="0"/>
              <a:t>CLIQUE COVER: </a:t>
            </a:r>
            <a:r>
              <a:rPr lang="de-DE" sz="1200" dirty="0">
                <a:hlinkClick r:id="rId4"/>
              </a:rPr>
              <a:t>Cliquenproblem</a:t>
            </a:r>
          </a:p>
          <a:p>
            <a:pPr marL="457200" lvl="1" indent="0">
              <a:buNone/>
            </a:pPr>
            <a:r>
              <a:rPr lang="de-DE" sz="1200" dirty="0"/>
              <a:t>EXACT COVER: </a:t>
            </a:r>
            <a:r>
              <a:rPr lang="de-DE" sz="1200" dirty="0">
                <a:hlinkClick r:id="rId14"/>
              </a:rPr>
              <a:t>Problem der exakten Überdeckung</a:t>
            </a:r>
          </a:p>
          <a:p>
            <a:pPr marL="914400" lvl="2" indent="0">
              <a:buNone/>
            </a:pPr>
            <a:r>
              <a:rPr lang="de-DE" sz="1200" dirty="0"/>
              <a:t>3-dimensional MATCHING: </a:t>
            </a:r>
            <a:r>
              <a:rPr lang="de-DE" sz="1200" dirty="0">
                <a:hlinkClick r:id="rId15"/>
              </a:rPr>
              <a:t>3-dimensional matching (</a:t>
            </a:r>
            <a:r>
              <a:rPr lang="de-DE" sz="1200" dirty="0">
                <a:hlinkClick r:id="rId16"/>
              </a:rPr>
              <a:t>Stable Marriage mit drei Geschlechtern)</a:t>
            </a:r>
          </a:p>
          <a:p>
            <a:pPr marL="914400" lvl="2" indent="0">
              <a:buNone/>
            </a:pPr>
            <a:r>
              <a:rPr lang="de-DE" sz="1200" dirty="0"/>
              <a:t>STEINER TREE: </a:t>
            </a:r>
            <a:r>
              <a:rPr lang="de-DE" sz="1200" dirty="0">
                <a:hlinkClick r:id="rId17"/>
              </a:rPr>
              <a:t>Steinerbaumproblem</a:t>
            </a:r>
          </a:p>
          <a:p>
            <a:pPr marL="914400" lvl="2" indent="0">
              <a:buNone/>
            </a:pPr>
            <a:r>
              <a:rPr lang="de-DE" sz="1200" dirty="0"/>
              <a:t>HITTING SET: </a:t>
            </a:r>
            <a:r>
              <a:rPr lang="de-DE" sz="1200" dirty="0">
                <a:hlinkClick r:id="rId18"/>
              </a:rPr>
              <a:t>Hitting-Set-Problem</a:t>
            </a:r>
          </a:p>
          <a:p>
            <a:pPr marL="914400" lvl="2" indent="0">
              <a:buNone/>
            </a:pPr>
            <a:r>
              <a:rPr lang="de-DE" sz="1200" dirty="0"/>
              <a:t>KNAPSACK: 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0-1-</a:t>
            </a:r>
            <a:r>
              <a:rPr lang="de-DE" sz="1200" dirty="0">
                <a:hlinkClick r:id="rId19"/>
              </a:rPr>
              <a:t>Rucksackproblem</a:t>
            </a:r>
          </a:p>
          <a:p>
            <a:pPr marL="1371600" lvl="3" indent="0">
              <a:buNone/>
            </a:pPr>
            <a:r>
              <a:rPr lang="de-DE" sz="1100" dirty="0"/>
              <a:t>JOB SEQUENCING: </a:t>
            </a:r>
            <a:r>
              <a:rPr lang="de-DE" sz="1100" dirty="0">
                <a:hlinkClick r:id="rId20"/>
              </a:rPr>
              <a:t>Job sequencing</a:t>
            </a:r>
          </a:p>
          <a:p>
            <a:pPr marL="1371600" lvl="3" indent="0">
              <a:buNone/>
            </a:pPr>
            <a:r>
              <a:rPr lang="de-DE" sz="1100" dirty="0"/>
              <a:t>PARTITION: </a:t>
            </a:r>
            <a:r>
              <a:rPr lang="de-DE" sz="1100" dirty="0">
                <a:hlinkClick r:id="rId21"/>
              </a:rPr>
              <a:t>Partitionsproblem</a:t>
            </a:r>
          </a:p>
          <a:p>
            <a:pPr marL="0" indent="0">
              <a:buNone/>
            </a:pPr>
            <a:r>
              <a:rPr lang="de-DE" sz="1400" dirty="0"/>
              <a:t>MAX-CUT: </a:t>
            </a:r>
            <a:r>
              <a:rPr lang="de-DE" sz="1400" dirty="0">
                <a:hlinkClick r:id="rId22"/>
              </a:rPr>
              <a:t>Maximaler Schnitt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44480" y="4941168"/>
            <a:ext cx="3048000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Seit</a:t>
            </a:r>
            <a:r>
              <a:rPr lang="en-US" sz="2000" b="1" dirty="0"/>
              <a:t> 1972 </a:t>
            </a:r>
            <a:r>
              <a:rPr lang="en-US" sz="2000" b="1" dirty="0" err="1"/>
              <a:t>wurden</a:t>
            </a:r>
            <a:r>
              <a:rPr lang="en-US" sz="2000" b="1" dirty="0"/>
              <a:t> </a:t>
            </a:r>
            <a:r>
              <a:rPr lang="en-US" sz="2000" b="1" dirty="0" err="1"/>
              <a:t>mehr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10000 </a:t>
            </a:r>
            <a:r>
              <a:rPr lang="en-US" sz="2000" b="1" dirty="0" err="1"/>
              <a:t>Probleme</a:t>
            </a:r>
            <a:r>
              <a:rPr lang="en-US" sz="2000" b="1" dirty="0"/>
              <a:t> </a:t>
            </a:r>
            <a:r>
              <a:rPr lang="en-US" sz="2000" b="1" dirty="0" err="1"/>
              <a:t>als</a:t>
            </a:r>
            <a:r>
              <a:rPr lang="en-US" sz="2000" b="1" dirty="0"/>
              <a:t> NP-</a:t>
            </a:r>
            <a:r>
              <a:rPr lang="en-US" sz="2000" b="1" dirty="0" err="1"/>
              <a:t>vollständig</a:t>
            </a:r>
            <a:r>
              <a:rPr lang="en-US" sz="2000" b="1" dirty="0"/>
              <a:t> </a:t>
            </a:r>
            <a:r>
              <a:rPr lang="en-US" sz="2000" b="1" dirty="0" err="1"/>
              <a:t>charakteristiert</a:t>
            </a:r>
            <a:endParaRPr lang="en-US" sz="2000" dirty="0"/>
          </a:p>
        </p:txBody>
      </p:sp>
      <p:sp>
        <p:nvSpPr>
          <p:cNvPr id="6" name="Ovale Legende 5"/>
          <p:cNvSpPr/>
          <p:nvPr/>
        </p:nvSpPr>
        <p:spPr>
          <a:xfrm>
            <a:off x="3275856" y="6078167"/>
            <a:ext cx="3096344" cy="764704"/>
          </a:xfrm>
          <a:prstGeom prst="wedgeEllipseCallout">
            <a:avLst>
              <a:gd name="adj1" fmla="val -66678"/>
              <a:gd name="adj2" fmla="val -63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Maximaler, nicht minimaler Schnitt</a:t>
            </a:r>
          </a:p>
        </p:txBody>
      </p:sp>
    </p:spTree>
    <p:extLst>
      <p:ext uri="{BB962C8B-B14F-4D97-AF65-F5344CB8AC3E}">
        <p14:creationId xmlns:p14="http://schemas.microsoft.com/office/powerpoint/2010/main" val="17990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mit harten Problemen umgehen?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Average-Case-</a:t>
            </a:r>
            <a:r>
              <a:rPr lang="de-DE" dirty="0" err="1"/>
              <a:t>Complexity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Brute</a:t>
            </a:r>
            <a:r>
              <a:rPr lang="de-DE" dirty="0"/>
              <a:t> Force</a:t>
            </a:r>
          </a:p>
          <a:p>
            <a:endParaRPr lang="de-DE" dirty="0"/>
          </a:p>
          <a:p>
            <a:r>
              <a:rPr lang="de-DE" dirty="0"/>
              <a:t>Parametrisierte Komplexität</a:t>
            </a:r>
          </a:p>
          <a:p>
            <a:endParaRPr lang="de-DE" dirty="0"/>
          </a:p>
          <a:p>
            <a:r>
              <a:rPr lang="de-DE" dirty="0"/>
              <a:t>Approximation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98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105"/>
          </a:xfrm>
        </p:spPr>
        <p:txBody>
          <a:bodyPr/>
          <a:lstStyle/>
          <a:p>
            <a:r>
              <a:rPr lang="de-DE" dirty="0"/>
              <a:t>Referenzproblem</a:t>
            </a:r>
          </a:p>
          <a:p>
            <a:r>
              <a:rPr lang="de-DE" dirty="0"/>
              <a:t>Algorithmische Lösungen für spezielle </a:t>
            </a:r>
            <a:r>
              <a:rPr lang="de-DE"/>
              <a:t>Eingaben von </a:t>
            </a:r>
            <a:r>
              <a:rPr lang="de-DE" dirty="0"/>
              <a:t>SAT sind auch für die Lösung anderer Probleme sehr interessant</a:t>
            </a:r>
          </a:p>
          <a:p>
            <a:r>
              <a:rPr lang="de-DE" dirty="0"/>
              <a:t>Neue Entwurfsmuster für Algorithmen erweitern Ihren Erfahrungsschatz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94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8554"/>
              </p:ext>
            </p:extLst>
          </p:nvPr>
        </p:nvGraphicFramePr>
        <p:xfrm>
          <a:off x="622300" y="1254125"/>
          <a:ext cx="7886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0" name="Formel" r:id="rId3" imgW="3810000" imgH="203200" progId="Equation.3">
                  <p:embed/>
                </p:oleObj>
              </mc:Choice>
              <mc:Fallback>
                <p:oleObj name="Formel" r:id="rId3" imgW="381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254125"/>
                        <a:ext cx="7886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19092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Pure Literal?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7960"/>
              </p:ext>
            </p:extLst>
          </p:nvPr>
        </p:nvGraphicFramePr>
        <p:xfrm>
          <a:off x="1601788" y="2576264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51" name="Formel" r:id="rId5" imgW="3009600" imgH="203040" progId="Equation.3">
                  <p:embed/>
                </p:oleObj>
              </mc:Choice>
              <mc:Fallback>
                <p:oleObj name="Formel" r:id="rId5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76264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344494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691680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91184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452320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43608" y="3356992"/>
            <a:ext cx="723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„leichte“ Teile der Eingabe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Löse die leichten Teile 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4234"/>
            <a:ext cx="7063505" cy="63673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2411760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</a:t>
            </a:r>
            <a:r>
              <a:rPr lang="de-DE" sz="1400" dirty="0" err="1">
                <a:solidFill>
                  <a:srgbClr val="0000FF"/>
                </a:solidFill>
              </a:rPr>
              <a:t>Logemann</a:t>
            </a:r>
            <a:r>
              <a:rPr lang="de-DE" sz="1400" dirty="0">
                <a:solidFill>
                  <a:srgbClr val="0000FF"/>
                </a:solidFill>
              </a:rPr>
              <a:t>, George; </a:t>
            </a:r>
            <a:r>
              <a:rPr lang="de-DE" sz="1400" dirty="0" err="1">
                <a:solidFill>
                  <a:srgbClr val="0000FF"/>
                </a:solidFill>
              </a:rPr>
              <a:t>Loveland</a:t>
            </a:r>
            <a:r>
              <a:rPr lang="de-DE" sz="1400" dirty="0">
                <a:solidFill>
                  <a:srgbClr val="0000FF"/>
                </a:solidFill>
              </a:rPr>
              <a:t>, Donald. A </a:t>
            </a:r>
            <a:r>
              <a:rPr lang="de-DE" sz="1400" dirty="0" err="1">
                <a:solidFill>
                  <a:srgbClr val="0000FF"/>
                </a:solidFill>
              </a:rPr>
              <a:t>Machine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Program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Theorem </a:t>
            </a:r>
            <a:r>
              <a:rPr lang="de-DE" sz="1400" dirty="0" err="1">
                <a:solidFill>
                  <a:srgbClr val="0000FF"/>
                </a:solidFill>
              </a:rPr>
              <a:t>Proving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 (7): 394–397,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26358" y="5085184"/>
            <a:ext cx="495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Putnam, Hilary. A Computing </a:t>
            </a:r>
            <a:r>
              <a:rPr lang="de-DE" sz="1400" dirty="0" err="1">
                <a:solidFill>
                  <a:srgbClr val="0000FF"/>
                </a:solidFill>
              </a:rPr>
              <a:t>Procedure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Quantification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Theory</a:t>
            </a:r>
            <a:r>
              <a:rPr lang="de-DE" sz="1400" dirty="0">
                <a:solidFill>
                  <a:srgbClr val="0000FF"/>
                </a:solidFill>
              </a:rPr>
              <a:t>.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7 (3): 201–215, </a:t>
            </a:r>
            <a:r>
              <a:rPr lang="de-DE" sz="14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41386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87624" y="3645024"/>
            <a:ext cx="6622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Identifiziere Teile der Eingabe ohne Wahlpunkte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Propagiere Folgerungen </a:t>
            </a:r>
            <a:br>
              <a:rPr lang="de-DE" sz="2400" dirty="0"/>
            </a:br>
            <a:r>
              <a:rPr lang="de-DE" sz="2400" dirty="0"/>
              <a:t>zur Verkleinerung der Eingabe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nimBg="1"/>
      <p:bldP spid="453638" grpId="0" animBg="1"/>
      <p:bldP spid="453639" grpId="0" animBg="1"/>
      <p:bldP spid="453640" grpId="0" animBg="1"/>
      <p:bldP spid="453641" grpId="0" animBg="1"/>
      <p:bldP spid="453642" grpId="0" animBg="1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TSP: Beispiel für ein schweres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328369"/>
          </a:xfrm>
        </p:spPr>
        <p:txBody>
          <a:bodyPr/>
          <a:lstStyle/>
          <a:p>
            <a:r>
              <a:rPr lang="de-DE" sz="2400" dirty="0"/>
              <a:t>Problem des Handlungsreisenden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>
                <a:solidFill>
                  <a:srgbClr val="0000FF"/>
                </a:solidFill>
              </a:rPr>
              <a:t>Traveling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Salesman</a:t>
            </a:r>
            <a:r>
              <a:rPr lang="de-DE" sz="2400" dirty="0">
                <a:solidFill>
                  <a:srgbClr val="0000FF"/>
                </a:solidFill>
              </a:rPr>
              <a:t> Problem, TSP</a:t>
            </a:r>
            <a:r>
              <a:rPr lang="de-DE" sz="2400" dirty="0"/>
              <a:t>)</a:t>
            </a:r>
          </a:p>
          <a:p>
            <a:pPr lvl="1"/>
            <a:r>
              <a:rPr lang="de-DE" sz="2000" dirty="0">
                <a:solidFill>
                  <a:schemeClr val="accent2"/>
                </a:solidFill>
              </a:rPr>
              <a:t>Eingabe: </a:t>
            </a:r>
            <a:r>
              <a:rPr lang="de-DE" sz="2000" dirty="0" err="1"/>
              <a:t>Ungerichteter</a:t>
            </a:r>
            <a:r>
              <a:rPr lang="de-DE" sz="2000" dirty="0"/>
              <a:t> Graph</a:t>
            </a:r>
            <a:br>
              <a:rPr lang="de-DE" sz="2000" dirty="0"/>
            </a:br>
            <a:r>
              <a:rPr lang="de-DE" sz="2000" dirty="0"/>
              <a:t>mit Längen als Beschriftungen für Kanten</a:t>
            </a:r>
          </a:p>
          <a:p>
            <a:pPr lvl="1"/>
            <a:r>
              <a:rPr lang="de-DE" sz="2000" dirty="0">
                <a:solidFill>
                  <a:srgbClr val="333399"/>
                </a:solidFill>
              </a:rPr>
              <a:t>Ausgabe: </a:t>
            </a:r>
            <a:r>
              <a:rPr lang="de-DE" sz="2000" dirty="0"/>
              <a:t>Kürzeste Tour, auf der </a:t>
            </a:r>
            <a:br>
              <a:rPr lang="de-DE" sz="2000" dirty="0"/>
            </a:br>
            <a:r>
              <a:rPr lang="de-DE" sz="2000" dirty="0"/>
              <a:t>alle Knoten genau einmal vorkommen</a:t>
            </a:r>
          </a:p>
          <a:p>
            <a:r>
              <a:rPr lang="de-DE" sz="2400" dirty="0"/>
              <a:t>Entscheidungsproblem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</a:t>
            </a:r>
            <a:r>
              <a:rPr lang="de-DE" sz="2400" dirty="0"/>
              <a:t>: </a:t>
            </a:r>
            <a:br>
              <a:rPr lang="de-DE" sz="2400" dirty="0"/>
            </a:br>
            <a:r>
              <a:rPr lang="de-DE" sz="2400" dirty="0"/>
              <a:t>Gibt es Tour mit Kantenkosten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≤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/>
              <a:t>? </a:t>
            </a:r>
          </a:p>
          <a:p>
            <a:r>
              <a:rPr lang="de-DE" sz="2400" dirty="0"/>
              <a:t>Bester bekannter vollständiger Algorithmus in </a:t>
            </a:r>
            <a:r>
              <a:rPr lang="en-US" sz="2000" dirty="0">
                <a:solidFill>
                  <a:srgbClr val="008A87"/>
                </a:solidFill>
              </a:rPr>
              <a:t>O(n∙2</a:t>
            </a:r>
            <a:r>
              <a:rPr lang="en-US" sz="2000" baseline="30000" dirty="0">
                <a:solidFill>
                  <a:srgbClr val="008A87"/>
                </a:solidFill>
              </a:rPr>
              <a:t>n</a:t>
            </a:r>
            <a:r>
              <a:rPr lang="en-US" sz="2000" dirty="0">
                <a:solidFill>
                  <a:srgbClr val="008A87"/>
                </a:solidFill>
              </a:rPr>
              <a:t>)</a:t>
            </a:r>
            <a:r>
              <a:rPr lang="en-US" sz="2000" dirty="0"/>
              <a:t> </a:t>
            </a:r>
          </a:p>
          <a:p>
            <a:r>
              <a:rPr lang="de-DE" sz="2400" dirty="0"/>
              <a:t>Das Problem muss z.Zt. als </a:t>
            </a:r>
            <a:r>
              <a:rPr lang="de-DE" sz="2400" dirty="0" err="1">
                <a:solidFill>
                  <a:srgbClr val="0000FF"/>
                </a:solidFill>
              </a:rPr>
              <a:t>intraktabel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/>
              <a:t>klassifiziert werden</a:t>
            </a:r>
          </a:p>
          <a:p>
            <a:r>
              <a:rPr lang="de-DE" sz="2400" dirty="0"/>
              <a:t>Interessant: </a:t>
            </a:r>
            <a:r>
              <a:rPr lang="de-DE" sz="2400" dirty="0">
                <a:solidFill>
                  <a:srgbClr val="0000FF"/>
                </a:solidFill>
              </a:rPr>
              <a:t>Geg. Lösung (Tour ≤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) polynomiell </a:t>
            </a:r>
            <a:r>
              <a:rPr lang="de-DE" sz="2400" dirty="0" err="1">
                <a:solidFill>
                  <a:srgbClr val="0000FF"/>
                </a:solidFill>
              </a:rPr>
              <a:t>verifzierbar</a:t>
            </a:r>
            <a:r>
              <a:rPr lang="de-DE" sz="2400" dirty="0">
                <a:solidFill>
                  <a:srgbClr val="0000FF"/>
                </a:solidFill>
              </a:rPr>
              <a:t>!</a:t>
            </a:r>
          </a:p>
          <a:p>
            <a:r>
              <a:rPr lang="de-DE" sz="2400" dirty="0"/>
              <a:t>Also: </a:t>
            </a:r>
            <a:r>
              <a:rPr lang="de-DE" sz="2400" dirty="0">
                <a:solidFill>
                  <a:srgbClr val="0000FF"/>
                </a:solidFill>
              </a:rPr>
              <a:t>Raten und </a:t>
            </a:r>
            <a:r>
              <a:rPr lang="de-DE" sz="2400" dirty="0" err="1">
                <a:solidFill>
                  <a:srgbClr val="0000FF"/>
                </a:solidFill>
              </a:rPr>
              <a:t>polynomiell</a:t>
            </a:r>
            <a:r>
              <a:rPr lang="de-DE" sz="2400" dirty="0">
                <a:solidFill>
                  <a:srgbClr val="0000FF"/>
                </a:solidFill>
              </a:rPr>
              <a:t> verifizieren</a:t>
            </a:r>
          </a:p>
          <a:p>
            <a:r>
              <a:rPr lang="de-DE" sz="2400" dirty="0"/>
              <a:t>Von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k</a:t>
            </a:r>
            <a:r>
              <a:rPr lang="de-DE" sz="2400" dirty="0">
                <a:solidFill>
                  <a:srgbClr val="0000FF"/>
                </a:solidFill>
              </a:rPr>
              <a:t>-TSP </a:t>
            </a:r>
            <a:r>
              <a:rPr lang="de-DE" sz="2400" dirty="0"/>
              <a:t>zu</a:t>
            </a:r>
            <a:r>
              <a:rPr lang="de-DE" sz="2400" dirty="0">
                <a:solidFill>
                  <a:srgbClr val="0000FF"/>
                </a:solidFill>
              </a:rPr>
              <a:t> TSP</a:t>
            </a:r>
            <a:r>
              <a:rPr lang="de-DE" sz="24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04384" y="2057400"/>
            <a:ext cx="2057400" cy="2438400"/>
            <a:chOff x="4176" y="1296"/>
            <a:chExt cx="1296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968"/>
              <a:ext cx="33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176" y="1344"/>
              <a:ext cx="38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608" y="2016"/>
              <a:ext cx="14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800" y="2544"/>
              <a:ext cx="62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5280" y="1440"/>
              <a:ext cx="192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608" y="1296"/>
              <a:ext cx="62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28184" y="1752600"/>
            <a:ext cx="2297113" cy="2895600"/>
            <a:chOff x="4128" y="1104"/>
            <a:chExt cx="1447" cy="18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128" y="1248"/>
              <a:ext cx="1392" cy="1680"/>
              <a:chOff x="4128" y="1248"/>
              <a:chExt cx="1392" cy="1680"/>
            </a:xfrm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14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4560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176" y="1104"/>
              <a:ext cx="1399" cy="1750"/>
              <a:chOff x="4176" y="1104"/>
              <a:chExt cx="1399" cy="1750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4176" y="1344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608" y="2016"/>
                <a:ext cx="1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651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 flipV="1">
                <a:off x="5280" y="1440"/>
                <a:ext cx="192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608" y="129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593" y="1329"/>
                <a:ext cx="879" cy="1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4653" y="1971"/>
                <a:ext cx="795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4638" y="1428"/>
                <a:ext cx="609" cy="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215" y="2091"/>
                <a:ext cx="492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4785" y="1440"/>
                <a:ext cx="480" cy="1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4184" y="152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4262" y="218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4292" y="175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8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4349" y="1596"/>
                <a:ext cx="3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10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703" y="14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4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943" y="216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366" y="182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3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2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889" y="141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5054" y="1755"/>
                <a:ext cx="3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11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4487" y="2061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6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4916" y="26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7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657848" y="630932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Kantengewichte</a:t>
            </a:r>
            <a:r>
              <a:rPr lang="en-US" dirty="0"/>
              <a:t> = 1: Hamilton-</a:t>
            </a:r>
            <a:r>
              <a:rPr lang="en-US" dirty="0" err="1"/>
              <a:t>Kreis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38378" y="7102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4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5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utoUpdateAnimBg="0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8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9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Widerspruch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feld 14"/>
          <p:cNvSpPr txBox="1"/>
          <p:nvPr/>
        </p:nvSpPr>
        <p:spPr>
          <a:xfrm>
            <a:off x="1043608" y="522920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Backtracking</a:t>
            </a:r>
          </a:p>
        </p:txBody>
      </p:sp>
    </p:spTree>
    <p:extLst>
      <p:ext uri="{BB962C8B-B14F-4D97-AF65-F5344CB8AC3E}">
        <p14:creationId xmlns:p14="http://schemas.microsoft.com/office/powerpoint/2010/main" val="12471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327525" y="4713288"/>
          <a:ext cx="47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Formel" r:id="rId10" imgW="228600" imgH="203040" progId="Equation.3">
                  <p:embed/>
                </p:oleObj>
              </mc:Choice>
              <mc:Fallback>
                <p:oleObj name="Formel" r:id="rId10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713288"/>
                        <a:ext cx="473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883025" y="5287963"/>
            <a:ext cx="1251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>
                <a:solidFill>
                  <a:srgbClr val="FF3300"/>
                </a:solidFill>
              </a:rPr>
              <a:t>erfüllbar</a:t>
            </a:r>
            <a:r>
              <a:rPr lang="en-US" sz="2200" dirty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3709988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800600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nimBg="1"/>
      <p:bldP spid="25" grpId="0"/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Nachfolgende</a:t>
            </a:r>
            <a:r>
              <a:rPr lang="en-US" sz="2800" dirty="0"/>
              <a:t> </a:t>
            </a:r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zum</a:t>
            </a:r>
            <a:r>
              <a:rPr lang="en-US" sz="2800" dirty="0"/>
              <a:t> SAT-Solving </a:t>
            </a:r>
            <a:r>
              <a:rPr lang="en-US" sz="2800" dirty="0" err="1"/>
              <a:t>sind</a:t>
            </a:r>
            <a:r>
              <a:rPr lang="en-US" sz="2800" dirty="0"/>
              <a:t> von Daniel Le </a:t>
            </a:r>
            <a:r>
              <a:rPr lang="en-US" sz="2800" dirty="0" err="1"/>
              <a:t>Berre</a:t>
            </a:r>
            <a:endParaRPr lang="en-US" sz="2800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92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34</a:t>
            </a:fld>
            <a:endParaRPr lang="de-DE"/>
          </a:p>
        </p:txBody>
      </p:sp>
      <p:grpSp>
        <p:nvGrpSpPr>
          <p:cNvPr id="6" name="Gruppierung 5"/>
          <p:cNvGrpSpPr/>
          <p:nvPr/>
        </p:nvGrpSpPr>
        <p:grpSpPr>
          <a:xfrm>
            <a:off x="0" y="1196752"/>
            <a:ext cx="9171458" cy="2506746"/>
            <a:chOff x="0" y="1196752"/>
            <a:chExt cx="9171458" cy="2506746"/>
          </a:xfrm>
        </p:grpSpPr>
        <p:pic>
          <p:nvPicPr>
            <p:cNvPr id="4" name="Bild 3" descr="Pages from Pages from SAT Solving Techno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71458" cy="236273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0" y="1196752"/>
              <a:ext cx="9144000" cy="383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9482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5" name="Bild 4" descr="Pages from Pages from SAT Solving Technoogy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1556792"/>
            <a:ext cx="9132651" cy="3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4" name="Bild 3" descr="Pages from Pages from SAT Solving Technoogy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62129" cy="3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4" name="Bild 3" descr="Pages from Pages from SAT Solving Technoogy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462" cy="3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8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4" name="Bild 3" descr="Pages from Pages from SAT Solving Technoogy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51418" cy="37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8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4" name="Bild 3" descr="Pages from Pages from SAT Solving Technoogy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1700807"/>
            <a:ext cx="9115857" cy="3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und deren Lösung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400675"/>
          </a:xfrm>
        </p:spPr>
        <p:txBody>
          <a:bodyPr/>
          <a:lstStyle/>
          <a:p>
            <a:r>
              <a:rPr lang="de-DE" sz="2000" dirty="0"/>
              <a:t>Ein </a:t>
            </a:r>
            <a:r>
              <a:rPr lang="de-DE" sz="2000" dirty="0">
                <a:solidFill>
                  <a:srgbClr val="FF0000"/>
                </a:solidFill>
              </a:rPr>
              <a:t>Problem </a:t>
            </a:r>
            <a:r>
              <a:rPr lang="de-DE" sz="2000" dirty="0"/>
              <a:t>ist eine Menge von </a:t>
            </a:r>
            <a:r>
              <a:rPr lang="de-DE" sz="2000" dirty="0" err="1"/>
              <a:t>Tupeln</a:t>
            </a:r>
            <a:br>
              <a:rPr lang="de-DE" sz="2000" dirty="0"/>
            </a:br>
            <a:r>
              <a:rPr lang="de-DE" sz="2000" dirty="0"/>
              <a:t>jeweils mit der Struktur (</a:t>
            </a:r>
            <a:r>
              <a:rPr lang="de-DE" sz="2000" i="1" dirty="0"/>
              <a:t>Eingabe</a:t>
            </a:r>
            <a:r>
              <a:rPr lang="de-DE" sz="2000" dirty="0"/>
              <a:t>, </a:t>
            </a:r>
            <a:r>
              <a:rPr lang="de-DE" sz="2000" i="1" dirty="0"/>
              <a:t>Ausgabe</a:t>
            </a:r>
            <a:r>
              <a:rPr lang="de-DE" sz="2000" dirty="0"/>
              <a:t>)</a:t>
            </a:r>
          </a:p>
          <a:p>
            <a:pPr lvl="1"/>
            <a:r>
              <a:rPr lang="de-DE" sz="1800" dirty="0"/>
              <a:t>Beispiele:</a:t>
            </a:r>
          </a:p>
          <a:p>
            <a:pPr lvl="2"/>
            <a:r>
              <a:rPr lang="de-DE" sz="1800" dirty="0"/>
              <a:t>Add = { ((1, 1), 2), ... ((11, 2), 13) ... }</a:t>
            </a:r>
          </a:p>
          <a:p>
            <a:pPr lvl="2"/>
            <a:r>
              <a:rPr lang="de-DE" sz="1800" dirty="0"/>
              <a:t>42-TSP = { (G</a:t>
            </a:r>
            <a:r>
              <a:rPr lang="de-DE" sz="1800" baseline="-25000" dirty="0"/>
              <a:t>1</a:t>
            </a:r>
            <a:r>
              <a:rPr lang="de-DE" sz="1800" dirty="0"/>
              <a:t>, ja), (G</a:t>
            </a:r>
            <a:r>
              <a:rPr lang="de-DE" sz="1800" baseline="-25000" dirty="0"/>
              <a:t>2</a:t>
            </a:r>
            <a:r>
              <a:rPr lang="de-DE" sz="1800" dirty="0"/>
              <a:t>, ja), ... (G</a:t>
            </a:r>
            <a:r>
              <a:rPr lang="de-DE" sz="1800" baseline="-25000" dirty="0"/>
              <a:t>100011</a:t>
            </a:r>
            <a:r>
              <a:rPr lang="de-DE" sz="1800" dirty="0"/>
              <a:t>, ja), ... }</a:t>
            </a:r>
          </a:p>
          <a:p>
            <a:r>
              <a:rPr lang="de-DE" sz="2200" dirty="0"/>
              <a:t>Ein Problem kann auf verschiedene Weise (endlich) </a:t>
            </a:r>
            <a:r>
              <a:rPr lang="de-DE" sz="2200" dirty="0">
                <a:solidFill>
                  <a:srgbClr val="1238FF"/>
                </a:solidFill>
              </a:rPr>
              <a:t>beschrieben/spezifiziert</a:t>
            </a:r>
            <a:r>
              <a:rPr lang="de-DE" sz="2200" dirty="0"/>
              <a:t> sein</a:t>
            </a:r>
          </a:p>
          <a:p>
            <a:r>
              <a:rPr lang="de-DE" sz="2000" dirty="0">
                <a:solidFill>
                  <a:srgbClr val="00B050"/>
                </a:solidFill>
              </a:rPr>
              <a:t>Lösung</a:t>
            </a:r>
            <a:r>
              <a:rPr lang="de-DE" sz="2000" dirty="0">
                <a:solidFill>
                  <a:srgbClr val="1238FF"/>
                </a:solidFill>
              </a:rPr>
              <a:t> </a:t>
            </a:r>
            <a:r>
              <a:rPr lang="de-DE" sz="2000" dirty="0"/>
              <a:t>zu einem Problem geg. durch </a:t>
            </a:r>
            <a:r>
              <a:rPr lang="de-DE" sz="2000" dirty="0">
                <a:solidFill>
                  <a:srgbClr val="1238FF"/>
                </a:solidFill>
              </a:rPr>
              <a:t>Menge von Probleminstanzen</a:t>
            </a:r>
          </a:p>
          <a:p>
            <a:r>
              <a:rPr lang="de-DE" sz="2000" dirty="0">
                <a:solidFill>
                  <a:srgbClr val="00B050"/>
                </a:solidFill>
              </a:rPr>
              <a:t>Problem lösen</a:t>
            </a:r>
            <a:r>
              <a:rPr lang="de-DE" sz="2000" dirty="0">
                <a:solidFill>
                  <a:srgbClr val="1238FF"/>
                </a:solidFill>
              </a:rPr>
              <a:t>: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1238FF"/>
                </a:solidFill>
              </a:rPr>
              <a:t>Menge M </a:t>
            </a:r>
            <a:r>
              <a:rPr lang="de-DE" sz="2000" dirty="0"/>
              <a:t>durch Algorithmus „</a:t>
            </a:r>
            <a:r>
              <a:rPr lang="de-DE" sz="2000" dirty="0">
                <a:solidFill>
                  <a:srgbClr val="1238FF"/>
                </a:solidFill>
              </a:rPr>
              <a:t>berechnen“</a:t>
            </a:r>
          </a:p>
          <a:p>
            <a:pPr lvl="1"/>
            <a:r>
              <a:rPr lang="de-DE" sz="2000" dirty="0">
                <a:solidFill>
                  <a:srgbClr val="00B050"/>
                </a:solidFill>
              </a:rPr>
              <a:t>Entscheidungsproblem</a:t>
            </a:r>
            <a:r>
              <a:rPr lang="de-DE" sz="2000" dirty="0"/>
              <a:t>: Algorithmus realisiert Element-Test in M</a:t>
            </a:r>
          </a:p>
          <a:p>
            <a:pPr lvl="1"/>
            <a:r>
              <a:rPr lang="de-DE" sz="2000" dirty="0">
                <a:solidFill>
                  <a:srgbClr val="00B050"/>
                </a:solidFill>
              </a:rPr>
              <a:t>Berechnungsproblem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Algorithmus sucht in M Tupel mit Schlüssel „Eingabe“ (</a:t>
            </a:r>
            <a:r>
              <a:rPr lang="de-DE" sz="2000" dirty="0" err="1"/>
              <a:t>first</a:t>
            </a:r>
            <a:r>
              <a:rPr lang="de-DE" sz="2000" dirty="0"/>
              <a:t>)</a:t>
            </a:r>
          </a:p>
          <a:p>
            <a:r>
              <a:rPr lang="de-DE" sz="2400" dirty="0"/>
              <a:t>Wir können Probleme (oder deren Spezifikation) </a:t>
            </a:r>
            <a:br>
              <a:rPr lang="de-DE" sz="2400" dirty="0"/>
            </a:br>
            <a:r>
              <a:rPr lang="de-DE" sz="2400" dirty="0"/>
              <a:t>in Mengen zusammenfassen (sog. Problemklassen)</a:t>
            </a:r>
            <a:endParaRPr lang="de-D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E86ECBE-B395-4A4F-8655-866B6DBE0C2A}"/>
              </a:ext>
            </a:extLst>
          </p:cNvPr>
          <p:cNvSpPr/>
          <p:nvPr/>
        </p:nvSpPr>
        <p:spPr>
          <a:xfrm>
            <a:off x="6203572" y="1628800"/>
            <a:ext cx="3120955" cy="864096"/>
          </a:xfrm>
          <a:prstGeom prst="cloudCallout">
            <a:avLst>
              <a:gd name="adj1" fmla="val -63775"/>
              <a:gd name="adj2" fmla="val -647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Probleminstanzen</a:t>
            </a:r>
          </a:p>
        </p:txBody>
      </p:sp>
    </p:spTree>
    <p:extLst>
      <p:ext uri="{BB962C8B-B14F-4D97-AF65-F5344CB8AC3E}">
        <p14:creationId xmlns:p14="http://schemas.microsoft.com/office/powerpoint/2010/main" val="966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Bild 3" descr="Pages from Pages from SAT Solving Technoogy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27679" cy="461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941168"/>
            <a:ext cx="3740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/>
                </a:solidFill>
              </a:rPr>
              <a:t>Design Pattern: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err="1"/>
              <a:t>Make</a:t>
            </a:r>
            <a:r>
              <a:rPr lang="de-DE" sz="2400" dirty="0"/>
              <a:t> </a:t>
            </a:r>
            <a:r>
              <a:rPr lang="de-DE" sz="2400" dirty="0" err="1"/>
              <a:t>insights</a:t>
            </a:r>
            <a:r>
              <a:rPr lang="de-DE" sz="2400" dirty="0"/>
              <a:t> explicit </a:t>
            </a:r>
            <a:r>
              <a:rPr lang="de-DE" sz="2400" dirty="0" err="1"/>
              <a:t>and</a:t>
            </a:r>
            <a:br>
              <a:rPr lang="de-DE" sz="2400" dirty="0"/>
            </a:br>
            <a:r>
              <a:rPr lang="de-DE" sz="2400" dirty="0" err="1"/>
              <a:t>avoid</a:t>
            </a:r>
            <a:r>
              <a:rPr lang="de-DE" sz="2400" dirty="0"/>
              <a:t> </a:t>
            </a:r>
            <a:r>
              <a:rPr lang="de-DE" sz="2400" dirty="0" err="1"/>
              <a:t>recomputation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8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Bild 3" descr="Pages from Pages from SAT Solving Technoogy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772816"/>
            <a:ext cx="9144112" cy="2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6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Bild 3" descr="Pages from Pages from SAT Solving Technoogy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36917" cy="2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" name="Bild 3" descr="Pages from Pages from SAT Solving Technoogy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28105" cy="358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C8024-DDB3-654C-97F8-1386B0944962}"/>
              </a:ext>
            </a:extLst>
          </p:cNvPr>
          <p:cNvSpPr txBox="1"/>
          <p:nvPr/>
        </p:nvSpPr>
        <p:spPr>
          <a:xfrm>
            <a:off x="4139952" y="4823278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4" name="Bild 3" descr="Pages from Pages from SAT Solving Technoogy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39549" cy="3822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8F4C7-ABC4-C441-A0BE-3C46F5C012D7}"/>
              </a:ext>
            </a:extLst>
          </p:cNvPr>
          <p:cNvSpPr txBox="1"/>
          <p:nvPr/>
        </p:nvSpPr>
        <p:spPr>
          <a:xfrm>
            <a:off x="4139952" y="4761734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67746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Pages from Pages from SAT Solving Technoogy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62815" cy="3973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8AFE8E-A414-AF4D-BFB0-66674A571127}"/>
              </a:ext>
            </a:extLst>
          </p:cNvPr>
          <p:cNvSpPr txBox="1"/>
          <p:nvPr/>
        </p:nvSpPr>
        <p:spPr>
          <a:xfrm>
            <a:off x="4139952" y="4738207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883719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4" name="Bild 3" descr="Pages from Pages from SAT Solving Technoogy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" y="1628799"/>
            <a:ext cx="9090636" cy="384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8B587-F351-A14C-B2E9-5E91CDA66DFF}"/>
              </a:ext>
            </a:extLst>
          </p:cNvPr>
          <p:cNvSpPr txBox="1"/>
          <p:nvPr/>
        </p:nvSpPr>
        <p:spPr>
          <a:xfrm>
            <a:off x="4139952" y="4653136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822159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4" name="Bild 3" descr="Pages from Pages from SAT Solving Technoogy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27679" cy="4387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BD438-3825-3A48-BA99-3357BF7D1696}"/>
              </a:ext>
            </a:extLst>
          </p:cNvPr>
          <p:cNvSpPr txBox="1"/>
          <p:nvPr/>
        </p:nvSpPr>
        <p:spPr>
          <a:xfrm>
            <a:off x="4139952" y="4712081"/>
            <a:ext cx="213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Thus, </a:t>
            </a:r>
            <a:r>
              <a:rPr lang="de-DE" i="1" dirty="0"/>
              <a:t>a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i="1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545818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4" name="Bild 3" descr="Pages from Pages from SAT Solving Technoogy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418" cy="4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3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4" name="Bild 3" descr="Pages from Pages from SAT Solving Technoogy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" y="1484783"/>
            <a:ext cx="9123090" cy="5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Nichtdeterminismus? Wozu dient das?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333399"/>
                </a:solidFill>
              </a:rPr>
              <a:t>Betrachte: </a:t>
            </a:r>
            <a:r>
              <a:rPr lang="de-DE" dirty="0"/>
              <a:t>Entscheidungsprobleme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Antwort: </a:t>
            </a:r>
            <a:r>
              <a:rPr lang="de-DE" dirty="0"/>
              <a:t>Ja oder Nein</a:t>
            </a:r>
          </a:p>
          <a:p>
            <a:r>
              <a:rPr lang="de-DE" dirty="0"/>
              <a:t>Sei </a:t>
            </a:r>
            <a:r>
              <a:rPr lang="de-DE" b="1" dirty="0">
                <a:solidFill>
                  <a:srgbClr val="1238FF"/>
                </a:solidFill>
              </a:rPr>
              <a:t>P</a:t>
            </a:r>
            <a:r>
              <a:rPr lang="de-DE" dirty="0"/>
              <a:t> die Menge der Probleme (Problemklasse), </a:t>
            </a:r>
            <a:br>
              <a:rPr lang="de-DE" dirty="0"/>
            </a:br>
            <a:r>
              <a:rPr lang="de-DE" dirty="0"/>
              <a:t>die in polynomieller Zeit berechenbar sind</a:t>
            </a:r>
          </a:p>
          <a:p>
            <a:r>
              <a:rPr lang="de-DE" b="1" dirty="0">
                <a:solidFill>
                  <a:srgbClr val="1238FF"/>
                </a:solidFill>
              </a:rPr>
              <a:t>NP</a:t>
            </a:r>
            <a:r>
              <a:rPr lang="de-DE" dirty="0"/>
              <a:t> (nichtdeterministisch polynomielle Zeit) ist die Menge von Problemen, die durch einen nichtdeterministischen Computer in </a:t>
            </a:r>
            <a:r>
              <a:rPr lang="de-DE" dirty="0" err="1"/>
              <a:t>Polynomialzeit</a:t>
            </a:r>
            <a:r>
              <a:rPr lang="de-DE" dirty="0"/>
              <a:t> gelöst werden können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Vorstellung: </a:t>
            </a:r>
            <a:r>
              <a:rPr lang="de-DE" dirty="0"/>
              <a:t>Wenn eine Lösung in einem </a:t>
            </a:r>
            <a:r>
              <a:rPr lang="de-DE" dirty="0" err="1"/>
              <a:t>Suchraum</a:t>
            </a:r>
            <a:r>
              <a:rPr lang="de-DE" dirty="0"/>
              <a:t> existiert, kann sie </a:t>
            </a:r>
            <a:r>
              <a:rPr lang="de-DE" dirty="0">
                <a:solidFill>
                  <a:srgbClr val="0000FF"/>
                </a:solidFill>
              </a:rPr>
              <a:t>geraten</a:t>
            </a:r>
            <a:r>
              <a:rPr lang="de-DE" dirty="0"/>
              <a:t> werden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Validierung einer vorgeschlagenen Lösung polynomiell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Bild 3" descr="Pages from Pages from SAT Solving Technoogy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484"/>
            <a:ext cx="9163288" cy="5265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37312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9" name="Rechteck 8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914893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Bild 3" descr="Pages from Pages from SAT Solving Technoogy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" y="1059255"/>
            <a:ext cx="9167405" cy="53940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85580"/>
            <a:ext cx="2123728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2806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2"/>
                </a:solidFill>
              </a:rPr>
              <a:t>Deisgn</a:t>
            </a:r>
            <a:r>
              <a:rPr lang="de-DE" sz="2400" dirty="0">
                <a:solidFill>
                  <a:schemeClr val="accent2"/>
                </a:solidFill>
              </a:rPr>
              <a:t> </a:t>
            </a:r>
            <a:r>
              <a:rPr lang="de-DE" sz="2400" dirty="0" err="1">
                <a:solidFill>
                  <a:schemeClr val="accent2"/>
                </a:solidFill>
              </a:rPr>
              <a:t>pattern</a:t>
            </a:r>
            <a:r>
              <a:rPr lang="de-DE" sz="2400" dirty="0">
                <a:solidFill>
                  <a:schemeClr val="accent2"/>
                </a:solidFill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Do not </a:t>
            </a:r>
            <a:r>
              <a:rPr lang="de-DE" sz="2400" dirty="0" err="1"/>
              <a:t>consider</a:t>
            </a:r>
            <a:br>
              <a:rPr lang="de-DE" sz="2400" dirty="0"/>
            </a:br>
            <a:r>
              <a:rPr lang="de-DE" sz="2400" dirty="0" err="1"/>
              <a:t>choice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br>
              <a:rPr lang="de-DE" sz="2400" dirty="0"/>
            </a:br>
            <a:r>
              <a:rPr lang="de-DE" sz="2400" dirty="0"/>
              <a:t>do not </a:t>
            </a:r>
            <a:r>
              <a:rPr lang="de-DE" sz="2400" dirty="0" err="1"/>
              <a:t>resolve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br>
              <a:rPr lang="de-DE" sz="2400" dirty="0"/>
            </a:br>
            <a:r>
              <a:rPr lang="de-DE" sz="2400" dirty="0" err="1"/>
              <a:t>conflict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17536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Präsentationen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/>
              <a:t> Sudoku-</a:t>
            </a:r>
            <a:r>
              <a:rPr lang="en-US" sz="2800" dirty="0" err="1"/>
              <a:t>Kodierung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von </a:t>
            </a:r>
            <a:br>
              <a:rPr lang="en-US" sz="2800" dirty="0"/>
            </a:br>
            <a:r>
              <a:rPr lang="en-US" sz="2800" dirty="0"/>
              <a:t>Will </a:t>
            </a:r>
            <a:r>
              <a:rPr lang="en-US" sz="2800" dirty="0" err="1"/>
              <a:t>Klieber</a:t>
            </a:r>
            <a:r>
              <a:rPr lang="en-US" sz="2800" dirty="0"/>
              <a:t> und Gi-</a:t>
            </a:r>
            <a:r>
              <a:rPr lang="en-US" sz="2800" dirty="0" err="1"/>
              <a:t>Hwon</a:t>
            </a:r>
            <a:r>
              <a:rPr lang="en-US" sz="2800" dirty="0"/>
              <a:t> Kwon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21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SAT In Action: Sudoku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57600" y="1106760"/>
            <a:ext cx="5029200" cy="5562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Played on an </a:t>
            </a:r>
            <a:r>
              <a:rPr lang="en-US" sz="2800" i="1" dirty="0">
                <a:latin typeface="Arial" charset="0"/>
              </a:rPr>
              <a:t>n× n</a:t>
            </a:r>
            <a:r>
              <a:rPr lang="en-US" sz="2800" dirty="0">
                <a:latin typeface="Arial" charset="0"/>
              </a:rPr>
              <a:t> board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A single number from 1 to </a:t>
            </a:r>
            <a:r>
              <a:rPr lang="en-US" sz="2800" i="1" dirty="0">
                <a:latin typeface="Arial" charset="0"/>
              </a:rPr>
              <a:t>n</a:t>
            </a:r>
            <a:r>
              <a:rPr lang="en-US" sz="2800" dirty="0">
                <a:latin typeface="Arial" charset="0"/>
              </a:rPr>
              <a:t> must be put in each cell;  some cells are pre-filled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Board is subdivided into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latin typeface="Arial" charset="0"/>
                <a:sym typeface="Symbol" charset="0"/>
              </a:rPr>
              <a:t></a:t>
            </a:r>
            <a:r>
              <a:rPr lang="en-US" sz="2800" dirty="0">
                <a:latin typeface="Arial" charset="0"/>
                <a:sym typeface="Symbol" charset="0"/>
              </a:rPr>
              <a:t>n × </a:t>
            </a:r>
            <a:r>
              <a:rPr lang="en-US" sz="2800" b="1" dirty="0">
                <a:latin typeface="Arial" charset="0"/>
                <a:sym typeface="Symbol" charset="0"/>
              </a:rPr>
              <a:t></a:t>
            </a:r>
            <a:r>
              <a:rPr lang="en-US" sz="2800" dirty="0">
                <a:latin typeface="Arial" charset="0"/>
                <a:sym typeface="Symbol" charset="0"/>
              </a:rPr>
              <a:t>n </a:t>
            </a:r>
            <a:r>
              <a:rPr lang="en-US" sz="2800" dirty="0">
                <a:latin typeface="Arial" charset="0"/>
              </a:rPr>
              <a:t>blocks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Each number must appear exactly once in each row, column, and block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Designed to have a unique solution</a:t>
            </a:r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381000" y="1295400"/>
          <a:ext cx="3124200" cy="3208588"/>
        </p:xfrm>
        <a:graphic>
          <a:graphicData uri="http://schemas.openxmlformats.org/drawingml/2006/table">
            <a:tbl>
              <a:tblPr/>
              <a:tblGrid>
                <a:gridCol w="34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7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76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5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Puzzle-Solving Process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5200" y="3124200"/>
            <a:ext cx="1943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 of SAT variables to Sudoku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347788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213" y="1676400"/>
            <a:ext cx="1349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SAT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613" y="1676400"/>
            <a:ext cx="134778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27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71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048000" y="1600200"/>
            <a:ext cx="769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CNF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272088" y="1295400"/>
            <a:ext cx="77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SAT Sol'n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1763" y="2543175"/>
            <a:ext cx="3627437" cy="517525"/>
          </a:xfrm>
          <a:custGeom>
            <a:avLst/>
            <a:gdLst>
              <a:gd name="connsiteX0" fmla="*/ 0 w 4572000"/>
              <a:gd name="connsiteY0" fmla="*/ 46298 h 517002"/>
              <a:gd name="connsiteX1" fmla="*/ 2164466 w 4572000"/>
              <a:gd name="connsiteY1" fmla="*/ 509286 h 517002"/>
              <a:gd name="connsiteX2" fmla="*/ 4572000 w 4572000"/>
              <a:gd name="connsiteY2" fmla="*/ 0 h 5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7002">
                <a:moveTo>
                  <a:pt x="0" y="46298"/>
                </a:moveTo>
                <a:cubicBezTo>
                  <a:pt x="701233" y="281650"/>
                  <a:pt x="1402466" y="517002"/>
                  <a:pt x="2164466" y="509286"/>
                </a:cubicBezTo>
                <a:cubicBezTo>
                  <a:pt x="2926466" y="501570"/>
                  <a:pt x="4120587" y="160117"/>
                  <a:pt x="4572000" y="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34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543800" y="129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 Sol'n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r>
              <a:rPr lang="en-US" sz="2800" dirty="0"/>
              <a:t>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>
                <a:solidFill>
                  <a:srgbClr val="3C8C93"/>
                </a:solidFill>
              </a:rPr>
              <a:t> </a:t>
            </a:r>
            <a:r>
              <a:rPr lang="en-US" sz="2800" dirty="0"/>
              <a:t>represents whether the number </a:t>
            </a:r>
            <a:r>
              <a:rPr lang="en-US" sz="2800" dirty="0">
                <a:solidFill>
                  <a:srgbClr val="3C8C93"/>
                </a:solidFill>
              </a:rPr>
              <a:t>d</a:t>
            </a:r>
            <a:r>
              <a:rPr lang="en-US" sz="2800" dirty="0"/>
              <a:t> is in the cell at row </a:t>
            </a:r>
            <a:r>
              <a:rPr lang="en-US" sz="2800" dirty="0">
                <a:solidFill>
                  <a:srgbClr val="3C8C93"/>
                </a:solidFill>
              </a:rPr>
              <a:t>r</a:t>
            </a:r>
            <a:r>
              <a:rPr lang="en-US" sz="2800" dirty="0"/>
              <a:t>, column </a:t>
            </a:r>
            <a:r>
              <a:rPr lang="en-US" sz="2800" dirty="0">
                <a:solidFill>
                  <a:srgbClr val="3C8C93"/>
                </a:solidFill>
              </a:rPr>
              <a:t>c</a:t>
            </a:r>
            <a:endParaRPr lang="en-US" sz="2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83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36712"/>
            <a:ext cx="9144000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943600" y="152400"/>
            <a:ext cx="28956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>
                <a:solidFill>
                  <a:srgbClr val="006600"/>
                </a:solidFill>
                <a:latin typeface="Arial" charset="0"/>
              </a:rPr>
              <a:t>Variable </a:t>
            </a:r>
            <a:r>
              <a:rPr lang="en-US" sz="2400" i="1" dirty="0" err="1">
                <a:solidFill>
                  <a:srgbClr val="006600"/>
                </a:solidFill>
                <a:latin typeface="Arial" charset="0"/>
              </a:rPr>
              <a:t>x</a:t>
            </a:r>
            <a:r>
              <a:rPr lang="en-US" sz="3000" i="1" baseline="-14000" dirty="0" err="1">
                <a:solidFill>
                  <a:srgbClr val="006600"/>
                </a:solidFill>
                <a:latin typeface="Arial" charset="0"/>
              </a:rPr>
              <a:t>r,c,d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represents whether the digit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d</a:t>
            </a:r>
            <a:r>
              <a:rPr lang="en-US" sz="2400" dirty="0">
                <a:solidFill>
                  <a:srgbClr val="006600"/>
                </a:solidFill>
                <a:latin typeface="Arial" charset="0"/>
              </a:rPr>
              <a:t> is in the cell at row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r</a:t>
            </a:r>
            <a:br>
              <a:rPr lang="en-US" sz="2400" dirty="0">
                <a:solidFill>
                  <a:srgbClr val="006600"/>
                </a:solidFill>
                <a:latin typeface="Arial" charset="0"/>
              </a:rPr>
            </a:br>
            <a:r>
              <a:rPr lang="en-US" sz="2400" dirty="0">
                <a:solidFill>
                  <a:srgbClr val="006600"/>
                </a:solidFill>
                <a:latin typeface="Arial" charset="0"/>
              </a:rPr>
              <a:t>column </a:t>
            </a:r>
            <a:r>
              <a:rPr lang="en-US" sz="2400" i="1" dirty="0">
                <a:solidFill>
                  <a:srgbClr val="006600"/>
                </a:solidFill>
                <a:latin typeface="Arial" charset="0"/>
              </a:rPr>
              <a:t>c</a:t>
            </a:r>
            <a:endParaRPr lang="en-US" sz="2400" dirty="0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3581400" y="152400"/>
          <a:ext cx="2133600" cy="2133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533400" y="24384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1" name="Embedded TeX" r:id="rId3" imgW="3256519" imgH="961565" progId="EmbeddedTeX.TeXCtrl.1">
                  <p:embed/>
                </p:oleObj>
              </mc:Choice>
              <mc:Fallback>
                <p:oleObj name="Embedded TeX" r:id="rId3" imgW="3256519" imgH="961565" progId="EmbeddedTeX.TeXCtrl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itle 1"/>
          <p:cNvSpPr>
            <a:spLocks/>
          </p:cNvSpPr>
          <p:nvPr/>
        </p:nvSpPr>
        <p:spPr bwMode="auto">
          <a:xfrm>
            <a:off x="304800" y="152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Example of Variable Encoding</a:t>
            </a:r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863600" y="4491038"/>
            <a:ext cx="914400" cy="1547812"/>
          </a:xfrm>
          <a:custGeom>
            <a:avLst/>
            <a:gdLst>
              <a:gd name="T0" fmla="*/ 576 w 576"/>
              <a:gd name="T1" fmla="*/ 975 h 975"/>
              <a:gd name="T2" fmla="*/ 0 w 576"/>
              <a:gd name="T3" fmla="*/ 975 h 975"/>
              <a:gd name="T4" fmla="*/ 13 w 576"/>
              <a:gd name="T5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975">
                <a:moveTo>
                  <a:pt x="576" y="975"/>
                </a:moveTo>
                <a:lnTo>
                  <a:pt x="0" y="975"/>
                </a:lnTo>
                <a:lnTo>
                  <a:pt x="13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1087438" y="4495800"/>
            <a:ext cx="660400" cy="1211263"/>
          </a:xfrm>
          <a:custGeom>
            <a:avLst/>
            <a:gdLst>
              <a:gd name="T0" fmla="*/ 416 w 416"/>
              <a:gd name="T1" fmla="*/ 763 h 763"/>
              <a:gd name="T2" fmla="*/ 5 w 416"/>
              <a:gd name="T3" fmla="*/ 763 h 763"/>
              <a:gd name="T4" fmla="*/ 0 w 416"/>
              <a:gd name="T5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63">
                <a:moveTo>
                  <a:pt x="416" y="763"/>
                </a:moveTo>
                <a:lnTo>
                  <a:pt x="5" y="7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1295400" y="4495800"/>
            <a:ext cx="422275" cy="838200"/>
          </a:xfrm>
          <a:custGeom>
            <a:avLst/>
            <a:gdLst>
              <a:gd name="T0" fmla="*/ 266 w 266"/>
              <a:gd name="T1" fmla="*/ 561 h 561"/>
              <a:gd name="T2" fmla="*/ 1 w 266"/>
              <a:gd name="T3" fmla="*/ 554 h 561"/>
              <a:gd name="T4" fmla="*/ 0 w 266"/>
              <a:gd name="T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561">
                <a:moveTo>
                  <a:pt x="266" y="561"/>
                </a:moveTo>
                <a:lnTo>
                  <a:pt x="1" y="5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36725" y="582771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row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752600" y="54864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column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752600" y="51054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digit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55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(1b)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/>
              <a:t>”</a:t>
            </a:r>
            <a:endParaRPr lang="en-US" sz="2800" dirty="0"/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/>
              <a:t> represents whether the number d is in the cell at row r, column c</a:t>
            </a:r>
          </a:p>
        </p:txBody>
      </p:sp>
      <p:sp>
        <p:nvSpPr>
          <p:cNvPr id="37893" name="Content Placeholder 2"/>
          <p:cNvSpPr>
            <a:spLocks/>
          </p:cNvSpPr>
          <p:nvPr/>
        </p:nvSpPr>
        <p:spPr bwMode="auto">
          <a:xfrm>
            <a:off x="457200" y="2667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Number d must occur exactly once in column c</a:t>
            </a:r>
            <a:r>
              <a:rPr lang="ja-JP" altLang="en-US" sz="2800" dirty="0">
                <a:latin typeface="+mn-lt"/>
              </a:rPr>
              <a:t>”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sym typeface="Symbol" charset="0"/>
              </a:rPr>
              <a:t>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Exactly one of 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{x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1,c,d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2,c,d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..., </a:t>
            </a:r>
            <a:r>
              <a:rPr lang="en-US" sz="2800" dirty="0" err="1">
                <a:solidFill>
                  <a:srgbClr val="3C8C93"/>
                </a:solidFill>
                <a:latin typeface="+mn-lt"/>
              </a:rPr>
              <a:t>x</a:t>
            </a:r>
            <a:r>
              <a:rPr lang="en-US" sz="3200" baseline="-14000" dirty="0" err="1">
                <a:solidFill>
                  <a:srgbClr val="3C8C93"/>
                </a:solidFill>
                <a:latin typeface="+mn-lt"/>
              </a:rPr>
              <a:t>n,c,d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} </a:t>
            </a:r>
            <a:r>
              <a:rPr lang="en-US" sz="2800" dirty="0">
                <a:latin typeface="+mn-lt"/>
              </a:rPr>
              <a:t>is true</a:t>
            </a:r>
            <a:r>
              <a:rPr lang="ja-JP" altLang="en-US" sz="2800">
                <a:latin typeface="+mn-lt"/>
              </a:rPr>
              <a:t>”</a:t>
            </a:r>
            <a:endParaRPr lang="en-US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How do we encode the constraint that </a:t>
            </a:r>
            <a:r>
              <a:rPr lang="en-US" sz="2800" b="1" dirty="0">
                <a:latin typeface="+mn-lt"/>
              </a:rPr>
              <a:t>exactly one</a:t>
            </a:r>
            <a:r>
              <a:rPr lang="en-US" sz="2800" dirty="0">
                <a:latin typeface="+mn-lt"/>
              </a:rPr>
              <a:t> variable in a set is true?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283493"/>
            <a:ext cx="7467600" cy="17065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We can encode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exactly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as the conjunction of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least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most one</a:t>
            </a:r>
            <a:r>
              <a:rPr lang="ja-JP" altLang="en-US" sz="2400">
                <a:latin typeface="Arial" charset="0"/>
              </a:rPr>
              <a:t>”</a:t>
            </a:r>
            <a:endParaRPr lang="en-US" sz="2400" dirty="0">
              <a:latin typeface="Arial" charset="0"/>
            </a:endParaRPr>
          </a:p>
        </p:txBody>
      </p:sp>
      <p:sp>
        <p:nvSpPr>
          <p:cNvPr id="7183" name="Content Placeholder 2"/>
          <p:cNvSpPr>
            <a:spLocks/>
          </p:cNvSpPr>
          <p:nvPr/>
        </p:nvSpPr>
        <p:spPr bwMode="auto">
          <a:xfrm>
            <a:off x="848816" y="3115072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 dirty="0"/>
              <a:t>“</a:t>
            </a:r>
            <a:r>
              <a:rPr lang="en-US" sz="2400" b="1" dirty="0"/>
              <a:t>at most one</a:t>
            </a:r>
            <a:r>
              <a:rPr lang="ja-JP" altLang="en-US" sz="2400" dirty="0"/>
              <a:t>”</a:t>
            </a:r>
            <a:r>
              <a:rPr lang="en-US" sz="2400" dirty="0"/>
              <a:t> is harder in CNF </a:t>
            </a:r>
            <a:br>
              <a:rPr lang="en-US" sz="2400" dirty="0"/>
            </a:br>
            <a:r>
              <a:rPr lang="en-US" sz="2400" dirty="0"/>
              <a:t>Standard method: </a:t>
            </a:r>
            <a:r>
              <a:rPr lang="ja-JP" altLang="en-US" sz="2400" dirty="0"/>
              <a:t>“</a:t>
            </a:r>
            <a:r>
              <a:rPr lang="en-US" sz="2400" dirty="0"/>
              <a:t>no two variables are both true</a:t>
            </a:r>
            <a:r>
              <a:rPr lang="ja-JP" altLang="en-US" sz="2400"/>
              <a:t>”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I.e., enumerate every possible pair of variables and require that one variable in the pair is false</a:t>
            </a:r>
            <a:br>
              <a:rPr lang="en-US" sz="2400" dirty="0"/>
            </a:br>
            <a:r>
              <a:rPr lang="en-US" sz="2400" dirty="0"/>
              <a:t>This takes </a:t>
            </a:r>
            <a:r>
              <a:rPr lang="en-US" sz="2400" dirty="0">
                <a:solidFill>
                  <a:srgbClr val="3C8C93"/>
                </a:solidFill>
              </a:rPr>
              <a:t>O(n</a:t>
            </a:r>
            <a:r>
              <a:rPr lang="en-US" sz="2400" baseline="30000" dirty="0">
                <a:solidFill>
                  <a:srgbClr val="3C8C93"/>
                </a:solidFill>
              </a:rPr>
              <a:t>2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clauses</a:t>
            </a:r>
          </a:p>
        </p:txBody>
      </p:sp>
      <p:sp>
        <p:nvSpPr>
          <p:cNvPr id="7186" name="Content Placeholder 2"/>
          <p:cNvSpPr>
            <a:spLocks/>
          </p:cNvSpPr>
          <p:nvPr/>
        </p:nvSpPr>
        <p:spPr bwMode="auto">
          <a:xfrm>
            <a:off x="848816" y="2276872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/>
              <a:t>“</a:t>
            </a:r>
            <a:r>
              <a:rPr lang="en-US" sz="2400" b="1" dirty="0"/>
              <a:t>at least one</a:t>
            </a:r>
            <a:r>
              <a:rPr lang="ja-JP" altLang="en-US" sz="2400"/>
              <a:t>”</a:t>
            </a:r>
            <a:r>
              <a:rPr lang="en-US" sz="2400" dirty="0"/>
              <a:t> is easy: simply take the logical OR of all the propositional variables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(3)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Example for 3 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least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most one is true</a:t>
            </a:r>
            <a:r>
              <a:rPr lang="ja-JP" altLang="en-US" dirty="0"/>
              <a:t>”</a:t>
            </a:r>
            <a:r>
              <a:rPr lang="en-US" dirty="0"/>
              <a:t>: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</a:t>
            </a:r>
            <a:br>
              <a:rPr lang="en-US" sz="600" dirty="0"/>
            </a:br>
            <a:endParaRPr lang="en-US" sz="600" dirty="0"/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Exactly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3C8C93"/>
                </a:solidFill>
              </a:rPr>
              <a:t>(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</a:rPr>
              <a:t> 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8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weiteres schweres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(Maximales-)</a:t>
            </a:r>
            <a:r>
              <a:rPr lang="de-DE" dirty="0">
                <a:solidFill>
                  <a:srgbClr val="000000"/>
                </a:solidFill>
              </a:rPr>
              <a:t>Cliquen-Problem (</a:t>
            </a:r>
            <a:r>
              <a:rPr lang="de-DE" dirty="0">
                <a:solidFill>
                  <a:srgbClr val="0000FF"/>
                </a:solidFill>
              </a:rPr>
              <a:t>Clique</a:t>
            </a:r>
            <a:r>
              <a:rPr lang="de-DE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de-DE" dirty="0">
                <a:solidFill>
                  <a:srgbClr val="333399"/>
                </a:solidFill>
              </a:rPr>
              <a:t>Eingabe: </a:t>
            </a:r>
            <a:r>
              <a:rPr lang="de-DE" dirty="0" err="1"/>
              <a:t>Ungerichteter</a:t>
            </a:r>
            <a:r>
              <a:rPr lang="de-DE" dirty="0"/>
              <a:t> Graph </a:t>
            </a:r>
            <a:r>
              <a:rPr lang="en-US" dirty="0">
                <a:solidFill>
                  <a:srgbClr val="008A87"/>
                </a:solidFill>
              </a:rPr>
              <a:t>G=(V,E)</a:t>
            </a:r>
            <a:endParaRPr lang="de-DE" dirty="0"/>
          </a:p>
          <a:p>
            <a:pPr lvl="1"/>
            <a:r>
              <a:rPr lang="de-DE" dirty="0">
                <a:solidFill>
                  <a:srgbClr val="333399"/>
                </a:solidFill>
              </a:rPr>
              <a:t>Ausgabe: </a:t>
            </a:r>
            <a:r>
              <a:rPr lang="de-DE" dirty="0"/>
              <a:t>Größte Untermengen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so dass jedes Paar von Knoten in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/>
              <a:t> durch</a:t>
            </a:r>
            <a:br>
              <a:rPr lang="de-DE" dirty="0"/>
            </a:br>
            <a:r>
              <a:rPr lang="de-DE" dirty="0"/>
              <a:t>eine Kante aus E verbunden ist</a:t>
            </a:r>
          </a:p>
          <a:p>
            <a:pPr lvl="1"/>
            <a:r>
              <a:rPr lang="de-DE" dirty="0"/>
              <a:t>Eine solche Menge heißt Clique</a:t>
            </a:r>
          </a:p>
          <a:p>
            <a:pPr lvl="1"/>
            <a:r>
              <a:rPr lang="de-DE" dirty="0"/>
              <a:t>Bester bekannter Algorithmus </a:t>
            </a:r>
            <a:br>
              <a:rPr lang="de-DE" dirty="0"/>
            </a:br>
            <a:r>
              <a:rPr lang="de-DE" dirty="0"/>
              <a:t>für dieses Problem</a:t>
            </a:r>
            <a:br>
              <a:rPr lang="de-DE" dirty="0"/>
            </a:br>
            <a:r>
              <a:rPr lang="de-DE" dirty="0"/>
              <a:t>ist in </a:t>
            </a:r>
            <a:r>
              <a:rPr lang="en-US" dirty="0">
                <a:solidFill>
                  <a:srgbClr val="008A87"/>
                </a:solidFill>
              </a:rPr>
              <a:t>O(n∙2</a:t>
            </a:r>
            <a:r>
              <a:rPr lang="en-US" baseline="30000" dirty="0">
                <a:solidFill>
                  <a:srgbClr val="008A87"/>
                </a:solidFill>
              </a:rPr>
              <a:t>n</a:t>
            </a:r>
            <a:r>
              <a:rPr lang="en-US" dirty="0">
                <a:solidFill>
                  <a:srgbClr val="008A87"/>
                </a:solidFill>
              </a:rPr>
              <a:t>)</a:t>
            </a:r>
          </a:p>
          <a:p>
            <a:pPr lvl="1"/>
            <a:endParaRPr lang="en-US" dirty="0">
              <a:solidFill>
                <a:srgbClr val="008A87"/>
              </a:solidFill>
            </a:endParaRPr>
          </a:p>
          <a:p>
            <a:r>
              <a:rPr lang="en-US" dirty="0" err="1"/>
              <a:t>Entscheidungsproblem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k-Clique</a:t>
            </a:r>
            <a:r>
              <a:rPr lang="en-US" dirty="0"/>
              <a:t>): </a:t>
            </a:r>
            <a:br>
              <a:rPr lang="en-US" dirty="0"/>
            </a:b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Clique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 ⊆ V</a:t>
            </a:r>
            <a:r>
              <a:rPr lang="de-DE" dirty="0"/>
              <a:t> mit </a:t>
            </a:r>
            <a:r>
              <a:rPr lang="de-DE" dirty="0">
                <a:solidFill>
                  <a:srgbClr val="3C8C93"/>
                </a:solidFill>
              </a:rPr>
              <a:t>|C| ≤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/>
              <a:t> 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077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70866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15200" y="205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162800" y="2743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553200" y="3200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866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620000" y="3429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/>
          <p:nvPr/>
        </p:nvSpPr>
        <p:spPr>
          <a:xfrm rot="18638016">
            <a:off x="6697777" y="1825708"/>
            <a:ext cx="1617347" cy="1634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 rot="19120722">
            <a:off x="7199752" y="3295289"/>
            <a:ext cx="13277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 rot="13830870">
            <a:off x="6541824" y="3166161"/>
            <a:ext cx="15131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 rot="17650646">
            <a:off x="5826371" y="3433922"/>
            <a:ext cx="1979525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(4)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6496"/>
            <a:ext cx="82296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</a:rPr>
              <a:t>The following constraints are encoded: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Exactly one digit appears in each cell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row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column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block</a:t>
            </a:r>
          </a:p>
        </p:txBody>
      </p:sp>
      <p:sp>
        <p:nvSpPr>
          <p:cNvPr id="26630" name="Content Placeholder 2"/>
          <p:cNvSpPr>
            <a:spLocks/>
          </p:cNvSpPr>
          <p:nvPr/>
        </p:nvSpPr>
        <p:spPr bwMode="auto">
          <a:xfrm>
            <a:off x="304800" y="4112096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 dirty="0"/>
              <a:t>Each application of the above constraints has the form:</a:t>
            </a:r>
            <a:br>
              <a:rPr lang="en-US" sz="2600" dirty="0"/>
            </a:br>
            <a:r>
              <a:rPr lang="ja-JP" altLang="en-US" sz="2800"/>
              <a:t>“</a:t>
            </a:r>
            <a:r>
              <a:rPr lang="en-US" sz="2800" dirty="0"/>
              <a:t>exactly one of a set variables is true</a:t>
            </a:r>
            <a:r>
              <a:rPr lang="ja-JP" altLang="en-US" sz="2800"/>
              <a:t>”</a:t>
            </a:r>
            <a:endParaRPr lang="en-US" sz="2800" dirty="0"/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/>
              <a:t>All of the above constraints are</a:t>
            </a:r>
            <a:br>
              <a:rPr lang="en-US" sz="2800" dirty="0"/>
            </a:br>
            <a:r>
              <a:rPr lang="en-US" sz="2800" dirty="0"/>
              <a:t>independent of the prefilled cells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0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14536"/>
            <a:ext cx="86868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Problem with Naive Encoding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We need 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total variables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rows,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cols,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digits)</a:t>
            </a:r>
            <a:endParaRPr lang="en-US" sz="1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total clauses</a:t>
            </a:r>
          </a:p>
          <a:p>
            <a:pPr lvl="1"/>
            <a:r>
              <a:rPr lang="en-US" dirty="0">
                <a:latin typeface="Arial" charset="0"/>
              </a:rPr>
              <a:t>To require that the digit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1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appear exactly once in the first row, we need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clauses</a:t>
            </a:r>
          </a:p>
          <a:p>
            <a:pPr lvl="1"/>
            <a:r>
              <a:rPr lang="en-US" dirty="0">
                <a:latin typeface="Arial" charset="0"/>
              </a:rPr>
              <a:t>Repeat for each digit and each row</a:t>
            </a:r>
            <a:endParaRPr lang="en-US" sz="1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For some projects, the naive encoding might be OK</a:t>
            </a:r>
          </a:p>
          <a:p>
            <a:r>
              <a:rPr lang="en-US" dirty="0">
                <a:latin typeface="Arial" charset="0"/>
              </a:rPr>
              <a:t>For large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, it might be a problem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9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variables that are made true or false by prefilled cells</a:t>
            </a:r>
          </a:p>
          <a:p>
            <a:pPr lvl="1"/>
            <a:r>
              <a:rPr lang="en-US" dirty="0">
                <a:latin typeface="Arial" charset="0"/>
              </a:rPr>
              <a:t>Larger grids have larger percentage prefilled.</a:t>
            </a:r>
          </a:p>
          <a:p>
            <a:r>
              <a:rPr lang="en-US" dirty="0">
                <a:latin typeface="Arial" charset="0"/>
              </a:rPr>
              <a:t>Also, don</a:t>
            </a:r>
            <a:r>
              <a:rPr lang="de-DE" dirty="0">
                <a:latin typeface="Arial" charset="0"/>
              </a:rPr>
              <a:t>'</a:t>
            </a:r>
            <a:r>
              <a:rPr lang="en-US" dirty="0">
                <a:latin typeface="Arial" charset="0"/>
              </a:rPr>
              <a:t>t emit clauses that are made true by the prefilled cells</a:t>
            </a:r>
          </a:p>
          <a:p>
            <a:r>
              <a:rPr lang="en-US" dirty="0">
                <a:latin typeface="Arial" charset="0"/>
              </a:rPr>
              <a:t>This makes encoding and decoding more complicated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10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01080"/>
            <a:ext cx="8229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</a:rPr>
              <a:t>Example: Consider the CNF formula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¬b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Suppose the variable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preset to </a:t>
            </a:r>
            <a:r>
              <a:rPr lang="en-US" b="1" dirty="0">
                <a:latin typeface="Courier New" charset="0"/>
              </a:rPr>
              <a:t>true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Then the clause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dirty="0">
                <a:latin typeface="Arial" charset="0"/>
              </a:rPr>
              <a:t>is automatically true, so we skip the clause</a:t>
            </a:r>
          </a:p>
          <a:p>
            <a:r>
              <a:rPr lang="en-US" dirty="0">
                <a:latin typeface="Arial" charset="0"/>
              </a:rPr>
              <a:t>Also, the literal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¬</a:t>
            </a:r>
            <a:r>
              <a:rPr lang="en-US" i="1" dirty="0">
                <a:solidFill>
                  <a:srgbClr val="3C8C93"/>
                </a:solidFill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false, so we leave it out from the 3rd clause.</a:t>
            </a:r>
          </a:p>
          <a:p>
            <a:r>
              <a:rPr lang="en-US" dirty="0">
                <a:latin typeface="Arial" charset="0"/>
              </a:rPr>
              <a:t>Final result: 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endParaRPr lang="en-US" dirty="0">
              <a:latin typeface="Arial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977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2349"/>
            <a:ext cx="8229600" cy="614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Results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" y="1488771"/>
            <a:ext cx="73914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85251" y="2434999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55576" y="4005064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60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3-SAT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Jedes SAT-Problem kann auf 3-SAT (max. 3 </a:t>
            </a:r>
            <a:r>
              <a:rPr lang="de-DE" dirty="0" err="1"/>
              <a:t>Literale</a:t>
            </a:r>
            <a:r>
              <a:rPr lang="de-DE" dirty="0"/>
              <a:t> in Klausel) reduziert werden (Übungsaufgabe)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ist mit 2-SAT?</a:t>
            </a:r>
          </a:p>
          <a:p>
            <a:r>
              <a:rPr lang="de-DE" dirty="0"/>
              <a:t>Nicht jede Formel liegt im 2-SAT-Fragment</a:t>
            </a:r>
          </a:p>
          <a:p>
            <a:r>
              <a:rPr lang="de-DE" dirty="0"/>
              <a:t>Ist 2-SAT schwerer oder leichter als 3-SAT?</a:t>
            </a:r>
          </a:p>
          <a:p>
            <a:r>
              <a:rPr lang="de-DE" dirty="0"/>
              <a:t>Finde </a:t>
            </a:r>
            <a:r>
              <a:rPr lang="de-DE" dirty="0" err="1"/>
              <a:t>polynomiellen</a:t>
            </a:r>
            <a:r>
              <a:rPr lang="de-DE" dirty="0"/>
              <a:t> Algorithmus für 2-SAT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5651500" y="4149725"/>
            <a:ext cx="577850" cy="574675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V="1">
            <a:off x="6588125" y="4221163"/>
            <a:ext cx="503238" cy="576262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685800" y="1827213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(x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  <a:sym typeface="Symbol" charset="0"/>
              </a:rPr>
              <a:t></a:t>
            </a:r>
            <a:r>
              <a:rPr lang="en-US" sz="2800" dirty="0">
                <a:latin typeface="+mn-lt"/>
              </a:rPr>
              <a:t> 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(¬x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  <a:sym typeface="Symbol" charset="0"/>
              </a:rPr>
              <a:t> </a:t>
            </a:r>
            <a:r>
              <a:rPr lang="en-US" sz="2800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de-DE" sz="2800" dirty="0">
                <a:latin typeface="+mn-lt"/>
              </a:rPr>
              <a:t>(x</a:t>
            </a:r>
            <a:r>
              <a:rPr lang="de-DE" sz="2800" baseline="-25000" dirty="0">
                <a:latin typeface="+mn-lt"/>
              </a:rPr>
              <a:t>3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x</a:t>
            </a:r>
            <a:r>
              <a:rPr lang="de-DE" sz="2800" baseline="-25000" dirty="0">
                <a:latin typeface="+mn-lt"/>
              </a:rPr>
              <a:t>1</a:t>
            </a:r>
            <a:r>
              <a:rPr lang="de-DE" sz="280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(a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b) = (</a:t>
            </a:r>
            <a:r>
              <a:rPr lang="en-US" sz="2800" dirty="0">
                <a:latin typeface="+mn-lt"/>
              </a:rPr>
              <a:t>¬a </a:t>
            </a:r>
            <a:r>
              <a:rPr lang="en-US" sz="2800" dirty="0">
                <a:latin typeface="+mn-lt"/>
                <a:sym typeface="Symbol" charset="0"/>
              </a:rPr>
              <a:t></a:t>
            </a:r>
            <a:r>
              <a:rPr lang="en-US" sz="2800" dirty="0">
                <a:latin typeface="+mn-lt"/>
              </a:rPr>
              <a:t> 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2-SAT Algorithmus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79" y="1830097"/>
            <a:ext cx="7696200" cy="3657600"/>
          </a:xfrm>
          <a:noFill/>
        </p:spPr>
        <p:txBody>
          <a:bodyPr wrap="none"/>
          <a:lstStyle/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>
                <a:solidFill>
                  <a:schemeClr val="folHlink"/>
                </a:solidFill>
              </a:rPr>
              <a:t>(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  <a:sym typeface="Symbol" charset="0"/>
              </a:rPr>
              <a:t></a:t>
            </a:r>
            <a:r>
              <a:rPr lang="en-US" sz="2800" baseline="-25000" dirty="0">
                <a:solidFill>
                  <a:schemeClr val="folHlink"/>
                </a:solidFill>
              </a:rPr>
              <a:t> 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(x</a:t>
            </a:r>
            <a:r>
              <a:rPr lang="en-US" sz="2800" baseline="-25000" dirty="0"/>
              <a:t>2 </a:t>
            </a:r>
            <a:r>
              <a:rPr lang="en-US" sz="2800" dirty="0">
                <a:sym typeface="Symbol" charset="0"/>
              </a:rPr>
              <a:t></a:t>
            </a:r>
            <a:r>
              <a:rPr lang="en-US" sz="2800" dirty="0"/>
              <a:t> x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(¬x</a:t>
            </a:r>
            <a:r>
              <a:rPr lang="en-US" sz="2800" baseline="-25000" dirty="0"/>
              <a:t>1</a:t>
            </a:r>
            <a:r>
              <a:rPr lang="en-US" sz="2800" dirty="0">
                <a:sym typeface="Symbol" charset="0"/>
              </a:rPr>
              <a:t> </a:t>
            </a:r>
            <a:r>
              <a:rPr lang="en-US" sz="2800" baseline="-25000" dirty="0"/>
              <a:t> </a:t>
            </a:r>
            <a:r>
              <a:rPr lang="en-US" sz="2800" dirty="0"/>
              <a:t>¬x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de-DE" sz="2800" dirty="0"/>
              <a:t>(x</a:t>
            </a:r>
            <a:r>
              <a:rPr lang="de-DE" sz="2800" baseline="-25000" dirty="0"/>
              <a:t>3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x</a:t>
            </a:r>
            <a:r>
              <a:rPr lang="de-DE" sz="2800" baseline="-25000" dirty="0"/>
              <a:t>1 </a:t>
            </a:r>
            <a:r>
              <a:rPr lang="de-DE" sz="2800" dirty="0"/>
              <a:t>)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/>
              <a:t>(a) = 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a)</a:t>
            </a:r>
          </a:p>
          <a:p>
            <a:pPr eaLnBrk="1" hangingPunct="1"/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¬a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b)</a:t>
            </a:r>
            <a:br>
              <a:rPr lang="en-US" sz="2800" dirty="0"/>
            </a:br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¬b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a)</a:t>
            </a:r>
          </a:p>
          <a:p>
            <a:pPr eaLnBrk="1" hangingPunct="1"/>
            <a:endParaRPr lang="de-DE" sz="28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286625" y="4264025"/>
            <a:ext cx="0" cy="433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21970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6116638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521970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556250" y="3249613"/>
            <a:ext cx="2400300" cy="1619250"/>
          </a:xfrm>
          <a:custGeom>
            <a:avLst/>
            <a:gdLst>
              <a:gd name="T0" fmla="*/ 2147483647 w 1512"/>
              <a:gd name="T1" fmla="*/ 2147483647 h 1020"/>
              <a:gd name="T2" fmla="*/ 2147483647 w 1512"/>
              <a:gd name="T3" fmla="*/ 2147483647 h 1020"/>
              <a:gd name="T4" fmla="*/ 0 w 1512"/>
              <a:gd name="T5" fmla="*/ 2147483647 h 1020"/>
              <a:gd name="T6" fmla="*/ 0 60000 65536"/>
              <a:gd name="T7" fmla="*/ 0 60000 65536"/>
              <a:gd name="T8" fmla="*/ 0 60000 65536"/>
              <a:gd name="T9" fmla="*/ 0 w 1512"/>
              <a:gd name="T10" fmla="*/ 0 h 1020"/>
              <a:gd name="T11" fmla="*/ 1512 w 1512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" h="1020">
                <a:moveTo>
                  <a:pt x="1179" y="1020"/>
                </a:moveTo>
                <a:cubicBezTo>
                  <a:pt x="1345" y="623"/>
                  <a:pt x="1512" y="226"/>
                  <a:pt x="1315" y="113"/>
                </a:cubicBezTo>
                <a:cubicBezTo>
                  <a:pt x="1118" y="0"/>
                  <a:pt x="559" y="170"/>
                  <a:pt x="0" y="340"/>
                </a:cubicBezTo>
              </a:path>
            </a:pathLst>
          </a:cu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H="1" flipV="1">
            <a:off x="6548438" y="4246563"/>
            <a:ext cx="560387" cy="568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7" name="Freeform 15"/>
          <p:cNvSpPr>
            <a:spLocks/>
          </p:cNvSpPr>
          <p:nvPr/>
        </p:nvSpPr>
        <p:spPr bwMode="auto">
          <a:xfrm rot="290195">
            <a:off x="5580063" y="4149725"/>
            <a:ext cx="2952750" cy="1654175"/>
          </a:xfrm>
          <a:custGeom>
            <a:avLst/>
            <a:gdLst>
              <a:gd name="T0" fmla="*/ 0 w 1777"/>
              <a:gd name="T1" fmla="*/ 2147483647 h 974"/>
              <a:gd name="T2" fmla="*/ 2147483647 w 1777"/>
              <a:gd name="T3" fmla="*/ 2147483647 h 974"/>
              <a:gd name="T4" fmla="*/ 2147483647 w 1777"/>
              <a:gd name="T5" fmla="*/ 0 h 974"/>
              <a:gd name="T6" fmla="*/ 0 60000 65536"/>
              <a:gd name="T7" fmla="*/ 0 60000 65536"/>
              <a:gd name="T8" fmla="*/ 0 60000 65536"/>
              <a:gd name="T9" fmla="*/ 0 w 1777"/>
              <a:gd name="T10" fmla="*/ 0 h 974"/>
              <a:gd name="T11" fmla="*/ 1777 w 1777"/>
              <a:gd name="T12" fmla="*/ 974 h 9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7" h="974">
                <a:moveTo>
                  <a:pt x="0" y="680"/>
                </a:moveTo>
                <a:cubicBezTo>
                  <a:pt x="699" y="827"/>
                  <a:pt x="1399" y="974"/>
                  <a:pt x="1588" y="861"/>
                </a:cubicBezTo>
                <a:cubicBezTo>
                  <a:pt x="1777" y="748"/>
                  <a:pt x="1455" y="374"/>
                  <a:pt x="1134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5651500" y="4221163"/>
            <a:ext cx="576263" cy="5032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5218113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7" name="Oval 25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2463800" y="2420938"/>
            <a:ext cx="4318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4114800" y="2420938"/>
            <a:ext cx="6477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5867400" y="2420938"/>
            <a:ext cx="430213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569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24" grpId="0" animBg="1"/>
      <p:bldP spid="115739" grpId="0" build="allAtOnce"/>
      <p:bldP spid="115715" grpId="0" uiExpand="1" build="p"/>
      <p:bldP spid="115717" grpId="0" animBg="1"/>
      <p:bldP spid="115725" grpId="0" animBg="1"/>
      <p:bldP spid="115726" grpId="0" uiExpand="1" animBg="1"/>
      <p:bldP spid="115727" grpId="0" uiExpand="1" animBg="1"/>
      <p:bldP spid="115732" grpId="0" uiExpand="1" animBg="1"/>
      <p:bldP spid="115733" grpId="0" uiExpand="1" animBg="1"/>
      <p:bldP spid="115733" grpId="1" uiExpand="1" animBg="1"/>
      <p:bldP spid="115734" grpId="0" uiExpand="1" animBg="1"/>
      <p:bldP spid="115735" grpId="0" uiExpand="1" animBg="1"/>
      <p:bldP spid="115736" grpId="0" animBg="1"/>
      <p:bldP spid="115737" grpId="0" animBg="1"/>
      <p:bldP spid="115738" grpId="0" animBg="1"/>
      <p:bldP spid="115744" grpId="0" animBg="1"/>
      <p:bldP spid="115744" grpId="1" uiExpand="1" animBg="1"/>
      <p:bldP spid="115745" grpId="0" uiExpand="1" animBg="1"/>
      <p:bldP spid="115745" grpId="1" uiExpand="1" animBg="1"/>
      <p:bldP spid="115746" grpId="0" uiExpand="1" animBg="1"/>
      <p:bldP spid="11574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2-SAT Algorithmus</a:t>
            </a:r>
            <a:endParaRPr lang="en-US">
              <a:latin typeface="Calibri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alibri" charset="0"/>
              </a:rPr>
              <a:t>Eine 2-KNF-Formel ist unerfüllbar</a:t>
            </a:r>
          </a:p>
          <a:p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pPr>
              <a:buFontTx/>
              <a:buNone/>
            </a:pPr>
            <a:r>
              <a:rPr lang="de-DE" dirty="0">
                <a:latin typeface="Calibri" charset="0"/>
              </a:rPr>
              <a:t>im Graphen G</a:t>
            </a:r>
            <a:r>
              <a:rPr lang="de-DE" baseline="-25000" dirty="0">
                <a:latin typeface="Calibri" charset="0"/>
              </a:rPr>
              <a:t>F</a:t>
            </a:r>
            <a:r>
              <a:rPr lang="de-DE" dirty="0">
                <a:latin typeface="Calibri" charset="0"/>
              </a:rPr>
              <a:t> existiert ein Zyklus der Form 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</a:t>
            </a:r>
            <a:r>
              <a:rPr lang="en-US" dirty="0">
                <a:latin typeface="Calibri" charset="0"/>
              </a:rPr>
              <a:t>¬</a:t>
            </a:r>
            <a:r>
              <a:rPr lang="de-DE" dirty="0">
                <a:latin typeface="Calibri" charset="0"/>
              </a:rPr>
              <a:t>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x</a:t>
            </a:r>
            <a:r>
              <a:rPr lang="de-DE" baseline="-25000" dirty="0">
                <a:latin typeface="Calibri" charset="0"/>
              </a:rPr>
              <a:t>i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051720" y="1844824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3200" dirty="0" err="1"/>
              <a:t>gdw</a:t>
            </a:r>
            <a:r>
              <a:rPr lang="de-DE" sz="3200" dirty="0"/>
              <a:t>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52117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125" cy="72008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Calibri" charset="0"/>
              </a:rPr>
              <a:t>Zyklen mit x und </a:t>
            </a:r>
            <a:r>
              <a:rPr lang="en-US" sz="3600" dirty="0">
                <a:latin typeface="Calibri" charset="0"/>
              </a:rPr>
              <a:t>¬x </a:t>
            </a:r>
            <a:r>
              <a:rPr lang="en-US" sz="3600" dirty="0" err="1">
                <a:latin typeface="Calibri" charset="0"/>
              </a:rPr>
              <a:t>finden</a:t>
            </a:r>
            <a:endParaRPr lang="de-DE" sz="3600" dirty="0">
              <a:latin typeface="Calibri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702550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Als All-Pair-</a:t>
            </a:r>
            <a:r>
              <a:rPr lang="de-DE" dirty="0" err="1">
                <a:latin typeface="Calibri" charset="0"/>
              </a:rPr>
              <a:t>Shortest</a:t>
            </a:r>
            <a:r>
              <a:rPr lang="de-DE" dirty="0">
                <a:latin typeface="Calibri" charset="0"/>
              </a:rPr>
              <a:t>-</a:t>
            </a:r>
            <a:r>
              <a:rPr lang="de-DE" dirty="0" err="1">
                <a:latin typeface="Calibri" charset="0"/>
              </a:rPr>
              <a:t>Paths</a:t>
            </a:r>
            <a:r>
              <a:rPr lang="de-DE" dirty="0">
                <a:latin typeface="Calibri" charset="0"/>
              </a:rPr>
              <a:t>– Problem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mit unendlichen Kosten für nichtvorhandene Kanten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für alle x überprüfen: 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(</a:t>
            </a:r>
            <a:r>
              <a:rPr lang="de-DE" dirty="0" err="1">
                <a:latin typeface="Calibri" charset="0"/>
              </a:rPr>
              <a:t>x,¬x</a:t>
            </a:r>
            <a:r>
              <a:rPr lang="de-DE" dirty="0">
                <a:latin typeface="Calibri" charset="0"/>
              </a:rPr>
              <a:t>) und (¬</a:t>
            </a:r>
            <a:r>
              <a:rPr lang="de-DE" dirty="0" err="1">
                <a:latin typeface="Calibri" charset="0"/>
              </a:rPr>
              <a:t>x,x</a:t>
            </a:r>
            <a:r>
              <a:rPr lang="de-DE" dirty="0">
                <a:latin typeface="Calibri" charset="0"/>
              </a:rPr>
              <a:t>) &lt; </a:t>
            </a:r>
            <a:r>
              <a:rPr lang="de-DE" dirty="0">
                <a:latin typeface="Calibri" charset="0"/>
                <a:sym typeface="Symbol" charset="0"/>
              </a:rPr>
              <a:t>?</a:t>
            </a:r>
            <a:r>
              <a:rPr lang="de-DE" dirty="0">
                <a:latin typeface="Calibri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Laufzeit </a:t>
            </a:r>
            <a:r>
              <a:rPr lang="de-DE" dirty="0" err="1">
                <a:latin typeface="Calibri" charset="0"/>
              </a:rPr>
              <a:t>polynomiell</a:t>
            </a:r>
            <a:endParaRPr lang="de-DE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 mit Tiefensuche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Zusammenhangskomponenten zerlegen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O(</a:t>
            </a:r>
            <a:r>
              <a:rPr lang="de-DE" dirty="0" err="1">
                <a:latin typeface="Calibri" charset="0"/>
              </a:rPr>
              <a:t>nm</a:t>
            </a:r>
            <a:r>
              <a:rPr lang="de-DE" dirty="0">
                <a:latin typeface="Calibri" charset="0"/>
              </a:rPr>
              <a:t>) </a:t>
            </a:r>
            <a:br>
              <a:rPr lang="de-DE" dirty="0">
                <a:latin typeface="Calibri" charset="0"/>
              </a:rPr>
            </a:br>
            <a:r>
              <a:rPr lang="de-DE" dirty="0" err="1">
                <a:latin typeface="Calibri" charset="0"/>
              </a:rPr>
              <a:t>n</a:t>
            </a:r>
            <a:r>
              <a:rPr lang="de-DE" dirty="0">
                <a:latin typeface="Calibri" charset="0"/>
              </a:rPr>
              <a:t>=Anzahl der Variablen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m=Anzahl der Klauseln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989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Bedeutung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Formalisierung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2-SAT </a:t>
            </a:r>
            <a:r>
              <a:rPr lang="en-US" dirty="0" err="1"/>
              <a:t>versuchen</a:t>
            </a:r>
            <a:endParaRPr lang="en-US" dirty="0"/>
          </a:p>
          <a:p>
            <a:r>
              <a:rPr lang="en-US" dirty="0" err="1"/>
              <a:t>Gelungen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Konfliktfreie</a:t>
            </a:r>
            <a:r>
              <a:rPr lang="en-US" dirty="0"/>
              <a:t> </a:t>
            </a:r>
            <a:r>
              <a:rPr lang="en-US" dirty="0" err="1"/>
              <a:t>Plazierung</a:t>
            </a:r>
            <a:r>
              <a:rPr lang="en-US" dirty="0"/>
              <a:t> </a:t>
            </a:r>
            <a:r>
              <a:rPr lang="en-US" dirty="0" err="1"/>
              <a:t>geometrischer</a:t>
            </a:r>
            <a:r>
              <a:rPr lang="en-US" dirty="0"/>
              <a:t> </a:t>
            </a:r>
            <a:r>
              <a:rPr lang="en-US" dirty="0" err="1"/>
              <a:t>Objekte</a:t>
            </a:r>
            <a:endParaRPr lang="en-US" dirty="0"/>
          </a:p>
          <a:p>
            <a:pPr lvl="1"/>
            <a:r>
              <a:rPr lang="en-US" dirty="0" err="1"/>
              <a:t>Clusterung</a:t>
            </a:r>
            <a:r>
              <a:rPr lang="en-US" dirty="0"/>
              <a:t> von </a:t>
            </a:r>
            <a:r>
              <a:rPr lang="en-US" dirty="0" err="1"/>
              <a:t>Daten</a:t>
            </a:r>
            <a:endParaRPr lang="en-US" dirty="0"/>
          </a:p>
          <a:p>
            <a:pPr lvl="1"/>
            <a:r>
              <a:rPr lang="en-US" dirty="0" err="1"/>
              <a:t>Anordnungsprobleme</a:t>
            </a:r>
            <a:r>
              <a:rPr lang="en-US" dirty="0"/>
              <a:t> (Scheduling)</a:t>
            </a:r>
          </a:p>
          <a:p>
            <a:pPr lvl="1"/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weitere</a:t>
            </a:r>
            <a:r>
              <a:rPr lang="is-IS" dirty="0"/>
              <a:t>…</a:t>
            </a:r>
          </a:p>
          <a:p>
            <a:pPr lvl="1"/>
            <a:endParaRPr lang="is-IS" dirty="0"/>
          </a:p>
          <a:p>
            <a:r>
              <a:rPr lang="is-IS" dirty="0"/>
              <a:t>Nicht immer bietet sich SAT für die Formalisierung von Anwendungsproblemen 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 und NP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305800" cy="49293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P</a:t>
            </a:r>
            <a:r>
              <a:rPr lang="de-DE" sz="2400" dirty="0">
                <a:solidFill>
                  <a:srgbClr val="1238FF"/>
                </a:solidFill>
              </a:rPr>
              <a:t> = Menge der Probleme, die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zu lösen sind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1238FF"/>
                </a:solidFill>
              </a:rPr>
              <a:t>NP</a:t>
            </a:r>
            <a:r>
              <a:rPr lang="de-DE" sz="2400" dirty="0">
                <a:solidFill>
                  <a:srgbClr val="1238FF"/>
                </a:solidFill>
              </a:rPr>
              <a:t> = Menge der Probleme für die ”geratene” Lösungen in </a:t>
            </a:r>
            <a:r>
              <a:rPr lang="de-DE" sz="2400" dirty="0" err="1">
                <a:solidFill>
                  <a:srgbClr val="1238FF"/>
                </a:solidFill>
              </a:rPr>
              <a:t>polynomieller</a:t>
            </a:r>
            <a:r>
              <a:rPr lang="de-DE" sz="2400" dirty="0">
                <a:solidFill>
                  <a:srgbClr val="1238FF"/>
                </a:solidFill>
              </a:rPr>
              <a:t> Zeit verifiziert werden können</a:t>
            </a:r>
          </a:p>
          <a:p>
            <a:pPr marL="0" indent="0">
              <a:buNone/>
            </a:pPr>
            <a:endParaRPr lang="de-DE" sz="2400" dirty="0">
              <a:solidFill>
                <a:srgbClr val="1238FF"/>
              </a:solidFill>
            </a:endParaRPr>
          </a:p>
          <a:p>
            <a:r>
              <a:rPr lang="de-DE" sz="2400" dirty="0"/>
              <a:t>K-Clique-Problem ist in NP (und damit Clique):</a:t>
            </a:r>
          </a:p>
          <a:p>
            <a:r>
              <a:rPr lang="de-DE" sz="2400" dirty="0"/>
              <a:t>K-TSP-Problem ist in NP (und damit TSP)</a:t>
            </a:r>
          </a:p>
          <a:p>
            <a:r>
              <a:rPr lang="de-DE" sz="2400" dirty="0"/>
              <a:t>Ist Sortierung in NP?</a:t>
            </a:r>
          </a:p>
          <a:p>
            <a:pPr lvl="1"/>
            <a:r>
              <a:rPr lang="de-DE" sz="2000" dirty="0"/>
              <a:t>Kein Entscheidungsproblem</a:t>
            </a:r>
          </a:p>
          <a:p>
            <a:r>
              <a:rPr lang="de-DE" sz="2400" dirty="0"/>
              <a:t>Also vielleicht: </a:t>
            </a:r>
            <a:r>
              <a:rPr lang="de-DE" sz="2400" dirty="0" err="1"/>
              <a:t>Sortiertheit</a:t>
            </a:r>
            <a:r>
              <a:rPr lang="de-DE" sz="2400" dirty="0"/>
              <a:t> in NP?</a:t>
            </a:r>
          </a:p>
          <a:p>
            <a:pPr lvl="1"/>
            <a:r>
              <a:rPr lang="de-DE" sz="2000" dirty="0"/>
              <a:t>Ja, leicht zu verifizieren, man braucht gar nicht zu raten</a:t>
            </a:r>
          </a:p>
          <a:p>
            <a:pPr lvl="1"/>
            <a:r>
              <a:rPr lang="de-DE" sz="2000" dirty="0" err="1"/>
              <a:t>Sortiertheit</a:t>
            </a:r>
            <a:r>
              <a:rPr lang="de-DE" sz="2000" dirty="0"/>
              <a:t> ist sogar in P</a:t>
            </a:r>
          </a:p>
          <a:p>
            <a:r>
              <a:rPr lang="de-DE" sz="2200" b="1" dirty="0"/>
              <a:t>P ⊆ NP</a:t>
            </a:r>
          </a:p>
        </p:txBody>
      </p:sp>
    </p:spTree>
    <p:extLst>
      <p:ext uri="{BB962C8B-B14F-4D97-AF65-F5344CB8AC3E}">
        <p14:creationId xmlns:p14="http://schemas.microsoft.com/office/powerpoint/2010/main" val="14034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In den nachfolgenden Präsentationen </a:t>
            </a:r>
            <a:r>
              <a:rPr lang="de-DE" sz="2000"/>
              <a:t>wurden Bilder </a:t>
            </a:r>
            <a:r>
              <a:rPr lang="de-DE" sz="2000" dirty="0"/>
              <a:t>entnommen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r>
              <a:rPr lang="de-DE" sz="2000" dirty="0"/>
              <a:t>„</a:t>
            </a:r>
            <a:r>
              <a:rPr lang="de-DE" sz="2000" dirty="0" err="1"/>
              <a:t>Constraint</a:t>
            </a:r>
            <a:r>
              <a:rPr lang="de-DE" sz="2000" dirty="0"/>
              <a:t> </a:t>
            </a:r>
            <a:r>
              <a:rPr lang="de-DE" sz="2000" dirty="0" err="1"/>
              <a:t>Satisfaction</a:t>
            </a:r>
            <a:r>
              <a:rPr lang="de-DE" sz="2000" dirty="0"/>
              <a:t> Problems“</a:t>
            </a:r>
            <a:br>
              <a:rPr lang="de-DE" sz="2000" dirty="0"/>
            </a:br>
            <a:r>
              <a:rPr lang="en-US" altLang="en-US" sz="2000" dirty="0"/>
              <a:t>CS 271: Fall 2007, Instructor: </a:t>
            </a:r>
            <a:r>
              <a:rPr lang="en-US" altLang="en-US" sz="2000" dirty="0" err="1"/>
              <a:t>Padhraic</a:t>
            </a:r>
            <a:r>
              <a:rPr lang="en-US" altLang="en-US" sz="2000" dirty="0"/>
              <a:t> Smyth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029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082380"/>
            <a:ext cx="8229600" cy="1866900"/>
          </a:xfrm>
        </p:spPr>
        <p:txBody>
          <a:bodyPr/>
          <a:lstStyle/>
          <a:p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WA, NT, Q, NSW, V, SA, T</a:t>
            </a:r>
          </a:p>
          <a:p>
            <a:r>
              <a:rPr lang="en-US" altLang="en-US" sz="2400" dirty="0" err="1"/>
              <a:t>Wertebereich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für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Variablen</a:t>
            </a:r>
            <a:r>
              <a:rPr lang="en-US" altLang="en-US" sz="2400" dirty="0"/>
              <a:t>: </a:t>
            </a:r>
            <a:r>
              <a:rPr lang="en-US" altLang="en-US" sz="2400" i="1" dirty="0"/>
              <a:t>{rot, </a:t>
            </a:r>
            <a:r>
              <a:rPr lang="en-US" altLang="en-US" sz="2400" i="1" dirty="0" err="1"/>
              <a:t>grün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blau</a:t>
            </a:r>
            <a:r>
              <a:rPr lang="en-US" altLang="en-US" sz="2400" i="1" dirty="0"/>
              <a:t>}</a:t>
            </a:r>
            <a:endParaRPr lang="en-US" altLang="en-US" sz="2400" dirty="0"/>
          </a:p>
          <a:p>
            <a:r>
              <a:rPr lang="en-US" altLang="en-US" sz="2400" dirty="0" err="1"/>
              <a:t>Beschränkungen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000" dirty="0" err="1"/>
              <a:t>Benachbarte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Regionen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müssen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verschiedene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Farben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haben</a:t>
            </a:r>
            <a:endParaRPr lang="en-US" altLang="en-US" sz="2000" dirty="0"/>
          </a:p>
          <a:p>
            <a:pPr lvl="2"/>
            <a:r>
              <a:rPr lang="en-US" altLang="en-US" sz="2000" dirty="0"/>
              <a:t>Z.B.: </a:t>
            </a:r>
            <a:r>
              <a:rPr lang="en-US" altLang="en-US" sz="2000" i="1" dirty="0"/>
              <a:t>WA </a:t>
            </a:r>
            <a:r>
              <a:rPr lang="en-US" altLang="en-US" sz="2000" i="1" dirty="0">
                <a:sym typeface="Symbol" charset="2"/>
              </a:rPr>
              <a:t></a:t>
            </a:r>
            <a:r>
              <a:rPr lang="en-US" altLang="en-US" sz="2000" i="1" dirty="0"/>
              <a:t> NT</a:t>
            </a:r>
            <a:r>
              <a:rPr lang="en-US" altLang="en-US" sz="2000" dirty="0"/>
              <a:t>  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496" y="1338064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13323645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07579"/>
            <a:ext cx="6096000" cy="30575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56175" y="2276872"/>
            <a:ext cx="2920305" cy="1800200"/>
          </a:xfrm>
          <a:prstGeom prst="cloudCallout">
            <a:avLst>
              <a:gd name="adj1" fmla="val -68845"/>
              <a:gd name="adj2" fmla="val -37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Darstellbar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als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planarer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7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Constraint-Satisfaction-Problem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Lösungen</a:t>
            </a:r>
            <a:r>
              <a:rPr lang="en-US" altLang="en-US" dirty="0"/>
              <a:t> </a:t>
            </a:r>
            <a:r>
              <a:rPr lang="en-US" altLang="en-US" dirty="0" err="1"/>
              <a:t>sind</a:t>
            </a:r>
            <a:r>
              <a:rPr lang="en-US" altLang="en-US" dirty="0"/>
              <a:t> </a:t>
            </a:r>
            <a:r>
              <a:rPr lang="en-US" altLang="en-US" dirty="0" err="1"/>
              <a:t>Variablenbelegungen</a:t>
            </a:r>
            <a:r>
              <a:rPr lang="en-US" altLang="en-US" dirty="0"/>
              <a:t>, die </a:t>
            </a:r>
            <a:r>
              <a:rPr lang="en-US" altLang="en-US" dirty="0" err="1"/>
              <a:t>alle</a:t>
            </a:r>
            <a:r>
              <a:rPr lang="en-US" altLang="en-US" dirty="0"/>
              <a:t> </a:t>
            </a:r>
            <a:r>
              <a:rPr lang="en-US" altLang="en-US" dirty="0" err="1"/>
              <a:t>Einschränkungen</a:t>
            </a:r>
            <a:r>
              <a:rPr lang="en-US" altLang="en-US" dirty="0"/>
              <a:t> </a:t>
            </a:r>
            <a:r>
              <a:rPr lang="en-US" altLang="en-US" dirty="0" err="1"/>
              <a:t>erfüllen</a:t>
            </a:r>
            <a:r>
              <a:rPr lang="en-US" altLang="en-US" dirty="0"/>
              <a:t>, </a:t>
            </a:r>
            <a:r>
              <a:rPr lang="en-US" altLang="en-US" dirty="0" err="1"/>
              <a:t>z.B</a:t>
            </a:r>
            <a:r>
              <a:rPr lang="en-US" altLang="en-US" dirty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{WA=rot, NT=</a:t>
            </a:r>
            <a:r>
              <a:rPr lang="en-US" altLang="en-US" i="1" dirty="0" err="1"/>
              <a:t>grün</a:t>
            </a:r>
            <a:r>
              <a:rPr lang="en-US" altLang="en-US" i="1" dirty="0"/>
              <a:t>, Q=rot, NSW=</a:t>
            </a:r>
            <a:r>
              <a:rPr lang="en-US" altLang="en-US" i="1" dirty="0" err="1"/>
              <a:t>grün</a:t>
            </a:r>
            <a:r>
              <a:rPr lang="en-US" altLang="en-US" i="1" dirty="0"/>
              <a:t>, </a:t>
            </a:r>
            <a:br>
              <a:rPr lang="en-US" altLang="en-US" i="1" dirty="0"/>
            </a:br>
            <a:r>
              <a:rPr lang="en-US" altLang="en-US" i="1" dirty="0"/>
              <a:t> V=rot, SA=</a:t>
            </a:r>
            <a:r>
              <a:rPr lang="en-US" altLang="en-US" i="1" dirty="0" err="1"/>
              <a:t>blau</a:t>
            </a:r>
            <a:r>
              <a:rPr lang="en-US" altLang="en-US" i="1" dirty="0"/>
              <a:t>, T=</a:t>
            </a:r>
            <a:r>
              <a:rPr lang="en-US" altLang="en-US" i="1" dirty="0" err="1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100"/>
            <a:ext cx="2673927" cy="2438400"/>
          </a:xfrm>
        </p:spPr>
      </p:pic>
      <p:sp>
        <p:nvSpPr>
          <p:cNvPr id="4" name="TextBox 3"/>
          <p:cNvSpPr txBox="1"/>
          <p:nvPr/>
        </p:nvSpPr>
        <p:spPr>
          <a:xfrm>
            <a:off x="3779912" y="1969676"/>
            <a:ext cx="3995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Kante</a:t>
            </a:r>
            <a:r>
              <a:rPr lang="en-US" sz="2800" dirty="0"/>
              <a:t> </a:t>
            </a:r>
            <a:r>
              <a:rPr lang="en-US" sz="2800" dirty="0" err="1"/>
              <a:t>steht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"</a:t>
            </a:r>
            <a:r>
              <a:rPr lang="en-US" sz="2800" dirty="0" err="1"/>
              <a:t>ungleich</a:t>
            </a:r>
            <a:r>
              <a:rPr lang="en-US" sz="2800" dirty="0"/>
              <a:t>"</a:t>
            </a:r>
            <a:br>
              <a:rPr lang="en-US" sz="2800" dirty="0"/>
            </a:br>
            <a:r>
              <a:rPr lang="en-US" sz="2800" dirty="0"/>
              <a:t>und </a:t>
            </a:r>
            <a:r>
              <a:rPr lang="en-US" sz="2800" dirty="0" err="1"/>
              <a:t>stellt</a:t>
            </a:r>
            <a:r>
              <a:rPr lang="en-US" sz="2800" dirty="0"/>
              <a:t> Constraint </a:t>
            </a:r>
            <a:r>
              <a:rPr lang="en-US" sz="2800" dirty="0" err="1"/>
              <a:t>dar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34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Färbung</a:t>
            </a:r>
            <a:r>
              <a:rPr lang="en-US" altLang="en-US" dirty="0"/>
              <a:t> von </a:t>
            </a:r>
            <a:r>
              <a:rPr lang="en-US" altLang="en-US" dirty="0" err="1"/>
              <a:t>Graphen</a:t>
            </a:r>
            <a:endParaRPr lang="en-US" alt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Gegeben</a:t>
            </a:r>
            <a:r>
              <a:rPr lang="en-US" altLang="en-US" dirty="0"/>
              <a:t> </a:t>
            </a:r>
            <a:r>
              <a:rPr lang="en-US" altLang="en-US" dirty="0" err="1"/>
              <a:t>ein</a:t>
            </a:r>
            <a:r>
              <a:rPr lang="en-US" altLang="en-US" dirty="0"/>
              <a:t> </a:t>
            </a:r>
            <a:r>
              <a:rPr lang="en-US" altLang="en-US" dirty="0" err="1"/>
              <a:t>planarer</a:t>
            </a:r>
            <a:r>
              <a:rPr lang="en-US" altLang="en-US" dirty="0"/>
              <a:t> Graph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 err="1"/>
              <a:t>keine</a:t>
            </a:r>
            <a:r>
              <a:rPr lang="en-US" altLang="en-US" dirty="0"/>
              <a:t> </a:t>
            </a:r>
            <a:r>
              <a:rPr lang="en-US" altLang="en-US" dirty="0" err="1"/>
              <a:t>Kantenüberscheidungen</a:t>
            </a:r>
            <a:r>
              <a:rPr lang="en-US" altLang="en-US" dirty="0"/>
              <a:t> in 2D-Ebene)</a:t>
            </a:r>
          </a:p>
          <a:p>
            <a:r>
              <a:rPr lang="en-US" altLang="en-US" dirty="0" err="1"/>
              <a:t>Guthries</a:t>
            </a:r>
            <a:r>
              <a:rPr lang="en-US" altLang="en-US" dirty="0"/>
              <a:t> </a:t>
            </a:r>
            <a:r>
              <a:rPr lang="en-US" altLang="en-US" dirty="0" err="1"/>
              <a:t>Vermutung</a:t>
            </a:r>
            <a:r>
              <a:rPr lang="en-US" altLang="en-US" dirty="0"/>
              <a:t> (1852):</a:t>
            </a:r>
            <a:br>
              <a:rPr lang="en-US" altLang="en-US" dirty="0"/>
            </a:b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Jeder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planare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Graph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kann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mit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1F37FF"/>
                </a:solidFill>
              </a:rPr>
              <a:t>4 </a:t>
            </a:r>
            <a:r>
              <a:rPr lang="en-US" altLang="en-US" dirty="0" err="1">
                <a:solidFill>
                  <a:srgbClr val="1F37FF"/>
                </a:solidFill>
              </a:rPr>
              <a:t>oder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rgbClr val="1F37FF"/>
                </a:solidFill>
              </a:rPr>
              <a:t>weniger</a:t>
            </a:r>
            <a:r>
              <a:rPr lang="en-US" altLang="en-US" dirty="0">
                <a:solidFill>
                  <a:srgbClr val="1F37FF"/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Farben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eingefärbt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rgbClr val="1F37FF"/>
                </a:solidFill>
              </a:rPr>
              <a:t>Vier-Farben-Satz</a:t>
            </a: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en-US" dirty="0" err="1"/>
              <a:t>Gezeigt</a:t>
            </a:r>
            <a:r>
              <a:rPr lang="en-US" altLang="en-US" dirty="0"/>
              <a:t> (</a:t>
            </a:r>
            <a:r>
              <a:rPr lang="en-US" altLang="en-US" dirty="0" err="1"/>
              <a:t>durch</a:t>
            </a:r>
            <a:r>
              <a:rPr lang="en-US" altLang="en-US" dirty="0"/>
              <a:t> Computer) </a:t>
            </a:r>
            <a:r>
              <a:rPr lang="en-US" altLang="en-US" dirty="0" err="1"/>
              <a:t>im</a:t>
            </a:r>
            <a:r>
              <a:rPr lang="en-US" altLang="en-US" dirty="0"/>
              <a:t> </a:t>
            </a:r>
            <a:r>
              <a:rPr lang="en-US" altLang="en-US" dirty="0" err="1"/>
              <a:t>Jahre</a:t>
            </a:r>
            <a:r>
              <a:rPr lang="en-US" altLang="en-US" dirty="0"/>
              <a:t> 1977 </a:t>
            </a:r>
            <a:br>
              <a:rPr lang="en-US" altLang="en-US" dirty="0"/>
            </a:br>
            <a:r>
              <a:rPr lang="en-US" altLang="en-US" dirty="0"/>
              <a:t>(Appel und Haken)</a:t>
            </a:r>
          </a:p>
          <a:p>
            <a:pPr lvl="1"/>
            <a:r>
              <a:rPr lang="en-US" altLang="en-US" dirty="0" err="1"/>
              <a:t>Erstes</a:t>
            </a:r>
            <a:r>
              <a:rPr lang="en-US" altLang="en-US" dirty="0"/>
              <a:t> </a:t>
            </a:r>
            <a:r>
              <a:rPr lang="en-US" altLang="en-US" dirty="0" err="1"/>
              <a:t>große</a:t>
            </a:r>
            <a:r>
              <a:rPr lang="en-US" altLang="en-US" dirty="0"/>
              <a:t> </a:t>
            </a:r>
            <a:r>
              <a:rPr lang="en-US" altLang="en-US" dirty="0" err="1"/>
              <a:t>mathematische</a:t>
            </a:r>
            <a:r>
              <a:rPr lang="en-US" altLang="en-US" dirty="0"/>
              <a:t> Problem, </a:t>
            </a:r>
            <a:br>
              <a:rPr lang="en-US" altLang="en-US" dirty="0"/>
            </a:br>
            <a:r>
              <a:rPr lang="en-US" altLang="en-US" dirty="0"/>
              <a:t>das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Hilfe</a:t>
            </a:r>
            <a:r>
              <a:rPr lang="en-US" altLang="en-US" dirty="0"/>
              <a:t> von </a:t>
            </a:r>
            <a:r>
              <a:rPr lang="en-US" altLang="en-US" dirty="0" err="1"/>
              <a:t>Computern</a:t>
            </a:r>
            <a:r>
              <a:rPr lang="en-US" altLang="en-US" dirty="0"/>
              <a:t> </a:t>
            </a:r>
            <a:r>
              <a:rPr lang="en-US" altLang="en-US" dirty="0" err="1"/>
              <a:t>gelöst</a:t>
            </a:r>
            <a:r>
              <a:rPr lang="en-US" altLang="en-US" dirty="0"/>
              <a:t> </a:t>
            </a:r>
            <a:r>
              <a:rPr lang="en-US" altLang="en-US" dirty="0" err="1"/>
              <a:t>wurde</a:t>
            </a:r>
            <a:endParaRPr lang="en-US" altLang="en-US" dirty="0"/>
          </a:p>
          <a:p>
            <a:r>
              <a:rPr lang="en-US" altLang="en-US" dirty="0" err="1">
                <a:solidFill>
                  <a:srgbClr val="00B050"/>
                </a:solidFill>
              </a:rPr>
              <a:t>Minimale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Anzahl</a:t>
            </a:r>
            <a:r>
              <a:rPr lang="en-US" altLang="en-US" dirty="0">
                <a:solidFill>
                  <a:srgbClr val="00B050"/>
                </a:solidFill>
              </a:rPr>
              <a:t> = </a:t>
            </a:r>
            <a:r>
              <a:rPr lang="en-US" altLang="en-US" dirty="0" err="1">
                <a:solidFill>
                  <a:srgbClr val="00B050"/>
                </a:solidFill>
              </a:rPr>
              <a:t>chromatische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 err="1">
                <a:solidFill>
                  <a:srgbClr val="00B050"/>
                </a:solidFill>
              </a:rPr>
              <a:t>Zahl</a:t>
            </a:r>
            <a:endParaRPr lang="en-US" altLang="en-US" dirty="0">
              <a:solidFill>
                <a:srgbClr val="00B050"/>
              </a:solidFill>
            </a:endParaRPr>
          </a:p>
          <a:p>
            <a:r>
              <a:rPr lang="en-US" altLang="en-US" dirty="0" err="1"/>
              <a:t>Bestimmung</a:t>
            </a:r>
            <a:r>
              <a:rPr lang="en-US" altLang="en-US" dirty="0"/>
              <a:t> der </a:t>
            </a:r>
            <a:r>
              <a:rPr lang="en-US" altLang="en-US" dirty="0" err="1"/>
              <a:t>chromatischen</a:t>
            </a:r>
            <a:r>
              <a:rPr lang="en-US" altLang="en-US" dirty="0"/>
              <a:t> </a:t>
            </a:r>
            <a:r>
              <a:rPr lang="en-US" altLang="en-US" dirty="0" err="1"/>
              <a:t>Zahl</a:t>
            </a:r>
            <a:r>
              <a:rPr lang="en-US" altLang="en-US" dirty="0"/>
              <a:t> </a:t>
            </a:r>
            <a:r>
              <a:rPr lang="en-US" altLang="en-US" dirty="0" err="1"/>
              <a:t>ist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NP-</a:t>
            </a:r>
            <a:r>
              <a:rPr lang="en-US" altLang="en-US" dirty="0" err="1">
                <a:solidFill>
                  <a:srgbClr val="FF0000"/>
                </a:solidFill>
              </a:rPr>
              <a:t>schwer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113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Kenneth Appel, Wolfgang Haken (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unter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</a:t>
            </a:r>
            <a:r>
              <a:rPr lang="en-US" sz="1100" dirty="0" err="1">
                <a:solidFill>
                  <a:srgbClr val="1F37FF"/>
                </a:solidFill>
                <a:latin typeface="Helvetica" charset="0"/>
              </a:rPr>
              <a:t>Mithilfe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 von J. Koch),</a:t>
            </a:r>
            <a:br>
              <a:rPr lang="en-US" sz="1100" dirty="0">
                <a:solidFill>
                  <a:srgbClr val="1F37FF"/>
                </a:solidFill>
                <a:latin typeface="Helvetica" charset="0"/>
              </a:rPr>
            </a:b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Every Planar Map is Four-Colorable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In: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Contemporary Mathematics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Band 98. American Mathematical Society, Providence, RI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1989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21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 um 3 </a:t>
            </a:r>
            <a:r>
              <a:rPr lang="en-US" altLang="en-US" dirty="0" err="1"/>
              <a:t>Farben</a:t>
            </a:r>
            <a:r>
              <a:rPr lang="en-US" altLang="en-US" dirty="0"/>
              <a:t> </a:t>
            </a:r>
            <a:r>
              <a:rPr lang="en-US" altLang="en-US" dirty="0" err="1"/>
              <a:t>zu</a:t>
            </a:r>
            <a:r>
              <a:rPr lang="en-US" altLang="en-US" dirty="0"/>
              <a:t> </a:t>
            </a:r>
            <a:r>
              <a:rPr lang="en-US" altLang="en-US" dirty="0" err="1"/>
              <a:t>probieren</a:t>
            </a:r>
            <a:endParaRPr lang="en-US" alt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715000" cy="30241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704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1143000"/>
            <a:ext cx="54451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22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Backtracking?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1143000"/>
            <a:ext cx="47212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78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Minimum Remaining Values (MRV)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8282880" cy="2416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000" dirty="0"/>
              <a:t>	</a:t>
            </a: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err="1"/>
              <a:t>Heuristik</a:t>
            </a:r>
            <a:r>
              <a:rPr lang="en-US" altLang="en-US" sz="2400" dirty="0"/>
              <a:t>: </a:t>
            </a:r>
            <a:r>
              <a:rPr lang="en-US" altLang="en-US" sz="2400" i="1" dirty="0" err="1"/>
              <a:t>Wähle</a:t>
            </a:r>
            <a:r>
              <a:rPr lang="en-US" altLang="en-US" sz="2400" i="1" dirty="0"/>
              <a:t>  Variable </a:t>
            </a:r>
            <a:r>
              <a:rPr lang="en-US" altLang="en-US" sz="2400" i="1" dirty="0" err="1"/>
              <a:t>mit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kleinster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Menge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möglicher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Werte</a:t>
            </a:r>
            <a:endParaRPr lang="en-US" altLang="en-US" sz="2400" i="1" dirty="0"/>
          </a:p>
          <a:p>
            <a:pPr lvl="1">
              <a:lnSpc>
                <a:spcPct val="90000"/>
              </a:lnSpc>
            </a:pPr>
            <a:r>
              <a:rPr lang="en-US" altLang="en-US" sz="1800" dirty="0" err="1"/>
              <a:t>Frühe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Erkennung</a:t>
            </a:r>
            <a:r>
              <a:rPr lang="en-US" altLang="en-US" sz="1800" dirty="0"/>
              <a:t> von </a:t>
            </a:r>
            <a:r>
              <a:rPr lang="en-US" altLang="en-US" sz="1800" dirty="0" err="1"/>
              <a:t>Sackgassen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Auch </a:t>
            </a:r>
            <a:r>
              <a:rPr lang="en-US" altLang="en-US" sz="2400" dirty="0" err="1"/>
              <a:t>genannt</a:t>
            </a:r>
            <a:r>
              <a:rPr lang="en-US" altLang="en-US" sz="2400" dirty="0"/>
              <a:t>: Most-Constrained-Variable-</a:t>
            </a:r>
            <a:r>
              <a:rPr lang="en-US" altLang="en-US" sz="2400" dirty="0" err="1"/>
              <a:t>Heuristik</a:t>
            </a:r>
            <a:endParaRPr lang="en-US" altLang="en-US" sz="24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65238"/>
            <a:ext cx="7848600" cy="217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174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Degree-</a:t>
            </a:r>
            <a:r>
              <a:rPr lang="en-US" altLang="en-US" dirty="0" err="1"/>
              <a:t>Heuristik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81400"/>
            <a:ext cx="7848600" cy="2416175"/>
          </a:xfrm>
        </p:spPr>
        <p:txBody>
          <a:bodyPr/>
          <a:lstStyle/>
          <a:p>
            <a:r>
              <a:rPr lang="en-US" altLang="en-US" sz="2000" i="1" dirty="0"/>
              <a:t>Degree-</a:t>
            </a:r>
            <a:r>
              <a:rPr lang="en-US" altLang="en-US" sz="2000" i="1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an der </a:t>
            </a:r>
            <a:r>
              <a:rPr lang="en-US" altLang="en-US" sz="2000" dirty="0" err="1"/>
              <a:t>größten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Zahl</a:t>
            </a:r>
            <a:r>
              <a:rPr lang="en-US" altLang="en-US" sz="2000" dirty="0"/>
              <a:t> von </a:t>
            </a:r>
            <a:br>
              <a:rPr lang="en-US" altLang="en-US" sz="2000" dirty="0"/>
            </a:b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bzgl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anderer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nicht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belegter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beteiligt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ist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Degree-</a:t>
            </a:r>
            <a:r>
              <a:rPr lang="en-US" altLang="en-US" sz="2000" dirty="0" err="1"/>
              <a:t>Heuristik</a:t>
            </a:r>
            <a:r>
              <a:rPr lang="en-US" altLang="en-US" sz="2000" dirty="0"/>
              <a:t> gut </a:t>
            </a:r>
            <a:r>
              <a:rPr lang="en-US" altLang="en-US" sz="2000" dirty="0" err="1"/>
              <a:t>als</a:t>
            </a:r>
            <a:r>
              <a:rPr lang="en-US" altLang="en-US" sz="2000" dirty="0"/>
              <a:t> Tie-</a:t>
            </a:r>
            <a:r>
              <a:rPr lang="en-US" altLang="en-US" sz="2000" dirty="0" err="1"/>
              <a:t>Braker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z.B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erste</a:t>
            </a:r>
            <a:r>
              <a:rPr lang="en-US" altLang="en-US" sz="2000" dirty="0"/>
              <a:t> Variable</a:t>
            </a:r>
          </a:p>
          <a:p>
            <a:endParaRPr lang="en-US" altLang="en-US" sz="2000" dirty="0"/>
          </a:p>
          <a:p>
            <a:r>
              <a:rPr lang="en-US" altLang="en-US" sz="2000" i="1" dirty="0"/>
              <a:t>In </a:t>
            </a:r>
            <a:r>
              <a:rPr lang="en-US" altLang="en-US" sz="2000" i="1" dirty="0" err="1"/>
              <a:t>welcher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Reichenfolge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sollen</a:t>
            </a:r>
            <a:r>
              <a:rPr lang="en-US" altLang="en-US" sz="2000" i="1" dirty="0"/>
              <a:t> die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gewählten</a:t>
            </a:r>
            <a:r>
              <a:rPr lang="en-US" altLang="en-US" sz="2000" i="1" dirty="0"/>
              <a:t> Variable </a:t>
            </a:r>
            <a:r>
              <a:rPr lang="en-US" altLang="en-US" sz="2000" i="1" dirty="0" err="1"/>
              <a:t>getestet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werden</a:t>
            </a:r>
            <a:r>
              <a:rPr lang="en-US" altLang="en-US" sz="2000" i="1" dirty="0"/>
              <a:t>?</a:t>
            </a:r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43025"/>
            <a:ext cx="7848600" cy="201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4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Schwere bzw. </a:t>
            </a:r>
            <a:r>
              <a:rPr lang="de-DE" dirty="0" err="1"/>
              <a:t>intraktable</a:t>
            </a:r>
            <a:r>
              <a:rPr lang="de-DE" dirty="0"/>
              <a:t> Probleme: NP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Besseren Algorithmus suchen?</a:t>
            </a:r>
          </a:p>
          <a:p>
            <a:pPr lvl="1"/>
            <a:r>
              <a:rPr lang="de-DE" dirty="0"/>
              <a:t>Haben viele schlaue Leute schon 60 Jahre lang versucht</a:t>
            </a:r>
          </a:p>
          <a:p>
            <a:r>
              <a:rPr lang="de-DE" dirty="0"/>
              <a:t>Beweisen, dass es keinen </a:t>
            </a:r>
            <a:r>
              <a:rPr lang="de-DE" dirty="0" err="1"/>
              <a:t>polynomiellen</a:t>
            </a:r>
            <a:r>
              <a:rPr lang="de-DE" dirty="0"/>
              <a:t> Algorithmus geben kann</a:t>
            </a:r>
          </a:p>
          <a:p>
            <a:pPr lvl="1"/>
            <a:r>
              <a:rPr lang="de-DE" dirty="0"/>
              <a:t>Haben viele schlaue Leute schon 60 Jahre lang versucht</a:t>
            </a:r>
          </a:p>
          <a:p>
            <a:r>
              <a:rPr lang="de-DE" dirty="0"/>
              <a:t>Zeigen, dass alle schweren Probleme in gewisser Weise äquivalent sind, d.h., kann man eins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fix) lösen, kann man alle anderen auch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für fixes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de-DE" dirty="0"/>
              <a:t> lösen</a:t>
            </a:r>
          </a:p>
          <a:p>
            <a:pPr lvl="1"/>
            <a:r>
              <a:rPr lang="de-DE" dirty="0"/>
              <a:t>Hat schon jemand erreicht (</a:t>
            </a:r>
            <a:r>
              <a:rPr lang="de-DE" dirty="0" err="1"/>
              <a:t>Karp</a:t>
            </a:r>
            <a:r>
              <a:rPr lang="de-DE" dirty="0"/>
              <a:t> 1972)</a:t>
            </a:r>
          </a:p>
          <a:p>
            <a:pPr lvl="1"/>
            <a:r>
              <a:rPr lang="de-DE" dirty="0"/>
              <a:t>Funktioniert für mindestens 10.000 schwere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Least-Constraining-Value </a:t>
            </a:r>
            <a:r>
              <a:rPr lang="en-US" altLang="en-US" dirty="0" err="1"/>
              <a:t>für</a:t>
            </a:r>
            <a:r>
              <a:rPr lang="en-US" altLang="en-US" dirty="0"/>
              <a:t> </a:t>
            </a:r>
            <a:r>
              <a:rPr lang="en-US" altLang="en-US" dirty="0" err="1"/>
              <a:t>Werteordnung</a:t>
            </a:r>
            <a:endParaRPr lang="en-US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r>
              <a:rPr lang="en-US" altLang="en-US" sz="2000" dirty="0"/>
              <a:t>Least-Constraining-Value-</a:t>
            </a:r>
            <a:r>
              <a:rPr lang="en-US" altLang="en-US" sz="2000" dirty="0" err="1"/>
              <a:t>Heuristik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err="1"/>
              <a:t>Heuristik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Wähle</a:t>
            </a:r>
            <a:r>
              <a:rPr lang="en-US" altLang="en-US" sz="2000" dirty="0"/>
              <a:t> Variable, die die </a:t>
            </a:r>
            <a:r>
              <a:rPr lang="en-US" altLang="en-US" sz="2000" dirty="0" err="1"/>
              <a:t>wenigsten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Beschränkungen</a:t>
            </a:r>
            <a:r>
              <a:rPr lang="en-US" altLang="en-US" sz="2000" dirty="0"/>
              <a:t> </a:t>
            </a:r>
            <a:br>
              <a:rPr lang="en-US" altLang="en-US" sz="2000" dirty="0"/>
            </a:b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andere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Variablen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generiert</a:t>
            </a:r>
            <a:endParaRPr lang="en-US" altLang="en-US" sz="2000" dirty="0"/>
          </a:p>
          <a:p>
            <a:pPr lvl="1"/>
            <a:r>
              <a:rPr lang="en-US" altLang="en-US" sz="1800" dirty="0" err="1"/>
              <a:t>Maximale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Flexibilität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weitere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Variablenzuweisungen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5725"/>
            <a:ext cx="7848600" cy="1987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277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 (</a:t>
            </a:r>
            <a:r>
              <a:rPr lang="en-US" altLang="en-US" dirty="0" err="1"/>
              <a:t>Propagierung</a:t>
            </a:r>
            <a:r>
              <a:rPr lang="en-US" altLang="en-US" dirty="0"/>
              <a:t>)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39875"/>
            <a:ext cx="4648200" cy="1401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err="1"/>
              <a:t>Können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Sackgassen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früh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erkennen</a:t>
            </a:r>
            <a:r>
              <a:rPr lang="en-US" altLang="en-US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is-IS" altLang="en-US" sz="1800" i="1" dirty="0"/>
              <a:t>… und später vermeiden</a:t>
            </a:r>
            <a:r>
              <a:rPr lang="en-US" altLang="en-US" sz="1800" i="1" dirty="0"/>
              <a:t>?</a:t>
            </a:r>
          </a:p>
          <a:p>
            <a:pPr lvl="1">
              <a:lnSpc>
                <a:spcPct val="90000"/>
              </a:lnSpc>
            </a:pPr>
            <a:endParaRPr lang="en-US" altLang="en-US" sz="1800" i="1" dirty="0"/>
          </a:p>
          <a:p>
            <a:pPr>
              <a:lnSpc>
                <a:spcPct val="90000"/>
              </a:lnSpc>
            </a:pPr>
            <a:r>
              <a:rPr lang="en-US" altLang="en-US" sz="2000" i="1" dirty="0"/>
              <a:t>Forward-Checking: </a:t>
            </a:r>
            <a:r>
              <a:rPr lang="en-US" altLang="en-US" sz="2000" i="1" dirty="0" err="1"/>
              <a:t>Führe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Verzeichnis</a:t>
            </a:r>
            <a:r>
              <a:rPr lang="en-US" altLang="en-US" sz="2000" i="1" dirty="0"/>
              <a:t> von </a:t>
            </a:r>
            <a:r>
              <a:rPr lang="en-US" altLang="en-US" sz="2000" i="1" dirty="0" err="1"/>
              <a:t>möglichen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Werten</a:t>
            </a:r>
            <a:r>
              <a:rPr lang="en-US" altLang="en-US" sz="2000" i="1" dirty="0"/>
              <a:t> der </a:t>
            </a:r>
            <a:r>
              <a:rPr lang="en-US" altLang="en-US" sz="2000" i="1" dirty="0" err="1"/>
              <a:t>Variablen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Beende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Suchzweig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wenn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für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eine</a:t>
            </a:r>
            <a:r>
              <a:rPr lang="en-US" altLang="en-US" sz="2000" dirty="0"/>
              <a:t> Variable </a:t>
            </a:r>
            <a:r>
              <a:rPr lang="en-US" altLang="en-US" sz="2000" dirty="0" err="1"/>
              <a:t>kein</a:t>
            </a:r>
            <a:r>
              <a:rPr lang="en-US" altLang="en-US" sz="2000" dirty="0"/>
              <a:t> Wert </a:t>
            </a:r>
            <a:r>
              <a:rPr lang="en-US" altLang="en-US" sz="2000" dirty="0" err="1"/>
              <a:t>übrigbleibt</a:t>
            </a:r>
            <a:endParaRPr lang="en-US" altLang="en-US" sz="2000" i="1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461963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84313"/>
            <a:ext cx="4572000" cy="15144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{WA=red}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rot sein</a:t>
            </a: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310820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92238"/>
            <a:ext cx="4495800" cy="1695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/>
              <a:t>Wähle</a:t>
            </a:r>
            <a:r>
              <a:rPr lang="en-US" altLang="en-US" sz="1800" dirty="0"/>
              <a:t> </a:t>
            </a:r>
            <a:r>
              <a:rPr lang="en-US" altLang="en-US" sz="1800" i="1" dirty="0"/>
              <a:t>{Q=green}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NSW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endParaRPr lang="en-US" altLang="en-US" sz="1600" i="1" dirty="0"/>
          </a:p>
          <a:p>
            <a:r>
              <a:rPr lang="en-US" altLang="en-US" sz="1800" i="1" dirty="0"/>
              <a:t>MRV-</a:t>
            </a:r>
            <a:r>
              <a:rPr lang="en-US" altLang="en-US" sz="1800" i="1" dirty="0" err="1"/>
              <a:t>Heuristik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würde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als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nächstes</a:t>
            </a:r>
            <a:r>
              <a:rPr lang="en-US" altLang="en-US" sz="1800" i="1" dirty="0"/>
              <a:t> NT </a:t>
            </a:r>
            <a:r>
              <a:rPr lang="en-US" altLang="en-US" sz="1800" i="1" dirty="0" err="1"/>
              <a:t>oder</a:t>
            </a:r>
            <a:r>
              <a:rPr lang="en-US" altLang="en-US" sz="1800" i="1" dirty="0"/>
              <a:t> SA </a:t>
            </a:r>
            <a:r>
              <a:rPr lang="en-US" altLang="en-US" sz="1800" i="1" dirty="0" err="1"/>
              <a:t>wählen</a:t>
            </a:r>
            <a:endParaRPr lang="en-US" altLang="en-US" sz="1800" dirty="0"/>
          </a:p>
          <a:p>
            <a:pPr lvl="1">
              <a:buFontTx/>
              <a:buNone/>
            </a:pPr>
            <a:endParaRPr lang="en-US" altLang="en-US" sz="1600" dirty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99859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Forward-Checking</a:t>
            </a:r>
            <a:endParaRPr lang="en-US" altLang="en-US" dirty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19600" cy="199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/>
              <a:t>Fall </a:t>
            </a:r>
            <a:r>
              <a:rPr lang="en-US" altLang="en-US" sz="1800" dirty="0" err="1"/>
              <a:t>für</a:t>
            </a:r>
            <a:r>
              <a:rPr lang="en-US" altLang="en-US" sz="1800" dirty="0"/>
              <a:t> </a:t>
            </a:r>
            <a:r>
              <a:rPr lang="en-US" altLang="en-US" sz="1800" i="1" dirty="0"/>
              <a:t>V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blau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gewählt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würde</a:t>
            </a:r>
            <a:endParaRPr lang="en-US" altLang="en-US" sz="1800" i="1" dirty="0"/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800" i="1" dirty="0"/>
              <a:t>NSW </a:t>
            </a:r>
            <a:r>
              <a:rPr lang="en-US" altLang="en-US" sz="1800" i="1" dirty="0" err="1"/>
              <a:t>kann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nicht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mehr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blau</a:t>
            </a:r>
            <a:r>
              <a:rPr lang="en-US" altLang="en-US" sz="1800" i="1" dirty="0"/>
              <a:t> sein</a:t>
            </a:r>
          </a:p>
          <a:p>
            <a:pPr lvl="1"/>
            <a:r>
              <a:rPr lang="en-US" altLang="en-US" sz="1800" i="1" dirty="0"/>
              <a:t>SA hat </a:t>
            </a:r>
            <a:r>
              <a:rPr lang="en-US" altLang="en-US" sz="1800" i="1" dirty="0" err="1"/>
              <a:t>keinen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möglichen</a:t>
            </a:r>
            <a:r>
              <a:rPr lang="en-US" altLang="en-US" sz="1800" i="1" dirty="0"/>
              <a:t> Wert </a:t>
            </a:r>
            <a:r>
              <a:rPr lang="en-US" altLang="en-US" sz="1800" i="1" dirty="0" err="1"/>
              <a:t>mehr</a:t>
            </a:r>
            <a:endParaRPr lang="en-US" altLang="en-US" sz="1800" i="1" dirty="0"/>
          </a:p>
          <a:p>
            <a:pPr lvl="1"/>
            <a:endParaRPr lang="en-US" altLang="en-US" sz="1800" i="1" dirty="0"/>
          </a:p>
          <a:p>
            <a:r>
              <a:rPr lang="en-US" altLang="en-US" sz="1800" dirty="0"/>
              <a:t>FC hat </a:t>
            </a:r>
            <a:r>
              <a:rPr lang="en-US" altLang="en-US" sz="1800" dirty="0" err="1"/>
              <a:t>eine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Belegung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entdeckt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inkonsistent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den </a:t>
            </a:r>
            <a:r>
              <a:rPr lang="en-US" altLang="en-US" sz="1800" dirty="0" err="1"/>
              <a:t>Einschränkungen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ist</a:t>
            </a:r>
            <a:r>
              <a:rPr lang="en-US" altLang="en-US" sz="1800" dirty="0"/>
              <a:t>, so </a:t>
            </a:r>
            <a:r>
              <a:rPr lang="en-US" altLang="en-US" sz="1800" dirty="0" err="1"/>
              <a:t>dass</a:t>
            </a:r>
            <a:r>
              <a:rPr lang="en-US" altLang="en-US" sz="1800" dirty="0"/>
              <a:t> Backtracking </a:t>
            </a:r>
            <a:r>
              <a:rPr lang="en-US" altLang="en-US" sz="1800" dirty="0" err="1"/>
              <a:t>einsetzten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kann</a:t>
            </a:r>
            <a:endParaRPr lang="en-US" altLang="en-US" sz="1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05918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2096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1771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17717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8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,3,4}</a:t>
                </a:r>
              </a:p>
            </p:txBody>
          </p:sp>
        </p:grp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99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5872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5873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3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58742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5874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5874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5874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58747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AutoShape 42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9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3806825" y="1600200"/>
            <a:ext cx="3751263" cy="3270250"/>
            <a:chOff x="2443" y="1344"/>
            <a:chExt cx="2363" cy="2060"/>
          </a:xfrm>
        </p:grpSpPr>
        <p:grpSp>
          <p:nvGrpSpPr>
            <p:cNvPr id="160791" name="Group 23"/>
            <p:cNvGrpSpPr>
              <a:grpSpLocks/>
            </p:cNvGrpSpPr>
            <p:nvPr/>
          </p:nvGrpSpPr>
          <p:grpSpPr bwMode="auto">
            <a:xfrm>
              <a:off x="2443" y="1344"/>
              <a:ext cx="2363" cy="2060"/>
              <a:chOff x="2443" y="1344"/>
              <a:chExt cx="2363" cy="2060"/>
            </a:xfrm>
          </p:grpSpPr>
          <p:sp>
            <p:nvSpPr>
              <p:cNvPr id="1607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0793" name="Text Box 25"/>
              <p:cNvSpPr txBox="1">
                <a:spLocks noChangeArrowheads="1"/>
              </p:cNvSpPr>
              <p:nvPr/>
            </p:nvSpPr>
            <p:spPr bwMode="auto">
              <a:xfrm>
                <a:off x="2443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}</a:t>
                </a:r>
              </a:p>
            </p:txBody>
          </p:sp>
          <p:sp>
            <p:nvSpPr>
              <p:cNvPr id="16079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079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Oval 36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AutoShape 40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Oval 41"/>
          <p:cNvSpPr>
            <a:spLocks noChangeArrowheads="1"/>
          </p:cNvSpPr>
          <p:nvPr/>
        </p:nvSpPr>
        <p:spPr bwMode="auto">
          <a:xfrm>
            <a:off x="20574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Oval 42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und NP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/>
              <a:t>Ist </a:t>
            </a:r>
            <a:r>
              <a:rPr lang="de-DE" sz="2800" b="1" dirty="0"/>
              <a:t>P = NP?</a:t>
            </a:r>
            <a:r>
              <a:rPr lang="de-DE" sz="2800" dirty="0"/>
              <a:t> </a:t>
            </a:r>
          </a:p>
          <a:p>
            <a:pPr lvl="1"/>
            <a:r>
              <a:rPr lang="de-DE" dirty="0"/>
              <a:t>Eines der großen offenen Probleme in der Informatik</a:t>
            </a:r>
          </a:p>
          <a:p>
            <a:pPr lvl="1"/>
            <a:r>
              <a:rPr lang="de-DE" dirty="0"/>
              <a:t>Es wird angenommen, dass das nicht gilt</a:t>
            </a:r>
          </a:p>
          <a:p>
            <a:pPr lvl="1"/>
            <a:r>
              <a:rPr lang="de-DE" dirty="0"/>
              <a:t>Das </a:t>
            </a:r>
            <a:r>
              <a:rPr lang="de-DE" dirty="0">
                <a:hlinkClick r:id="rId3" tooltip="Clay Mathematics Institute"/>
              </a:rPr>
              <a:t>Clay Mathematics Institute</a:t>
            </a:r>
            <a:r>
              <a:rPr lang="de-DE" dirty="0"/>
              <a:t> [</a:t>
            </a:r>
            <a:r>
              <a:rPr lang="de-DE" dirty="0" err="1"/>
              <a:t>claymath.org</a:t>
            </a:r>
            <a:r>
              <a:rPr lang="de-DE" dirty="0"/>
              <a:t>] </a:t>
            </a:r>
            <a:br>
              <a:rPr lang="de-DE" dirty="0"/>
            </a:br>
            <a:r>
              <a:rPr lang="de-DE" dirty="0"/>
              <a:t>bietet $1 Million für den ersten Beweis</a:t>
            </a:r>
            <a:br>
              <a:rPr lang="de-DE" dirty="0"/>
            </a:br>
            <a:r>
              <a:rPr lang="de-DE" dirty="0"/>
              <a:t>(viele Versuche gescheitert, wegen Fehler im Beweis)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18884" name="Oval 4"/>
          <p:cNvSpPr>
            <a:spLocks noChangeArrowheads="1"/>
          </p:cNvSpPr>
          <p:nvPr/>
        </p:nvSpPr>
        <p:spPr bwMode="auto">
          <a:xfrm>
            <a:off x="2003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1018885" name="Oval 5"/>
          <p:cNvSpPr>
            <a:spLocks noChangeArrowheads="1"/>
          </p:cNvSpPr>
          <p:nvPr/>
        </p:nvSpPr>
        <p:spPr bwMode="auto">
          <a:xfrm>
            <a:off x="2613248" y="538085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018886" name="Oval 6"/>
          <p:cNvSpPr>
            <a:spLocks noChangeArrowheads="1"/>
          </p:cNvSpPr>
          <p:nvPr/>
        </p:nvSpPr>
        <p:spPr bwMode="auto">
          <a:xfrm>
            <a:off x="5051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 = NP?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4035152" y="4734744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1898752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92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922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922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923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5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487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64887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6488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488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6489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64891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89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0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69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6927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0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693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6937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 }</a:t>
                </a:r>
              </a:p>
            </p:txBody>
          </p:sp>
          <p:sp>
            <p:nvSpPr>
              <p:cNvPr id="16693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97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8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89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8985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6898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898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9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3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4" name="AutoShape 44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67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1030" name="Group 22"/>
          <p:cNvGrpSpPr>
            <a:grpSpLocks/>
          </p:cNvGrpSpPr>
          <p:nvPr/>
        </p:nvGrpSpPr>
        <p:grpSpPr bwMode="auto">
          <a:xfrm>
            <a:off x="3810000" y="1600200"/>
            <a:ext cx="3759200" cy="3270250"/>
            <a:chOff x="2445" y="1344"/>
            <a:chExt cx="2368" cy="2060"/>
          </a:xfrm>
        </p:grpSpPr>
        <p:grpSp>
          <p:nvGrpSpPr>
            <p:cNvPr id="171031" name="Group 23"/>
            <p:cNvGrpSpPr>
              <a:grpSpLocks/>
            </p:cNvGrpSpPr>
            <p:nvPr/>
          </p:nvGrpSpPr>
          <p:grpSpPr bwMode="auto">
            <a:xfrm>
              <a:off x="2445" y="1344"/>
              <a:ext cx="2368" cy="2060"/>
              <a:chOff x="2445" y="1344"/>
              <a:chExt cx="2368" cy="2060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385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 }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62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Zusammenfasssung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Offenes Problem: P=NP?</a:t>
            </a:r>
          </a:p>
          <a:p>
            <a:r>
              <a:rPr lang="de-DE" dirty="0"/>
              <a:t>Clique, TSP, chromatische Zahl, </a:t>
            </a:r>
            <a:r>
              <a:rPr lang="de-DE" dirty="0" err="1"/>
              <a:t>n</a:t>
            </a:r>
            <a:r>
              <a:rPr lang="de-DE" dirty="0"/>
              <a:t>-Queens ...</a:t>
            </a:r>
          </a:p>
          <a:p>
            <a:r>
              <a:rPr lang="de-DE" dirty="0"/>
              <a:t>NP-schwer, NP-vollständig, Reduktion von Problemen</a:t>
            </a:r>
          </a:p>
          <a:p>
            <a:r>
              <a:rPr lang="de-DE" dirty="0">
                <a:solidFill>
                  <a:srgbClr val="0000FF"/>
                </a:solidFill>
              </a:rPr>
              <a:t>Referenzprobleme</a:t>
            </a:r>
            <a:r>
              <a:rPr lang="de-DE" dirty="0"/>
              <a:t> SAT / chromatische Zahl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</a:t>
            </a:r>
            <a:r>
              <a:rPr lang="de-DE" dirty="0"/>
              <a:t> zur algorithmischen Lösung schwerer Probleme</a:t>
            </a:r>
          </a:p>
          <a:p>
            <a:r>
              <a:rPr lang="de-DE" dirty="0"/>
              <a:t>Lösen eines kombinatorischen Anwendungsproblems</a:t>
            </a:r>
          </a:p>
          <a:p>
            <a:pPr lvl="1"/>
            <a:r>
              <a:rPr lang="de-DE" dirty="0">
                <a:solidFill>
                  <a:srgbClr val="0000FF"/>
                </a:solidFill>
              </a:rPr>
              <a:t>Entwurfsmuster: </a:t>
            </a:r>
            <a:r>
              <a:rPr lang="de-DE" dirty="0"/>
              <a:t>Reduktion auf bekanntes, wohluntersuchtes Problem</a:t>
            </a:r>
          </a:p>
          <a:p>
            <a:r>
              <a:rPr lang="de-DE" dirty="0"/>
              <a:t>Schwer heißt formal (mindestens) NP-schwer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64061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4362</Words>
  <Application>Microsoft Macintosh PowerPoint</Application>
  <PresentationFormat>On-screen Show (4:3)</PresentationFormat>
  <Paragraphs>858</Paragraphs>
  <Slides>95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95</vt:i4>
      </vt:variant>
    </vt:vector>
  </HeadingPairs>
  <TitlesOfParts>
    <vt:vector size="107" baseType="lpstr">
      <vt:lpstr>Arial</vt:lpstr>
      <vt:lpstr>Calibri</vt:lpstr>
      <vt:lpstr>Courier New</vt:lpstr>
      <vt:lpstr>Helvetica</vt:lpstr>
      <vt:lpstr>Myriad Pro</vt:lpstr>
      <vt:lpstr>Tahoma</vt:lpstr>
      <vt:lpstr>Times New Roman</vt:lpstr>
      <vt:lpstr>ZapfDingbatsITC</vt:lpstr>
      <vt:lpstr>7_Standarddesign</vt:lpstr>
      <vt:lpstr>Formel</vt:lpstr>
      <vt:lpstr>Equation</vt:lpstr>
      <vt:lpstr>Embedded TeX</vt:lpstr>
      <vt:lpstr>Algorithmen und Datenstrukturen</vt:lpstr>
      <vt:lpstr>Bisher betrachtet...</vt:lpstr>
      <vt:lpstr>TSP: Beispiel für ein schweres Problem</vt:lpstr>
      <vt:lpstr>Probleme und deren Lösung</vt:lpstr>
      <vt:lpstr>Nichtdeterminismus? Wozu dient das?</vt:lpstr>
      <vt:lpstr>Ein weiteres schweres Problem</vt:lpstr>
      <vt:lpstr>P und NP</vt:lpstr>
      <vt:lpstr>Schwere bzw. intraktable Probleme: NP</vt:lpstr>
      <vt:lpstr>P und NP</vt:lpstr>
      <vt:lpstr>Longest-Increasing-Subsequence-Problem</vt:lpstr>
      <vt:lpstr>Reduktion von Problemen aufeinander</vt:lpstr>
      <vt:lpstr>Reduktionen: ∏’nach ∏ </vt:lpstr>
      <vt:lpstr>Reduktionen: ∏’ to ∏ </vt:lpstr>
      <vt:lpstr>NP-Schwere (NP hardness)</vt:lpstr>
      <vt:lpstr>P = NP?</vt:lpstr>
      <vt:lpstr>Reduktion: Beispiel</vt:lpstr>
      <vt:lpstr>Reduktion: Beispiel</vt:lpstr>
      <vt:lpstr>Reduktionen</vt:lpstr>
      <vt:lpstr> Äquivalenz zwischen schweren Problemen</vt:lpstr>
      <vt:lpstr> Äquivalenz zwischen schweren Problemen</vt:lpstr>
      <vt:lpstr> Äquivalenz zwischen schweren Problemen</vt:lpstr>
      <vt:lpstr>Das zentrale Problem ∏ heißt SAT</vt:lpstr>
      <vt:lpstr>SAT</vt:lpstr>
      <vt:lpstr>Karps 21 NP-vollständige Probleme (1972) </vt:lpstr>
      <vt:lpstr>Wie mit harten Problemen umgehen?</vt:lpstr>
      <vt:lpstr>SAT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Danksagung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Danksagung</vt:lpstr>
      <vt:lpstr>SAT In Action: Sudoku</vt:lpstr>
      <vt:lpstr>Puzzle-Solving Process</vt:lpstr>
      <vt:lpstr>Naive Encoding (1a)</vt:lpstr>
      <vt:lpstr>PowerPoint Presentation</vt:lpstr>
      <vt:lpstr>Naive Encoding (1b)</vt:lpstr>
      <vt:lpstr>Naive Encoding (2)</vt:lpstr>
      <vt:lpstr>Naive Encoding (3)</vt:lpstr>
      <vt:lpstr>Naive Encoding (4)</vt:lpstr>
      <vt:lpstr>Problem with Naive Encoding</vt:lpstr>
      <vt:lpstr>Simple Idea: Variable Elimination</vt:lpstr>
      <vt:lpstr>Simple Idea: Variable Elimination</vt:lpstr>
      <vt:lpstr>Results</vt:lpstr>
      <vt:lpstr>3-SAT</vt:lpstr>
      <vt:lpstr>2-SAT Algorithmus</vt:lpstr>
      <vt:lpstr>2-SAT Algorithmus</vt:lpstr>
      <vt:lpstr>Zyklen mit x und ¬x finden</vt:lpstr>
      <vt:lpstr>Bedeutung für Anwendungen</vt:lpstr>
      <vt:lpstr>Danksagung</vt:lpstr>
      <vt:lpstr>Beispiel: Einfärbung</vt:lpstr>
      <vt:lpstr>Beispiel: Einfärbung</vt:lpstr>
      <vt:lpstr>Constraint-Satisfaction-Problem</vt:lpstr>
      <vt:lpstr>Färbung von Graphen</vt:lpstr>
      <vt:lpstr>Backtracking um 3 Farben zu probieren</vt:lpstr>
      <vt:lpstr>Backtracking?</vt:lpstr>
      <vt:lpstr>Backtracking?</vt:lpstr>
      <vt:lpstr>Minimum Remaining Values (MRV)</vt:lpstr>
      <vt:lpstr>Degree-Heuristik</vt:lpstr>
      <vt:lpstr>Least-Constraining-Value für Werteordnung</vt:lpstr>
      <vt:lpstr>Forward-Checking (Propagierung)</vt:lpstr>
      <vt:lpstr>Forward-Checking</vt:lpstr>
      <vt:lpstr>Forward-Checking</vt:lpstr>
      <vt:lpstr>Forward-Checking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Zusammenfasssung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1329</cp:revision>
  <cp:lastPrinted>2015-07-10T07:49:09Z</cp:lastPrinted>
  <dcterms:created xsi:type="dcterms:W3CDTF">2010-04-27T12:26:40Z</dcterms:created>
  <dcterms:modified xsi:type="dcterms:W3CDTF">2020-05-09T10:25:27Z</dcterms:modified>
</cp:coreProperties>
</file>