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55" r:id="rId1"/>
  </p:sldMasterIdLst>
  <p:notesMasterIdLst>
    <p:notesMasterId r:id="rId16"/>
  </p:notesMasterIdLst>
  <p:handoutMasterIdLst>
    <p:handoutMasterId r:id="rId17"/>
  </p:handoutMasterIdLst>
  <p:sldIdLst>
    <p:sldId id="419" r:id="rId2"/>
    <p:sldId id="443" r:id="rId3"/>
    <p:sldId id="424" r:id="rId4"/>
    <p:sldId id="427" r:id="rId5"/>
    <p:sldId id="428" r:id="rId6"/>
    <p:sldId id="432" r:id="rId7"/>
    <p:sldId id="433" r:id="rId8"/>
    <p:sldId id="434" r:id="rId9"/>
    <p:sldId id="447" r:id="rId10"/>
    <p:sldId id="436" r:id="rId11"/>
    <p:sldId id="437" r:id="rId12"/>
    <p:sldId id="438" r:id="rId13"/>
    <p:sldId id="439" r:id="rId14"/>
    <p:sldId id="446" r:id="rId15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hiddenSlides="1"/>
  <p:clrMru>
    <a:srgbClr val="0C35FF"/>
    <a:srgbClr val="38F769"/>
    <a:srgbClr val="00394A"/>
    <a:srgbClr val="003241"/>
    <a:srgbClr val="DAD9D3"/>
    <a:srgbClr val="B2B1A9"/>
    <a:srgbClr val="004B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596"/>
    <p:restoredTop sz="94762"/>
  </p:normalViewPr>
  <p:slideViewPr>
    <p:cSldViewPr>
      <p:cViewPr varScale="1">
        <p:scale>
          <a:sx n="117" d="100"/>
          <a:sy n="117" d="100"/>
        </p:scale>
        <p:origin x="1608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437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5.emf"/><Relationship Id="rId1" Type="http://schemas.openxmlformats.org/officeDocument/2006/relationships/image" Target="../media/image18.wmf"/><Relationship Id="rId4" Type="http://schemas.openxmlformats.org/officeDocument/2006/relationships/image" Target="../media/image20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8A6ECAE5-6A67-9648-BFD4-50D589EC5C71}" type="datetimeFigureOut">
              <a:rPr lang="de-DE"/>
              <a:pPr>
                <a:defRPr/>
              </a:pPr>
              <a:t>08.05.20</a:t>
            </a:fld>
            <a:endParaRPr 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298B09E7-CB36-8743-B365-30F25214A4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24333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967AB418-317D-AC4E-A41A-2B33F9292AC9}" type="datetimeFigureOut">
              <a:rPr lang="de-DE"/>
              <a:pPr>
                <a:defRPr/>
              </a:pPr>
              <a:t>08.05.20</a:t>
            </a:fld>
            <a:endParaRPr lang="en-US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en-US" noProof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609C88DA-55BC-924E-8761-82F5902E2C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13931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65A802-746F-40FA-AAA5-77319ED2A7D6}" type="slidenum">
              <a:rPr lang="he-IL" smtClean="0"/>
              <a:t>6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116784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65A802-746F-40FA-AAA5-77319ED2A7D6}" type="slidenum">
              <a:rPr lang="he-IL" smtClean="0"/>
              <a:t>11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470084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Master-Untertitelformat bearbeiten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B34403-92B1-A544-A7FD-95466AC3179C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31135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C577E2-95DD-1F4B-A688-E8FB02007787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08786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emf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56" name="Rectangle 4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956550" y="6400800"/>
            <a:ext cx="1008063" cy="19685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0" tIns="0" rIns="91440" bIns="0" numCol="1" anchor="t" anchorCtr="0" compatLnSpc="1">
            <a:prstTxWarp prst="textNoShape">
              <a:avLst/>
            </a:prstTxWarp>
          </a:bodyPr>
          <a:lstStyle>
            <a:lvl1pPr algn="r">
              <a:defRPr sz="1100">
                <a:cs typeface="+mn-cs"/>
              </a:defRPr>
            </a:lvl1pPr>
          </a:lstStyle>
          <a:p>
            <a:pPr>
              <a:defRPr/>
            </a:pPr>
            <a:fld id="{7B1C38A0-67D8-0242-BF64-2E51696E2079}" type="slidenum">
              <a:rPr lang="de-DE"/>
              <a:pPr>
                <a:defRPr/>
              </a:pPr>
              <a:t>‹#›</a:t>
            </a:fld>
            <a:endParaRPr lang="de-DE" dirty="0"/>
          </a:p>
        </p:txBody>
      </p:sp>
      <p:pic>
        <p:nvPicPr>
          <p:cNvPr id="1027" name="Picture 45" descr="Logo_ImFocus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4863" y="6453188"/>
            <a:ext cx="1377950" cy="84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4558" name="Rectangle 46"/>
          <p:cNvSpPr>
            <a:spLocks noChangeArrowheads="1"/>
          </p:cNvSpPr>
          <p:nvPr userDrawn="1"/>
        </p:nvSpPr>
        <p:spPr bwMode="auto">
          <a:xfrm>
            <a:off x="179388" y="981075"/>
            <a:ext cx="8785225" cy="73025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4559" name="Rectangle 47"/>
          <p:cNvSpPr>
            <a:spLocks noChangeArrowheads="1"/>
          </p:cNvSpPr>
          <p:nvPr userDrawn="1"/>
        </p:nvSpPr>
        <p:spPr bwMode="auto">
          <a:xfrm flipV="1">
            <a:off x="179388" y="6669088"/>
            <a:ext cx="8785225" cy="188912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4561" name="Rectangle 49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260350"/>
            <a:ext cx="8229600" cy="503238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dirty="0"/>
              <a:t>Titelmasterformat durch Klicken bearbeiten</a:t>
            </a:r>
          </a:p>
        </p:txBody>
      </p:sp>
      <p:sp>
        <p:nvSpPr>
          <p:cNvPr id="64562" name="Rectangle 50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196975"/>
            <a:ext cx="8229600" cy="4968875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dirty="0"/>
              <a:t>Textmasterformate durch Klicken bearbeiten</a:t>
            </a:r>
          </a:p>
          <a:p>
            <a:pPr lvl="1"/>
            <a:r>
              <a:rPr lang="de-DE" noProof="0" dirty="0"/>
              <a:t>Zweite Ebene</a:t>
            </a:r>
          </a:p>
          <a:p>
            <a:pPr lvl="2"/>
            <a:r>
              <a:rPr lang="de-DE" noProof="0" dirty="0"/>
              <a:t>Dritte Ebene</a:t>
            </a:r>
          </a:p>
          <a:p>
            <a:pPr lvl="3"/>
            <a:r>
              <a:rPr lang="de-DE" noProof="0" dirty="0"/>
              <a:t>Vierte Ebene</a:t>
            </a:r>
          </a:p>
          <a:p>
            <a:pPr lvl="4"/>
            <a:r>
              <a:rPr lang="de-DE" noProof="0" dirty="0"/>
              <a:t>Fünfte Ebene</a:t>
            </a:r>
          </a:p>
        </p:txBody>
      </p:sp>
      <p:pic>
        <p:nvPicPr>
          <p:cNvPr id="1032" name="Bild 48" descr="Logo_Inst_InfSys_P309.pdf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6167438"/>
            <a:ext cx="2160588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73" r:id="rId1"/>
    <p:sldLayoutId id="2147483874" r:id="rId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6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2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emf"/><Relationship Id="rId5" Type="http://schemas.openxmlformats.org/officeDocument/2006/relationships/oleObject" Target="../embeddings/oleObject3.bin"/><Relationship Id="rId10" Type="http://schemas.openxmlformats.org/officeDocument/2006/relationships/image" Target="../media/image20.wmf"/><Relationship Id="rId4" Type="http://schemas.openxmlformats.org/officeDocument/2006/relationships/image" Target="../media/image18.wmf"/><Relationship Id="rId9" Type="http://schemas.openxmlformats.org/officeDocument/2006/relationships/oleObject" Target="../embeddings/oleObject5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21.e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5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6.png"/><Relationship Id="rId7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Relationship Id="rId9" Type="http://schemas.openxmlformats.org/officeDocument/2006/relationships/image" Target="../media/image15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412776"/>
            <a:ext cx="7772400" cy="935037"/>
          </a:xfrm>
        </p:spPr>
        <p:txBody>
          <a:bodyPr/>
          <a:lstStyle/>
          <a:p>
            <a:pPr eaLnBrk="1" hangingPunct="1">
              <a:defRPr/>
            </a:pPr>
            <a:r>
              <a:rPr lang="de-DE" sz="3600" b="1" dirty="0">
                <a:cs typeface="+mj-cs"/>
              </a:rPr>
              <a:t>Algorithmen und Datenstrukturen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068960"/>
            <a:ext cx="6400800" cy="2736304"/>
          </a:xfrm>
        </p:spPr>
        <p:txBody>
          <a:bodyPr/>
          <a:lstStyle/>
          <a:p>
            <a:pPr eaLnBrk="1" hangingPunct="1">
              <a:defRPr/>
            </a:pPr>
            <a:r>
              <a:rPr lang="de-DE" sz="2400" dirty="0">
                <a:cs typeface="+mn-cs"/>
              </a:rPr>
              <a:t>Prof. Dr. Ralf Möller</a:t>
            </a:r>
          </a:p>
          <a:p>
            <a:pPr eaLnBrk="1" hangingPunct="1">
              <a:defRPr/>
            </a:pPr>
            <a:r>
              <a:rPr lang="de-DE" sz="2400" b="1" dirty="0">
                <a:cs typeface="+mn-cs"/>
              </a:rPr>
              <a:t>Universität zu Lübeck</a:t>
            </a:r>
          </a:p>
          <a:p>
            <a:pPr eaLnBrk="1" hangingPunct="1">
              <a:defRPr/>
            </a:pPr>
            <a:r>
              <a:rPr lang="de-DE" sz="2400" b="1" dirty="0">
                <a:cs typeface="+mn-cs"/>
              </a:rPr>
              <a:t>Institut für Informationssysteme</a:t>
            </a:r>
          </a:p>
          <a:p>
            <a:pPr eaLnBrk="1" hangingPunct="1">
              <a:defRPr/>
            </a:pPr>
            <a:endParaRPr lang="de-DE" sz="2400" dirty="0">
              <a:cs typeface="+mn-cs"/>
            </a:endParaRPr>
          </a:p>
          <a:p>
            <a:pPr eaLnBrk="1" hangingPunct="1">
              <a:defRPr/>
            </a:pPr>
            <a:r>
              <a:rPr lang="de-DE" sz="2400" dirty="0">
                <a:cs typeface="+mn-cs"/>
              </a:rPr>
              <a:t>Felix </a:t>
            </a:r>
            <a:r>
              <a:rPr lang="de-DE" sz="2400" dirty="0" err="1">
                <a:cs typeface="+mn-cs"/>
              </a:rPr>
              <a:t>Kuhr</a:t>
            </a:r>
            <a:r>
              <a:rPr lang="de-DE" sz="2400" dirty="0">
                <a:cs typeface="+mn-cs"/>
              </a:rPr>
              <a:t> (Übungen)</a:t>
            </a:r>
          </a:p>
          <a:p>
            <a:pPr eaLnBrk="1" hangingPunct="1">
              <a:defRPr/>
            </a:pPr>
            <a:r>
              <a:rPr lang="de-DE" sz="2400" dirty="0">
                <a:cs typeface="+mn-cs"/>
              </a:rPr>
              <a:t>sowie viele Tutoren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03BC5C1-3985-E443-BFC3-BE6CC4077A26}"/>
              </a:ext>
            </a:extLst>
          </p:cNvPr>
          <p:cNvSpPr txBox="1"/>
          <p:nvPr/>
        </p:nvSpPr>
        <p:spPr>
          <a:xfrm>
            <a:off x="1185496" y="2276872"/>
            <a:ext cx="67730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dirty="0"/>
              <a:t>Zeichenerkennung, Subgraph-Isomorphie, Pruning von Suchräumen</a:t>
            </a:r>
          </a:p>
        </p:txBody>
      </p:sp>
    </p:spTree>
    <p:extLst>
      <p:ext uri="{BB962C8B-B14F-4D97-AF65-F5344CB8AC3E}">
        <p14:creationId xmlns:p14="http://schemas.microsoft.com/office/powerpoint/2010/main" val="151184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1340768"/>
            <a:ext cx="8147248" cy="4525963"/>
          </a:xfrm>
        </p:spPr>
        <p:txBody>
          <a:bodyPr/>
          <a:lstStyle/>
          <a:p>
            <a:pPr marL="0" indent="0" algn="l" rtl="0">
              <a:buNone/>
            </a:pPr>
            <a:r>
              <a:rPr lang="en-US" dirty="0"/>
              <a:t>In </a:t>
            </a:r>
            <a:r>
              <a:rPr lang="en-US" dirty="0" err="1"/>
              <a:t>gleicher</a:t>
            </a:r>
            <a:r>
              <a:rPr lang="en-US" dirty="0"/>
              <a:t> Weise </a:t>
            </a:r>
            <a:r>
              <a:rPr lang="en-US" dirty="0" err="1"/>
              <a:t>können</a:t>
            </a:r>
            <a:r>
              <a:rPr lang="en-US" dirty="0"/>
              <a:t> </a:t>
            </a:r>
            <a:r>
              <a:rPr lang="en-US" dirty="0" err="1"/>
              <a:t>wir</a:t>
            </a:r>
            <a:r>
              <a:rPr lang="en-US" dirty="0"/>
              <a:t> </a:t>
            </a:r>
            <a:r>
              <a:rPr lang="en-US" dirty="0" err="1"/>
              <a:t>ein</a:t>
            </a:r>
            <a:r>
              <a:rPr lang="en-US" dirty="0"/>
              <a:t> </a:t>
            </a:r>
            <a:r>
              <a:rPr lang="en-US" dirty="0" err="1"/>
              <a:t>algebraisches</a:t>
            </a:r>
            <a:r>
              <a:rPr lang="en-US" dirty="0"/>
              <a:t> </a:t>
            </a:r>
            <a:r>
              <a:rPr lang="en-US" dirty="0" err="1"/>
              <a:t>Kriterium</a:t>
            </a:r>
            <a:r>
              <a:rPr lang="en-US" dirty="0"/>
              <a:t> </a:t>
            </a:r>
            <a:r>
              <a:rPr lang="en-US" dirty="0" err="1"/>
              <a:t>für</a:t>
            </a:r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</a:rPr>
              <a:t>Subgraph</a:t>
            </a:r>
            <a:r>
              <a:rPr lang="en-US" dirty="0"/>
              <a:t>-</a:t>
            </a:r>
            <a:r>
              <a:rPr lang="en-US" dirty="0" err="1"/>
              <a:t>Isomorphie</a:t>
            </a:r>
            <a:r>
              <a:rPr lang="en-US" dirty="0"/>
              <a:t> </a:t>
            </a:r>
            <a:r>
              <a:rPr lang="en-US" dirty="0" err="1"/>
              <a:t>bestimmen</a:t>
            </a:r>
            <a:endParaRPr lang="en-US" dirty="0"/>
          </a:p>
        </p:txBody>
      </p:sp>
      <p:sp>
        <p:nvSpPr>
          <p:cNvPr id="4" name="כותרת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err="1"/>
              <a:t>Ullmanns</a:t>
            </a:r>
            <a:r>
              <a:rPr lang="en-US" dirty="0"/>
              <a:t> </a:t>
            </a:r>
            <a:r>
              <a:rPr lang="en-US" dirty="0" err="1"/>
              <a:t>Algorithmus</a:t>
            </a:r>
            <a:endParaRPr lang="he-IL" dirty="0"/>
          </a:p>
        </p:txBody>
      </p:sp>
      <p:pic>
        <p:nvPicPr>
          <p:cNvPr id="1126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721471"/>
            <a:ext cx="2276475" cy="157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270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2721471"/>
            <a:ext cx="1943100" cy="1409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2484517" y="4975773"/>
            <a:ext cx="225097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altLang="zh-CN" dirty="0"/>
              <a:t>P=</a:t>
            </a:r>
            <a:endParaRPr lang="he-IL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359029" y="4532927"/>
            <a:ext cx="908715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b="1" dirty="0"/>
              <a:t>1</a:t>
            </a:r>
            <a:r>
              <a:rPr lang="en-US" altLang="zh-CN" baseline="-25000" dirty="0"/>
              <a:t>G</a:t>
            </a:r>
            <a:r>
              <a:rPr lang="en-US" dirty="0"/>
              <a:t>-</a:t>
            </a:r>
            <a:r>
              <a:rPr lang="en-US" b="1" dirty="0"/>
              <a:t>1</a:t>
            </a:r>
            <a:r>
              <a:rPr lang="en-US" altLang="zh-CN" baseline="-25000" dirty="0"/>
              <a:t>H</a:t>
            </a:r>
          </a:p>
          <a:p>
            <a:pPr algn="l" rtl="0"/>
            <a:r>
              <a:rPr lang="en-US" b="1" dirty="0"/>
              <a:t>2</a:t>
            </a:r>
            <a:r>
              <a:rPr lang="en-US" altLang="zh-CN" baseline="-25000" dirty="0"/>
              <a:t>G</a:t>
            </a:r>
            <a:r>
              <a:rPr lang="en-US" dirty="0"/>
              <a:t>-</a:t>
            </a:r>
            <a:r>
              <a:rPr lang="en-US" b="1" dirty="0"/>
              <a:t>3</a:t>
            </a:r>
            <a:r>
              <a:rPr lang="en-US" altLang="zh-CN" baseline="-25000" dirty="0"/>
              <a:t>H</a:t>
            </a:r>
          </a:p>
          <a:p>
            <a:pPr algn="l" rtl="0"/>
            <a:r>
              <a:rPr lang="en-US" b="1" dirty="0"/>
              <a:t>3</a:t>
            </a:r>
            <a:r>
              <a:rPr lang="en-US" altLang="zh-CN" baseline="-25000" dirty="0"/>
              <a:t>G</a:t>
            </a:r>
            <a:r>
              <a:rPr lang="en-US" dirty="0"/>
              <a:t>-</a:t>
            </a:r>
            <a:r>
              <a:rPr lang="en-US" b="1" dirty="0"/>
              <a:t>2</a:t>
            </a:r>
            <a:r>
              <a:rPr lang="en-US" altLang="zh-CN" baseline="-25000" dirty="0"/>
              <a:t>H</a:t>
            </a:r>
          </a:p>
          <a:p>
            <a:pPr algn="l" rtl="0"/>
            <a:r>
              <a:rPr lang="en-US" b="1" dirty="0"/>
              <a:t>4</a:t>
            </a:r>
            <a:r>
              <a:rPr lang="en-US" altLang="zh-CN" baseline="-25000" dirty="0"/>
              <a:t>G</a:t>
            </a:r>
            <a:r>
              <a:rPr lang="en-US" dirty="0"/>
              <a:t>-</a:t>
            </a:r>
            <a:r>
              <a:rPr lang="el-GR" dirty="0"/>
              <a:t>φ</a:t>
            </a:r>
            <a:endParaRPr lang="he-IL" dirty="0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2545864"/>
            <a:ext cx="2428875" cy="1695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4009" y="4649973"/>
            <a:ext cx="1323975" cy="1076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" name="TextBox 17"/>
          <p:cNvSpPr txBox="1"/>
          <p:nvPr/>
        </p:nvSpPr>
        <p:spPr>
          <a:xfrm>
            <a:off x="827584" y="4956954"/>
            <a:ext cx="144016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altLang="zh-CN" dirty="0"/>
              <a:t>F=</a:t>
            </a:r>
            <a:endParaRPr lang="he-IL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2627784" y="4376137"/>
            <a:ext cx="216024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1200" dirty="0"/>
              <a:t>~</a:t>
            </a:r>
            <a:endParaRPr lang="he-IL" sz="1200" dirty="0"/>
          </a:p>
        </p:txBody>
      </p:sp>
      <p:sp>
        <p:nvSpPr>
          <p:cNvPr id="20" name="TextBox 19"/>
          <p:cNvSpPr txBox="1"/>
          <p:nvPr/>
        </p:nvSpPr>
        <p:spPr>
          <a:xfrm>
            <a:off x="683568" y="4363363"/>
            <a:ext cx="2016224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1200" dirty="0" err="1"/>
              <a:t>Isomorphe</a:t>
            </a:r>
            <a:r>
              <a:rPr lang="en-US" sz="1200" dirty="0"/>
              <a:t> </a:t>
            </a:r>
            <a:r>
              <a:rPr lang="en-US" sz="1200" dirty="0" err="1"/>
              <a:t>Korrespondenz</a:t>
            </a:r>
            <a:endParaRPr lang="he-IL" sz="1200" dirty="0"/>
          </a:p>
        </p:txBody>
      </p:sp>
      <p:sp>
        <p:nvSpPr>
          <p:cNvPr id="21" name="TextBox 20"/>
          <p:cNvSpPr txBox="1"/>
          <p:nvPr/>
        </p:nvSpPr>
        <p:spPr>
          <a:xfrm>
            <a:off x="2915816" y="4363363"/>
            <a:ext cx="2016224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1200" dirty="0" err="1"/>
              <a:t>Permutationsmatrix</a:t>
            </a:r>
            <a:endParaRPr lang="he-IL" sz="1200" dirty="0"/>
          </a:p>
        </p:txBody>
      </p:sp>
      <p:sp>
        <p:nvSpPr>
          <p:cNvPr id="2" name="Rectangle 1"/>
          <p:cNvSpPr/>
          <p:nvPr/>
        </p:nvSpPr>
        <p:spPr>
          <a:xfrm>
            <a:off x="6617609" y="3204974"/>
            <a:ext cx="1204739" cy="2880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6758286" y="3357374"/>
            <a:ext cx="1204739" cy="2880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Cloud Callout 5">
            <a:extLst>
              <a:ext uri="{FF2B5EF4-FFF2-40B4-BE49-F238E27FC236}">
                <a16:creationId xmlns:a16="http://schemas.microsoft.com/office/drawing/2014/main" id="{63E4BC93-477A-294E-AFBF-D82131E4BABB}"/>
              </a:ext>
            </a:extLst>
          </p:cNvPr>
          <p:cNvSpPr/>
          <p:nvPr/>
        </p:nvSpPr>
        <p:spPr>
          <a:xfrm>
            <a:off x="6031845" y="4873445"/>
            <a:ext cx="2789375" cy="792088"/>
          </a:xfrm>
          <a:prstGeom prst="cloudCallout">
            <a:avLst>
              <a:gd name="adj1" fmla="val -79217"/>
              <a:gd name="adj2" fmla="val -21096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Eine 1 pro Zeile</a:t>
            </a:r>
          </a:p>
        </p:txBody>
      </p:sp>
    </p:spTree>
    <p:extLst>
      <p:ext uri="{BB962C8B-B14F-4D97-AF65-F5344CB8AC3E}">
        <p14:creationId xmlns:p14="http://schemas.microsoft.com/office/powerpoint/2010/main" val="1678239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מציין מיקום תוכן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340768"/>
                <a:ext cx="8435280" cy="5040560"/>
              </a:xfrm>
            </p:spPr>
            <p:txBody>
              <a:bodyPr>
                <a:noAutofit/>
              </a:bodyPr>
              <a:lstStyle/>
              <a:p>
                <a:pPr algn="l" rtl="0"/>
                <a:r>
                  <a:rPr lang="en-US" sz="2400" dirty="0" err="1"/>
                  <a:t>Gegeben</a:t>
                </a:r>
                <a:r>
                  <a:rPr lang="en-US" sz="2400" dirty="0"/>
                  <a:t>: </a:t>
                </a:r>
                <a:r>
                  <a:rPr lang="en-US" sz="2400" dirty="0" err="1"/>
                  <a:t>Graphen</a:t>
                </a:r>
                <a:r>
                  <a:rPr lang="en-US" sz="2400" dirty="0">
                    <a:solidFill>
                      <a:schemeClr val="accent1">
                        <a:lumMod val="50000"/>
                      </a:schemeClr>
                    </a:solidFill>
                  </a:rPr>
                  <a:t> G </a:t>
                </a:r>
                <a:r>
                  <a:rPr lang="en-US" sz="2400" dirty="0"/>
                  <a:t>und </a:t>
                </a:r>
                <a:r>
                  <a:rPr lang="en-US" sz="2400" dirty="0">
                    <a:solidFill>
                      <a:schemeClr val="accent1">
                        <a:lumMod val="50000"/>
                      </a:schemeClr>
                    </a:solidFill>
                  </a:rPr>
                  <a:t>H</a:t>
                </a:r>
              </a:p>
              <a:p>
                <a:pPr algn="l" rtl="0"/>
                <a:r>
                  <a:rPr lang="en-US" sz="2400" dirty="0" err="1"/>
                  <a:t>Gesucht</a:t>
                </a:r>
                <a:r>
                  <a:rPr lang="en-US" sz="2400" dirty="0"/>
                  <a:t>: </a:t>
                </a:r>
                <a:r>
                  <a:rPr lang="en-US" sz="2400" dirty="0" err="1"/>
                  <a:t>Permutationsmatrix</a:t>
                </a:r>
                <a:r>
                  <a:rPr lang="en-US" sz="2400" dirty="0"/>
                  <a:t> P </a:t>
                </a:r>
                <a:r>
                  <a:rPr lang="en-US" sz="2400" dirty="0" err="1"/>
                  <a:t>mit</a:t>
                </a:r>
                <a:r>
                  <a:rPr lang="en-US" sz="2400" dirty="0"/>
                  <a:t> </a:t>
                </a:r>
                <a:r>
                  <a:rPr lang="en-US" sz="2400" dirty="0" err="1"/>
                  <a:t>Dimensionen</a:t>
                </a:r>
                <a:r>
                  <a:rPr lang="en-US" sz="2400" dirty="0"/>
                  <a:t> </a:t>
                </a:r>
                <a:br>
                  <a:rPr lang="en-US" sz="2400" dirty="0"/>
                </a:br>
                <a:r>
                  <a:rPr lang="en-US" sz="2400" dirty="0">
                    <a:solidFill>
                      <a:schemeClr val="accent1">
                        <a:lumMod val="50000"/>
                      </a:schemeClr>
                    </a:solidFill>
                  </a:rPr>
                  <a:t>|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/>
                          </a:rPr>
                          <m:t>𝑉</m:t>
                        </m:r>
                      </m:e>
                      <m:sub>
                        <m:r>
                          <a:rPr lang="en-US" sz="2400" b="0" i="1" smtClean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/>
                          </a:rPr>
                          <m:t>𝐺</m:t>
                        </m:r>
                      </m:sub>
                    </m:sSub>
                    <m:r>
                      <a:rPr lang="en-US" sz="2400" b="0" i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/>
                      </a:rPr>
                      <m:t>|</m:t>
                    </m:r>
                  </m:oMath>
                </a14:m>
                <a:r>
                  <a:rPr lang="en-US" sz="2400" dirty="0">
                    <a:solidFill>
                      <a:schemeClr val="accent1">
                        <a:lumMod val="50000"/>
                      </a:schemeClr>
                    </a:solidFill>
                  </a:rPr>
                  <a:t>x |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/>
                          </a:rPr>
                          <m:t>𝑉</m:t>
                        </m:r>
                      </m:e>
                      <m:sub>
                        <m:r>
                          <a:rPr lang="en-US" sz="2400" b="0" i="1" smtClean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/>
                          </a:rPr>
                          <m:t>𝐻</m:t>
                        </m:r>
                      </m:sub>
                    </m:sSub>
                  </m:oMath>
                </a14:m>
                <a:r>
                  <a:rPr lang="en-US" sz="2400" dirty="0">
                    <a:solidFill>
                      <a:schemeClr val="accent1">
                        <a:lumMod val="50000"/>
                      </a:schemeClr>
                    </a:solidFill>
                  </a:rPr>
                  <a:t>|</a:t>
                </a:r>
                <a:r>
                  <a:rPr lang="en-US" sz="2400" dirty="0"/>
                  <a:t>, so </a:t>
                </a:r>
                <a:r>
                  <a:rPr lang="en-US" sz="2400" dirty="0" err="1"/>
                  <a:t>dass</a:t>
                </a:r>
                <a:r>
                  <a:rPr lang="en-US" sz="2400" dirty="0"/>
                  <a:t> das Subgraph-</a:t>
                </a:r>
                <a:r>
                  <a:rPr lang="en-US" sz="2400" dirty="0" err="1"/>
                  <a:t>Isomorphie</a:t>
                </a:r>
                <a:r>
                  <a:rPr lang="en-US" sz="2400" dirty="0"/>
                  <a:t>-</a:t>
                </a:r>
                <a:r>
                  <a:rPr lang="en-US" sz="2400" dirty="0" err="1"/>
                  <a:t>Kriterium</a:t>
                </a:r>
                <a:r>
                  <a:rPr lang="en-US" sz="2400" dirty="0"/>
                  <a:t> </a:t>
                </a:r>
                <a:r>
                  <a:rPr lang="en-US" sz="2400" dirty="0" err="1"/>
                  <a:t>erfüllt</a:t>
                </a:r>
                <a:endParaRPr lang="en-US" sz="2400" dirty="0">
                  <a:solidFill>
                    <a:schemeClr val="accent1">
                      <a:lumMod val="50000"/>
                    </a:schemeClr>
                  </a:solidFill>
                </a:endParaRPr>
              </a:p>
              <a:p>
                <a:pPr algn="l" rtl="0"/>
                <a:endParaRPr lang="en-US" sz="2400" dirty="0"/>
              </a:p>
              <a:p>
                <a:pPr algn="l" rtl="0"/>
                <a:r>
                  <a:rPr lang="en-US" sz="2400" dirty="0" err="1"/>
                  <a:t>Suchraum</a:t>
                </a:r>
                <a:r>
                  <a:rPr lang="en-US" sz="2400" dirty="0"/>
                  <a:t> </a:t>
                </a:r>
                <a:r>
                  <a:rPr lang="en-US" sz="2400" dirty="0" err="1"/>
                  <a:t>über</a:t>
                </a:r>
                <a:r>
                  <a:rPr lang="en-US" sz="2400" dirty="0"/>
                  <a:t> </a:t>
                </a:r>
                <a:r>
                  <a:rPr lang="en-US" sz="2400" dirty="0" err="1"/>
                  <a:t>alle</a:t>
                </a:r>
                <a:r>
                  <a:rPr lang="en-US" sz="2400" dirty="0"/>
                  <a:t> </a:t>
                </a:r>
                <a:r>
                  <a:rPr lang="en-US" sz="2400" dirty="0" err="1"/>
                  <a:t>möglichen</a:t>
                </a:r>
                <a:r>
                  <a:rPr lang="en-US" sz="2400" dirty="0"/>
                  <a:t> </a:t>
                </a:r>
                <a:r>
                  <a:rPr lang="en-US" sz="2400" dirty="0" err="1"/>
                  <a:t>Permutationsmatrizen</a:t>
                </a:r>
                <a:r>
                  <a:rPr lang="en-US" sz="2400" dirty="0"/>
                  <a:t> P </a:t>
                </a:r>
                <a:r>
                  <a:rPr lang="en-US" sz="2400" dirty="0" err="1"/>
                  <a:t>mit</a:t>
                </a:r>
                <a:r>
                  <a:rPr lang="en-US" sz="2400" dirty="0"/>
                  <a:t> </a:t>
                </a:r>
                <a:r>
                  <a:rPr lang="en-US" sz="2400" dirty="0" err="1"/>
                  <a:t>jeweiliger</a:t>
                </a:r>
                <a:r>
                  <a:rPr lang="en-US" sz="2400" dirty="0"/>
                  <a:t> </a:t>
                </a:r>
                <a:r>
                  <a:rPr lang="en-US" sz="2400" dirty="0" err="1"/>
                  <a:t>Prüfung</a:t>
                </a:r>
                <a:r>
                  <a:rPr lang="en-US" sz="2400" dirty="0"/>
                  <a:t> des </a:t>
                </a:r>
                <a:r>
                  <a:rPr lang="en-US" sz="2400" dirty="0" err="1"/>
                  <a:t>Kriteriums</a:t>
                </a:r>
                <a:r>
                  <a:rPr lang="en-US" sz="2400" dirty="0"/>
                  <a:t> </a:t>
                </a:r>
                <a:r>
                  <a:rPr lang="en-US" sz="2400" dirty="0" err="1"/>
                  <a:t>aufspannen</a:t>
                </a:r>
                <a:r>
                  <a:rPr lang="en-US" sz="2400" dirty="0"/>
                  <a:t>?</a:t>
                </a:r>
              </a:p>
              <a:p>
                <a:pPr algn="l" rtl="0"/>
                <a:endParaRPr lang="en-US" sz="2400" dirty="0"/>
              </a:p>
              <a:p>
                <a:pPr algn="l" rtl="0"/>
                <a:r>
                  <a:rPr lang="en-US" sz="2400" dirty="0"/>
                  <a:t>Das </a:t>
                </a:r>
                <a:r>
                  <a:rPr lang="en-US" sz="2400" dirty="0" err="1"/>
                  <a:t>geht</a:t>
                </a:r>
                <a:r>
                  <a:rPr lang="en-US" sz="2400" dirty="0"/>
                  <a:t> </a:t>
                </a:r>
                <a:r>
                  <a:rPr lang="en-US" sz="2400" dirty="0" err="1"/>
                  <a:t>besser</a:t>
                </a:r>
                <a:r>
                  <a:rPr lang="en-US" sz="2400" dirty="0"/>
                  <a:t>!</a:t>
                </a:r>
              </a:p>
            </p:txBody>
          </p:sp>
        </mc:Choice>
        <mc:Fallback xmlns="">
          <p:sp>
            <p:nvSpPr>
              <p:cNvPr id="3" name="מציין מיקום תוכן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340768"/>
                <a:ext cx="8435280" cy="5040560"/>
              </a:xfrm>
              <a:blipFill rotWithShape="0">
                <a:blip r:embed="rId3"/>
                <a:stretch>
                  <a:fillRect l="-795" t="-9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כותרת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err="1"/>
              <a:t>Ullmanns</a:t>
            </a:r>
            <a:r>
              <a:rPr lang="en-US" dirty="0"/>
              <a:t> </a:t>
            </a:r>
            <a:r>
              <a:rPr lang="en-US" dirty="0" err="1"/>
              <a:t>Algorithmus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1215273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Ullmanns</a:t>
            </a:r>
            <a:r>
              <a:rPr lang="en-US" dirty="0"/>
              <a:t> </a:t>
            </a:r>
            <a:r>
              <a:rPr lang="en-US" dirty="0" err="1"/>
              <a:t>Algorithmus</a:t>
            </a:r>
            <a:endParaRPr lang="he-IL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457200" y="1196752"/>
            <a:ext cx="8579296" cy="2121351"/>
          </a:xfrm>
          <a:prstGeom prst="rect">
            <a:avLst/>
          </a:prstGeom>
          <a:ln/>
        </p:spPr>
        <p:txBody>
          <a:bodyPr vert="horz" wrap="square" lIns="90000" tIns="46800" rIns="90000" bIns="46800" rtlCol="1">
            <a:spAutoFit/>
          </a:bodyPr>
          <a:lstStyle>
            <a:lvl1pPr marL="342900" indent="-3429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>
              <a:lnSpc>
                <a:spcPct val="84000"/>
              </a:lnSpc>
              <a:spcBef>
                <a:spcPts val="450"/>
              </a:spcBef>
              <a:buFont typeface="Times New Roman" pitchFamily="18" charset="0"/>
              <a:buChar char="–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de-DE" altLang="zh-CN" sz="2400" dirty="0"/>
              <a:t>Konstruiere Matrix M</a:t>
            </a:r>
            <a:r>
              <a:rPr lang="de-DE" altLang="zh-CN" sz="2400" baseline="30000" dirty="0"/>
              <a:t>(0)</a:t>
            </a:r>
            <a:r>
              <a:rPr lang="de-DE" altLang="zh-CN" sz="2400" dirty="0"/>
              <a:t> der Dimension der P</a:t>
            </a:r>
            <a:r>
              <a:rPr lang="de-DE" altLang="zh-CN" sz="2400" dirty="0">
                <a:ea typeface="Arial Unicode MS" pitchFamily="34" charset="-128"/>
                <a:cs typeface="Arial Unicode MS" pitchFamily="34" charset="-128"/>
              </a:rPr>
              <a:t>-Matrizen:</a:t>
            </a:r>
          </a:p>
          <a:p>
            <a:pPr lvl="1" algn="l" rtl="0">
              <a:lnSpc>
                <a:spcPct val="84000"/>
              </a:lnSpc>
              <a:spcBef>
                <a:spcPts val="450"/>
              </a:spcBef>
              <a:buFont typeface="Times New Roman" pitchFamily="18" charset="0"/>
              <a:buChar char="–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de-DE" altLang="zh-CN" sz="2000" dirty="0">
              <a:ea typeface="Arial Unicode MS" pitchFamily="34" charset="-128"/>
              <a:cs typeface="Arial Unicode MS" pitchFamily="34" charset="-128"/>
            </a:endParaRPr>
          </a:p>
          <a:p>
            <a:pPr lvl="1" algn="l" rtl="0">
              <a:lnSpc>
                <a:spcPct val="84000"/>
              </a:lnSpc>
              <a:spcBef>
                <a:spcPts val="450"/>
              </a:spcBef>
              <a:buFont typeface="Times New Roman" pitchFamily="18" charset="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de-DE" altLang="zh-CN" sz="1600" dirty="0">
                <a:solidFill>
                  <a:srgbClr val="FF0000"/>
                </a:solidFill>
                <a:ea typeface="Arial Unicode MS" pitchFamily="34" charset="-128"/>
                <a:cs typeface="Arial Unicode MS" pitchFamily="34" charset="-128"/>
              </a:rPr>
              <a:t>								</a:t>
            </a:r>
            <a:endParaRPr lang="de-DE" altLang="zh-CN" sz="2000" dirty="0">
              <a:ea typeface="Arial Unicode MS" pitchFamily="34" charset="-128"/>
              <a:cs typeface="Arial Unicode MS" pitchFamily="34" charset="-128"/>
            </a:endParaRPr>
          </a:p>
          <a:p>
            <a:pPr algn="l" rtl="0">
              <a:lnSpc>
                <a:spcPct val="84000"/>
              </a:lnSpc>
              <a:spcBef>
                <a:spcPts val="450"/>
              </a:spcBef>
              <a:buFont typeface="Times New Roman" pitchFamily="18" charset="0"/>
              <a:buChar char="–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de-DE" altLang="zh-CN" sz="2400" dirty="0"/>
          </a:p>
          <a:p>
            <a:pPr algn="l" rtl="0">
              <a:lnSpc>
                <a:spcPct val="84000"/>
              </a:lnSpc>
              <a:spcBef>
                <a:spcPts val="450"/>
              </a:spcBef>
              <a:buFont typeface="Times New Roman" pitchFamily="18" charset="0"/>
              <a:buChar char="–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de-DE" altLang="zh-CN" sz="2400" dirty="0"/>
              <a:t>Generiere aus </a:t>
            </a:r>
            <a:r>
              <a:rPr lang="de-DE" altLang="zh-CN" sz="2400" dirty="0">
                <a:ea typeface="Arial Unicode MS" pitchFamily="34" charset="-128"/>
                <a:cs typeface="Arial Unicode MS" pitchFamily="34" charset="-128"/>
              </a:rPr>
              <a:t>M</a:t>
            </a:r>
            <a:r>
              <a:rPr lang="de-DE" altLang="zh-CN" sz="2400" baseline="30000" dirty="0">
                <a:ea typeface="Arial Unicode MS" pitchFamily="34" charset="-128"/>
                <a:cs typeface="Arial Unicode MS" pitchFamily="34" charset="-128"/>
              </a:rPr>
              <a:t>(0)  </a:t>
            </a:r>
            <a:r>
              <a:rPr lang="de-DE" altLang="zh-CN" sz="2400" dirty="0"/>
              <a:t>alle P durch Wahl </a:t>
            </a:r>
            <a:r>
              <a:rPr lang="de-DE" altLang="zh-CN" sz="2400" dirty="0">
                <a:solidFill>
                  <a:schemeClr val="accent1">
                    <a:lumMod val="50000"/>
                  </a:schemeClr>
                </a:solidFill>
              </a:rPr>
              <a:t>einer 1 pro Zeile</a:t>
            </a:r>
            <a:endParaRPr lang="de-DE" altLang="zh-CN" sz="2400" baseline="30000" dirty="0">
              <a:ea typeface="Arial Unicode MS" pitchFamily="34" charset="-128"/>
              <a:cs typeface="Arial Unicode MS" pitchFamily="34" charset="-128"/>
            </a:endParaRPr>
          </a:p>
          <a:p>
            <a:pPr algn="l" rtl="0">
              <a:lnSpc>
                <a:spcPct val="84000"/>
              </a:lnSpc>
              <a:spcBef>
                <a:spcPts val="450"/>
              </a:spcBef>
              <a:buFont typeface="Times New Roman" pitchFamily="18" charset="0"/>
              <a:buChar char="–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de-DE" altLang="zh-CN" sz="2400" dirty="0" err="1">
                <a:ea typeface="Arial Unicode MS" pitchFamily="34" charset="-128"/>
                <a:cs typeface="Arial Unicode MS" pitchFamily="34" charset="-128"/>
              </a:rPr>
              <a:t>Subgraph</a:t>
            </a:r>
            <a:r>
              <a:rPr lang="de-DE" altLang="zh-CN" sz="2400" dirty="0">
                <a:ea typeface="Arial Unicode MS" pitchFamily="34" charset="-128"/>
                <a:cs typeface="Arial Unicode MS" pitchFamily="34" charset="-128"/>
              </a:rPr>
              <a:t>-Isomorphismus gefunden, wenn </a:t>
            </a:r>
          </a:p>
        </p:txBody>
      </p:sp>
      <p:graphicFrame>
        <p:nvGraphicFramePr>
          <p:cNvPr id="5" name="Object 8"/>
          <p:cNvGraphicFramePr>
            <a:graphicFrameLocks noGrp="1" noChangeAspect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1660767884"/>
              </p:ext>
            </p:extLst>
          </p:nvPr>
        </p:nvGraphicFramePr>
        <p:xfrm>
          <a:off x="1200150" y="1628800"/>
          <a:ext cx="3933825" cy="658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26" name="משוואה" r:id="rId3" imgW="2730240" imgH="457200" progId="Equation.3">
                  <p:embed/>
                </p:oleObj>
              </mc:Choice>
              <mc:Fallback>
                <p:oleObj name="משוואה" r:id="rId3" imgW="273024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00150" y="1628800"/>
                        <a:ext cx="3933825" cy="658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13"/>
          <p:cNvGraphicFramePr>
            <a:graphicFrameLocks noChangeAspect="1"/>
          </p:cNvGraphicFramePr>
          <p:nvPr/>
        </p:nvGraphicFramePr>
        <p:xfrm>
          <a:off x="1200150" y="4149080"/>
          <a:ext cx="1925638" cy="2376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27" name="Visio" r:id="rId5" imgW="2416942" imgH="2986552" progId="Visio.Drawing.11">
                  <p:embed/>
                </p:oleObj>
              </mc:Choice>
              <mc:Fallback>
                <p:oleObj name="Visio" r:id="rId5" imgW="2416942" imgH="2986552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00150" y="4149080"/>
                        <a:ext cx="1925638" cy="2376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00B8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 algn="ctr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14"/>
          <p:cNvGraphicFramePr>
            <a:graphicFrameLocks noChangeAspect="1"/>
          </p:cNvGraphicFramePr>
          <p:nvPr/>
        </p:nvGraphicFramePr>
        <p:xfrm>
          <a:off x="3232150" y="4149080"/>
          <a:ext cx="1854200" cy="2459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28" name="Equation" r:id="rId7" imgW="1244520" imgH="1650960" progId="Equation.3">
                  <p:embed/>
                </p:oleObj>
              </mc:Choice>
              <mc:Fallback>
                <p:oleObj name="Equation" r:id="rId7" imgW="1244520" imgH="1650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2150" y="4149080"/>
                        <a:ext cx="1854200" cy="2459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15"/>
          <p:cNvGraphicFramePr>
            <a:graphicFrameLocks noChangeAspect="1"/>
          </p:cNvGraphicFramePr>
          <p:nvPr/>
        </p:nvGraphicFramePr>
        <p:xfrm>
          <a:off x="6084888" y="4940672"/>
          <a:ext cx="1854200" cy="1058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29" name="公式" r:id="rId9" imgW="1244520" imgH="711000" progId="Equation.3">
                  <p:embed/>
                </p:oleObj>
              </mc:Choice>
              <mc:Fallback>
                <p:oleObj name="公式" r:id="rId9" imgW="1244520" imgH="711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84888" y="4940672"/>
                        <a:ext cx="1854200" cy="1058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AutoShape 17"/>
          <p:cNvSpPr>
            <a:spLocks noChangeArrowheads="1"/>
          </p:cNvSpPr>
          <p:nvPr/>
        </p:nvSpPr>
        <p:spPr bwMode="auto">
          <a:xfrm>
            <a:off x="5219700" y="5301035"/>
            <a:ext cx="647700" cy="287337"/>
          </a:xfrm>
          <a:prstGeom prst="rightArrow">
            <a:avLst>
              <a:gd name="adj1" fmla="val 50000"/>
              <a:gd name="adj2" fmla="val 56354"/>
            </a:avLst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 rtl="0"/>
            <a:endParaRPr lang="he-IL"/>
          </a:p>
        </p:txBody>
      </p:sp>
      <p:sp>
        <p:nvSpPr>
          <p:cNvPr id="3" name="TextBox 2"/>
          <p:cNvSpPr txBox="1"/>
          <p:nvPr/>
        </p:nvSpPr>
        <p:spPr>
          <a:xfrm>
            <a:off x="3096506" y="1588874"/>
            <a:ext cx="322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≥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563888" y="3419708"/>
            <a:ext cx="10883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</a:t>
            </a:r>
            <a:r>
              <a:rPr lang="en-US" baseline="-25000" dirty="0"/>
              <a:t>G</a:t>
            </a:r>
            <a:r>
              <a:rPr lang="en-US" dirty="0"/>
              <a:t>=PA</a:t>
            </a:r>
            <a:r>
              <a:rPr lang="en-US" baseline="-25000" dirty="0"/>
              <a:t>H </a:t>
            </a:r>
            <a:r>
              <a:rPr lang="en-US" dirty="0"/>
              <a:t>P</a:t>
            </a:r>
            <a:r>
              <a:rPr lang="en-US" baseline="30000" dirty="0"/>
              <a:t>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03013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Ullmanns</a:t>
            </a:r>
            <a:r>
              <a:rPr lang="en-US" dirty="0"/>
              <a:t> </a:t>
            </a:r>
            <a:r>
              <a:rPr lang="en-US" dirty="0" err="1"/>
              <a:t>Algorithmus</a:t>
            </a:r>
            <a:r>
              <a:rPr lang="en-US" dirty="0"/>
              <a:t> (</a:t>
            </a:r>
            <a:r>
              <a:rPr lang="en-US" dirty="0" err="1"/>
              <a:t>mit</a:t>
            </a:r>
            <a:r>
              <a:rPr lang="en-US" dirty="0"/>
              <a:t> </a:t>
            </a:r>
            <a:r>
              <a:rPr lang="en-US" dirty="0" err="1"/>
              <a:t>einfachem</a:t>
            </a:r>
            <a:r>
              <a:rPr lang="en-US" dirty="0"/>
              <a:t> Pruning)</a:t>
            </a:r>
            <a:endParaRPr lang="he-IL" dirty="0"/>
          </a:p>
        </p:txBody>
      </p:sp>
      <p:graphicFrame>
        <p:nvGraphicFramePr>
          <p:cNvPr id="6" name="Object 18"/>
          <p:cNvGraphicFramePr>
            <a:graphicFrameLocks noGrp="1" noChangeAspect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1067405241"/>
              </p:ext>
            </p:extLst>
          </p:nvPr>
        </p:nvGraphicFramePr>
        <p:xfrm>
          <a:off x="899592" y="1124744"/>
          <a:ext cx="6428415" cy="49876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58" name="Visio" r:id="rId3" imgW="6150295" imgH="4771786" progId="Visio.Drawing.11">
                  <p:embed/>
                </p:oleObj>
              </mc:Choice>
              <mc:Fallback>
                <p:oleObj name="Visio" r:id="rId3" imgW="6150295" imgH="4771786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9592" y="1124744"/>
                        <a:ext cx="6428415" cy="498767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801618" y="2204864"/>
            <a:ext cx="2090861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altLang="zh-CN" dirty="0" err="1"/>
              <a:t>Innere</a:t>
            </a:r>
            <a:r>
              <a:rPr lang="en-US" altLang="zh-CN" dirty="0"/>
              <a:t> </a:t>
            </a:r>
            <a:r>
              <a:rPr lang="en-US" altLang="zh-CN" dirty="0" err="1"/>
              <a:t>Knoten</a:t>
            </a:r>
            <a:r>
              <a:rPr lang="en-US" altLang="zh-CN" dirty="0"/>
              <a:t>: M</a:t>
            </a:r>
            <a:r>
              <a:rPr lang="en-US" altLang="zh-CN" baseline="30000" dirty="0"/>
              <a:t>0</a:t>
            </a:r>
            <a:endParaRPr lang="he-IL" baseline="30000" dirty="0"/>
          </a:p>
        </p:txBody>
      </p:sp>
      <p:sp>
        <p:nvSpPr>
          <p:cNvPr id="7" name="TextBox 6"/>
          <p:cNvSpPr txBox="1"/>
          <p:nvPr/>
        </p:nvSpPr>
        <p:spPr>
          <a:xfrm>
            <a:off x="6873627" y="1350603"/>
            <a:ext cx="1440161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de-DE" altLang="zh-CN" dirty="0"/>
              <a:t>Start- M</a:t>
            </a:r>
            <a:r>
              <a:rPr lang="de-DE" altLang="zh-CN" baseline="30000" dirty="0"/>
              <a:t>(0)</a:t>
            </a:r>
            <a:endParaRPr lang="he-IL" dirty="0"/>
          </a:p>
        </p:txBody>
      </p:sp>
      <p:sp>
        <p:nvSpPr>
          <p:cNvPr id="8" name="TextBox 7"/>
          <p:cNvSpPr txBox="1"/>
          <p:nvPr/>
        </p:nvSpPr>
        <p:spPr>
          <a:xfrm>
            <a:off x="7342187" y="3161835"/>
            <a:ext cx="135572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altLang="zh-CN" dirty="0" err="1"/>
              <a:t>Blätter</a:t>
            </a:r>
            <a:r>
              <a:rPr lang="en-US" altLang="zh-CN" dirty="0"/>
              <a:t>: P</a:t>
            </a:r>
            <a:endParaRPr lang="he-IL" dirty="0"/>
          </a:p>
        </p:txBody>
      </p:sp>
      <p:sp>
        <p:nvSpPr>
          <p:cNvPr id="3" name="TextBox 2"/>
          <p:cNvSpPr txBox="1"/>
          <p:nvPr/>
        </p:nvSpPr>
        <p:spPr>
          <a:xfrm>
            <a:off x="3203848" y="5373216"/>
            <a:ext cx="1930337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err="1"/>
              <a:t>Verglichen</a:t>
            </a:r>
            <a:r>
              <a:rPr lang="en-US" dirty="0"/>
              <a:t> </a:t>
            </a:r>
            <a:r>
              <a:rPr lang="en-US" dirty="0" err="1"/>
              <a:t>mit</a:t>
            </a:r>
            <a:r>
              <a:rPr lang="en-US" dirty="0"/>
              <a:t> A</a:t>
            </a:r>
            <a:r>
              <a:rPr lang="en-US" baseline="-25000" dirty="0"/>
              <a:t>G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051720" y="6300028"/>
            <a:ext cx="50690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/>
              <a:t>Weitere </a:t>
            </a:r>
            <a:r>
              <a:rPr lang="de-DE" dirty="0"/>
              <a:t>Verfeinerungen des </a:t>
            </a:r>
            <a:r>
              <a:rPr lang="de-DE" dirty="0" err="1"/>
              <a:t>Prunings</a:t>
            </a:r>
            <a:r>
              <a:rPr lang="de-DE" dirty="0"/>
              <a:t> sind möglich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33D10AD-3252-6942-A6B4-F2B726ECCFE9}"/>
              </a:ext>
            </a:extLst>
          </p:cNvPr>
          <p:cNvSpPr/>
          <p:nvPr/>
        </p:nvSpPr>
        <p:spPr>
          <a:xfrm>
            <a:off x="1835696" y="4869160"/>
            <a:ext cx="1296144" cy="36933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en-US" dirty="0"/>
              <a:t>PA</a:t>
            </a:r>
            <a:r>
              <a:rPr lang="en-US" baseline="-25000" dirty="0"/>
              <a:t>H </a:t>
            </a:r>
            <a:r>
              <a:rPr lang="en-US" dirty="0"/>
              <a:t>P</a:t>
            </a:r>
            <a:r>
              <a:rPr lang="en-US" baseline="30000" dirty="0"/>
              <a:t>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678407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Take-Home Messages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err="1"/>
              <a:t>Pruning</a:t>
            </a:r>
            <a:r>
              <a:rPr lang="de-DE" dirty="0"/>
              <a:t> kann anwendungs</a:t>
            </a:r>
            <a:r>
              <a:rPr lang="de-DE" dirty="0">
                <a:solidFill>
                  <a:srgbClr val="0C35FF"/>
                </a:solidFill>
              </a:rPr>
              <a:t>übergreifend</a:t>
            </a:r>
            <a:r>
              <a:rPr lang="de-DE" dirty="0"/>
              <a:t> erfolgen</a:t>
            </a:r>
          </a:p>
          <a:p>
            <a:pPr lvl="1"/>
            <a:r>
              <a:rPr lang="de-DE" dirty="0"/>
              <a:t>Alpha-Beta-</a:t>
            </a:r>
            <a:r>
              <a:rPr lang="de-DE" dirty="0" err="1"/>
              <a:t>Pruning</a:t>
            </a:r>
            <a:endParaRPr lang="de-DE" dirty="0"/>
          </a:p>
          <a:p>
            <a:pPr lvl="1"/>
            <a:r>
              <a:rPr lang="de-DE" dirty="0"/>
              <a:t>Pure </a:t>
            </a:r>
            <a:r>
              <a:rPr lang="de-DE" dirty="0" err="1"/>
              <a:t>Literal</a:t>
            </a:r>
            <a:r>
              <a:rPr lang="de-DE" dirty="0"/>
              <a:t> (freie Wahl), Forcierte Werte, Propagierung, </a:t>
            </a:r>
          </a:p>
          <a:p>
            <a:pPr lvl="1"/>
            <a:r>
              <a:rPr lang="de-DE" dirty="0"/>
              <a:t>Lernen </a:t>
            </a:r>
            <a:r>
              <a:rPr lang="de-DE"/>
              <a:t>aus Backtracking-Sackgassen</a:t>
            </a:r>
            <a:endParaRPr lang="de-DE" dirty="0"/>
          </a:p>
          <a:p>
            <a:pPr lvl="1"/>
            <a:r>
              <a:rPr lang="de-DE" dirty="0"/>
              <a:t>Nicht-chronologisches Backtracking</a:t>
            </a:r>
          </a:p>
          <a:p>
            <a:r>
              <a:rPr lang="de-DE" dirty="0" err="1"/>
              <a:t>Pruning</a:t>
            </a:r>
            <a:r>
              <a:rPr lang="de-DE" dirty="0"/>
              <a:t> kann anwendungs</a:t>
            </a:r>
            <a:r>
              <a:rPr lang="de-DE" dirty="0">
                <a:solidFill>
                  <a:srgbClr val="0C35FF"/>
                </a:solidFill>
              </a:rPr>
              <a:t>spezifisch</a:t>
            </a:r>
            <a:r>
              <a:rPr lang="de-DE" dirty="0"/>
              <a:t> erfolgen</a:t>
            </a:r>
          </a:p>
          <a:p>
            <a:pPr lvl="1"/>
            <a:r>
              <a:rPr lang="de-DE" dirty="0" err="1"/>
              <a:t>Subgraph</a:t>
            </a:r>
            <a:r>
              <a:rPr lang="de-DE" dirty="0"/>
              <a:t>-Isomorphie, </a:t>
            </a:r>
          </a:p>
          <a:p>
            <a:pPr lvl="1"/>
            <a:r>
              <a:rPr lang="de-DE" dirty="0"/>
              <a:t>Zulässige Heuristik bei A*</a:t>
            </a:r>
          </a:p>
          <a:p>
            <a:endParaRPr lang="de-DE" dirty="0"/>
          </a:p>
          <a:p>
            <a:r>
              <a:rPr lang="de-DE" dirty="0"/>
              <a:t>Beste Lösung wird </a:t>
            </a:r>
            <a:r>
              <a:rPr lang="de-DE" dirty="0">
                <a:solidFill>
                  <a:srgbClr val="0C35FF"/>
                </a:solidFill>
              </a:rPr>
              <a:t>nicht</a:t>
            </a:r>
            <a:r>
              <a:rPr lang="de-DE" dirty="0"/>
              <a:t> verfehlt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956946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Danksagung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Nach</a:t>
            </a:r>
            <a:r>
              <a:rPr lang="en-US" dirty="0"/>
              <a:t> </a:t>
            </a:r>
            <a:r>
              <a:rPr lang="en-US" dirty="0" err="1"/>
              <a:t>einem</a:t>
            </a:r>
            <a:r>
              <a:rPr lang="en-US" dirty="0"/>
              <a:t> </a:t>
            </a:r>
            <a:r>
              <a:rPr lang="en-US" dirty="0" err="1"/>
              <a:t>Vortrag</a:t>
            </a:r>
            <a:r>
              <a:rPr lang="en-US" dirty="0"/>
              <a:t> von </a:t>
            </a:r>
            <a:br>
              <a:rPr lang="en-US" dirty="0"/>
            </a:br>
            <a:br>
              <a:rPr lang="en-US" dirty="0"/>
            </a:br>
            <a:r>
              <a:rPr lang="en-US" dirty="0"/>
              <a:t>Optical Character Recognition:</a:t>
            </a:r>
            <a:br>
              <a:rPr lang="en-US" dirty="0"/>
            </a:br>
            <a:r>
              <a:rPr lang="en-US" dirty="0"/>
              <a:t>Using the Ullmann Algorithm for Graphical Matching</a:t>
            </a:r>
            <a:br>
              <a:rPr lang="en-US" dirty="0"/>
            </a:br>
            <a:br>
              <a:rPr lang="en-US" dirty="0"/>
            </a:br>
            <a:r>
              <a:rPr lang="en-US" dirty="0"/>
              <a:t>von</a:t>
            </a:r>
            <a:br>
              <a:rPr lang="he-IL" dirty="0"/>
            </a:br>
            <a:br>
              <a:rPr lang="he-IL" dirty="0"/>
            </a:br>
            <a:r>
              <a:rPr lang="en-US" dirty="0" err="1"/>
              <a:t>Iddo</a:t>
            </a:r>
            <a:r>
              <a:rPr lang="en-US" dirty="0"/>
              <a:t> </a:t>
            </a:r>
            <a:r>
              <a:rPr lang="en-US" dirty="0" err="1"/>
              <a:t>Aviram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313689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מציין מיקום תוכן 2"/>
          <p:cNvSpPr txBox="1">
            <a:spLocks/>
          </p:cNvSpPr>
          <p:nvPr/>
        </p:nvSpPr>
        <p:spPr>
          <a:xfrm>
            <a:off x="609600" y="1484784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>
            <a:lvl1pPr marL="342900" indent="-3429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indent="0" algn="l" rtl="0">
              <a:buNone/>
            </a:pPr>
            <a:r>
              <a:rPr lang="en-US" dirty="0" err="1"/>
              <a:t>Bestimmung</a:t>
            </a:r>
            <a:r>
              <a:rPr lang="en-US" dirty="0"/>
              <a:t> </a:t>
            </a:r>
            <a:r>
              <a:rPr lang="en-US" dirty="0" err="1"/>
              <a:t>einer</a:t>
            </a:r>
            <a:r>
              <a:rPr lang="en-US" dirty="0"/>
              <a:t> </a:t>
            </a:r>
            <a:r>
              <a:rPr lang="en-US" dirty="0" err="1"/>
              <a:t>Datenstruktur</a:t>
            </a:r>
            <a:r>
              <a:rPr lang="en-US" dirty="0"/>
              <a:t>:</a:t>
            </a:r>
            <a:br>
              <a:rPr lang="en-US" dirty="0"/>
            </a:br>
            <a:r>
              <a:rPr lang="en-US" sz="2400" dirty="0"/>
              <a:t>Segmentation ⟶ </a:t>
            </a:r>
            <a:r>
              <a:rPr lang="en-US" sz="2400" dirty="0" err="1"/>
              <a:t>Verdünnung</a:t>
            </a:r>
            <a:r>
              <a:rPr lang="en-US" sz="2400" dirty="0"/>
              <a:t> ⟶ </a:t>
            </a:r>
            <a:r>
              <a:rPr lang="en-US" sz="2400" dirty="0" err="1"/>
              <a:t>Graphrepräsentation</a:t>
            </a:r>
            <a:endParaRPr lang="en-US" sz="2400" dirty="0"/>
          </a:p>
          <a:p>
            <a:pPr algn="l" rtl="0"/>
            <a:endParaRPr lang="en-US" dirty="0"/>
          </a:p>
          <a:p>
            <a:pPr marL="0" indent="0" algn="l" rtl="0">
              <a:buFont typeface="Arial" pitchFamily="34" charset="0"/>
              <a:buNone/>
            </a:pPr>
            <a:endParaRPr lang="en-US" dirty="0"/>
          </a:p>
        </p:txBody>
      </p:sp>
      <p:sp>
        <p:nvSpPr>
          <p:cNvPr id="7" name="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/>
              <a:t>OCR – </a:t>
            </a:r>
            <a:r>
              <a:rPr lang="en-US" dirty="0" err="1"/>
              <a:t>Zeichenerkennung</a:t>
            </a:r>
            <a:r>
              <a:rPr lang="en-US" dirty="0"/>
              <a:t> </a:t>
            </a:r>
            <a:r>
              <a:rPr lang="en-US" dirty="0" err="1"/>
              <a:t>durch</a:t>
            </a:r>
            <a:r>
              <a:rPr lang="en-US" dirty="0"/>
              <a:t> </a:t>
            </a:r>
            <a:r>
              <a:rPr lang="en-US" dirty="0" err="1"/>
              <a:t>Graphabgleich</a:t>
            </a:r>
            <a:endParaRPr lang="he-IL" dirty="0"/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2967831"/>
            <a:ext cx="4343400" cy="209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חץ ימינה 1"/>
          <p:cNvSpPr/>
          <p:nvPr/>
        </p:nvSpPr>
        <p:spPr>
          <a:xfrm>
            <a:off x="3563888" y="3691545"/>
            <a:ext cx="288032" cy="648072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" name="חץ ימינה 7"/>
          <p:cNvSpPr/>
          <p:nvPr/>
        </p:nvSpPr>
        <p:spPr>
          <a:xfrm>
            <a:off x="5580112" y="3573016"/>
            <a:ext cx="288032" cy="648072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" name="אליפסה 8"/>
          <p:cNvSpPr/>
          <p:nvPr/>
        </p:nvSpPr>
        <p:spPr>
          <a:xfrm>
            <a:off x="6418077" y="3717032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" name="אליפסה 9"/>
          <p:cNvSpPr/>
          <p:nvPr/>
        </p:nvSpPr>
        <p:spPr>
          <a:xfrm>
            <a:off x="6588224" y="3356992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1" name="אליפסה 10"/>
          <p:cNvSpPr/>
          <p:nvPr/>
        </p:nvSpPr>
        <p:spPr>
          <a:xfrm>
            <a:off x="6781413" y="2895823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2" name="אליפסה 11"/>
          <p:cNvSpPr/>
          <p:nvPr/>
        </p:nvSpPr>
        <p:spPr>
          <a:xfrm>
            <a:off x="7360146" y="3734173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3" name="אליפסה 12"/>
          <p:cNvSpPr/>
          <p:nvPr/>
        </p:nvSpPr>
        <p:spPr>
          <a:xfrm>
            <a:off x="7117289" y="2885717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4" name="אליפסה 13"/>
          <p:cNvSpPr/>
          <p:nvPr/>
        </p:nvSpPr>
        <p:spPr>
          <a:xfrm>
            <a:off x="7235887" y="3356992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15" name="מחבר ישר 14"/>
          <p:cNvCxnSpPr>
            <a:stCxn id="14" idx="0"/>
            <a:endCxn id="13" idx="5"/>
          </p:cNvCxnSpPr>
          <p:nvPr/>
        </p:nvCxnSpPr>
        <p:spPr>
          <a:xfrm flipH="1" flipV="1">
            <a:off x="7240214" y="3008642"/>
            <a:ext cx="67681" cy="348350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מחבר ישר 15"/>
          <p:cNvCxnSpPr>
            <a:stCxn id="13" idx="2"/>
            <a:endCxn id="11" idx="6"/>
          </p:cNvCxnSpPr>
          <p:nvPr/>
        </p:nvCxnSpPr>
        <p:spPr>
          <a:xfrm flipH="1">
            <a:off x="6925429" y="2957725"/>
            <a:ext cx="191860" cy="10106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מחבר ישר 16"/>
          <p:cNvCxnSpPr>
            <a:stCxn id="10" idx="7"/>
            <a:endCxn id="11" idx="2"/>
          </p:cNvCxnSpPr>
          <p:nvPr/>
        </p:nvCxnSpPr>
        <p:spPr>
          <a:xfrm flipV="1">
            <a:off x="6711149" y="2967831"/>
            <a:ext cx="70264" cy="410252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מחבר ישר 17"/>
          <p:cNvCxnSpPr>
            <a:stCxn id="9" idx="7"/>
            <a:endCxn id="10" idx="3"/>
          </p:cNvCxnSpPr>
          <p:nvPr/>
        </p:nvCxnSpPr>
        <p:spPr>
          <a:xfrm flipV="1">
            <a:off x="6541002" y="3479917"/>
            <a:ext cx="68313" cy="258206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מחבר ישר 18"/>
          <p:cNvCxnSpPr>
            <a:stCxn id="12" idx="0"/>
            <a:endCxn id="14" idx="5"/>
          </p:cNvCxnSpPr>
          <p:nvPr/>
        </p:nvCxnSpPr>
        <p:spPr>
          <a:xfrm flipH="1" flipV="1">
            <a:off x="7358812" y="3479917"/>
            <a:ext cx="73342" cy="254256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מחבר ישר 52"/>
          <p:cNvCxnSpPr>
            <a:stCxn id="71" idx="6"/>
            <a:endCxn id="75" idx="2"/>
          </p:cNvCxnSpPr>
          <p:nvPr/>
        </p:nvCxnSpPr>
        <p:spPr>
          <a:xfrm>
            <a:off x="6620097" y="4593566"/>
            <a:ext cx="328167" cy="0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אליפסה 69"/>
          <p:cNvSpPr/>
          <p:nvPr/>
        </p:nvSpPr>
        <p:spPr>
          <a:xfrm>
            <a:off x="6305934" y="4881598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1" name="אליפסה 70"/>
          <p:cNvSpPr/>
          <p:nvPr/>
        </p:nvSpPr>
        <p:spPr>
          <a:xfrm>
            <a:off x="6476081" y="4521558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2" name="אליפסה 71"/>
          <p:cNvSpPr/>
          <p:nvPr/>
        </p:nvSpPr>
        <p:spPr>
          <a:xfrm>
            <a:off x="6669270" y="4060389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3" name="אליפסה 72"/>
          <p:cNvSpPr/>
          <p:nvPr/>
        </p:nvSpPr>
        <p:spPr>
          <a:xfrm>
            <a:off x="6948264" y="4898739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4" name="אליפסה 73"/>
          <p:cNvSpPr/>
          <p:nvPr/>
        </p:nvSpPr>
        <p:spPr>
          <a:xfrm>
            <a:off x="7005146" y="4050283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5" name="אליפסה 74"/>
          <p:cNvSpPr/>
          <p:nvPr/>
        </p:nvSpPr>
        <p:spPr>
          <a:xfrm>
            <a:off x="6948264" y="4521558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76" name="מחבר ישר 75"/>
          <p:cNvCxnSpPr>
            <a:stCxn id="75" idx="0"/>
            <a:endCxn id="120" idx="3"/>
          </p:cNvCxnSpPr>
          <p:nvPr/>
        </p:nvCxnSpPr>
        <p:spPr>
          <a:xfrm flipV="1">
            <a:off x="7020272" y="4416021"/>
            <a:ext cx="237115" cy="105537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מחבר ישר 76"/>
          <p:cNvCxnSpPr>
            <a:stCxn id="74" idx="2"/>
            <a:endCxn id="72" idx="6"/>
          </p:cNvCxnSpPr>
          <p:nvPr/>
        </p:nvCxnSpPr>
        <p:spPr>
          <a:xfrm flipH="1">
            <a:off x="6813286" y="4122291"/>
            <a:ext cx="191860" cy="10106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מחבר ישר 77"/>
          <p:cNvCxnSpPr>
            <a:stCxn id="71" idx="7"/>
            <a:endCxn id="72" idx="2"/>
          </p:cNvCxnSpPr>
          <p:nvPr/>
        </p:nvCxnSpPr>
        <p:spPr>
          <a:xfrm flipV="1">
            <a:off x="6599006" y="4132397"/>
            <a:ext cx="70264" cy="410252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מחבר ישר 78"/>
          <p:cNvCxnSpPr>
            <a:stCxn id="70" idx="7"/>
            <a:endCxn id="71" idx="3"/>
          </p:cNvCxnSpPr>
          <p:nvPr/>
        </p:nvCxnSpPr>
        <p:spPr>
          <a:xfrm flipV="1">
            <a:off x="6428859" y="4644483"/>
            <a:ext cx="68313" cy="258206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מחבר ישר 79"/>
          <p:cNvCxnSpPr>
            <a:stCxn id="111" idx="1"/>
            <a:endCxn id="75" idx="5"/>
          </p:cNvCxnSpPr>
          <p:nvPr/>
        </p:nvCxnSpPr>
        <p:spPr>
          <a:xfrm flipH="1" flipV="1">
            <a:off x="7071189" y="4644483"/>
            <a:ext cx="186198" cy="101752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אליפסה 85"/>
          <p:cNvSpPr/>
          <p:nvPr/>
        </p:nvSpPr>
        <p:spPr>
          <a:xfrm>
            <a:off x="6314521" y="4003019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87" name="מחבר ישר 86"/>
          <p:cNvCxnSpPr>
            <a:stCxn id="86" idx="5"/>
            <a:endCxn id="72" idx="2"/>
          </p:cNvCxnSpPr>
          <p:nvPr/>
        </p:nvCxnSpPr>
        <p:spPr>
          <a:xfrm>
            <a:off x="6437446" y="4125944"/>
            <a:ext cx="231824" cy="6453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אליפסה 89"/>
          <p:cNvSpPr/>
          <p:nvPr/>
        </p:nvSpPr>
        <p:spPr>
          <a:xfrm>
            <a:off x="6084168" y="4869160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91" name="מחבר ישר 90"/>
          <p:cNvCxnSpPr>
            <a:stCxn id="90" idx="6"/>
            <a:endCxn id="70" idx="2"/>
          </p:cNvCxnSpPr>
          <p:nvPr/>
        </p:nvCxnSpPr>
        <p:spPr>
          <a:xfrm>
            <a:off x="6228184" y="4941168"/>
            <a:ext cx="77750" cy="12438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מחבר ישר 94"/>
          <p:cNvCxnSpPr>
            <a:stCxn id="70" idx="6"/>
            <a:endCxn id="73" idx="2"/>
          </p:cNvCxnSpPr>
          <p:nvPr/>
        </p:nvCxnSpPr>
        <p:spPr>
          <a:xfrm>
            <a:off x="6449950" y="4953606"/>
            <a:ext cx="498314" cy="17141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אליפסה 110"/>
          <p:cNvSpPr/>
          <p:nvPr/>
        </p:nvSpPr>
        <p:spPr>
          <a:xfrm>
            <a:off x="7236296" y="4725144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112" name="מחבר ישר 111"/>
          <p:cNvCxnSpPr>
            <a:stCxn id="73" idx="6"/>
            <a:endCxn id="111" idx="3"/>
          </p:cNvCxnSpPr>
          <p:nvPr/>
        </p:nvCxnSpPr>
        <p:spPr>
          <a:xfrm flipV="1">
            <a:off x="7092280" y="4848069"/>
            <a:ext cx="165107" cy="122678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אליפסה 119"/>
          <p:cNvSpPr/>
          <p:nvPr/>
        </p:nvSpPr>
        <p:spPr>
          <a:xfrm>
            <a:off x="7236296" y="4293096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122" name="מחבר ישר 121"/>
          <p:cNvCxnSpPr>
            <a:stCxn id="74" idx="6"/>
            <a:endCxn id="120" idx="0"/>
          </p:cNvCxnSpPr>
          <p:nvPr/>
        </p:nvCxnSpPr>
        <p:spPr>
          <a:xfrm>
            <a:off x="7149162" y="4122291"/>
            <a:ext cx="159142" cy="170805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מחבר ישר 124"/>
          <p:cNvCxnSpPr>
            <a:stCxn id="10" idx="6"/>
            <a:endCxn id="14" idx="2"/>
          </p:cNvCxnSpPr>
          <p:nvPr/>
        </p:nvCxnSpPr>
        <p:spPr>
          <a:xfrm>
            <a:off x="6732240" y="3429000"/>
            <a:ext cx="503647" cy="0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79535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864" y="1124744"/>
            <a:ext cx="8229600" cy="4968875"/>
          </a:xfrm>
        </p:spPr>
        <p:txBody>
          <a:bodyPr/>
          <a:lstStyle/>
          <a:p>
            <a:pPr marL="0" indent="0" algn="l" rtl="0">
              <a:buNone/>
            </a:pPr>
            <a:r>
              <a:rPr lang="en-US" dirty="0" err="1"/>
              <a:t>Durch</a:t>
            </a:r>
            <a:r>
              <a:rPr lang="en-US" dirty="0"/>
              <a:t> </a:t>
            </a:r>
            <a:r>
              <a:rPr lang="en-US" dirty="0" err="1"/>
              <a:t>Subgraphabgleich</a:t>
            </a:r>
            <a:r>
              <a:rPr lang="en-US" dirty="0"/>
              <a:t> </a:t>
            </a:r>
            <a:r>
              <a:rPr lang="en-US" dirty="0" err="1"/>
              <a:t>Kandidaten</a:t>
            </a:r>
            <a:r>
              <a:rPr lang="en-US" dirty="0"/>
              <a:t> </a:t>
            </a:r>
            <a:r>
              <a:rPr lang="en-US" dirty="0" err="1"/>
              <a:t>finden</a:t>
            </a:r>
            <a:endParaRPr lang="en-US" dirty="0"/>
          </a:p>
          <a:p>
            <a:pPr marL="0" indent="0" algn="l" rtl="0">
              <a:buNone/>
            </a:pPr>
            <a:endParaRPr lang="en-US" dirty="0"/>
          </a:p>
          <a:p>
            <a:pPr marL="0" indent="0" algn="l" rtl="0">
              <a:buNone/>
            </a:pPr>
            <a:endParaRPr lang="en-US" dirty="0"/>
          </a:p>
          <a:p>
            <a:pPr marL="0" indent="0" algn="l" rtl="0">
              <a:buNone/>
            </a:pPr>
            <a:endParaRPr lang="en-US" dirty="0"/>
          </a:p>
          <a:p>
            <a:pPr marL="0" indent="0" algn="l" rtl="0">
              <a:buNone/>
            </a:pPr>
            <a:endParaRPr lang="en-US" dirty="0"/>
          </a:p>
          <a:p>
            <a:pPr marL="0" indent="0" algn="l" rtl="0">
              <a:buNone/>
            </a:pPr>
            <a:endParaRPr lang="en-US" dirty="0"/>
          </a:p>
          <a:p>
            <a:pPr marL="0" indent="0" algn="l" rtl="0">
              <a:buNone/>
            </a:pPr>
            <a:endParaRPr lang="en-US" dirty="0"/>
          </a:p>
          <a:p>
            <a:pPr marL="0" indent="0" algn="l" rtl="0">
              <a:buNone/>
            </a:pPr>
            <a:endParaRPr lang="en-US" dirty="0"/>
          </a:p>
          <a:p>
            <a:pPr marL="0" indent="0" algn="l" rtl="0">
              <a:buNone/>
            </a:pPr>
            <a:endParaRPr lang="en-US" dirty="0"/>
          </a:p>
          <a:p>
            <a:pPr marL="0" indent="0" algn="l" rtl="0">
              <a:buNone/>
            </a:pPr>
            <a:endParaRPr lang="en-US" dirty="0"/>
          </a:p>
          <a:p>
            <a:pPr marL="0" indent="0" algn="l" rtl="0">
              <a:buNone/>
            </a:pPr>
            <a:r>
              <a:rPr lang="en-US" dirty="0"/>
              <a:t>Subgraph-</a:t>
            </a:r>
            <a:r>
              <a:rPr lang="en-US" dirty="0" err="1"/>
              <a:t>Isomorphie</a:t>
            </a:r>
            <a:endParaRPr lang="he-IL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10" r="33254"/>
          <a:stretch/>
        </p:blipFill>
        <p:spPr bwMode="auto">
          <a:xfrm>
            <a:off x="233578" y="2238548"/>
            <a:ext cx="4752109" cy="34947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מלבן 4"/>
          <p:cNvSpPr/>
          <p:nvPr/>
        </p:nvSpPr>
        <p:spPr>
          <a:xfrm>
            <a:off x="2838768" y="2526580"/>
            <a:ext cx="576064" cy="648072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" name="מלבן 8"/>
          <p:cNvSpPr/>
          <p:nvPr/>
        </p:nvSpPr>
        <p:spPr>
          <a:xfrm>
            <a:off x="3270816" y="3462684"/>
            <a:ext cx="996590" cy="648072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4" name="מלבן 13"/>
          <p:cNvSpPr/>
          <p:nvPr/>
        </p:nvSpPr>
        <p:spPr>
          <a:xfrm>
            <a:off x="3813410" y="4398788"/>
            <a:ext cx="852574" cy="648072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" name="אליפסה 3"/>
          <p:cNvSpPr/>
          <p:nvPr/>
        </p:nvSpPr>
        <p:spPr>
          <a:xfrm>
            <a:off x="6151136" y="3030636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" name="אליפסה 9"/>
          <p:cNvSpPr/>
          <p:nvPr/>
        </p:nvSpPr>
        <p:spPr>
          <a:xfrm>
            <a:off x="6423658" y="2847074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1" name="אליפסה 10"/>
          <p:cNvSpPr/>
          <p:nvPr/>
        </p:nvSpPr>
        <p:spPr>
          <a:xfrm>
            <a:off x="6727200" y="2684670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2" name="אליפסה 11"/>
          <p:cNvSpPr/>
          <p:nvPr/>
        </p:nvSpPr>
        <p:spPr>
          <a:xfrm>
            <a:off x="6272219" y="2526580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3" name="אליפסה 12"/>
          <p:cNvSpPr/>
          <p:nvPr/>
        </p:nvSpPr>
        <p:spPr>
          <a:xfrm>
            <a:off x="6732240" y="3030636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5" name="אליפסה 14"/>
          <p:cNvSpPr/>
          <p:nvPr/>
        </p:nvSpPr>
        <p:spPr>
          <a:xfrm>
            <a:off x="6406843" y="3210474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7" name="מחבר ישר 6"/>
          <p:cNvCxnSpPr>
            <a:stCxn id="15" idx="7"/>
            <a:endCxn id="13" idx="3"/>
          </p:cNvCxnSpPr>
          <p:nvPr/>
        </p:nvCxnSpPr>
        <p:spPr>
          <a:xfrm flipV="1">
            <a:off x="6529768" y="3153561"/>
            <a:ext cx="223563" cy="78004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מחבר ישר 16"/>
          <p:cNvCxnSpPr>
            <a:stCxn id="13" idx="0"/>
            <a:endCxn id="11" idx="4"/>
          </p:cNvCxnSpPr>
          <p:nvPr/>
        </p:nvCxnSpPr>
        <p:spPr>
          <a:xfrm flipH="1" flipV="1">
            <a:off x="6799208" y="2828686"/>
            <a:ext cx="5040" cy="201950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מחבר ישר 19"/>
          <p:cNvCxnSpPr>
            <a:stCxn id="10" idx="7"/>
            <a:endCxn id="11" idx="2"/>
          </p:cNvCxnSpPr>
          <p:nvPr/>
        </p:nvCxnSpPr>
        <p:spPr>
          <a:xfrm flipV="1">
            <a:off x="6546583" y="2756678"/>
            <a:ext cx="180617" cy="111487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מחבר ישר 22"/>
          <p:cNvCxnSpPr>
            <a:stCxn id="4" idx="7"/>
            <a:endCxn id="10" idx="2"/>
          </p:cNvCxnSpPr>
          <p:nvPr/>
        </p:nvCxnSpPr>
        <p:spPr>
          <a:xfrm flipV="1">
            <a:off x="6274061" y="2919082"/>
            <a:ext cx="149597" cy="132645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מחבר ישר 25"/>
          <p:cNvCxnSpPr>
            <a:stCxn id="10" idx="1"/>
            <a:endCxn id="12" idx="4"/>
          </p:cNvCxnSpPr>
          <p:nvPr/>
        </p:nvCxnSpPr>
        <p:spPr>
          <a:xfrm flipH="1" flipV="1">
            <a:off x="6344227" y="2670596"/>
            <a:ext cx="100522" cy="197569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אליפסה 29"/>
          <p:cNvSpPr/>
          <p:nvPr/>
        </p:nvSpPr>
        <p:spPr>
          <a:xfrm>
            <a:off x="6423658" y="3855186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1" name="אליפסה 30"/>
          <p:cNvSpPr/>
          <p:nvPr/>
        </p:nvSpPr>
        <p:spPr>
          <a:xfrm>
            <a:off x="6727200" y="3692782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2" name="אליפסה 31"/>
          <p:cNvSpPr/>
          <p:nvPr/>
        </p:nvSpPr>
        <p:spPr>
          <a:xfrm>
            <a:off x="6272219" y="3534692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3" name="אליפסה 32"/>
          <p:cNvSpPr/>
          <p:nvPr/>
        </p:nvSpPr>
        <p:spPr>
          <a:xfrm>
            <a:off x="6732240" y="4038748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4" name="אליפסה 33"/>
          <p:cNvSpPr/>
          <p:nvPr/>
        </p:nvSpPr>
        <p:spPr>
          <a:xfrm>
            <a:off x="6406843" y="4218586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35" name="מחבר ישר 34"/>
          <p:cNvCxnSpPr>
            <a:stCxn id="34" idx="7"/>
            <a:endCxn id="33" idx="3"/>
          </p:cNvCxnSpPr>
          <p:nvPr/>
        </p:nvCxnSpPr>
        <p:spPr>
          <a:xfrm flipV="1">
            <a:off x="6529768" y="4161673"/>
            <a:ext cx="223563" cy="78004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מחבר ישר 35"/>
          <p:cNvCxnSpPr>
            <a:stCxn id="33" idx="0"/>
            <a:endCxn id="31" idx="4"/>
          </p:cNvCxnSpPr>
          <p:nvPr/>
        </p:nvCxnSpPr>
        <p:spPr>
          <a:xfrm flipH="1" flipV="1">
            <a:off x="6799208" y="3836798"/>
            <a:ext cx="5040" cy="201950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מחבר ישר 36"/>
          <p:cNvCxnSpPr>
            <a:stCxn id="30" idx="7"/>
            <a:endCxn id="31" idx="2"/>
          </p:cNvCxnSpPr>
          <p:nvPr/>
        </p:nvCxnSpPr>
        <p:spPr>
          <a:xfrm flipV="1">
            <a:off x="6546583" y="3764790"/>
            <a:ext cx="180617" cy="111487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מחבר ישר 37"/>
          <p:cNvCxnSpPr>
            <a:stCxn id="60" idx="6"/>
            <a:endCxn id="30" idx="2"/>
          </p:cNvCxnSpPr>
          <p:nvPr/>
        </p:nvCxnSpPr>
        <p:spPr>
          <a:xfrm flipV="1">
            <a:off x="6068559" y="3927194"/>
            <a:ext cx="355099" cy="144016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מחבר ישר 38"/>
          <p:cNvCxnSpPr>
            <a:stCxn id="30" idx="1"/>
            <a:endCxn id="32" idx="4"/>
          </p:cNvCxnSpPr>
          <p:nvPr/>
        </p:nvCxnSpPr>
        <p:spPr>
          <a:xfrm flipH="1" flipV="1">
            <a:off x="6344227" y="3678708"/>
            <a:ext cx="100522" cy="197569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אליפסה 42"/>
          <p:cNvSpPr/>
          <p:nvPr/>
        </p:nvSpPr>
        <p:spPr>
          <a:xfrm>
            <a:off x="6102061" y="5082864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4" name="אליפסה 43"/>
          <p:cNvSpPr/>
          <p:nvPr/>
        </p:nvSpPr>
        <p:spPr>
          <a:xfrm>
            <a:off x="6374583" y="4899302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5" name="אליפסה 44"/>
          <p:cNvSpPr/>
          <p:nvPr/>
        </p:nvSpPr>
        <p:spPr>
          <a:xfrm>
            <a:off x="6678125" y="4736898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6" name="אליפסה 45"/>
          <p:cNvSpPr/>
          <p:nvPr/>
        </p:nvSpPr>
        <p:spPr>
          <a:xfrm>
            <a:off x="6223144" y="4578808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7" name="אליפסה 46"/>
          <p:cNvSpPr/>
          <p:nvPr/>
        </p:nvSpPr>
        <p:spPr>
          <a:xfrm>
            <a:off x="6683165" y="5082864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8" name="אליפסה 47"/>
          <p:cNvSpPr/>
          <p:nvPr/>
        </p:nvSpPr>
        <p:spPr>
          <a:xfrm>
            <a:off x="6357768" y="5262702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49" name="מחבר ישר 48"/>
          <p:cNvCxnSpPr>
            <a:stCxn id="48" idx="7"/>
            <a:endCxn id="47" idx="3"/>
          </p:cNvCxnSpPr>
          <p:nvPr/>
        </p:nvCxnSpPr>
        <p:spPr>
          <a:xfrm flipV="1">
            <a:off x="6480693" y="5205789"/>
            <a:ext cx="223563" cy="78004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מחבר ישר 49"/>
          <p:cNvCxnSpPr>
            <a:stCxn id="47" idx="0"/>
            <a:endCxn id="45" idx="4"/>
          </p:cNvCxnSpPr>
          <p:nvPr/>
        </p:nvCxnSpPr>
        <p:spPr>
          <a:xfrm flipH="1" flipV="1">
            <a:off x="6750133" y="4880914"/>
            <a:ext cx="5040" cy="201950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מחבר ישר 50"/>
          <p:cNvCxnSpPr>
            <a:stCxn id="44" idx="7"/>
            <a:endCxn id="45" idx="2"/>
          </p:cNvCxnSpPr>
          <p:nvPr/>
        </p:nvCxnSpPr>
        <p:spPr>
          <a:xfrm flipV="1">
            <a:off x="6497508" y="4808906"/>
            <a:ext cx="180617" cy="111487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מחבר ישר 51"/>
          <p:cNvCxnSpPr>
            <a:stCxn id="43" idx="7"/>
            <a:endCxn id="44" idx="2"/>
          </p:cNvCxnSpPr>
          <p:nvPr/>
        </p:nvCxnSpPr>
        <p:spPr>
          <a:xfrm flipV="1">
            <a:off x="6224986" y="4971310"/>
            <a:ext cx="149597" cy="132645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מחבר ישר 52"/>
          <p:cNvCxnSpPr>
            <a:stCxn id="44" idx="1"/>
            <a:endCxn id="46" idx="4"/>
          </p:cNvCxnSpPr>
          <p:nvPr/>
        </p:nvCxnSpPr>
        <p:spPr>
          <a:xfrm flipH="1" flipV="1">
            <a:off x="6295152" y="4722824"/>
            <a:ext cx="100522" cy="197569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אליפסה 58"/>
          <p:cNvSpPr/>
          <p:nvPr/>
        </p:nvSpPr>
        <p:spPr>
          <a:xfrm>
            <a:off x="5647080" y="3987831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0" name="אליפסה 59"/>
          <p:cNvSpPr/>
          <p:nvPr/>
        </p:nvSpPr>
        <p:spPr>
          <a:xfrm>
            <a:off x="5924543" y="3999202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1" name="אליפסה 60"/>
          <p:cNvSpPr/>
          <p:nvPr/>
        </p:nvSpPr>
        <p:spPr>
          <a:xfrm>
            <a:off x="5872209" y="4207690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2" name="אליפסה 61"/>
          <p:cNvSpPr/>
          <p:nvPr/>
        </p:nvSpPr>
        <p:spPr>
          <a:xfrm>
            <a:off x="5800201" y="3541594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3" name="אליפסה 62"/>
          <p:cNvSpPr/>
          <p:nvPr/>
        </p:nvSpPr>
        <p:spPr>
          <a:xfrm>
            <a:off x="5359048" y="3586770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4" name="אליפסה 63"/>
          <p:cNvSpPr/>
          <p:nvPr/>
        </p:nvSpPr>
        <p:spPr>
          <a:xfrm>
            <a:off x="5359048" y="4110756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65" name="מחבר ישר 64"/>
          <p:cNvCxnSpPr>
            <a:stCxn id="61" idx="7"/>
            <a:endCxn id="60" idx="4"/>
          </p:cNvCxnSpPr>
          <p:nvPr/>
        </p:nvCxnSpPr>
        <p:spPr>
          <a:xfrm flipV="1">
            <a:off x="5995134" y="4143218"/>
            <a:ext cx="1417" cy="85563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מחבר ישר 72"/>
          <p:cNvCxnSpPr>
            <a:stCxn id="60" idx="0"/>
            <a:endCxn id="62" idx="4"/>
          </p:cNvCxnSpPr>
          <p:nvPr/>
        </p:nvCxnSpPr>
        <p:spPr>
          <a:xfrm flipH="1" flipV="1">
            <a:off x="5872209" y="3685610"/>
            <a:ext cx="124342" cy="313592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מחבר ישר 75"/>
          <p:cNvCxnSpPr>
            <a:stCxn id="62" idx="2"/>
            <a:endCxn id="63" idx="6"/>
          </p:cNvCxnSpPr>
          <p:nvPr/>
        </p:nvCxnSpPr>
        <p:spPr>
          <a:xfrm flipH="1">
            <a:off x="5503064" y="3613602"/>
            <a:ext cx="297137" cy="45176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מחבר ישר 78"/>
          <p:cNvCxnSpPr>
            <a:stCxn id="60" idx="1"/>
            <a:endCxn id="59" idx="7"/>
          </p:cNvCxnSpPr>
          <p:nvPr/>
        </p:nvCxnSpPr>
        <p:spPr>
          <a:xfrm flipH="1" flipV="1">
            <a:off x="5770005" y="4008922"/>
            <a:ext cx="175629" cy="11371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מחבר ישר 81"/>
          <p:cNvCxnSpPr>
            <a:stCxn id="64" idx="0"/>
            <a:endCxn id="63" idx="4"/>
          </p:cNvCxnSpPr>
          <p:nvPr/>
        </p:nvCxnSpPr>
        <p:spPr>
          <a:xfrm flipV="1">
            <a:off x="5431056" y="3730786"/>
            <a:ext cx="0" cy="379970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מחבר ישר 84"/>
          <p:cNvCxnSpPr>
            <a:stCxn id="93" idx="4"/>
            <a:endCxn id="43" idx="0"/>
          </p:cNvCxnSpPr>
          <p:nvPr/>
        </p:nvCxnSpPr>
        <p:spPr>
          <a:xfrm>
            <a:off x="6079128" y="4864649"/>
            <a:ext cx="94941" cy="218215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אליפסה 90"/>
          <p:cNvSpPr/>
          <p:nvPr/>
        </p:nvSpPr>
        <p:spPr>
          <a:xfrm>
            <a:off x="5995134" y="5430269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92" name="מחבר ישר 91"/>
          <p:cNvCxnSpPr>
            <a:stCxn id="93" idx="2"/>
            <a:endCxn id="106" idx="6"/>
          </p:cNvCxnSpPr>
          <p:nvPr/>
        </p:nvCxnSpPr>
        <p:spPr>
          <a:xfrm flipH="1">
            <a:off x="5712458" y="4792641"/>
            <a:ext cx="294662" cy="16265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אליפסה 92"/>
          <p:cNvSpPr/>
          <p:nvPr/>
        </p:nvSpPr>
        <p:spPr>
          <a:xfrm>
            <a:off x="6007120" y="4720633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94" name="מחבר ישר 93"/>
          <p:cNvCxnSpPr>
            <a:stCxn id="43" idx="4"/>
            <a:endCxn id="91" idx="0"/>
          </p:cNvCxnSpPr>
          <p:nvPr/>
        </p:nvCxnSpPr>
        <p:spPr>
          <a:xfrm flipH="1">
            <a:off x="6067142" y="5226880"/>
            <a:ext cx="106927" cy="203389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אליפסה 105"/>
          <p:cNvSpPr/>
          <p:nvPr/>
        </p:nvSpPr>
        <p:spPr>
          <a:xfrm>
            <a:off x="5568442" y="4736898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14" name="כותרת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OCR </a:t>
            </a:r>
            <a:r>
              <a:rPr lang="en-US" dirty="0" err="1"/>
              <a:t>durch</a:t>
            </a:r>
            <a:r>
              <a:rPr lang="en-US" dirty="0"/>
              <a:t> </a:t>
            </a:r>
            <a:r>
              <a:rPr lang="en-US" dirty="0" err="1"/>
              <a:t>Graphabgleich</a:t>
            </a:r>
            <a:r>
              <a:rPr lang="en-US" dirty="0"/>
              <a:t> (Matching)</a:t>
            </a:r>
            <a:endParaRPr lang="he-IL" dirty="0"/>
          </a:p>
        </p:txBody>
      </p:sp>
      <p:sp>
        <p:nvSpPr>
          <p:cNvPr id="166" name="אליפסה 165"/>
          <p:cNvSpPr/>
          <p:nvPr/>
        </p:nvSpPr>
        <p:spPr>
          <a:xfrm>
            <a:off x="7928403" y="3048547"/>
            <a:ext cx="144016" cy="144016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67" name="אליפסה 166"/>
          <p:cNvSpPr/>
          <p:nvPr/>
        </p:nvSpPr>
        <p:spPr>
          <a:xfrm>
            <a:off x="8200925" y="2864985"/>
            <a:ext cx="144016" cy="144016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68" name="אליפסה 167"/>
          <p:cNvSpPr/>
          <p:nvPr/>
        </p:nvSpPr>
        <p:spPr>
          <a:xfrm>
            <a:off x="8504467" y="2702581"/>
            <a:ext cx="144016" cy="144016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69" name="אליפסה 168"/>
          <p:cNvSpPr/>
          <p:nvPr/>
        </p:nvSpPr>
        <p:spPr>
          <a:xfrm>
            <a:off x="8049486" y="2544491"/>
            <a:ext cx="144016" cy="144016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70" name="אליפסה 169"/>
          <p:cNvSpPr/>
          <p:nvPr/>
        </p:nvSpPr>
        <p:spPr>
          <a:xfrm>
            <a:off x="8509507" y="3048547"/>
            <a:ext cx="144016" cy="144016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71" name="אליפסה 170"/>
          <p:cNvSpPr/>
          <p:nvPr/>
        </p:nvSpPr>
        <p:spPr>
          <a:xfrm>
            <a:off x="8184110" y="3228385"/>
            <a:ext cx="144016" cy="144016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172" name="מחבר ישר 171"/>
          <p:cNvCxnSpPr>
            <a:stCxn id="171" idx="7"/>
            <a:endCxn id="170" idx="3"/>
          </p:cNvCxnSpPr>
          <p:nvPr/>
        </p:nvCxnSpPr>
        <p:spPr>
          <a:xfrm flipV="1">
            <a:off x="8307035" y="3171472"/>
            <a:ext cx="223563" cy="78004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מחבר ישר 172"/>
          <p:cNvCxnSpPr>
            <a:stCxn id="170" idx="0"/>
            <a:endCxn id="168" idx="4"/>
          </p:cNvCxnSpPr>
          <p:nvPr/>
        </p:nvCxnSpPr>
        <p:spPr>
          <a:xfrm flipH="1" flipV="1">
            <a:off x="8576475" y="2846597"/>
            <a:ext cx="5040" cy="201950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מחבר ישר 173"/>
          <p:cNvCxnSpPr>
            <a:stCxn id="167" idx="7"/>
            <a:endCxn id="168" idx="2"/>
          </p:cNvCxnSpPr>
          <p:nvPr/>
        </p:nvCxnSpPr>
        <p:spPr>
          <a:xfrm flipV="1">
            <a:off x="8323850" y="2774589"/>
            <a:ext cx="180617" cy="111487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מחבר ישר 174"/>
          <p:cNvCxnSpPr>
            <a:stCxn id="166" idx="7"/>
            <a:endCxn id="167" idx="2"/>
          </p:cNvCxnSpPr>
          <p:nvPr/>
        </p:nvCxnSpPr>
        <p:spPr>
          <a:xfrm flipV="1">
            <a:off x="8051328" y="2936993"/>
            <a:ext cx="149597" cy="132645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מחבר ישר 175"/>
          <p:cNvCxnSpPr>
            <a:stCxn id="167" idx="1"/>
            <a:endCxn id="169" idx="4"/>
          </p:cNvCxnSpPr>
          <p:nvPr/>
        </p:nvCxnSpPr>
        <p:spPr>
          <a:xfrm flipH="1" flipV="1">
            <a:off x="8121494" y="2688507"/>
            <a:ext cx="100522" cy="197569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8" name="אליפסה 177"/>
          <p:cNvSpPr/>
          <p:nvPr/>
        </p:nvSpPr>
        <p:spPr>
          <a:xfrm>
            <a:off x="8200925" y="3873097"/>
            <a:ext cx="144016" cy="144016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79" name="אליפסה 178"/>
          <p:cNvSpPr/>
          <p:nvPr/>
        </p:nvSpPr>
        <p:spPr>
          <a:xfrm>
            <a:off x="8504467" y="3710693"/>
            <a:ext cx="144016" cy="144016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80" name="אליפסה 179"/>
          <p:cNvSpPr/>
          <p:nvPr/>
        </p:nvSpPr>
        <p:spPr>
          <a:xfrm>
            <a:off x="8049486" y="3552603"/>
            <a:ext cx="144016" cy="144016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81" name="אליפסה 180"/>
          <p:cNvSpPr/>
          <p:nvPr/>
        </p:nvSpPr>
        <p:spPr>
          <a:xfrm>
            <a:off x="8509507" y="4056659"/>
            <a:ext cx="144016" cy="144016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82" name="אליפסה 181"/>
          <p:cNvSpPr/>
          <p:nvPr/>
        </p:nvSpPr>
        <p:spPr>
          <a:xfrm>
            <a:off x="8184110" y="4236497"/>
            <a:ext cx="144016" cy="144016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183" name="מחבר ישר 182"/>
          <p:cNvCxnSpPr>
            <a:stCxn id="182" idx="7"/>
            <a:endCxn id="181" idx="3"/>
          </p:cNvCxnSpPr>
          <p:nvPr/>
        </p:nvCxnSpPr>
        <p:spPr>
          <a:xfrm flipV="1">
            <a:off x="8307035" y="4179584"/>
            <a:ext cx="223563" cy="78004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מחבר ישר 183"/>
          <p:cNvCxnSpPr>
            <a:stCxn id="181" idx="0"/>
            <a:endCxn id="179" idx="4"/>
          </p:cNvCxnSpPr>
          <p:nvPr/>
        </p:nvCxnSpPr>
        <p:spPr>
          <a:xfrm flipH="1" flipV="1">
            <a:off x="8576475" y="3854709"/>
            <a:ext cx="5040" cy="201950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5" name="מחבר ישר 184"/>
          <p:cNvCxnSpPr>
            <a:stCxn id="178" idx="7"/>
            <a:endCxn id="179" idx="2"/>
          </p:cNvCxnSpPr>
          <p:nvPr/>
        </p:nvCxnSpPr>
        <p:spPr>
          <a:xfrm flipV="1">
            <a:off x="8323850" y="3782701"/>
            <a:ext cx="180617" cy="111487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6" name="מחבר ישר 185"/>
          <p:cNvCxnSpPr>
            <a:stCxn id="200" idx="6"/>
            <a:endCxn id="178" idx="2"/>
          </p:cNvCxnSpPr>
          <p:nvPr/>
        </p:nvCxnSpPr>
        <p:spPr>
          <a:xfrm flipV="1">
            <a:off x="7845826" y="3945105"/>
            <a:ext cx="355099" cy="144016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מחבר ישר 186"/>
          <p:cNvCxnSpPr>
            <a:stCxn id="178" idx="1"/>
            <a:endCxn id="180" idx="4"/>
          </p:cNvCxnSpPr>
          <p:nvPr/>
        </p:nvCxnSpPr>
        <p:spPr>
          <a:xfrm flipH="1" flipV="1">
            <a:off x="8121494" y="3696619"/>
            <a:ext cx="100522" cy="197569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8" name="אליפסה 187"/>
          <p:cNvSpPr/>
          <p:nvPr/>
        </p:nvSpPr>
        <p:spPr>
          <a:xfrm>
            <a:off x="7879328" y="5100775"/>
            <a:ext cx="144016" cy="144016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89" name="אליפסה 188"/>
          <p:cNvSpPr/>
          <p:nvPr/>
        </p:nvSpPr>
        <p:spPr>
          <a:xfrm>
            <a:off x="8151850" y="4917213"/>
            <a:ext cx="144016" cy="144016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90" name="אליפסה 189"/>
          <p:cNvSpPr/>
          <p:nvPr/>
        </p:nvSpPr>
        <p:spPr>
          <a:xfrm>
            <a:off x="8455392" y="4754809"/>
            <a:ext cx="144016" cy="144016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91" name="אליפסה 190"/>
          <p:cNvSpPr/>
          <p:nvPr/>
        </p:nvSpPr>
        <p:spPr>
          <a:xfrm>
            <a:off x="8000411" y="4596719"/>
            <a:ext cx="144016" cy="144016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92" name="אליפסה 191"/>
          <p:cNvSpPr/>
          <p:nvPr/>
        </p:nvSpPr>
        <p:spPr>
          <a:xfrm>
            <a:off x="8460432" y="5100775"/>
            <a:ext cx="144016" cy="144016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93" name="אליפסה 192"/>
          <p:cNvSpPr/>
          <p:nvPr/>
        </p:nvSpPr>
        <p:spPr>
          <a:xfrm>
            <a:off x="8135035" y="5280613"/>
            <a:ext cx="144016" cy="144016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194" name="מחבר ישר 193"/>
          <p:cNvCxnSpPr>
            <a:stCxn id="193" idx="7"/>
            <a:endCxn id="192" idx="3"/>
          </p:cNvCxnSpPr>
          <p:nvPr/>
        </p:nvCxnSpPr>
        <p:spPr>
          <a:xfrm flipV="1">
            <a:off x="8257960" y="5223700"/>
            <a:ext cx="223563" cy="78004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5" name="מחבר ישר 194"/>
          <p:cNvCxnSpPr>
            <a:stCxn id="192" idx="0"/>
            <a:endCxn id="190" idx="4"/>
          </p:cNvCxnSpPr>
          <p:nvPr/>
        </p:nvCxnSpPr>
        <p:spPr>
          <a:xfrm flipH="1" flipV="1">
            <a:off x="8527400" y="4898825"/>
            <a:ext cx="5040" cy="201950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6" name="מחבר ישר 195"/>
          <p:cNvCxnSpPr>
            <a:stCxn id="189" idx="7"/>
            <a:endCxn id="190" idx="2"/>
          </p:cNvCxnSpPr>
          <p:nvPr/>
        </p:nvCxnSpPr>
        <p:spPr>
          <a:xfrm flipV="1">
            <a:off x="8274775" y="4826817"/>
            <a:ext cx="180617" cy="111487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7" name="מחבר ישר 196"/>
          <p:cNvCxnSpPr>
            <a:stCxn id="188" idx="7"/>
            <a:endCxn id="189" idx="2"/>
          </p:cNvCxnSpPr>
          <p:nvPr/>
        </p:nvCxnSpPr>
        <p:spPr>
          <a:xfrm flipV="1">
            <a:off x="8002253" y="4989221"/>
            <a:ext cx="149597" cy="132645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8" name="מחבר ישר 197"/>
          <p:cNvCxnSpPr>
            <a:stCxn id="189" idx="1"/>
            <a:endCxn id="191" idx="4"/>
          </p:cNvCxnSpPr>
          <p:nvPr/>
        </p:nvCxnSpPr>
        <p:spPr>
          <a:xfrm flipH="1" flipV="1">
            <a:off x="8072419" y="4740735"/>
            <a:ext cx="100522" cy="197569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9" name="אליפסה 198"/>
          <p:cNvSpPr/>
          <p:nvPr/>
        </p:nvSpPr>
        <p:spPr>
          <a:xfrm>
            <a:off x="7424347" y="4005742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00" name="אליפסה 199"/>
          <p:cNvSpPr/>
          <p:nvPr/>
        </p:nvSpPr>
        <p:spPr>
          <a:xfrm>
            <a:off x="7701810" y="4017113"/>
            <a:ext cx="144016" cy="144016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01" name="אליפסה 200"/>
          <p:cNvSpPr/>
          <p:nvPr/>
        </p:nvSpPr>
        <p:spPr>
          <a:xfrm>
            <a:off x="7649476" y="4225601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02" name="אליפסה 201"/>
          <p:cNvSpPr/>
          <p:nvPr/>
        </p:nvSpPr>
        <p:spPr>
          <a:xfrm>
            <a:off x="7577468" y="3559505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03" name="אליפסה 202"/>
          <p:cNvSpPr/>
          <p:nvPr/>
        </p:nvSpPr>
        <p:spPr>
          <a:xfrm>
            <a:off x="7136315" y="3604681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04" name="אליפסה 203"/>
          <p:cNvSpPr/>
          <p:nvPr/>
        </p:nvSpPr>
        <p:spPr>
          <a:xfrm>
            <a:off x="7136315" y="4128667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205" name="מחבר ישר 204"/>
          <p:cNvCxnSpPr>
            <a:stCxn id="201" idx="7"/>
            <a:endCxn id="200" idx="4"/>
          </p:cNvCxnSpPr>
          <p:nvPr/>
        </p:nvCxnSpPr>
        <p:spPr>
          <a:xfrm flipV="1">
            <a:off x="7772401" y="4161129"/>
            <a:ext cx="1417" cy="85563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" name="מחבר ישר 206"/>
          <p:cNvCxnSpPr>
            <a:stCxn id="200" idx="0"/>
            <a:endCxn id="202" idx="4"/>
          </p:cNvCxnSpPr>
          <p:nvPr/>
        </p:nvCxnSpPr>
        <p:spPr>
          <a:xfrm flipH="1" flipV="1">
            <a:off x="7649476" y="3703521"/>
            <a:ext cx="124342" cy="313592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" name="מחבר ישר 207"/>
          <p:cNvCxnSpPr>
            <a:stCxn id="202" idx="2"/>
            <a:endCxn id="203" idx="6"/>
          </p:cNvCxnSpPr>
          <p:nvPr/>
        </p:nvCxnSpPr>
        <p:spPr>
          <a:xfrm flipH="1">
            <a:off x="7280331" y="3631513"/>
            <a:ext cx="297137" cy="45176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9" name="מחבר ישר 208"/>
          <p:cNvCxnSpPr>
            <a:stCxn id="200" idx="1"/>
            <a:endCxn id="199" idx="7"/>
          </p:cNvCxnSpPr>
          <p:nvPr/>
        </p:nvCxnSpPr>
        <p:spPr>
          <a:xfrm flipH="1" flipV="1">
            <a:off x="7547272" y="4026833"/>
            <a:ext cx="175629" cy="11371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0" name="מחבר ישר 209"/>
          <p:cNvCxnSpPr>
            <a:stCxn id="204" idx="0"/>
            <a:endCxn id="203" idx="4"/>
          </p:cNvCxnSpPr>
          <p:nvPr/>
        </p:nvCxnSpPr>
        <p:spPr>
          <a:xfrm flipV="1">
            <a:off x="7208323" y="3748697"/>
            <a:ext cx="0" cy="379970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1" name="מחבר ישר 210"/>
          <p:cNvCxnSpPr>
            <a:stCxn id="214" idx="4"/>
            <a:endCxn id="188" idx="0"/>
          </p:cNvCxnSpPr>
          <p:nvPr/>
        </p:nvCxnSpPr>
        <p:spPr>
          <a:xfrm>
            <a:off x="7856395" y="4882560"/>
            <a:ext cx="94941" cy="218215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2" name="אליפסה 211"/>
          <p:cNvSpPr/>
          <p:nvPr/>
        </p:nvSpPr>
        <p:spPr>
          <a:xfrm>
            <a:off x="7875147" y="5360456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213" name="מחבר ישר 212"/>
          <p:cNvCxnSpPr>
            <a:stCxn id="214" idx="2"/>
            <a:endCxn id="216" idx="6"/>
          </p:cNvCxnSpPr>
          <p:nvPr/>
        </p:nvCxnSpPr>
        <p:spPr>
          <a:xfrm flipH="1">
            <a:off x="7489725" y="4810552"/>
            <a:ext cx="294662" cy="16265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4" name="אליפסה 213"/>
          <p:cNvSpPr/>
          <p:nvPr/>
        </p:nvSpPr>
        <p:spPr>
          <a:xfrm>
            <a:off x="7784387" y="4738544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215" name="מחבר ישר 214"/>
          <p:cNvCxnSpPr>
            <a:stCxn id="188" idx="4"/>
            <a:endCxn id="212" idx="0"/>
          </p:cNvCxnSpPr>
          <p:nvPr/>
        </p:nvCxnSpPr>
        <p:spPr>
          <a:xfrm flipH="1">
            <a:off x="7947155" y="5244791"/>
            <a:ext cx="4181" cy="115665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6" name="אליפסה 215"/>
          <p:cNvSpPr/>
          <p:nvPr/>
        </p:nvSpPr>
        <p:spPr>
          <a:xfrm>
            <a:off x="7345709" y="4754809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18" name="TextBox 217"/>
          <p:cNvSpPr txBox="1"/>
          <p:nvPr/>
        </p:nvSpPr>
        <p:spPr>
          <a:xfrm>
            <a:off x="5220072" y="1774557"/>
            <a:ext cx="1607109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err="1"/>
              <a:t>Graphische</a:t>
            </a:r>
            <a:r>
              <a:rPr lang="en-US" dirty="0"/>
              <a:t> </a:t>
            </a:r>
            <a:r>
              <a:rPr lang="en-US" dirty="0" err="1"/>
              <a:t>Modellierung</a:t>
            </a:r>
            <a:endParaRPr lang="he-IL" dirty="0"/>
          </a:p>
        </p:txBody>
      </p:sp>
      <p:sp>
        <p:nvSpPr>
          <p:cNvPr id="219" name="TextBox 218"/>
          <p:cNvSpPr txBox="1"/>
          <p:nvPr/>
        </p:nvSpPr>
        <p:spPr>
          <a:xfrm>
            <a:off x="7429460" y="1772816"/>
            <a:ext cx="1480962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err="1"/>
              <a:t>Graphischer</a:t>
            </a:r>
            <a:r>
              <a:rPr lang="en-US" dirty="0"/>
              <a:t> </a:t>
            </a:r>
            <a:r>
              <a:rPr lang="en-US" dirty="0" err="1"/>
              <a:t>Abgleich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9469178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 err="1"/>
              <a:t>Gegeben</a:t>
            </a:r>
            <a:r>
              <a:rPr lang="en-US" dirty="0"/>
              <a:t> </a:t>
            </a:r>
            <a:r>
              <a:rPr lang="en-US" dirty="0" err="1"/>
              <a:t>zwei</a:t>
            </a:r>
            <a:r>
              <a:rPr lang="en-US" dirty="0"/>
              <a:t> </a:t>
            </a:r>
            <a:r>
              <a:rPr lang="en-US" dirty="0" err="1"/>
              <a:t>Graphen</a:t>
            </a:r>
            <a:r>
              <a:rPr lang="en-US" dirty="0"/>
              <a:t> 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H</a:t>
            </a:r>
            <a:r>
              <a:rPr lang="en-US" dirty="0"/>
              <a:t> and 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G</a:t>
            </a:r>
            <a:r>
              <a:rPr lang="en-US" dirty="0"/>
              <a:t>. </a:t>
            </a:r>
            <a:r>
              <a:rPr lang="en-US" dirty="0" err="1"/>
              <a:t>Bestimme</a:t>
            </a:r>
            <a:r>
              <a:rPr lang="en-US" dirty="0"/>
              <a:t>, </a:t>
            </a:r>
            <a:r>
              <a:rPr lang="en-US" dirty="0" err="1"/>
              <a:t>ob</a:t>
            </a:r>
            <a:r>
              <a:rPr lang="en-US" dirty="0"/>
              <a:t> 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H</a:t>
            </a:r>
            <a:r>
              <a:rPr lang="en-US" dirty="0"/>
              <a:t> </a:t>
            </a:r>
            <a:r>
              <a:rPr lang="en-US" dirty="0" err="1"/>
              <a:t>einen</a:t>
            </a:r>
            <a:r>
              <a:rPr lang="en-US" dirty="0"/>
              <a:t> </a:t>
            </a:r>
            <a:r>
              <a:rPr lang="en-US" dirty="0" err="1"/>
              <a:t>Subgraphen</a:t>
            </a:r>
            <a:r>
              <a:rPr lang="en-US" dirty="0"/>
              <a:t> hat, der isomorph </a:t>
            </a:r>
            <a:r>
              <a:rPr lang="en-US" dirty="0" err="1"/>
              <a:t>zu</a:t>
            </a:r>
            <a:r>
              <a:rPr lang="en-US" dirty="0"/>
              <a:t> 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G</a:t>
            </a:r>
            <a:r>
              <a:rPr lang="en-US" dirty="0"/>
              <a:t> </a:t>
            </a:r>
            <a:r>
              <a:rPr lang="en-US" dirty="0" err="1"/>
              <a:t>ist</a:t>
            </a:r>
            <a:r>
              <a:rPr lang="en-US" dirty="0"/>
              <a:t>, also </a:t>
            </a:r>
            <a:r>
              <a:rPr lang="en-US" dirty="0" err="1"/>
              <a:t>bis</a:t>
            </a:r>
            <a:r>
              <a:rPr lang="en-US" dirty="0"/>
              <a:t> auf </a:t>
            </a:r>
            <a:r>
              <a:rPr lang="en-US" dirty="0" err="1"/>
              <a:t>Knotenumbenennung</a:t>
            </a:r>
            <a:r>
              <a:rPr lang="en-US" dirty="0"/>
              <a:t> die Gestalt von 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G</a:t>
            </a:r>
            <a:r>
              <a:rPr lang="en-US" dirty="0"/>
              <a:t> hat</a:t>
            </a:r>
          </a:p>
          <a:p>
            <a:pPr algn="l" rtl="0"/>
            <a:r>
              <a:rPr lang="en-US" dirty="0" err="1"/>
              <a:t>Zur</a:t>
            </a:r>
            <a:r>
              <a:rPr lang="en-US" dirty="0"/>
              <a:t> </a:t>
            </a:r>
            <a:r>
              <a:rPr lang="en-US" dirty="0" err="1"/>
              <a:t>Lösung</a:t>
            </a:r>
            <a:r>
              <a:rPr lang="en-US" dirty="0"/>
              <a:t> </a:t>
            </a:r>
            <a:r>
              <a:rPr lang="en-US" dirty="0" err="1"/>
              <a:t>müssen</a:t>
            </a:r>
            <a:r>
              <a:rPr lang="en-US" dirty="0"/>
              <a:t> </a:t>
            </a:r>
            <a:r>
              <a:rPr lang="en-US" dirty="0" err="1"/>
              <a:t>wir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 err="1"/>
              <a:t>Korrespondenzen</a:t>
            </a:r>
            <a:r>
              <a:rPr lang="en-US" dirty="0"/>
              <a:t> </a:t>
            </a:r>
            <a:r>
              <a:rPr lang="en-US" dirty="0" err="1"/>
              <a:t>finden</a:t>
            </a:r>
            <a:endParaRPr lang="en-US" dirty="0"/>
          </a:p>
          <a:p>
            <a:pPr marL="342900" lvl="1" indent="-342900">
              <a:buFontTx/>
              <a:buChar char="•"/>
            </a:pPr>
            <a:r>
              <a:rPr lang="en-US" dirty="0" err="1"/>
              <a:t>Beispiel</a:t>
            </a:r>
            <a:r>
              <a:rPr lang="en-US" dirty="0"/>
              <a:t>: (</a:t>
            </a:r>
            <a:r>
              <a:rPr lang="en-US" dirty="0" err="1"/>
              <a:t>Es</a:t>
            </a:r>
            <a:r>
              <a:rPr lang="en-US" dirty="0"/>
              <a:t> </a:t>
            </a:r>
            <a:r>
              <a:rPr lang="en-US" dirty="0" err="1"/>
              <a:t>gibt</a:t>
            </a:r>
            <a:r>
              <a:rPr lang="en-US" dirty="0"/>
              <a:t> </a:t>
            </a:r>
            <a:r>
              <a:rPr lang="en-US" dirty="0" err="1"/>
              <a:t>weitere</a:t>
            </a:r>
            <a:r>
              <a:rPr lang="en-US" dirty="0"/>
              <a:t> </a:t>
            </a:r>
            <a:r>
              <a:rPr lang="en-US" dirty="0" err="1"/>
              <a:t>Lösungen</a:t>
            </a:r>
            <a:r>
              <a:rPr lang="en-US" dirty="0"/>
              <a:t>)</a:t>
            </a:r>
          </a:p>
          <a:p>
            <a:pPr lvl="1"/>
            <a:r>
              <a:rPr lang="en-US" b="1" dirty="0"/>
              <a:t>1</a:t>
            </a:r>
            <a:r>
              <a:rPr lang="en-US" altLang="zh-CN" baseline="-25000" dirty="0"/>
              <a:t>G</a:t>
            </a:r>
            <a:r>
              <a:rPr lang="en-US" b="1" dirty="0"/>
              <a:t>-1</a:t>
            </a:r>
            <a:r>
              <a:rPr lang="en-US" altLang="zh-CN" baseline="-25000" dirty="0"/>
              <a:t>H</a:t>
            </a:r>
            <a:br>
              <a:rPr lang="en-US" b="1" dirty="0"/>
            </a:br>
            <a:r>
              <a:rPr lang="en-US" b="1" dirty="0"/>
              <a:t>2</a:t>
            </a:r>
            <a:r>
              <a:rPr lang="en-US" altLang="zh-CN" baseline="-25000" dirty="0"/>
              <a:t>G</a:t>
            </a:r>
            <a:r>
              <a:rPr lang="en-US" b="1" dirty="0"/>
              <a:t>-3</a:t>
            </a:r>
            <a:r>
              <a:rPr lang="en-US" altLang="zh-CN" baseline="-25000" dirty="0"/>
              <a:t>H</a:t>
            </a:r>
            <a:br>
              <a:rPr lang="en-US" b="1" dirty="0"/>
            </a:br>
            <a:r>
              <a:rPr lang="en-US" b="1" dirty="0"/>
              <a:t>3</a:t>
            </a:r>
            <a:r>
              <a:rPr lang="en-US" altLang="zh-CN" baseline="-25000" dirty="0"/>
              <a:t>G</a:t>
            </a:r>
            <a:r>
              <a:rPr lang="en-US" b="1" dirty="0"/>
              <a:t>-2</a:t>
            </a:r>
            <a:r>
              <a:rPr lang="en-US" altLang="zh-CN" baseline="-25000" dirty="0"/>
              <a:t>H</a:t>
            </a:r>
          </a:p>
          <a:p>
            <a:pPr lvl="1"/>
            <a:r>
              <a:rPr lang="en-US" dirty="0" err="1"/>
              <a:t>Antwort</a:t>
            </a:r>
            <a:r>
              <a:rPr lang="en-US" dirty="0"/>
              <a:t>: Ja</a:t>
            </a:r>
          </a:p>
          <a:p>
            <a:r>
              <a:rPr lang="en-US" dirty="0" err="1"/>
              <a:t>Sollen</a:t>
            </a:r>
            <a:r>
              <a:rPr lang="en-US" dirty="0"/>
              <a:t> </a:t>
            </a:r>
            <a:r>
              <a:rPr lang="en-US" dirty="0" err="1"/>
              <a:t>wir</a:t>
            </a:r>
            <a:r>
              <a:rPr lang="en-US" dirty="0"/>
              <a:t> </a:t>
            </a:r>
            <a:r>
              <a:rPr lang="en-US" dirty="0" err="1"/>
              <a:t>alle</a:t>
            </a:r>
            <a:r>
              <a:rPr lang="en-US" dirty="0"/>
              <a:t> </a:t>
            </a:r>
            <a:r>
              <a:rPr lang="en-US" dirty="0" err="1"/>
              <a:t>möglichen</a:t>
            </a:r>
            <a:r>
              <a:rPr lang="en-US" dirty="0"/>
              <a:t> </a:t>
            </a:r>
            <a:r>
              <a:rPr lang="en-US" dirty="0" err="1"/>
              <a:t>Korrespondenzen</a:t>
            </a:r>
            <a:br>
              <a:rPr lang="en-US" dirty="0"/>
            </a:br>
            <a:r>
              <a:rPr lang="en-US" dirty="0" err="1"/>
              <a:t>generieren</a:t>
            </a:r>
            <a:r>
              <a:rPr lang="en-US" dirty="0"/>
              <a:t> und </a:t>
            </a:r>
            <a:r>
              <a:rPr lang="en-US" dirty="0" err="1"/>
              <a:t>testen</a:t>
            </a:r>
            <a:r>
              <a:rPr lang="en-US" dirty="0"/>
              <a:t>?</a:t>
            </a:r>
          </a:p>
          <a:p>
            <a:pPr marL="400050" lvl="1" indent="0">
              <a:buNone/>
            </a:pPr>
            <a:r>
              <a:rPr lang="en-US" sz="3200" dirty="0"/>
              <a:t>	</a:t>
            </a:r>
            <a:endParaRPr lang="en-US" b="1" dirty="0"/>
          </a:p>
        </p:txBody>
      </p:sp>
      <p:sp>
        <p:nvSpPr>
          <p:cNvPr id="4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Subgraph-</a:t>
            </a:r>
            <a:r>
              <a:rPr lang="en-US" dirty="0" err="1"/>
              <a:t>Isomorphismus</a:t>
            </a:r>
            <a:r>
              <a:rPr lang="en-US" dirty="0"/>
              <a:t>-Problem</a:t>
            </a:r>
            <a:endParaRPr lang="he-IL" dirty="0"/>
          </a:p>
        </p:txBody>
      </p:sp>
      <p:graphicFrame>
        <p:nvGraphicFramePr>
          <p:cNvPr id="2" name="אובייקט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00403838"/>
              </p:ext>
            </p:extLst>
          </p:nvPr>
        </p:nvGraphicFramePr>
        <p:xfrm>
          <a:off x="6326547" y="2564904"/>
          <a:ext cx="2441046" cy="30125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10" name="Visio" r:id="rId3" imgW="2416942" imgH="2986552" progId="Visio.Drawing.11">
                  <p:embed/>
                </p:oleObj>
              </mc:Choice>
              <mc:Fallback>
                <p:oleObj name="Visio" r:id="rId3" imgW="2416942" imgH="2986552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26547" y="2564904"/>
                        <a:ext cx="2441046" cy="301256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מציין מיקום תוכן 2"/>
          <p:cNvSpPr txBox="1">
            <a:spLocks/>
          </p:cNvSpPr>
          <p:nvPr/>
        </p:nvSpPr>
        <p:spPr>
          <a:xfrm>
            <a:off x="467544" y="3284985"/>
            <a:ext cx="5616624" cy="3024336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>
            <a:lvl1pPr marL="342900" indent="-3429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9946487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 err="1"/>
              <a:t>Verwendung</a:t>
            </a:r>
            <a:r>
              <a:rPr lang="en-US" dirty="0"/>
              <a:t> von </a:t>
            </a:r>
            <a:r>
              <a:rPr lang="en-US" dirty="0" err="1"/>
              <a:t>algebraischen</a:t>
            </a:r>
            <a:r>
              <a:rPr lang="en-US" dirty="0"/>
              <a:t> </a:t>
            </a:r>
            <a:r>
              <a:rPr lang="en-US" dirty="0" err="1"/>
              <a:t>Formulierungen</a:t>
            </a:r>
            <a:r>
              <a:rPr lang="en-US" dirty="0"/>
              <a:t> des Subgraph-</a:t>
            </a:r>
            <a:r>
              <a:rPr lang="en-US" dirty="0" err="1"/>
              <a:t>Isomorphie</a:t>
            </a:r>
            <a:r>
              <a:rPr lang="en-US" dirty="0"/>
              <a:t>-Problems</a:t>
            </a:r>
          </a:p>
          <a:p>
            <a:pPr algn="l" rtl="0"/>
            <a:r>
              <a:rPr lang="en-US" dirty="0" err="1"/>
              <a:t>Adjazenzmatrix</a:t>
            </a:r>
            <a:r>
              <a:rPr lang="en-US" dirty="0"/>
              <a:t> </a:t>
            </a:r>
            <a:r>
              <a:rPr lang="en-US" altLang="zh-CN" dirty="0">
                <a:solidFill>
                  <a:schemeClr val="accent1">
                    <a:lumMod val="50000"/>
                  </a:schemeClr>
                </a:solidFill>
              </a:rPr>
              <a:t>A</a:t>
            </a:r>
            <a:r>
              <a:rPr lang="en-US" altLang="zh-CN" baseline="-25000" dirty="0">
                <a:solidFill>
                  <a:schemeClr val="accent1">
                    <a:lumMod val="50000"/>
                  </a:schemeClr>
                </a:solidFill>
              </a:rPr>
              <a:t>H</a:t>
            </a:r>
            <a:r>
              <a:rPr lang="en-US" dirty="0"/>
              <a:t> </a:t>
            </a:r>
            <a:r>
              <a:rPr lang="en-US" dirty="0" err="1"/>
              <a:t>eines</a:t>
            </a:r>
            <a:r>
              <a:rPr lang="en-US" dirty="0"/>
              <a:t> </a:t>
            </a:r>
            <a:r>
              <a:rPr lang="en-US" dirty="0" err="1"/>
              <a:t>Graphen</a:t>
            </a:r>
            <a:r>
              <a:rPr lang="en-US" dirty="0"/>
              <a:t> 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H</a:t>
            </a:r>
            <a:r>
              <a:rPr lang="en-US" dirty="0"/>
              <a:t>:</a:t>
            </a:r>
          </a:p>
          <a:p>
            <a:pPr algn="l" rtl="0"/>
            <a:endParaRPr lang="en-US" dirty="0"/>
          </a:p>
          <a:p>
            <a:pPr algn="l" rtl="0"/>
            <a:endParaRPr lang="en-US" dirty="0"/>
          </a:p>
        </p:txBody>
      </p:sp>
      <p:sp>
        <p:nvSpPr>
          <p:cNvPr id="4" name="כותרת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err="1"/>
              <a:t>Ullmanns</a:t>
            </a:r>
            <a:r>
              <a:rPr lang="en-US" dirty="0"/>
              <a:t> </a:t>
            </a:r>
            <a:r>
              <a:rPr lang="en-US" dirty="0" err="1"/>
              <a:t>Algorithmus</a:t>
            </a:r>
            <a:endParaRPr lang="he-IL" dirty="0"/>
          </a:p>
        </p:txBody>
      </p:sp>
      <p:pic>
        <p:nvPicPr>
          <p:cNvPr id="1126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3140968"/>
            <a:ext cx="3546285" cy="24482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270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3068960"/>
            <a:ext cx="3374645" cy="24482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2484884" y="6136608"/>
            <a:ext cx="4572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200" dirty="0">
                <a:solidFill>
                  <a:srgbClr val="0C35FF"/>
                </a:solidFill>
              </a:rPr>
              <a:t>J. R. Ullmann, An Algorithm for Subgraph Isomorphism, </a:t>
            </a:r>
            <a:br>
              <a:rPr lang="en-US" sz="1200" dirty="0">
                <a:solidFill>
                  <a:srgbClr val="0C35FF"/>
                </a:solidFill>
              </a:rPr>
            </a:br>
            <a:r>
              <a:rPr lang="en-US" sz="1200" dirty="0">
                <a:solidFill>
                  <a:srgbClr val="0C35FF"/>
                </a:solidFill>
              </a:rPr>
              <a:t>Journal of the ACM, </a:t>
            </a:r>
            <a:r>
              <a:rPr lang="en-US" sz="1200" b="1" dirty="0">
                <a:solidFill>
                  <a:srgbClr val="FF0000"/>
                </a:solidFill>
              </a:rPr>
              <a:t>1976</a:t>
            </a:r>
            <a:endParaRPr lang="en-US" sz="1200" dirty="0">
              <a:solidFill>
                <a:srgbClr val="0C35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53264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1340768"/>
            <a:ext cx="8507288" cy="4525963"/>
          </a:xfrm>
        </p:spPr>
        <p:txBody>
          <a:bodyPr/>
          <a:lstStyle/>
          <a:p>
            <a:pPr algn="l" rtl="0"/>
            <a:r>
              <a:rPr lang="de-DE" sz="2800" dirty="0"/>
              <a:t>Verwendung der sog. Permutationsmatrix</a:t>
            </a:r>
          </a:p>
          <a:p>
            <a:pPr algn="l" rtl="0"/>
            <a:r>
              <a:rPr lang="de-DE" sz="2800" dirty="0"/>
              <a:t>Über Permutationsmatrix kann isomorphe Korrespondenz ausgedrückt werden</a:t>
            </a:r>
            <a:endParaRPr lang="de-DE" dirty="0"/>
          </a:p>
        </p:txBody>
      </p:sp>
      <p:sp>
        <p:nvSpPr>
          <p:cNvPr id="4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Aufbau des Suchraums nach Korrespondenzen</a:t>
            </a:r>
          </a:p>
        </p:txBody>
      </p:sp>
      <p:pic>
        <p:nvPicPr>
          <p:cNvPr id="1126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081511"/>
            <a:ext cx="2276475" cy="157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270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3081511"/>
            <a:ext cx="1943100" cy="1409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3129135"/>
            <a:ext cx="2219325" cy="1476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4976961"/>
            <a:ext cx="1676400" cy="1476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3995936" y="5431316"/>
            <a:ext cx="57606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altLang="zh-CN" dirty="0"/>
              <a:t>P=</a:t>
            </a:r>
            <a:endParaRPr lang="he-IL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2843808" y="5085845"/>
                <a:ext cx="1080120" cy="1295483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l" rtl="0"/>
                <a14:m>
                  <m:oMath xmlns:m="http://schemas.openxmlformats.org/officeDocument/2006/math">
                    <m:sSub>
                      <m:sSubPr>
                        <m:ctrlPr>
                          <a:rPr lang="en-US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>
                            <a:latin typeface="Cambria Math"/>
                          </a:rPr>
                          <m:t>𝟏</m:t>
                        </m:r>
                      </m:e>
                      <m:sub>
                        <m:sSub>
                          <m:sSubPr>
                            <m:ctrlPr>
                              <a:rPr lang="en-US" b="1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>
                                <a:latin typeface="Cambria Math"/>
                              </a:rPr>
                              <m:t>𝑯</m:t>
                            </m:r>
                          </m:e>
                          <m:sub>
                            <m:r>
                              <a:rPr lang="en-US" b="1" i="1">
                                <a:latin typeface="Cambria Math"/>
                              </a:rPr>
                              <m:t>𝟐</m:t>
                            </m:r>
                          </m:sub>
                        </m:sSub>
                      </m:sub>
                    </m:sSub>
                  </m:oMath>
                </a14:m>
                <a:r>
                  <a:rPr lang="en-US" dirty="0"/>
                  <a:t>-</a:t>
                </a:r>
                <a:r>
                  <a:rPr lang="en-US" b="1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>
                            <a:latin typeface="Cambria Math"/>
                          </a:rPr>
                          <m:t>𝟏</m:t>
                        </m:r>
                      </m:e>
                      <m:sub>
                        <m:r>
                          <a:rPr lang="en-US" b="1" i="1">
                            <a:latin typeface="Cambria Math"/>
                          </a:rPr>
                          <m:t>𝑯</m:t>
                        </m:r>
                      </m:sub>
                    </m:sSub>
                  </m:oMath>
                </a14:m>
                <a:endParaRPr lang="en-US" b="1" dirty="0"/>
              </a:p>
              <a:p>
                <a:pPr algn="l" rtl="0"/>
                <a14:m>
                  <m:oMath xmlns:m="http://schemas.openxmlformats.org/officeDocument/2006/math">
                    <m:sSub>
                      <m:sSubPr>
                        <m:ctrlPr>
                          <a:rPr lang="en-US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 smtClean="0">
                            <a:latin typeface="Cambria Math"/>
                          </a:rPr>
                          <m:t>𝟐</m:t>
                        </m:r>
                      </m:e>
                      <m:sub>
                        <m:sSub>
                          <m:sSubPr>
                            <m:ctrlPr>
                              <a:rPr lang="en-US" b="1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>
                                <a:latin typeface="Cambria Math"/>
                              </a:rPr>
                              <m:t>𝑯</m:t>
                            </m:r>
                          </m:e>
                          <m:sub>
                            <m:r>
                              <a:rPr lang="en-US" b="1" i="1">
                                <a:latin typeface="Cambria Math"/>
                              </a:rPr>
                              <m:t>𝟐</m:t>
                            </m:r>
                          </m:sub>
                        </m:sSub>
                      </m:sub>
                    </m:sSub>
                  </m:oMath>
                </a14:m>
                <a:r>
                  <a:rPr lang="en-US" dirty="0"/>
                  <a:t>-</a:t>
                </a:r>
                <a:r>
                  <a:rPr lang="en-US" b="1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 smtClean="0">
                            <a:latin typeface="Cambria Math"/>
                          </a:rPr>
                          <m:t>𝟑</m:t>
                        </m:r>
                      </m:e>
                      <m:sub>
                        <m:r>
                          <a:rPr lang="en-US" b="1" i="1">
                            <a:latin typeface="Cambria Math"/>
                          </a:rPr>
                          <m:t>𝑯</m:t>
                        </m:r>
                      </m:sub>
                    </m:sSub>
                  </m:oMath>
                </a14:m>
                <a:endParaRPr lang="en-US" b="1" dirty="0"/>
              </a:p>
              <a:p>
                <a:pPr algn="l" rtl="0"/>
                <a14:m>
                  <m:oMath xmlns:m="http://schemas.openxmlformats.org/officeDocument/2006/math">
                    <m:sSub>
                      <m:sSubPr>
                        <m:ctrlPr>
                          <a:rPr lang="en-US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 smtClean="0">
                            <a:latin typeface="Cambria Math"/>
                          </a:rPr>
                          <m:t>𝟑</m:t>
                        </m:r>
                      </m:e>
                      <m:sub>
                        <m:sSub>
                          <m:sSubPr>
                            <m:ctrlPr>
                              <a:rPr lang="en-US" b="1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>
                                <a:latin typeface="Cambria Math"/>
                              </a:rPr>
                              <m:t>𝑯</m:t>
                            </m:r>
                          </m:e>
                          <m:sub>
                            <m:r>
                              <a:rPr lang="en-US" b="1" i="1">
                                <a:latin typeface="Cambria Math"/>
                              </a:rPr>
                              <m:t>𝟐</m:t>
                            </m:r>
                          </m:sub>
                        </m:sSub>
                      </m:sub>
                    </m:sSub>
                  </m:oMath>
                </a14:m>
                <a:r>
                  <a:rPr lang="en-US" dirty="0"/>
                  <a:t>-</a:t>
                </a:r>
                <a:r>
                  <a:rPr lang="en-US" b="1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 smtClean="0">
                            <a:latin typeface="Cambria Math"/>
                          </a:rPr>
                          <m:t>𝟐</m:t>
                        </m:r>
                      </m:e>
                      <m:sub>
                        <m:r>
                          <a:rPr lang="en-US" b="1" i="1">
                            <a:latin typeface="Cambria Math"/>
                          </a:rPr>
                          <m:t>𝑯</m:t>
                        </m:r>
                      </m:sub>
                    </m:sSub>
                  </m:oMath>
                </a14:m>
                <a:endParaRPr lang="en-US" b="1" dirty="0"/>
              </a:p>
              <a:p>
                <a:pPr algn="l" rtl="0"/>
                <a14:m>
                  <m:oMath xmlns:m="http://schemas.openxmlformats.org/officeDocument/2006/math">
                    <m:sSub>
                      <m:sSubPr>
                        <m:ctrlPr>
                          <a:rPr lang="en-US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 smtClean="0">
                            <a:latin typeface="Cambria Math"/>
                          </a:rPr>
                          <m:t>𝟒</m:t>
                        </m:r>
                      </m:e>
                      <m:sub>
                        <m:sSub>
                          <m:sSubPr>
                            <m:ctrlPr>
                              <a:rPr lang="en-US" b="1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>
                                <a:latin typeface="Cambria Math"/>
                              </a:rPr>
                              <m:t>𝑯</m:t>
                            </m:r>
                          </m:e>
                          <m:sub>
                            <m:r>
                              <a:rPr lang="en-US" b="1" i="1">
                                <a:latin typeface="Cambria Math"/>
                              </a:rPr>
                              <m:t>𝟐</m:t>
                            </m:r>
                          </m:sub>
                        </m:sSub>
                      </m:sub>
                    </m:sSub>
                  </m:oMath>
                </a14:m>
                <a:r>
                  <a:rPr lang="en-US" dirty="0"/>
                  <a:t>-</a:t>
                </a:r>
                <a:r>
                  <a:rPr lang="en-US" b="1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 smtClean="0">
                            <a:latin typeface="Cambria Math"/>
                          </a:rPr>
                          <m:t>𝟒</m:t>
                        </m:r>
                      </m:e>
                      <m:sub>
                        <m:r>
                          <a:rPr lang="en-US" b="1" i="1">
                            <a:latin typeface="Cambria Math"/>
                          </a:rPr>
                          <m:t>𝑯</m:t>
                        </m:r>
                      </m:sub>
                    </m:sSub>
                  </m:oMath>
                </a14:m>
                <a:endParaRPr lang="en-US" b="1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3808" y="5085845"/>
                <a:ext cx="1080120" cy="1295483"/>
              </a:xfrm>
              <a:prstGeom prst="rect">
                <a:avLst/>
              </a:prstGeom>
              <a:blipFill rotWithShape="1">
                <a:blip r:embed="rId6"/>
                <a:stretch>
                  <a:fillRect t="-1878" b="-4695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/>
          <p:cNvSpPr txBox="1"/>
          <p:nvPr/>
        </p:nvSpPr>
        <p:spPr>
          <a:xfrm>
            <a:off x="2267744" y="4754515"/>
            <a:ext cx="2016224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1200" dirty="0" err="1"/>
              <a:t>Isomorphe</a:t>
            </a:r>
            <a:r>
              <a:rPr lang="en-US" sz="1200" dirty="0"/>
              <a:t> </a:t>
            </a:r>
            <a:r>
              <a:rPr lang="en-US" sz="1200" dirty="0" err="1"/>
              <a:t>Korrespondenz</a:t>
            </a:r>
            <a:endParaRPr lang="he-IL" sz="1200" dirty="0"/>
          </a:p>
        </p:txBody>
      </p:sp>
      <p:sp>
        <p:nvSpPr>
          <p:cNvPr id="14" name="TextBox 13"/>
          <p:cNvSpPr txBox="1"/>
          <p:nvPr/>
        </p:nvSpPr>
        <p:spPr>
          <a:xfrm>
            <a:off x="4499992" y="4754515"/>
            <a:ext cx="2016224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1200" dirty="0" err="1"/>
              <a:t>Permutationsmatrix</a:t>
            </a:r>
            <a:endParaRPr lang="he-IL" sz="1200" dirty="0"/>
          </a:p>
        </p:txBody>
      </p:sp>
      <p:sp>
        <p:nvSpPr>
          <p:cNvPr id="18" name="TextBox 17"/>
          <p:cNvSpPr txBox="1"/>
          <p:nvPr/>
        </p:nvSpPr>
        <p:spPr>
          <a:xfrm>
            <a:off x="2339752" y="5445224"/>
            <a:ext cx="57606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altLang="zh-CN" dirty="0"/>
              <a:t>F=</a:t>
            </a:r>
            <a:endParaRPr lang="he-IL" dirty="0"/>
          </a:p>
        </p:txBody>
      </p:sp>
      <p:sp>
        <p:nvSpPr>
          <p:cNvPr id="16" name="TextBox 15"/>
          <p:cNvSpPr txBox="1"/>
          <p:nvPr/>
        </p:nvSpPr>
        <p:spPr>
          <a:xfrm>
            <a:off x="6732238" y="5449530"/>
            <a:ext cx="1440161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altLang="zh-CN" sz="2400" dirty="0"/>
              <a:t>F~P</a:t>
            </a:r>
            <a:endParaRPr lang="he-IL" sz="2400" dirty="0"/>
          </a:p>
        </p:txBody>
      </p:sp>
    </p:spTree>
    <p:extLst>
      <p:ext uri="{BB962C8B-B14F-4D97-AF65-F5344CB8AC3E}">
        <p14:creationId xmlns:p14="http://schemas.microsoft.com/office/powerpoint/2010/main" val="6664554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מציין מיקום תוכן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279301"/>
                <a:ext cx="8229600" cy="4525963"/>
              </a:xfrm>
            </p:spPr>
            <p:txBody>
              <a:bodyPr>
                <a:normAutofit/>
              </a:bodyPr>
              <a:lstStyle/>
              <a:p>
                <a:pPr marL="0" indent="0" algn="l" rtl="0">
                  <a:buNone/>
                </a:pPr>
                <a:r>
                  <a:rPr lang="en-US" sz="2800" dirty="0"/>
                  <a:t>Zwei </a:t>
                </a:r>
                <a:r>
                  <a:rPr lang="en-US" sz="2800" dirty="0" err="1"/>
                  <a:t>Graphen</a:t>
                </a:r>
                <a:r>
                  <a:rPr lang="en-US" sz="2800" dirty="0"/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800" i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charset="0"/>
                      </a:rPr>
                      <m:t>H</m:t>
                    </m:r>
                  </m:oMath>
                </a14:m>
                <a:r>
                  <a:rPr lang="en-US" sz="2800" dirty="0">
                    <a:solidFill>
                      <a:schemeClr val="accent1">
                        <a:lumMod val="50000"/>
                      </a:schemeClr>
                    </a:solidFill>
                  </a:rPr>
                  <a:t> </a:t>
                </a:r>
                <a:r>
                  <a:rPr lang="en-US" sz="2800" dirty="0"/>
                  <a:t>und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 smtClean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2800" i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charset="0"/>
                          </a:rPr>
                          <m:t>H</m:t>
                        </m:r>
                      </m:e>
                      <m:sub>
                        <m:r>
                          <a:rPr lang="en-US" sz="2800" i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2800" dirty="0"/>
                  <a:t> </a:t>
                </a:r>
                <a:r>
                  <a:rPr lang="en-US" sz="2800" dirty="0" err="1"/>
                  <a:t>sind</a:t>
                </a:r>
                <a:r>
                  <a:rPr lang="en-US" sz="2800" dirty="0"/>
                  <a:t> isomorph </a:t>
                </a:r>
                <a:r>
                  <a:rPr lang="en-US" sz="2800" dirty="0" err="1"/>
                  <a:t>mit</a:t>
                </a:r>
                <a:r>
                  <a:rPr lang="en-US" sz="2800" dirty="0"/>
                  <a:t> </a:t>
                </a:r>
                <a:r>
                  <a:rPr lang="en-US" sz="2800" dirty="0" err="1"/>
                  <a:t>Korrespondenz</a:t>
                </a:r>
                <a:r>
                  <a:rPr lang="en-US" sz="2800" dirty="0"/>
                  <a:t> </a:t>
                </a:r>
                <a:r>
                  <a:rPr lang="en-US" sz="2800" dirty="0">
                    <a:solidFill>
                      <a:schemeClr val="accent1">
                        <a:lumMod val="50000"/>
                      </a:schemeClr>
                    </a:solidFill>
                  </a:rPr>
                  <a:t>F</a:t>
                </a:r>
                <a:r>
                  <a:rPr lang="en-US" sz="2800" dirty="0"/>
                  <a:t> </a:t>
                </a:r>
                <a:r>
                  <a:rPr lang="en-US" sz="2800" dirty="0" err="1"/>
                  <a:t>genau</a:t>
                </a:r>
                <a:r>
                  <a:rPr lang="en-US" sz="2800" dirty="0"/>
                  <a:t> </a:t>
                </a:r>
                <a:r>
                  <a:rPr lang="en-US" sz="2800" dirty="0" err="1"/>
                  <a:t>dann</a:t>
                </a:r>
                <a:r>
                  <a:rPr lang="en-US" sz="2800" dirty="0"/>
                  <a:t>, </a:t>
                </a:r>
                <a:r>
                  <a:rPr lang="en-US" sz="2800" dirty="0" err="1"/>
                  <a:t>wenn</a:t>
                </a:r>
                <a:r>
                  <a:rPr lang="en-US" sz="28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 smtClean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2800" i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charset="0"/>
                          </a:rPr>
                          <m:t>A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2800" i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charset="0"/>
                          </a:rPr>
                          <m:t>H</m:t>
                        </m:r>
                      </m:sub>
                    </m:sSub>
                  </m:oMath>
                </a14:m>
                <a:r>
                  <a:rPr lang="en-US" sz="2800" dirty="0"/>
                  <a:t> </a:t>
                </a:r>
                <a:r>
                  <a:rPr lang="en-US" sz="2800" dirty="0" err="1"/>
                  <a:t>ähnlich</a:t>
                </a:r>
                <a:r>
                  <a:rPr lang="en-US" sz="2800" dirty="0"/>
                  <a:t> </a:t>
                </a:r>
                <a:r>
                  <a:rPr lang="en-US" sz="2800" dirty="0" err="1"/>
                  <a:t>zu</a:t>
                </a:r>
                <a:r>
                  <a:rPr lang="en-US" sz="28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 smtClean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2800" i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charset="0"/>
                          </a:rPr>
                          <m:t>A</m:t>
                        </m:r>
                      </m:e>
                      <m:sub>
                        <m:sSub>
                          <m:sSubPr>
                            <m:ctrlPr>
                              <a:rPr lang="en-US" sz="2800" i="1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2800" i="0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 charset="0"/>
                              </a:rPr>
                              <m:t>H</m:t>
                            </m:r>
                          </m:e>
                          <m:sub>
                            <m:r>
                              <a:rPr lang="en-US" sz="2800" i="0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 charset="0"/>
                              </a:rPr>
                              <m:t>2</m:t>
                            </m:r>
                          </m:sub>
                        </m:sSub>
                      </m:sub>
                    </m:sSub>
                    <m:r>
                      <a:rPr lang="de-DE" sz="2800" b="0" i="0" smtClean="0">
                        <a:latin typeface="Cambria Math" charset="0"/>
                      </a:rPr>
                      <m:t> </m:t>
                    </m:r>
                  </m:oMath>
                </a14:m>
                <a:r>
                  <a:rPr lang="en-US" sz="2800" dirty="0"/>
                  <a:t>ist, also </a:t>
                </a:r>
                <a:r>
                  <a:rPr lang="en-US" sz="2800" dirty="0" err="1"/>
                  <a:t>eine</a:t>
                </a:r>
                <a:r>
                  <a:rPr lang="en-US" sz="2800" dirty="0"/>
                  <a:t> </a:t>
                </a:r>
                <a:r>
                  <a:rPr lang="en-US" sz="2800" dirty="0" err="1"/>
                  <a:t>Permutationsmatrix</a:t>
                </a:r>
                <a:r>
                  <a:rPr lang="en-US" sz="2800" dirty="0"/>
                  <a:t> </a:t>
                </a:r>
                <a:r>
                  <a:rPr lang="en-US" sz="2800" dirty="0">
                    <a:solidFill>
                      <a:schemeClr val="accent1">
                        <a:lumMod val="50000"/>
                      </a:schemeClr>
                    </a:solidFill>
                  </a:rPr>
                  <a:t>P~F </a:t>
                </a:r>
                <a:r>
                  <a:rPr lang="en-US" sz="2800" dirty="0" err="1"/>
                  <a:t>existiert</a:t>
                </a:r>
                <a:r>
                  <a:rPr lang="en-US" sz="2800" dirty="0"/>
                  <a:t>.</a:t>
                </a:r>
              </a:p>
            </p:txBody>
          </p:sp>
        </mc:Choice>
        <mc:Fallback xmlns="">
          <p:sp>
            <p:nvSpPr>
              <p:cNvPr id="3" name="מציין מיקום תוכן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279301"/>
                <a:ext cx="8229600" cy="4525963"/>
              </a:xfrm>
              <a:blipFill rotWithShape="0">
                <a:blip r:embed="rId2"/>
                <a:stretch>
                  <a:fillRect l="-1481" t="-13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כותרת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err="1"/>
              <a:t>Isomorphiekriterium</a:t>
            </a:r>
            <a:endParaRPr lang="he-IL" dirty="0"/>
          </a:p>
        </p:txBody>
      </p:sp>
      <p:pic>
        <p:nvPicPr>
          <p:cNvPr id="1126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2806253"/>
            <a:ext cx="2276475" cy="157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270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2806253"/>
            <a:ext cx="1943100" cy="1409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2853877"/>
            <a:ext cx="2219325" cy="1476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4528316"/>
            <a:ext cx="1676400" cy="1476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755576" y="4953942"/>
            <a:ext cx="72008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altLang="zh-CN" dirty="0"/>
              <a:t>F=</a:t>
            </a:r>
            <a:endParaRPr lang="he-IL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5450904" y="4953942"/>
                <a:ext cx="3225552" cy="636008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square" rtlCol="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i="1">
                              <a:latin typeface="Cambria Math"/>
                            </a:rPr>
                            <m:t>𝐴</m:t>
                          </m:r>
                        </m:e>
                        <m:sub>
                          <m:sSub>
                            <m:sSubPr>
                              <m:ctrlPr>
                                <a:rPr lang="en-US" sz="3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3200" i="1">
                                  <a:latin typeface="Cambria Math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en-US" sz="32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sub>
                      </m:sSub>
                      <m:r>
                        <a:rPr lang="en-US" sz="3200" i="1">
                          <a:latin typeface="Cambria Math"/>
                        </a:rPr>
                        <m:t>=</m:t>
                      </m:r>
                      <m:r>
                        <a:rPr lang="de-DE" sz="3200" b="0" i="1" smtClean="0">
                          <a:latin typeface="Cambria Math" charset="0"/>
                        </a:rPr>
                        <m:t>𝑃</m:t>
                      </m:r>
                      <m:sSub>
                        <m:sSubPr>
                          <m:ctrlPr>
                            <a:rPr lang="en-US" sz="3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i="1">
                              <a:latin typeface="Cambria Math"/>
                            </a:rPr>
                            <m:t>𝐴</m:t>
                          </m:r>
                        </m:e>
                        <m:sub>
                          <m:r>
                            <a:rPr lang="en-US" sz="3200" i="1">
                              <a:latin typeface="Cambria Math"/>
                            </a:rPr>
                            <m:t>𝐻</m:t>
                          </m:r>
                        </m:sub>
                      </m:sSub>
                      <m:sSup>
                        <m:sSupPr>
                          <m:ctrlPr>
                            <a:rPr lang="en-US" sz="3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3200" b="0" i="1" smtClean="0">
                              <a:latin typeface="Cambria Math" charset="0"/>
                            </a:rPr>
                            <m:t>𝑃</m:t>
                          </m:r>
                        </m:e>
                        <m:sup>
                          <m:r>
                            <a:rPr lang="en-US" sz="3200" i="1">
                              <a:latin typeface="Cambria Math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he-IL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50904" y="4953942"/>
                <a:ext cx="3225552" cy="636008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Box 14"/>
          <p:cNvSpPr txBox="1"/>
          <p:nvPr/>
        </p:nvSpPr>
        <p:spPr>
          <a:xfrm>
            <a:off x="2771800" y="4305870"/>
            <a:ext cx="216024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1200" dirty="0"/>
              <a:t>~</a:t>
            </a:r>
            <a:endParaRPr lang="he-IL" sz="1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1331640" y="4593902"/>
                <a:ext cx="1080120" cy="1295483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l" rtl="0"/>
                <a14:m>
                  <m:oMath xmlns:m="http://schemas.openxmlformats.org/officeDocument/2006/math">
                    <m:sSub>
                      <m:sSubPr>
                        <m:ctrlPr>
                          <a:rPr lang="en-US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>
                            <a:latin typeface="Cambria Math"/>
                          </a:rPr>
                          <m:t>𝟏</m:t>
                        </m:r>
                      </m:e>
                      <m:sub>
                        <m:sSub>
                          <m:sSubPr>
                            <m:ctrlPr>
                              <a:rPr lang="en-US" b="1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>
                                <a:latin typeface="Cambria Math"/>
                              </a:rPr>
                              <m:t>𝑯</m:t>
                            </m:r>
                          </m:e>
                          <m:sub>
                            <m:r>
                              <a:rPr lang="en-US" b="1" i="1">
                                <a:latin typeface="Cambria Math"/>
                              </a:rPr>
                              <m:t>𝟐</m:t>
                            </m:r>
                          </m:sub>
                        </m:sSub>
                      </m:sub>
                    </m:sSub>
                  </m:oMath>
                </a14:m>
                <a:r>
                  <a:rPr lang="en-US" dirty="0"/>
                  <a:t>-</a:t>
                </a:r>
                <a:r>
                  <a:rPr lang="en-US" b="1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>
                            <a:latin typeface="Cambria Math"/>
                          </a:rPr>
                          <m:t>𝟏</m:t>
                        </m:r>
                      </m:e>
                      <m:sub>
                        <m:r>
                          <a:rPr lang="en-US" b="1" i="1">
                            <a:latin typeface="Cambria Math"/>
                          </a:rPr>
                          <m:t>𝑯</m:t>
                        </m:r>
                      </m:sub>
                    </m:sSub>
                  </m:oMath>
                </a14:m>
                <a:endParaRPr lang="en-US" b="1" dirty="0"/>
              </a:p>
              <a:p>
                <a:pPr algn="l" rtl="0"/>
                <a14:m>
                  <m:oMath xmlns:m="http://schemas.openxmlformats.org/officeDocument/2006/math">
                    <m:sSub>
                      <m:sSubPr>
                        <m:ctrlPr>
                          <a:rPr lang="en-US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 smtClean="0">
                            <a:latin typeface="Cambria Math"/>
                          </a:rPr>
                          <m:t>𝟐</m:t>
                        </m:r>
                      </m:e>
                      <m:sub>
                        <m:sSub>
                          <m:sSubPr>
                            <m:ctrlPr>
                              <a:rPr lang="en-US" b="1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>
                                <a:latin typeface="Cambria Math"/>
                              </a:rPr>
                              <m:t>𝑯</m:t>
                            </m:r>
                          </m:e>
                          <m:sub>
                            <m:r>
                              <a:rPr lang="en-US" b="1" i="1">
                                <a:latin typeface="Cambria Math"/>
                              </a:rPr>
                              <m:t>𝟐</m:t>
                            </m:r>
                          </m:sub>
                        </m:sSub>
                      </m:sub>
                    </m:sSub>
                  </m:oMath>
                </a14:m>
                <a:r>
                  <a:rPr lang="en-US" dirty="0"/>
                  <a:t>-</a:t>
                </a:r>
                <a:r>
                  <a:rPr lang="en-US" b="1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 smtClean="0">
                            <a:latin typeface="Cambria Math"/>
                          </a:rPr>
                          <m:t>𝟑</m:t>
                        </m:r>
                      </m:e>
                      <m:sub>
                        <m:r>
                          <a:rPr lang="en-US" b="1" i="1">
                            <a:latin typeface="Cambria Math"/>
                          </a:rPr>
                          <m:t>𝑯</m:t>
                        </m:r>
                      </m:sub>
                    </m:sSub>
                  </m:oMath>
                </a14:m>
                <a:endParaRPr lang="en-US" b="1" dirty="0"/>
              </a:p>
              <a:p>
                <a:pPr algn="l" rtl="0"/>
                <a14:m>
                  <m:oMath xmlns:m="http://schemas.openxmlformats.org/officeDocument/2006/math">
                    <m:sSub>
                      <m:sSubPr>
                        <m:ctrlPr>
                          <a:rPr lang="en-US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 smtClean="0">
                            <a:latin typeface="Cambria Math"/>
                          </a:rPr>
                          <m:t>𝟑</m:t>
                        </m:r>
                      </m:e>
                      <m:sub>
                        <m:sSub>
                          <m:sSubPr>
                            <m:ctrlPr>
                              <a:rPr lang="en-US" b="1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>
                                <a:latin typeface="Cambria Math"/>
                              </a:rPr>
                              <m:t>𝑯</m:t>
                            </m:r>
                          </m:e>
                          <m:sub>
                            <m:r>
                              <a:rPr lang="en-US" b="1" i="1">
                                <a:latin typeface="Cambria Math"/>
                              </a:rPr>
                              <m:t>𝟐</m:t>
                            </m:r>
                          </m:sub>
                        </m:sSub>
                      </m:sub>
                    </m:sSub>
                  </m:oMath>
                </a14:m>
                <a:r>
                  <a:rPr lang="en-US" dirty="0"/>
                  <a:t>-</a:t>
                </a:r>
                <a:r>
                  <a:rPr lang="en-US" b="1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 smtClean="0">
                            <a:latin typeface="Cambria Math"/>
                          </a:rPr>
                          <m:t>𝟐</m:t>
                        </m:r>
                      </m:e>
                      <m:sub>
                        <m:r>
                          <a:rPr lang="en-US" b="1" i="1">
                            <a:latin typeface="Cambria Math"/>
                          </a:rPr>
                          <m:t>𝑯</m:t>
                        </m:r>
                      </m:sub>
                    </m:sSub>
                  </m:oMath>
                </a14:m>
                <a:endParaRPr lang="en-US" b="1" dirty="0"/>
              </a:p>
              <a:p>
                <a:pPr algn="l" rtl="0"/>
                <a14:m>
                  <m:oMath xmlns:m="http://schemas.openxmlformats.org/officeDocument/2006/math">
                    <m:sSub>
                      <m:sSubPr>
                        <m:ctrlPr>
                          <a:rPr lang="en-US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 smtClean="0">
                            <a:latin typeface="Cambria Math"/>
                          </a:rPr>
                          <m:t>𝟒</m:t>
                        </m:r>
                      </m:e>
                      <m:sub>
                        <m:sSub>
                          <m:sSubPr>
                            <m:ctrlPr>
                              <a:rPr lang="en-US" b="1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>
                                <a:latin typeface="Cambria Math"/>
                              </a:rPr>
                              <m:t>𝑯</m:t>
                            </m:r>
                          </m:e>
                          <m:sub>
                            <m:r>
                              <a:rPr lang="en-US" b="1" i="1">
                                <a:latin typeface="Cambria Math"/>
                              </a:rPr>
                              <m:t>𝟐</m:t>
                            </m:r>
                          </m:sub>
                        </m:sSub>
                      </m:sub>
                    </m:sSub>
                  </m:oMath>
                </a14:m>
                <a:r>
                  <a:rPr lang="en-US" dirty="0"/>
                  <a:t>-</a:t>
                </a:r>
                <a:r>
                  <a:rPr lang="en-US" b="1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 smtClean="0">
                            <a:latin typeface="Cambria Math"/>
                          </a:rPr>
                          <m:t>𝟒</m:t>
                        </m:r>
                      </m:e>
                      <m:sub>
                        <m:r>
                          <a:rPr lang="en-US" b="1" i="1">
                            <a:latin typeface="Cambria Math"/>
                          </a:rPr>
                          <m:t>𝑯</m:t>
                        </m:r>
                      </m:sub>
                    </m:sSub>
                  </m:oMath>
                </a14:m>
                <a:endParaRPr lang="en-US" b="1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1640" y="4593902"/>
                <a:ext cx="1080120" cy="1295483"/>
              </a:xfrm>
              <a:prstGeom prst="rect">
                <a:avLst/>
              </a:prstGeom>
              <a:blipFill rotWithShape="0">
                <a:blip r:embed="rId8"/>
                <a:stretch>
                  <a:fillRect t="-1415" b="-613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/>
          <p:cNvSpPr txBox="1"/>
          <p:nvPr/>
        </p:nvSpPr>
        <p:spPr>
          <a:xfrm>
            <a:off x="2483768" y="4943264"/>
            <a:ext cx="72008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altLang="zh-CN" dirty="0"/>
              <a:t>P=</a:t>
            </a:r>
            <a:endParaRPr lang="he-IL" dirty="0"/>
          </a:p>
        </p:txBody>
      </p:sp>
      <p:sp>
        <p:nvSpPr>
          <p:cNvPr id="17" name="TextBox 16"/>
          <p:cNvSpPr txBox="1"/>
          <p:nvPr/>
        </p:nvSpPr>
        <p:spPr>
          <a:xfrm>
            <a:off x="2339752" y="5952762"/>
            <a:ext cx="72008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altLang="zh-CN" dirty="0"/>
              <a:t>F~P</a:t>
            </a:r>
            <a:endParaRPr lang="he-IL" dirty="0"/>
          </a:p>
        </p:txBody>
      </p:sp>
      <p:sp>
        <p:nvSpPr>
          <p:cNvPr id="19" name="TextBox 18"/>
          <p:cNvSpPr txBox="1"/>
          <p:nvPr/>
        </p:nvSpPr>
        <p:spPr>
          <a:xfrm>
            <a:off x="5508104" y="4593902"/>
            <a:ext cx="3096344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000" dirty="0" err="1"/>
              <a:t>Isomorphiekriterium</a:t>
            </a:r>
            <a:r>
              <a:rPr lang="en-US" dirty="0"/>
              <a:t>:</a:t>
            </a:r>
            <a:endParaRPr lang="he-IL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5515509" y="5602014"/>
                <a:ext cx="3160947" cy="92333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en-US" dirty="0"/>
                  <a:t>gdw</a:t>
                </a:r>
                <a14:m>
                  <m:oMath xmlns:m="http://schemas.openxmlformats.org/officeDocument/2006/math">
                    <m:r>
                      <a:rPr lang="de-DE" b="0" i="0" smtClean="0">
                        <a:latin typeface="Cambria Math" charset="0"/>
                      </a:rPr>
                      <m:t> 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𝐻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/>
                  <a:t> </a:t>
                </a:r>
                <a:r>
                  <a:rPr lang="en-US" dirty="0" err="1"/>
                  <a:t>ist</a:t>
                </a:r>
                <a:r>
                  <a:rPr lang="en-US" dirty="0"/>
                  <a:t> isomorph </a:t>
                </a:r>
                <a:r>
                  <a:rPr lang="en-US" dirty="0" err="1"/>
                  <a:t>zu</a:t>
                </a:r>
                <a:r>
                  <a:rPr lang="en-US" dirty="0"/>
                  <a:t> H </a:t>
                </a:r>
                <a:r>
                  <a:rPr lang="en-US" dirty="0" err="1"/>
                  <a:t>mit</a:t>
                </a:r>
                <a:r>
                  <a:rPr lang="en-US" dirty="0"/>
                  <a:t> </a:t>
                </a:r>
                <a:r>
                  <a:rPr lang="en-US" dirty="0" err="1"/>
                  <a:t>Korrespondenz</a:t>
                </a:r>
                <a:r>
                  <a:rPr lang="en-US" dirty="0"/>
                  <a:t> F~P</a:t>
                </a:r>
              </a:p>
              <a:p>
                <a:pPr algn="l" rtl="0"/>
                <a:endParaRPr lang="en-US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15509" y="5602014"/>
                <a:ext cx="3160947" cy="923330"/>
              </a:xfrm>
              <a:prstGeom prst="rect">
                <a:avLst/>
              </a:prstGeom>
              <a:blipFill rotWithShape="0">
                <a:blip r:embed="rId9"/>
                <a:stretch>
                  <a:fillRect l="-1737" t="-397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Rectangle 5"/>
          <p:cNvSpPr/>
          <p:nvPr/>
        </p:nvSpPr>
        <p:spPr>
          <a:xfrm>
            <a:off x="5300773" y="4437112"/>
            <a:ext cx="3591707" cy="1933183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2" name="TextBox 21"/>
          <p:cNvSpPr txBox="1"/>
          <p:nvPr/>
        </p:nvSpPr>
        <p:spPr>
          <a:xfrm>
            <a:off x="827584" y="4293096"/>
            <a:ext cx="2016224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1200" dirty="0" err="1"/>
              <a:t>Isomorphe</a:t>
            </a:r>
            <a:r>
              <a:rPr lang="en-US" sz="1200" dirty="0"/>
              <a:t> </a:t>
            </a:r>
            <a:r>
              <a:rPr lang="en-US" sz="1200" dirty="0" err="1"/>
              <a:t>Korrespondenz</a:t>
            </a:r>
            <a:endParaRPr lang="he-IL" sz="1200" dirty="0"/>
          </a:p>
        </p:txBody>
      </p:sp>
      <p:sp>
        <p:nvSpPr>
          <p:cNvPr id="23" name="TextBox 22"/>
          <p:cNvSpPr txBox="1"/>
          <p:nvPr/>
        </p:nvSpPr>
        <p:spPr>
          <a:xfrm>
            <a:off x="3059832" y="4293096"/>
            <a:ext cx="2016224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1200" dirty="0" err="1"/>
              <a:t>Permutationsmatrix</a:t>
            </a:r>
            <a:endParaRPr lang="he-IL" sz="1200" dirty="0"/>
          </a:p>
        </p:txBody>
      </p:sp>
      <p:sp>
        <p:nvSpPr>
          <p:cNvPr id="24" name="Rectangle 23"/>
          <p:cNvSpPr/>
          <p:nvPr/>
        </p:nvSpPr>
        <p:spPr>
          <a:xfrm>
            <a:off x="7956376" y="5013176"/>
            <a:ext cx="654721" cy="2880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i="1" dirty="0">
                <a:solidFill>
                  <a:schemeClr val="tx1"/>
                </a:solidFill>
              </a:rPr>
              <a:t>T</a:t>
            </a:r>
          </a:p>
        </p:txBody>
      </p:sp>
    </p:spTree>
    <p:extLst>
      <p:ext uri="{BB962C8B-B14F-4D97-AF65-F5344CB8AC3E}">
        <p14:creationId xmlns:p14="http://schemas.microsoft.com/office/powerpoint/2010/main" val="19895458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Skeptisch</a:t>
            </a:r>
            <a:r>
              <a:rPr lang="en-US" dirty="0"/>
              <a:t>?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392" y="1196975"/>
            <a:ext cx="8085215" cy="4968875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9</a:t>
            </a:fld>
            <a:endParaRPr lang="de-DE"/>
          </a:p>
        </p:txBody>
      </p:sp>
      <p:sp>
        <p:nvSpPr>
          <p:cNvPr id="7" name="Rectangle 6"/>
          <p:cNvSpPr/>
          <p:nvPr/>
        </p:nvSpPr>
        <p:spPr>
          <a:xfrm>
            <a:off x="2389783" y="6400800"/>
            <a:ext cx="451726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err="1">
                <a:solidFill>
                  <a:srgbClr val="0C35FF"/>
                </a:solidFill>
                <a:latin typeface="Calibri" charset="0"/>
              </a:rPr>
              <a:t>Davide</a:t>
            </a:r>
            <a:r>
              <a:rPr lang="en-US" sz="1200" dirty="0">
                <a:solidFill>
                  <a:srgbClr val="0C35FF"/>
                </a:solidFill>
                <a:latin typeface="Calibri" charset="0"/>
              </a:rPr>
              <a:t> </a:t>
            </a:r>
            <a:r>
              <a:rPr lang="en-US" sz="1200" dirty="0" err="1">
                <a:solidFill>
                  <a:srgbClr val="0C35FF"/>
                </a:solidFill>
                <a:latin typeface="Calibri" charset="0"/>
              </a:rPr>
              <a:t>Mottin</a:t>
            </a:r>
            <a:r>
              <a:rPr lang="en-US" sz="1200" dirty="0">
                <a:solidFill>
                  <a:srgbClr val="0C35FF"/>
                </a:solidFill>
                <a:latin typeface="Calibri" charset="0"/>
              </a:rPr>
              <a:t>, Konstantina </a:t>
            </a:r>
            <a:r>
              <a:rPr lang="en-US" sz="1200" dirty="0" err="1">
                <a:solidFill>
                  <a:srgbClr val="0C35FF"/>
                </a:solidFill>
                <a:latin typeface="Calibri" charset="0"/>
              </a:rPr>
              <a:t>Lazaridou</a:t>
            </a:r>
            <a:r>
              <a:rPr lang="en-US" sz="1200" dirty="0">
                <a:solidFill>
                  <a:srgbClr val="0C35FF"/>
                </a:solidFill>
                <a:latin typeface="Calibri" charset="0"/>
              </a:rPr>
              <a:t>,  </a:t>
            </a:r>
            <a:r>
              <a:rPr lang="en-US" sz="1200" dirty="0">
                <a:solidFill>
                  <a:srgbClr val="0C35FF"/>
                </a:solidFill>
              </a:rPr>
              <a:t>Graph Mining course WS 2016</a:t>
            </a:r>
          </a:p>
        </p:txBody>
      </p:sp>
    </p:spTree>
    <p:extLst>
      <p:ext uri="{BB962C8B-B14F-4D97-AF65-F5344CB8AC3E}">
        <p14:creationId xmlns:p14="http://schemas.microsoft.com/office/powerpoint/2010/main" val="1779706759"/>
      </p:ext>
    </p:extLst>
  </p:cSld>
  <p:clrMapOvr>
    <a:masterClrMapping/>
  </p:clrMapOvr>
</p:sld>
</file>

<file path=ppt/theme/theme1.xml><?xml version="1.0" encoding="utf-8"?>
<a:theme xmlns:a="http://schemas.openxmlformats.org/drawingml/2006/main" name="7_Standarddesign">
  <a:themeElements>
    <a:clrScheme name="7_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7_Standarddesign">
      <a:majorFont>
        <a:latin typeface="Myriad Pro"/>
        <a:ea typeface="ＭＳ Ｐゴシック"/>
        <a:cs typeface=""/>
      </a:majorFont>
      <a:minorFont>
        <a:latin typeface="Myriad Pro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7_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1041</TotalTime>
  <Words>499</Words>
  <Application>Microsoft Macintosh PowerPoint</Application>
  <PresentationFormat>On-screen Show (4:3)</PresentationFormat>
  <Paragraphs>119</Paragraphs>
  <Slides>14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4</vt:i4>
      </vt:variant>
      <vt:variant>
        <vt:lpstr>Slide Titles</vt:lpstr>
      </vt:variant>
      <vt:variant>
        <vt:i4>14</vt:i4>
      </vt:variant>
    </vt:vector>
  </HeadingPairs>
  <TitlesOfParts>
    <vt:vector size="24" baseType="lpstr">
      <vt:lpstr>Arial</vt:lpstr>
      <vt:lpstr>Calibri</vt:lpstr>
      <vt:lpstr>Cambria Math</vt:lpstr>
      <vt:lpstr>Myriad Pro</vt:lpstr>
      <vt:lpstr>Times New Roman</vt:lpstr>
      <vt:lpstr>7_Standarddesign</vt:lpstr>
      <vt:lpstr>Visio</vt:lpstr>
      <vt:lpstr>משוואה</vt:lpstr>
      <vt:lpstr>Equation</vt:lpstr>
      <vt:lpstr>公式</vt:lpstr>
      <vt:lpstr>Algorithmen und Datenstrukturen</vt:lpstr>
      <vt:lpstr>Danksagung</vt:lpstr>
      <vt:lpstr>OCR – Zeichenerkennung durch Graphabgleich</vt:lpstr>
      <vt:lpstr>OCR durch Graphabgleich (Matching)</vt:lpstr>
      <vt:lpstr>Subgraph-Isomorphismus-Problem</vt:lpstr>
      <vt:lpstr>Ullmanns Algorithmus</vt:lpstr>
      <vt:lpstr>Aufbau des Suchraums nach Korrespondenzen</vt:lpstr>
      <vt:lpstr>Isomorphiekriterium</vt:lpstr>
      <vt:lpstr>Skeptisch?</vt:lpstr>
      <vt:lpstr>Ullmanns Algorithmus</vt:lpstr>
      <vt:lpstr>Ullmanns Algorithmus</vt:lpstr>
      <vt:lpstr>Ullmanns Algorithmus</vt:lpstr>
      <vt:lpstr>Ullmanns Algorithmus (mit einfachem Pruning)</vt:lpstr>
      <vt:lpstr>Take-Home Messages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Uli</dc:creator>
  <cp:lastModifiedBy>Ralf Möller</cp:lastModifiedBy>
  <cp:revision>832</cp:revision>
  <cp:lastPrinted>2015-04-09T12:56:16Z</cp:lastPrinted>
  <dcterms:created xsi:type="dcterms:W3CDTF">2010-04-27T12:26:40Z</dcterms:created>
  <dcterms:modified xsi:type="dcterms:W3CDTF">2020-05-08T11:08:12Z</dcterms:modified>
</cp:coreProperties>
</file>