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12"/>
  </p:notesMasterIdLst>
  <p:handoutMasterIdLst>
    <p:handoutMasterId r:id="rId13"/>
  </p:handoutMasterIdLst>
  <p:sldIdLst>
    <p:sldId id="273" r:id="rId2"/>
    <p:sldId id="296" r:id="rId3"/>
    <p:sldId id="278" r:id="rId4"/>
    <p:sldId id="280" r:id="rId5"/>
    <p:sldId id="281" r:id="rId6"/>
    <p:sldId id="293" r:id="rId7"/>
    <p:sldId id="294" r:id="rId8"/>
    <p:sldId id="282" r:id="rId9"/>
    <p:sldId id="291" r:id="rId10"/>
    <p:sldId id="292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1238FF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3"/>
    <p:restoredTop sz="94694"/>
  </p:normalViewPr>
  <p:slideViewPr>
    <p:cSldViewPr>
      <p:cViewPr varScale="1">
        <p:scale>
          <a:sx n="117" d="100"/>
          <a:sy n="117" d="100"/>
        </p:scale>
        <p:origin x="193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08.05.20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08.05.20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14.in.tum.de/lehre/2008WS/ea/index.html.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565052"/>
            <a:ext cx="6400800" cy="3888284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 dirty="0">
                <a:cs typeface="+mn-cs"/>
              </a:rPr>
              <a:t> (Übungen)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/>
              <a:t>Viele Präsentationen wurden mit ausdrücklicher Erlaubnis des Autors mit Änderungen übernommen aus: „Effiziente Algorithmen und Datenstrukturen“ von Prof. Dr. Christian </a:t>
            </a:r>
            <a:r>
              <a:rPr lang="de-DE" sz="2000" dirty="0" err="1"/>
              <a:t>Scheideler</a:t>
            </a:r>
            <a:r>
              <a:rPr lang="de-DE" sz="2000" dirty="0"/>
              <a:t> </a:t>
            </a:r>
            <a:r>
              <a:rPr lang="de-DE" sz="2000" dirty="0">
                <a:hlinkClick r:id="rId2"/>
              </a:rPr>
              <a:t>http://www14.in.tum.de/lehre/2008WS/ea/index.html.de</a:t>
            </a:r>
            <a:endParaRPr lang="de-DE" sz="2000" dirty="0"/>
          </a:p>
          <a:p>
            <a:pPr marL="0" indent="0">
              <a:buNone/>
              <a:defRPr/>
            </a:pPr>
            <a:endParaRPr lang="de-DE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6605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Hm... NP-schwere Probleme sind trickreich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8363272" cy="4968875"/>
          </a:xfrm>
        </p:spPr>
        <p:txBody>
          <a:bodyPr/>
          <a:lstStyle/>
          <a:p>
            <a:r>
              <a:rPr lang="en-US" sz="2400" dirty="0"/>
              <a:t>Was </a:t>
            </a:r>
            <a:r>
              <a:rPr lang="en-US" sz="2400" dirty="0" err="1"/>
              <a:t>machen</a:t>
            </a:r>
            <a:r>
              <a:rPr lang="en-US" sz="2400" dirty="0"/>
              <a:t> </a:t>
            </a:r>
            <a:r>
              <a:rPr lang="en-US" sz="2400" dirty="0" err="1"/>
              <a:t>wir</a:t>
            </a:r>
            <a:r>
              <a:rPr lang="en-US" sz="2400" dirty="0"/>
              <a:t>, </a:t>
            </a:r>
            <a:r>
              <a:rPr lang="en-US" sz="2400" dirty="0" err="1"/>
              <a:t>wenn</a:t>
            </a:r>
            <a:r>
              <a:rPr lang="en-US" sz="2400" dirty="0"/>
              <a:t> </a:t>
            </a:r>
            <a:r>
              <a:rPr lang="en-US" sz="2400" dirty="0" err="1"/>
              <a:t>Heuristiken</a:t>
            </a:r>
            <a:r>
              <a:rPr lang="en-US" sz="2400" dirty="0"/>
              <a:t> und Pruning </a:t>
            </a:r>
            <a:r>
              <a:rPr lang="en-US" sz="2400" dirty="0" err="1"/>
              <a:t>nicht</a:t>
            </a:r>
            <a:r>
              <a:rPr lang="en-US" sz="2400" dirty="0"/>
              <a:t> </a:t>
            </a:r>
            <a:r>
              <a:rPr lang="en-US" sz="2400" dirty="0" err="1"/>
              <a:t>greifen</a:t>
            </a:r>
            <a:r>
              <a:rPr lang="en-US" sz="2400" dirty="0"/>
              <a:t> und </a:t>
            </a:r>
            <a:r>
              <a:rPr lang="en-US" sz="2400" dirty="0" err="1"/>
              <a:t>unserer</a:t>
            </a:r>
            <a:r>
              <a:rPr lang="en-US" sz="2400" dirty="0"/>
              <a:t> </a:t>
            </a:r>
            <a:r>
              <a:rPr lang="en-US" sz="2400" dirty="0" err="1"/>
              <a:t>Algorithmus</a:t>
            </a:r>
            <a:r>
              <a:rPr lang="en-US" sz="2400" dirty="0"/>
              <a:t> </a:t>
            </a:r>
            <a:r>
              <a:rPr lang="en-US" sz="2400" dirty="0" err="1"/>
              <a:t>sich</a:t>
            </a:r>
            <a:r>
              <a:rPr lang="en-US" sz="2400" dirty="0"/>
              <a:t> </a:t>
            </a:r>
            <a:r>
              <a:rPr lang="en-US" sz="2400" dirty="0" err="1"/>
              <a:t>im</a:t>
            </a:r>
            <a:r>
              <a:rPr lang="en-US" sz="2400" dirty="0"/>
              <a:t> Backtracking </a:t>
            </a:r>
            <a:r>
              <a:rPr lang="en-US" sz="2400" dirty="0" err="1"/>
              <a:t>verirrt</a:t>
            </a:r>
            <a:r>
              <a:rPr lang="en-US" sz="2400" dirty="0"/>
              <a:t>?</a:t>
            </a:r>
          </a:p>
          <a:p>
            <a:r>
              <a:rPr lang="en-US" sz="2400" dirty="0"/>
              <a:t>Approximation der </a:t>
            </a:r>
            <a:r>
              <a:rPr lang="en-US" sz="2400" dirty="0" err="1"/>
              <a:t>Lösung</a:t>
            </a:r>
            <a:r>
              <a:rPr lang="en-US" sz="2400" dirty="0"/>
              <a:t>?</a:t>
            </a:r>
          </a:p>
          <a:p>
            <a:pPr lvl="1"/>
            <a:r>
              <a:rPr lang="en-US" sz="2000" dirty="0" err="1"/>
              <a:t>Vielleicht</a:t>
            </a:r>
            <a:r>
              <a:rPr lang="en-US" sz="2000" dirty="0"/>
              <a:t> in </a:t>
            </a:r>
            <a:r>
              <a:rPr lang="en-US" sz="2000" dirty="0" err="1"/>
              <a:t>nebenläufiger</a:t>
            </a:r>
            <a:r>
              <a:rPr lang="en-US" sz="2000" dirty="0"/>
              <a:t> </a:t>
            </a:r>
            <a:r>
              <a:rPr lang="en-US" sz="2000" dirty="0" err="1"/>
              <a:t>Berechnung</a:t>
            </a:r>
            <a:r>
              <a:rPr lang="en-US" sz="2000" dirty="0"/>
              <a:t>?</a:t>
            </a:r>
          </a:p>
          <a:p>
            <a:pPr lvl="1"/>
            <a:r>
              <a:rPr lang="en-US" sz="2000" dirty="0" err="1"/>
              <a:t>Wenn</a:t>
            </a:r>
            <a:r>
              <a:rPr lang="en-US" sz="2000" dirty="0"/>
              <a:t> die </a:t>
            </a:r>
            <a:r>
              <a:rPr lang="en-US" sz="2000" dirty="0" err="1"/>
              <a:t>Bestimmung</a:t>
            </a:r>
            <a:r>
              <a:rPr lang="en-US" sz="2000" dirty="0"/>
              <a:t> der </a:t>
            </a:r>
            <a:r>
              <a:rPr lang="en-US" sz="2000" dirty="0" err="1"/>
              <a:t>optimalen</a:t>
            </a:r>
            <a:r>
              <a:rPr lang="en-US" sz="2000" dirty="0"/>
              <a:t> </a:t>
            </a:r>
            <a:r>
              <a:rPr lang="en-US" sz="2000" dirty="0" err="1"/>
              <a:t>Lösung</a:t>
            </a:r>
            <a:r>
              <a:rPr lang="en-US" sz="2000" dirty="0"/>
              <a:t> </a:t>
            </a:r>
            <a:r>
              <a:rPr lang="en-US" sz="2000" dirty="0" err="1"/>
              <a:t>zu</a:t>
            </a:r>
            <a:r>
              <a:rPr lang="en-US" sz="2000" dirty="0"/>
              <a:t> </a:t>
            </a:r>
            <a:r>
              <a:rPr lang="en-US" sz="2000" dirty="0" err="1"/>
              <a:t>lange</a:t>
            </a:r>
            <a:r>
              <a:rPr lang="en-US" sz="2000" dirty="0"/>
              <a:t> </a:t>
            </a:r>
            <a:r>
              <a:rPr lang="en-US" sz="2000" dirty="0" err="1"/>
              <a:t>dauert</a:t>
            </a:r>
            <a:r>
              <a:rPr lang="en-US" sz="2000" dirty="0"/>
              <a:t>, </a:t>
            </a:r>
            <a:r>
              <a:rPr lang="en-US" sz="2000" dirty="0" err="1"/>
              <a:t>nimm</a:t>
            </a:r>
            <a:r>
              <a:rPr lang="en-US" sz="2000" dirty="0"/>
              <a:t> approximative </a:t>
            </a:r>
            <a:r>
              <a:rPr lang="en-US" sz="2000" dirty="0" err="1"/>
              <a:t>Lösung</a:t>
            </a:r>
            <a:r>
              <a:rPr lang="en-US" sz="2000" dirty="0"/>
              <a:t>, </a:t>
            </a:r>
            <a:r>
              <a:rPr lang="en-US" sz="2000" dirty="0" err="1"/>
              <a:t>sofern</a:t>
            </a:r>
            <a:r>
              <a:rPr lang="en-US" sz="2000" dirty="0"/>
              <a:t> </a:t>
            </a:r>
            <a:r>
              <a:rPr lang="en-US" sz="2000" dirty="0" err="1"/>
              <a:t>sie</a:t>
            </a:r>
            <a:r>
              <a:rPr lang="en-US" sz="2000" dirty="0"/>
              <a:t> </a:t>
            </a:r>
            <a:r>
              <a:rPr lang="en-US" sz="2000" dirty="0" err="1"/>
              <a:t>bereitsteht</a:t>
            </a:r>
            <a:endParaRPr lang="en-US" sz="2000" dirty="0"/>
          </a:p>
          <a:p>
            <a:r>
              <a:rPr lang="en-US" sz="2400" dirty="0" err="1"/>
              <a:t>Wir</a:t>
            </a:r>
            <a:r>
              <a:rPr lang="en-US" sz="2400" dirty="0"/>
              <a:t> </a:t>
            </a:r>
            <a:r>
              <a:rPr lang="en-US" sz="2400" dirty="0" err="1"/>
              <a:t>haben</a:t>
            </a:r>
            <a:r>
              <a:rPr lang="en-US" sz="2400" dirty="0"/>
              <a:t> </a:t>
            </a:r>
            <a:r>
              <a:rPr lang="en-US" sz="2400" dirty="0" err="1"/>
              <a:t>allerdings</a:t>
            </a:r>
            <a:r>
              <a:rPr lang="en-US" sz="2400" dirty="0"/>
              <a:t> </a:t>
            </a:r>
            <a:r>
              <a:rPr lang="en-US" sz="2400" dirty="0" err="1"/>
              <a:t>gesehen</a:t>
            </a:r>
            <a:r>
              <a:rPr lang="en-US" sz="2400" dirty="0"/>
              <a:t>, </a:t>
            </a:r>
            <a:r>
              <a:rPr lang="en-US" sz="2400" dirty="0" err="1"/>
              <a:t>dass</a:t>
            </a:r>
            <a:r>
              <a:rPr lang="en-US" sz="2400" dirty="0"/>
              <a:t> Approximation </a:t>
            </a:r>
            <a:r>
              <a:rPr lang="en-US" sz="2400" dirty="0" err="1"/>
              <a:t>manchmal</a:t>
            </a:r>
            <a:r>
              <a:rPr lang="en-US" sz="2400" dirty="0"/>
              <a:t> </a:t>
            </a:r>
            <a:r>
              <a:rPr lang="en-US" sz="2400" dirty="0" err="1"/>
              <a:t>beliebig</a:t>
            </a:r>
            <a:r>
              <a:rPr lang="en-US" sz="2400" dirty="0"/>
              <a:t> </a:t>
            </a:r>
            <a:r>
              <a:rPr lang="en-US" sz="2400" dirty="0" err="1"/>
              <a:t>schlecht</a:t>
            </a:r>
            <a:r>
              <a:rPr lang="en-US" sz="2400" dirty="0"/>
              <a:t> sein </a:t>
            </a:r>
            <a:r>
              <a:rPr lang="en-US" sz="2400" dirty="0" err="1"/>
              <a:t>kann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(</a:t>
            </a:r>
            <a:r>
              <a:rPr lang="en-US" sz="2400" dirty="0" err="1"/>
              <a:t>unbegrenztes</a:t>
            </a:r>
            <a:r>
              <a:rPr lang="en-US" sz="2400" dirty="0"/>
              <a:t> </a:t>
            </a:r>
            <a:r>
              <a:rPr lang="en-US" sz="2400" dirty="0" err="1"/>
              <a:t>Rucksackproblem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Können</a:t>
            </a:r>
            <a:r>
              <a:rPr lang="en-US" sz="2400" dirty="0"/>
              <a:t> </a:t>
            </a:r>
            <a:r>
              <a:rPr lang="en-US" sz="2400" dirty="0" err="1"/>
              <a:t>wir</a:t>
            </a:r>
            <a:r>
              <a:rPr lang="en-US" sz="2400" dirty="0"/>
              <a:t> </a:t>
            </a:r>
            <a:r>
              <a:rPr lang="en-US" sz="2400" dirty="0" err="1"/>
              <a:t>bei</a:t>
            </a:r>
            <a:r>
              <a:rPr lang="en-US" sz="2400" dirty="0"/>
              <a:t> Approximation </a:t>
            </a:r>
            <a:r>
              <a:rPr lang="en-US" sz="2400" dirty="0" err="1"/>
              <a:t>Garantien</a:t>
            </a:r>
            <a:r>
              <a:rPr lang="en-US" sz="2400" dirty="0"/>
              <a:t> </a:t>
            </a:r>
            <a:r>
              <a:rPr lang="en-US" sz="2400" dirty="0" err="1"/>
              <a:t>für</a:t>
            </a:r>
            <a:r>
              <a:rPr lang="en-US" sz="2400" dirty="0"/>
              <a:t> die </a:t>
            </a:r>
            <a:r>
              <a:rPr lang="en-US" sz="2400" dirty="0" err="1"/>
              <a:t>Güte</a:t>
            </a:r>
            <a:r>
              <a:rPr lang="en-US" sz="2400" dirty="0"/>
              <a:t> </a:t>
            </a:r>
            <a:r>
              <a:rPr lang="en-US" sz="2400" dirty="0" err="1"/>
              <a:t>geben</a:t>
            </a:r>
            <a:r>
              <a:rPr lang="en-US" sz="2400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47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2EBF-D133-384E-8D57-1ED92224AC62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de-DE" dirty="0"/>
              <a:t>Approximationsalgorithmen</a:t>
            </a:r>
          </a:p>
        </p:txBody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442118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Frage:</a:t>
            </a:r>
            <a:r>
              <a:rPr lang="de-DE" sz="2000" dirty="0"/>
              <a:t> Ich will ein NP-schweres Problem lösen. Was muss ich tun?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Antwort:</a:t>
            </a:r>
            <a:r>
              <a:rPr lang="de-DE" sz="2000" dirty="0"/>
              <a:t> </a:t>
            </a:r>
            <a:r>
              <a:rPr lang="de-DE" sz="2000" dirty="0" err="1"/>
              <a:t>Polynomialzeitalgorithmus</a:t>
            </a:r>
            <a:r>
              <a:rPr lang="de-DE" sz="2000" dirty="0"/>
              <a:t> dafür wohl nicht möglich.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Annahme: </a:t>
            </a:r>
            <a:br>
              <a:rPr lang="de-DE" sz="2000" dirty="0">
                <a:solidFill>
                  <a:schemeClr val="accent2"/>
                </a:solidFill>
              </a:rPr>
            </a:br>
            <a:r>
              <a:rPr lang="de-DE" sz="2000" dirty="0"/>
              <a:t>Entwurfsmuster zur Aufwandsreduktion (siehe SAT) aufwendig</a:t>
            </a:r>
            <a:br>
              <a:rPr lang="de-DE" sz="2000" dirty="0"/>
            </a:br>
            <a:r>
              <a:rPr lang="de-DE" sz="2000" dirty="0"/>
              <a:t>bzw. Reduktion auf SAT (o.ä.) nicht offensichtlich, 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sz="1600" dirty="0"/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/>
              <a:t>Eine der drei Eigenschaften muss aufgegeben werden:</a:t>
            </a:r>
          </a:p>
          <a:p>
            <a:pPr>
              <a:lnSpc>
                <a:spcPct val="80000"/>
              </a:lnSpc>
            </a:pPr>
            <a:r>
              <a:rPr lang="de-DE" sz="2000" dirty="0"/>
              <a:t>Löse das Problem </a:t>
            </a:r>
            <a:r>
              <a:rPr lang="de-DE" sz="2000" dirty="0">
                <a:solidFill>
                  <a:srgbClr val="FF0000"/>
                </a:solidFill>
              </a:rPr>
              <a:t>optimal</a:t>
            </a:r>
            <a:r>
              <a:rPr lang="de-DE" sz="2000" dirty="0"/>
              <a:t>.</a:t>
            </a:r>
          </a:p>
          <a:p>
            <a:pPr>
              <a:lnSpc>
                <a:spcPct val="80000"/>
              </a:lnSpc>
            </a:pPr>
            <a:r>
              <a:rPr lang="de-DE" sz="2000" dirty="0"/>
              <a:t>Löse das Problem in </a:t>
            </a:r>
            <a:r>
              <a:rPr lang="de-DE" sz="2000" dirty="0" err="1">
                <a:solidFill>
                  <a:srgbClr val="FF0000"/>
                </a:solidFill>
              </a:rPr>
              <a:t>polynomieller</a:t>
            </a:r>
            <a:r>
              <a:rPr lang="de-DE" sz="2000" dirty="0"/>
              <a:t> Zeit</a:t>
            </a:r>
          </a:p>
          <a:p>
            <a:pPr>
              <a:lnSpc>
                <a:spcPct val="80000"/>
              </a:lnSpc>
            </a:pPr>
            <a:r>
              <a:rPr lang="de-DE" sz="2000" dirty="0"/>
              <a:t>Löse </a:t>
            </a:r>
            <a:r>
              <a:rPr lang="de-DE" sz="2000" dirty="0">
                <a:solidFill>
                  <a:srgbClr val="FF0000"/>
                </a:solidFill>
              </a:rPr>
              <a:t>beliebige</a:t>
            </a:r>
            <a:r>
              <a:rPr lang="de-DE" sz="2000" dirty="0"/>
              <a:t> Instanzen des Problems</a:t>
            </a:r>
          </a:p>
          <a:p>
            <a:pPr>
              <a:lnSpc>
                <a:spcPct val="80000"/>
              </a:lnSpc>
            </a:pPr>
            <a:endParaRPr lang="de-DE" sz="1600" dirty="0"/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  <a:latin typeface="Symbol" charset="0"/>
                <a:sym typeface="Symbol" charset="0"/>
              </a:rPr>
              <a:t></a:t>
            </a:r>
            <a:r>
              <a:rPr lang="de-DE" sz="2000" dirty="0"/>
              <a:t>-Approximationsalgorithmus:</a:t>
            </a:r>
          </a:p>
          <a:p>
            <a:pPr>
              <a:lnSpc>
                <a:spcPct val="80000"/>
              </a:lnSpc>
            </a:pPr>
            <a:r>
              <a:rPr lang="de-DE" sz="2000" dirty="0"/>
              <a:t>Läuft in </a:t>
            </a:r>
            <a:r>
              <a:rPr lang="de-DE" sz="2000" dirty="0" err="1"/>
              <a:t>polynomieller</a:t>
            </a:r>
            <a:r>
              <a:rPr lang="de-DE" sz="2000" dirty="0"/>
              <a:t> Zeit.</a:t>
            </a:r>
          </a:p>
          <a:p>
            <a:pPr>
              <a:lnSpc>
                <a:spcPct val="80000"/>
              </a:lnSpc>
            </a:pPr>
            <a:r>
              <a:rPr lang="de-DE" sz="2000" dirty="0"/>
              <a:t>Löst beliebige Instanzen des Problems.</a:t>
            </a:r>
          </a:p>
          <a:p>
            <a:pPr>
              <a:lnSpc>
                <a:spcPct val="80000"/>
              </a:lnSpc>
            </a:pPr>
            <a:r>
              <a:rPr lang="de-DE" sz="2000" dirty="0"/>
              <a:t>Findet eine Lösung, die höchstens Faktor </a:t>
            </a:r>
            <a:r>
              <a:rPr lang="de-DE" sz="2000" dirty="0">
                <a:solidFill>
                  <a:schemeClr val="hlink"/>
                </a:solidFill>
                <a:latin typeface="Symbol" charset="0"/>
                <a:sym typeface="Symbol" charset="0"/>
              </a:rPr>
              <a:t></a:t>
            </a:r>
            <a:r>
              <a:rPr lang="de-DE" sz="2000" dirty="0"/>
              <a:t> weg von Optimum ist.</a:t>
            </a:r>
          </a:p>
          <a:p>
            <a:pPr>
              <a:lnSpc>
                <a:spcPct val="80000"/>
              </a:lnSpc>
            </a:pPr>
            <a:endParaRPr lang="de-DE" sz="1600" dirty="0"/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Herausforderung:</a:t>
            </a:r>
            <a:r>
              <a:rPr lang="de-DE" sz="2000" dirty="0"/>
              <a:t> Lösung sollte möglichst nah an Optimum sein.</a:t>
            </a:r>
          </a:p>
        </p:txBody>
      </p:sp>
    </p:spTree>
    <p:extLst>
      <p:ext uri="{BB962C8B-B14F-4D97-AF65-F5344CB8AC3E}">
        <p14:creationId xmlns:p14="http://schemas.microsoft.com/office/powerpoint/2010/main" val="330001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0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0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00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00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00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00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07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007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007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7903-AD8E-AC44-ACE6-03F3173041BD}" type="slidenum">
              <a:rPr lang="de-DE"/>
              <a:pPr/>
              <a:t>4</a:t>
            </a:fld>
            <a:endParaRPr lang="de-DE" dirty="0"/>
          </a:p>
        </p:txBody>
      </p:sp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de-DE" dirty="0"/>
              <a:t>Anwendungsproblem: </a:t>
            </a:r>
            <a:r>
              <a:rPr lang="de-DE" dirty="0" err="1"/>
              <a:t>Lastbalancierung</a:t>
            </a:r>
            <a:endParaRPr lang="de-DE" dirty="0"/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Eingabe: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m</a:t>
            </a:r>
            <a:r>
              <a:rPr lang="de-DE" sz="2000" dirty="0"/>
              <a:t> identische Maschinen, </a:t>
            </a:r>
            <a:r>
              <a:rPr lang="de-DE" sz="2000" dirty="0" err="1">
                <a:solidFill>
                  <a:schemeClr val="hlink"/>
                </a:solidFill>
              </a:rPr>
              <a:t>n</a:t>
            </a:r>
            <a:r>
              <a:rPr lang="de-DE" sz="2000" dirty="0"/>
              <a:t> Jobs. Job </a:t>
            </a:r>
            <a:r>
              <a:rPr lang="de-DE" sz="2000" dirty="0">
                <a:solidFill>
                  <a:schemeClr val="hlink"/>
                </a:solidFill>
              </a:rPr>
              <a:t>i</a:t>
            </a:r>
            <a:r>
              <a:rPr lang="de-DE" sz="2000" dirty="0"/>
              <a:t> hat Laufzeit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chemeClr val="hlink"/>
                </a:solidFill>
              </a:rPr>
              <a:t>t</a:t>
            </a:r>
            <a:r>
              <a:rPr lang="de-DE" sz="2000" baseline="-25000" dirty="0" err="1">
                <a:solidFill>
                  <a:schemeClr val="hlink"/>
                </a:solidFill>
              </a:rPr>
              <a:t>i</a:t>
            </a:r>
            <a:r>
              <a:rPr lang="de-DE" sz="2000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Einschränkungen:</a:t>
            </a:r>
          </a:p>
          <a:p>
            <a:pPr>
              <a:lnSpc>
                <a:spcPct val="80000"/>
              </a:lnSpc>
            </a:pPr>
            <a:r>
              <a:rPr lang="de-DE" sz="2000" dirty="0"/>
              <a:t>Ein einmal ausgeführter Job muss bis zum Ende auf derselben Maschine ausgeführt werden.</a:t>
            </a:r>
          </a:p>
          <a:p>
            <a:pPr>
              <a:lnSpc>
                <a:spcPct val="80000"/>
              </a:lnSpc>
            </a:pPr>
            <a:r>
              <a:rPr lang="de-DE" sz="2000" dirty="0"/>
              <a:t>Jede Maschine kann höchstens einen Job gleichzeitig bearbeiten.</a:t>
            </a:r>
          </a:p>
          <a:p>
            <a:pPr>
              <a:lnSpc>
                <a:spcPct val="80000"/>
              </a:lnSpc>
            </a:pPr>
            <a:endParaRPr lang="de-DE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Definition:</a:t>
            </a:r>
            <a:r>
              <a:rPr lang="de-DE" sz="2000" dirty="0"/>
              <a:t> Sei </a:t>
            </a:r>
            <a:r>
              <a:rPr lang="de-DE" sz="2000" dirty="0">
                <a:solidFill>
                  <a:schemeClr val="hlink"/>
                </a:solidFill>
              </a:rPr>
              <a:t>J(i)</a:t>
            </a:r>
            <a:r>
              <a:rPr lang="de-DE" sz="2000" dirty="0"/>
              <a:t> die Teilmenge der Jobs, die Maschine </a:t>
            </a:r>
            <a:r>
              <a:rPr lang="de-DE" sz="2000" dirty="0">
                <a:solidFill>
                  <a:schemeClr val="hlink"/>
                </a:solidFill>
              </a:rPr>
              <a:t>i</a:t>
            </a:r>
            <a:r>
              <a:rPr lang="de-DE" sz="2000" dirty="0"/>
              <a:t> zugewiesen werden. Dann ist </a:t>
            </a:r>
            <a:r>
              <a:rPr lang="de-DE" sz="2000" dirty="0">
                <a:solidFill>
                  <a:schemeClr val="hlink"/>
                </a:solidFill>
              </a:rPr>
              <a:t>L</a:t>
            </a:r>
            <a:r>
              <a:rPr lang="de-DE" sz="2000" baseline="-25000" dirty="0">
                <a:solidFill>
                  <a:schemeClr val="hlink"/>
                </a:solidFill>
              </a:rPr>
              <a:t>i</a:t>
            </a:r>
            <a:r>
              <a:rPr lang="de-DE" sz="2000" dirty="0">
                <a:solidFill>
                  <a:schemeClr val="hlink"/>
                </a:solidFill>
              </a:rPr>
              <a:t> = </a:t>
            </a:r>
            <a:r>
              <a:rPr lang="de-DE" sz="2000" dirty="0">
                <a:solidFill>
                  <a:schemeClr val="hlink"/>
                </a:solidFill>
                <a:latin typeface="Symbol" charset="0"/>
                <a:sym typeface="Symbol" charset="0"/>
              </a:rPr>
              <a:t></a:t>
            </a:r>
            <a:r>
              <a:rPr lang="de-DE" sz="2000" baseline="-25000" dirty="0" err="1">
                <a:solidFill>
                  <a:schemeClr val="hlink"/>
                </a:solidFill>
                <a:sym typeface="Symbol" charset="0"/>
              </a:rPr>
              <a:t>j</a:t>
            </a:r>
            <a:r>
              <a:rPr lang="de-DE" sz="2000" baseline="-25000" dirty="0">
                <a:solidFill>
                  <a:schemeClr val="hlink"/>
                </a:solidFill>
                <a:sym typeface="Symbol" charset="0"/>
              </a:rPr>
              <a:t> </a:t>
            </a:r>
            <a:r>
              <a:rPr lang="de-DE" sz="2000" baseline="-25000" dirty="0">
                <a:solidFill>
                  <a:schemeClr val="hlink"/>
                </a:solidFill>
                <a:latin typeface="cmsy10" charset="0"/>
                <a:sym typeface="Symbol" charset="0"/>
              </a:rPr>
              <a:t>∈</a:t>
            </a:r>
            <a:r>
              <a:rPr lang="de-DE" sz="2000" baseline="-25000" dirty="0">
                <a:solidFill>
                  <a:schemeClr val="hlink"/>
                </a:solidFill>
                <a:sym typeface="Symbol" charset="0"/>
              </a:rPr>
              <a:t> J(i)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dirty="0" err="1">
                <a:solidFill>
                  <a:schemeClr val="hlink"/>
                </a:solidFill>
              </a:rPr>
              <a:t>t</a:t>
            </a:r>
            <a:r>
              <a:rPr lang="de-DE" sz="2000" baseline="-25000" dirty="0" err="1">
                <a:solidFill>
                  <a:schemeClr val="hlink"/>
                </a:solidFill>
              </a:rPr>
              <a:t>j</a:t>
            </a:r>
            <a:r>
              <a:rPr lang="de-DE" sz="2000" baseline="-25000" dirty="0"/>
              <a:t> </a:t>
            </a:r>
            <a:r>
              <a:rPr lang="de-DE" sz="2000" dirty="0"/>
              <a:t>die Last der Maschine </a:t>
            </a:r>
            <a:r>
              <a:rPr lang="de-DE" sz="2000" dirty="0">
                <a:solidFill>
                  <a:schemeClr val="hlink"/>
                </a:solidFill>
              </a:rPr>
              <a:t>i.</a:t>
            </a:r>
            <a:endParaRPr lang="de-DE" sz="2000" dirty="0"/>
          </a:p>
          <a:p>
            <a:pPr>
              <a:lnSpc>
                <a:spcPct val="80000"/>
              </a:lnSpc>
              <a:buFontTx/>
              <a:buNone/>
            </a:pPr>
            <a:endParaRPr lang="de-DE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>
                <a:solidFill>
                  <a:schemeClr val="accent2"/>
                </a:solidFill>
              </a:rPr>
              <a:t>Definition:</a:t>
            </a:r>
            <a:r>
              <a:rPr lang="de-DE" sz="2000" dirty="0"/>
              <a:t> Der </a:t>
            </a:r>
            <a:r>
              <a:rPr lang="de-DE" sz="2000" dirty="0" err="1"/>
              <a:t>Makespan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L</a:t>
            </a:r>
            <a:r>
              <a:rPr lang="de-DE" sz="2000" dirty="0"/>
              <a:t> ist die maximale Last aller Maschinen, </a:t>
            </a:r>
            <a:br>
              <a:rPr lang="de-DE" sz="2000" dirty="0"/>
            </a:br>
            <a:r>
              <a:rPr lang="de-DE" sz="2000" dirty="0"/>
              <a:t>d.h. </a:t>
            </a:r>
            <a:r>
              <a:rPr lang="de-DE" sz="2000" dirty="0">
                <a:solidFill>
                  <a:schemeClr val="hlink"/>
                </a:solidFill>
              </a:rPr>
              <a:t>L = max</a:t>
            </a:r>
            <a:r>
              <a:rPr lang="de-DE" sz="2000" baseline="-25000" dirty="0">
                <a:solidFill>
                  <a:schemeClr val="hlink"/>
                </a:solidFill>
              </a:rPr>
              <a:t>i</a:t>
            </a:r>
            <a:r>
              <a:rPr lang="de-DE" sz="2000" dirty="0">
                <a:solidFill>
                  <a:schemeClr val="hlink"/>
                </a:solidFill>
              </a:rPr>
              <a:t> L</a:t>
            </a:r>
            <a:r>
              <a:rPr lang="de-DE" sz="2000" baseline="-25000" dirty="0">
                <a:solidFill>
                  <a:schemeClr val="hlink"/>
                </a:solidFill>
              </a:rPr>
              <a:t>i</a:t>
            </a:r>
            <a:endParaRPr lang="de-DE" sz="2000" dirty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de-DE" sz="2000" dirty="0"/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 dirty="0" err="1">
                <a:solidFill>
                  <a:schemeClr val="accent2"/>
                </a:solidFill>
              </a:rPr>
              <a:t>Lastbalancierung</a:t>
            </a:r>
            <a:r>
              <a:rPr lang="de-DE" sz="2000" dirty="0">
                <a:solidFill>
                  <a:schemeClr val="accent2"/>
                </a:solidFill>
              </a:rPr>
              <a:t>:</a:t>
            </a:r>
            <a:r>
              <a:rPr lang="de-DE" sz="2000" dirty="0"/>
              <a:t> finde Zuweisung, die </a:t>
            </a:r>
            <a:r>
              <a:rPr lang="de-DE" sz="2000" dirty="0" err="1"/>
              <a:t>Makespan</a:t>
            </a:r>
            <a:r>
              <a:rPr lang="de-DE" sz="2000" dirty="0"/>
              <a:t> minimiert </a:t>
            </a:r>
          </a:p>
        </p:txBody>
      </p:sp>
    </p:spTree>
    <p:extLst>
      <p:ext uri="{BB962C8B-B14F-4D97-AF65-F5344CB8AC3E}">
        <p14:creationId xmlns:p14="http://schemas.microsoft.com/office/powerpoint/2010/main" val="94376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0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01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01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017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1ED31-5EBD-AB49-A7FD-435C9620760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9458"/>
            <a:ext cx="8229600" cy="503238"/>
          </a:xfrm>
        </p:spPr>
        <p:txBody>
          <a:bodyPr/>
          <a:lstStyle/>
          <a:p>
            <a:r>
              <a:rPr lang="en-US" dirty="0" err="1"/>
              <a:t>Lastbalancierung</a:t>
            </a:r>
            <a:r>
              <a:rPr lang="en-US" dirty="0"/>
              <a:t>: List Scheduling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68760"/>
            <a:ext cx="8507413" cy="4896544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</a:rPr>
              <a:t>List-Scheduling </a:t>
            </a:r>
            <a:r>
              <a:rPr lang="en-US" sz="2400" dirty="0" err="1">
                <a:solidFill>
                  <a:schemeClr val="accent2"/>
                </a:solidFill>
              </a:rPr>
              <a:t>Algorithmus</a:t>
            </a:r>
            <a:r>
              <a:rPr lang="en-US" sz="2400" dirty="0">
                <a:solidFill>
                  <a:schemeClr val="accent2"/>
                </a:solidFill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US" sz="2400" dirty="0" err="1"/>
              <a:t>Betrachte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n</a:t>
            </a:r>
            <a:r>
              <a:rPr lang="en-US" sz="2400" dirty="0"/>
              <a:t> Jobs in </a:t>
            </a:r>
            <a:r>
              <a:rPr lang="en-US" sz="2400" dirty="0" err="1"/>
              <a:t>einer</a:t>
            </a:r>
            <a:r>
              <a:rPr lang="en-US" sz="2400" dirty="0"/>
              <a:t> </a:t>
            </a:r>
            <a:r>
              <a:rPr lang="en-US" sz="2400" dirty="0" err="1"/>
              <a:t>festen</a:t>
            </a:r>
            <a:r>
              <a:rPr lang="en-US" sz="2400" dirty="0"/>
              <a:t> </a:t>
            </a:r>
            <a:r>
              <a:rPr lang="en-US" sz="2400" dirty="0" err="1"/>
              <a:t>Reihenfolge</a:t>
            </a:r>
            <a:r>
              <a:rPr lang="en-US" sz="2400" dirty="0"/>
              <a:t> und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en-US" sz="2400" dirty="0"/>
              <a:t> </a:t>
            </a:r>
            <a:r>
              <a:rPr lang="en-US" sz="2400" dirty="0" err="1"/>
              <a:t>Maschinen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Weise Job </a:t>
            </a:r>
            <a:r>
              <a:rPr lang="en-US" sz="2400" dirty="0">
                <a:solidFill>
                  <a:schemeClr val="hlink"/>
                </a:solidFill>
              </a:rPr>
              <a:t>j</a:t>
            </a:r>
            <a:r>
              <a:rPr lang="en-US" sz="2400" dirty="0"/>
              <a:t> der </a:t>
            </a:r>
            <a:r>
              <a:rPr lang="en-US" sz="2400" dirty="0" err="1"/>
              <a:t>Maschine</a:t>
            </a:r>
            <a:r>
              <a:rPr lang="en-US" sz="2400" dirty="0"/>
              <a:t> </a:t>
            </a:r>
            <a:r>
              <a:rPr lang="en-US" sz="2400" dirty="0" err="1"/>
              <a:t>mit</a:t>
            </a:r>
            <a:r>
              <a:rPr lang="en-US" sz="2400" dirty="0"/>
              <a:t> </a:t>
            </a:r>
            <a:r>
              <a:rPr lang="en-US" sz="2400" dirty="0" err="1"/>
              <a:t>z.Zt</a:t>
            </a:r>
            <a:r>
              <a:rPr lang="en-US" sz="2400" dirty="0"/>
              <a:t>. </a:t>
            </a:r>
            <a:r>
              <a:rPr lang="en-US" sz="2400" dirty="0" err="1"/>
              <a:t>geringster</a:t>
            </a:r>
            <a:r>
              <a:rPr lang="en-US" sz="2400" dirty="0"/>
              <a:t> Last </a:t>
            </a:r>
            <a:r>
              <a:rPr lang="en-US" sz="2400" dirty="0" err="1"/>
              <a:t>zu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function</a:t>
            </a:r>
            <a:r>
              <a:rPr lang="en-US" sz="2400" dirty="0">
                <a:solidFill>
                  <a:schemeClr val="accent2"/>
                </a:solidFill>
              </a:rPr>
              <a:t> List-Scheduling</a:t>
            </a:r>
            <a:r>
              <a:rPr lang="en-US" sz="2400" dirty="0"/>
              <a:t>(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m, n, (t</a:t>
            </a:r>
            <a:r>
              <a:rPr lang="en-US" sz="2400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,…,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sz="2400" baseline="-25000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en-US" sz="2400" dirty="0"/>
              <a:t>)</a:t>
            </a:r>
            <a:br>
              <a:rPr lang="en-US" sz="2400" dirty="0">
                <a:solidFill>
                  <a:schemeClr val="accent2"/>
                </a:solidFill>
              </a:rPr>
            </a:br>
            <a:r>
              <a:rPr lang="en-US" sz="2400" dirty="0"/>
              <a:t>for </a:t>
            </a:r>
            <a:r>
              <a:rPr lang="en-US" sz="2400" dirty="0" err="1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:=1</a:t>
            </a:r>
            <a:r>
              <a:rPr lang="en-US" sz="2400" dirty="0"/>
              <a:t> to </a:t>
            </a:r>
            <a:r>
              <a:rPr lang="en-US" sz="2400" dirty="0">
                <a:solidFill>
                  <a:schemeClr val="hlink"/>
                </a:solidFill>
              </a:rPr>
              <a:t>m</a:t>
            </a:r>
            <a:r>
              <a:rPr lang="en-US" sz="2400" dirty="0"/>
              <a:t> do</a:t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en-US" sz="2400" dirty="0">
                <a:solidFill>
                  <a:schemeClr val="hlink"/>
                </a:solidFill>
              </a:rPr>
              <a:t>L</a:t>
            </a:r>
            <a:r>
              <a:rPr lang="en-US" sz="2400" baseline="-25000" dirty="0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 := 0; J(</a:t>
            </a:r>
            <a:r>
              <a:rPr lang="en-US" sz="2400" dirty="0" err="1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):=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{}</a:t>
            </a:r>
            <a:br>
              <a:rPr lang="en-US" sz="2400" dirty="0"/>
            </a:br>
            <a:r>
              <a:rPr lang="en-US" sz="2400" dirty="0"/>
              <a:t>for </a:t>
            </a:r>
            <a:r>
              <a:rPr lang="en-US" sz="2400" dirty="0">
                <a:solidFill>
                  <a:schemeClr val="hlink"/>
                </a:solidFill>
              </a:rPr>
              <a:t>j:=1</a:t>
            </a:r>
            <a:r>
              <a:rPr lang="en-US" sz="2400" dirty="0"/>
              <a:t> to </a:t>
            </a:r>
            <a:r>
              <a:rPr lang="en-US" sz="2400" dirty="0">
                <a:solidFill>
                  <a:schemeClr val="hlink"/>
                </a:solidFill>
              </a:rPr>
              <a:t>n</a:t>
            </a:r>
            <a:r>
              <a:rPr lang="en-US" sz="2400" dirty="0"/>
              <a:t> do</a:t>
            </a:r>
            <a:br>
              <a:rPr lang="en-US" sz="2400" dirty="0"/>
            </a:br>
            <a:r>
              <a:rPr lang="en-US" sz="2400" dirty="0"/>
              <a:t>    </a:t>
            </a:r>
            <a:r>
              <a:rPr lang="en-US" sz="2400" dirty="0" err="1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:=</a:t>
            </a:r>
            <a:r>
              <a:rPr lang="en-US" sz="2400" dirty="0" err="1">
                <a:solidFill>
                  <a:schemeClr val="hlink"/>
                </a:solidFill>
              </a:rPr>
              <a:t>argmin</a:t>
            </a:r>
            <a:r>
              <a:rPr lang="en-US" sz="2400" baseline="-25000" dirty="0">
                <a:solidFill>
                  <a:schemeClr val="hlink"/>
                </a:solidFill>
              </a:rPr>
              <a:t> k ∈ [1..m]</a:t>
            </a:r>
            <a:r>
              <a:rPr lang="en-US" sz="2400" dirty="0">
                <a:solidFill>
                  <a:schemeClr val="hlink"/>
                </a:solidFill>
              </a:rPr>
              <a:t> L</a:t>
            </a:r>
            <a:r>
              <a:rPr lang="en-US" sz="2400" baseline="-25000" dirty="0">
                <a:solidFill>
                  <a:schemeClr val="hlink"/>
                </a:solidFill>
              </a:rPr>
              <a:t>k</a:t>
            </a:r>
            <a:br>
              <a:rPr lang="en-US" sz="2400" dirty="0">
                <a:solidFill>
                  <a:schemeClr val="hlink"/>
                </a:solidFill>
              </a:rPr>
            </a:br>
            <a:r>
              <a:rPr lang="en-US" sz="2400" dirty="0">
                <a:solidFill>
                  <a:schemeClr val="hlink"/>
                </a:solidFill>
              </a:rPr>
              <a:t>    J(</a:t>
            </a:r>
            <a:r>
              <a:rPr lang="en-US" sz="2400" dirty="0" err="1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):=J(</a:t>
            </a:r>
            <a:r>
              <a:rPr lang="en-US" sz="2400" dirty="0" err="1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) 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⋃</a:t>
            </a:r>
            <a:r>
              <a:rPr lang="en-US" sz="2400" dirty="0">
                <a:solidFill>
                  <a:schemeClr val="hlink"/>
                </a:solidFill>
              </a:rPr>
              <a:t> {j}</a:t>
            </a:r>
            <a:br>
              <a:rPr lang="en-US" sz="2400" dirty="0">
                <a:solidFill>
                  <a:schemeClr val="hlink"/>
                </a:solidFill>
              </a:rPr>
            </a:br>
            <a:r>
              <a:rPr lang="en-US" sz="2400" dirty="0">
                <a:solidFill>
                  <a:schemeClr val="hlink"/>
                </a:solidFill>
              </a:rPr>
              <a:t>    L</a:t>
            </a:r>
            <a:r>
              <a:rPr lang="en-US" sz="2400" baseline="-25000" dirty="0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:=L</a:t>
            </a:r>
            <a:r>
              <a:rPr lang="en-US" sz="2400" baseline="-25000" dirty="0">
                <a:solidFill>
                  <a:schemeClr val="hlink"/>
                </a:solidFill>
              </a:rPr>
              <a:t>i</a:t>
            </a:r>
            <a:r>
              <a:rPr lang="en-US" sz="2400" dirty="0">
                <a:solidFill>
                  <a:schemeClr val="hlink"/>
                </a:solidFill>
              </a:rPr>
              <a:t> + </a:t>
            </a:r>
            <a:r>
              <a:rPr lang="en-US" sz="2400" dirty="0" err="1">
                <a:solidFill>
                  <a:schemeClr val="hlink"/>
                </a:solidFill>
              </a:rPr>
              <a:t>t</a:t>
            </a:r>
            <a:r>
              <a:rPr lang="en-US" sz="2400" baseline="-25000" dirty="0" err="1">
                <a:solidFill>
                  <a:schemeClr val="hlink"/>
                </a:solidFill>
              </a:rPr>
              <a:t>j</a:t>
            </a:r>
            <a:br>
              <a:rPr lang="en-US" sz="2400" dirty="0">
                <a:solidFill>
                  <a:schemeClr val="hlink"/>
                </a:solidFill>
              </a:rPr>
            </a:br>
            <a:r>
              <a:rPr lang="en-US" sz="2400" dirty="0"/>
              <a:t>return </a:t>
            </a:r>
            <a:r>
              <a:rPr lang="en-US" sz="2400" dirty="0">
                <a:solidFill>
                  <a:schemeClr val="hlink"/>
                </a:solidFill>
              </a:rPr>
              <a:t>(J(1),…,J(m))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800" dirty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Da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n ≫ m</a:t>
            </a:r>
            <a:r>
              <a:rPr lang="en-US" sz="2400" dirty="0"/>
              <a:t> </a:t>
            </a:r>
            <a:r>
              <a:rPr lang="en-US" sz="2400" dirty="0" err="1"/>
              <a:t>Laufzeit</a:t>
            </a:r>
            <a:r>
              <a:rPr lang="en-US" sz="2400" dirty="0"/>
              <a:t>: </a:t>
            </a:r>
            <a:r>
              <a:rPr lang="en-US" sz="2400" dirty="0">
                <a:solidFill>
                  <a:schemeClr val="hlink"/>
                </a:solidFill>
              </a:rPr>
              <a:t>O(n log m)</a:t>
            </a:r>
            <a:r>
              <a:rPr lang="en-US" sz="2400" dirty="0"/>
              <a:t> </a:t>
            </a:r>
            <a:r>
              <a:rPr lang="en-US" sz="2400" dirty="0" err="1"/>
              <a:t>unter</a:t>
            </a:r>
            <a:r>
              <a:rPr lang="en-US" sz="2400" dirty="0"/>
              <a:t> </a:t>
            </a:r>
            <a:r>
              <a:rPr lang="en-US" sz="2400" dirty="0" err="1"/>
              <a:t>Verwendung</a:t>
            </a:r>
            <a:r>
              <a:rPr lang="en-US" sz="2400" dirty="0"/>
              <a:t> </a:t>
            </a:r>
            <a:r>
              <a:rPr lang="en-US" sz="2400" dirty="0" err="1"/>
              <a:t>einer</a:t>
            </a:r>
            <a:r>
              <a:rPr lang="en-US" sz="2400" dirty="0"/>
              <a:t> Priority Queue </a:t>
            </a:r>
            <a:r>
              <a:rPr lang="en-US" sz="2400" dirty="0" err="1"/>
              <a:t>zum</a:t>
            </a:r>
            <a:r>
              <a:rPr lang="en-US" sz="2400" dirty="0"/>
              <a:t> </a:t>
            </a:r>
            <a:r>
              <a:rPr lang="en-US" sz="2400" dirty="0" err="1"/>
              <a:t>Lösen</a:t>
            </a:r>
            <a:r>
              <a:rPr lang="en-US" sz="2400" dirty="0"/>
              <a:t> des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argmin</a:t>
            </a:r>
            <a:r>
              <a:rPr lang="en-US" sz="2400" dirty="0"/>
              <a:t>-Problems</a:t>
            </a:r>
          </a:p>
        </p:txBody>
      </p:sp>
    </p:spTree>
    <p:extLst>
      <p:ext uri="{BB962C8B-B14F-4D97-AF65-F5344CB8AC3E}">
        <p14:creationId xmlns:p14="http://schemas.microsoft.com/office/powerpoint/2010/main" val="347059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2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2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58FB6-5E43-4B4F-8B0C-ED0322357D97}" type="slidenum">
              <a:rPr lang="de-DE"/>
              <a:pPr/>
              <a:t>6</a:t>
            </a:fld>
            <a:endParaRPr lang="de-DE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en-US" dirty="0" err="1"/>
              <a:t>Lastbalancierung</a:t>
            </a:r>
            <a:r>
              <a:rPr lang="en-US" dirty="0"/>
              <a:t>: List Scheduling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 err="1">
                <a:solidFill>
                  <a:schemeClr val="accent2"/>
                </a:solidFill>
              </a:rPr>
              <a:t>Beispiel</a:t>
            </a:r>
            <a:r>
              <a:rPr lang="en-US" sz="2800" dirty="0">
                <a:solidFill>
                  <a:schemeClr val="accent2"/>
                </a:solidFill>
              </a:rPr>
              <a:t>: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m</a:t>
            </a:r>
            <a:r>
              <a:rPr lang="en-US" sz="2800" dirty="0"/>
              <a:t> </a:t>
            </a:r>
            <a:r>
              <a:rPr lang="en-US" sz="2800" dirty="0" err="1"/>
              <a:t>Maschinen</a:t>
            </a:r>
            <a:r>
              <a:rPr lang="en-US" sz="2800" dirty="0"/>
              <a:t>, </a:t>
            </a:r>
            <a:r>
              <a:rPr lang="en-US" sz="2800" dirty="0">
                <a:solidFill>
                  <a:schemeClr val="hlink"/>
                </a:solidFill>
              </a:rPr>
              <a:t>m(m-1)</a:t>
            </a:r>
            <a:r>
              <a:rPr lang="en-US" sz="2800" dirty="0"/>
              <a:t> Jobs der </a:t>
            </a:r>
            <a:r>
              <a:rPr lang="en-US" sz="2800" dirty="0" err="1"/>
              <a:t>Länge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1</a:t>
            </a:r>
            <a:r>
              <a:rPr lang="en-US" sz="2800" dirty="0"/>
              <a:t>, </a:t>
            </a:r>
            <a:br>
              <a:rPr lang="en-US" sz="2800" dirty="0"/>
            </a:br>
            <a:r>
              <a:rPr lang="en-US" sz="2800" dirty="0" err="1"/>
              <a:t>ein</a:t>
            </a:r>
            <a:r>
              <a:rPr lang="en-US" sz="2800" dirty="0"/>
              <a:t> Job der </a:t>
            </a:r>
            <a:r>
              <a:rPr lang="en-US" sz="2800" dirty="0" err="1"/>
              <a:t>Länge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m</a:t>
            </a:r>
          </a:p>
        </p:txBody>
      </p:sp>
      <p:sp>
        <p:nvSpPr>
          <p:cNvPr id="506884" name="Rectangle 4"/>
          <p:cNvSpPr>
            <a:spLocks noChangeArrowheads="1"/>
          </p:cNvSpPr>
          <p:nvPr/>
        </p:nvSpPr>
        <p:spPr bwMode="auto">
          <a:xfrm>
            <a:off x="26289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85" name="Rectangle 5"/>
          <p:cNvSpPr>
            <a:spLocks noChangeArrowheads="1"/>
          </p:cNvSpPr>
          <p:nvPr/>
        </p:nvSpPr>
        <p:spPr bwMode="auto">
          <a:xfrm>
            <a:off x="26289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86" name="Rectangle 6"/>
          <p:cNvSpPr>
            <a:spLocks noChangeArrowheads="1"/>
          </p:cNvSpPr>
          <p:nvPr/>
        </p:nvSpPr>
        <p:spPr bwMode="auto">
          <a:xfrm>
            <a:off x="26289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87" name="Rectangle 7"/>
          <p:cNvSpPr>
            <a:spLocks noChangeArrowheads="1"/>
          </p:cNvSpPr>
          <p:nvPr/>
        </p:nvSpPr>
        <p:spPr bwMode="auto">
          <a:xfrm>
            <a:off x="26289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88" name="Rectangle 8"/>
          <p:cNvSpPr>
            <a:spLocks noChangeArrowheads="1"/>
          </p:cNvSpPr>
          <p:nvPr/>
        </p:nvSpPr>
        <p:spPr bwMode="auto">
          <a:xfrm>
            <a:off x="26289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89" name="Rectangle 9"/>
          <p:cNvSpPr>
            <a:spLocks noChangeArrowheads="1"/>
          </p:cNvSpPr>
          <p:nvPr/>
        </p:nvSpPr>
        <p:spPr bwMode="auto">
          <a:xfrm>
            <a:off x="26289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0" name="Rectangle 10"/>
          <p:cNvSpPr>
            <a:spLocks noChangeArrowheads="1"/>
          </p:cNvSpPr>
          <p:nvPr/>
        </p:nvSpPr>
        <p:spPr bwMode="auto">
          <a:xfrm>
            <a:off x="26289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1" name="Rectangle 11"/>
          <p:cNvSpPr>
            <a:spLocks noChangeArrowheads="1"/>
          </p:cNvSpPr>
          <p:nvPr/>
        </p:nvSpPr>
        <p:spPr bwMode="auto">
          <a:xfrm>
            <a:off x="26289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2" name="Rectangle 12"/>
          <p:cNvSpPr>
            <a:spLocks noChangeArrowheads="1"/>
          </p:cNvSpPr>
          <p:nvPr/>
        </p:nvSpPr>
        <p:spPr bwMode="auto">
          <a:xfrm>
            <a:off x="26289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3" name="Rectangle 13"/>
          <p:cNvSpPr>
            <a:spLocks noChangeArrowheads="1"/>
          </p:cNvSpPr>
          <p:nvPr/>
        </p:nvSpPr>
        <p:spPr bwMode="auto">
          <a:xfrm>
            <a:off x="2628900" y="53038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4" name="Rectangle 14"/>
          <p:cNvSpPr>
            <a:spLocks noChangeArrowheads="1"/>
          </p:cNvSpPr>
          <p:nvPr/>
        </p:nvSpPr>
        <p:spPr bwMode="auto">
          <a:xfrm>
            <a:off x="2844800" y="33591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5" name="Rectangle 15"/>
          <p:cNvSpPr>
            <a:spLocks noChangeArrowheads="1"/>
          </p:cNvSpPr>
          <p:nvPr/>
        </p:nvSpPr>
        <p:spPr bwMode="auto">
          <a:xfrm>
            <a:off x="2844800" y="35766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6" name="Rectangle 16"/>
          <p:cNvSpPr>
            <a:spLocks noChangeArrowheads="1"/>
          </p:cNvSpPr>
          <p:nvPr/>
        </p:nvSpPr>
        <p:spPr bwMode="auto">
          <a:xfrm>
            <a:off x="2844800" y="37909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7" name="Rectangle 17"/>
          <p:cNvSpPr>
            <a:spLocks noChangeArrowheads="1"/>
          </p:cNvSpPr>
          <p:nvPr/>
        </p:nvSpPr>
        <p:spPr bwMode="auto">
          <a:xfrm>
            <a:off x="2844800" y="40084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8" name="Rectangle 18"/>
          <p:cNvSpPr>
            <a:spLocks noChangeArrowheads="1"/>
          </p:cNvSpPr>
          <p:nvPr/>
        </p:nvSpPr>
        <p:spPr bwMode="auto">
          <a:xfrm>
            <a:off x="2844800" y="42243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899" name="Rectangle 19"/>
          <p:cNvSpPr>
            <a:spLocks noChangeArrowheads="1"/>
          </p:cNvSpPr>
          <p:nvPr/>
        </p:nvSpPr>
        <p:spPr bwMode="auto">
          <a:xfrm>
            <a:off x="2844800" y="44418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0" name="Rectangle 20"/>
          <p:cNvSpPr>
            <a:spLocks noChangeArrowheads="1"/>
          </p:cNvSpPr>
          <p:nvPr/>
        </p:nvSpPr>
        <p:spPr bwMode="auto">
          <a:xfrm>
            <a:off x="2844800" y="46561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1" name="Rectangle 21"/>
          <p:cNvSpPr>
            <a:spLocks noChangeArrowheads="1"/>
          </p:cNvSpPr>
          <p:nvPr/>
        </p:nvSpPr>
        <p:spPr bwMode="auto">
          <a:xfrm>
            <a:off x="2844800" y="48736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2" name="Rectangle 22"/>
          <p:cNvSpPr>
            <a:spLocks noChangeArrowheads="1"/>
          </p:cNvSpPr>
          <p:nvPr/>
        </p:nvSpPr>
        <p:spPr bwMode="auto">
          <a:xfrm>
            <a:off x="2844800" y="50879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3" name="Rectangle 23"/>
          <p:cNvSpPr>
            <a:spLocks noChangeArrowheads="1"/>
          </p:cNvSpPr>
          <p:nvPr/>
        </p:nvSpPr>
        <p:spPr bwMode="auto">
          <a:xfrm>
            <a:off x="2844800" y="53054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4" name="Rectangle 24"/>
          <p:cNvSpPr>
            <a:spLocks noChangeArrowheads="1"/>
          </p:cNvSpPr>
          <p:nvPr/>
        </p:nvSpPr>
        <p:spPr bwMode="auto">
          <a:xfrm>
            <a:off x="30607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5" name="Rectangle 25"/>
          <p:cNvSpPr>
            <a:spLocks noChangeArrowheads="1"/>
          </p:cNvSpPr>
          <p:nvPr/>
        </p:nvSpPr>
        <p:spPr bwMode="auto">
          <a:xfrm>
            <a:off x="30607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6" name="Rectangle 26"/>
          <p:cNvSpPr>
            <a:spLocks noChangeArrowheads="1"/>
          </p:cNvSpPr>
          <p:nvPr/>
        </p:nvSpPr>
        <p:spPr bwMode="auto">
          <a:xfrm>
            <a:off x="30607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7" name="Rectangle 27"/>
          <p:cNvSpPr>
            <a:spLocks noChangeArrowheads="1"/>
          </p:cNvSpPr>
          <p:nvPr/>
        </p:nvSpPr>
        <p:spPr bwMode="auto">
          <a:xfrm>
            <a:off x="30607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8" name="Rectangle 28"/>
          <p:cNvSpPr>
            <a:spLocks noChangeArrowheads="1"/>
          </p:cNvSpPr>
          <p:nvPr/>
        </p:nvSpPr>
        <p:spPr bwMode="auto">
          <a:xfrm>
            <a:off x="30607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09" name="Rectangle 29"/>
          <p:cNvSpPr>
            <a:spLocks noChangeArrowheads="1"/>
          </p:cNvSpPr>
          <p:nvPr/>
        </p:nvSpPr>
        <p:spPr bwMode="auto">
          <a:xfrm>
            <a:off x="30607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0" name="Rectangle 30"/>
          <p:cNvSpPr>
            <a:spLocks noChangeArrowheads="1"/>
          </p:cNvSpPr>
          <p:nvPr/>
        </p:nvSpPr>
        <p:spPr bwMode="auto">
          <a:xfrm>
            <a:off x="30607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1" name="Rectangle 31"/>
          <p:cNvSpPr>
            <a:spLocks noChangeArrowheads="1"/>
          </p:cNvSpPr>
          <p:nvPr/>
        </p:nvSpPr>
        <p:spPr bwMode="auto">
          <a:xfrm>
            <a:off x="30607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2" name="Rectangle 32"/>
          <p:cNvSpPr>
            <a:spLocks noChangeArrowheads="1"/>
          </p:cNvSpPr>
          <p:nvPr/>
        </p:nvSpPr>
        <p:spPr bwMode="auto">
          <a:xfrm>
            <a:off x="30607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3" name="Rectangle 33"/>
          <p:cNvSpPr>
            <a:spLocks noChangeArrowheads="1"/>
          </p:cNvSpPr>
          <p:nvPr/>
        </p:nvSpPr>
        <p:spPr bwMode="auto">
          <a:xfrm>
            <a:off x="3060700" y="53038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4" name="Rectangle 34"/>
          <p:cNvSpPr>
            <a:spLocks noChangeArrowheads="1"/>
          </p:cNvSpPr>
          <p:nvPr/>
        </p:nvSpPr>
        <p:spPr bwMode="auto">
          <a:xfrm>
            <a:off x="3276600" y="33591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5" name="Rectangle 35"/>
          <p:cNvSpPr>
            <a:spLocks noChangeArrowheads="1"/>
          </p:cNvSpPr>
          <p:nvPr/>
        </p:nvSpPr>
        <p:spPr bwMode="auto">
          <a:xfrm>
            <a:off x="3276600" y="35766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6" name="Rectangle 36"/>
          <p:cNvSpPr>
            <a:spLocks noChangeArrowheads="1"/>
          </p:cNvSpPr>
          <p:nvPr/>
        </p:nvSpPr>
        <p:spPr bwMode="auto">
          <a:xfrm>
            <a:off x="3276600" y="37909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7" name="Rectangle 37"/>
          <p:cNvSpPr>
            <a:spLocks noChangeArrowheads="1"/>
          </p:cNvSpPr>
          <p:nvPr/>
        </p:nvSpPr>
        <p:spPr bwMode="auto">
          <a:xfrm>
            <a:off x="3276600" y="40084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8" name="Rectangle 38"/>
          <p:cNvSpPr>
            <a:spLocks noChangeArrowheads="1"/>
          </p:cNvSpPr>
          <p:nvPr/>
        </p:nvSpPr>
        <p:spPr bwMode="auto">
          <a:xfrm>
            <a:off x="3276600" y="42243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19" name="Rectangle 39"/>
          <p:cNvSpPr>
            <a:spLocks noChangeArrowheads="1"/>
          </p:cNvSpPr>
          <p:nvPr/>
        </p:nvSpPr>
        <p:spPr bwMode="auto">
          <a:xfrm>
            <a:off x="3276600" y="44418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0" name="Rectangle 40"/>
          <p:cNvSpPr>
            <a:spLocks noChangeArrowheads="1"/>
          </p:cNvSpPr>
          <p:nvPr/>
        </p:nvSpPr>
        <p:spPr bwMode="auto">
          <a:xfrm>
            <a:off x="3276600" y="46561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1" name="Rectangle 41"/>
          <p:cNvSpPr>
            <a:spLocks noChangeArrowheads="1"/>
          </p:cNvSpPr>
          <p:nvPr/>
        </p:nvSpPr>
        <p:spPr bwMode="auto">
          <a:xfrm>
            <a:off x="3276600" y="48736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2" name="Rectangle 42"/>
          <p:cNvSpPr>
            <a:spLocks noChangeArrowheads="1"/>
          </p:cNvSpPr>
          <p:nvPr/>
        </p:nvSpPr>
        <p:spPr bwMode="auto">
          <a:xfrm>
            <a:off x="3276600" y="50879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3" name="Rectangle 43"/>
          <p:cNvSpPr>
            <a:spLocks noChangeArrowheads="1"/>
          </p:cNvSpPr>
          <p:nvPr/>
        </p:nvSpPr>
        <p:spPr bwMode="auto">
          <a:xfrm>
            <a:off x="3276600" y="53054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4" name="Rectangle 44"/>
          <p:cNvSpPr>
            <a:spLocks noChangeArrowheads="1"/>
          </p:cNvSpPr>
          <p:nvPr/>
        </p:nvSpPr>
        <p:spPr bwMode="auto">
          <a:xfrm>
            <a:off x="34925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5" name="Rectangle 45"/>
          <p:cNvSpPr>
            <a:spLocks noChangeArrowheads="1"/>
          </p:cNvSpPr>
          <p:nvPr/>
        </p:nvSpPr>
        <p:spPr bwMode="auto">
          <a:xfrm>
            <a:off x="34925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6" name="Rectangle 46"/>
          <p:cNvSpPr>
            <a:spLocks noChangeArrowheads="1"/>
          </p:cNvSpPr>
          <p:nvPr/>
        </p:nvSpPr>
        <p:spPr bwMode="auto">
          <a:xfrm>
            <a:off x="34925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7" name="Rectangle 47"/>
          <p:cNvSpPr>
            <a:spLocks noChangeArrowheads="1"/>
          </p:cNvSpPr>
          <p:nvPr/>
        </p:nvSpPr>
        <p:spPr bwMode="auto">
          <a:xfrm>
            <a:off x="34925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8" name="Rectangle 48"/>
          <p:cNvSpPr>
            <a:spLocks noChangeArrowheads="1"/>
          </p:cNvSpPr>
          <p:nvPr/>
        </p:nvSpPr>
        <p:spPr bwMode="auto">
          <a:xfrm>
            <a:off x="34925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29" name="Rectangle 49"/>
          <p:cNvSpPr>
            <a:spLocks noChangeArrowheads="1"/>
          </p:cNvSpPr>
          <p:nvPr/>
        </p:nvSpPr>
        <p:spPr bwMode="auto">
          <a:xfrm>
            <a:off x="34925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0" name="Rectangle 50"/>
          <p:cNvSpPr>
            <a:spLocks noChangeArrowheads="1"/>
          </p:cNvSpPr>
          <p:nvPr/>
        </p:nvSpPr>
        <p:spPr bwMode="auto">
          <a:xfrm>
            <a:off x="34925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1" name="Rectangle 51"/>
          <p:cNvSpPr>
            <a:spLocks noChangeArrowheads="1"/>
          </p:cNvSpPr>
          <p:nvPr/>
        </p:nvSpPr>
        <p:spPr bwMode="auto">
          <a:xfrm>
            <a:off x="34925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2" name="Rectangle 52"/>
          <p:cNvSpPr>
            <a:spLocks noChangeArrowheads="1"/>
          </p:cNvSpPr>
          <p:nvPr/>
        </p:nvSpPr>
        <p:spPr bwMode="auto">
          <a:xfrm>
            <a:off x="34925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3" name="Rectangle 53"/>
          <p:cNvSpPr>
            <a:spLocks noChangeArrowheads="1"/>
          </p:cNvSpPr>
          <p:nvPr/>
        </p:nvSpPr>
        <p:spPr bwMode="auto">
          <a:xfrm>
            <a:off x="3492500" y="53038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4" name="Rectangle 54"/>
          <p:cNvSpPr>
            <a:spLocks noChangeArrowheads="1"/>
          </p:cNvSpPr>
          <p:nvPr/>
        </p:nvSpPr>
        <p:spPr bwMode="auto">
          <a:xfrm>
            <a:off x="3708400" y="33591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5" name="Rectangle 55"/>
          <p:cNvSpPr>
            <a:spLocks noChangeArrowheads="1"/>
          </p:cNvSpPr>
          <p:nvPr/>
        </p:nvSpPr>
        <p:spPr bwMode="auto">
          <a:xfrm>
            <a:off x="3708400" y="35766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6" name="Rectangle 56"/>
          <p:cNvSpPr>
            <a:spLocks noChangeArrowheads="1"/>
          </p:cNvSpPr>
          <p:nvPr/>
        </p:nvSpPr>
        <p:spPr bwMode="auto">
          <a:xfrm>
            <a:off x="3708400" y="37909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7" name="Rectangle 57"/>
          <p:cNvSpPr>
            <a:spLocks noChangeArrowheads="1"/>
          </p:cNvSpPr>
          <p:nvPr/>
        </p:nvSpPr>
        <p:spPr bwMode="auto">
          <a:xfrm>
            <a:off x="3708400" y="40084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8" name="Rectangle 58"/>
          <p:cNvSpPr>
            <a:spLocks noChangeArrowheads="1"/>
          </p:cNvSpPr>
          <p:nvPr/>
        </p:nvSpPr>
        <p:spPr bwMode="auto">
          <a:xfrm>
            <a:off x="3708400" y="42243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39" name="Rectangle 59"/>
          <p:cNvSpPr>
            <a:spLocks noChangeArrowheads="1"/>
          </p:cNvSpPr>
          <p:nvPr/>
        </p:nvSpPr>
        <p:spPr bwMode="auto">
          <a:xfrm>
            <a:off x="3708400" y="44418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0" name="Rectangle 60"/>
          <p:cNvSpPr>
            <a:spLocks noChangeArrowheads="1"/>
          </p:cNvSpPr>
          <p:nvPr/>
        </p:nvSpPr>
        <p:spPr bwMode="auto">
          <a:xfrm>
            <a:off x="3708400" y="46561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1" name="Rectangle 61"/>
          <p:cNvSpPr>
            <a:spLocks noChangeArrowheads="1"/>
          </p:cNvSpPr>
          <p:nvPr/>
        </p:nvSpPr>
        <p:spPr bwMode="auto">
          <a:xfrm>
            <a:off x="3708400" y="48736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2" name="Rectangle 62"/>
          <p:cNvSpPr>
            <a:spLocks noChangeArrowheads="1"/>
          </p:cNvSpPr>
          <p:nvPr/>
        </p:nvSpPr>
        <p:spPr bwMode="auto">
          <a:xfrm>
            <a:off x="3708400" y="50879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3" name="Rectangle 63"/>
          <p:cNvSpPr>
            <a:spLocks noChangeArrowheads="1"/>
          </p:cNvSpPr>
          <p:nvPr/>
        </p:nvSpPr>
        <p:spPr bwMode="auto">
          <a:xfrm>
            <a:off x="3708400" y="53054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4" name="Rectangle 64"/>
          <p:cNvSpPr>
            <a:spLocks noChangeArrowheads="1"/>
          </p:cNvSpPr>
          <p:nvPr/>
        </p:nvSpPr>
        <p:spPr bwMode="auto">
          <a:xfrm>
            <a:off x="39243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5" name="Rectangle 65"/>
          <p:cNvSpPr>
            <a:spLocks noChangeArrowheads="1"/>
          </p:cNvSpPr>
          <p:nvPr/>
        </p:nvSpPr>
        <p:spPr bwMode="auto">
          <a:xfrm>
            <a:off x="39243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6" name="Rectangle 66"/>
          <p:cNvSpPr>
            <a:spLocks noChangeArrowheads="1"/>
          </p:cNvSpPr>
          <p:nvPr/>
        </p:nvSpPr>
        <p:spPr bwMode="auto">
          <a:xfrm>
            <a:off x="39243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7" name="Rectangle 67"/>
          <p:cNvSpPr>
            <a:spLocks noChangeArrowheads="1"/>
          </p:cNvSpPr>
          <p:nvPr/>
        </p:nvSpPr>
        <p:spPr bwMode="auto">
          <a:xfrm>
            <a:off x="39243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8" name="Rectangle 68"/>
          <p:cNvSpPr>
            <a:spLocks noChangeArrowheads="1"/>
          </p:cNvSpPr>
          <p:nvPr/>
        </p:nvSpPr>
        <p:spPr bwMode="auto">
          <a:xfrm>
            <a:off x="39243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49" name="Rectangle 69"/>
          <p:cNvSpPr>
            <a:spLocks noChangeArrowheads="1"/>
          </p:cNvSpPr>
          <p:nvPr/>
        </p:nvSpPr>
        <p:spPr bwMode="auto">
          <a:xfrm>
            <a:off x="39243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0" name="Rectangle 70"/>
          <p:cNvSpPr>
            <a:spLocks noChangeArrowheads="1"/>
          </p:cNvSpPr>
          <p:nvPr/>
        </p:nvSpPr>
        <p:spPr bwMode="auto">
          <a:xfrm>
            <a:off x="39243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1" name="Rectangle 71"/>
          <p:cNvSpPr>
            <a:spLocks noChangeArrowheads="1"/>
          </p:cNvSpPr>
          <p:nvPr/>
        </p:nvSpPr>
        <p:spPr bwMode="auto">
          <a:xfrm>
            <a:off x="39243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2" name="Rectangle 72"/>
          <p:cNvSpPr>
            <a:spLocks noChangeArrowheads="1"/>
          </p:cNvSpPr>
          <p:nvPr/>
        </p:nvSpPr>
        <p:spPr bwMode="auto">
          <a:xfrm>
            <a:off x="39243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3" name="Rectangle 73"/>
          <p:cNvSpPr>
            <a:spLocks noChangeArrowheads="1"/>
          </p:cNvSpPr>
          <p:nvPr/>
        </p:nvSpPr>
        <p:spPr bwMode="auto">
          <a:xfrm>
            <a:off x="3924300" y="53038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4" name="Rectangle 74"/>
          <p:cNvSpPr>
            <a:spLocks noChangeArrowheads="1"/>
          </p:cNvSpPr>
          <p:nvPr/>
        </p:nvSpPr>
        <p:spPr bwMode="auto">
          <a:xfrm>
            <a:off x="4140200" y="33591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5" name="Rectangle 75"/>
          <p:cNvSpPr>
            <a:spLocks noChangeArrowheads="1"/>
          </p:cNvSpPr>
          <p:nvPr/>
        </p:nvSpPr>
        <p:spPr bwMode="auto">
          <a:xfrm>
            <a:off x="4140200" y="35766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6" name="Rectangle 76"/>
          <p:cNvSpPr>
            <a:spLocks noChangeArrowheads="1"/>
          </p:cNvSpPr>
          <p:nvPr/>
        </p:nvSpPr>
        <p:spPr bwMode="auto">
          <a:xfrm>
            <a:off x="4140200" y="37909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7" name="Rectangle 77"/>
          <p:cNvSpPr>
            <a:spLocks noChangeArrowheads="1"/>
          </p:cNvSpPr>
          <p:nvPr/>
        </p:nvSpPr>
        <p:spPr bwMode="auto">
          <a:xfrm>
            <a:off x="4140200" y="40084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8" name="Rectangle 78"/>
          <p:cNvSpPr>
            <a:spLocks noChangeArrowheads="1"/>
          </p:cNvSpPr>
          <p:nvPr/>
        </p:nvSpPr>
        <p:spPr bwMode="auto">
          <a:xfrm>
            <a:off x="4140200" y="42243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59" name="Rectangle 79"/>
          <p:cNvSpPr>
            <a:spLocks noChangeArrowheads="1"/>
          </p:cNvSpPr>
          <p:nvPr/>
        </p:nvSpPr>
        <p:spPr bwMode="auto">
          <a:xfrm>
            <a:off x="4140200" y="44418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0" name="Rectangle 80"/>
          <p:cNvSpPr>
            <a:spLocks noChangeArrowheads="1"/>
          </p:cNvSpPr>
          <p:nvPr/>
        </p:nvSpPr>
        <p:spPr bwMode="auto">
          <a:xfrm>
            <a:off x="4140200" y="46561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1" name="Rectangle 81"/>
          <p:cNvSpPr>
            <a:spLocks noChangeArrowheads="1"/>
          </p:cNvSpPr>
          <p:nvPr/>
        </p:nvSpPr>
        <p:spPr bwMode="auto">
          <a:xfrm>
            <a:off x="4140200" y="48736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2" name="Rectangle 82"/>
          <p:cNvSpPr>
            <a:spLocks noChangeArrowheads="1"/>
          </p:cNvSpPr>
          <p:nvPr/>
        </p:nvSpPr>
        <p:spPr bwMode="auto">
          <a:xfrm>
            <a:off x="4140200" y="50879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3" name="Rectangle 83"/>
          <p:cNvSpPr>
            <a:spLocks noChangeArrowheads="1"/>
          </p:cNvSpPr>
          <p:nvPr/>
        </p:nvSpPr>
        <p:spPr bwMode="auto">
          <a:xfrm>
            <a:off x="4140200" y="53054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4" name="Rectangle 84"/>
          <p:cNvSpPr>
            <a:spLocks noChangeArrowheads="1"/>
          </p:cNvSpPr>
          <p:nvPr/>
        </p:nvSpPr>
        <p:spPr bwMode="auto">
          <a:xfrm>
            <a:off x="43561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5" name="Rectangle 85"/>
          <p:cNvSpPr>
            <a:spLocks noChangeArrowheads="1"/>
          </p:cNvSpPr>
          <p:nvPr/>
        </p:nvSpPr>
        <p:spPr bwMode="auto">
          <a:xfrm>
            <a:off x="43561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6" name="Rectangle 86"/>
          <p:cNvSpPr>
            <a:spLocks noChangeArrowheads="1"/>
          </p:cNvSpPr>
          <p:nvPr/>
        </p:nvSpPr>
        <p:spPr bwMode="auto">
          <a:xfrm>
            <a:off x="43561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7" name="Rectangle 87"/>
          <p:cNvSpPr>
            <a:spLocks noChangeArrowheads="1"/>
          </p:cNvSpPr>
          <p:nvPr/>
        </p:nvSpPr>
        <p:spPr bwMode="auto">
          <a:xfrm>
            <a:off x="43561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8" name="Rectangle 88"/>
          <p:cNvSpPr>
            <a:spLocks noChangeArrowheads="1"/>
          </p:cNvSpPr>
          <p:nvPr/>
        </p:nvSpPr>
        <p:spPr bwMode="auto">
          <a:xfrm>
            <a:off x="43561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69" name="Rectangle 89"/>
          <p:cNvSpPr>
            <a:spLocks noChangeArrowheads="1"/>
          </p:cNvSpPr>
          <p:nvPr/>
        </p:nvSpPr>
        <p:spPr bwMode="auto">
          <a:xfrm>
            <a:off x="43561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70" name="Rectangle 90"/>
          <p:cNvSpPr>
            <a:spLocks noChangeArrowheads="1"/>
          </p:cNvSpPr>
          <p:nvPr/>
        </p:nvSpPr>
        <p:spPr bwMode="auto">
          <a:xfrm>
            <a:off x="43561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71" name="Rectangle 91"/>
          <p:cNvSpPr>
            <a:spLocks noChangeArrowheads="1"/>
          </p:cNvSpPr>
          <p:nvPr/>
        </p:nvSpPr>
        <p:spPr bwMode="auto">
          <a:xfrm>
            <a:off x="43561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72" name="Rectangle 92"/>
          <p:cNvSpPr>
            <a:spLocks noChangeArrowheads="1"/>
          </p:cNvSpPr>
          <p:nvPr/>
        </p:nvSpPr>
        <p:spPr bwMode="auto">
          <a:xfrm>
            <a:off x="43561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73" name="Rectangle 93"/>
          <p:cNvSpPr>
            <a:spLocks noChangeArrowheads="1"/>
          </p:cNvSpPr>
          <p:nvPr/>
        </p:nvSpPr>
        <p:spPr bwMode="auto">
          <a:xfrm>
            <a:off x="4356100" y="53038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74" name="Rectangle 94"/>
          <p:cNvSpPr>
            <a:spLocks noChangeArrowheads="1"/>
          </p:cNvSpPr>
          <p:nvPr/>
        </p:nvSpPr>
        <p:spPr bwMode="auto">
          <a:xfrm>
            <a:off x="4572000" y="3357563"/>
            <a:ext cx="2160588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6985" name="Line 105"/>
          <p:cNvSpPr>
            <a:spLocks noChangeShapeType="1"/>
          </p:cNvSpPr>
          <p:nvPr/>
        </p:nvSpPr>
        <p:spPr bwMode="auto">
          <a:xfrm>
            <a:off x="2195513" y="5664200"/>
            <a:ext cx="5113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6986" name="Line 106"/>
          <p:cNvSpPr>
            <a:spLocks noChangeShapeType="1"/>
          </p:cNvSpPr>
          <p:nvPr/>
        </p:nvSpPr>
        <p:spPr bwMode="auto">
          <a:xfrm>
            <a:off x="6732588" y="3214688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6987" name="Text Box 107"/>
          <p:cNvSpPr txBox="1">
            <a:spLocks noChangeArrowheads="1"/>
          </p:cNvSpPr>
          <p:nvPr/>
        </p:nvSpPr>
        <p:spPr bwMode="auto">
          <a:xfrm>
            <a:off x="1311275" y="40274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m=10</a:t>
            </a:r>
          </a:p>
        </p:txBody>
      </p:sp>
      <p:sp>
        <p:nvSpPr>
          <p:cNvPr id="506988" name="Text Box 108"/>
          <p:cNvSpPr txBox="1">
            <a:spLocks noChangeArrowheads="1"/>
          </p:cNvSpPr>
          <p:nvPr/>
        </p:nvSpPr>
        <p:spPr bwMode="auto">
          <a:xfrm>
            <a:off x="5868988" y="5807075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Makespan = 19</a:t>
            </a:r>
          </a:p>
        </p:txBody>
      </p:sp>
    </p:spTree>
    <p:extLst>
      <p:ext uri="{BB962C8B-B14F-4D97-AF65-F5344CB8AC3E}">
        <p14:creationId xmlns:p14="http://schemas.microsoft.com/office/powerpoint/2010/main" val="1173432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82546-24EA-BA40-A813-8A03B5BD3369}" type="slidenum">
              <a:rPr lang="de-DE"/>
              <a:pPr/>
              <a:t>7</a:t>
            </a:fld>
            <a:endParaRPr lang="de-DE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en-US" dirty="0" err="1"/>
              <a:t>Lastbalancierung</a:t>
            </a:r>
            <a:r>
              <a:rPr lang="en-US" dirty="0"/>
              <a:t>: List Scheduling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 err="1">
                <a:solidFill>
                  <a:schemeClr val="accent2"/>
                </a:solidFill>
              </a:rPr>
              <a:t>Beispiel</a:t>
            </a:r>
            <a:r>
              <a:rPr lang="en-US" sz="2800" dirty="0">
                <a:solidFill>
                  <a:schemeClr val="accent2"/>
                </a:solidFill>
              </a:rPr>
              <a:t>: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m</a:t>
            </a:r>
            <a:r>
              <a:rPr lang="en-US" sz="2800" dirty="0"/>
              <a:t> </a:t>
            </a:r>
            <a:r>
              <a:rPr lang="en-US" sz="2800" dirty="0" err="1"/>
              <a:t>Maschinen</a:t>
            </a:r>
            <a:r>
              <a:rPr lang="en-US" sz="2800" dirty="0"/>
              <a:t>, </a:t>
            </a:r>
            <a:r>
              <a:rPr lang="en-US" sz="2800" dirty="0">
                <a:solidFill>
                  <a:schemeClr val="hlink"/>
                </a:solidFill>
              </a:rPr>
              <a:t>m(m-1)</a:t>
            </a:r>
            <a:r>
              <a:rPr lang="en-US" sz="2800" dirty="0"/>
              <a:t> Jobs der </a:t>
            </a:r>
            <a:r>
              <a:rPr lang="en-US" sz="2800" dirty="0" err="1"/>
              <a:t>Länge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1</a:t>
            </a:r>
            <a:r>
              <a:rPr lang="en-US" sz="2800" dirty="0"/>
              <a:t>, </a:t>
            </a:r>
            <a:br>
              <a:rPr lang="en-US" sz="2800" dirty="0"/>
            </a:br>
            <a:r>
              <a:rPr lang="en-US" sz="2800" dirty="0" err="1"/>
              <a:t>ein</a:t>
            </a:r>
            <a:r>
              <a:rPr lang="en-US" sz="2800" dirty="0"/>
              <a:t> Job der </a:t>
            </a:r>
            <a:r>
              <a:rPr lang="en-US" sz="2800" dirty="0" err="1"/>
              <a:t>Länge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hlink"/>
                </a:solidFill>
              </a:rPr>
              <a:t>m</a:t>
            </a:r>
          </a:p>
        </p:txBody>
      </p:sp>
      <p:sp>
        <p:nvSpPr>
          <p:cNvPr id="508932" name="Rectangle 4"/>
          <p:cNvSpPr>
            <a:spLocks noChangeArrowheads="1"/>
          </p:cNvSpPr>
          <p:nvPr/>
        </p:nvSpPr>
        <p:spPr bwMode="auto">
          <a:xfrm>
            <a:off x="26289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33" name="Rectangle 5"/>
          <p:cNvSpPr>
            <a:spLocks noChangeArrowheads="1"/>
          </p:cNvSpPr>
          <p:nvPr/>
        </p:nvSpPr>
        <p:spPr bwMode="auto">
          <a:xfrm>
            <a:off x="26289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34" name="Rectangle 6"/>
          <p:cNvSpPr>
            <a:spLocks noChangeArrowheads="1"/>
          </p:cNvSpPr>
          <p:nvPr/>
        </p:nvSpPr>
        <p:spPr bwMode="auto">
          <a:xfrm>
            <a:off x="26289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35" name="Rectangle 7"/>
          <p:cNvSpPr>
            <a:spLocks noChangeArrowheads="1"/>
          </p:cNvSpPr>
          <p:nvPr/>
        </p:nvSpPr>
        <p:spPr bwMode="auto">
          <a:xfrm>
            <a:off x="26289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36" name="Rectangle 8"/>
          <p:cNvSpPr>
            <a:spLocks noChangeArrowheads="1"/>
          </p:cNvSpPr>
          <p:nvPr/>
        </p:nvSpPr>
        <p:spPr bwMode="auto">
          <a:xfrm>
            <a:off x="26289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37" name="Rectangle 9"/>
          <p:cNvSpPr>
            <a:spLocks noChangeArrowheads="1"/>
          </p:cNvSpPr>
          <p:nvPr/>
        </p:nvSpPr>
        <p:spPr bwMode="auto">
          <a:xfrm>
            <a:off x="26289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38" name="Rectangle 10"/>
          <p:cNvSpPr>
            <a:spLocks noChangeArrowheads="1"/>
          </p:cNvSpPr>
          <p:nvPr/>
        </p:nvSpPr>
        <p:spPr bwMode="auto">
          <a:xfrm>
            <a:off x="26289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39" name="Rectangle 11"/>
          <p:cNvSpPr>
            <a:spLocks noChangeArrowheads="1"/>
          </p:cNvSpPr>
          <p:nvPr/>
        </p:nvSpPr>
        <p:spPr bwMode="auto">
          <a:xfrm>
            <a:off x="26289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40" name="Rectangle 12"/>
          <p:cNvSpPr>
            <a:spLocks noChangeArrowheads="1"/>
          </p:cNvSpPr>
          <p:nvPr/>
        </p:nvSpPr>
        <p:spPr bwMode="auto">
          <a:xfrm>
            <a:off x="26289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42" name="Rectangle 14"/>
          <p:cNvSpPr>
            <a:spLocks noChangeArrowheads="1"/>
          </p:cNvSpPr>
          <p:nvPr/>
        </p:nvSpPr>
        <p:spPr bwMode="auto">
          <a:xfrm>
            <a:off x="2844800" y="33591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43" name="Rectangle 15"/>
          <p:cNvSpPr>
            <a:spLocks noChangeArrowheads="1"/>
          </p:cNvSpPr>
          <p:nvPr/>
        </p:nvSpPr>
        <p:spPr bwMode="auto">
          <a:xfrm>
            <a:off x="2844800" y="35766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44" name="Rectangle 16"/>
          <p:cNvSpPr>
            <a:spLocks noChangeArrowheads="1"/>
          </p:cNvSpPr>
          <p:nvPr/>
        </p:nvSpPr>
        <p:spPr bwMode="auto">
          <a:xfrm>
            <a:off x="2844800" y="37909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45" name="Rectangle 17"/>
          <p:cNvSpPr>
            <a:spLocks noChangeArrowheads="1"/>
          </p:cNvSpPr>
          <p:nvPr/>
        </p:nvSpPr>
        <p:spPr bwMode="auto">
          <a:xfrm>
            <a:off x="2844800" y="40084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46" name="Rectangle 18"/>
          <p:cNvSpPr>
            <a:spLocks noChangeArrowheads="1"/>
          </p:cNvSpPr>
          <p:nvPr/>
        </p:nvSpPr>
        <p:spPr bwMode="auto">
          <a:xfrm>
            <a:off x="2844800" y="42243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47" name="Rectangle 19"/>
          <p:cNvSpPr>
            <a:spLocks noChangeArrowheads="1"/>
          </p:cNvSpPr>
          <p:nvPr/>
        </p:nvSpPr>
        <p:spPr bwMode="auto">
          <a:xfrm>
            <a:off x="2844800" y="44418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48" name="Rectangle 20"/>
          <p:cNvSpPr>
            <a:spLocks noChangeArrowheads="1"/>
          </p:cNvSpPr>
          <p:nvPr/>
        </p:nvSpPr>
        <p:spPr bwMode="auto">
          <a:xfrm>
            <a:off x="2844800" y="46561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49" name="Rectangle 21"/>
          <p:cNvSpPr>
            <a:spLocks noChangeArrowheads="1"/>
          </p:cNvSpPr>
          <p:nvPr/>
        </p:nvSpPr>
        <p:spPr bwMode="auto">
          <a:xfrm>
            <a:off x="2844800" y="48736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50" name="Rectangle 22"/>
          <p:cNvSpPr>
            <a:spLocks noChangeArrowheads="1"/>
          </p:cNvSpPr>
          <p:nvPr/>
        </p:nvSpPr>
        <p:spPr bwMode="auto">
          <a:xfrm>
            <a:off x="2844800" y="50879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52" name="Rectangle 24"/>
          <p:cNvSpPr>
            <a:spLocks noChangeArrowheads="1"/>
          </p:cNvSpPr>
          <p:nvPr/>
        </p:nvSpPr>
        <p:spPr bwMode="auto">
          <a:xfrm>
            <a:off x="30607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53" name="Rectangle 25"/>
          <p:cNvSpPr>
            <a:spLocks noChangeArrowheads="1"/>
          </p:cNvSpPr>
          <p:nvPr/>
        </p:nvSpPr>
        <p:spPr bwMode="auto">
          <a:xfrm>
            <a:off x="30607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54" name="Rectangle 26"/>
          <p:cNvSpPr>
            <a:spLocks noChangeArrowheads="1"/>
          </p:cNvSpPr>
          <p:nvPr/>
        </p:nvSpPr>
        <p:spPr bwMode="auto">
          <a:xfrm>
            <a:off x="30607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55" name="Rectangle 27"/>
          <p:cNvSpPr>
            <a:spLocks noChangeArrowheads="1"/>
          </p:cNvSpPr>
          <p:nvPr/>
        </p:nvSpPr>
        <p:spPr bwMode="auto">
          <a:xfrm>
            <a:off x="30607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56" name="Rectangle 28"/>
          <p:cNvSpPr>
            <a:spLocks noChangeArrowheads="1"/>
          </p:cNvSpPr>
          <p:nvPr/>
        </p:nvSpPr>
        <p:spPr bwMode="auto">
          <a:xfrm>
            <a:off x="30607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57" name="Rectangle 29"/>
          <p:cNvSpPr>
            <a:spLocks noChangeArrowheads="1"/>
          </p:cNvSpPr>
          <p:nvPr/>
        </p:nvSpPr>
        <p:spPr bwMode="auto">
          <a:xfrm>
            <a:off x="30607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58" name="Rectangle 30"/>
          <p:cNvSpPr>
            <a:spLocks noChangeArrowheads="1"/>
          </p:cNvSpPr>
          <p:nvPr/>
        </p:nvSpPr>
        <p:spPr bwMode="auto">
          <a:xfrm>
            <a:off x="30607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59" name="Rectangle 31"/>
          <p:cNvSpPr>
            <a:spLocks noChangeArrowheads="1"/>
          </p:cNvSpPr>
          <p:nvPr/>
        </p:nvSpPr>
        <p:spPr bwMode="auto">
          <a:xfrm>
            <a:off x="30607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60" name="Rectangle 32"/>
          <p:cNvSpPr>
            <a:spLocks noChangeArrowheads="1"/>
          </p:cNvSpPr>
          <p:nvPr/>
        </p:nvSpPr>
        <p:spPr bwMode="auto">
          <a:xfrm>
            <a:off x="30607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62" name="Rectangle 34"/>
          <p:cNvSpPr>
            <a:spLocks noChangeArrowheads="1"/>
          </p:cNvSpPr>
          <p:nvPr/>
        </p:nvSpPr>
        <p:spPr bwMode="auto">
          <a:xfrm>
            <a:off x="3276600" y="33591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63" name="Rectangle 35"/>
          <p:cNvSpPr>
            <a:spLocks noChangeArrowheads="1"/>
          </p:cNvSpPr>
          <p:nvPr/>
        </p:nvSpPr>
        <p:spPr bwMode="auto">
          <a:xfrm>
            <a:off x="3276600" y="35766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64" name="Rectangle 36"/>
          <p:cNvSpPr>
            <a:spLocks noChangeArrowheads="1"/>
          </p:cNvSpPr>
          <p:nvPr/>
        </p:nvSpPr>
        <p:spPr bwMode="auto">
          <a:xfrm>
            <a:off x="3276600" y="37909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65" name="Rectangle 37"/>
          <p:cNvSpPr>
            <a:spLocks noChangeArrowheads="1"/>
          </p:cNvSpPr>
          <p:nvPr/>
        </p:nvSpPr>
        <p:spPr bwMode="auto">
          <a:xfrm>
            <a:off x="3276600" y="40084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66" name="Rectangle 38"/>
          <p:cNvSpPr>
            <a:spLocks noChangeArrowheads="1"/>
          </p:cNvSpPr>
          <p:nvPr/>
        </p:nvSpPr>
        <p:spPr bwMode="auto">
          <a:xfrm>
            <a:off x="3276600" y="42243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67" name="Rectangle 39"/>
          <p:cNvSpPr>
            <a:spLocks noChangeArrowheads="1"/>
          </p:cNvSpPr>
          <p:nvPr/>
        </p:nvSpPr>
        <p:spPr bwMode="auto">
          <a:xfrm>
            <a:off x="3276600" y="44418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68" name="Rectangle 40"/>
          <p:cNvSpPr>
            <a:spLocks noChangeArrowheads="1"/>
          </p:cNvSpPr>
          <p:nvPr/>
        </p:nvSpPr>
        <p:spPr bwMode="auto">
          <a:xfrm>
            <a:off x="3276600" y="46561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69" name="Rectangle 41"/>
          <p:cNvSpPr>
            <a:spLocks noChangeArrowheads="1"/>
          </p:cNvSpPr>
          <p:nvPr/>
        </p:nvSpPr>
        <p:spPr bwMode="auto">
          <a:xfrm>
            <a:off x="3276600" y="48736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70" name="Rectangle 42"/>
          <p:cNvSpPr>
            <a:spLocks noChangeArrowheads="1"/>
          </p:cNvSpPr>
          <p:nvPr/>
        </p:nvSpPr>
        <p:spPr bwMode="auto">
          <a:xfrm>
            <a:off x="3276600" y="50879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72" name="Rectangle 44"/>
          <p:cNvSpPr>
            <a:spLocks noChangeArrowheads="1"/>
          </p:cNvSpPr>
          <p:nvPr/>
        </p:nvSpPr>
        <p:spPr bwMode="auto">
          <a:xfrm>
            <a:off x="34925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73" name="Rectangle 45"/>
          <p:cNvSpPr>
            <a:spLocks noChangeArrowheads="1"/>
          </p:cNvSpPr>
          <p:nvPr/>
        </p:nvSpPr>
        <p:spPr bwMode="auto">
          <a:xfrm>
            <a:off x="34925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74" name="Rectangle 46"/>
          <p:cNvSpPr>
            <a:spLocks noChangeArrowheads="1"/>
          </p:cNvSpPr>
          <p:nvPr/>
        </p:nvSpPr>
        <p:spPr bwMode="auto">
          <a:xfrm>
            <a:off x="34925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75" name="Rectangle 47"/>
          <p:cNvSpPr>
            <a:spLocks noChangeArrowheads="1"/>
          </p:cNvSpPr>
          <p:nvPr/>
        </p:nvSpPr>
        <p:spPr bwMode="auto">
          <a:xfrm>
            <a:off x="34925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76" name="Rectangle 48"/>
          <p:cNvSpPr>
            <a:spLocks noChangeArrowheads="1"/>
          </p:cNvSpPr>
          <p:nvPr/>
        </p:nvSpPr>
        <p:spPr bwMode="auto">
          <a:xfrm>
            <a:off x="34925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77" name="Rectangle 49"/>
          <p:cNvSpPr>
            <a:spLocks noChangeArrowheads="1"/>
          </p:cNvSpPr>
          <p:nvPr/>
        </p:nvSpPr>
        <p:spPr bwMode="auto">
          <a:xfrm>
            <a:off x="34925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78" name="Rectangle 50"/>
          <p:cNvSpPr>
            <a:spLocks noChangeArrowheads="1"/>
          </p:cNvSpPr>
          <p:nvPr/>
        </p:nvSpPr>
        <p:spPr bwMode="auto">
          <a:xfrm>
            <a:off x="34925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79" name="Rectangle 51"/>
          <p:cNvSpPr>
            <a:spLocks noChangeArrowheads="1"/>
          </p:cNvSpPr>
          <p:nvPr/>
        </p:nvSpPr>
        <p:spPr bwMode="auto">
          <a:xfrm>
            <a:off x="34925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80" name="Rectangle 52"/>
          <p:cNvSpPr>
            <a:spLocks noChangeArrowheads="1"/>
          </p:cNvSpPr>
          <p:nvPr/>
        </p:nvSpPr>
        <p:spPr bwMode="auto">
          <a:xfrm>
            <a:off x="34925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82" name="Rectangle 54"/>
          <p:cNvSpPr>
            <a:spLocks noChangeArrowheads="1"/>
          </p:cNvSpPr>
          <p:nvPr/>
        </p:nvSpPr>
        <p:spPr bwMode="auto">
          <a:xfrm>
            <a:off x="3708400" y="33591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83" name="Rectangle 55"/>
          <p:cNvSpPr>
            <a:spLocks noChangeArrowheads="1"/>
          </p:cNvSpPr>
          <p:nvPr/>
        </p:nvSpPr>
        <p:spPr bwMode="auto">
          <a:xfrm>
            <a:off x="3708400" y="35766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84" name="Rectangle 56"/>
          <p:cNvSpPr>
            <a:spLocks noChangeArrowheads="1"/>
          </p:cNvSpPr>
          <p:nvPr/>
        </p:nvSpPr>
        <p:spPr bwMode="auto">
          <a:xfrm>
            <a:off x="3708400" y="37909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85" name="Rectangle 57"/>
          <p:cNvSpPr>
            <a:spLocks noChangeArrowheads="1"/>
          </p:cNvSpPr>
          <p:nvPr/>
        </p:nvSpPr>
        <p:spPr bwMode="auto">
          <a:xfrm>
            <a:off x="3708400" y="40084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86" name="Rectangle 58"/>
          <p:cNvSpPr>
            <a:spLocks noChangeArrowheads="1"/>
          </p:cNvSpPr>
          <p:nvPr/>
        </p:nvSpPr>
        <p:spPr bwMode="auto">
          <a:xfrm>
            <a:off x="3708400" y="42243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87" name="Rectangle 59"/>
          <p:cNvSpPr>
            <a:spLocks noChangeArrowheads="1"/>
          </p:cNvSpPr>
          <p:nvPr/>
        </p:nvSpPr>
        <p:spPr bwMode="auto">
          <a:xfrm>
            <a:off x="3708400" y="44418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88" name="Rectangle 60"/>
          <p:cNvSpPr>
            <a:spLocks noChangeArrowheads="1"/>
          </p:cNvSpPr>
          <p:nvPr/>
        </p:nvSpPr>
        <p:spPr bwMode="auto">
          <a:xfrm>
            <a:off x="3708400" y="46561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89" name="Rectangle 61"/>
          <p:cNvSpPr>
            <a:spLocks noChangeArrowheads="1"/>
          </p:cNvSpPr>
          <p:nvPr/>
        </p:nvSpPr>
        <p:spPr bwMode="auto">
          <a:xfrm>
            <a:off x="3708400" y="48736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90" name="Rectangle 62"/>
          <p:cNvSpPr>
            <a:spLocks noChangeArrowheads="1"/>
          </p:cNvSpPr>
          <p:nvPr/>
        </p:nvSpPr>
        <p:spPr bwMode="auto">
          <a:xfrm>
            <a:off x="3708400" y="50879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92" name="Rectangle 64"/>
          <p:cNvSpPr>
            <a:spLocks noChangeArrowheads="1"/>
          </p:cNvSpPr>
          <p:nvPr/>
        </p:nvSpPr>
        <p:spPr bwMode="auto">
          <a:xfrm>
            <a:off x="39243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93" name="Rectangle 65"/>
          <p:cNvSpPr>
            <a:spLocks noChangeArrowheads="1"/>
          </p:cNvSpPr>
          <p:nvPr/>
        </p:nvSpPr>
        <p:spPr bwMode="auto">
          <a:xfrm>
            <a:off x="39243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94" name="Rectangle 66"/>
          <p:cNvSpPr>
            <a:spLocks noChangeArrowheads="1"/>
          </p:cNvSpPr>
          <p:nvPr/>
        </p:nvSpPr>
        <p:spPr bwMode="auto">
          <a:xfrm>
            <a:off x="39243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95" name="Rectangle 67"/>
          <p:cNvSpPr>
            <a:spLocks noChangeArrowheads="1"/>
          </p:cNvSpPr>
          <p:nvPr/>
        </p:nvSpPr>
        <p:spPr bwMode="auto">
          <a:xfrm>
            <a:off x="39243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96" name="Rectangle 68"/>
          <p:cNvSpPr>
            <a:spLocks noChangeArrowheads="1"/>
          </p:cNvSpPr>
          <p:nvPr/>
        </p:nvSpPr>
        <p:spPr bwMode="auto">
          <a:xfrm>
            <a:off x="39243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97" name="Rectangle 69"/>
          <p:cNvSpPr>
            <a:spLocks noChangeArrowheads="1"/>
          </p:cNvSpPr>
          <p:nvPr/>
        </p:nvSpPr>
        <p:spPr bwMode="auto">
          <a:xfrm>
            <a:off x="39243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98" name="Rectangle 70"/>
          <p:cNvSpPr>
            <a:spLocks noChangeArrowheads="1"/>
          </p:cNvSpPr>
          <p:nvPr/>
        </p:nvSpPr>
        <p:spPr bwMode="auto">
          <a:xfrm>
            <a:off x="39243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8999" name="Rectangle 71"/>
          <p:cNvSpPr>
            <a:spLocks noChangeArrowheads="1"/>
          </p:cNvSpPr>
          <p:nvPr/>
        </p:nvSpPr>
        <p:spPr bwMode="auto">
          <a:xfrm>
            <a:off x="39243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00" name="Rectangle 72"/>
          <p:cNvSpPr>
            <a:spLocks noChangeArrowheads="1"/>
          </p:cNvSpPr>
          <p:nvPr/>
        </p:nvSpPr>
        <p:spPr bwMode="auto">
          <a:xfrm>
            <a:off x="39243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02" name="Rectangle 74"/>
          <p:cNvSpPr>
            <a:spLocks noChangeArrowheads="1"/>
          </p:cNvSpPr>
          <p:nvPr/>
        </p:nvSpPr>
        <p:spPr bwMode="auto">
          <a:xfrm>
            <a:off x="4140200" y="33591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03" name="Rectangle 75"/>
          <p:cNvSpPr>
            <a:spLocks noChangeArrowheads="1"/>
          </p:cNvSpPr>
          <p:nvPr/>
        </p:nvSpPr>
        <p:spPr bwMode="auto">
          <a:xfrm>
            <a:off x="4140200" y="35766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04" name="Rectangle 76"/>
          <p:cNvSpPr>
            <a:spLocks noChangeArrowheads="1"/>
          </p:cNvSpPr>
          <p:nvPr/>
        </p:nvSpPr>
        <p:spPr bwMode="auto">
          <a:xfrm>
            <a:off x="4140200" y="37909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05" name="Rectangle 77"/>
          <p:cNvSpPr>
            <a:spLocks noChangeArrowheads="1"/>
          </p:cNvSpPr>
          <p:nvPr/>
        </p:nvSpPr>
        <p:spPr bwMode="auto">
          <a:xfrm>
            <a:off x="4140200" y="40084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06" name="Rectangle 78"/>
          <p:cNvSpPr>
            <a:spLocks noChangeArrowheads="1"/>
          </p:cNvSpPr>
          <p:nvPr/>
        </p:nvSpPr>
        <p:spPr bwMode="auto">
          <a:xfrm>
            <a:off x="4140200" y="42243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07" name="Rectangle 79"/>
          <p:cNvSpPr>
            <a:spLocks noChangeArrowheads="1"/>
          </p:cNvSpPr>
          <p:nvPr/>
        </p:nvSpPr>
        <p:spPr bwMode="auto">
          <a:xfrm>
            <a:off x="4140200" y="44418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08" name="Rectangle 80"/>
          <p:cNvSpPr>
            <a:spLocks noChangeArrowheads="1"/>
          </p:cNvSpPr>
          <p:nvPr/>
        </p:nvSpPr>
        <p:spPr bwMode="auto">
          <a:xfrm>
            <a:off x="4140200" y="46561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09" name="Rectangle 81"/>
          <p:cNvSpPr>
            <a:spLocks noChangeArrowheads="1"/>
          </p:cNvSpPr>
          <p:nvPr/>
        </p:nvSpPr>
        <p:spPr bwMode="auto">
          <a:xfrm>
            <a:off x="4140200" y="487362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10" name="Rectangle 82"/>
          <p:cNvSpPr>
            <a:spLocks noChangeArrowheads="1"/>
          </p:cNvSpPr>
          <p:nvPr/>
        </p:nvSpPr>
        <p:spPr bwMode="auto">
          <a:xfrm>
            <a:off x="4140200" y="50879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12" name="Rectangle 84"/>
          <p:cNvSpPr>
            <a:spLocks noChangeArrowheads="1"/>
          </p:cNvSpPr>
          <p:nvPr/>
        </p:nvSpPr>
        <p:spPr bwMode="auto">
          <a:xfrm>
            <a:off x="4356100" y="33575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13" name="Rectangle 85"/>
          <p:cNvSpPr>
            <a:spLocks noChangeArrowheads="1"/>
          </p:cNvSpPr>
          <p:nvPr/>
        </p:nvSpPr>
        <p:spPr bwMode="auto">
          <a:xfrm>
            <a:off x="4356100" y="35750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14" name="Rectangle 86"/>
          <p:cNvSpPr>
            <a:spLocks noChangeArrowheads="1"/>
          </p:cNvSpPr>
          <p:nvPr/>
        </p:nvSpPr>
        <p:spPr bwMode="auto">
          <a:xfrm>
            <a:off x="4356100" y="37893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15" name="Rectangle 87"/>
          <p:cNvSpPr>
            <a:spLocks noChangeArrowheads="1"/>
          </p:cNvSpPr>
          <p:nvPr/>
        </p:nvSpPr>
        <p:spPr bwMode="auto">
          <a:xfrm>
            <a:off x="4356100" y="40068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16" name="Rectangle 88"/>
          <p:cNvSpPr>
            <a:spLocks noChangeArrowheads="1"/>
          </p:cNvSpPr>
          <p:nvPr/>
        </p:nvSpPr>
        <p:spPr bwMode="auto">
          <a:xfrm>
            <a:off x="4356100" y="42227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17" name="Rectangle 89"/>
          <p:cNvSpPr>
            <a:spLocks noChangeArrowheads="1"/>
          </p:cNvSpPr>
          <p:nvPr/>
        </p:nvSpPr>
        <p:spPr bwMode="auto">
          <a:xfrm>
            <a:off x="4356100" y="44402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18" name="Rectangle 90"/>
          <p:cNvSpPr>
            <a:spLocks noChangeArrowheads="1"/>
          </p:cNvSpPr>
          <p:nvPr/>
        </p:nvSpPr>
        <p:spPr bwMode="auto">
          <a:xfrm>
            <a:off x="4356100" y="46545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19" name="Rectangle 91"/>
          <p:cNvSpPr>
            <a:spLocks noChangeArrowheads="1"/>
          </p:cNvSpPr>
          <p:nvPr/>
        </p:nvSpPr>
        <p:spPr bwMode="auto">
          <a:xfrm>
            <a:off x="4356100" y="487203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20" name="Rectangle 92"/>
          <p:cNvSpPr>
            <a:spLocks noChangeArrowheads="1"/>
          </p:cNvSpPr>
          <p:nvPr/>
        </p:nvSpPr>
        <p:spPr bwMode="auto">
          <a:xfrm>
            <a:off x="4356100" y="5086350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22" name="Rectangle 94"/>
          <p:cNvSpPr>
            <a:spLocks noChangeArrowheads="1"/>
          </p:cNvSpPr>
          <p:nvPr/>
        </p:nvSpPr>
        <p:spPr bwMode="auto">
          <a:xfrm>
            <a:off x="2627313" y="5300663"/>
            <a:ext cx="2160587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23" name="Line 95"/>
          <p:cNvSpPr>
            <a:spLocks noChangeShapeType="1"/>
          </p:cNvSpPr>
          <p:nvPr/>
        </p:nvSpPr>
        <p:spPr bwMode="auto">
          <a:xfrm>
            <a:off x="2195513" y="5664200"/>
            <a:ext cx="5113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9024" name="Line 96"/>
          <p:cNvSpPr>
            <a:spLocks noChangeShapeType="1"/>
          </p:cNvSpPr>
          <p:nvPr/>
        </p:nvSpPr>
        <p:spPr bwMode="auto">
          <a:xfrm>
            <a:off x="4787900" y="3213100"/>
            <a:ext cx="0" cy="259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09025" name="Text Box 97"/>
          <p:cNvSpPr txBox="1">
            <a:spLocks noChangeArrowheads="1"/>
          </p:cNvSpPr>
          <p:nvPr/>
        </p:nvSpPr>
        <p:spPr bwMode="auto">
          <a:xfrm>
            <a:off x="1311275" y="40274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m=10</a:t>
            </a:r>
          </a:p>
        </p:txBody>
      </p:sp>
      <p:sp>
        <p:nvSpPr>
          <p:cNvPr id="509026" name="Text Box 98"/>
          <p:cNvSpPr txBox="1">
            <a:spLocks noChangeArrowheads="1"/>
          </p:cNvSpPr>
          <p:nvPr/>
        </p:nvSpPr>
        <p:spPr bwMode="auto">
          <a:xfrm>
            <a:off x="3708400" y="5805488"/>
            <a:ext cx="2806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Optimaler Makespan = 10</a:t>
            </a:r>
          </a:p>
        </p:txBody>
      </p:sp>
      <p:sp>
        <p:nvSpPr>
          <p:cNvPr id="509027" name="Rectangle 99"/>
          <p:cNvSpPr>
            <a:spLocks noChangeArrowheads="1"/>
          </p:cNvSpPr>
          <p:nvPr/>
        </p:nvSpPr>
        <p:spPr bwMode="auto">
          <a:xfrm>
            <a:off x="4572000" y="335438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28" name="Rectangle 100"/>
          <p:cNvSpPr>
            <a:spLocks noChangeArrowheads="1"/>
          </p:cNvSpPr>
          <p:nvPr/>
        </p:nvSpPr>
        <p:spPr bwMode="auto">
          <a:xfrm>
            <a:off x="4572000" y="357187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29" name="Rectangle 101"/>
          <p:cNvSpPr>
            <a:spLocks noChangeArrowheads="1"/>
          </p:cNvSpPr>
          <p:nvPr/>
        </p:nvSpPr>
        <p:spPr bwMode="auto">
          <a:xfrm>
            <a:off x="4572000" y="3786188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30" name="Rectangle 102"/>
          <p:cNvSpPr>
            <a:spLocks noChangeArrowheads="1"/>
          </p:cNvSpPr>
          <p:nvPr/>
        </p:nvSpPr>
        <p:spPr bwMode="auto">
          <a:xfrm>
            <a:off x="4572000" y="400367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31" name="Rectangle 103"/>
          <p:cNvSpPr>
            <a:spLocks noChangeArrowheads="1"/>
          </p:cNvSpPr>
          <p:nvPr/>
        </p:nvSpPr>
        <p:spPr bwMode="auto">
          <a:xfrm>
            <a:off x="4572000" y="421957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32" name="Rectangle 104"/>
          <p:cNvSpPr>
            <a:spLocks noChangeArrowheads="1"/>
          </p:cNvSpPr>
          <p:nvPr/>
        </p:nvSpPr>
        <p:spPr bwMode="auto">
          <a:xfrm>
            <a:off x="4572000" y="44370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33" name="Rectangle 105"/>
          <p:cNvSpPr>
            <a:spLocks noChangeArrowheads="1"/>
          </p:cNvSpPr>
          <p:nvPr/>
        </p:nvSpPr>
        <p:spPr bwMode="auto">
          <a:xfrm>
            <a:off x="4572000" y="465137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34" name="Rectangle 106"/>
          <p:cNvSpPr>
            <a:spLocks noChangeArrowheads="1"/>
          </p:cNvSpPr>
          <p:nvPr/>
        </p:nvSpPr>
        <p:spPr bwMode="auto">
          <a:xfrm>
            <a:off x="4572000" y="4868863"/>
            <a:ext cx="215900" cy="217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9035" name="Rectangle 107"/>
          <p:cNvSpPr>
            <a:spLocks noChangeArrowheads="1"/>
          </p:cNvSpPr>
          <p:nvPr/>
        </p:nvSpPr>
        <p:spPr bwMode="auto">
          <a:xfrm>
            <a:off x="4572000" y="5083175"/>
            <a:ext cx="21590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731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5C90-F89B-034F-86BA-59AEF6515B2C}" type="slidenum">
              <a:rPr lang="de-DE"/>
              <a:pPr/>
              <a:t>8</a:t>
            </a:fld>
            <a:endParaRPr lang="de-DE"/>
          </a:p>
        </p:txBody>
      </p:sp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en-US" dirty="0" err="1"/>
              <a:t>Lastbalancierung</a:t>
            </a:r>
            <a:r>
              <a:rPr lang="en-US" dirty="0"/>
              <a:t>: List Scheduling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686800" cy="49688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</a:rPr>
              <a:t>Theorem (Graham):</a:t>
            </a:r>
            <a:r>
              <a:rPr lang="en-US" sz="2400" dirty="0"/>
              <a:t> Der Greedy </a:t>
            </a:r>
            <a:r>
              <a:rPr lang="en-US" sz="2400" dirty="0" err="1"/>
              <a:t>Algorithmus</a:t>
            </a:r>
            <a:r>
              <a:rPr lang="en-US" sz="2400" dirty="0"/>
              <a:t> </a:t>
            </a:r>
            <a:r>
              <a:rPr lang="en-US" sz="2400" dirty="0" err="1"/>
              <a:t>ist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hlink"/>
                </a:solidFill>
              </a:rPr>
              <a:t>2</a:t>
            </a:r>
            <a:r>
              <a:rPr lang="en-US" sz="2400" dirty="0"/>
              <a:t>-approximativ.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/>
              <a:t> </a:t>
            </a:r>
            <a:r>
              <a:rPr lang="en-US" sz="2400" dirty="0" err="1"/>
              <a:t>Ohne</a:t>
            </a:r>
            <a:r>
              <a:rPr lang="en-US" sz="2400" dirty="0"/>
              <a:t> </a:t>
            </a:r>
            <a:r>
              <a:rPr lang="en-US" sz="2400" dirty="0" err="1"/>
              <a:t>Beweis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1669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4B4C-BF87-F34E-8B6F-B1952FF5827B}" type="slidenum">
              <a:rPr lang="de-DE"/>
              <a:pPr/>
              <a:t>9</a:t>
            </a:fld>
            <a:endParaRPr lang="de-DE"/>
          </a:p>
        </p:txBody>
      </p:sp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503238"/>
          </a:xfrm>
        </p:spPr>
        <p:txBody>
          <a:bodyPr/>
          <a:lstStyle/>
          <a:p>
            <a:r>
              <a:rPr lang="en-US" dirty="0" err="1"/>
              <a:t>Zusammenfassung</a:t>
            </a:r>
            <a:endParaRPr lang="en-US" dirty="0"/>
          </a:p>
        </p:txBody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 und NP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Gierige</a:t>
            </a:r>
            <a:r>
              <a:rPr lang="en-US" dirty="0"/>
              <a:t> </a:t>
            </a:r>
            <a:r>
              <a:rPr lang="en-US" dirty="0" err="1"/>
              <a:t>Algorithmen</a:t>
            </a:r>
            <a:r>
              <a:rPr lang="en-US" dirty="0"/>
              <a:t> </a:t>
            </a:r>
            <a:r>
              <a:rPr lang="en-US" dirty="0" err="1"/>
              <a:t>zur</a:t>
            </a:r>
            <a:r>
              <a:rPr lang="en-US" dirty="0"/>
              <a:t> Approximation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Güte</a:t>
            </a:r>
            <a:r>
              <a:rPr lang="en-US" dirty="0"/>
              <a:t> der Approximation </a:t>
            </a:r>
            <a:r>
              <a:rPr lang="en-US" dirty="0" err="1"/>
              <a:t>sollte</a:t>
            </a:r>
            <a:r>
              <a:rPr lang="en-US" dirty="0"/>
              <a:t> </a:t>
            </a:r>
            <a:r>
              <a:rPr lang="en-US" dirty="0" err="1"/>
              <a:t>abschätzbar</a:t>
            </a:r>
            <a:r>
              <a:rPr lang="en-US" dirty="0"/>
              <a:t> sein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Anwendungsbeispiel</a:t>
            </a:r>
            <a:r>
              <a:rPr lang="en-US" dirty="0"/>
              <a:t>: </a:t>
            </a:r>
            <a:r>
              <a:rPr lang="en-US" dirty="0" err="1"/>
              <a:t>Lastbalancierungsproblem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012314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</TotalTime>
  <Words>605</Words>
  <Application>Microsoft Macintosh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cmsy10</vt:lpstr>
      <vt:lpstr>Myriad Pro</vt:lpstr>
      <vt:lpstr>Symbol</vt:lpstr>
      <vt:lpstr>7_Standarddesign</vt:lpstr>
      <vt:lpstr>Algorithmen und Datenstrukturen</vt:lpstr>
      <vt:lpstr>Hm... NP-schwere Probleme sind trickreich</vt:lpstr>
      <vt:lpstr>Approximationsalgorithmen</vt:lpstr>
      <vt:lpstr>Anwendungsproblem: Lastbalancierung</vt:lpstr>
      <vt:lpstr>Lastbalancierung: List Scheduling</vt:lpstr>
      <vt:lpstr>Lastbalancierung: List Scheduling</vt:lpstr>
      <vt:lpstr>Lastbalancierung: List Scheduling</vt:lpstr>
      <vt:lpstr>Lastbalancierung: List Scheduling</vt:lpstr>
      <vt:lpstr>Zusammenfassung</vt:lpstr>
      <vt:lpstr>Danksagung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787</cp:revision>
  <cp:lastPrinted>2015-04-09T12:56:16Z</cp:lastPrinted>
  <dcterms:created xsi:type="dcterms:W3CDTF">2010-04-27T12:26:40Z</dcterms:created>
  <dcterms:modified xsi:type="dcterms:W3CDTF">2020-05-09T06:28:46Z</dcterms:modified>
</cp:coreProperties>
</file>