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83"/>
  </p:notesMasterIdLst>
  <p:handoutMasterIdLst>
    <p:handoutMasterId r:id="rId84"/>
  </p:handoutMasterIdLst>
  <p:sldIdLst>
    <p:sldId id="273" r:id="rId2"/>
    <p:sldId id="454" r:id="rId3"/>
    <p:sldId id="552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74" r:id="rId30"/>
    <p:sldId id="527" r:id="rId31"/>
    <p:sldId id="528" r:id="rId32"/>
    <p:sldId id="529" r:id="rId33"/>
    <p:sldId id="600" r:id="rId34"/>
    <p:sldId id="530" r:id="rId35"/>
    <p:sldId id="531" r:id="rId36"/>
    <p:sldId id="532" r:id="rId37"/>
    <p:sldId id="533" r:id="rId38"/>
    <p:sldId id="534" r:id="rId39"/>
    <p:sldId id="535" r:id="rId40"/>
    <p:sldId id="536" r:id="rId41"/>
    <p:sldId id="537" r:id="rId42"/>
    <p:sldId id="538" r:id="rId43"/>
    <p:sldId id="543" r:id="rId44"/>
    <p:sldId id="617" r:id="rId45"/>
    <p:sldId id="545" r:id="rId46"/>
    <p:sldId id="546" r:id="rId47"/>
    <p:sldId id="547" r:id="rId48"/>
    <p:sldId id="548" r:id="rId49"/>
    <p:sldId id="549" r:id="rId50"/>
    <p:sldId id="550" r:id="rId51"/>
    <p:sldId id="551" r:id="rId52"/>
    <p:sldId id="620" r:id="rId53"/>
    <p:sldId id="619" r:id="rId54"/>
    <p:sldId id="609" r:id="rId55"/>
    <p:sldId id="610" r:id="rId56"/>
    <p:sldId id="587" r:id="rId57"/>
    <p:sldId id="588" r:id="rId58"/>
    <p:sldId id="603" r:id="rId59"/>
    <p:sldId id="589" r:id="rId60"/>
    <p:sldId id="596" r:id="rId61"/>
    <p:sldId id="602" r:id="rId62"/>
    <p:sldId id="615" r:id="rId63"/>
    <p:sldId id="612" r:id="rId64"/>
    <p:sldId id="613" r:id="rId65"/>
    <p:sldId id="605" r:id="rId66"/>
    <p:sldId id="614" r:id="rId67"/>
    <p:sldId id="607" r:id="rId68"/>
    <p:sldId id="590" r:id="rId69"/>
    <p:sldId id="591" r:id="rId70"/>
    <p:sldId id="608" r:id="rId71"/>
    <p:sldId id="616" r:id="rId72"/>
    <p:sldId id="592" r:id="rId73"/>
    <p:sldId id="593" r:id="rId74"/>
    <p:sldId id="581" r:id="rId75"/>
    <p:sldId id="618" r:id="rId76"/>
    <p:sldId id="582" r:id="rId77"/>
    <p:sldId id="555" r:id="rId78"/>
    <p:sldId id="556" r:id="rId79"/>
    <p:sldId id="599" r:id="rId80"/>
    <p:sldId id="576" r:id="rId81"/>
    <p:sldId id="371" r:id="rId8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0AD51"/>
    <a:srgbClr val="389826"/>
    <a:srgbClr val="252525"/>
    <a:srgbClr val="CB3C33"/>
    <a:srgbClr val="D5635C"/>
    <a:srgbClr val="AA79C1"/>
    <a:srgbClr val="9558B2"/>
    <a:srgbClr val="4063D8"/>
    <a:srgbClr val="668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87" autoAdjust="0"/>
    <p:restoredTop sz="94694"/>
  </p:normalViewPr>
  <p:slideViewPr>
    <p:cSldViewPr>
      <p:cViewPr varScale="1">
        <p:scale>
          <a:sx n="117" d="100"/>
          <a:sy n="117" d="100"/>
        </p:scale>
        <p:origin x="14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22.04.22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22.04.22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8D3CD-6E97-2540-B0BC-1E3069D7B7BE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946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C4D1-509B-D146-8841-B44C4BB9806C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8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B240C-ECF3-1F4B-B0BA-9B184D44F83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34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19B9-45A3-F246-9B41-05523BCC6862}" type="slidenum">
              <a:rPr lang="en-US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337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65E8-272A-7244-BBC5-7BDF0381477F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AB4D2-6D19-E74D-BE6F-87B360175AF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3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7E870-92A3-F444-9F50-058F3E10E7F0}" type="slidenum">
              <a:rPr lang="en-US"/>
              <a:pPr/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77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940D4-94BF-5141-8456-3BF9D2B399C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5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562F4-C616-8A4A-8B72-E739252894D3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11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71C9C-D346-B843-A45A-BDD812B7085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31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B3802-3080-F14C-8799-419EAC491758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8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1F24-7F89-274D-9F8E-2B9CF0A4B081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309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6A2E0-E02F-8F47-B0C6-7DEDD33BF12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151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C59E3-E903-8B40-BC67-5CDB1CCDC1B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58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7059-083A-BE4B-9AA7-D509DB03294E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752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1C8F4-6C68-E245-B6D2-8396264415C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5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26C19-CA34-B74A-8314-38700396AEF9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510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196ED-4D62-6348-906B-BBD709F0BE3F}" type="slidenum">
              <a:rPr lang="en-US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05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AE218-D41D-E144-8781-D7C92A7DCADD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4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EDD36-0902-EC48-B8F6-EE3491CA06FF}" type="slidenum">
              <a:rPr lang="en-US"/>
              <a:pPr/>
              <a:t>31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302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D5F5-FDAD-3045-BF7D-5FE0451363BF}" type="slidenum">
              <a:rPr lang="en-US"/>
              <a:pPr/>
              <a:t>32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79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24F00-B5AA-7241-8E38-40EC4431BE13}" type="slidenum">
              <a:rPr lang="en-US"/>
              <a:pPr/>
              <a:t>34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4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D753-24F8-EE43-95E6-0C8D7936980C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57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C5787-6C14-A042-BCB8-AC6AFDAC299B}" type="slidenum">
              <a:rPr lang="en-US"/>
              <a:pPr/>
              <a:t>35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79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BFCA3-3A68-5F49-A836-EBBE255F9D43}" type="slidenum">
              <a:rPr lang="en-US"/>
              <a:pPr/>
              <a:t>36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5401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EF768-A3DA-8B4A-A805-4E4586E92AFE}" type="slidenum">
              <a:rPr lang="en-US"/>
              <a:pPr/>
              <a:t>37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981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04B41-1949-BB43-A8F8-AAE387CF356C}" type="slidenum">
              <a:rPr lang="en-US"/>
              <a:pPr/>
              <a:t>38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1113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F5436-6F3A-FE49-920D-777690C2857C}" type="slidenum">
              <a:rPr lang="en-US"/>
              <a:pPr/>
              <a:t>39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69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A274C-64BA-8840-9F72-9D7F25EFB6C2}" type="slidenum">
              <a:rPr lang="en-US"/>
              <a:pPr/>
              <a:t>40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144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45CFC-7C06-364C-8D96-228C28FB71D8}" type="slidenum">
              <a:rPr lang="en-US"/>
              <a:pPr/>
              <a:t>41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8733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E51F4-6608-1640-BCEE-2EBEEAFF4049}" type="slidenum">
              <a:rPr lang="en-US"/>
              <a:pPr/>
              <a:t>42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878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BB2BF-C196-5D43-9CFA-4B9D2C5C68D7}" type="slidenum">
              <a:rPr lang="en-US"/>
              <a:pPr/>
              <a:t>43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2044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7E7FE-4FAA-3E4A-899C-3DB29BBEA5E8}" type="slidenum">
              <a:rPr lang="en-US"/>
              <a:pPr/>
              <a:t>44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096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774A6-2B23-024C-A61F-43788138802A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8030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88664-AC36-1445-9707-024724FEDDD3}" type="slidenum">
              <a:rPr lang="en-US"/>
              <a:pPr/>
              <a:t>45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6672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00F87-87C8-7245-B9D5-A4012AB11461}" type="slidenum">
              <a:rPr lang="en-US"/>
              <a:pPr/>
              <a:t>46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2595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FF8D7-731D-5A43-A7BB-B28B0748C80F}" type="slidenum">
              <a:rPr lang="en-US"/>
              <a:pPr/>
              <a:t>47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8450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EA8A3-1F20-BA44-A40E-A42708AB9B6C}" type="slidenum">
              <a:rPr lang="en-US"/>
              <a:pPr/>
              <a:t>48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504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25A84-B713-FE46-9F65-DE3BA051AFF8}" type="slidenum">
              <a:rPr lang="en-US"/>
              <a:pPr/>
              <a:t>49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40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ED65-5A2B-974F-8DE1-AA55AF64DFFB}" type="slidenum">
              <a:rPr lang="en-US"/>
              <a:pPr/>
              <a:t>50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205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F1ED-1C97-FD4A-90B7-6B0F705E30C7}" type="slidenum">
              <a:rPr lang="en-US"/>
              <a:pPr/>
              <a:t>51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76744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E51F4-6608-1640-BCEE-2EBEEAFF4049}" type="slidenum">
              <a:rPr lang="en-US"/>
              <a:pPr/>
              <a:t>53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46783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35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23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BF10D-1298-BF46-9A10-62BEBA954C68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614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69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1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88A9A-C147-0B48-962A-3F68BE71CCE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0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87B94-A4BC-1345-9565-A1F107A503B5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33469-595D-594D-B40E-EDF9BF01D63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93E66-EC14-F845-A291-00C73881978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C20A-948B-014C-8967-B82EF3E38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512768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1: </a:t>
            </a:r>
            <a:r>
              <a:rPr lang="en-US" dirty="0" err="1"/>
              <a:t>Initialisierung</a:t>
            </a:r>
            <a:endParaRPr lang="en-US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8701B2-7D5E-5849-A142-9315E69F0C5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F4CD930-726C-4002-9E52-9845364E83D9}"/>
              </a:ext>
            </a:extLst>
          </p:cNvPr>
          <p:cNvSpPr txBox="1"/>
          <p:nvPr/>
        </p:nvSpPr>
        <p:spPr>
          <a:xfrm>
            <a:off x="438150" y="4910138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  C[i]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704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43D087-905B-6249-9A55-9DD6DBF44377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AA4D901-1B05-477A-B3AC-514F58ABC1FA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77379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D231FB-C55E-6540-9921-23F26A6E9489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82EC404D-CAFB-4156-BEFD-280EF0123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DDDB8A07-2CED-4195-A9A2-2C2ABA195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2E12663-1949-47BE-A27F-4D882418B7FA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92150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C0A364-0F62-194E-A4FB-6D9AF69CD50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2F4BD5F0-338C-425A-B320-39A9602CA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0EC6ED9E-A750-4C20-9C0C-3FA6526D8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EDAC755-3070-495F-A97C-CBE212AF55CB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7681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89627B0-EA6C-B84A-BAE7-1EF766D964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3" name="Text Box 29">
            <a:extLst>
              <a:ext uri="{FF2B5EF4-FFF2-40B4-BE49-F238E27FC236}">
                <a16:creationId xmlns:a16="http://schemas.microsoft.com/office/drawing/2014/main" id="{21B7BBA0-DD16-446B-A125-D3697A794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A94C92F9-6DDC-482D-A866-B03B17B30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3C817CB-B99A-4932-8FFD-B80F8FFC40E9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10039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288483-3ABB-3B45-85D5-B90F22BE164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2EABBF6D-106F-4D23-82D9-32981C39F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218" y="5078125"/>
            <a:ext cx="3892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ECBECE1F-253D-4E07-90C1-B60620669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51A0E01-E78C-4D56-92DD-0B8A91B8EADB}"/>
              </a:ext>
            </a:extLst>
          </p:cNvPr>
          <p:cNvSpPr txBox="1"/>
          <p:nvPr/>
        </p:nvSpPr>
        <p:spPr>
          <a:xfrm>
            <a:off x="439200" y="490876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561623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514DC60-1836-984E-B869-4FAE9709B2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51569952-6ECC-4253-A349-44C71D1CA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E9234C3D-F5EC-4453-B8AF-378EF5904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F665DCE0-A0B4-4AAD-822B-9A8FFB4DFCB6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51715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DE2934-BB0A-974A-B9C7-A6D1A3F2F48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FEF0025-A414-4740-85B3-A96A9E2D46F3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1093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180163-B8BA-8C4A-A877-E53F6911864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5">
            <a:extLst>
              <a:ext uri="{FF2B5EF4-FFF2-40B4-BE49-F238E27FC236}">
                <a16:creationId xmlns:a16="http://schemas.microsoft.com/office/drawing/2014/main" id="{FA0A5E7A-94A6-4FB6-A4C9-3ACABFDEF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5079600"/>
            <a:ext cx="3626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0" name="Text Box 36">
            <a:extLst>
              <a:ext uri="{FF2B5EF4-FFF2-40B4-BE49-F238E27FC236}">
                <a16:creationId xmlns:a16="http://schemas.microsoft.com/office/drawing/2014/main" id="{B0EF0192-7A03-4E3F-B726-45C69A44A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3BF20EE-2CE5-4840-A756-FFB3A87C45CF}"/>
              </a:ext>
            </a:extLst>
          </p:cNvPr>
          <p:cNvSpPr txBox="1"/>
          <p:nvPr/>
        </p:nvSpPr>
        <p:spPr>
          <a:xfrm>
            <a:off x="438150" y="4881869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0991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84FC73-ECB4-294A-989A-64D6406EA062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DC243325-B8E6-45CC-B590-BBF4EDF3C2BA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432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Sortierung in linearer Zeit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Sortieren: Geht es doch noch schneller </a:t>
            </a:r>
            <a:br>
              <a:rPr lang="de-DE" dirty="0"/>
            </a:br>
            <a:r>
              <a:rPr lang="de-DE" dirty="0"/>
              <a:t>als in </a:t>
            </a:r>
            <a:r>
              <a:rPr lang="de-DE" dirty="0">
                <a:latin typeface="Symbol" charset="2"/>
                <a:cs typeface="Symbol" charset="2"/>
              </a:rPr>
              <a:t>W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/>
              <a:t> log </a:t>
            </a:r>
            <a:r>
              <a:rPr lang="de-DE" dirty="0" err="1"/>
              <a:t>n</a:t>
            </a:r>
            <a:r>
              <a:rPr lang="de-DE" dirty="0"/>
              <a:t>) Schritten?</a:t>
            </a:r>
          </a:p>
          <a:p>
            <a:r>
              <a:rPr lang="de-DE" dirty="0"/>
              <a:t>Man muss „schärfere“ Annahmen </a:t>
            </a:r>
            <a:br>
              <a:rPr lang="de-DE" dirty="0"/>
            </a:br>
            <a:r>
              <a:rPr lang="de-DE" dirty="0"/>
              <a:t>über das Problem machen können ...</a:t>
            </a:r>
          </a:p>
          <a:p>
            <a:pPr lvl="1"/>
            <a:r>
              <a:rPr lang="de-DE" dirty="0"/>
              <a:t>z.B. Schlüssel in </a:t>
            </a:r>
            <a:r>
              <a:rPr lang="de-DE" dirty="0" err="1"/>
              <a:t>n</a:t>
            </a:r>
            <a:r>
              <a:rPr lang="de-DE" dirty="0"/>
              <a:t> Feldelementen aus dem Bereich [1..n]</a:t>
            </a:r>
          </a:p>
          <a:p>
            <a:r>
              <a:rPr lang="de-DE" dirty="0"/>
              <a:t>... oder Nebenbedingungen „abschwächen“</a:t>
            </a:r>
          </a:p>
          <a:p>
            <a:pPr lvl="1"/>
            <a:r>
              <a:rPr lang="de-DE" dirty="0"/>
              <a:t>z.B. die In-situ-Einschränkung aufgeben</a:t>
            </a:r>
          </a:p>
          <a:p>
            <a:r>
              <a:rPr lang="de-DE" dirty="0"/>
              <a:t>Zentrale Idee: Vermeide Vergleiche!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267744" y="521235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Seward, H. H. (</a:t>
            </a:r>
            <a:r>
              <a:rPr lang="de-DE" sz="1200" b="1" dirty="0">
                <a:solidFill>
                  <a:srgbClr val="FF0000"/>
                </a:solidFill>
              </a:rPr>
              <a:t>1954</a:t>
            </a:r>
            <a:r>
              <a:rPr lang="de-DE" sz="1200" dirty="0">
                <a:solidFill>
                  <a:srgbClr val="0000FF"/>
                </a:solidFill>
              </a:rPr>
              <a:t>), "2.4.6 Internal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by</a:t>
            </a:r>
            <a:r>
              <a:rPr lang="de-DE" sz="1200" dirty="0">
                <a:solidFill>
                  <a:srgbClr val="0000FF"/>
                </a:solidFill>
              </a:rPr>
              <a:t> Floating Digital </a:t>
            </a:r>
            <a:r>
              <a:rPr lang="de-DE" sz="1200" dirty="0" err="1">
                <a:solidFill>
                  <a:srgbClr val="0000FF"/>
                </a:solidFill>
              </a:rPr>
              <a:t>Sort</a:t>
            </a:r>
            <a:r>
              <a:rPr lang="de-DE" sz="1200" dirty="0">
                <a:solidFill>
                  <a:srgbClr val="0000FF"/>
                </a:solidFill>
              </a:rPr>
              <a:t>", Information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application</a:t>
            </a:r>
            <a:r>
              <a:rPr lang="de-DE" sz="1200" dirty="0">
                <a:solidFill>
                  <a:srgbClr val="0000FF"/>
                </a:solidFill>
              </a:rPr>
              <a:t> of electronic digital </a:t>
            </a:r>
            <a:r>
              <a:rPr lang="de-DE" sz="1200" dirty="0" err="1">
                <a:solidFill>
                  <a:srgbClr val="0000FF"/>
                </a:solidFill>
              </a:rPr>
              <a:t>computers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business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operations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Master's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thesis</a:t>
            </a:r>
            <a:r>
              <a:rPr lang="de-DE" sz="1200" dirty="0">
                <a:solidFill>
                  <a:srgbClr val="0000FF"/>
                </a:solidFill>
              </a:rPr>
              <a:t>, Report R-232, Massachusetts Institute of Technology, Digital Computer Laboratory, pp. 25–28</a:t>
            </a:r>
          </a:p>
          <a:p>
            <a:endParaRPr lang="de-DE" sz="1200" dirty="0"/>
          </a:p>
          <a:p>
            <a:r>
              <a:rPr lang="de-DE" sz="1200" dirty="0">
                <a:solidFill>
                  <a:srgbClr val="0000FF"/>
                </a:solidFill>
              </a:rPr>
              <a:t>A. Andersson, T. </a:t>
            </a:r>
            <a:r>
              <a:rPr lang="de-DE" sz="1200" dirty="0" err="1">
                <a:solidFill>
                  <a:srgbClr val="0000FF"/>
                </a:solidFill>
              </a:rPr>
              <a:t>Hagerup</a:t>
            </a:r>
            <a:r>
              <a:rPr lang="de-DE" sz="1200" dirty="0">
                <a:solidFill>
                  <a:srgbClr val="0000FF"/>
                </a:solidFill>
              </a:rPr>
              <a:t>, S. Nilsson, R. Raman,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Linear Time?, J. </a:t>
            </a:r>
            <a:r>
              <a:rPr lang="de-DE" sz="1200" dirty="0" err="1">
                <a:solidFill>
                  <a:srgbClr val="0000FF"/>
                </a:solidFill>
              </a:rPr>
              <a:t>Comput</a:t>
            </a:r>
            <a:r>
              <a:rPr lang="de-DE" sz="1200" dirty="0">
                <a:solidFill>
                  <a:srgbClr val="0000FF"/>
                </a:solidFill>
              </a:rPr>
              <a:t>. Syst. </a:t>
            </a:r>
            <a:r>
              <a:rPr lang="de-DE" sz="1200" dirty="0" err="1">
                <a:solidFill>
                  <a:srgbClr val="0000FF"/>
                </a:solidFill>
              </a:rPr>
              <a:t>Sci</a:t>
            </a:r>
            <a:r>
              <a:rPr lang="de-DE" sz="1200" dirty="0">
                <a:solidFill>
                  <a:srgbClr val="0000FF"/>
                </a:solidFill>
              </a:rPr>
              <a:t>. 57(1): 74-93, </a:t>
            </a:r>
            <a:r>
              <a:rPr lang="de-DE" sz="1200" b="1" dirty="0">
                <a:solidFill>
                  <a:srgbClr val="FF0000"/>
                </a:solidFill>
              </a:rPr>
              <a:t>1998 </a:t>
            </a:r>
          </a:p>
        </p:txBody>
      </p:sp>
    </p:spTree>
    <p:extLst>
      <p:ext uri="{BB962C8B-B14F-4D97-AF65-F5344CB8AC3E}">
        <p14:creationId xmlns:p14="http://schemas.microsoft.com/office/powerpoint/2010/main" val="16725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8277C83-60A1-F84D-965F-F73D3650197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61D6AA10-319B-42B5-8200-D1008053B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087B445-E623-4E30-9125-94A565046CE0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38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9" name="Text Box 36">
            <a:extLst>
              <a:ext uri="{FF2B5EF4-FFF2-40B4-BE49-F238E27FC236}">
                <a16:creationId xmlns:a16="http://schemas.microsoft.com/office/drawing/2014/main" id="{726A8DFE-4904-4639-B6F1-178925963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C18F9C4-E61C-4928-87EB-9867D4F5BAC3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6049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0C9DF3-F0B8-D147-874F-2C20B85176D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A648099-583B-4E97-9DB4-FC817A1AA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B949A84-38E5-4F24-AD55-430684EE535E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9183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3F8DE9-6721-314A-9022-2F3F54FC42FE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5816D55A-318C-45A9-8DBA-272B3F40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466C53B-3CC6-454F-A1F9-2C6872E4361D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6647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A8C2C5-B027-6048-864F-034854A8AE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0E82D187-BF04-4476-95A7-6E7082F65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000AE11-0CE4-45DB-A30E-A54D48690FD2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4451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12A9FAA-18D5-0F46-B2B3-EDFC030ACEEA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445E02C7-FAD6-427D-ACF2-6178C95F1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54B4C39B-7397-401D-8E1A-FD5008F3A24F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7752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EEBCF8-7E58-3649-91F6-3774E04ABEC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947F50C-A4DF-453D-B8AA-C71ABE49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002A032-D018-4771-AA30-563C1018573E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29765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845E8A8-1E72-B642-B071-261E9CACE62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E53C2E42-82B4-4B4D-A01B-943F63BC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A30FD76-3199-4BE8-B455-14C3BFF54571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9682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FE047C4-CA7B-9C42-AC67-1E67D3C12C96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B03B5E31-59A0-43B9-A0E3-70729BE1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FD841EE-8771-45CB-B0BD-97AB18581CC7}"/>
              </a:ext>
            </a:extLst>
          </p:cNvPr>
          <p:cNvSpPr txBox="1"/>
          <p:nvPr/>
        </p:nvSpPr>
        <p:spPr>
          <a:xfrm>
            <a:off x="439200" y="4728493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64889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Counting-Sort</a:t>
            </a:r>
            <a:r>
              <a:rPr lang="de-DE" dirty="0"/>
              <a:t> Algorithmus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C20A-948B-014C-8967-B82EF3E382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8108950" y="65532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749AB2-8FA2-8946-8F44-2C439AE9534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A5AF055-6CDC-4E5B-BA22-43CC317A45F0}"/>
              </a:ext>
            </a:extLst>
          </p:cNvPr>
          <p:cNvSpPr txBox="1"/>
          <p:nvPr/>
        </p:nvSpPr>
        <p:spPr>
          <a:xfrm>
            <a:off x="210716" y="1196752"/>
            <a:ext cx="8487197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counting_sort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 = 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maximum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(A); n =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 =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fill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(0,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	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(C, i,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C[A[j]] = C[A[j]] +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  <a:p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de-DE" sz="1400" dirty="0">
                <a:solidFill>
                  <a:srgbClr val="008000"/>
                </a:solidFill>
                <a:latin typeface="Courier New" panose="02070309020205020404" pitchFamily="49" charset="0"/>
              </a:rPr>
              <a:t># C[i] enthält nun die Anzahl der Elemente, die gleich i sind  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</a:t>
            </a:r>
            <a:r>
              <a:rPr lang="de-DE" sz="1400" dirty="0">
                <a:solidFill>
                  <a:srgbClr val="008000"/>
                </a:solidFill>
                <a:latin typeface="Courier New" panose="02070309020205020404" pitchFamily="49" charset="0"/>
              </a:rPr>
              <a:t>C[i] enthält nun die Anzahl der Elemente, die kleiner oder gleich i sind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B =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fill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 n)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B[C[A[j]]] = A[j]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  C[A[j]] = C[A[j]] -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B</a:t>
            </a:r>
          </a:p>
          <a:p>
            <a:r>
              <a:rPr lang="de-DE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22445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Nachfolgende Präsentationen sind inspiriert durch </a:t>
            </a:r>
            <a:br>
              <a:rPr lang="de-DE" dirty="0"/>
            </a:br>
            <a:r>
              <a:rPr lang="de-DE" dirty="0"/>
              <a:t>CS 3343/3341 Analysis of </a:t>
            </a:r>
            <a:r>
              <a:rPr lang="de-DE" dirty="0" err="1"/>
              <a:t>Algorithms</a:t>
            </a:r>
            <a:r>
              <a:rPr lang="de-DE" dirty="0"/>
              <a:t> 2013</a:t>
            </a:r>
          </a:p>
          <a:p>
            <a:r>
              <a:rPr lang="de-DE" dirty="0"/>
              <a:t>http://</a:t>
            </a:r>
            <a:r>
              <a:rPr lang="de-DE" dirty="0" err="1"/>
              <a:t>www.cs.utsa.edu</a:t>
            </a:r>
            <a:r>
              <a:rPr lang="de-DE" dirty="0"/>
              <a:t>/~</a:t>
            </a:r>
            <a:r>
              <a:rPr lang="de-DE" dirty="0" err="1"/>
              <a:t>jruan</a:t>
            </a:r>
            <a:r>
              <a:rPr lang="de-DE" dirty="0"/>
              <a:t>/</a:t>
            </a:r>
            <a:r>
              <a:rPr lang="de-DE" dirty="0" err="1"/>
              <a:t>teaching</a:t>
            </a:r>
            <a:r>
              <a:rPr lang="de-DE" dirty="0"/>
              <a:t>/cs3343_spring_2013/</a:t>
            </a:r>
            <a:r>
              <a:rPr lang="de-DE" dirty="0" err="1"/>
              <a:t>index.html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18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01CDC4-57AA-144C-B5B0-8E45B283A8B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5B9C0D7-17CA-4804-A199-118DC15609B4}"/>
              </a:ext>
            </a:extLst>
          </p:cNvPr>
          <p:cNvSpPr txBox="1"/>
          <p:nvPr/>
        </p:nvSpPr>
        <p:spPr>
          <a:xfrm>
            <a:off x="3192464" y="1463273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C[i] = 0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8BE1C7F-4F7A-4D66-BC5B-046535CB6045}"/>
              </a:ext>
            </a:extLst>
          </p:cNvPr>
          <p:cNvSpPr txBox="1"/>
          <p:nvPr/>
        </p:nvSpPr>
        <p:spPr>
          <a:xfrm>
            <a:off x="3175002" y="2414564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1A8FC80-B25B-4592-B870-B0E8D0A6DE4B}"/>
              </a:ext>
            </a:extLst>
          </p:cNvPr>
          <p:cNvSpPr txBox="1"/>
          <p:nvPr/>
        </p:nvSpPr>
        <p:spPr>
          <a:xfrm>
            <a:off x="3192464" y="3353866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B828689-4276-43A8-AB42-606E53DB62F7}"/>
              </a:ext>
            </a:extLst>
          </p:cNvPr>
          <p:cNvSpPr txBox="1"/>
          <p:nvPr/>
        </p:nvSpPr>
        <p:spPr>
          <a:xfrm>
            <a:off x="3194567" y="4351025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9068172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Laufzeit</a:t>
            </a:r>
            <a:r>
              <a:rPr lang="en-US" dirty="0"/>
              <a:t>: </a:t>
            </a:r>
            <a:r>
              <a:rPr lang="en-US" dirty="0" err="1"/>
              <a:t>Wodurch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reduziert</a:t>
            </a:r>
            <a:r>
              <a:rPr lang="en-US" dirty="0"/>
              <a:t>?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11560" y="1268760"/>
            <a:ext cx="7848600" cy="229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30000"/>
              </a:spcBef>
              <a:buFont typeface="Arial"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Falls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 =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O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dann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Counting-Sort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Aber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theoretisch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doch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Sortierung</a:t>
            </a:r>
            <a:br>
              <a:rPr lang="en-US" sz="2800" dirty="0">
                <a:latin typeface="+mn-lt"/>
                <a:cs typeface="Arial Unicode MS" charset="0"/>
              </a:rPr>
            </a:b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!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Gibt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es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</a:t>
            </a:r>
            <a:r>
              <a:rPr lang="en-US" sz="2800" dirty="0">
                <a:latin typeface="+mn-lt"/>
                <a:cs typeface="Arial Unicode MS" charset="0"/>
              </a:rPr>
              <a:t> Problem </a:t>
            </a:r>
            <a:r>
              <a:rPr lang="en-US" sz="2800" dirty="0" err="1">
                <a:latin typeface="+mn-lt"/>
                <a:cs typeface="Arial Unicode MS" charset="0"/>
              </a:rPr>
              <a:t>mit</a:t>
            </a:r>
            <a:r>
              <a:rPr lang="en-US" sz="2800" dirty="0">
                <a:latin typeface="+mn-lt"/>
                <a:cs typeface="Arial Unicode MS" charset="0"/>
              </a:rPr>
              <a:t> der </a:t>
            </a:r>
            <a:r>
              <a:rPr lang="en-US" sz="2800" dirty="0" err="1">
                <a:latin typeface="+mn-lt"/>
                <a:cs typeface="Arial Unicode MS" charset="0"/>
              </a:rPr>
              <a:t>Theorie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560" y="3645024"/>
            <a:ext cx="7813675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Antwort</a:t>
            </a:r>
            <a:r>
              <a:rPr lang="en-US" sz="2800" b="1" dirty="0">
                <a:solidFill>
                  <a:schemeClr val="accent2"/>
                </a:solidFill>
                <a:latin typeface="+mn-lt"/>
                <a:cs typeface="Arial Unicode MS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Sortieren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durch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Vergleichen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liegt</a:t>
            </a:r>
            <a:r>
              <a:rPr lang="en-US" sz="2800" dirty="0">
                <a:latin typeface="+mn-lt"/>
                <a:cs typeface="Arial Unicode MS" charset="0"/>
              </a:rPr>
              <a:t> in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macht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keine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Vergleiche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verteilt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einfach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1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sz="3600" dirty="0"/>
              <a:t>Stabiles </a:t>
            </a:r>
            <a:r>
              <a:rPr lang="en-US" sz="3600" dirty="0" err="1"/>
              <a:t>Sortieren</a:t>
            </a:r>
            <a:endParaRPr lang="en-US" sz="36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278785"/>
            <a:ext cx="6950075" cy="87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n-lt"/>
                <a:cs typeface="Arial Unicode MS" charset="0"/>
              </a:rPr>
              <a:t>stabil</a:t>
            </a:r>
            <a:r>
              <a:rPr lang="en-US" sz="2800" dirty="0">
                <a:latin typeface="+mn-lt"/>
                <a:cs typeface="Arial Unicode MS" charset="0"/>
              </a:rPr>
              <a:t>: die </a:t>
            </a:r>
            <a:r>
              <a:rPr lang="en-US" sz="2800" dirty="0" err="1">
                <a:latin typeface="+mn-lt"/>
                <a:cs typeface="Arial Unicode MS" charset="0"/>
              </a:rPr>
              <a:t>Eingabeordnung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für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gleiche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Schlüssel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bleibt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bestehen</a:t>
            </a:r>
            <a:endParaRPr lang="en-US" sz="2800" dirty="0">
              <a:latin typeface="+mn-lt"/>
              <a:cs typeface="Arial Unicode MS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A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71723" y="5334000"/>
            <a:ext cx="85047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Warum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das </a:t>
            </a:r>
            <a:r>
              <a:rPr lang="en-US" sz="2800" dirty="0" err="1">
                <a:latin typeface="+mn-lt"/>
                <a:cs typeface="Arial Unicode MS" charset="0"/>
              </a:rPr>
              <a:t>wichtig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Welche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andere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Algorithmen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haben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>
                <a:latin typeface="+mn-lt"/>
                <a:cs typeface="Arial Unicode MS" charset="0"/>
              </a:rPr>
              <a:t>diese </a:t>
            </a:r>
            <a:r>
              <a:rPr lang="en-US" sz="2800" dirty="0" err="1">
                <a:latin typeface="+mn-lt"/>
                <a:cs typeface="Arial Unicode MS" charset="0"/>
              </a:rPr>
              <a:t>Eigenschaft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E88E56-F99E-CA47-9183-1C9A3547D0A0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2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70AA5-F48F-F24C-89EE-41BAEC90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Sortieren nach mehreren Kriterien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C3D7F-9030-C347-AA78-F23B7F5B6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Zusammengesetze Objekte in einem Feld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B9758-DAC0-B64E-A03A-9C6BC35D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221CE9-ADA8-4442-98D5-0D3321091C1B}"/>
              </a:ext>
            </a:extLst>
          </p:cNvPr>
          <p:cNvSpPr/>
          <p:nvPr/>
        </p:nvSpPr>
        <p:spPr>
          <a:xfrm>
            <a:off x="2339752" y="2070140"/>
            <a:ext cx="432048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6250D4-E941-854A-A71D-F01FE2B014E5}"/>
              </a:ext>
            </a:extLst>
          </p:cNvPr>
          <p:cNvSpPr txBox="1"/>
          <p:nvPr/>
        </p:nvSpPr>
        <p:spPr>
          <a:xfrm>
            <a:off x="1259632" y="19888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B497F4-08C9-A343-9A06-3F81A38007E6}"/>
              </a:ext>
            </a:extLst>
          </p:cNvPr>
          <p:cNvCxnSpPr>
            <a:stCxn id="6" idx="3"/>
            <a:endCxn id="5" idx="1"/>
          </p:cNvCxnSpPr>
          <p:nvPr/>
        </p:nvCxnSpPr>
        <p:spPr>
          <a:xfrm>
            <a:off x="1585362" y="2173506"/>
            <a:ext cx="754390" cy="4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D4EADE51-9369-5A4B-9C52-7FECF9F6FCC7}"/>
              </a:ext>
            </a:extLst>
          </p:cNvPr>
          <p:cNvGrpSpPr/>
          <p:nvPr/>
        </p:nvGrpSpPr>
        <p:grpSpPr>
          <a:xfrm>
            <a:off x="2435526" y="2173506"/>
            <a:ext cx="944488" cy="1258243"/>
            <a:chOff x="1649843" y="2740278"/>
            <a:chExt cx="944488" cy="125824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2C7DE9C-5A4F-7047-8408-79B2263C1244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233598F-C6F1-2F4C-85E6-7AFD839CB0EF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DE28C8-0796-8D4B-BF4A-D496645142DC}"/>
              </a:ext>
            </a:extLst>
          </p:cNvPr>
          <p:cNvGrpSpPr/>
          <p:nvPr/>
        </p:nvGrpSpPr>
        <p:grpSpPr>
          <a:xfrm>
            <a:off x="3483740" y="2173506"/>
            <a:ext cx="944488" cy="1258243"/>
            <a:chOff x="1649843" y="2740278"/>
            <a:chExt cx="944488" cy="125824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06985C-6CD9-E84B-BD89-CFBF36766A65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32099ED-08E7-0746-91CB-4CD2410AD54A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479987-0B93-3747-9F3A-E0BEC80E4A69}"/>
              </a:ext>
            </a:extLst>
          </p:cNvPr>
          <p:cNvGrpSpPr/>
          <p:nvPr/>
        </p:nvGrpSpPr>
        <p:grpSpPr>
          <a:xfrm>
            <a:off x="4531955" y="2173506"/>
            <a:ext cx="944488" cy="1258243"/>
            <a:chOff x="1649843" y="2740278"/>
            <a:chExt cx="944488" cy="125824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445F2C2-6B75-A849-8FB3-7715E9525197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B1EDDC3-7CFA-6548-BD82-50688938F1A3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C242D22-8C6C-384C-B68B-7B32DE35FE60}"/>
              </a:ext>
            </a:extLst>
          </p:cNvPr>
          <p:cNvGrpSpPr/>
          <p:nvPr/>
        </p:nvGrpSpPr>
        <p:grpSpPr>
          <a:xfrm>
            <a:off x="5569019" y="2173506"/>
            <a:ext cx="944488" cy="1258243"/>
            <a:chOff x="1649843" y="2740278"/>
            <a:chExt cx="944488" cy="125824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4F7D84-BCA8-E34B-8A24-B59A42379193}"/>
                </a:ext>
              </a:extLst>
            </p:cNvPr>
            <p:cNvSpPr/>
            <p:nvPr/>
          </p:nvSpPr>
          <p:spPr>
            <a:xfrm>
              <a:off x="1649843" y="3286323"/>
              <a:ext cx="944488" cy="7121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E8D53BF-3E5E-D747-ADFC-12DDBFE17B62}"/>
                </a:ext>
              </a:extLst>
            </p:cNvPr>
            <p:cNvCxnSpPr>
              <a:cxnSpLocks/>
            </p:cNvCxnSpPr>
            <p:nvPr/>
          </p:nvCxnSpPr>
          <p:spPr>
            <a:xfrm>
              <a:off x="2123728" y="2740278"/>
              <a:ext cx="0" cy="54604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2094B4C-2849-1A4B-A4D6-03A487435826}"/>
              </a:ext>
            </a:extLst>
          </p:cNvPr>
          <p:cNvSpPr txBox="1"/>
          <p:nvPr/>
        </p:nvSpPr>
        <p:spPr>
          <a:xfrm>
            <a:off x="2615503" y="2766855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Ralf</a:t>
            </a:r>
          </a:p>
          <a:p>
            <a:pPr algn="ctr"/>
            <a:r>
              <a:rPr lang="en-DE" dirty="0"/>
              <a:t>55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313529-06CD-4A4E-8B41-6382A83E2DE8}"/>
              </a:ext>
            </a:extLst>
          </p:cNvPr>
          <p:cNvSpPr txBox="1"/>
          <p:nvPr/>
        </p:nvSpPr>
        <p:spPr>
          <a:xfrm>
            <a:off x="3528195" y="2766855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Robert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373100-AA90-3442-A3EB-01F8B5A6C5E3}"/>
              </a:ext>
            </a:extLst>
          </p:cNvPr>
          <p:cNvSpPr txBox="1"/>
          <p:nvPr/>
        </p:nvSpPr>
        <p:spPr>
          <a:xfrm>
            <a:off x="4633525" y="276685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Sven</a:t>
            </a:r>
          </a:p>
          <a:p>
            <a:pPr algn="ctr"/>
            <a:r>
              <a:rPr lang="en-DE" dirty="0"/>
              <a:t>67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585961-4A8C-5E4D-9965-D1BAB173C917}"/>
              </a:ext>
            </a:extLst>
          </p:cNvPr>
          <p:cNvSpPr txBox="1"/>
          <p:nvPr/>
        </p:nvSpPr>
        <p:spPr>
          <a:xfrm>
            <a:off x="5566917" y="2766855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Thomas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FED7F0-1CAA-5D47-880E-70C770C7A2E7}"/>
              </a:ext>
            </a:extLst>
          </p:cNvPr>
          <p:cNvSpPr txBox="1"/>
          <p:nvPr/>
        </p:nvSpPr>
        <p:spPr>
          <a:xfrm>
            <a:off x="1379653" y="2766855"/>
            <a:ext cx="80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Name:</a:t>
            </a:r>
          </a:p>
          <a:p>
            <a:r>
              <a:rPr lang="en-DE" dirty="0"/>
              <a:t>Alter: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6028C7-5C18-5146-AEC7-DBB722634AA8}"/>
              </a:ext>
            </a:extLst>
          </p:cNvPr>
          <p:cNvSpPr/>
          <p:nvPr/>
        </p:nvSpPr>
        <p:spPr>
          <a:xfrm>
            <a:off x="2339752" y="4197441"/>
            <a:ext cx="4320480" cy="8986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B0D11B-39EE-094A-9A7A-32F8B086196A}"/>
              </a:ext>
            </a:extLst>
          </p:cNvPr>
          <p:cNvSpPr txBox="1"/>
          <p:nvPr/>
        </p:nvSpPr>
        <p:spPr>
          <a:xfrm>
            <a:off x="1221981" y="40018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1D1A9F1-C249-624E-AA56-F1082B4649AE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1547711" y="4186555"/>
            <a:ext cx="764781" cy="106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C011BB7-3F27-7F45-86CC-D81232082CC6}"/>
              </a:ext>
            </a:extLst>
          </p:cNvPr>
          <p:cNvSpPr/>
          <p:nvPr/>
        </p:nvSpPr>
        <p:spPr>
          <a:xfrm>
            <a:off x="2435526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902DF9-B89C-C14B-9A6E-6A49240E5347}"/>
              </a:ext>
            </a:extLst>
          </p:cNvPr>
          <p:cNvSpPr/>
          <p:nvPr/>
        </p:nvSpPr>
        <p:spPr>
          <a:xfrm>
            <a:off x="3483740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AC37B71-3917-FC4B-A9A6-9985BF8FA076}"/>
              </a:ext>
            </a:extLst>
          </p:cNvPr>
          <p:cNvSpPr/>
          <p:nvPr/>
        </p:nvSpPr>
        <p:spPr>
          <a:xfrm>
            <a:off x="4531955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6351C07-AF30-824A-90D3-0F7E2A3F16DF}"/>
              </a:ext>
            </a:extLst>
          </p:cNvPr>
          <p:cNvSpPr/>
          <p:nvPr/>
        </p:nvSpPr>
        <p:spPr>
          <a:xfrm>
            <a:off x="5569019" y="4293096"/>
            <a:ext cx="944488" cy="712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92312E-1B5D-D944-BB6A-BF48C8FBC1C4}"/>
              </a:ext>
            </a:extLst>
          </p:cNvPr>
          <p:cNvSpPr txBox="1"/>
          <p:nvPr/>
        </p:nvSpPr>
        <p:spPr>
          <a:xfrm>
            <a:off x="2615503" y="4340400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Ralf</a:t>
            </a:r>
          </a:p>
          <a:p>
            <a:pPr algn="ctr"/>
            <a:r>
              <a:rPr lang="en-DE" dirty="0"/>
              <a:t>55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E19E86-6393-C342-955A-67BB94D6A1EC}"/>
              </a:ext>
            </a:extLst>
          </p:cNvPr>
          <p:cNvSpPr txBox="1"/>
          <p:nvPr/>
        </p:nvSpPr>
        <p:spPr>
          <a:xfrm>
            <a:off x="3528195" y="4340400"/>
            <a:ext cx="833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Robert</a:t>
            </a:r>
          </a:p>
          <a:p>
            <a:pPr algn="ctr"/>
            <a:r>
              <a:rPr lang="en-DE" dirty="0"/>
              <a:t>46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887953-75B5-094D-B830-7FF06A5F3970}"/>
              </a:ext>
            </a:extLst>
          </p:cNvPr>
          <p:cNvSpPr txBox="1"/>
          <p:nvPr/>
        </p:nvSpPr>
        <p:spPr>
          <a:xfrm>
            <a:off x="4633525" y="434040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Sven</a:t>
            </a:r>
          </a:p>
          <a:p>
            <a:pPr algn="ctr"/>
            <a:r>
              <a:rPr lang="en-DE" dirty="0"/>
              <a:t>67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B1242C-A04C-1842-9208-9AB4EE8E8024}"/>
              </a:ext>
            </a:extLst>
          </p:cNvPr>
          <p:cNvSpPr txBox="1"/>
          <p:nvPr/>
        </p:nvSpPr>
        <p:spPr>
          <a:xfrm>
            <a:off x="5566917" y="4340400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Thomas</a:t>
            </a:r>
          </a:p>
          <a:p>
            <a:pPr algn="ctr"/>
            <a:r>
              <a:rPr lang="en-DE"/>
              <a:t>46</a:t>
            </a:r>
            <a:endParaRPr lang="en-DE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1A17DC-8F01-C746-ACBF-4896A332665D}"/>
              </a:ext>
            </a:extLst>
          </p:cNvPr>
          <p:cNvSpPr txBox="1"/>
          <p:nvPr/>
        </p:nvSpPr>
        <p:spPr>
          <a:xfrm>
            <a:off x="1374950" y="4323301"/>
            <a:ext cx="80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Name:</a:t>
            </a:r>
          </a:p>
          <a:p>
            <a:r>
              <a:rPr lang="en-DE" dirty="0"/>
              <a:t>Alter:</a:t>
            </a:r>
          </a:p>
        </p:txBody>
      </p:sp>
    </p:spTree>
    <p:extLst>
      <p:ext uri="{BB962C8B-B14F-4D97-AF65-F5344CB8AC3E}">
        <p14:creationId xmlns:p14="http://schemas.microsoft.com/office/powerpoint/2010/main" val="12947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9" grpId="0" animBg="1"/>
      <p:bldP spid="32" grpId="0" animBg="1"/>
      <p:bldP spid="35" grpId="0" animBg="1"/>
      <p:bldP spid="38" grpId="0" animBg="1"/>
      <p:bldP spid="40" grpId="0"/>
      <p:bldP spid="41" grpId="0"/>
      <p:bldP spid="42" grpId="0"/>
      <p:bldP spid="43" grpId="0"/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80988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3DBA9-A51B-A843-8283-C4E5E0EB86CD}"/>
              </a:ext>
            </a:extLst>
          </p:cNvPr>
          <p:cNvSpPr/>
          <p:nvPr/>
        </p:nvSpPr>
        <p:spPr>
          <a:xfrm>
            <a:off x="302093" y="519659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757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849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7710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870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036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890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5029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9202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11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6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31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269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Sortieren durch Zählen / Counting-Sort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de-DE" sz="2800" b="1"/>
              <a:t>Wissen: </a:t>
            </a:r>
            <a:br>
              <a:rPr lang="de-DE" sz="2800"/>
            </a:br>
            <a:r>
              <a:rPr lang="de-DE" sz="2800"/>
              <a:t>Schlüssel fallen in einen kleinen Zahlenbereich</a:t>
            </a:r>
          </a:p>
          <a:p>
            <a:r>
              <a:rPr lang="de-DE" sz="2800" b="1"/>
              <a:t>Beispiel 1:</a:t>
            </a:r>
            <a:r>
              <a:rPr lang="de-DE" sz="2800"/>
              <a:t> Sortiere eine Menge von Studierenden nach Examensbewertungen (Scores sind Zahlen)</a:t>
            </a:r>
          </a:p>
          <a:p>
            <a:pPr lvl="1"/>
            <a:r>
              <a:rPr lang="de-DE" sz="2400"/>
              <a:t>1000 Studenten</a:t>
            </a:r>
          </a:p>
          <a:p>
            <a:pPr lvl="1"/>
            <a:r>
              <a:rPr lang="de-DE" sz="2400"/>
              <a:t>Maximum score: 100</a:t>
            </a:r>
          </a:p>
          <a:p>
            <a:pPr lvl="1"/>
            <a:r>
              <a:rPr lang="de-DE" sz="2400"/>
              <a:t>Minimum score: 0</a:t>
            </a:r>
          </a:p>
          <a:p>
            <a:r>
              <a:rPr lang="de-DE" sz="2800" b="1"/>
              <a:t>Beispiel 2:</a:t>
            </a:r>
            <a:r>
              <a:rPr lang="de-DE" sz="2800"/>
              <a:t> Sortiere Studierende nach dem ersten Buchstaben des Nachnamens</a:t>
            </a:r>
          </a:p>
          <a:p>
            <a:pPr lvl="1"/>
            <a:r>
              <a:rPr lang="de-DE"/>
              <a:t>Anzahl der Studierenden: viele</a:t>
            </a:r>
          </a:p>
          <a:p>
            <a:pPr lvl="1"/>
            <a:r>
              <a:rPr lang="de-DE"/>
              <a:t>Anzahl der Buchstaben: 26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1328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989FB7-A79A-3B4B-8C84-51D9A07435C3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52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A72EF8-1D56-E442-98EB-7FDD4FE1DAD9}"/>
              </a:ext>
            </a:extLst>
          </p:cNvPr>
          <p:cNvSpPr/>
          <p:nvPr/>
        </p:nvSpPr>
        <p:spPr>
          <a:xfrm>
            <a:off x="302093" y="3166022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CCFE7A-2C5F-F349-A9C2-FCE98727E2F6}"/>
              </a:ext>
            </a:extLst>
          </p:cNvPr>
          <p:cNvSpPr/>
          <p:nvPr/>
        </p:nvSpPr>
        <p:spPr>
          <a:xfrm>
            <a:off x="302093" y="3427279"/>
            <a:ext cx="8662520" cy="26297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4687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72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76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9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8093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021288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Stabiles </a:t>
            </a:r>
            <a:r>
              <a:rPr lang="en-US" dirty="0" err="1"/>
              <a:t>Sortieren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en-US" sz="2400" dirty="0"/>
              <a:t>Die </a:t>
            </a:r>
            <a:r>
              <a:rPr lang="en-US" sz="2400" dirty="0" err="1"/>
              <a:t>meisten</a:t>
            </a:r>
            <a:r>
              <a:rPr lang="en-US" sz="2400" dirty="0"/>
              <a:t> </a:t>
            </a:r>
            <a:r>
              <a:rPr lang="de-DE" sz="2400" dirty="0">
                <a:cs typeface="Arial" charset="0"/>
              </a:rPr>
              <a:t>O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000" dirty="0" err="1"/>
              <a:t>oder</a:t>
            </a:r>
            <a:r>
              <a:rPr lang="en-US" sz="2000" dirty="0"/>
              <a:t> </a:t>
            </a:r>
            <a:r>
              <a:rPr lang="en-US" sz="2000" dirty="0" err="1"/>
              <a:t>können</a:t>
            </a:r>
            <a:r>
              <a:rPr lang="en-US" sz="2000" dirty="0"/>
              <a:t> “</a:t>
            </a:r>
            <a:r>
              <a:rPr lang="en-US" sz="2000" dirty="0" err="1"/>
              <a:t>einfach</a:t>
            </a:r>
            <a:r>
              <a:rPr lang="en-US" sz="2000" dirty="0"/>
              <a:t>” </a:t>
            </a:r>
            <a:r>
              <a:rPr lang="en-US" sz="2000" dirty="0" err="1"/>
              <a:t>stabil</a:t>
            </a:r>
            <a:r>
              <a:rPr lang="en-US" sz="2000" dirty="0"/>
              <a:t> </a:t>
            </a:r>
            <a:r>
              <a:rPr lang="en-US" sz="2000" dirty="0" err="1"/>
              <a:t>gemacht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r>
              <a:rPr lang="de-DE" sz="2400" dirty="0">
                <a:cs typeface="Arial" charset="0"/>
              </a:rPr>
              <a:t>O</a:t>
            </a:r>
            <a:r>
              <a:rPr lang="en-US" sz="2400" dirty="0"/>
              <a:t>(n log n)-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immer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200" dirty="0" err="1"/>
              <a:t>Ist</a:t>
            </a:r>
            <a:r>
              <a:rPr lang="en-US" sz="2200" dirty="0"/>
              <a:t> Heap-Sort </a:t>
            </a:r>
            <a:r>
              <a:rPr lang="en-US" sz="2200" dirty="0" err="1"/>
              <a:t>stabil</a:t>
            </a:r>
            <a:r>
              <a:rPr lang="en-US" sz="2200" dirty="0"/>
              <a:t>?</a:t>
            </a:r>
          </a:p>
          <a:p>
            <a:r>
              <a:rPr lang="en-US" sz="2400" dirty="0" err="1"/>
              <a:t>Generischer</a:t>
            </a:r>
            <a:r>
              <a:rPr lang="en-US" sz="2400" dirty="0"/>
              <a:t> Ansatz, </a:t>
            </a:r>
            <a:r>
              <a:rPr lang="en-US" sz="2400" dirty="0" err="1"/>
              <a:t>Stabilität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erzeugen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Verwende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Schlüssel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der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der </a:t>
            </a:r>
            <a:r>
              <a:rPr lang="en-US" sz="2000" dirty="0" err="1"/>
              <a:t>originale</a:t>
            </a:r>
            <a:r>
              <a:rPr lang="en-US" sz="2000" dirty="0"/>
              <a:t> Index des Elements</a:t>
            </a:r>
          </a:p>
          <a:p>
            <a:pPr lvl="1"/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gleich</a:t>
            </a:r>
            <a:r>
              <a:rPr lang="en-US" sz="2000" dirty="0"/>
              <a:t>, </a:t>
            </a:r>
            <a:r>
              <a:rPr lang="en-US" sz="2000" dirty="0" err="1"/>
              <a:t>vergleiche</a:t>
            </a:r>
            <a:r>
              <a:rPr lang="en-US" sz="2000" dirty="0"/>
              <a:t>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Schlüsselkomponenten</a:t>
            </a:r>
            <a:endParaRPr lang="en-US" sz="2000" dirty="0"/>
          </a:p>
          <a:p>
            <a:pPr lvl="1"/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[5, 6, 5, 1, 2, 3, 2, 6]</a:t>
            </a:r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[(5, </a:t>
            </a:r>
            <a:r>
              <a:rPr lang="en-US" sz="2000" dirty="0">
                <a:solidFill>
                  <a:srgbClr val="990000"/>
                </a:solidFill>
              </a:rPr>
              <a:t>1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2</a:t>
            </a:r>
            <a:r>
              <a:rPr lang="en-US" sz="2000" dirty="0"/>
              <a:t>), (5, </a:t>
            </a:r>
            <a:r>
              <a:rPr lang="en-US" sz="2000" dirty="0">
                <a:solidFill>
                  <a:srgbClr val="990000"/>
                </a:solidFill>
              </a:rPr>
              <a:t>3</a:t>
            </a:r>
            <a:r>
              <a:rPr lang="en-US" sz="2000" dirty="0"/>
              <a:t>), (1, </a:t>
            </a:r>
            <a:r>
              <a:rPr lang="en-US" sz="2000" dirty="0">
                <a:solidFill>
                  <a:srgbClr val="990000"/>
                </a:solidFill>
              </a:rPr>
              <a:t>4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5</a:t>
            </a:r>
            <a:r>
              <a:rPr lang="en-US" sz="2000" dirty="0"/>
              <a:t>), (3, </a:t>
            </a:r>
            <a:r>
              <a:rPr lang="en-US" sz="2000" dirty="0">
                <a:solidFill>
                  <a:srgbClr val="990000"/>
                </a:solidFill>
              </a:rPr>
              <a:t>6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7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8</a:t>
            </a:r>
            <a:r>
              <a:rPr lang="en-US" sz="2000" dirty="0"/>
              <a:t>)]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1295400" y="5867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1905000" y="5867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4191000" y="586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48006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143000" y="63246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(5, </a:t>
            </a:r>
            <a:r>
              <a:rPr lang="en-US">
                <a:solidFill>
                  <a:srgbClr val="990000"/>
                </a:solidFill>
              </a:rPr>
              <a:t>1</a:t>
            </a:r>
            <a:r>
              <a:rPr lang="en-US"/>
              <a:t>) &lt; (5, </a:t>
            </a:r>
            <a:r>
              <a:rPr lang="en-US">
                <a:solidFill>
                  <a:srgbClr val="99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08450" y="62484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(2, </a:t>
            </a:r>
            <a:r>
              <a:rPr lang="en-US">
                <a:solidFill>
                  <a:srgbClr val="990000"/>
                </a:solidFill>
              </a:rPr>
              <a:t>5</a:t>
            </a:r>
            <a:r>
              <a:rPr lang="en-US"/>
              <a:t>) &lt; (2, </a:t>
            </a:r>
            <a:r>
              <a:rPr lang="en-US">
                <a:solidFill>
                  <a:srgbClr val="990000"/>
                </a:solidFill>
              </a:rPr>
              <a:t>7</a:t>
            </a:r>
            <a:r>
              <a:rPr lang="en-US"/>
              <a:t>)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6452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378"/>
          </a:xfrm>
        </p:spPr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man </a:t>
            </a:r>
            <a:r>
              <a:rPr lang="en-US" dirty="0" err="1"/>
              <a:t>sehr</a:t>
            </a:r>
            <a:r>
              <a:rPr lang="en-US" dirty="0"/>
              <a:t> </a:t>
            </a:r>
            <a:r>
              <a:rPr lang="en-US" dirty="0" err="1"/>
              <a:t>große</a:t>
            </a:r>
            <a:r>
              <a:rPr lang="en-US" dirty="0"/>
              <a:t> </a:t>
            </a:r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198099109123518183599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340199540380128115295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384700101594539614696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382408360201039258538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614386507628681328936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738148652090990369197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987084087096653020299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185664124421234516454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785392075747859131885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530995223593137397354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267057490443618111767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795293581914837377527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815501764221221110674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142522204403312937607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718098797338329180836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856504702326654684056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982119770959427525245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528076153239047050820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305445639847201611168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478334240651199238019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771800" y="1124744"/>
            <a:ext cx="5976789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dieser</a:t>
            </a:r>
            <a:r>
              <a:rPr lang="en-US" dirty="0"/>
              <a:t> Art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groß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den Integer-</a:t>
            </a:r>
            <a:r>
              <a:rPr lang="en-US" dirty="0" err="1"/>
              <a:t>Datentyp</a:t>
            </a:r>
            <a:r>
              <a:rPr lang="en-US" dirty="0"/>
              <a:t>,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"</a:t>
            </a:r>
            <a:r>
              <a:rPr lang="en-US" dirty="0" err="1"/>
              <a:t>Zeichenkette</a:t>
            </a:r>
            <a:r>
              <a:rPr lang="en-US" dirty="0"/>
              <a:t>" </a:t>
            </a:r>
            <a:r>
              <a:rPr lang="en-US" dirty="0" err="1"/>
              <a:t>repräsentiert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 err="1"/>
              <a:t>vergleichsbasiertes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Zeichenkettenvergleichsfunktion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if 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 &lt; A[j]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if </a:t>
            </a:r>
            <a:r>
              <a:rPr lang="en-US" dirty="0" err="1">
                <a:solidFill>
                  <a:srgbClr val="0000CC"/>
                </a:solidFill>
              </a:rPr>
              <a:t>vergleiche</a:t>
            </a:r>
            <a:r>
              <a:rPr lang="en-US" dirty="0">
                <a:solidFill>
                  <a:srgbClr val="0000CC"/>
                </a:solidFill>
              </a:rPr>
              <a:t>(A[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], A[j]) &lt; 0</a:t>
            </a:r>
            <a:r>
              <a:rPr lang="en-US" dirty="0"/>
              <a:t> </a:t>
            </a:r>
            <a:r>
              <a:rPr lang="en-US" dirty="0" err="1"/>
              <a:t>mit</a:t>
            </a:r>
            <a:endParaRPr lang="en-US" dirty="0"/>
          </a:p>
          <a:p>
            <a:br>
              <a:rPr lang="en-US" dirty="0"/>
            </a:br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795E26"/>
                </a:solidFill>
                <a:latin typeface="Courier New" panose="02070309020205020404" pitchFamily="49" charset="0"/>
              </a:rPr>
              <a:t>vergleiche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(s, t)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minimum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([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(s),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(t)])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&lt; t[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-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s[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&gt; t[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 ==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elseif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(s) &lt; </a:t>
            </a:r>
            <a:r>
              <a:rPr lang="en-US" sz="14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(t)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-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 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  <a:p>
            <a:endParaRPr lang="en-US" dirty="0"/>
          </a:p>
          <a:p>
            <a:r>
              <a:rPr lang="de-DE" dirty="0"/>
              <a:t>Kosten des Vergleichs von zwei Zeichenketten der Länge d</a:t>
            </a:r>
            <a:r>
              <a:rPr lang="en-US" dirty="0"/>
              <a:t>?</a:t>
            </a:r>
          </a:p>
          <a:p>
            <a:r>
              <a:rPr lang="en-US" dirty="0" err="1"/>
              <a:t>Gesamtkosten</a:t>
            </a:r>
            <a:r>
              <a:rPr lang="en-US" dirty="0"/>
              <a:t>: </a:t>
            </a:r>
            <a:r>
              <a:rPr lang="de-DE" dirty="0">
                <a:solidFill>
                  <a:srgbClr val="0C19FF"/>
                </a:solidFill>
                <a:cs typeface="Arial" charset="0"/>
              </a:rPr>
              <a:t>O</a:t>
            </a:r>
            <a:r>
              <a:rPr lang="en-US" dirty="0">
                <a:solidFill>
                  <a:srgbClr val="0C19FF"/>
                </a:solidFill>
              </a:rPr>
              <a:t>(d n log n)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8566382" y="5940534"/>
            <a:ext cx="5998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C19FF"/>
                </a:solidFill>
              </a:rPr>
              <a:t>O</a:t>
            </a:r>
            <a:r>
              <a:rPr lang="en-US" dirty="0">
                <a:solidFill>
                  <a:srgbClr val="0C19FF"/>
                </a:solidFill>
              </a:rPr>
              <a:t>(d)</a:t>
            </a:r>
            <a:endParaRPr lang="el-GR" dirty="0">
              <a:solidFill>
                <a:srgbClr val="0C19FF"/>
              </a:solidFill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27584" y="5590981"/>
            <a:ext cx="163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/>
              <a:t>Jede</a:t>
            </a:r>
            <a:r>
              <a:rPr lang="en-US" sz="1100" dirty="0"/>
              <a:t> </a:t>
            </a:r>
            <a:r>
              <a:rPr lang="en-US" sz="1100" dirty="0" err="1"/>
              <a:t>Zeile</a:t>
            </a:r>
            <a:r>
              <a:rPr lang="en-US" sz="1100" dirty="0"/>
              <a:t> </a:t>
            </a:r>
            <a:r>
              <a:rPr lang="en-US" sz="1100" dirty="0" err="1"/>
              <a:t>sei</a:t>
            </a:r>
            <a:r>
              <a:rPr lang="en-US" sz="1100" dirty="0"/>
              <a:t> </a:t>
            </a:r>
            <a:r>
              <a:rPr lang="en-US" sz="1100" dirty="0" err="1"/>
              <a:t>eine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“</a:t>
            </a:r>
            <a:r>
              <a:rPr lang="en-US" sz="1100" dirty="0" err="1"/>
              <a:t>lange</a:t>
            </a:r>
            <a:r>
              <a:rPr lang="en-US" sz="1100" dirty="0"/>
              <a:t>” </a:t>
            </a:r>
            <a:r>
              <a:rPr lang="en-US" sz="1100" dirty="0" err="1"/>
              <a:t>Zahl</a:t>
            </a:r>
            <a:r>
              <a:rPr lang="en-US" sz="1100" dirty="0"/>
              <a:t>, </a:t>
            </a:r>
            <a:r>
              <a:rPr lang="en-US" sz="1100" dirty="0" err="1"/>
              <a:t>eine</a:t>
            </a:r>
            <a:br>
              <a:rPr lang="en-US" sz="1100" dirty="0"/>
            </a:br>
            <a:r>
              <a:rPr lang="en-US" sz="1100" dirty="0" err="1"/>
              <a:t>Gensequenz</a:t>
            </a:r>
            <a:r>
              <a:rPr lang="en-US" sz="1100" dirty="0"/>
              <a:t> </a:t>
            </a:r>
            <a:r>
              <a:rPr lang="en-US" sz="1100" dirty="0" err="1"/>
              <a:t>oder</a:t>
            </a:r>
            <a:r>
              <a:rPr lang="en-US" sz="1100" dirty="0"/>
              <a:t>….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028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Ähnlich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das </a:t>
            </a:r>
            <a:r>
              <a:rPr lang="en-US" dirty="0" err="1"/>
              <a:t>Sortieren</a:t>
            </a:r>
            <a:r>
              <a:rPr lang="en-US" dirty="0"/>
              <a:t> von </a:t>
            </a:r>
            <a:r>
              <a:rPr lang="en-US" dirty="0" err="1"/>
              <a:t>Adressbüchern</a:t>
            </a:r>
            <a:endParaRPr lang="en-US" dirty="0"/>
          </a:p>
          <a:p>
            <a:r>
              <a:rPr lang="en-US" dirty="0" err="1"/>
              <a:t>Behandle</a:t>
            </a:r>
            <a:r>
              <a:rPr lang="en-US" dirty="0"/>
              <a:t> </a:t>
            </a: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Sortierschlüssel</a:t>
            </a:r>
            <a:endParaRPr lang="en-US" dirty="0"/>
          </a:p>
          <a:p>
            <a:r>
              <a:rPr lang="en-US" dirty="0" err="1"/>
              <a:t>Starte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Least-significant-Bit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438400" y="3828802"/>
            <a:ext cx="388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198099109123518183599</a:t>
            </a:r>
          </a:p>
          <a:p>
            <a:r>
              <a:rPr lang="en-US" sz="2400"/>
              <a:t>340199540380128115295</a:t>
            </a:r>
          </a:p>
          <a:p>
            <a:r>
              <a:rPr lang="en-US" sz="2400"/>
              <a:t>384700101594539614696</a:t>
            </a:r>
          </a:p>
          <a:p>
            <a:r>
              <a:rPr lang="en-US" sz="2400"/>
              <a:t>382408360201039258538</a:t>
            </a:r>
          </a:p>
          <a:p>
            <a:r>
              <a:rPr lang="en-US" sz="2400"/>
              <a:t>614386507628681328936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590800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52600" y="3019177"/>
            <a:ext cx="193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Most significant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4911868" y="2996952"/>
            <a:ext cx="2005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Least significant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5750068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339752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Radix-</a:t>
            </a:r>
            <a:r>
              <a:rPr lang="de-DE" sz="1400" dirty="0" err="1">
                <a:solidFill>
                  <a:srgbClr val="0000FF"/>
                </a:solidFill>
              </a:rPr>
              <a:t>Sort</a:t>
            </a:r>
            <a:r>
              <a:rPr lang="de-DE" sz="1400" dirty="0">
                <a:solidFill>
                  <a:srgbClr val="0000FF"/>
                </a:solidFill>
              </a:rPr>
              <a:t> wurde schon </a:t>
            </a:r>
            <a:r>
              <a:rPr lang="de-DE" sz="1400" b="1" dirty="0">
                <a:solidFill>
                  <a:srgbClr val="FF0000"/>
                </a:solidFill>
              </a:rPr>
              <a:t>1887</a:t>
            </a:r>
            <a:r>
              <a:rPr lang="de-DE" sz="1400" dirty="0">
                <a:solidFill>
                  <a:srgbClr val="0000FF"/>
                </a:solidFill>
              </a:rPr>
              <a:t> in Arbeiten von </a:t>
            </a:r>
            <a:br>
              <a:rPr lang="de-DE" sz="1400" dirty="0">
                <a:solidFill>
                  <a:srgbClr val="0000FF"/>
                </a:solidFill>
              </a:rPr>
            </a:br>
            <a:r>
              <a:rPr lang="de-DE" sz="1400" dirty="0">
                <a:solidFill>
                  <a:srgbClr val="0000FF"/>
                </a:solidFill>
              </a:rPr>
              <a:t>Herman Hollerith zu Volkszählungsmaschinen verwendet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6372200" y="429309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“</a:t>
            </a:r>
            <a:r>
              <a:rPr lang="en-US" dirty="0" err="1"/>
              <a:t>langen</a:t>
            </a:r>
            <a:r>
              <a:rPr lang="en-US" dirty="0"/>
              <a:t>” </a:t>
            </a:r>
            <a:r>
              <a:rPr lang="en-US" dirty="0" err="1"/>
              <a:t>Zahl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022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vereinfachtes</a:t>
            </a:r>
            <a:r>
              <a:rPr lang="en-US" dirty="0"/>
              <a:t> </a:t>
            </a:r>
            <a:r>
              <a:rPr lang="en-US" dirty="0" err="1"/>
              <a:t>Beispiel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br>
              <a:rPr lang="en-US" dirty="0"/>
            </a:br>
            <a:r>
              <a:rPr lang="en-US" dirty="0" err="1"/>
              <a:t>langen</a:t>
            </a:r>
            <a:r>
              <a:rPr lang="en-US" dirty="0"/>
              <a:t> </a:t>
            </a:r>
            <a:r>
              <a:rPr lang="en-US" dirty="0" err="1"/>
              <a:t>Zahl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172200" y="1676400"/>
            <a:ext cx="8191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0  1  6</a:t>
            </a:r>
            <a:endParaRPr lang="en-US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8779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6  8  8</a:t>
            </a:r>
            <a:endParaRPr 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68580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5061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zweitletzer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>
            <a:off x="65532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8874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erster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9  3  5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63246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46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255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Eingabe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wobei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key(</a:t>
            </a: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[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 Unicode MS" charset="0"/>
              </a:rPr>
              <a:t>j])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∈ {1, 2, …,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}</a:t>
            </a:r>
            <a:r>
              <a:rPr lang="en-US" dirty="0"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Ausgabe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B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sortiert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2800" dirty="0">
                <a:latin typeface="+mn-lt"/>
                <a:cs typeface="Arial Unicode MS" charset="0"/>
              </a:rPr>
              <a:t>: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endParaRPr lang="en-US" sz="28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Kein</a:t>
            </a:r>
            <a:r>
              <a:rPr lang="en-US" sz="2800" dirty="0">
                <a:latin typeface="+mn-lt"/>
                <a:cs typeface="Arial Unicode MS" charset="0"/>
              </a:rPr>
              <a:t> In-situ-</a:t>
            </a:r>
            <a:r>
              <a:rPr lang="en-US" sz="2800" dirty="0" err="1">
                <a:latin typeface="+mn-lt"/>
                <a:cs typeface="Arial Unicode MS" charset="0"/>
              </a:rPr>
              <a:t>Sortieralgorithmus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Benötigt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𝛳(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n+k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) 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zusätzliche</a:t>
            </a:r>
            <a:r>
              <a:rPr lang="en-US" sz="2800" dirty="0">
                <a:latin typeface="+mn-lt"/>
                <a:cs typeface="Arial Unicode MS" charset="0"/>
                <a:sym typeface="Symbol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  <a:sym typeface="Symbol" charset="0"/>
              </a:rPr>
              <a:t>Speicherplätze</a:t>
            </a:r>
            <a:endParaRPr lang="en-US" sz="2800" dirty="0">
              <a:latin typeface="+mn-lt"/>
              <a:cs typeface="Arial Unicode MS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451955-0D2E-E24E-A16A-2060A7ECE5AC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Zeitkomplexität</a:t>
            </a: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/>
              <a:t>Sortierung</a:t>
            </a:r>
            <a:r>
              <a:rPr lang="en-US" sz="2400" dirty="0"/>
              <a:t> </a:t>
            </a:r>
            <a:r>
              <a:rPr lang="en-US" sz="2400" dirty="0" err="1"/>
              <a:t>jeder</a:t>
            </a:r>
            <a:r>
              <a:rPr lang="en-US" sz="2400" dirty="0"/>
              <a:t> der d </a:t>
            </a:r>
            <a:r>
              <a:rPr lang="en-US" sz="2400" dirty="0" err="1"/>
              <a:t>Spalten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Counting-Sort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Gesamtkosten</a:t>
            </a:r>
            <a:r>
              <a:rPr lang="en-US" sz="2400" dirty="0"/>
              <a:t>: </a:t>
            </a:r>
            <a:r>
              <a:rPr lang="en-US" sz="2400" i="1" dirty="0">
                <a:latin typeface="Times New Roman" charset="0"/>
              </a:rPr>
              <a:t>d (n + k)</a:t>
            </a:r>
            <a:r>
              <a:rPr lang="en-US" sz="2400" dirty="0"/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Wähle</a:t>
            </a:r>
            <a:r>
              <a:rPr lang="en-US" sz="2000" dirty="0"/>
              <a:t> </a:t>
            </a:r>
            <a:r>
              <a:rPr lang="en-US" sz="2000" i="1" dirty="0">
                <a:latin typeface="Times New Roman" charset="0"/>
              </a:rPr>
              <a:t>k</a:t>
            </a:r>
            <a:r>
              <a:rPr lang="en-US" sz="2000" dirty="0"/>
              <a:t> = 10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l-GR" sz="2000" i="1" dirty="0">
                <a:latin typeface="Times New Roman" charset="0"/>
                <a:cs typeface="Arial" charset="0"/>
              </a:rPr>
              <a:t>Θ</a:t>
            </a:r>
            <a:r>
              <a:rPr lang="en-US" sz="2000" i="1" dirty="0">
                <a:latin typeface="Times New Roman" charset="0"/>
                <a:cs typeface="Arial" charset="0"/>
              </a:rPr>
              <a:t>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) 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Partitionierung</a:t>
            </a:r>
            <a:r>
              <a:rPr lang="en-US" sz="2400" dirty="0">
                <a:cs typeface="Arial" charset="0"/>
              </a:rPr>
              <a:t> der d </a:t>
            </a:r>
            <a:r>
              <a:rPr lang="en-US" sz="2400" dirty="0" err="1">
                <a:cs typeface="Arial" charset="0"/>
              </a:rPr>
              <a:t>Zahlen</a:t>
            </a:r>
            <a:r>
              <a:rPr lang="en-US" sz="2400" dirty="0">
                <a:cs typeface="Arial" charset="0"/>
              </a:rPr>
              <a:t> in </a:t>
            </a:r>
            <a:r>
              <a:rPr lang="en-US" sz="2400" dirty="0" err="1">
                <a:cs typeface="Arial" charset="0"/>
              </a:rPr>
              <a:t>z.B</a:t>
            </a:r>
            <a:r>
              <a:rPr lang="en-US" sz="2400" dirty="0">
                <a:cs typeface="Arial" charset="0"/>
              </a:rPr>
              <a:t>. in </a:t>
            </a:r>
            <a:r>
              <a:rPr lang="en-US" sz="2400" dirty="0" err="1">
                <a:cs typeface="Arial" charset="0"/>
              </a:rPr>
              <a:t>Dreiergruppen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(n+10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3</a:t>
            </a:r>
            <a:r>
              <a:rPr lang="en-US" sz="2000" i="1" dirty="0">
                <a:latin typeface="Times New Roman" charset="0"/>
                <a:cs typeface="Arial" charset="0"/>
              </a:rPr>
              <a:t>)d/3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Wir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arbeiten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mit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Binärzahlen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>
                <a:cs typeface="Arial" charset="0"/>
              </a:rPr>
              <a:t>anstelle </a:t>
            </a:r>
            <a:r>
              <a:rPr lang="en-US" sz="2400" dirty="0">
                <a:cs typeface="Arial" charset="0"/>
              </a:rPr>
              <a:t>von </a:t>
            </a:r>
            <a:r>
              <a:rPr lang="en-US" sz="2400" dirty="0" err="1">
                <a:cs typeface="Arial" charset="0"/>
              </a:rPr>
              <a:t>Dezimalen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Partitionierung</a:t>
            </a:r>
            <a:r>
              <a:rPr lang="en-US" sz="2000" dirty="0">
                <a:cs typeface="Arial" charset="0"/>
              </a:rPr>
              <a:t> der  d Bits in </a:t>
            </a:r>
            <a:r>
              <a:rPr lang="en-US" sz="2000" dirty="0" err="1">
                <a:cs typeface="Arial" charset="0"/>
              </a:rPr>
              <a:t>Gruppen</a:t>
            </a:r>
            <a:r>
              <a:rPr lang="en-US" sz="2000" dirty="0">
                <a:cs typeface="Arial" charset="0"/>
              </a:rPr>
              <a:t> von </a:t>
            </a:r>
            <a:r>
              <a:rPr lang="en-US" sz="2000" i="1" dirty="0">
                <a:latin typeface="Times New Roman" charset="0"/>
                <a:cs typeface="Arial" charset="0"/>
              </a:rPr>
              <a:t>r</a:t>
            </a:r>
            <a:r>
              <a:rPr lang="en-US" sz="2000" dirty="0">
                <a:cs typeface="Arial" charset="0"/>
              </a:rPr>
              <a:t> Bits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(n+2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r</a:t>
            </a:r>
            <a:r>
              <a:rPr lang="en-US" sz="2000" i="1" dirty="0">
                <a:latin typeface="Times New Roman" charset="0"/>
                <a:cs typeface="Arial" charset="0"/>
              </a:rPr>
              <a:t>)d/r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Wähle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r = log n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/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Vergleiche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mit</a:t>
            </a:r>
            <a:r>
              <a:rPr lang="en-US" sz="2000" dirty="0">
                <a:cs typeface="Arial" charset="0"/>
              </a:rPr>
              <a:t>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für</a:t>
            </a:r>
            <a:r>
              <a:rPr lang="en-US" sz="2000" dirty="0">
                <a:cs typeface="Arial" charset="0"/>
              </a:rPr>
              <a:t> das </a:t>
            </a:r>
            <a:r>
              <a:rPr lang="en-US" sz="2000" dirty="0" err="1">
                <a:cs typeface="Arial" charset="0"/>
              </a:rPr>
              <a:t>einfache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Verfahren</a:t>
            </a:r>
            <a:endParaRPr lang="en-US" sz="20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Aber</a:t>
            </a:r>
            <a:r>
              <a:rPr lang="en-US" sz="2400" dirty="0">
                <a:cs typeface="Arial" charset="0"/>
              </a:rPr>
              <a:t>: Radix-Sort hat </a:t>
            </a:r>
            <a:r>
              <a:rPr lang="en-US" sz="2400" dirty="0" err="1">
                <a:cs typeface="Arial" charset="0"/>
              </a:rPr>
              <a:t>hohen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konstanten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Faktor</a:t>
            </a:r>
            <a:endParaRPr lang="en-US" sz="2400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8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Platzkomplexität</a:t>
            </a: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Verwendung</a:t>
            </a:r>
            <a:r>
              <a:rPr lang="en-US" dirty="0"/>
              <a:t> von Counting-Sort</a:t>
            </a:r>
          </a:p>
          <a:p>
            <a:r>
              <a:rPr lang="en-US" dirty="0" err="1"/>
              <a:t>Daher</a:t>
            </a:r>
            <a:r>
              <a:rPr lang="en-US" dirty="0"/>
              <a:t> </a:t>
            </a:r>
            <a:r>
              <a:rPr lang="en-US" dirty="0" err="1"/>
              <a:t>zusätzlicher</a:t>
            </a:r>
            <a:r>
              <a:rPr lang="en-US" dirty="0"/>
              <a:t> Speicher </a:t>
            </a:r>
            <a:r>
              <a:rPr lang="en-US" dirty="0" err="1"/>
              <a:t>nötig</a:t>
            </a:r>
            <a:r>
              <a:rPr lang="en-US" dirty="0"/>
              <a:t>:  </a:t>
            </a:r>
            <a:r>
              <a:rPr lang="en-US" dirty="0">
                <a:sym typeface="Symbol" charset="0"/>
              </a:rPr>
              <a:t>𝛳(n)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2291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512768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  <p:extLst>
      <p:ext uri="{BB962C8B-B14F-4D97-AF65-F5344CB8AC3E}">
        <p14:creationId xmlns:p14="http://schemas.microsoft.com/office/powerpoint/2010/main" val="30276335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99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31117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75C3-0B20-5141-943A-00A7A629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Strukturen zur Gruppierung von Daten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96CDA-C416-494E-9602-552D7887F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875"/>
          </a:xfrm>
        </p:spPr>
        <p:txBody>
          <a:bodyPr/>
          <a:lstStyle/>
          <a:p>
            <a:r>
              <a:rPr lang="en-DE" dirty="0">
                <a:solidFill>
                  <a:srgbClr val="0C19FF"/>
                </a:solidFill>
              </a:rPr>
              <a:t>Arrays</a:t>
            </a:r>
            <a:r>
              <a:rPr lang="en-DE" dirty="0"/>
              <a:t> </a:t>
            </a:r>
          </a:p>
          <a:p>
            <a:pPr lvl="1"/>
            <a:r>
              <a:rPr lang="en-DE" dirty="0"/>
              <a:t>Zugriff über Index (wir schreiben A[i] oder auch A[i] = …)</a:t>
            </a:r>
          </a:p>
          <a:p>
            <a:pPr lvl="1"/>
            <a:r>
              <a:rPr lang="en-DE" dirty="0"/>
              <a:t>Funktion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ist definiert </a:t>
            </a:r>
          </a:p>
          <a:p>
            <a:pPr lvl="1"/>
            <a:r>
              <a:rPr lang="en-DE" dirty="0"/>
              <a:t>Zeichenketten als spezielle Arrays (Notation “…”)</a:t>
            </a:r>
          </a:p>
          <a:p>
            <a:pPr lvl="1"/>
            <a:r>
              <a:rPr lang="en-DE" dirty="0"/>
              <a:t>Funktion A: I </a:t>
            </a:r>
            <a:r>
              <a:rPr lang="en-DE" dirty="0">
                <a:sym typeface="Wingdings" pitchFamily="2" charset="2"/>
              </a:rPr>
              <a:t> D   Notation: [3, 42, 55, 6]</a:t>
            </a:r>
            <a:endParaRPr lang="en-DE" dirty="0"/>
          </a:p>
          <a:p>
            <a:r>
              <a:rPr lang="en-DE" dirty="0">
                <a:solidFill>
                  <a:srgbClr val="0C19FF"/>
                </a:solidFill>
              </a:rPr>
              <a:t>Tupel</a:t>
            </a:r>
            <a:r>
              <a:rPr lang="en-DE" dirty="0"/>
              <a:t> (Reihung von Komponenten)</a:t>
            </a:r>
          </a:p>
          <a:p>
            <a:pPr lvl="1"/>
            <a:r>
              <a:rPr lang="en-DE" dirty="0"/>
              <a:t>Beispiel: (“Ralf”, 55, 1.8)  	</a:t>
            </a:r>
            <a:r>
              <a:rPr lang="en-DE" dirty="0">
                <a:solidFill>
                  <a:srgbClr val="0C19FF"/>
                </a:solidFill>
              </a:rPr>
              <a:t>n-Tupel</a:t>
            </a:r>
          </a:p>
          <a:p>
            <a:pPr lvl="1"/>
            <a:r>
              <a:rPr lang="en-DE" dirty="0"/>
              <a:t>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p, age, height</a:t>
            </a:r>
            <a:r>
              <a:rPr lang="en-DE" dirty="0"/>
              <a:t>) = (“Ralf”, 55, 1.8) </a:t>
            </a:r>
          </a:p>
          <a:p>
            <a:pPr lvl="1"/>
            <a:r>
              <a:rPr lang="en-DE" dirty="0"/>
              <a:t>Zugriff über Indexschreibweise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(42, 23)[1] = 42</a:t>
            </a:r>
          </a:p>
          <a:p>
            <a:pPr lvl="2"/>
            <a:r>
              <a:rPr lang="en-DE" dirty="0"/>
              <a:t>Namen von Funktionen, die auf Komponenten zugreifen, können wie immer vereinbart werden</a:t>
            </a:r>
          </a:p>
          <a:p>
            <a:pPr lvl="2"/>
            <a:r>
              <a:rPr lang="en-DE" dirty="0"/>
              <a:t>Anzahl der Komponenten üblicherweise klein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3848A-D50D-8F4C-A994-12538DF2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8FA23778-60A2-024B-937F-3A1B40C15862}"/>
              </a:ext>
            </a:extLst>
          </p:cNvPr>
          <p:cNvSpPr/>
          <p:nvPr/>
        </p:nvSpPr>
        <p:spPr>
          <a:xfrm>
            <a:off x="5876730" y="1115452"/>
            <a:ext cx="290165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5BDD62E3-F24A-9B40-B845-4475F0228528}"/>
              </a:ext>
            </a:extLst>
          </p:cNvPr>
          <p:cNvCxnSpPr/>
          <p:nvPr/>
        </p:nvCxnSpPr>
        <p:spPr>
          <a:xfrm>
            <a:off x="4724602" y="130607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A236D469-CE21-E04E-A9AA-B9D77CA5716A}"/>
              </a:ext>
            </a:extLst>
          </p:cNvPr>
          <p:cNvSpPr/>
          <p:nvPr/>
        </p:nvSpPr>
        <p:spPr>
          <a:xfrm rot="5400000">
            <a:off x="7236297" y="4077071"/>
            <a:ext cx="1080118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A0D0EA1A-BD2E-5D49-AC03-654CC41B578F}"/>
              </a:ext>
            </a:extLst>
          </p:cNvPr>
          <p:cNvCxnSpPr>
            <a:cxnSpLocks/>
          </p:cNvCxnSpPr>
          <p:nvPr/>
        </p:nvCxnSpPr>
        <p:spPr>
          <a:xfrm>
            <a:off x="6948263" y="3933052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BE302F3-F904-5A4D-8DEB-CAD3565B5F63}"/>
              </a:ext>
            </a:extLst>
          </p:cNvPr>
          <p:cNvSpPr txBox="1"/>
          <p:nvPr/>
        </p:nvSpPr>
        <p:spPr>
          <a:xfrm>
            <a:off x="4292554" y="11154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7ECB6A-AA6C-F449-87CB-C88917130E26}"/>
              </a:ext>
            </a:extLst>
          </p:cNvPr>
          <p:cNvSpPr txBox="1"/>
          <p:nvPr/>
        </p:nvSpPr>
        <p:spPr>
          <a:xfrm>
            <a:off x="6660232" y="1495817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B29BA-715F-0D44-AF60-AD3D052ED742}"/>
              </a:ext>
            </a:extLst>
          </p:cNvPr>
          <p:cNvSpPr txBox="1"/>
          <p:nvPr/>
        </p:nvSpPr>
        <p:spPr>
          <a:xfrm>
            <a:off x="8028384" y="4182179"/>
            <a:ext cx="100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horizontale Darstellung möglich</a:t>
            </a:r>
          </a:p>
        </p:txBody>
      </p:sp>
    </p:spTree>
    <p:extLst>
      <p:ext uri="{BB962C8B-B14F-4D97-AF65-F5344CB8AC3E}">
        <p14:creationId xmlns:p14="http://schemas.microsoft.com/office/powerpoint/2010/main" val="250450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973B-C307-F742-B59C-411CAF9E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Wenn wir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effizient realisieren wollen…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5B031-289E-4444-A33A-2AF8D07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F4FE6EC-237F-8A4D-ABFE-AD534C2F33D0}"/>
              </a:ext>
            </a:extLst>
          </p:cNvPr>
          <p:cNvSpPr/>
          <p:nvPr/>
        </p:nvSpPr>
        <p:spPr>
          <a:xfrm rot="5400000">
            <a:off x="1532600" y="2153227"/>
            <a:ext cx="843547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17A7F6B0-0599-8741-B470-812E8BDA5221}"/>
              </a:ext>
            </a:extLst>
          </p:cNvPr>
          <p:cNvCxnSpPr>
            <a:cxnSpLocks/>
          </p:cNvCxnSpPr>
          <p:nvPr/>
        </p:nvCxnSpPr>
        <p:spPr>
          <a:xfrm>
            <a:off x="1126281" y="2127493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A8875F8-D683-2F47-8DD6-FA08AAE7A356}"/>
              </a:ext>
            </a:extLst>
          </p:cNvPr>
          <p:cNvSpPr txBox="1"/>
          <p:nvPr/>
        </p:nvSpPr>
        <p:spPr>
          <a:xfrm>
            <a:off x="766242" y="191147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7BD4F794-4C0E-A14D-BB3B-DBFEF7B9FD90}"/>
              </a:ext>
            </a:extLst>
          </p:cNvPr>
          <p:cNvSpPr/>
          <p:nvPr/>
        </p:nvSpPr>
        <p:spPr>
          <a:xfrm>
            <a:off x="3121174" y="1962933"/>
            <a:ext cx="1522834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EF478D00-7218-A542-803A-C1F98EE67792}"/>
              </a:ext>
            </a:extLst>
          </p:cNvPr>
          <p:cNvCxnSpPr/>
          <p:nvPr/>
        </p:nvCxnSpPr>
        <p:spPr>
          <a:xfrm>
            <a:off x="1969046" y="215355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9">
            <a:extLst>
              <a:ext uri="{FF2B5EF4-FFF2-40B4-BE49-F238E27FC236}">
                <a16:creationId xmlns:a16="http://schemas.microsoft.com/office/drawing/2014/main" id="{D7D35B18-D369-E047-B39F-D2DDB293DCF3}"/>
              </a:ext>
            </a:extLst>
          </p:cNvPr>
          <p:cNvCxnSpPr/>
          <p:nvPr/>
        </p:nvCxnSpPr>
        <p:spPr>
          <a:xfrm>
            <a:off x="1969046" y="254544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43E4347-264B-A348-AEA8-9F895016140B}"/>
              </a:ext>
            </a:extLst>
          </p:cNvPr>
          <p:cNvSpPr txBox="1"/>
          <p:nvPr/>
        </p:nvSpPr>
        <p:spPr>
          <a:xfrm>
            <a:off x="3223501" y="241172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FD898B-0281-034E-AB00-DB1FF7724307}"/>
              </a:ext>
            </a:extLst>
          </p:cNvPr>
          <p:cNvSpPr txBox="1"/>
          <p:nvPr/>
        </p:nvSpPr>
        <p:spPr>
          <a:xfrm>
            <a:off x="2218157" y="1722643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internalRepr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449DB-E493-0B44-AF9D-693EB48A8D56}"/>
              </a:ext>
            </a:extLst>
          </p:cNvPr>
          <p:cNvSpPr txBox="1"/>
          <p:nvPr/>
        </p:nvSpPr>
        <p:spPr>
          <a:xfrm>
            <a:off x="2205514" y="2567997"/>
            <a:ext cx="6062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length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6280E67-A1D2-8D40-882E-0C473B67B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000" dirty="0"/>
              <a:t>… müssten wir uns Arrays so vorstellen</a:t>
            </a:r>
          </a:p>
          <a:p>
            <a:endParaRPr lang="en-DE" sz="2000" dirty="0"/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endParaRPr lang="en-DE" sz="2000" dirty="0"/>
          </a:p>
          <a:p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pPr marL="0" indent="0">
              <a:buNone/>
            </a:pPr>
            <a:endParaRPr lang="en-DE" sz="2000" dirty="0"/>
          </a:p>
          <a:p>
            <a:r>
              <a:rPr lang="en-DE" sz="2000" dirty="0"/>
              <a:t>A[i] muss der Compiler </a:t>
            </a:r>
            <a:br>
              <a:rPr lang="en-DE" sz="2000" dirty="0"/>
            </a:br>
            <a:r>
              <a:rPr lang="en-DE" sz="2000" dirty="0"/>
              <a:t>entsprechend umsetzen</a:t>
            </a:r>
          </a:p>
          <a:p>
            <a:r>
              <a:rPr lang="en-DE" sz="2000" dirty="0"/>
              <a:t>Wir</a:t>
            </a:r>
            <a:r>
              <a:rPr lang="en-DE" sz="2000" baseline="0" dirty="0"/>
              <a:t> bleiben aber in der Darstellung bei </a:t>
            </a:r>
            <a:endParaRPr lang="en-DE" sz="2000" dirty="0"/>
          </a:p>
        </p:txBody>
      </p:sp>
      <p:sp>
        <p:nvSpPr>
          <p:cNvPr id="17" name="Rechteck 6">
            <a:extLst>
              <a:ext uri="{FF2B5EF4-FFF2-40B4-BE49-F238E27FC236}">
                <a16:creationId xmlns:a16="http://schemas.microsoft.com/office/drawing/2014/main" id="{5809906B-5AC1-7845-9388-3EC9F12FB0F1}"/>
              </a:ext>
            </a:extLst>
          </p:cNvPr>
          <p:cNvSpPr/>
          <p:nvPr/>
        </p:nvSpPr>
        <p:spPr>
          <a:xfrm>
            <a:off x="2411760" y="5645001"/>
            <a:ext cx="172819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9">
            <a:extLst>
              <a:ext uri="{FF2B5EF4-FFF2-40B4-BE49-F238E27FC236}">
                <a16:creationId xmlns:a16="http://schemas.microsoft.com/office/drawing/2014/main" id="{0D744E26-9C20-1649-998D-1ED98F7502EA}"/>
              </a:ext>
            </a:extLst>
          </p:cNvPr>
          <p:cNvCxnSpPr/>
          <p:nvPr/>
        </p:nvCxnSpPr>
        <p:spPr>
          <a:xfrm>
            <a:off x="1259632" y="5835625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289F18-7ED3-2D42-8AD7-A5DE60A083BA}"/>
              </a:ext>
            </a:extLst>
          </p:cNvPr>
          <p:cNvSpPr txBox="1"/>
          <p:nvPr/>
        </p:nvSpPr>
        <p:spPr>
          <a:xfrm>
            <a:off x="827584" y="564500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02B0B-80B0-CD4B-A708-0563DB08A19D}"/>
              </a:ext>
            </a:extLst>
          </p:cNvPr>
          <p:cNvSpPr txBox="1"/>
          <p:nvPr/>
        </p:nvSpPr>
        <p:spPr>
          <a:xfrm>
            <a:off x="3195262" y="6005041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8DE552-3AC3-1546-B72F-B05D2D3F8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070" y="2018844"/>
            <a:ext cx="4210930" cy="306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9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56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Listen</a:t>
            </a:r>
            <a:r>
              <a:rPr lang="de-DE" dirty="0"/>
              <a:t> als abstrakte Datentypen (ADTs)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makeList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neue Liste (am Anfang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l)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endParaRPr lang="de-DE" sz="2000" dirty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löscht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sofern enthalten,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, wenn ein Element gelöscht wird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Last-in-Element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Last-in-Element in </a:t>
            </a:r>
            <a:r>
              <a:rPr lang="de-DE" sz="2000" dirty="0">
                <a:solidFill>
                  <a:srgbClr val="3C8C93"/>
                </a:solidFill>
              </a:rPr>
              <a:t>l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rgbClr val="3C8C93"/>
                </a:solidFill>
              </a:rPr>
              <a:t>l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mtList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 (last-in first-out):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... </a:t>
            </a:r>
            <a:r>
              <a:rPr lang="de-DE" sz="2000" dirty="0"/>
              <a:t>end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...</a:t>
            </a:r>
            <a:r>
              <a:rPr lang="de-DE" sz="2000" dirty="0"/>
              <a:t> end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7" name="Rounded Rectangular Callout 5">
            <a:extLst>
              <a:ext uri="{FF2B5EF4-FFF2-40B4-BE49-F238E27FC236}">
                <a16:creationId xmlns:a16="http://schemas.microsoft.com/office/drawing/2014/main" id="{C71954BD-6A5F-4144-951D-E7609E8F34AA}"/>
              </a:ext>
            </a:extLst>
          </p:cNvPr>
          <p:cNvSpPr/>
          <p:nvPr/>
        </p:nvSpPr>
        <p:spPr>
          <a:xfrm>
            <a:off x="6200849" y="5107379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168578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 intern realisiert als Tupel (</a:t>
            </a:r>
            <a:r>
              <a:rPr lang="de-DE" dirty="0" err="1"/>
              <a:t>mutable</a:t>
            </a:r>
            <a:r>
              <a:rPr lang="de-DE" dirty="0"/>
              <a:t> </a:t>
            </a:r>
            <a:r>
              <a:rPr lang="de-DE" dirty="0" err="1"/>
              <a:t>struct</a:t>
            </a:r>
            <a:r>
              <a:rPr lang="de-DE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67544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1970509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266653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818381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114525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6693" y="3122965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2-Tupel  ( … , … )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2546573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122637" y="1340768"/>
            <a:ext cx="348685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l.internalRepr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114525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114525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545830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4490789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642917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/</a:t>
            </a:r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842717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066853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266653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435053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49319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66159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642917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811317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231181" y="4380596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F4DEDD-C083-B647-B217-34AB52FDDA7F}"/>
              </a:ext>
            </a:extLst>
          </p:cNvPr>
          <p:cNvSpPr/>
          <p:nvPr/>
        </p:nvSpPr>
        <p:spPr>
          <a:xfrm>
            <a:off x="6717884" y="5147900"/>
            <a:ext cx="1980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/ stehe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nothing</a:t>
            </a:r>
            <a:br>
              <a:rPr lang="de-DE" dirty="0"/>
            </a:br>
            <a:r>
              <a:rPr lang="de-DE" dirty="0"/>
              <a:t>in Julia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146132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623320" y="2156886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623320" y="2845176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791720" y="2406281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3362989" y="2329543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786743" y="2274765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51900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r>
              <a:rPr lang="en-US" dirty="0"/>
              <a:t> (“</a:t>
            </a:r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20"/>
            <a:ext cx="8229600" cy="3115816"/>
          </a:xfrm>
        </p:spPr>
        <p:txBody>
          <a:bodyPr/>
          <a:lstStyle/>
          <a:p>
            <a:r>
              <a:rPr lang="en-US" sz="2400" dirty="0" err="1"/>
              <a:t>Ausdruck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l) </a:t>
            </a:r>
            <a:r>
              <a:rPr lang="en-US" sz="2400" dirty="0" err="1"/>
              <a:t>liefert</a:t>
            </a:r>
            <a:r>
              <a:rPr lang="en-US" sz="2400" dirty="0"/>
              <a:t> </a:t>
            </a:r>
            <a:r>
              <a:rPr lang="en-US" sz="2400" dirty="0" err="1"/>
              <a:t>Tupel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Element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2400" dirty="0"/>
              <a:t> und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</a:p>
          <a:p>
            <a:r>
              <a:rPr lang="en-US" sz="2400" dirty="0" err="1">
                <a:solidFill>
                  <a:srgbClr val="0C19FF"/>
                </a:solidFill>
              </a:rPr>
              <a:t>Beispiele</a:t>
            </a:r>
            <a:r>
              <a:rPr lang="en-US" sz="2400" dirty="0">
                <a:solidFill>
                  <a:srgbClr val="0C19FF"/>
                </a:solidFill>
              </a:rPr>
              <a:t>: </a:t>
            </a:r>
          </a:p>
          <a:p>
            <a:pPr lvl="1"/>
            <a:r>
              <a:rPr lang="en-US" sz="2000" dirty="0"/>
              <a:t>(4, (2, (9, nothing)))</a:t>
            </a:r>
          </a:p>
          <a:p>
            <a:r>
              <a:rPr lang="en-US" sz="2400" dirty="0"/>
              <a:t>Sei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sz="2400" dirty="0"/>
              <a:t>(4, (2, (9, nothing))), </a:t>
            </a:r>
            <a:r>
              <a:rPr lang="en-US" sz="2400" dirty="0" err="1"/>
              <a:t>dann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C19FF"/>
                </a:solidFill>
              </a:rPr>
              <a:t>Zugriff</a:t>
            </a:r>
            <a:r>
              <a:rPr lang="en-US" sz="2400" dirty="0">
                <a:solidFill>
                  <a:srgbClr val="0C19FF"/>
                </a:solidFill>
              </a:rPr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=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err="1"/>
              <a:t>dann</a:t>
            </a:r>
            <a:r>
              <a:rPr lang="en-US" sz="2400" dirty="0"/>
              <a:t> gilt: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 = 4 </a:t>
            </a:r>
            <a:r>
              <a:rPr lang="en-US" sz="2400" dirty="0"/>
              <a:t>und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(2, (9, nothing))</a:t>
            </a:r>
          </a:p>
          <a:p>
            <a:r>
              <a:rPr lang="en-US" sz="2400" dirty="0" err="1"/>
              <a:t>Zugriff</a:t>
            </a:r>
            <a:r>
              <a:rPr lang="en-US" sz="2400" dirty="0"/>
              <a:t> </a:t>
            </a:r>
            <a:r>
              <a:rPr lang="en-US" sz="2400" dirty="0" err="1"/>
              <a:t>auch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first(l)</a:t>
            </a:r>
            <a:r>
              <a:rPr lang="en-US" sz="2400" dirty="0"/>
              <a:t> 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rest(l)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im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 API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Tupel</a:t>
            </a:r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</a:t>
            </a:r>
            <a:r>
              <a:rPr lang="de-DE" dirty="0">
                <a:solidFill>
                  <a:schemeClr val="tx1"/>
                </a:solidFill>
              </a:rPr>
              <a:t> /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4"/>
          <p:cNvSpPr txBox="1"/>
          <p:nvPr/>
        </p:nvSpPr>
        <p:spPr>
          <a:xfrm>
            <a:off x="1979712" y="168164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342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A5480D-31AD-0243-A510-E8F563A70321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729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975"/>
            <a:ext cx="9145016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 (Beispiel)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(1, (2, </a:t>
            </a:r>
            <a:r>
              <a:rPr lang="de-DE" sz="2000" dirty="0" err="1"/>
              <a:t>nothing</a:t>
            </a:r>
            <a:r>
              <a:rPr lang="de-DE" sz="2000" dirty="0"/>
              <a:t>)) mit </a:t>
            </a:r>
            <a:r>
              <a:rPr lang="de-DE" sz="2000" dirty="0" err="1"/>
              <a:t>nothing</a:t>
            </a:r>
            <a:r>
              <a:rPr lang="de-DE" sz="2000" dirty="0"/>
              <a:t> für die leere Liste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cons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ein,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 </a:t>
            </a:r>
            <a:r>
              <a:rPr lang="de-DE" sz="2000" dirty="0"/>
              <a:t>nicht, gibt eine neue, erweiterte Liste zurück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erste Komponente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l[1] </a:t>
            </a:r>
            <a:r>
              <a:rPr lang="de-DE" sz="2000" dirty="0"/>
              <a:t>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leer), Manipulation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l[1]</a:t>
            </a:r>
            <a:r>
              <a:rPr lang="de-DE" sz="2000" dirty="0"/>
              <a:t> = </a:t>
            </a:r>
            <a:r>
              <a:rPr lang="de-DE" sz="2000" dirty="0">
                <a:solidFill>
                  <a:schemeClr val="hlink"/>
                </a:solidFill>
              </a:rPr>
              <a:t>...</a:t>
            </a:r>
            <a:endParaRPr lang="de-DE" sz="20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rest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zweite Komponente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l[2] </a:t>
            </a:r>
            <a:r>
              <a:rPr lang="de-DE" sz="2000" dirty="0"/>
              <a:t>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leer), Manipulation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l[2]</a:t>
            </a:r>
            <a:r>
              <a:rPr lang="de-DE" sz="2000" dirty="0"/>
              <a:t> = </a:t>
            </a:r>
            <a:r>
              <a:rPr lang="de-DE" sz="2000" dirty="0">
                <a:solidFill>
                  <a:schemeClr val="hlink"/>
                </a:solidFill>
              </a:rPr>
              <a:t>...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nothing</a:t>
            </a:r>
            <a:r>
              <a:rPr lang="de-DE" sz="2000" dirty="0"/>
              <a:t>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Iteration: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... </a:t>
            </a:r>
            <a:r>
              <a:rPr lang="de-DE" sz="2000" dirty="0"/>
              <a:t>end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...</a:t>
            </a:r>
            <a:r>
              <a:rPr lang="de-DE" sz="2000" dirty="0"/>
              <a:t> end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6644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3AD1-CB54-D943-BB6B-E4D16EAFC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52CCA-7B8B-BA4A-9F4C-592666C2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C7402D45-92E3-BE49-8446-84E0367315FB}"/>
              </a:ext>
            </a:extLst>
          </p:cNvPr>
          <p:cNvSpPr/>
          <p:nvPr/>
        </p:nvSpPr>
        <p:spPr>
          <a:xfrm>
            <a:off x="2987824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3D2E6FAC-D80E-104B-B6E3-0552258F33F9}"/>
              </a:ext>
            </a:extLst>
          </p:cNvPr>
          <p:cNvCxnSpPr>
            <a:cxnSpLocks/>
          </p:cNvCxnSpPr>
          <p:nvPr/>
        </p:nvCxnSpPr>
        <p:spPr>
          <a:xfrm>
            <a:off x="2199844" y="1601375"/>
            <a:ext cx="78798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hteck 6">
            <a:extLst>
              <a:ext uri="{FF2B5EF4-FFF2-40B4-BE49-F238E27FC236}">
                <a16:creationId xmlns:a16="http://schemas.microsoft.com/office/drawing/2014/main" id="{DB4DCBDD-9DAE-1A43-9506-371CC380387E}"/>
              </a:ext>
            </a:extLst>
          </p:cNvPr>
          <p:cNvSpPr/>
          <p:nvPr/>
        </p:nvSpPr>
        <p:spPr>
          <a:xfrm>
            <a:off x="4211960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23200C20-3D69-6E4E-9683-49ED8AF152F9}"/>
              </a:ext>
            </a:extLst>
          </p:cNvPr>
          <p:cNvSpPr/>
          <p:nvPr/>
        </p:nvSpPr>
        <p:spPr>
          <a:xfrm>
            <a:off x="5364088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9A305AA7-1B26-0441-9A9C-FDE06353F0E2}"/>
              </a:ext>
            </a:extLst>
          </p:cNvPr>
          <p:cNvCxnSpPr/>
          <p:nvPr/>
        </p:nvCxnSpPr>
        <p:spPr>
          <a:xfrm flipV="1">
            <a:off x="3563888" y="159077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>
            <a:extLst>
              <a:ext uri="{FF2B5EF4-FFF2-40B4-BE49-F238E27FC236}">
                <a16:creationId xmlns:a16="http://schemas.microsoft.com/office/drawing/2014/main" id="{10D2C0AA-46CC-164C-88A1-9045586E594F}"/>
              </a:ext>
            </a:extLst>
          </p:cNvPr>
          <p:cNvCxnSpPr/>
          <p:nvPr/>
        </p:nvCxnSpPr>
        <p:spPr>
          <a:xfrm flipV="1">
            <a:off x="4788024" y="159077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>
            <a:extLst>
              <a:ext uri="{FF2B5EF4-FFF2-40B4-BE49-F238E27FC236}">
                <a16:creationId xmlns:a16="http://schemas.microsoft.com/office/drawing/2014/main" id="{8EF8E019-A41C-9D46-B351-185BAD575E04}"/>
              </a:ext>
            </a:extLst>
          </p:cNvPr>
          <p:cNvSpPr/>
          <p:nvPr/>
        </p:nvSpPr>
        <p:spPr>
          <a:xfrm>
            <a:off x="2987824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>
            <a:extLst>
              <a:ext uri="{FF2B5EF4-FFF2-40B4-BE49-F238E27FC236}">
                <a16:creationId xmlns:a16="http://schemas.microsoft.com/office/drawing/2014/main" id="{99F47C34-D038-174B-8A39-436C402C5EE7}"/>
              </a:ext>
            </a:extLst>
          </p:cNvPr>
          <p:cNvCxnSpPr/>
          <p:nvPr/>
        </p:nvCxnSpPr>
        <p:spPr>
          <a:xfrm>
            <a:off x="3156224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>
            <a:extLst>
              <a:ext uri="{FF2B5EF4-FFF2-40B4-BE49-F238E27FC236}">
                <a16:creationId xmlns:a16="http://schemas.microsoft.com/office/drawing/2014/main" id="{7FB85C67-E52B-6B4A-8024-80BA519727D5}"/>
              </a:ext>
            </a:extLst>
          </p:cNvPr>
          <p:cNvSpPr/>
          <p:nvPr/>
        </p:nvSpPr>
        <p:spPr>
          <a:xfrm>
            <a:off x="4214369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>
            <a:extLst>
              <a:ext uri="{FF2B5EF4-FFF2-40B4-BE49-F238E27FC236}">
                <a16:creationId xmlns:a16="http://schemas.microsoft.com/office/drawing/2014/main" id="{74497A0B-1124-E249-B90D-61EC95BCEDF9}"/>
              </a:ext>
            </a:extLst>
          </p:cNvPr>
          <p:cNvCxnSpPr/>
          <p:nvPr/>
        </p:nvCxnSpPr>
        <p:spPr>
          <a:xfrm>
            <a:off x="4382769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>
            <a:extLst>
              <a:ext uri="{FF2B5EF4-FFF2-40B4-BE49-F238E27FC236}">
                <a16:creationId xmlns:a16="http://schemas.microsoft.com/office/drawing/2014/main" id="{9F050305-BDF0-604A-8654-89783565302C}"/>
              </a:ext>
            </a:extLst>
          </p:cNvPr>
          <p:cNvSpPr/>
          <p:nvPr/>
        </p:nvSpPr>
        <p:spPr>
          <a:xfrm>
            <a:off x="5364088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BC575B9-863A-124A-A4E7-342257308D19}"/>
              </a:ext>
            </a:extLst>
          </p:cNvPr>
          <p:cNvCxnSpPr/>
          <p:nvPr/>
        </p:nvCxnSpPr>
        <p:spPr>
          <a:xfrm>
            <a:off x="5532488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4">
            <a:extLst>
              <a:ext uri="{FF2B5EF4-FFF2-40B4-BE49-F238E27FC236}">
                <a16:creationId xmlns:a16="http://schemas.microsoft.com/office/drawing/2014/main" id="{C6E2E0EE-C941-D74F-A303-6E99A512A60C}"/>
              </a:ext>
            </a:extLst>
          </p:cNvPr>
          <p:cNvSpPr txBox="1"/>
          <p:nvPr/>
        </p:nvSpPr>
        <p:spPr>
          <a:xfrm>
            <a:off x="1658045" y="133466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6" name="Rechteck 6">
            <a:extLst>
              <a:ext uri="{FF2B5EF4-FFF2-40B4-BE49-F238E27FC236}">
                <a16:creationId xmlns:a16="http://schemas.microsoft.com/office/drawing/2014/main" id="{257F86F8-550A-C34A-A593-EA5D4BFBD166}"/>
              </a:ext>
            </a:extLst>
          </p:cNvPr>
          <p:cNvSpPr/>
          <p:nvPr/>
        </p:nvSpPr>
        <p:spPr>
          <a:xfrm>
            <a:off x="2832095" y="4087944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6">
            <a:extLst>
              <a:ext uri="{FF2B5EF4-FFF2-40B4-BE49-F238E27FC236}">
                <a16:creationId xmlns:a16="http://schemas.microsoft.com/office/drawing/2014/main" id="{BDACDF82-9887-184F-B736-C90F202B97D0}"/>
              </a:ext>
            </a:extLst>
          </p:cNvPr>
          <p:cNvSpPr/>
          <p:nvPr/>
        </p:nvSpPr>
        <p:spPr>
          <a:xfrm>
            <a:off x="2832095" y="4776234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9" name="Gerade Verbindung mit Pfeil 16">
            <a:extLst>
              <a:ext uri="{FF2B5EF4-FFF2-40B4-BE49-F238E27FC236}">
                <a16:creationId xmlns:a16="http://schemas.microsoft.com/office/drawing/2014/main" id="{5C4111C9-FAB3-9243-8522-1B149EFC9115}"/>
              </a:ext>
            </a:extLst>
          </p:cNvPr>
          <p:cNvCxnSpPr/>
          <p:nvPr/>
        </p:nvCxnSpPr>
        <p:spPr>
          <a:xfrm>
            <a:off x="3000495" y="4337339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9">
            <a:extLst>
              <a:ext uri="{FF2B5EF4-FFF2-40B4-BE49-F238E27FC236}">
                <a16:creationId xmlns:a16="http://schemas.microsoft.com/office/drawing/2014/main" id="{E9302B84-9249-D24B-BBDE-4DB522B40922}"/>
              </a:ext>
            </a:extLst>
          </p:cNvPr>
          <p:cNvCxnSpPr/>
          <p:nvPr/>
        </p:nvCxnSpPr>
        <p:spPr>
          <a:xfrm flipV="1">
            <a:off x="2199844" y="4267964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BB54C0F-A6BE-9844-9E67-9CDBD9569241}"/>
              </a:ext>
            </a:extLst>
          </p:cNvPr>
          <p:cNvSpPr txBox="1"/>
          <p:nvPr/>
        </p:nvSpPr>
        <p:spPr>
          <a:xfrm>
            <a:off x="813601" y="3549779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cons(5, l</a:t>
            </a:r>
            <a:r>
              <a:rPr lang="en-DE" baseline="-25000" dirty="0"/>
              <a:t>1</a:t>
            </a:r>
            <a:r>
              <a:rPr lang="en-DE" dirty="0"/>
              <a:t>) liefert: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8CF785-290F-2C40-9B47-E478068AF814}"/>
              </a:ext>
            </a:extLst>
          </p:cNvPr>
          <p:cNvSpPr txBox="1"/>
          <p:nvPr/>
        </p:nvSpPr>
        <p:spPr>
          <a:xfrm>
            <a:off x="813601" y="5400350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baseline="-25000" dirty="0"/>
              <a:t>2</a:t>
            </a:r>
            <a:r>
              <a:rPr lang="en-DE" dirty="0"/>
              <a:t> = cons(5, l</a:t>
            </a:r>
            <a:r>
              <a:rPr lang="en-DE" baseline="-25000" dirty="0"/>
              <a:t>1</a:t>
            </a:r>
            <a:r>
              <a:rPr lang="en-DE" dirty="0"/>
              <a:t>)</a:t>
            </a:r>
          </a:p>
        </p:txBody>
      </p:sp>
      <p:sp>
        <p:nvSpPr>
          <p:cNvPr id="46" name="Textfeld 4">
            <a:extLst>
              <a:ext uri="{FF2B5EF4-FFF2-40B4-BE49-F238E27FC236}">
                <a16:creationId xmlns:a16="http://schemas.microsoft.com/office/drawing/2014/main" id="{980AAEFA-E5C9-CE4E-9E13-80D5553FED47}"/>
              </a:ext>
            </a:extLst>
          </p:cNvPr>
          <p:cNvSpPr txBox="1"/>
          <p:nvPr/>
        </p:nvSpPr>
        <p:spPr>
          <a:xfrm>
            <a:off x="1658045" y="401695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2EE17B6-4C60-604D-8F9D-D071AE0F5668}"/>
              </a:ext>
            </a:extLst>
          </p:cNvPr>
          <p:cNvSpPr/>
          <p:nvPr/>
        </p:nvSpPr>
        <p:spPr>
          <a:xfrm>
            <a:off x="2229412" y="1683822"/>
            <a:ext cx="2375642" cy="2572244"/>
          </a:xfrm>
          <a:custGeom>
            <a:avLst/>
            <a:gdLst>
              <a:gd name="connsiteX0" fmla="*/ 1210474 w 2375642"/>
              <a:gd name="connsiteY0" fmla="*/ 2552084 h 2572244"/>
              <a:gd name="connsiteX1" fmla="*/ 1863617 w 2375642"/>
              <a:gd name="connsiteY1" fmla="*/ 2541198 h 2572244"/>
              <a:gd name="connsiteX2" fmla="*/ 2331702 w 2375642"/>
              <a:gd name="connsiteY2" fmla="*/ 2258169 h 2572244"/>
              <a:gd name="connsiteX3" fmla="*/ 2299045 w 2375642"/>
              <a:gd name="connsiteY3" fmla="*/ 1790084 h 2572244"/>
              <a:gd name="connsiteX4" fmla="*/ 1830959 w 2375642"/>
              <a:gd name="connsiteY4" fmla="*/ 1441741 h 2572244"/>
              <a:gd name="connsiteX5" fmla="*/ 1003645 w 2375642"/>
              <a:gd name="connsiteY5" fmla="*/ 1419969 h 2572244"/>
              <a:gd name="connsiteX6" fmla="*/ 274302 w 2375642"/>
              <a:gd name="connsiteY6" fmla="*/ 1191369 h 2572244"/>
              <a:gd name="connsiteX7" fmla="*/ 2159 w 2375642"/>
              <a:gd name="connsiteY7" fmla="*/ 690627 h 2572244"/>
              <a:gd name="connsiteX8" fmla="*/ 165445 w 2375642"/>
              <a:gd name="connsiteY8" fmla="*/ 178998 h 2572244"/>
              <a:gd name="connsiteX9" fmla="*/ 492017 w 2375642"/>
              <a:gd name="connsiteY9" fmla="*/ 15712 h 2572244"/>
              <a:gd name="connsiteX10" fmla="*/ 742388 w 2375642"/>
              <a:gd name="connsiteY10" fmla="*/ 15712 h 257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75642" h="2572244">
                <a:moveTo>
                  <a:pt x="1210474" y="2552084"/>
                </a:moveTo>
                <a:cubicBezTo>
                  <a:pt x="1443610" y="2571134"/>
                  <a:pt x="1676746" y="2590184"/>
                  <a:pt x="1863617" y="2541198"/>
                </a:cubicBezTo>
                <a:cubicBezTo>
                  <a:pt x="2050488" y="2492212"/>
                  <a:pt x="2259131" y="2383355"/>
                  <a:pt x="2331702" y="2258169"/>
                </a:cubicBezTo>
                <a:cubicBezTo>
                  <a:pt x="2404273" y="2132983"/>
                  <a:pt x="2382502" y="1926155"/>
                  <a:pt x="2299045" y="1790084"/>
                </a:cubicBezTo>
                <a:cubicBezTo>
                  <a:pt x="2215588" y="1654013"/>
                  <a:pt x="2046859" y="1503427"/>
                  <a:pt x="1830959" y="1441741"/>
                </a:cubicBezTo>
                <a:cubicBezTo>
                  <a:pt x="1615059" y="1380055"/>
                  <a:pt x="1263088" y="1461698"/>
                  <a:pt x="1003645" y="1419969"/>
                </a:cubicBezTo>
                <a:cubicBezTo>
                  <a:pt x="744202" y="1378240"/>
                  <a:pt x="441216" y="1312926"/>
                  <a:pt x="274302" y="1191369"/>
                </a:cubicBezTo>
                <a:cubicBezTo>
                  <a:pt x="107388" y="1069812"/>
                  <a:pt x="20302" y="859356"/>
                  <a:pt x="2159" y="690627"/>
                </a:cubicBezTo>
                <a:cubicBezTo>
                  <a:pt x="-15984" y="521898"/>
                  <a:pt x="83802" y="291484"/>
                  <a:pt x="165445" y="178998"/>
                </a:cubicBezTo>
                <a:cubicBezTo>
                  <a:pt x="247088" y="66512"/>
                  <a:pt x="395860" y="42926"/>
                  <a:pt x="492017" y="15712"/>
                </a:cubicBezTo>
                <a:cubicBezTo>
                  <a:pt x="588174" y="-11502"/>
                  <a:pt x="665281" y="2105"/>
                  <a:pt x="742388" y="15712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9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42" grpId="0"/>
      <p:bldP spid="46" grpId="0"/>
      <p:bldP spid="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 ADT-Listen: </a:t>
            </a:r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5638" y="2278206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108603" y="2278206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404747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956475" y="2566238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252619" y="467247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252619" y="48884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hteck 6"/>
          <p:cNvSpPr/>
          <p:nvPr/>
        </p:nvSpPr>
        <p:spPr>
          <a:xfrm>
            <a:off x="4628883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781011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980811" y="3059690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204947" y="3059690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404747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573147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631292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799692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781011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949411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176147" y="131212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176147" y="200041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344547" y="156152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2915816" y="1484784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339570" y="1430006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72AA2-F0A4-6E42-98F7-3836548951C1}"/>
              </a:ext>
            </a:extLst>
          </p:cNvPr>
          <p:cNvSpPr txBox="1"/>
          <p:nvPr/>
        </p:nvSpPr>
        <p:spPr>
          <a:xfrm>
            <a:off x="4484867" y="4528457"/>
            <a:ext cx="3804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l.internalRepr</a:t>
            </a:r>
            <a:r>
              <a:rPr lang="en-US" dirty="0"/>
              <a:t> = cons(5, </a:t>
            </a:r>
            <a:r>
              <a:rPr lang="en-US" dirty="0" err="1"/>
              <a:t>l.internalRepr</a:t>
            </a:r>
            <a:r>
              <a:rPr lang="en-US" dirty="0"/>
              <a:t>)</a:t>
            </a:r>
            <a:endParaRPr lang="en-DE" dirty="0"/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12E9D462-6789-2B43-A662-9F7DB8227D03}"/>
              </a:ext>
            </a:extLst>
          </p:cNvPr>
          <p:cNvSpPr/>
          <p:nvPr/>
        </p:nvSpPr>
        <p:spPr>
          <a:xfrm>
            <a:off x="4991332" y="5097480"/>
            <a:ext cx="2532996" cy="1067824"/>
          </a:xfrm>
          <a:prstGeom prst="cloudCallout">
            <a:avLst>
              <a:gd name="adj1" fmla="val -48767"/>
              <a:gd name="adj2" fmla="val -526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Aber von außen nicht sichtbar</a:t>
            </a:r>
          </a:p>
        </p:txBody>
      </p:sp>
    </p:spTree>
    <p:extLst>
      <p:ext uri="{BB962C8B-B14F-4D97-AF65-F5344CB8AC3E}">
        <p14:creationId xmlns:p14="http://schemas.microsoft.com/office/powerpoint/2010/main" val="13498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erste Komponente mit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GB" dirty="0"/>
              <a:t>first(l) </a:t>
            </a:r>
            <a:r>
              <a:rPr lang="en-GB" dirty="0" err="1"/>
              <a:t>oder</a:t>
            </a:r>
            <a:r>
              <a:rPr lang="en-GB" dirty="0"/>
              <a:t> l</a:t>
            </a:r>
            <a:r>
              <a:rPr lang="en-DE" dirty="0"/>
              <a:t>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75029D6-99D6-0148-98C7-D40CD402C80C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50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ersten Komponente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l[1]</a:t>
            </a:r>
            <a:r>
              <a:rPr lang="en-DE" dirty="0"/>
              <a:t> = 6</a:t>
            </a:r>
          </a:p>
          <a:p>
            <a:endParaRPr lang="en-DE" dirty="0"/>
          </a:p>
          <a:p>
            <a:r>
              <a:rPr lang="en-DE" dirty="0"/>
              <a:t>Vergleiche das Setzen von Arrayelementen: A[i] =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8973E17-107A-8540-95BA-564DC6B47F76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38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zweite Komponte mit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rest</a:t>
            </a:r>
            <a:r>
              <a:rPr lang="en-DE" dirty="0"/>
              <a:t>(l)</a:t>
            </a:r>
          </a:p>
          <a:p>
            <a:r>
              <a:rPr lang="en-US"/>
              <a:t>l</a:t>
            </a:r>
            <a:r>
              <a:rPr lang="en-DE"/>
              <a:t>[</a:t>
            </a:r>
            <a:r>
              <a:rPr lang="en-DE" dirty="0"/>
              <a:t>2]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6289B4E-7AE7-254F-AF54-6AF7DC55EF80}"/>
              </a:ext>
            </a:extLst>
          </p:cNvPr>
          <p:cNvSpPr/>
          <p:nvPr/>
        </p:nvSpPr>
        <p:spPr>
          <a:xfrm>
            <a:off x="1850571" y="1970314"/>
            <a:ext cx="1164772" cy="1371600"/>
          </a:xfrm>
          <a:custGeom>
            <a:avLst/>
            <a:gdLst>
              <a:gd name="connsiteX0" fmla="*/ 0 w 1164772"/>
              <a:gd name="connsiteY0" fmla="*/ 1371600 h 1371600"/>
              <a:gd name="connsiteX1" fmla="*/ 457200 w 1164772"/>
              <a:gd name="connsiteY1" fmla="*/ 1273629 h 1371600"/>
              <a:gd name="connsiteX2" fmla="*/ 674915 w 1164772"/>
              <a:gd name="connsiteY2" fmla="*/ 1012372 h 1371600"/>
              <a:gd name="connsiteX3" fmla="*/ 805543 w 1164772"/>
              <a:gd name="connsiteY3" fmla="*/ 391886 h 1371600"/>
              <a:gd name="connsiteX4" fmla="*/ 903515 w 1164772"/>
              <a:gd name="connsiteY4" fmla="*/ 141515 h 1371600"/>
              <a:gd name="connsiteX5" fmla="*/ 1164772 w 1164772"/>
              <a:gd name="connsiteY5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4772" h="1371600">
                <a:moveTo>
                  <a:pt x="0" y="1371600"/>
                </a:moveTo>
                <a:cubicBezTo>
                  <a:pt x="172357" y="1352550"/>
                  <a:pt x="344714" y="1333500"/>
                  <a:pt x="457200" y="1273629"/>
                </a:cubicBezTo>
                <a:cubicBezTo>
                  <a:pt x="569686" y="1213758"/>
                  <a:pt x="616858" y="1159329"/>
                  <a:pt x="674915" y="1012372"/>
                </a:cubicBezTo>
                <a:cubicBezTo>
                  <a:pt x="732972" y="865415"/>
                  <a:pt x="767443" y="537029"/>
                  <a:pt x="805543" y="391886"/>
                </a:cubicBezTo>
                <a:cubicBezTo>
                  <a:pt x="843643" y="246743"/>
                  <a:pt x="843644" y="206829"/>
                  <a:pt x="903515" y="141515"/>
                </a:cubicBezTo>
                <a:cubicBezTo>
                  <a:pt x="963386" y="76201"/>
                  <a:pt x="1064079" y="38100"/>
                  <a:pt x="1164772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19137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Was </a:t>
            </a:r>
            <a:r>
              <a:rPr lang="en-US" dirty="0" err="1"/>
              <a:t>bewirkt</a:t>
            </a:r>
            <a:r>
              <a:rPr lang="en-US" dirty="0"/>
              <a:t> </a:t>
            </a:r>
            <a:r>
              <a:rPr lang="en-DE" dirty="0"/>
              <a:t>l</a:t>
            </a:r>
            <a:r>
              <a:rPr lang="en-DE" baseline="-25000" dirty="0"/>
              <a:t>1</a:t>
            </a:r>
            <a:r>
              <a:rPr lang="en-DE" dirty="0"/>
              <a:t>[2] = l</a:t>
            </a:r>
            <a:r>
              <a:rPr lang="en-DE" baseline="-25000" dirty="0"/>
              <a:t>2</a:t>
            </a:r>
            <a:r>
              <a:rPr lang="en-DE" dirty="0"/>
              <a:t> ?</a:t>
            </a:r>
            <a:endParaRPr lang="en-DE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30102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 l</a:t>
            </a:r>
            <a:r>
              <a:rPr lang="en-DE" baseline="-25000" dirty="0"/>
              <a:t>1</a:t>
            </a:r>
            <a:r>
              <a:rPr lang="en-DE" dirty="0"/>
              <a:t>[2]  = l</a:t>
            </a:r>
            <a:r>
              <a:rPr lang="en-DE" baseline="-25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/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771800" y="1849817"/>
            <a:ext cx="274011" cy="44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7D5C030-DF2C-4C48-9A89-1758A6BEC0A3}"/>
              </a:ext>
            </a:extLst>
          </p:cNvPr>
          <p:cNvSpPr/>
          <p:nvPr/>
        </p:nvSpPr>
        <p:spPr>
          <a:xfrm>
            <a:off x="2373086" y="1140746"/>
            <a:ext cx="2239324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98E45735-37CA-5C45-A8D9-F79760D7480D}"/>
              </a:ext>
            </a:extLst>
          </p:cNvPr>
          <p:cNvSpPr/>
          <p:nvPr/>
        </p:nvSpPr>
        <p:spPr>
          <a:xfrm flipH="1">
            <a:off x="4612409" y="1140746"/>
            <a:ext cx="2133421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192A8A-AB72-2840-ADC1-9725B196179D}"/>
              </a:ext>
            </a:extLst>
          </p:cNvPr>
          <p:cNvSpPr/>
          <p:nvPr/>
        </p:nvSpPr>
        <p:spPr>
          <a:xfrm>
            <a:off x="2541755" y="1412776"/>
            <a:ext cx="2894341" cy="15841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4203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68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Kellerspeicher</a:t>
            </a:r>
            <a:r>
              <a:rPr lang="de-DE" dirty="0"/>
              <a:t> / Stapelspeicher / Stack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makeStack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leeren Keller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FF0000"/>
                </a:solidFill>
                <a:cs typeface="+mn-cs"/>
              </a:rPr>
              <a:t>push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s)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oben in den Keller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</a:t>
            </a:r>
            <a:r>
              <a:rPr lang="de-DE" sz="2000" dirty="0">
                <a:cs typeface="+mn-cs"/>
              </a:rPr>
              <a:t> ein,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</a:rPr>
              <a:t>top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oberes 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Top-Element in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(Fehler, wenn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mtStack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eigentlich nicht vorgesehen (aber im Prinzip realisierbar)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07447A8D-8AF6-FE4D-A82F-5D0EB2B1FE7A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5">
            <a:extLst>
              <a:ext uri="{FF2B5EF4-FFF2-40B4-BE49-F238E27FC236}">
                <a16:creationId xmlns:a16="http://schemas.microsoft.com/office/drawing/2014/main" id="{86096BF5-D6F7-4EBC-90AE-24A5C8A4145B}"/>
              </a:ext>
            </a:extLst>
          </p:cNvPr>
          <p:cNvSpPr/>
          <p:nvPr/>
        </p:nvSpPr>
        <p:spPr>
          <a:xfrm>
            <a:off x="5891494" y="4509120"/>
            <a:ext cx="2795307" cy="15088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Beispielimplementierung in Julia vorhanden.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0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(Beispiel: als Liste)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721435" y="2807993"/>
            <a:ext cx="4437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verkettete 2-Tupel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7341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</p:spTree>
    <p:extLst>
      <p:ext uri="{BB962C8B-B14F-4D97-AF65-F5344CB8AC3E}">
        <p14:creationId xmlns:p14="http://schemas.microsoft.com/office/powerpoint/2010/main" val="48023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1691680" y="2779713"/>
            <a:ext cx="6975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75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(von </a:t>
            </a:r>
            <a:r>
              <a:rPr lang="en-US" dirty="0" err="1"/>
              <a:t>klein</a:t>
            </a:r>
            <a:r>
              <a:rPr lang="en-US" dirty="0"/>
              <a:t> auf </a:t>
            </a:r>
            <a:r>
              <a:rPr lang="en-US" dirty="0" err="1"/>
              <a:t>groß</a:t>
            </a:r>
            <a:r>
              <a:rPr lang="en-US" dirty="0"/>
              <a:t>)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75?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51258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200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90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90?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7391400" y="4934496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200 or 199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1BD14A-33FA-CB44-9920-5187250E31D8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5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 2: als Array)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19" y="3724429"/>
            <a:ext cx="4845993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7341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s.internalRepr</a:t>
            </a:r>
            <a:r>
              <a:rPr lang="de-DE" sz="2000" dirty="0"/>
              <a:t> referenziert</a:t>
            </a:r>
          </a:p>
        </p:txBody>
      </p: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934449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102849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08416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25256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832298" y="2989222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DFDA10-4BD6-344C-A18F-2DDEB17D9BE9}"/>
              </a:ext>
            </a:extLst>
          </p:cNvPr>
          <p:cNvSpPr txBox="1"/>
          <p:nvPr/>
        </p:nvSpPr>
        <p:spPr>
          <a:xfrm>
            <a:off x="2966826" y="513856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dirty="0"/>
              <a:t>astIndex</a:t>
            </a:r>
          </a:p>
        </p:txBody>
      </p:sp>
      <p:cxnSp>
        <p:nvCxnSpPr>
          <p:cNvPr id="39" name="Gerade Verbindung mit Pfeil 8">
            <a:extLst>
              <a:ext uri="{FF2B5EF4-FFF2-40B4-BE49-F238E27FC236}">
                <a16:creationId xmlns:a16="http://schemas.microsoft.com/office/drawing/2014/main" id="{C3C29C05-3D23-EC40-A4EF-481A0480C866}"/>
              </a:ext>
            </a:extLst>
          </p:cNvPr>
          <p:cNvCxnSpPr>
            <a:cxnSpLocks/>
          </p:cNvCxnSpPr>
          <p:nvPr/>
        </p:nvCxnSpPr>
        <p:spPr>
          <a:xfrm>
            <a:off x="2735796" y="5496096"/>
            <a:ext cx="3516772" cy="0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8">
            <a:extLst>
              <a:ext uri="{FF2B5EF4-FFF2-40B4-BE49-F238E27FC236}">
                <a16:creationId xmlns:a16="http://schemas.microsoft.com/office/drawing/2014/main" id="{8BE6E0B2-6FD4-5C47-893B-DAE3E6078F6D}"/>
              </a:ext>
            </a:extLst>
          </p:cNvPr>
          <p:cNvCxnSpPr>
            <a:cxnSpLocks/>
          </p:cNvCxnSpPr>
          <p:nvPr/>
        </p:nvCxnSpPr>
        <p:spPr>
          <a:xfrm flipV="1">
            <a:off x="6252568" y="4941168"/>
            <a:ext cx="0" cy="5706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10">
            <a:extLst>
              <a:ext uri="{FF2B5EF4-FFF2-40B4-BE49-F238E27FC236}">
                <a16:creationId xmlns:a16="http://schemas.microsoft.com/office/drawing/2014/main" id="{B620A018-B683-3A41-BDDC-2978B5299A52}"/>
              </a:ext>
            </a:extLst>
          </p:cNvPr>
          <p:cNvSpPr txBox="1"/>
          <p:nvPr/>
        </p:nvSpPr>
        <p:spPr>
          <a:xfrm>
            <a:off x="3714596" y="2580088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Array</a:t>
            </a:r>
          </a:p>
        </p:txBody>
      </p:sp>
    </p:spTree>
    <p:extLst>
      <p:ext uri="{BB962C8B-B14F-4D97-AF65-F5344CB8AC3E}">
        <p14:creationId xmlns:p14="http://schemas.microsoft.com/office/powerpoint/2010/main" val="1054583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E9CD-41FC-F44F-A8E9-E79FCE0E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Realisierung von Kellerspeichern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F055D-A1CB-454F-AF03-3D0382C7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Arrays</a:t>
            </a:r>
          </a:p>
          <a:p>
            <a:pPr lvl="1"/>
            <a:r>
              <a:rPr lang="en-DE" dirty="0"/>
              <a:t>Initiale Größe muss vorher festgelegt werden</a:t>
            </a:r>
          </a:p>
          <a:p>
            <a:pPr lvl="1"/>
            <a:r>
              <a:rPr lang="en-DE" dirty="0"/>
              <a:t>Keller kann “vollaufen” </a:t>
            </a:r>
          </a:p>
          <a:p>
            <a:pPr lvl="1"/>
            <a:r>
              <a:rPr lang="en-DE" dirty="0"/>
              <a:t>Neues, größeres Array und Umkopieren</a:t>
            </a:r>
          </a:p>
          <a:p>
            <a:r>
              <a:rPr lang="en-DE" dirty="0"/>
              <a:t>Verkettete Liste</a:t>
            </a:r>
          </a:p>
          <a:p>
            <a:pPr lvl="1"/>
            <a:r>
              <a:rPr lang="en-DE" dirty="0"/>
              <a:t>Speicherbedarf entspricht dem Füllgrad des Kellers</a:t>
            </a:r>
          </a:p>
          <a:p>
            <a:pPr lvl="1"/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625CA-A35A-094A-B330-7BD5495A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1134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72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Schlange</a:t>
            </a:r>
            <a:r>
              <a:rPr lang="de-DE" dirty="0"/>
              <a:t> / Queue (First-in-First-out-Speicher)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makeQueue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 Warteschlange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enqueue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hinten </a:t>
            </a:r>
            <a:r>
              <a:rPr lang="de-DE" sz="2000" dirty="0"/>
              <a:t>in </a:t>
            </a:r>
            <a:r>
              <a:rPr lang="de-DE" sz="2000" dirty="0">
                <a:cs typeface="+mn-cs"/>
              </a:rPr>
              <a:t>die Schlange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q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next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nicht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dequeue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mtQueue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nicht vorgesehen (evtl. wie Liste)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8C392F94-C383-8A44-8C5B-CA118172523E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5">
            <a:extLst>
              <a:ext uri="{FF2B5EF4-FFF2-40B4-BE49-F238E27FC236}">
                <a16:creationId xmlns:a16="http://schemas.microsoft.com/office/drawing/2014/main" id="{A05D39D0-87AE-494D-BED6-737326CDF5F6}"/>
              </a:ext>
            </a:extLst>
          </p:cNvPr>
          <p:cNvSpPr/>
          <p:nvPr/>
        </p:nvSpPr>
        <p:spPr>
          <a:xfrm>
            <a:off x="5857823" y="4437112"/>
            <a:ext cx="2795307" cy="15088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Beispielimplementierung in Julia vorhanden.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829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Queue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4456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q.internalRepr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  /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904944" y="4293096"/>
            <a:ext cx="1699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Elemente in der</a:t>
            </a:r>
            <a:br>
              <a:rPr lang="de-DE" dirty="0"/>
            </a:br>
            <a:r>
              <a:rPr lang="de-DE" dirty="0"/>
              <a:t>Schlange </a:t>
            </a:r>
            <a:br>
              <a:rPr lang="de-DE" dirty="0"/>
            </a:br>
            <a:r>
              <a:rPr lang="de-DE" dirty="0"/>
              <a:t>(9 ist vorn, </a:t>
            </a:r>
            <a:br>
              <a:rPr lang="de-DE" dirty="0"/>
            </a:br>
            <a:r>
              <a:rPr lang="de-DE" dirty="0"/>
              <a:t> 4 ist hinten)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9483194-3796-C74B-A17A-79AE41F2A9B5}"/>
              </a:ext>
            </a:extLst>
          </p:cNvPr>
          <p:cNvSpPr/>
          <p:nvPr/>
        </p:nvSpPr>
        <p:spPr>
          <a:xfrm>
            <a:off x="2764971" y="3995057"/>
            <a:ext cx="3429000" cy="1139223"/>
          </a:xfrm>
          <a:custGeom>
            <a:avLst/>
            <a:gdLst>
              <a:gd name="connsiteX0" fmla="*/ 0 w 3429000"/>
              <a:gd name="connsiteY0" fmla="*/ 1121229 h 1139223"/>
              <a:gd name="connsiteX1" fmla="*/ 947058 w 3429000"/>
              <a:gd name="connsiteY1" fmla="*/ 1132114 h 1139223"/>
              <a:gd name="connsiteX2" fmla="*/ 1948543 w 3429000"/>
              <a:gd name="connsiteY2" fmla="*/ 1121229 h 1139223"/>
              <a:gd name="connsiteX3" fmla="*/ 2917372 w 3429000"/>
              <a:gd name="connsiteY3" fmla="*/ 936172 h 1139223"/>
              <a:gd name="connsiteX4" fmla="*/ 3222172 w 3429000"/>
              <a:gd name="connsiteY4" fmla="*/ 566057 h 1139223"/>
              <a:gd name="connsiteX5" fmla="*/ 3331029 w 3429000"/>
              <a:gd name="connsiteY5" fmla="*/ 141514 h 1139223"/>
              <a:gd name="connsiteX6" fmla="*/ 3429000 w 3429000"/>
              <a:gd name="connsiteY6" fmla="*/ 0 h 113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9000" h="1139223">
                <a:moveTo>
                  <a:pt x="0" y="1121229"/>
                </a:moveTo>
                <a:lnTo>
                  <a:pt x="947058" y="1132114"/>
                </a:lnTo>
                <a:cubicBezTo>
                  <a:pt x="1271815" y="1132114"/>
                  <a:pt x="1620157" y="1153886"/>
                  <a:pt x="1948543" y="1121229"/>
                </a:cubicBezTo>
                <a:cubicBezTo>
                  <a:pt x="2276929" y="1088572"/>
                  <a:pt x="2705101" y="1028701"/>
                  <a:pt x="2917372" y="936172"/>
                </a:cubicBezTo>
                <a:cubicBezTo>
                  <a:pt x="3129643" y="843643"/>
                  <a:pt x="3153229" y="698500"/>
                  <a:pt x="3222172" y="566057"/>
                </a:cubicBezTo>
                <a:cubicBezTo>
                  <a:pt x="3291115" y="433614"/>
                  <a:pt x="3296558" y="235857"/>
                  <a:pt x="3331029" y="141514"/>
                </a:cubicBezTo>
                <a:cubicBezTo>
                  <a:pt x="3365500" y="47171"/>
                  <a:pt x="3397250" y="23585"/>
                  <a:pt x="3429000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AAE41D-3D84-E644-B0F0-D34D7DF78711}"/>
              </a:ext>
            </a:extLst>
          </p:cNvPr>
          <p:cNvSpPr txBox="1"/>
          <p:nvPr/>
        </p:nvSpPr>
        <p:spPr>
          <a:xfrm>
            <a:off x="2941974" y="47742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lastCell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813767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  <p:pic>
        <p:nvPicPr>
          <p:cNvPr id="5" name="Bild 4" descr="eimerkette-ueber-dem-teich-999f9384-08da-4683-b93d-7f58aaf898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10025060" cy="695739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9512" y="116632"/>
            <a:ext cx="8892480" cy="584776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Sortieren durch verallgemeinerte Gruppierung</a:t>
            </a:r>
          </a:p>
        </p:txBody>
      </p:sp>
    </p:spTree>
    <p:extLst>
      <p:ext uri="{BB962C8B-B14F-4D97-AF65-F5344CB8AC3E}">
        <p14:creationId xmlns:p14="http://schemas.microsoft.com/office/powerpoint/2010/main" val="30985568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Bucket-Sort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28384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75</a:t>
            </a:fld>
            <a:endParaRPr lang="de-DE" dirty="0"/>
          </a:p>
        </p:txBody>
      </p:sp>
      <p:pic>
        <p:nvPicPr>
          <p:cNvPr id="2" name="Bild 1" descr="250px-Bucket_sort_concept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913" y="1484784"/>
            <a:ext cx="3175000" cy="2603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522913" y="1784028"/>
            <a:ext cx="324036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522913" y="3080172"/>
            <a:ext cx="3240360" cy="1304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575402" y="6645546"/>
            <a:ext cx="2432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</a:rPr>
              <a:t>Bildquelle: Portugiesisches Wikipedia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47F7F3-99BE-470C-B6EA-EDE93D566F24}"/>
              </a:ext>
            </a:extLst>
          </p:cNvPr>
          <p:cNvSpPr txBox="1"/>
          <p:nvPr/>
        </p:nvSpPr>
        <p:spPr>
          <a:xfrm>
            <a:off x="286113" y="1196752"/>
            <a:ext cx="843528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bucket_sort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(A,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waehle_eimer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    # Bestimme Anzahl der benötigten Eimer: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de-DE" sz="14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de-DE" sz="1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waehle_eimer</a:t>
            </a:r>
            <a:r>
              <a:rPr lang="de-DE" sz="14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maximum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(A))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Eimerkette erstellen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E = []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(E, i, [])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in die Eimer aufteilen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length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(A)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push!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(E[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waehle_eimer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(A[i])], A[i])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 sortieren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 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sort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(E[i])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b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Eimer </a:t>
            </a:r>
            <a:r>
              <a:rPr lang="de-DE" sz="14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zusammenfuegen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B = []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4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append</a:t>
            </a:r>
            <a:r>
              <a:rPr lang="de-DE" sz="1400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(B, E[i])</a:t>
            </a: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4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4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B    </a:t>
            </a:r>
          </a:p>
          <a:p>
            <a:r>
              <a:rPr lang="de-DE" sz="14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6167FF-7E66-7744-85C3-34DEAEA5A6D4}"/>
              </a:ext>
            </a:extLst>
          </p:cNvPr>
          <p:cNvSpPr/>
          <p:nvPr/>
        </p:nvSpPr>
        <p:spPr>
          <a:xfrm>
            <a:off x="4191273" y="442667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  <a:endParaRPr lang="en-US" sz="1400" b="1" dirty="0">
              <a:solidFill>
                <a:srgbClr val="AA3731"/>
              </a:solidFill>
              <a:latin typeface="Menlo" panose="020B0609030804020204" pitchFamily="49" charset="0"/>
            </a:endParaRP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</a:t>
            </a:r>
            <a:r>
              <a:rPr lang="en-US" sz="1400" dirty="0" err="1">
                <a:solidFill>
                  <a:srgbClr val="333333"/>
                </a:solidFill>
                <a:latin typeface="Menlo" panose="020B0609030804020204" pitchFamily="49" charset="0"/>
              </a:rPr>
              <a:t>A,identity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49824B-9671-1840-BF02-B2B52C9BEE4F}"/>
              </a:ext>
            </a:extLst>
          </p:cNvPr>
          <p:cNvSpPr/>
          <p:nvPr/>
        </p:nvSpPr>
        <p:spPr>
          <a:xfrm>
            <a:off x="4191273" y="504622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(A,(x)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-&gt;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x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÷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1DD63A-C913-CD47-B9FC-72C4FDD09CEE}"/>
              </a:ext>
            </a:extLst>
          </p:cNvPr>
          <p:cNvSpPr/>
          <p:nvPr/>
        </p:nvSpPr>
        <p:spPr>
          <a:xfrm>
            <a:off x="4191273" y="58441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A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=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[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17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33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25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38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19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31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24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16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,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42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]</a:t>
            </a:r>
          </a:p>
          <a:p>
            <a:r>
              <a:rPr lang="en-US" sz="1400" b="1" dirty="0" err="1">
                <a:solidFill>
                  <a:srgbClr val="AA3731"/>
                </a:solidFill>
                <a:latin typeface="Menlo" panose="020B0609030804020204" pitchFamily="49" charset="0"/>
              </a:rPr>
              <a:t>bucket_sort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(A,(x)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-&gt;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x</a:t>
            </a:r>
            <a:r>
              <a:rPr lang="en-US" sz="1400" dirty="0">
                <a:solidFill>
                  <a:srgbClr val="777777"/>
                </a:solidFill>
                <a:latin typeface="Menlo" panose="020B0609030804020204" pitchFamily="49" charset="0"/>
              </a:rPr>
              <a:t>÷</a:t>
            </a:r>
            <a:r>
              <a:rPr lang="en-US" sz="1400" dirty="0">
                <a:solidFill>
                  <a:srgbClr val="9C5D27"/>
                </a:solidFill>
                <a:latin typeface="Menlo" panose="020B0609030804020204" pitchFamily="49" charset="0"/>
              </a:rPr>
              <a:t>10</a:t>
            </a:r>
            <a:r>
              <a:rPr lang="en-US" sz="1400" dirty="0">
                <a:solidFill>
                  <a:srgbClr val="333333"/>
                </a:solidFill>
                <a:latin typeface="Menlo" panose="020B0609030804020204" pitchFamily="49" charset="0"/>
              </a:rPr>
              <a:t>)</a:t>
            </a:r>
            <a:endParaRPr lang="en-US" sz="1400" b="0" dirty="0">
              <a:solidFill>
                <a:srgbClr val="333333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/>
      <p:bldP spid="8" grpId="0"/>
      <p:bldP spid="9" grpId="0"/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die </a:t>
            </a:r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implementieren</a:t>
            </a:r>
            <a:r>
              <a:rPr lang="en-US" dirty="0"/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421"/>
            <a:ext cx="8229600" cy="4968875"/>
          </a:xfrm>
        </p:spPr>
        <p:txBody>
          <a:bodyPr/>
          <a:lstStyle/>
          <a:p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Feld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b="1" dirty="0" err="1"/>
              <a:t>kette</a:t>
            </a:r>
            <a:r>
              <a:rPr lang="en-US" dirty="0"/>
              <a:t>?</a:t>
            </a:r>
          </a:p>
          <a:p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oder</a:t>
            </a:r>
            <a:r>
              <a:rPr lang="en-US" dirty="0"/>
              <a:t> Felder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b="1" dirty="0" err="1"/>
              <a:t>Einzel</a:t>
            </a:r>
            <a:r>
              <a:rPr lang="en-US" dirty="0" err="1"/>
              <a:t>eimer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sparen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einige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Einträge</a:t>
            </a:r>
            <a:r>
              <a:rPr lang="en-US" dirty="0"/>
              <a:t>,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viele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Aber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verketteten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Listen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schnelle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 err="1"/>
              <a:t>Sortierverfahren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wie</a:t>
            </a:r>
            <a:r>
              <a:rPr lang="en-US" dirty="0"/>
              <a:t> Heap-Sort </a:t>
            </a:r>
            <a:br>
              <a:rPr lang="en-US" dirty="0"/>
            </a:br>
            <a:r>
              <a:rPr lang="en-US" dirty="0" err="1"/>
              <a:t>oder</a:t>
            </a:r>
            <a:r>
              <a:rPr lang="en-US" dirty="0"/>
              <a:t> Quicksort </a:t>
            </a:r>
            <a:br>
              <a:rPr lang="en-US" dirty="0"/>
            </a:b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dirty="0"/>
          </a:p>
          <a:p>
            <a:pPr lvl="1"/>
            <a:r>
              <a:rPr lang="en-US" b="1" dirty="0" err="1"/>
              <a:t>Sortierte</a:t>
            </a:r>
            <a:r>
              <a:rPr lang="en-US" b="1" dirty="0"/>
              <a:t> Listen</a:t>
            </a:r>
            <a:r>
              <a:rPr lang="en-US" dirty="0"/>
              <a:t>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76</a:t>
            </a:fld>
            <a:endParaRPr lang="de-DE" dirty="0"/>
          </a:p>
        </p:txBody>
      </p:sp>
      <p:pic>
        <p:nvPicPr>
          <p:cNvPr id="5" name="Picture 4" descr="bucket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36" y="3356992"/>
            <a:ext cx="4428205" cy="30243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4128" y="2492896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ek</a:t>
            </a:r>
            <a:endParaRPr lang="en-US" dirty="0"/>
          </a:p>
        </p:txBody>
      </p:sp>
      <p:cxnSp>
        <p:nvCxnSpPr>
          <p:cNvPr id="7" name="Gerade Verbindung mit Pfeil 8"/>
          <p:cNvCxnSpPr/>
          <p:nvPr/>
        </p:nvCxnSpPr>
        <p:spPr>
          <a:xfrm>
            <a:off x="5868144" y="2862228"/>
            <a:ext cx="0" cy="4947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von </a:t>
            </a:r>
            <a:r>
              <a:rPr lang="en-US" dirty="0" err="1"/>
              <a:t>Bucketsort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sort! </a:t>
            </a:r>
            <a:r>
              <a:rPr lang="en-US" dirty="0" err="1"/>
              <a:t>aus</a:t>
            </a:r>
            <a:r>
              <a:rPr lang="en-US" dirty="0"/>
              <a:t> O(n log n)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445"/>
            <a:ext cx="8229600" cy="4968875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S(m)</a:t>
            </a:r>
            <a:r>
              <a:rPr lang="en-US" sz="2800" dirty="0"/>
              <a:t>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r>
              <a:rPr lang="en-US" sz="2800" dirty="0" err="1"/>
              <a:t>Eimer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Schlüsseln</a:t>
            </a:r>
            <a:endParaRPr lang="en-US" sz="2800" dirty="0"/>
          </a:p>
          <a:p>
            <a:r>
              <a:rPr lang="en-US" sz="2800" dirty="0" err="1"/>
              <a:t>Setze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 auf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Schlüssel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-ten </a:t>
            </a:r>
            <a:r>
              <a:rPr lang="en-US" sz="2800" dirty="0" err="1"/>
              <a:t>Eimer</a:t>
            </a:r>
            <a:endParaRPr lang="en-US" sz="2800" dirty="0"/>
          </a:p>
          <a:p>
            <a:r>
              <a:rPr lang="en-US" sz="2800" dirty="0" err="1"/>
              <a:t>Gesamtzahl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∑</a:t>
            </a:r>
            <a:r>
              <a:rPr lang="en-US" sz="2800" baseline="30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S(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 err="1"/>
              <a:t>bei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dirty="0"/>
              <a:t> </a:t>
            </a:r>
            <a:r>
              <a:rPr lang="en-US" sz="2800" dirty="0" err="1"/>
              <a:t>Eimern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77</a:t>
            </a:fld>
            <a:endParaRPr lang="de-DE" dirty="0"/>
          </a:p>
        </p:txBody>
      </p:sp>
      <p:pic>
        <p:nvPicPr>
          <p:cNvPr id="2" name="Bild 1" descr="bkt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839968" cy="1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8104"/>
      </p:ext>
    </p:extLst>
  </p:cSld>
  <p:clrMapOvr>
    <a:masterClrMapping/>
  </p:clrMapOvr>
  <p:transition spd="slow">
    <p:push dir="d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en-US" dirty="0" err="1"/>
              <a:t>mit</a:t>
            </a:r>
            <a:r>
              <a:rPr lang="en-US" dirty="0"/>
              <a:t> sort! </a:t>
            </a:r>
            <a:r>
              <a:rPr lang="en-US" dirty="0" err="1"/>
              <a:t>aus</a:t>
            </a:r>
            <a:r>
              <a:rPr lang="en-US" dirty="0"/>
              <a:t> O(n log n) </a:t>
            </a: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alle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/10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58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en-US" dirty="0" err="1"/>
              <a:t>mit</a:t>
            </a:r>
            <a:r>
              <a:rPr lang="en-US"/>
              <a:t> sort! </a:t>
            </a:r>
            <a:r>
              <a:rPr lang="en-US" dirty="0" err="1"/>
              <a:t>aus</a:t>
            </a:r>
            <a:r>
              <a:rPr lang="en-US" dirty="0"/>
              <a:t> O(n</a:t>
            </a:r>
            <a:r>
              <a:rPr lang="en-US" baseline="30000" dirty="0"/>
              <a:t>2</a:t>
            </a:r>
            <a:r>
              <a:rPr lang="en-US" dirty="0"/>
              <a:t>) </a:t>
            </a: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1" y="1196975"/>
            <a:ext cx="8785101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</a:t>
            </a:r>
            <a:r>
              <a:rPr lang="de-DE" sz="32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/log(10)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, aber man muss mehr Speicher bereitstellen als bei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79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864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56635" y="1600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Initialisiere</a:t>
            </a:r>
            <a:endParaRPr lang="en-US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2EBD78-E78A-A041-9CBC-BC92D90289A5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7AE950-2014-4E74-AD53-E42210125D5E}"/>
              </a:ext>
            </a:extLst>
          </p:cNvPr>
          <p:cNvSpPr txBox="1"/>
          <p:nvPr/>
        </p:nvSpPr>
        <p:spPr>
          <a:xfrm>
            <a:off x="393939" y="4647140"/>
            <a:ext cx="46125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n:-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B[C[A[j]]] = A[j]</a:t>
            </a:r>
          </a:p>
          <a:p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C[A[j]] = C[A[j]]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CA40622-3B7C-40A7-A6BD-D02F853BFE16}"/>
              </a:ext>
            </a:extLst>
          </p:cNvPr>
          <p:cNvSpPr txBox="1"/>
          <p:nvPr/>
        </p:nvSpPr>
        <p:spPr>
          <a:xfrm>
            <a:off x="388268" y="1629242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 i =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98658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1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:k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C[i] = 0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AF00DB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charset="0"/>
              </a:rPr>
              <a:t>end</a:t>
            </a:r>
            <a:endParaRPr lang="de-DE" sz="20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187D63A-41C9-456A-BC97-A4ECBB147C1A}"/>
              </a:ext>
            </a:extLst>
          </p:cNvPr>
          <p:cNvSpPr txBox="1"/>
          <p:nvPr/>
        </p:nvSpPr>
        <p:spPr>
          <a:xfrm>
            <a:off x="403200" y="2654862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j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:n 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C[A[j]] = C[A[j]] +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20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E5BC721-C476-4E9E-AD35-2C49E17DF8CC}"/>
              </a:ext>
            </a:extLst>
          </p:cNvPr>
          <p:cNvSpPr txBox="1"/>
          <p:nvPr/>
        </p:nvSpPr>
        <p:spPr>
          <a:xfrm>
            <a:off x="403200" y="3613150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 =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:k</a:t>
            </a:r>
          </a:p>
          <a:p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C[i] = C[i] + C[i - </a:t>
            </a:r>
            <a:r>
              <a:rPr lang="de-DE" sz="20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de-DE" sz="20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r>
              <a:rPr lang="de-DE" sz="20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20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6588310-CC0C-4429-85FA-A6296D809F33}"/>
              </a:ext>
            </a:extLst>
          </p:cNvPr>
          <p:cNvSpPr txBox="1"/>
          <p:nvPr/>
        </p:nvSpPr>
        <p:spPr>
          <a:xfrm>
            <a:off x="5472000" y="3961790"/>
            <a:ext cx="34565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  <a:endParaRPr lang="de-DE" sz="3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B79AF3F-55F1-4A47-AF55-E6228D8D6EBF}"/>
              </a:ext>
            </a:extLst>
          </p:cNvPr>
          <p:cNvSpPr txBox="1"/>
          <p:nvPr/>
        </p:nvSpPr>
        <p:spPr>
          <a:xfrm>
            <a:off x="5472000" y="2932563"/>
            <a:ext cx="34565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6656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4" grpId="0" animBg="1"/>
      <p:bldP spid="23562" grpId="0" animBg="1"/>
      <p:bldP spid="23566" grpId="0" animBg="1"/>
      <p:bldP spid="23561" grpId="0" animBg="1"/>
      <p:bldP spid="23563" grpId="0" animBg="1"/>
      <p:bldP spid="23565" grpId="0" animBg="1"/>
      <p:bldP spid="2356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Lineare Sortierung: Einsicht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 mehr man über das Problem weiß, desto eher kann man einen optimalen Algorithmus entwerfen</a:t>
            </a:r>
          </a:p>
          <a:p>
            <a:r>
              <a:rPr lang="de-DE" dirty="0"/>
              <a:t>Gesucht ist ein Verfahren </a:t>
            </a:r>
            <a:r>
              <a:rPr lang="de-DE" b="1" dirty="0"/>
              <a:t>S</a:t>
            </a:r>
            <a:r>
              <a:rPr lang="de-DE" dirty="0"/>
              <a:t>, so dass</a:t>
            </a:r>
            <a:br>
              <a:rPr lang="de-DE" dirty="0"/>
            </a:br>
            <a:r>
              <a:rPr lang="de-DE" b="1" dirty="0"/>
              <a:t>{ P } S { Q } </a:t>
            </a:r>
            <a:r>
              <a:rPr lang="de-DE" dirty="0"/>
              <a:t>gilt (Notation nach </a:t>
            </a:r>
            <a:r>
              <a:rPr lang="de-DE" dirty="0">
                <a:solidFill>
                  <a:srgbClr val="0000FF"/>
                </a:solidFill>
              </a:rPr>
              <a:t>Hoare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Vorbedingung: </a:t>
            </a:r>
            <a:r>
              <a:rPr lang="de-DE" b="1" dirty="0"/>
              <a:t>P =?</a:t>
            </a:r>
            <a:endParaRPr lang="de-DE" dirty="0"/>
          </a:p>
          <a:p>
            <a:pPr lvl="1"/>
            <a:r>
              <a:rPr lang="de-DE" dirty="0"/>
              <a:t>Invarianten („Axiome“): </a:t>
            </a:r>
            <a:r>
              <a:rPr lang="de-DE" b="1" dirty="0"/>
              <a:t>I = ?</a:t>
            </a:r>
          </a:p>
          <a:p>
            <a:pPr lvl="1"/>
            <a:r>
              <a:rPr lang="de-DE" dirty="0"/>
              <a:t>Nachbedingung: </a:t>
            </a:r>
            <a:r>
              <a:rPr lang="de-DE" b="1" dirty="0"/>
              <a:t>Q = ∀1≤i&lt;</a:t>
            </a:r>
            <a:r>
              <a:rPr lang="de-DE" b="1" dirty="0" err="1"/>
              <a:t>j≤n</a:t>
            </a:r>
            <a:r>
              <a:rPr lang="de-DE" b="1" dirty="0"/>
              <a:t>: A[i] ≤ A[</a:t>
            </a:r>
            <a:r>
              <a:rPr lang="de-DE" b="1" dirty="0" err="1"/>
              <a:t>j</a:t>
            </a:r>
            <a:r>
              <a:rPr lang="de-DE" b="1" dirty="0"/>
              <a:t>]</a:t>
            </a:r>
            <a:endParaRPr lang="de-DE" dirty="0"/>
          </a:p>
          <a:p>
            <a:pPr lvl="1"/>
            <a:r>
              <a:rPr lang="de-DE" dirty="0"/>
              <a:t>Nebenbedingungen: </a:t>
            </a:r>
            <a:r>
              <a:rPr lang="de-DE" b="1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46984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Verteilen (lineares Sortieren)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Wiederholung von elementaren Datenstrukturen</a:t>
            </a:r>
          </a:p>
          <a:p>
            <a:pPr lvl="2">
              <a:spcBef>
                <a:spcPts val="500"/>
              </a:spcBef>
            </a:pPr>
            <a:r>
              <a:rPr lang="de-DE" dirty="0"/>
              <a:t>Listen, Keller, Warteschlangen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MinHeaps</a:t>
            </a:r>
            <a:r>
              <a:rPr lang="de-DE" dirty="0"/>
              <a:t> (zum Vergleich mal anders herum)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Binomiale</a:t>
            </a:r>
            <a:r>
              <a:rPr lang="de-DE" dirty="0"/>
              <a:t> Heaps (effiziente Vereinigung von Heaps)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Fibonacci</a:t>
            </a:r>
            <a:r>
              <a:rPr lang="de-DE" dirty="0"/>
              <a:t> Heaps (Einführung der amortisierten Analyse)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 </a:t>
            </a:r>
            <a:r>
              <a:rPr lang="en-US" dirty="0" err="1"/>
              <a:t>Beispiel</a:t>
            </a:r>
            <a:endParaRPr 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519FDB4-070B-E249-B6A0-094D3D273B5B}"/>
              </a:ext>
            </a:extLst>
          </p:cNvPr>
          <p:cNvSpPr/>
          <p:nvPr/>
        </p:nvSpPr>
        <p:spPr>
          <a:xfrm>
            <a:off x="2915816" y="6630010"/>
            <a:ext cx="3034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CS 3343/3341 Analysis </a:t>
            </a:r>
            <a:r>
              <a:rPr lang="de-DE" sz="1200" dirty="0" err="1">
                <a:solidFill>
                  <a:schemeClr val="bg1"/>
                </a:solidFill>
              </a:rPr>
              <a:t>of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Algorithms</a:t>
            </a:r>
            <a:r>
              <a:rPr lang="de-DE" sz="1200" dirty="0">
                <a:solidFill>
                  <a:schemeClr val="bg1"/>
                </a:solidFill>
              </a:rPr>
              <a:t>, J. </a:t>
            </a:r>
            <a:r>
              <a:rPr lang="de-DE" sz="1200" dirty="0" err="1">
                <a:solidFill>
                  <a:schemeClr val="bg1"/>
                </a:solidFill>
              </a:rPr>
              <a:t>Ruan</a:t>
            </a:r>
            <a:endParaRPr lang="en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9609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5570</Words>
  <Application>Microsoft Macintosh PowerPoint</Application>
  <PresentationFormat>On-screen Show (4:3)</PresentationFormat>
  <Paragraphs>1451</Paragraphs>
  <Slides>81</Slides>
  <Notes>51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81</vt:i4>
      </vt:variant>
    </vt:vector>
  </HeadingPairs>
  <TitlesOfParts>
    <vt:vector size="92" baseType="lpstr">
      <vt:lpstr>Arial</vt:lpstr>
      <vt:lpstr>Arial Black</vt:lpstr>
      <vt:lpstr>Calibri</vt:lpstr>
      <vt:lpstr>Courier New</vt:lpstr>
      <vt:lpstr>Menlo</vt:lpstr>
      <vt:lpstr>Myriad Pro</vt:lpstr>
      <vt:lpstr>Symbol</vt:lpstr>
      <vt:lpstr>Times New Roman</vt:lpstr>
      <vt:lpstr>7_Standarddesign</vt:lpstr>
      <vt:lpstr>Arbeitsblatt</vt:lpstr>
      <vt:lpstr>Clip</vt:lpstr>
      <vt:lpstr>Algorithmen und Datenstrukturen</vt:lpstr>
      <vt:lpstr>Sortierung in linearer Zeit</vt:lpstr>
      <vt:lpstr>Danksagung</vt:lpstr>
      <vt:lpstr>Sortieren durch Zählen / Counting-Sort</vt:lpstr>
      <vt:lpstr>Counting-Sort</vt:lpstr>
      <vt:lpstr>Intuition</vt:lpstr>
      <vt:lpstr>Intuition</vt:lpstr>
      <vt:lpstr>Counting-Sort</vt:lpstr>
      <vt:lpstr>Counting-Sort Beispiel</vt:lpstr>
      <vt:lpstr>Schleife 1: Initialisierung</vt:lpstr>
      <vt:lpstr>Schleife 2: Zähle</vt:lpstr>
      <vt:lpstr>Schleife 2: Zähle</vt:lpstr>
      <vt:lpstr>Schleife 2: Zähle</vt:lpstr>
      <vt:lpstr>Schleife 2: Zähle</vt:lpstr>
      <vt:lpstr>Schleife 2: Zähle</vt:lpstr>
      <vt:lpstr>Schleife 3: Berechne Summe</vt:lpstr>
      <vt:lpstr>Schleife 3: Berechne Summe</vt:lpstr>
      <vt:lpstr>Schleife 3: Berechne Summe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Counting-Sort Algorithmus</vt:lpstr>
      <vt:lpstr>Analyse</vt:lpstr>
      <vt:lpstr>Laufzeit: Wodurch wird sie reduziert?</vt:lpstr>
      <vt:lpstr>Stabiles Sortieren</vt:lpstr>
      <vt:lpstr>Sortieren nach mehreren Kriterien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Stabiles Sortieren</vt:lpstr>
      <vt:lpstr>Wie kann man sehr große Zahlen sortieren?</vt:lpstr>
      <vt:lpstr>Radix-Sort</vt:lpstr>
      <vt:lpstr>Radix-Sort: Illustration</vt:lpstr>
      <vt:lpstr>Radix-Sort: Illustration</vt:lpstr>
      <vt:lpstr>Radix-Sort: Illustration</vt:lpstr>
      <vt:lpstr>Radix-Sort: Illustration</vt:lpstr>
      <vt:lpstr>Zeitkomplexität</vt:lpstr>
      <vt:lpstr>Platzkomplexität</vt:lpstr>
      <vt:lpstr>Algorithmen und Datenstrukturen</vt:lpstr>
      <vt:lpstr>PowerPoint Presentation</vt:lpstr>
      <vt:lpstr>Strukturen zur Gruppierung von Daten</vt:lpstr>
      <vt:lpstr>Wenn wir length effizient realisieren wollen…</vt:lpstr>
      <vt:lpstr>Listen als abstrakte Datentypen (ADTs)</vt:lpstr>
      <vt:lpstr>Listen intern realisiert als Tupel (mutable struct)</vt:lpstr>
      <vt:lpstr>insert(5, l)</vt:lpstr>
      <vt:lpstr>Listen als Glaskästen (“verkettete Liste”)</vt:lpstr>
      <vt:lpstr>Listen als Glaskästen</vt:lpstr>
      <vt:lpstr>Cons</vt:lpstr>
      <vt:lpstr>Wiederholung ADT-Listen: insert(5, l)</vt:lpstr>
      <vt:lpstr>Zugriff auf erste Komponente mit first</vt:lpstr>
      <vt:lpstr>Manipulaton der ersten Komponente</vt:lpstr>
      <vt:lpstr>Zugriff auf zweite Komponte mit rest</vt:lpstr>
      <vt:lpstr>Manipulaton der zweiten Komponente (1)</vt:lpstr>
      <vt:lpstr>Manipulaton der zweiten Komponente (2)</vt:lpstr>
      <vt:lpstr>Kellerspeicher / Stapelspeicher / Stack</vt:lpstr>
      <vt:lpstr>Keller intern (Beispiel: als Liste)</vt:lpstr>
      <vt:lpstr>Keller intern (Beispiel 2: als Array)</vt:lpstr>
      <vt:lpstr>Realisierung von Kellerspeichern</vt:lpstr>
      <vt:lpstr>Schlange / Queue (First-in-First-out-Speicher)</vt:lpstr>
      <vt:lpstr>Queue intern (Beispiel)</vt:lpstr>
      <vt:lpstr>PowerPoint Presentation</vt:lpstr>
      <vt:lpstr>Bucket-Sort</vt:lpstr>
      <vt:lpstr>Wie wollen wir die Eimerkette implementieren?</vt:lpstr>
      <vt:lpstr>Analyse von Bucketsort mit sort! aus O(n log n) </vt:lpstr>
      <vt:lpstr>Analyse mit sort! aus O(n log n) </vt:lpstr>
      <vt:lpstr>Analyse mit sort! aus O(n2) </vt:lpstr>
      <vt:lpstr>Lineare Sortierung: Einsicht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1226</cp:revision>
  <cp:lastPrinted>2015-04-16T10:14:41Z</cp:lastPrinted>
  <dcterms:created xsi:type="dcterms:W3CDTF">2010-04-27T12:26:40Z</dcterms:created>
  <dcterms:modified xsi:type="dcterms:W3CDTF">2022-04-22T08:41:50Z</dcterms:modified>
</cp:coreProperties>
</file>