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4"/>
  </p:notesMasterIdLst>
  <p:handoutMasterIdLst>
    <p:handoutMasterId r:id="rId95"/>
  </p:handoutMasterIdLst>
  <p:sldIdLst>
    <p:sldId id="341" r:id="rId2"/>
    <p:sldId id="417" r:id="rId3"/>
    <p:sldId id="340" r:id="rId4"/>
    <p:sldId id="274" r:id="rId5"/>
    <p:sldId id="35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88" r:id="rId23"/>
    <p:sldId id="396" r:id="rId24"/>
    <p:sldId id="292" r:id="rId25"/>
    <p:sldId id="349" r:id="rId26"/>
    <p:sldId id="350" r:id="rId27"/>
    <p:sldId id="293" r:id="rId28"/>
    <p:sldId id="371" r:id="rId29"/>
    <p:sldId id="404" r:id="rId30"/>
    <p:sldId id="296" r:id="rId31"/>
    <p:sldId id="297" r:id="rId32"/>
    <p:sldId id="298" r:id="rId33"/>
    <p:sldId id="299" r:id="rId34"/>
    <p:sldId id="300" r:id="rId35"/>
    <p:sldId id="405" r:id="rId36"/>
    <p:sldId id="301" r:id="rId37"/>
    <p:sldId id="354" r:id="rId38"/>
    <p:sldId id="303" r:id="rId39"/>
    <p:sldId id="304" r:id="rId40"/>
    <p:sldId id="305" r:id="rId41"/>
    <p:sldId id="406" r:id="rId42"/>
    <p:sldId id="306" r:id="rId43"/>
    <p:sldId id="407" r:id="rId44"/>
    <p:sldId id="413" r:id="rId45"/>
    <p:sldId id="307" r:id="rId46"/>
    <p:sldId id="308" r:id="rId47"/>
    <p:sldId id="309" r:id="rId48"/>
    <p:sldId id="310" r:id="rId49"/>
    <p:sldId id="311" r:id="rId50"/>
    <p:sldId id="312" r:id="rId51"/>
    <p:sldId id="368" r:id="rId52"/>
    <p:sldId id="314" r:id="rId53"/>
    <p:sldId id="315" r:id="rId54"/>
    <p:sldId id="365" r:id="rId55"/>
    <p:sldId id="420" r:id="rId56"/>
    <p:sldId id="316" r:id="rId57"/>
    <p:sldId id="317" r:id="rId58"/>
    <p:sldId id="369" r:id="rId59"/>
    <p:sldId id="319" r:id="rId60"/>
    <p:sldId id="418" r:id="rId61"/>
    <p:sldId id="419" r:id="rId62"/>
    <p:sldId id="318" r:id="rId63"/>
    <p:sldId id="320" r:id="rId64"/>
    <p:sldId id="321" r:id="rId65"/>
    <p:sldId id="421" r:id="rId66"/>
    <p:sldId id="414" r:id="rId67"/>
    <p:sldId id="323" r:id="rId68"/>
    <p:sldId id="324" r:id="rId69"/>
    <p:sldId id="325" r:id="rId70"/>
    <p:sldId id="326" r:id="rId71"/>
    <p:sldId id="422" r:id="rId72"/>
    <p:sldId id="327" r:id="rId73"/>
    <p:sldId id="332" r:id="rId74"/>
    <p:sldId id="423" r:id="rId75"/>
    <p:sldId id="328" r:id="rId76"/>
    <p:sldId id="329" r:id="rId77"/>
    <p:sldId id="412" r:id="rId78"/>
    <p:sldId id="424" r:id="rId79"/>
    <p:sldId id="425" r:id="rId80"/>
    <p:sldId id="367" r:id="rId81"/>
    <p:sldId id="370" r:id="rId82"/>
    <p:sldId id="427" r:id="rId83"/>
    <p:sldId id="426" r:id="rId84"/>
    <p:sldId id="333" r:id="rId85"/>
    <p:sldId id="334" r:id="rId86"/>
    <p:sldId id="335" r:id="rId87"/>
    <p:sldId id="336" r:id="rId88"/>
    <p:sldId id="337" r:id="rId89"/>
    <p:sldId id="366" r:id="rId90"/>
    <p:sldId id="376" r:id="rId91"/>
    <p:sldId id="399" r:id="rId92"/>
    <p:sldId id="380" r:id="rId9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30F"/>
    <a:srgbClr val="0144AC"/>
    <a:srgbClr val="030AFF"/>
    <a:srgbClr val="009999"/>
    <a:srgbClr val="00429D"/>
    <a:srgbClr val="FF6501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0"/>
    <p:restoredTop sz="94646"/>
  </p:normalViewPr>
  <p:slideViewPr>
    <p:cSldViewPr>
      <p:cViewPr varScale="1">
        <p:scale>
          <a:sx n="104" d="100"/>
          <a:sy n="104" d="100"/>
        </p:scale>
        <p:origin x="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05.05.22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05.05.22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78153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E38AF-4539-084F-8612-940A63F36771}"/>
              </a:ext>
            </a:extLst>
          </p:cNvPr>
          <p:cNvSpPr txBox="1"/>
          <p:nvPr/>
        </p:nvSpPr>
        <p:spPr>
          <a:xfrm>
            <a:off x="2370122" y="2060848"/>
            <a:ext cx="440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Prioritätswarteschlangen mit binären Heaps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0F33A-35C4-124D-938A-9C669F636B97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Realisierung eines Binärbaums als Feld:</a:t>
            </a: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42116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3275013" y="30686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5146675" y="30686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2698750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3706813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4643438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5651500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2303463" y="46529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7468" name="Oval 12"/>
          <p:cNvSpPr>
            <a:spLocks noChangeArrowheads="1"/>
          </p:cNvSpPr>
          <p:nvPr/>
        </p:nvSpPr>
        <p:spPr bwMode="auto">
          <a:xfrm>
            <a:off x="3059113" y="46529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212248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262731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3130550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3635375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413861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64343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5146675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5651500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615473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>
            <a:off x="3851275" y="27797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4859338" y="27797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H="1">
            <a:off x="3132138" y="35004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3779838" y="35718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 flipH="1">
            <a:off x="5076825" y="35718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>
            <a:off x="5651500" y="35718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H="1">
            <a:off x="2700338" y="43640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>
            <a:off x="3132138" y="43640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>
            <a:off x="2625725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>
            <a:off x="3633788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9" name="Rectangle 33"/>
          <p:cNvSpPr>
            <a:spLocks noChangeArrowheads="1"/>
          </p:cNvSpPr>
          <p:nvPr/>
        </p:nvSpPr>
        <p:spPr bwMode="auto">
          <a:xfrm>
            <a:off x="312896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>
            <a:off x="3632200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>
            <a:off x="5649913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75F71AC-BA96-F54E-AE20-BCB1C2E5558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BBCC2-2E98-AC48-83A8-B9DF0D2B49DC}"/>
              </a:ext>
            </a:extLst>
          </p:cNvPr>
          <p:cNvSpPr/>
          <p:nvPr/>
        </p:nvSpPr>
        <p:spPr>
          <a:xfrm>
            <a:off x="6657975" y="5446465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DD938-D60B-8F40-AB04-81EF40874824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Realisierung eines Binärbaums als Feld: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8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solidFill>
                  <a:schemeClr val="hlink"/>
                </a:solidFill>
                <a:cs typeface="+mn-cs"/>
              </a:rPr>
              <a:t>H:</a:t>
            </a:r>
            <a:r>
              <a:rPr lang="de-DE" sz="2800" dirty="0">
                <a:cs typeface="+mn-cs"/>
              </a:rPr>
              <a:t> Array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[1..n]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cs typeface="+mn-cs"/>
              </a:rPr>
              <a:t>Kinder von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800" dirty="0">
                <a:cs typeface="+mn-cs"/>
              </a:rPr>
              <a:t> in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H[i]: </a:t>
            </a:r>
            <a:r>
              <a:rPr lang="de-DE" sz="2800" dirty="0">
                <a:cs typeface="+mn-cs"/>
              </a:rPr>
              <a:t>in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H[2i], H[2i+1]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H[1],…,H[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 </a:t>
            </a:r>
            <a:r>
              <a:rPr lang="de-DE" sz="2800" dirty="0">
                <a:cs typeface="+mn-cs"/>
              </a:rPr>
              <a:t>besetzt für </a:t>
            </a:r>
            <a:r>
              <a:rPr lang="de-DE" sz="2800" dirty="0" err="1">
                <a:solidFill>
                  <a:schemeClr val="hlink"/>
                </a:solidFill>
              </a:rPr>
              <a:t>k≤n</a:t>
            </a:r>
            <a:endParaRPr lang="de-DE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Heap-Invariante:</a:t>
            </a:r>
            <a:br>
              <a:rPr lang="de-DE" sz="2800" dirty="0">
                <a:solidFill>
                  <a:schemeClr val="hlink"/>
                </a:solidFill>
                <a:cs typeface="+mn-cs"/>
              </a:rPr>
            </a:br>
            <a:r>
              <a:rPr lang="de-DE" sz="2800" dirty="0">
                <a:solidFill>
                  <a:schemeClr val="hlink"/>
                </a:solidFill>
                <a:cs typeface="+mn-cs"/>
              </a:rPr>
              <a:t>     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(H[i])≤min(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{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(H[2i]),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 H[2i+1] )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1403648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1908473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411711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916536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3419773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3924598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4427836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4932661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5435898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>
            <a:off x="1906886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1" name="Line 31"/>
          <p:cNvSpPr>
            <a:spLocks noChangeShapeType="1"/>
          </p:cNvSpPr>
          <p:nvPr/>
        </p:nvSpPr>
        <p:spPr bwMode="auto">
          <a:xfrm>
            <a:off x="2914948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410123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2913361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4931073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hteck 4">
            <a:extLst>
              <a:ext uri="{FF2B5EF4-FFF2-40B4-BE49-F238E27FC236}">
                <a16:creationId xmlns:a16="http://schemas.microsoft.com/office/drawing/2014/main" id="{F8B9B815-E711-B14F-9ED1-4BB20CE7DE3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E7D2D2-8D0A-954E-A0DB-A98E32846ADE}"/>
              </a:ext>
            </a:extLst>
          </p:cNvPr>
          <p:cNvSpPr/>
          <p:nvPr/>
        </p:nvSpPr>
        <p:spPr>
          <a:xfrm>
            <a:off x="5940698" y="2205038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60BABB-2087-FC4B-B818-5819F509282A}"/>
              </a:ext>
            </a:extLst>
          </p:cNvPr>
          <p:cNvSpPr/>
          <p:nvPr/>
        </p:nvSpPr>
        <p:spPr>
          <a:xfrm>
            <a:off x="6084168" y="2423850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ABEA6-8D0B-DC40-A2E3-3A29CBFCE5AF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Realisierung eines Binärbaums als Feld: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: Sei </a:t>
            </a:r>
            <a:r>
              <a:rPr lang="de-DE" dirty="0">
                <a:solidFill>
                  <a:srgbClr val="3C8C93"/>
                </a:solidFill>
                <a:cs typeface="+mn-cs"/>
              </a:rPr>
              <a:t>H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das Trägerfeld von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 </a:t>
            </a:r>
            <a:br>
              <a:rPr lang="de-DE" dirty="0">
                <a:solidFill>
                  <a:srgbClr val="3C8C93"/>
                </a:solidFill>
                <a:cs typeface="+mn-cs"/>
              </a:rPr>
            </a:br>
            <a:r>
              <a:rPr lang="de-DE" dirty="0">
                <a:solidFill>
                  <a:srgbClr val="3C8C93"/>
                </a:solidFill>
                <a:cs typeface="+mn-cs"/>
              </a:rPr>
              <a:t>(H = </a:t>
            </a:r>
            <a:r>
              <a:rPr lang="de-DE" dirty="0" err="1">
                <a:solidFill>
                  <a:srgbClr val="3C8C93"/>
                </a:solidFill>
              </a:rPr>
              <a:t>pq.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internal_repr</a:t>
            </a:r>
            <a:r>
              <a:rPr lang="de-DE" dirty="0">
                <a:solidFill>
                  <a:srgbClr val="3C8C93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n = n+1; H[n] = e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mit Vater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bis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 H[ 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⎣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/2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⎦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) ≤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oder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in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H[1]</a:t>
            </a:r>
            <a:endParaRPr lang="de-DE" dirty="0">
              <a:cs typeface="+mn-cs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547664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05248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555727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060552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56378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4068614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4571852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076677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579914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2050902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3058964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255413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>
            <a:off x="3057377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075089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608473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10</a:t>
            </a:r>
          </a:p>
        </p:txBody>
      </p:sp>
      <p:cxnSp>
        <p:nvCxnSpPr>
          <p:cNvPr id="149523" name="AutoShape 19"/>
          <p:cNvCxnSpPr>
            <a:cxnSpLocks noChangeShapeType="1"/>
            <a:stCxn id="149522" idx="2"/>
            <a:endCxn id="149512" idx="2"/>
          </p:cNvCxnSpPr>
          <p:nvPr/>
        </p:nvCxnSpPr>
        <p:spPr bwMode="auto">
          <a:xfrm rot="5400000">
            <a:off x="5075883" y="1666082"/>
            <a:ext cx="1587" cy="2520950"/>
          </a:xfrm>
          <a:prstGeom prst="curvedConnector3">
            <a:avLst>
              <a:gd name="adj1" fmla="val 263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hteck 4">
            <a:extLst>
              <a:ext uri="{FF2B5EF4-FFF2-40B4-BE49-F238E27FC236}">
                <a16:creationId xmlns:a16="http://schemas.microsoft.com/office/drawing/2014/main" id="{6FC317A6-3235-294A-93B3-94E83B8B178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A07-709E-4942-9737-3A53651B0525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Insert Operation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0" y="5833139"/>
            <a:ext cx="41148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Laufzeit: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O(log n)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C463D1D7-DDF2-0B4D-8E2C-7C90306F6FC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D0C7FC-A657-4B82-B300-B787729EC1D0}"/>
              </a:ext>
            </a:extLst>
          </p:cNvPr>
          <p:cNvSpPr txBox="1"/>
          <p:nvPr/>
        </p:nvSpPr>
        <p:spPr>
          <a:xfrm>
            <a:off x="457200" y="1196975"/>
            <a:ext cx="83408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H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n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(H)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</a:p>
          <a:p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insert!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(H, n, e)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sift_up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(n,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pt-BR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pt-B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416F33-00D6-44E4-8632-F00C888FE011}"/>
              </a:ext>
            </a:extLst>
          </p:cNvPr>
          <p:cNvSpPr txBox="1"/>
          <p:nvPr/>
        </p:nvSpPr>
        <p:spPr>
          <a:xfrm>
            <a:off x="457200" y="3179573"/>
            <a:ext cx="83358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sift_up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H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(H[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)] ) &gt;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temp = H[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H[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H[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H[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)] = temp</a:t>
            </a:r>
          </a:p>
          <a:p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AF27-8541-FA43-A911-4E7BA99AECBA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Insert - </a:t>
            </a:r>
            <a:r>
              <a:rPr lang="de-DE" dirty="0"/>
              <a:t>Binärer Heap</a:t>
            </a:r>
            <a:endParaRPr lang="de-DE" dirty="0">
              <a:cs typeface="+mj-cs"/>
            </a:endParaRPr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2519363" y="17732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7702" name="Oval 6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7703" name="Oval 7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100647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H="1">
            <a:off x="1366838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7726" name="Oval 30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7727" name="Oval 31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7728" name="Oval 32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7729" name="Oval 33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7730" name="Line 34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1" name="Line 35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2" name="Line 36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3" name="Line 37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4" name="Line 38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5" name="Line 39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6" name="Line 40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7" name="Line 41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8" name="Oval 42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7739" name="Line 43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Rechteck 4">
            <a:extLst>
              <a:ext uri="{FF2B5EF4-FFF2-40B4-BE49-F238E27FC236}">
                <a16:creationId xmlns:a16="http://schemas.microsoft.com/office/drawing/2014/main" id="{224AAD65-4712-9F44-9688-8153D6582DC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7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4266-B1E2-0F47-BB92-F6F48C2C455D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44" name="Oval 24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8751" name="Oval 31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8752" name="Oval 32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9" name="Line 39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0" name="Line 40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8762" name="Line 42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8772" name="Line 52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3" name="Line 53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4" name="Line 54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5" name="Line 55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7" name="Line 57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8" name="Line 58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9" name="Line 59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8781" name="Line 61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82" name="Text Box 62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8783" name="Text Box 63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DE8959BD-5774-D340-A248-09894B7CB21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6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7492-D5D5-3548-9E55-CC35CA152C7D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9753" name="Oval 9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9755" name="Oval 11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9756" name="Oval 12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9758" name="Oval 14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9778" name="Oval 34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3" name="Line 39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4" name="Line 40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5" name="Line 41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6" name="Line 42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7" name="Oval 43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9790" name="Text Box 46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9791" name="Oval 47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00758C46-38ED-DA4B-BEFE-AA9E3C6C7D5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4806-EA12-5E45-8527-A9E67B2DC740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0798" name="Oval 30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0799" name="Oval 31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0800" name="Oval 32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0801" name="Oval 33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0802" name="Oval 34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0803" name="Line 35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4" name="Line 36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5" name="Line 37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6" name="Line 38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7" name="Line 39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1" name="Oval 43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3" name="Text Box 45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0815" name="Oval 47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C24BEA96-4B56-1040-832D-43F068AD4C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F5AB335-8E56-4347-A672-9D9EB71165D2}"/>
              </a:ext>
            </a:extLst>
          </p:cNvPr>
          <p:cNvSpPr/>
          <p:nvPr/>
        </p:nvSpPr>
        <p:spPr>
          <a:xfrm>
            <a:off x="6300192" y="1412776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3A128-3E1A-2F4C-B088-7A02194B9A20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Delete Min: Binärer Heap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1066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 = H[n]; n = n-1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cs typeface="+mn-cs"/>
              </a:rPr>
              <a:t> starte mit Element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H[1].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mit Kind mit min Schlüssel bis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≤ min( </a:t>
            </a:r>
            <a:r>
              <a:rPr lang="de-DE" dirty="0">
                <a:solidFill>
                  <a:srgbClr val="FF6600"/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H[2k], H[2k+1] </a:t>
            </a:r>
            <a:r>
              <a:rPr lang="de-DE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cs typeface="+mn-cs"/>
              </a:rPr>
              <a:t> für Position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cs typeface="+mn-cs"/>
              </a:rPr>
              <a:t>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oder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Blatt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27012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7749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27818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7830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2862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7910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2943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79913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63023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73363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781425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27660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779838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5797550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cxnSp>
        <p:nvCxnSpPr>
          <p:cNvPr id="152594" name="AutoShape 18"/>
          <p:cNvCxnSpPr>
            <a:cxnSpLocks noChangeShapeType="1"/>
            <a:stCxn id="152580" idx="2"/>
            <a:endCxn id="152581" idx="2"/>
          </p:cNvCxnSpPr>
          <p:nvPr/>
        </p:nvCxnSpPr>
        <p:spPr bwMode="auto">
          <a:xfrm rot="16200000" flipH="1">
            <a:off x="2774157" y="1665982"/>
            <a:ext cx="1587" cy="504825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95" name="AutoShape 19"/>
          <p:cNvCxnSpPr>
            <a:cxnSpLocks noChangeShapeType="1"/>
            <a:stCxn id="152580" idx="2"/>
            <a:endCxn id="152591" idx="2"/>
          </p:cNvCxnSpPr>
          <p:nvPr/>
        </p:nvCxnSpPr>
        <p:spPr bwMode="auto">
          <a:xfrm rot="16200000" flipH="1">
            <a:off x="3024982" y="1415157"/>
            <a:ext cx="1587" cy="1006475"/>
          </a:xfrm>
          <a:prstGeom prst="curvedConnector3">
            <a:avLst>
              <a:gd name="adj1" fmla="val 272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hteck 4">
            <a:extLst>
              <a:ext uri="{FF2B5EF4-FFF2-40B4-BE49-F238E27FC236}">
                <a16:creationId xmlns:a16="http://schemas.microsoft.com/office/drawing/2014/main" id="{E710596B-0F94-6842-8124-103922A4CD7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9306E-6 L -0.44097 4.3930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4C720-9EFA-9B44-A2E3-64CFF3156496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cs typeface="+mj-cs"/>
              </a:rPr>
              <a:t>Delete Min Operation - Korrektheit</a:t>
            </a:r>
          </a:p>
        </p:txBody>
      </p:sp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2519363" y="17732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1803" name="Oval 11"/>
          <p:cNvSpPr>
            <a:spLocks noChangeArrowheads="1"/>
          </p:cNvSpPr>
          <p:nvPr/>
        </p:nvSpPr>
        <p:spPr bwMode="auto">
          <a:xfrm>
            <a:off x="100647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H="1">
            <a:off x="1366838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1819" name="Oval 27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1821" name="Oval 29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1822" name="Oval 30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1823" name="Oval 31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1824" name="Oval 32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1" name="Line 39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1836" name="Text Box 44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1837" name="Oval 45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" name="Rechteck 4">
            <a:extLst>
              <a:ext uri="{FF2B5EF4-FFF2-40B4-BE49-F238E27FC236}">
                <a16:creationId xmlns:a16="http://schemas.microsoft.com/office/drawing/2014/main" id="{81EAC856-1F14-FA47-A909-492A3571C8C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3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C593-327D-C246-BE54-F437A2E0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Kurze Wiederholung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C779-084E-954A-8D43-356B272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030AFF"/>
                </a:solidFill>
              </a:rPr>
              <a:t>Abstrakte Datentypen</a:t>
            </a:r>
          </a:p>
          <a:p>
            <a:pPr lvl="1"/>
            <a:r>
              <a:rPr lang="en-DE" dirty="0"/>
              <a:t>Arrays vs. Tupel</a:t>
            </a:r>
          </a:p>
          <a:p>
            <a:pPr lvl="1"/>
            <a:r>
              <a:rPr lang="en-DE" dirty="0"/>
              <a:t>Listen vs. Arrays</a:t>
            </a:r>
          </a:p>
          <a:p>
            <a:pPr lvl="1"/>
            <a:r>
              <a:rPr lang="en-DE" dirty="0"/>
              <a:t>Keller und Schlangen</a:t>
            </a:r>
          </a:p>
          <a:p>
            <a:r>
              <a:rPr lang="en-DE" dirty="0">
                <a:solidFill>
                  <a:srgbClr val="030AFF"/>
                </a:solidFill>
              </a:rPr>
              <a:t>APIs</a:t>
            </a:r>
          </a:p>
          <a:p>
            <a:pPr lvl="1"/>
            <a:r>
              <a:rPr lang="en-DE" dirty="0"/>
              <a:t>Mehr hierzu auch in</a:t>
            </a:r>
            <a:br>
              <a:rPr lang="en-DE" dirty="0"/>
            </a:br>
            <a:r>
              <a:rPr lang="en-DE" dirty="0"/>
              <a:t>der Vorlesung </a:t>
            </a:r>
            <a:br>
              <a:rPr lang="en-DE" dirty="0"/>
            </a:br>
            <a:r>
              <a:rPr lang="en-DE" dirty="0"/>
              <a:t>Software-Engineering</a:t>
            </a:r>
          </a:p>
          <a:p>
            <a:pPr lvl="1"/>
            <a:r>
              <a:rPr lang="en-DE" dirty="0"/>
              <a:t>Realisierung von Arrays</a:t>
            </a:r>
            <a:br>
              <a:rPr lang="en-DE" dirty="0"/>
            </a:br>
            <a:r>
              <a:rPr lang="en-DE" dirty="0"/>
              <a:t>und Listen</a:t>
            </a:r>
          </a:p>
          <a:p>
            <a:r>
              <a:rPr lang="en-DE" dirty="0">
                <a:solidFill>
                  <a:srgbClr val="030AFF"/>
                </a:solidFill>
              </a:rPr>
              <a:t>Bucket Sort</a:t>
            </a:r>
          </a:p>
          <a:p>
            <a:pPr lvl="1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23047-EC16-FC4C-BD12-ABEF628B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4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B0F2A-2378-5E47-9A11-05820436554B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cs typeface="+mj-cs"/>
              </a:rPr>
              <a:t>Delete Min Operation - Korrektheit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2825" name="Oval 9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2826" name="Oval 10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804025" y="170021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2842" name="Oval 26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2843" name="Oval 27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2844" name="Oval 28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2845" name="Oval 29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2846" name="Oval 30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2847" name="Oval 31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1" name="Line 35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2" name="Line 36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3" name="Line 37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4" name="Line 38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5" name="Oval 39"/>
          <p:cNvSpPr>
            <a:spLocks noChangeArrowheads="1"/>
          </p:cNvSpPr>
          <p:nvPr/>
        </p:nvSpPr>
        <p:spPr bwMode="auto">
          <a:xfrm>
            <a:off x="2484438" y="170021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2858" name="Oval 42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4">
            <a:extLst>
              <a:ext uri="{FF2B5EF4-FFF2-40B4-BE49-F238E27FC236}">
                <a16:creationId xmlns:a16="http://schemas.microsoft.com/office/drawing/2014/main" id="{B8C98D2E-5CCD-E149-99FE-E503C48E12D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0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FC525-217B-3E48-9E49-C9F0AC174D75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cs typeface="+mj-cs"/>
              </a:rPr>
              <a:t>Delete Min Operation - Korrektheit</a:t>
            </a: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auto">
          <a:xfrm>
            <a:off x="2555875" y="170021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3844" name="Oval 4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3849" name="Oval 9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6804025" y="170021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3864" name="Oval 24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3865" name="Oval 25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3866" name="Oval 26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3867" name="Oval 27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3868" name="Oval 28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3869" name="Oval 29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3870" name="Oval 30"/>
          <p:cNvSpPr>
            <a:spLocks noChangeArrowheads="1"/>
          </p:cNvSpPr>
          <p:nvPr/>
        </p:nvSpPr>
        <p:spPr bwMode="auto">
          <a:xfrm>
            <a:off x="6227763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7" name="Line 37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8" name="Oval 38"/>
          <p:cNvSpPr>
            <a:spLocks noChangeArrowheads="1"/>
          </p:cNvSpPr>
          <p:nvPr/>
        </p:nvSpPr>
        <p:spPr bwMode="auto">
          <a:xfrm>
            <a:off x="161925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3879" name="Text Box 39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3880" name="Text Box 40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3881" name="Oval 41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4">
            <a:extLst>
              <a:ext uri="{FF2B5EF4-FFF2-40B4-BE49-F238E27FC236}">
                <a16:creationId xmlns:a16="http://schemas.microsoft.com/office/drawing/2014/main" id="{025C7AD8-6408-E540-ADA7-EFBB4118E04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1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26A33-9975-E64F-887A-88DFD085F3D0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652120" y="1814313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9A2FAF76-AEA0-1F40-BC3B-AF83DF4A31D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B4CB80-C6B7-4819-9655-ED32EDB1641A}"/>
              </a:ext>
            </a:extLst>
          </p:cNvPr>
          <p:cNvSpPr txBox="1"/>
          <p:nvPr/>
        </p:nvSpPr>
        <p:spPr>
          <a:xfrm>
            <a:off x="457200" y="1028351"/>
            <a:ext cx="77168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t-BR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delete_min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(pq)</a:t>
            </a:r>
          </a:p>
          <a:p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H = </a:t>
            </a:r>
            <a:r>
              <a:rPr lang="pt-BR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pq.internal_repr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n = </a:t>
            </a:r>
            <a:r>
              <a:rPr lang="pt-BR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(H); e = H[</a:t>
            </a:r>
            <a:r>
              <a:rPr lang="pt-BR" sz="14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H[</a:t>
            </a:r>
            <a:r>
              <a:rPr lang="pt-BR" sz="14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H[n] </a:t>
            </a:r>
          </a:p>
          <a:p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pt-BR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deleteat!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(H, n)</a:t>
            </a:r>
          </a:p>
          <a:p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pt-BR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sift_down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sz="14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pt-BR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</a:t>
            </a:r>
          </a:p>
          <a:p>
            <a:r>
              <a:rPr lang="pt-BR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D91CAF-781C-4098-BDBE-F540C0C67547}"/>
              </a:ext>
            </a:extLst>
          </p:cNvPr>
          <p:cNvSpPr txBox="1"/>
          <p:nvPr/>
        </p:nvSpPr>
        <p:spPr>
          <a:xfrm>
            <a:off x="457200" y="2458719"/>
            <a:ext cx="85399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sift_down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H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is_leaf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H)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right_child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H)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m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left_child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left_child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)]) &lt;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right_child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)])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m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left_child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m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right_child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&lt;=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(H[m])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Invariante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erfuellt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temp = H[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]; H[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H[m]; H[m] = temp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m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590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 mit binärem 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53195"/>
              </p:ext>
            </p:extLst>
          </p:nvPr>
        </p:nvGraphicFramePr>
        <p:xfrm>
          <a:off x="1331640" y="1772816"/>
          <a:ext cx="5011737" cy="2322513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826F968-925B-F61F-5906-EE73998272C0}"/>
              </a:ext>
            </a:extLst>
          </p:cNvPr>
          <p:cNvSpPr/>
          <p:nvPr/>
        </p:nvSpPr>
        <p:spPr>
          <a:xfrm>
            <a:off x="2267744" y="4509120"/>
            <a:ext cx="347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BinaererHeapPQ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key</a:t>
            </a: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set_key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702F-FFAB-E043-B29C-F3E93BC18E8D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build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elements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key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set_key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Naive Implementierung: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über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cs typeface="+mn-cs"/>
              </a:rPr>
              <a:t>)-Operationen. Laufzeit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Bessere Implementierung: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4BE17C1-9174-0B4E-B4B9-59A15AC4C16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878F14-65E4-4359-8B82-6F49FEEC3B8A}"/>
              </a:ext>
            </a:extLst>
          </p:cNvPr>
          <p:cNvSpPr txBox="1"/>
          <p:nvPr/>
        </p:nvSpPr>
        <p:spPr>
          <a:xfrm>
            <a:off x="841177" y="3351368"/>
            <a:ext cx="7632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build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(elements, key,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set_key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795E26"/>
                </a:solidFill>
                <a:latin typeface="Courier New" panose="02070309020205020404" pitchFamily="49" charset="0"/>
              </a:rPr>
              <a:t>BinaryHeapPQ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(elements, key,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set_key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H = 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pt-BR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pt-BR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pt-BR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(H);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parent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):-</a:t>
            </a:r>
            <a:r>
              <a:rPr lang="en-US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sift_down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551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5C1FB-E85F-9843-8300-A9AE10EE40B2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Heap: Operation build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 = 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i =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(n)</a:t>
            </a:r>
            <a:r>
              <a:rPr lang="de-DE" dirty="0">
                <a:cs typeface="+mn-cs"/>
              </a:rPr>
              <a:t> 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auf.</a:t>
            </a:r>
            <a:endParaRPr lang="en-US" dirty="0">
              <a:cs typeface="+mn-cs"/>
            </a:endParaRP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971550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948866" y="4293096"/>
            <a:ext cx="736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cs typeface="+mn-cs"/>
              </a:rPr>
              <a:t>Invariante: Für alle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&gt;i: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400" dirty="0">
                <a:cs typeface="+mn-cs"/>
              </a:rPr>
              <a:t> minimal für </a:t>
            </a:r>
            <a:r>
              <a:rPr lang="de-DE" sz="2400" dirty="0" err="1">
                <a:cs typeface="+mn-cs"/>
              </a:rPr>
              <a:t>Teilbaum</a:t>
            </a:r>
            <a:r>
              <a:rPr lang="de-DE" sz="2400" dirty="0">
                <a:cs typeface="+mn-cs"/>
              </a:rPr>
              <a:t> von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400" dirty="0">
                <a:cs typeface="+mn-cs"/>
              </a:rPr>
              <a:t> 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5911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563938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6156325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558006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042988" y="2276872"/>
            <a:ext cx="1873250" cy="16557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Inv.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verletzt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4067175" y="2276872"/>
            <a:ext cx="1009650" cy="9350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4941391"/>
            <a:ext cx="8579296" cy="1223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sz="2400" dirty="0">
                <a:cs typeface="+mn-cs"/>
              </a:rPr>
              <a:t>Aufwand? Sicher O(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log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cs typeface="+mn-cs"/>
              </a:rPr>
              <a:t>), siehe vorige Überlegungen </a:t>
            </a:r>
          </a:p>
          <a:p>
            <a:pPr marL="0" indent="0" eaLnBrk="1" hangingPunct="1">
              <a:buNone/>
              <a:defRPr/>
            </a:pPr>
            <a:r>
              <a:rPr lang="de-DE" sz="2400" dirty="0">
                <a:cs typeface="+mn-cs"/>
              </a:rPr>
              <a:t>Unnötig pessimistisch (besser gesagt: „asymptotisch nicht eng“)</a:t>
            </a:r>
            <a:br>
              <a:rPr lang="de-DE" sz="2400" dirty="0">
                <a:cs typeface="+mn-cs"/>
              </a:rPr>
            </a:br>
            <a:endParaRPr lang="de-DE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A8E3AB6D-3ABC-A44E-A576-89669645404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für </a:t>
            </a:r>
            <a:r>
              <a:rPr lang="de-DE" dirty="0" err="1"/>
              <a:t>build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611190" cy="4968875"/>
          </a:xfrm>
        </p:spPr>
        <p:txBody>
          <a:bodyPr/>
          <a:lstStyle/>
          <a:p>
            <a:r>
              <a:rPr lang="de-DE" sz="2000" dirty="0"/>
              <a:t>Die Höhe des Baumes, in den </a:t>
            </a:r>
            <a:r>
              <a:rPr lang="de-DE" sz="2000" dirty="0" err="1"/>
              <a:t>eingesiebt</a:t>
            </a:r>
            <a:r>
              <a:rPr lang="de-DE" sz="2000" dirty="0"/>
              <a:t> wird, </a:t>
            </a:r>
            <a:br>
              <a:rPr lang="de-DE" sz="2000" dirty="0"/>
            </a:br>
            <a:r>
              <a:rPr lang="de-DE" sz="2000" dirty="0"/>
              <a:t>nimmt zwar von unten nach oben zu, ...</a:t>
            </a:r>
          </a:p>
          <a:p>
            <a:r>
              <a:rPr lang="de-DE" sz="2000" dirty="0"/>
              <a:t>... aber für die meisten Knoten ist die Höhe „klein“ </a:t>
            </a:r>
            <a:br>
              <a:rPr lang="de-DE" sz="2000" dirty="0"/>
            </a:br>
            <a:r>
              <a:rPr lang="de-DE" sz="2000" dirty="0"/>
              <a:t>(die meisten Knoten sind unten)</a:t>
            </a:r>
          </a:p>
          <a:p>
            <a:r>
              <a:rPr lang="de-DE" sz="2000" dirty="0"/>
              <a:t>Ein </a:t>
            </a:r>
            <a:r>
              <a:rPr lang="de-DE" sz="2000" dirty="0" err="1"/>
              <a:t>n-elementiger</a:t>
            </a:r>
            <a:r>
              <a:rPr lang="de-DE" sz="2000" dirty="0"/>
              <a:t> Heap hat Höhe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⎣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⎦ </a:t>
            </a:r>
            <a:r>
              <a:rPr lang="de-DE" sz="2000" dirty="0"/>
              <a:t>...</a:t>
            </a:r>
          </a:p>
          <a:p>
            <a:r>
              <a:rPr lang="de-DE" sz="2000" dirty="0"/>
              <a:t>... und maximal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⎡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/2</a:t>
            </a:r>
            <a:r>
              <a:rPr lang="de-DE" sz="2000" baseline="30000" dirty="0">
                <a:solidFill>
                  <a:schemeClr val="accent1">
                    <a:lumMod val="50000"/>
                  </a:schemeClr>
                </a:solidFill>
              </a:rPr>
              <a:t>h+1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⎤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viele Knoten (Teilbäume) mit Höhe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h∈{0,…,</a:t>
            </a:r>
            <a:r>
              <a:rPr lang="de-DE" sz="2000" dirty="0"/>
              <a:t>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⎣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⎦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}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 err="1">
                <a:solidFill>
                  <a:srgbClr val="0070C0"/>
                </a:solidFill>
              </a:rPr>
              <a:t>siftDown</a:t>
            </a:r>
            <a:r>
              <a:rPr lang="de-DE" sz="2000" dirty="0"/>
              <a:t>, aufgerufen auf Ebene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000" dirty="0"/>
              <a:t>, braucht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000" dirty="0"/>
              <a:t> Schritte: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O(h)</a:t>
            </a:r>
          </a:p>
          <a:p>
            <a:r>
              <a:rPr lang="de-DE" sz="2000" dirty="0"/>
              <a:t>Der Aufwand für </a:t>
            </a:r>
            <a:r>
              <a:rPr lang="de-DE" sz="2000" dirty="0" err="1">
                <a:solidFill>
                  <a:srgbClr val="0070C0"/>
                </a:solidFill>
              </a:rPr>
              <a:t>build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/>
              <a:t>ist also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wobei wir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 = ½ </a:t>
            </a:r>
            <a:r>
              <a:rPr lang="de-DE" sz="2000" dirty="0"/>
              <a:t>setzen in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100"/>
            <a:ext cx="1008063" cy="196850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5-04-24 at 09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7"/>
            <a:ext cx="4498256" cy="1271246"/>
          </a:xfrm>
          <a:prstGeom prst="rect">
            <a:avLst/>
          </a:prstGeom>
        </p:spPr>
      </p:pic>
      <p:pic>
        <p:nvPicPr>
          <p:cNvPr id="6" name="Bild 5" descr="Screen Shot 2015-04-24 at 09.2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1395"/>
            <a:ext cx="2590740" cy="1044268"/>
          </a:xfrm>
          <a:prstGeom prst="rect">
            <a:avLst/>
          </a:prstGeom>
        </p:spPr>
      </p:pic>
      <p:pic>
        <p:nvPicPr>
          <p:cNvPr id="7" name="Bild 6" descr="Screen Shot 2015-04-24 at 09.2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44" y="4347149"/>
            <a:ext cx="1115616" cy="425696"/>
          </a:xfrm>
          <a:prstGeom prst="rect">
            <a:avLst/>
          </a:prstGeom>
        </p:spPr>
      </p:pic>
      <p:pic>
        <p:nvPicPr>
          <p:cNvPr id="8" name="Bild 7" descr="Screen Shot 2015-04-24 at 09.28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77" y="5013176"/>
            <a:ext cx="2350864" cy="12658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588224" y="530120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Ergibt sich aus der Ableitung </a:t>
            </a:r>
          </a:p>
          <a:p>
            <a:r>
              <a:rPr lang="de-DE" sz="1200" dirty="0"/>
              <a:t>der geometrischen Reihe mit 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= 1:</a:t>
            </a:r>
          </a:p>
          <a:p>
            <a:endParaRPr lang="de-DE" sz="1200" dirty="0"/>
          </a:p>
        </p:txBody>
      </p:sp>
      <p:pic>
        <p:nvPicPr>
          <p:cNvPr id="10" name="Bild 9" descr="7628dbf8d3caa8af25a898851808eb9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05264"/>
            <a:ext cx="1233137" cy="432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6C879-64F7-D04D-A65D-BD63DF45760E}"/>
              </a:ext>
            </a:extLst>
          </p:cNvPr>
          <p:cNvSpPr txBox="1"/>
          <p:nvPr/>
        </p:nvSpPr>
        <p:spPr>
          <a:xfrm>
            <a:off x="2931763" y="6296995"/>
            <a:ext cx="3296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Robert W. Floyd: </a:t>
            </a:r>
            <a:r>
              <a:rPr lang="de-DE" sz="1000" dirty="0" err="1">
                <a:solidFill>
                  <a:srgbClr val="0000FF"/>
                </a:solidFill>
              </a:rPr>
              <a:t>Algorithm</a:t>
            </a:r>
            <a:r>
              <a:rPr lang="de-DE" sz="1000" dirty="0">
                <a:solidFill>
                  <a:srgbClr val="0000FF"/>
                </a:solidFill>
              </a:rPr>
              <a:t> 245: </a:t>
            </a:r>
            <a:r>
              <a:rPr lang="de-DE" sz="1000" dirty="0" err="1">
                <a:solidFill>
                  <a:srgbClr val="0000FF"/>
                </a:solidFill>
              </a:rPr>
              <a:t>Treesort</a:t>
            </a:r>
            <a:r>
              <a:rPr lang="de-DE" sz="1000" dirty="0">
                <a:solidFill>
                  <a:srgbClr val="0000FF"/>
                </a:solidFill>
              </a:rPr>
              <a:t> 3. </a:t>
            </a:r>
            <a:br>
              <a:rPr lang="de-DE" sz="1000" dirty="0">
                <a:solidFill>
                  <a:srgbClr val="0000FF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In: Communications </a:t>
            </a:r>
            <a:r>
              <a:rPr lang="de-DE" sz="1000" dirty="0" err="1">
                <a:solidFill>
                  <a:srgbClr val="0000FF"/>
                </a:solidFill>
              </a:rPr>
              <a:t>of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the</a:t>
            </a:r>
            <a:r>
              <a:rPr lang="de-DE" sz="1000" dirty="0">
                <a:solidFill>
                  <a:srgbClr val="0000FF"/>
                </a:solidFill>
              </a:rPr>
              <a:t> ACM. 7, Nr. 12, S. 701, </a:t>
            </a:r>
            <a:r>
              <a:rPr lang="de-DE" sz="1000" b="1" dirty="0">
                <a:solidFill>
                  <a:srgbClr val="FF0000"/>
                </a:solidFill>
              </a:rPr>
              <a:t>1964</a:t>
            </a:r>
            <a:endParaRPr lang="de-DE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5C1FB-E85F-9843-8300-A9AE10EE40B2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Heap: Operation build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 = 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i =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(n)</a:t>
            </a:r>
            <a:r>
              <a:rPr lang="de-DE" dirty="0">
                <a:cs typeface="+mn-cs"/>
              </a:rPr>
              <a:t> 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auf.</a:t>
            </a:r>
            <a:endParaRPr lang="en-US" dirty="0">
              <a:cs typeface="+mn-cs"/>
            </a:endParaRP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971550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23528" y="4435872"/>
            <a:ext cx="8564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cs typeface="+mn-cs"/>
              </a:rPr>
              <a:t>Invariante: Für alle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&gt;i:</a:t>
            </a:r>
            <a:r>
              <a:rPr lang="de-DE" sz="2800" dirty="0">
                <a:cs typeface="+mn-cs"/>
              </a:rPr>
              <a:t>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800" dirty="0">
                <a:cs typeface="+mn-cs"/>
              </a:rPr>
              <a:t> minimal für </a:t>
            </a:r>
            <a:r>
              <a:rPr lang="de-DE" sz="2800" dirty="0" err="1">
                <a:cs typeface="+mn-cs"/>
              </a:rPr>
              <a:t>Teilbaum</a:t>
            </a:r>
            <a:r>
              <a:rPr lang="de-DE" sz="2800" dirty="0">
                <a:cs typeface="+mn-cs"/>
              </a:rPr>
              <a:t> von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800" dirty="0">
                <a:cs typeface="+mn-cs"/>
              </a:rPr>
              <a:t> 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5911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563938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6156325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558006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042988" y="2276872"/>
            <a:ext cx="1873250" cy="16557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Inv.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verletzt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4067175" y="2276872"/>
            <a:ext cx="1009650" cy="9350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5013399"/>
            <a:ext cx="8229600" cy="1223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Aufwand ist gekennzeichnet durch eine Funktion in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46B867A8-2539-7A43-B98B-5721311F418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Prioritätswarteschlangen als ADTs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500A3B-AC7D-8043-A916-7A71D200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6" y="1124744"/>
            <a:ext cx="3621941" cy="396044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13212" y="1195040"/>
            <a:ext cx="5184701" cy="374527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de-DE" sz="2200" dirty="0"/>
              <a:t>Unsortierte Liste?</a:t>
            </a:r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r>
              <a:rPr lang="de-DE" sz="2200" dirty="0"/>
              <a:t>Sortiertes Array?</a:t>
            </a:r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r>
              <a:rPr lang="de-DE" sz="2200" dirty="0"/>
              <a:t>Binärer Heap: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9FA04-8EB1-D143-8F61-1935D6EBA372}"/>
              </a:ext>
            </a:extLst>
          </p:cNvPr>
          <p:cNvSpPr/>
          <p:nvPr/>
        </p:nvSpPr>
        <p:spPr>
          <a:xfrm>
            <a:off x="755576" y="2852936"/>
            <a:ext cx="79208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9CC61A-9BF2-FA48-9C13-8524F072E1AE}"/>
              </a:ext>
            </a:extLst>
          </p:cNvPr>
          <p:cNvSpPr/>
          <p:nvPr/>
        </p:nvSpPr>
        <p:spPr>
          <a:xfrm>
            <a:off x="3092362" y="4739816"/>
            <a:ext cx="79208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1" name="Group 46">
            <a:extLst>
              <a:ext uri="{FF2B5EF4-FFF2-40B4-BE49-F238E27FC236}">
                <a16:creationId xmlns:a16="http://schemas.microsoft.com/office/drawing/2014/main" id="{4BC5408D-94D3-A04E-AEF9-7F2BB4E8A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73640"/>
              </p:ext>
            </p:extLst>
          </p:nvPr>
        </p:nvGraphicFramePr>
        <p:xfrm>
          <a:off x="6084169" y="1268760"/>
          <a:ext cx="2440403" cy="1432200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build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5946"/>
                  </a:ext>
                </a:extLst>
              </a:tr>
            </a:tbl>
          </a:graphicData>
        </a:graphic>
      </p:graphicFrame>
      <p:graphicFrame>
        <p:nvGraphicFramePr>
          <p:cNvPr id="13" name="Group 46">
            <a:extLst>
              <a:ext uri="{FF2B5EF4-FFF2-40B4-BE49-F238E27FC236}">
                <a16:creationId xmlns:a16="http://schemas.microsoft.com/office/drawing/2014/main" id="{827B279F-FBD0-FB4A-8F0C-212D3AD8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9666"/>
              </p:ext>
            </p:extLst>
          </p:nvPr>
        </p:nvGraphicFramePr>
        <p:xfrm>
          <a:off x="6084169" y="2858074"/>
          <a:ext cx="2440403" cy="1432200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build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 log 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77355"/>
                  </a:ext>
                </a:extLst>
              </a:tr>
            </a:tbl>
          </a:graphicData>
        </a:graphic>
      </p:graphicFrame>
      <p:graphicFrame>
        <p:nvGraphicFramePr>
          <p:cNvPr id="14" name="Group 46">
            <a:extLst>
              <a:ext uri="{FF2B5EF4-FFF2-40B4-BE49-F238E27FC236}">
                <a16:creationId xmlns:a16="http://schemas.microsoft.com/office/drawing/2014/main" id="{26471A3C-EED9-4C42-B90B-8D94E31CA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13001"/>
              </p:ext>
            </p:extLst>
          </p:nvPr>
        </p:nvGraphicFramePr>
        <p:xfrm>
          <a:off x="6084169" y="4480046"/>
          <a:ext cx="2440404" cy="1432200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build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23176"/>
                  </a:ext>
                </a:extLst>
              </a:tr>
            </a:tbl>
          </a:graphicData>
        </a:graphic>
      </p:graphicFrame>
      <p:sp>
        <p:nvSpPr>
          <p:cNvPr id="4" name="Cloud Callout 3">
            <a:extLst>
              <a:ext uri="{FF2B5EF4-FFF2-40B4-BE49-F238E27FC236}">
                <a16:creationId xmlns:a16="http://schemas.microsoft.com/office/drawing/2014/main" id="{D708FC5B-E104-8840-AF75-69F412653960}"/>
              </a:ext>
            </a:extLst>
          </p:cNvPr>
          <p:cNvSpPr/>
          <p:nvPr/>
        </p:nvSpPr>
        <p:spPr>
          <a:xfrm>
            <a:off x="1259632" y="4940312"/>
            <a:ext cx="4320480" cy="1369008"/>
          </a:xfrm>
          <a:prstGeom prst="cloudCallout">
            <a:avLst>
              <a:gd name="adj1" fmla="val -40270"/>
              <a:gd name="adj2" fmla="val 57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Können wir Prioritätswartesschlangen auch verschmelzen (merge)?</a:t>
            </a:r>
          </a:p>
        </p:txBody>
      </p:sp>
    </p:spTree>
    <p:extLst>
      <p:ext uri="{BB962C8B-B14F-4D97-AF65-F5344CB8AC3E}">
        <p14:creationId xmlns:p14="http://schemas.microsoft.com/office/powerpoint/2010/main" val="39762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für </a:t>
            </a:r>
            <a:r>
              <a:rPr lang="de-DE" dirty="0" err="1"/>
              <a:t>merge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643192" cy="46082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030AFF"/>
                </a:solidFill>
              </a:rPr>
              <a:t>Lastumverteilung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Delegierung der Aufträge für einen Prozessor an einen anderen (evtl. neu hinzugeschalteten) Prozessor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olidFill>
                  <a:srgbClr val="030AFF"/>
                </a:solidFill>
              </a:rPr>
              <a:t>Reduce</a:t>
            </a:r>
            <a:r>
              <a:rPr lang="de-DE" dirty="0">
                <a:solidFill>
                  <a:srgbClr val="030AFF"/>
                </a:solidFill>
              </a:rPr>
              <a:t>-Operation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(siehe </a:t>
            </a:r>
            <a:r>
              <a:rPr lang="de-DE" dirty="0" err="1"/>
              <a:t>MapReduce</a:t>
            </a:r>
            <a:r>
              <a:rPr lang="de-DE" dirty="0"/>
              <a:t> Programmiermodell)</a:t>
            </a:r>
          </a:p>
          <a:p>
            <a:pPr lvl="1"/>
            <a:r>
              <a:rPr lang="de-DE" dirty="0"/>
              <a:t>Mischung von parallel ermittelten Ergebnissen, jeweils mit Bewertung bzw. Sortierung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0307A81D-CF11-F241-BBCA-30EC54E43909}"/>
              </a:ext>
            </a:extLst>
          </p:cNvPr>
          <p:cNvSpPr/>
          <p:nvPr/>
        </p:nvSpPr>
        <p:spPr>
          <a:xfrm>
            <a:off x="5004048" y="4653136"/>
            <a:ext cx="3096344" cy="1369008"/>
          </a:xfrm>
          <a:prstGeom prst="cloudCallout">
            <a:avLst>
              <a:gd name="adj1" fmla="val -57907"/>
              <a:gd name="adj2" fmla="val -312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Merge muss schnell gehen</a:t>
            </a:r>
          </a:p>
          <a:p>
            <a:pPr algn="ctr"/>
            <a:r>
              <a:rPr lang="en-DE" dirty="0">
                <a:solidFill>
                  <a:schemeClr val="tx1"/>
                </a:solidFill>
              </a:rPr>
              <a:t>Wunsch: merge in O(log n)</a:t>
            </a:r>
          </a:p>
        </p:txBody>
      </p:sp>
    </p:spTree>
    <p:extLst>
      <p:ext uri="{BB962C8B-B14F-4D97-AF65-F5344CB8AC3E}">
        <p14:creationId xmlns:p14="http://schemas.microsoft.com/office/powerpoint/2010/main" val="52432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/>
              <a:t>Die nachfolgenden Präsentationen wurden mit einigen Änderungen übernommen aus der Vorlesung „Effiziente Algorithmen und Datenstrukturen“ (Kapitel 2: </a:t>
            </a:r>
            <a:r>
              <a:rPr lang="de-DE" sz="2400" dirty="0" err="1"/>
              <a:t>Priority</a:t>
            </a:r>
            <a:r>
              <a:rPr lang="de-DE" sz="2400" dirty="0"/>
              <a:t> Queues) gehalten von Christian </a:t>
            </a:r>
            <a:r>
              <a:rPr lang="de-DE" sz="2400" dirty="0" err="1"/>
              <a:t>Scheideler</a:t>
            </a:r>
            <a:r>
              <a:rPr lang="de-DE" sz="2400" dirty="0"/>
              <a:t> an der TUM</a:t>
            </a:r>
          </a:p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/>
              <a:t>http://www14.in.tum.de/lehre/2008WS/</a:t>
            </a:r>
            <a:r>
              <a:rPr lang="de-DE" sz="2400" dirty="0" err="1"/>
              <a:t>ea</a:t>
            </a:r>
            <a:r>
              <a:rPr lang="de-DE" sz="2400" dirty="0"/>
              <a:t>/</a:t>
            </a:r>
            <a:r>
              <a:rPr lang="de-DE" sz="2400" dirty="0" err="1"/>
              <a:t>index.html.de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74D0A-154E-6040-ADDE-5721C32D1FA5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Binomial-Heap zum schnellen Verschmelzen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Binomial-Heap</a:t>
            </a:r>
            <a:r>
              <a:rPr lang="de-DE" dirty="0">
                <a:cs typeface="+mn-cs"/>
              </a:rPr>
              <a:t> basiert auf sog. Binomial-Bäumen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Binomial-Baum</a:t>
            </a:r>
            <a:r>
              <a:rPr lang="de-DE" dirty="0">
                <a:cs typeface="+mn-cs"/>
              </a:rPr>
              <a:t> muss erfüllen: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</a:t>
            </a:r>
            <a:r>
              <a:rPr lang="de-DE" dirty="0">
                <a:cs typeface="+mn-cs"/>
              </a:rPr>
              <a:t> 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: Rang):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MinHeap</a:t>
            </a:r>
            <a:r>
              <a:rPr lang="de-DE" dirty="0">
                <a:solidFill>
                  <a:srgbClr val="FF0000"/>
                </a:solidFill>
                <a:cs typeface="+mn-cs"/>
              </a:rPr>
              <a:t>-Invariante: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(Vater) ≤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(Kinder)</a:t>
            </a:r>
            <a:endParaRPr lang="de-DE" dirty="0">
              <a:cs typeface="+mn-cs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04938" y="2996952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620838" y="3717677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276600" y="299854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3492500" y="3717677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3492500" y="4509840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636963" y="4006602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940425" y="3012827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cs typeface="+mn-cs"/>
              </a:rPr>
              <a:t>r</a:t>
            </a:r>
            <a:r>
              <a:rPr lang="de-DE" sz="2400" dirty="0">
                <a:cs typeface="+mn-cs"/>
              </a:rPr>
              <a:t> </a:t>
            </a:r>
            <a:r>
              <a:rPr lang="en-US" sz="2400" dirty="0">
                <a:latin typeface="cmsy10" charset="0"/>
                <a:cs typeface="+mn-cs"/>
              </a:rPr>
              <a:t>→</a:t>
            </a:r>
            <a:r>
              <a:rPr lang="de-DE" sz="2400" dirty="0">
                <a:cs typeface="+mn-cs"/>
              </a:rPr>
              <a:t> r+1</a:t>
            </a:r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flipH="1">
            <a:off x="6805613" y="3717677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6805613" y="4438402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7092950" y="3717677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4" name="Oval 14"/>
          <p:cNvSpPr>
            <a:spLocks noChangeArrowheads="1"/>
          </p:cNvSpPr>
          <p:nvPr/>
        </p:nvSpPr>
        <p:spPr bwMode="auto">
          <a:xfrm>
            <a:off x="6948488" y="3574802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6013450" y="4149477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6013450" y="487020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6300788" y="4149477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9" name="Oval 19"/>
          <p:cNvSpPr>
            <a:spLocks noChangeArrowheads="1"/>
          </p:cNvSpPr>
          <p:nvPr/>
        </p:nvSpPr>
        <p:spPr bwMode="auto">
          <a:xfrm>
            <a:off x="6156325" y="4006602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 flipH="1">
            <a:off x="6445250" y="3790702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156325" y="443840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6948488" y="400660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2" name="Rechteck 1"/>
          <p:cNvSpPr/>
          <p:nvPr/>
        </p:nvSpPr>
        <p:spPr>
          <a:xfrm>
            <a:off x="241176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Jean </a:t>
            </a:r>
            <a:r>
              <a:rPr lang="de-DE" sz="1400" dirty="0" err="1">
                <a:solidFill>
                  <a:srgbClr val="0000FF"/>
                </a:solidFill>
              </a:rPr>
              <a:t>Vuillemin</a:t>
            </a:r>
            <a:r>
              <a:rPr lang="de-DE" sz="1400" dirty="0">
                <a:solidFill>
                  <a:srgbClr val="0000FF"/>
                </a:solidFill>
              </a:rPr>
              <a:t>: A </a:t>
            </a:r>
            <a:r>
              <a:rPr lang="de-DE" sz="1400" dirty="0" err="1">
                <a:solidFill>
                  <a:srgbClr val="0000FF"/>
                </a:solidFill>
              </a:rPr>
              <a:t>data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structure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manipulating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priority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queues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21, S. 309–314, </a:t>
            </a:r>
            <a:r>
              <a:rPr lang="de-DE" sz="1400" b="1" dirty="0">
                <a:solidFill>
                  <a:srgbClr val="FF0000"/>
                </a:solidFill>
              </a:rPr>
              <a:t>1978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9458-5F2F-B04F-AAF8-6CAA50244C92}" type="slidenum">
              <a:rPr lang="de-DE"/>
              <a:pPr>
                <a:defRPr/>
              </a:pPr>
              <a:t>31</a:t>
            </a:fld>
            <a:endParaRPr lang="de-DE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für korrekte Binomial-Bäume:</a:t>
            </a:r>
          </a:p>
        </p:txBody>
      </p:sp>
      <p:sp>
        <p:nvSpPr>
          <p:cNvPr id="178180" name="Oval 4"/>
          <p:cNvSpPr>
            <a:spLocks noChangeArrowheads="1"/>
          </p:cNvSpPr>
          <p:nvPr/>
        </p:nvSpPr>
        <p:spPr bwMode="auto">
          <a:xfrm>
            <a:off x="827088" y="32131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2195513" y="32131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2195513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2411413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85" name="Oval 9"/>
          <p:cNvSpPr>
            <a:spLocks noChangeArrowheads="1"/>
          </p:cNvSpPr>
          <p:nvPr/>
        </p:nvSpPr>
        <p:spPr bwMode="auto">
          <a:xfrm>
            <a:off x="4572000" y="32131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6" name="Oval 10"/>
          <p:cNvSpPr>
            <a:spLocks noChangeArrowheads="1"/>
          </p:cNvSpPr>
          <p:nvPr/>
        </p:nvSpPr>
        <p:spPr bwMode="auto">
          <a:xfrm>
            <a:off x="4572000" y="414972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4787900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3563938" y="422116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3563938" y="51577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3779838" y="46529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>
            <a:off x="3922713" y="3573463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2" name="Oval 16"/>
          <p:cNvSpPr>
            <a:spLocks noChangeArrowheads="1"/>
          </p:cNvSpPr>
          <p:nvPr/>
        </p:nvSpPr>
        <p:spPr bwMode="auto">
          <a:xfrm>
            <a:off x="7956550" y="31416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93" name="Oval 17"/>
          <p:cNvSpPr>
            <a:spLocks noChangeArrowheads="1"/>
          </p:cNvSpPr>
          <p:nvPr/>
        </p:nvSpPr>
        <p:spPr bwMode="auto">
          <a:xfrm>
            <a:off x="7956550" y="407828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8172450" y="35734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5" name="Oval 19"/>
          <p:cNvSpPr>
            <a:spLocks noChangeArrowheads="1"/>
          </p:cNvSpPr>
          <p:nvPr/>
        </p:nvSpPr>
        <p:spPr bwMode="auto">
          <a:xfrm>
            <a:off x="6948488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8196" name="Oval 20"/>
          <p:cNvSpPr>
            <a:spLocks noChangeArrowheads="1"/>
          </p:cNvSpPr>
          <p:nvPr/>
        </p:nvSpPr>
        <p:spPr bwMode="auto">
          <a:xfrm>
            <a:off x="6948488" y="508635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7164388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H="1">
            <a:off x="7307263" y="3502025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9" name="Oval 23"/>
          <p:cNvSpPr>
            <a:spLocks noChangeArrowheads="1"/>
          </p:cNvSpPr>
          <p:nvPr/>
        </p:nvSpPr>
        <p:spPr bwMode="auto">
          <a:xfrm>
            <a:off x="6011863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8200" name="Oval 24"/>
          <p:cNvSpPr>
            <a:spLocks noChangeArrowheads="1"/>
          </p:cNvSpPr>
          <p:nvPr/>
        </p:nvSpPr>
        <p:spPr bwMode="auto">
          <a:xfrm>
            <a:off x="6011863" y="508635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6227763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2" name="Oval 26"/>
          <p:cNvSpPr>
            <a:spLocks noChangeArrowheads="1"/>
          </p:cNvSpPr>
          <p:nvPr/>
        </p:nvSpPr>
        <p:spPr bwMode="auto">
          <a:xfrm>
            <a:off x="5003800" y="515778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5003800" y="609441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5219700" y="558958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 flipH="1">
            <a:off x="5362575" y="451008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V="1">
            <a:off x="6372225" y="3429000"/>
            <a:ext cx="1584325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735013" y="2509838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2124075" y="2492375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4427538" y="2492375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r=2</a:t>
            </a: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6948488" y="2492375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r=3</a:t>
            </a:r>
          </a:p>
        </p:txBody>
      </p:sp>
      <p:sp>
        <p:nvSpPr>
          <p:cNvPr id="35" name="Rechteck 4">
            <a:extLst>
              <a:ext uri="{FF2B5EF4-FFF2-40B4-BE49-F238E27FC236}">
                <a16:creationId xmlns:a16="http://schemas.microsoft.com/office/drawing/2014/main" id="{E71D23B5-B6C4-0744-8B62-EC816B6DEA8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7-Point Star 1">
            <a:extLst>
              <a:ext uri="{FF2B5EF4-FFF2-40B4-BE49-F238E27FC236}">
                <a16:creationId xmlns:a16="http://schemas.microsoft.com/office/drawing/2014/main" id="{7BB0AFB9-BB80-D74E-A610-BB2BBCAD7AA6}"/>
              </a:ext>
            </a:extLst>
          </p:cNvPr>
          <p:cNvSpPr/>
          <p:nvPr/>
        </p:nvSpPr>
        <p:spPr>
          <a:xfrm>
            <a:off x="6253956" y="313034"/>
            <a:ext cx="2592653" cy="1963441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Hier mit MinHeap-Eigenschaft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BBCDD-3E67-B54D-9704-2976F170D723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Eigenschaften von Binomial-Bäumen: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 Knoten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maximaler Grad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 (bei Wurzel)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Wurzel weg: </a:t>
            </a:r>
            <a:r>
              <a:rPr lang="de-DE" dirty="0">
                <a:solidFill>
                  <a:srgbClr val="FF0000"/>
                </a:solidFill>
                <a:cs typeface="+mn-cs"/>
              </a:rPr>
              <a:t>Zerfall </a:t>
            </a:r>
            <a:r>
              <a:rPr lang="de-DE" dirty="0">
                <a:cs typeface="+mn-cs"/>
              </a:rPr>
              <a:t>in Binomial-Bäume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mit Rang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bis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r-1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547813" y="2204864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1763713" y="2925589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419475" y="2206452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635375" y="2925589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auto">
          <a:xfrm>
            <a:off x="3635375" y="3717752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3779838" y="3214514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083300" y="2220739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cs typeface="+mn-cs"/>
              </a:rPr>
              <a:t>r</a:t>
            </a:r>
            <a:r>
              <a:rPr lang="de-DE" sz="2400" dirty="0">
                <a:cs typeface="+mn-cs"/>
              </a:rPr>
              <a:t> </a:t>
            </a:r>
            <a:r>
              <a:rPr lang="en-US" sz="2400" dirty="0">
                <a:latin typeface="cmsy10" charset="0"/>
                <a:cs typeface="+mn-cs"/>
              </a:rPr>
              <a:t>→</a:t>
            </a:r>
            <a:r>
              <a:rPr lang="de-DE" sz="2400" dirty="0">
                <a:cs typeface="+mn-cs"/>
              </a:rPr>
              <a:t> r+1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H="1">
            <a:off x="6948488" y="2925589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6948488" y="3646314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7235825" y="2925589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2" name="Oval 14"/>
          <p:cNvSpPr>
            <a:spLocks noChangeArrowheads="1"/>
          </p:cNvSpPr>
          <p:nvPr/>
        </p:nvSpPr>
        <p:spPr bwMode="auto">
          <a:xfrm>
            <a:off x="7091363" y="2782714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H="1">
            <a:off x="6156325" y="3357389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6156325" y="4078114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6443663" y="3357389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6299200" y="3214514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6588125" y="2998614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6300788" y="3646314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092950" y="3214514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4766E86C-2665-4243-A3BB-ED2C4FC5777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B1467-3FB6-0E4F-9F66-FAC7389F89FB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Binomial-Heap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für Zerfall in Binomial-Bäume mit Rang </a:t>
            </a:r>
            <a:r>
              <a:rPr lang="de-DE">
                <a:solidFill>
                  <a:schemeClr val="hlink"/>
                </a:solidFill>
                <a:cs typeface="+mn-cs"/>
              </a:rPr>
              <a:t>0</a:t>
            </a:r>
            <a:r>
              <a:rPr lang="de-DE">
                <a:cs typeface="+mn-cs"/>
              </a:rPr>
              <a:t> bis</a:t>
            </a:r>
            <a:r>
              <a:rPr lang="de-DE">
                <a:solidFill>
                  <a:schemeClr val="hlink"/>
                </a:solidFill>
                <a:cs typeface="+mn-cs"/>
              </a:rPr>
              <a:t> r-1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5868988" y="27082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5867400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6084888" y="31400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5" name="Oval 7"/>
          <p:cNvSpPr>
            <a:spLocks noChangeArrowheads="1"/>
          </p:cNvSpPr>
          <p:nvPr/>
        </p:nvSpPr>
        <p:spPr bwMode="auto">
          <a:xfrm>
            <a:off x="4860925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1496" name="Oval 8"/>
          <p:cNvSpPr>
            <a:spLocks noChangeArrowheads="1"/>
          </p:cNvSpPr>
          <p:nvPr/>
        </p:nvSpPr>
        <p:spPr bwMode="auto">
          <a:xfrm>
            <a:off x="4860925" y="46529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5076825" y="4148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H="1">
            <a:off x="5219700" y="306863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9" name="Oval 11"/>
          <p:cNvSpPr>
            <a:spLocks noChangeArrowheads="1"/>
          </p:cNvSpPr>
          <p:nvPr/>
        </p:nvSpPr>
        <p:spPr bwMode="auto">
          <a:xfrm>
            <a:off x="3924300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1500" name="Oval 12"/>
          <p:cNvSpPr>
            <a:spLocks noChangeArrowheads="1"/>
          </p:cNvSpPr>
          <p:nvPr/>
        </p:nvSpPr>
        <p:spPr bwMode="auto">
          <a:xfrm>
            <a:off x="3924300" y="46529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4140200" y="4148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2" name="Oval 14"/>
          <p:cNvSpPr>
            <a:spLocks noChangeArrowheads="1"/>
          </p:cNvSpPr>
          <p:nvPr/>
        </p:nvSpPr>
        <p:spPr bwMode="auto">
          <a:xfrm>
            <a:off x="2916238" y="47244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1503" name="Oval 15"/>
          <p:cNvSpPr>
            <a:spLocks noChangeArrowheads="1"/>
          </p:cNvSpPr>
          <p:nvPr/>
        </p:nvSpPr>
        <p:spPr bwMode="auto">
          <a:xfrm>
            <a:off x="2916238" y="56610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3132138" y="51562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flipH="1">
            <a:off x="3275013" y="40767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 flipV="1">
            <a:off x="4284663" y="29956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659563" y="2636838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 3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203848" y="3347700"/>
            <a:ext cx="2976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Ränge</a:t>
            </a:r>
            <a:r>
              <a:rPr lang="en-US" dirty="0">
                <a:cs typeface="+mn-cs"/>
              </a:rPr>
              <a:t>          2              1          0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93C322D6-6297-9E4F-8C92-2494B4324EC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507" grpId="0"/>
      <p:bldP spid="1915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9AE82-08C8-4E48-BB54-E2FC489CCA21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Binomial-Heap: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verkettete Liste von Binomial-Bäumen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 Rang maximal 1 Binomial-Baum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Zeiger auf Wurzel mit minimalem </a:t>
            </a:r>
            <a:r>
              <a:rPr lang="de-DE" dirty="0" err="1">
                <a:cs typeface="+mn-cs"/>
              </a:rPr>
              <a:t>key</a:t>
            </a:r>
            <a:endParaRPr lang="de-DE" dirty="0">
              <a:cs typeface="+mn-cs"/>
            </a:endParaRP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1906588" y="4581525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flipH="1">
            <a:off x="1762125" y="458152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1906588" y="458152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762125" y="4941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H="1">
            <a:off x="2411413" y="45815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2627313" y="45815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2411413" y="51577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3419475" y="4581525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3419475" y="544671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3778250" y="4581525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>
            <a:off x="4643438" y="4581525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5075238" y="4581525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4643438" y="57340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H="1">
            <a:off x="6154738" y="4581525"/>
            <a:ext cx="5032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6659563" y="4581525"/>
            <a:ext cx="5032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6154738" y="60229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1835150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3" name="Oval 21"/>
          <p:cNvSpPr>
            <a:spLocks noChangeArrowheads="1"/>
          </p:cNvSpPr>
          <p:nvPr/>
        </p:nvSpPr>
        <p:spPr bwMode="auto">
          <a:xfrm>
            <a:off x="2554288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3706813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5002213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6586538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1743075" y="4602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2462213" y="4746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3614738" y="4962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4930775" y="5086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6515100" y="5302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H="1">
            <a:off x="5148263" y="4221163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1619250" y="5589588"/>
            <a:ext cx="218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Zahlen: Ränge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5436096" y="3861048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min-Zeiger</a:t>
            </a:r>
          </a:p>
        </p:txBody>
      </p:sp>
      <p:sp>
        <p:nvSpPr>
          <p:cNvPr id="36" name="Rechteck 4">
            <a:extLst>
              <a:ext uri="{FF2B5EF4-FFF2-40B4-BE49-F238E27FC236}">
                <a16:creationId xmlns:a16="http://schemas.microsoft.com/office/drawing/2014/main" id="{EFB4B322-785B-094F-8A7F-1C56F97B22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Binomial-Heaps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2392" y="1358214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2522592" y="1358214"/>
            <a:ext cx="36004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370464" y="1646246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6">
            <a:extLst>
              <a:ext uri="{FF2B5EF4-FFF2-40B4-BE49-F238E27FC236}">
                <a16:creationId xmlns:a16="http://schemas.microsoft.com/office/drawing/2014/main" id="{05A4F72F-F7D5-E747-8346-7C53C7469A1A}"/>
              </a:ext>
            </a:extLst>
          </p:cNvPr>
          <p:cNvSpPr/>
          <p:nvPr/>
        </p:nvSpPr>
        <p:spPr>
          <a:xfrm>
            <a:off x="3890744" y="2337721"/>
            <a:ext cx="72008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9">
            <a:extLst>
              <a:ext uri="{FF2B5EF4-FFF2-40B4-BE49-F238E27FC236}">
                <a16:creationId xmlns:a16="http://schemas.microsoft.com/office/drawing/2014/main" id="{101882D0-D565-A348-8BED-EEE36587D897}"/>
              </a:ext>
            </a:extLst>
          </p:cNvPr>
          <p:cNvCxnSpPr/>
          <p:nvPr/>
        </p:nvCxnSpPr>
        <p:spPr>
          <a:xfrm>
            <a:off x="2738616" y="2528345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6">
            <a:extLst>
              <a:ext uri="{FF2B5EF4-FFF2-40B4-BE49-F238E27FC236}">
                <a16:creationId xmlns:a16="http://schemas.microsoft.com/office/drawing/2014/main" id="{D3E0FF14-D976-0A4F-97D4-96F9A4D82899}"/>
              </a:ext>
            </a:extLst>
          </p:cNvPr>
          <p:cNvSpPr/>
          <p:nvPr/>
        </p:nvSpPr>
        <p:spPr>
          <a:xfrm>
            <a:off x="5114880" y="2337721"/>
            <a:ext cx="72008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6">
            <a:extLst>
              <a:ext uri="{FF2B5EF4-FFF2-40B4-BE49-F238E27FC236}">
                <a16:creationId xmlns:a16="http://schemas.microsoft.com/office/drawing/2014/main" id="{F0258606-975A-8E45-A234-CCF4B7D34CFB}"/>
              </a:ext>
            </a:extLst>
          </p:cNvPr>
          <p:cNvSpPr/>
          <p:nvPr/>
        </p:nvSpPr>
        <p:spPr>
          <a:xfrm>
            <a:off x="7882185" y="2337721"/>
            <a:ext cx="72008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  <a:r>
              <a:rPr lang="de-DE" dirty="0">
                <a:solidFill>
                  <a:schemeClr val="tx1"/>
                </a:solidFill>
              </a:rPr>
              <a:t>[ ]</a:t>
            </a:r>
          </a:p>
        </p:txBody>
      </p:sp>
      <p:cxnSp>
        <p:nvCxnSpPr>
          <p:cNvPr id="23" name="Gerade Verbindung mit Pfeil 9">
            <a:extLst>
              <a:ext uri="{FF2B5EF4-FFF2-40B4-BE49-F238E27FC236}">
                <a16:creationId xmlns:a16="http://schemas.microsoft.com/office/drawing/2014/main" id="{E19378B0-E16E-B346-B321-B6BF0FF72E01}"/>
              </a:ext>
            </a:extLst>
          </p:cNvPr>
          <p:cNvCxnSpPr>
            <a:endCxn id="21" idx="1"/>
          </p:cNvCxnSpPr>
          <p:nvPr/>
        </p:nvCxnSpPr>
        <p:spPr>
          <a:xfrm flipV="1">
            <a:off x="4466808" y="2517741"/>
            <a:ext cx="648072" cy="106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9">
            <a:extLst>
              <a:ext uri="{FF2B5EF4-FFF2-40B4-BE49-F238E27FC236}">
                <a16:creationId xmlns:a16="http://schemas.microsoft.com/office/drawing/2014/main" id="{25DDBC79-6B8E-7446-8C75-027BEDAC68FE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5834960" y="2517741"/>
            <a:ext cx="204722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16">
            <a:extLst>
              <a:ext uri="{FF2B5EF4-FFF2-40B4-BE49-F238E27FC236}">
                <a16:creationId xmlns:a16="http://schemas.microsoft.com/office/drawing/2014/main" id="{65111EB3-8E17-4043-8979-592A41C5B49F}"/>
              </a:ext>
            </a:extLst>
          </p:cNvPr>
          <p:cNvCxnSpPr/>
          <p:nvPr/>
        </p:nvCxnSpPr>
        <p:spPr>
          <a:xfrm>
            <a:off x="4059144" y="2587116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16">
            <a:extLst>
              <a:ext uri="{FF2B5EF4-FFF2-40B4-BE49-F238E27FC236}">
                <a16:creationId xmlns:a16="http://schemas.microsoft.com/office/drawing/2014/main" id="{B671D70B-BB3A-4A41-AC55-3BAEC2CFA46C}"/>
              </a:ext>
            </a:extLst>
          </p:cNvPr>
          <p:cNvCxnSpPr/>
          <p:nvPr/>
        </p:nvCxnSpPr>
        <p:spPr>
          <a:xfrm>
            <a:off x="5285689" y="2587116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16">
            <a:extLst>
              <a:ext uri="{FF2B5EF4-FFF2-40B4-BE49-F238E27FC236}">
                <a16:creationId xmlns:a16="http://schemas.microsoft.com/office/drawing/2014/main" id="{2DBCAA63-E168-854B-897C-31DB9225C656}"/>
              </a:ext>
            </a:extLst>
          </p:cNvPr>
          <p:cNvCxnSpPr/>
          <p:nvPr/>
        </p:nvCxnSpPr>
        <p:spPr>
          <a:xfrm>
            <a:off x="8050585" y="2587116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970BBB7D-CEE6-574D-BCD2-5943BC0FDEB5}"/>
              </a:ext>
            </a:extLst>
          </p:cNvPr>
          <p:cNvSpPr/>
          <p:nvPr/>
        </p:nvSpPr>
        <p:spPr>
          <a:xfrm>
            <a:off x="2771800" y="1664459"/>
            <a:ext cx="2780270" cy="673233"/>
          </a:xfrm>
          <a:custGeom>
            <a:avLst/>
            <a:gdLst>
              <a:gd name="connsiteX0" fmla="*/ 0 w 2780270"/>
              <a:gd name="connsiteY0" fmla="*/ 253104 h 673233"/>
              <a:gd name="connsiteX1" fmla="*/ 840259 w 2780270"/>
              <a:gd name="connsiteY1" fmla="*/ 92466 h 673233"/>
              <a:gd name="connsiteX2" fmla="*/ 1594021 w 2780270"/>
              <a:gd name="connsiteY2" fmla="*/ 5968 h 673233"/>
              <a:gd name="connsiteX3" fmla="*/ 2026508 w 2780270"/>
              <a:gd name="connsiteY3" fmla="*/ 30682 h 673233"/>
              <a:gd name="connsiteX4" fmla="*/ 2496065 w 2780270"/>
              <a:gd name="connsiteY4" fmla="*/ 216033 h 673233"/>
              <a:gd name="connsiteX5" fmla="*/ 2780270 w 2780270"/>
              <a:gd name="connsiteY5" fmla="*/ 673233 h 6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0270" h="673233">
                <a:moveTo>
                  <a:pt x="0" y="253104"/>
                </a:moveTo>
                <a:cubicBezTo>
                  <a:pt x="287294" y="193379"/>
                  <a:pt x="574589" y="133655"/>
                  <a:pt x="840259" y="92466"/>
                </a:cubicBezTo>
                <a:cubicBezTo>
                  <a:pt x="1105929" y="51277"/>
                  <a:pt x="1396313" y="16265"/>
                  <a:pt x="1594021" y="5968"/>
                </a:cubicBezTo>
                <a:cubicBezTo>
                  <a:pt x="1791729" y="-4329"/>
                  <a:pt x="1876167" y="-4329"/>
                  <a:pt x="2026508" y="30682"/>
                </a:cubicBezTo>
                <a:cubicBezTo>
                  <a:pt x="2176849" y="65693"/>
                  <a:pt x="2370438" y="108941"/>
                  <a:pt x="2496065" y="216033"/>
                </a:cubicBezTo>
                <a:cubicBezTo>
                  <a:pt x="2621692" y="323125"/>
                  <a:pt x="2700981" y="498179"/>
                  <a:pt x="2780270" y="67323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D0387-0910-A646-A11E-1B002D0693DB}"/>
              </a:ext>
            </a:extLst>
          </p:cNvPr>
          <p:cNvSpPr txBox="1"/>
          <p:nvPr/>
        </p:nvSpPr>
        <p:spPr>
          <a:xfrm>
            <a:off x="3458696" y="12322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min</a:t>
            </a: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A96AD8CC-16D3-DD48-B0DB-EDE14CFE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78" y="301036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0437D48D-6423-E741-89C0-62BDBAED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379" y="3026011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24BA75F-64BB-824B-8898-360E966C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379" y="3962636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</a:p>
        </p:txBody>
      </p:sp>
      <p:sp>
        <p:nvSpPr>
          <p:cNvPr id="34" name="Line 22">
            <a:extLst>
              <a:ext uri="{FF2B5EF4-FFF2-40B4-BE49-F238E27FC236}">
                <a16:creationId xmlns:a16="http://schemas.microsoft.com/office/drawing/2014/main" id="{F441BDAA-9123-CC49-A3CF-751EEEE99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79" y="3457811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E53CF3C8-A262-444C-B6D6-56B7721E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695" y="298960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22CED7D-0665-7345-AB30-DCEC4BEF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695" y="392623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85571F3B-C26F-EE47-9C5D-B3089506D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595" y="342140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" name="Oval 7">
            <a:extLst>
              <a:ext uri="{FF2B5EF4-FFF2-40B4-BE49-F238E27FC236}">
                <a16:creationId xmlns:a16="http://schemas.microsoft.com/office/drawing/2014/main" id="{813C2CAB-3FBD-054B-A01F-58C081858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33" y="399766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F196E283-1E90-8F40-9655-48790C52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33" y="493429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E0F50ACF-5E78-5148-81AE-E0B052E04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3533" y="442946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1DF886FD-96D0-EB4A-8512-3D615F5164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6408" y="334996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" name="Oval 11">
            <a:extLst>
              <a:ext uri="{FF2B5EF4-FFF2-40B4-BE49-F238E27FC236}">
                <a16:creationId xmlns:a16="http://schemas.microsoft.com/office/drawing/2014/main" id="{8A20B2E7-F899-DB4E-82BE-792945B5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08" y="399766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43" name="Oval 12">
            <a:extLst>
              <a:ext uri="{FF2B5EF4-FFF2-40B4-BE49-F238E27FC236}">
                <a16:creationId xmlns:a16="http://schemas.microsoft.com/office/drawing/2014/main" id="{14523298-CB54-6B4E-A264-0DD1CB5E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08" y="493429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44" name="Line 13">
            <a:extLst>
              <a:ext uri="{FF2B5EF4-FFF2-40B4-BE49-F238E27FC236}">
                <a16:creationId xmlns:a16="http://schemas.microsoft.com/office/drawing/2014/main" id="{CA192596-EBFE-C746-8E53-E919561BF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908" y="442946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5" name="Oval 14">
            <a:extLst>
              <a:ext uri="{FF2B5EF4-FFF2-40B4-BE49-F238E27FC236}">
                <a16:creationId xmlns:a16="http://schemas.microsoft.com/office/drawing/2014/main" id="{E2EF2B9A-B342-1F44-AB7B-00C52687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945" y="500573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46" name="Oval 15">
            <a:extLst>
              <a:ext uri="{FF2B5EF4-FFF2-40B4-BE49-F238E27FC236}">
                <a16:creationId xmlns:a16="http://schemas.microsoft.com/office/drawing/2014/main" id="{0B2B6FA7-01ED-3743-B66E-0D7EECAF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945" y="594235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47" name="Line 16">
            <a:extLst>
              <a:ext uri="{FF2B5EF4-FFF2-40B4-BE49-F238E27FC236}">
                <a16:creationId xmlns:a16="http://schemas.microsoft.com/office/drawing/2014/main" id="{3261360A-57AB-4D43-8F76-A1F08AE00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845" y="543753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Line 17">
            <a:extLst>
              <a:ext uri="{FF2B5EF4-FFF2-40B4-BE49-F238E27FC236}">
                <a16:creationId xmlns:a16="http://schemas.microsoft.com/office/drawing/2014/main" id="{FA2AEC80-67C7-B340-8D19-6CFDC0F94D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1720" y="435803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5A9C1028-B9E9-9746-886B-6A36BCC0D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1370" y="327694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65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B7DD0-D4A9-C147-8C49-58252A8E0A5A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Abstrakte Darstellung: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6733183" y="249302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6733183" y="34296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6949083" y="29248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5725121" y="350108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5725121" y="443770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5941021" y="393288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 flipH="1">
            <a:off x="6083896" y="2853383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4788496" y="350108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4788496" y="443770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5004396" y="393288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3780433" y="45091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3780433" y="544577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3996333" y="494094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>
            <a:off x="4139208" y="3861445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V="1">
            <a:off x="5148858" y="2780358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1043583" y="249302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2412008" y="249302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79221" name="Oval 21"/>
          <p:cNvSpPr>
            <a:spLocks noChangeArrowheads="1"/>
          </p:cNvSpPr>
          <p:nvPr/>
        </p:nvSpPr>
        <p:spPr bwMode="auto">
          <a:xfrm>
            <a:off x="2412008" y="34296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2627908" y="29248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1475383" y="270892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2843808" y="2708920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 flipH="1">
            <a:off x="2772371" y="2204095"/>
            <a:ext cx="4318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3204171" y="1916758"/>
            <a:ext cx="68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33" name="Rechteck 4">
            <a:extLst>
              <a:ext uri="{FF2B5EF4-FFF2-40B4-BE49-F238E27FC236}">
                <a16:creationId xmlns:a16="http://schemas.microsoft.com/office/drawing/2014/main" id="{AE1B3DF7-FDF2-0C41-AAF3-84863E36F75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Bäume auf der Kette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Binomial-Heap-Invariante: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Pro Rang maximal 1 Binomial-Baum</a:t>
            </a:r>
          </a:p>
          <a:p>
            <a:r>
              <a:rPr lang="de-DE" dirty="0"/>
              <a:t>Was heißt das?</a:t>
            </a:r>
          </a:p>
          <a:p>
            <a:r>
              <a:rPr lang="de-DE" dirty="0"/>
              <a:t>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Knoten können höchstens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viele Binomialbäume in der Kette vorkommen </a:t>
            </a:r>
            <a:br>
              <a:rPr lang="de-DE" dirty="0"/>
            </a:br>
            <a:r>
              <a:rPr lang="de-DE" dirty="0"/>
              <a:t>(dann müssen alle Knoten untergebracht sein)</a:t>
            </a:r>
            <a:endParaRPr lang="de-DE" dirty="0">
              <a:solidFill>
                <a:schemeClr val="hlink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73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0E0F3-9833-5B4B-88A0-B818B95CA2FC}" type="slidenum">
              <a:rPr lang="de-DE"/>
              <a:pPr>
                <a:defRPr/>
              </a:pPr>
              <a:t>38</a:t>
            </a:fld>
            <a:endParaRPr lang="de-DE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Beispiel einer Merge-Operation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1568450" y="1895475"/>
            <a:ext cx="3170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18" name="Group 38"/>
          <p:cNvGrpSpPr>
            <a:grpSpLocks/>
          </p:cNvGrpSpPr>
          <p:nvPr/>
        </p:nvGrpSpPr>
        <p:grpSpPr bwMode="auto">
          <a:xfrm>
            <a:off x="1404938" y="1824038"/>
            <a:ext cx="311150" cy="458787"/>
            <a:chOff x="885" y="1149"/>
            <a:chExt cx="196" cy="289"/>
          </a:xfrm>
        </p:grpSpPr>
        <p:sp>
          <p:nvSpPr>
            <p:cNvPr id="174085" name="Line 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3" name="Oval 13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6" name="Text Box 16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174127" name="Group 47"/>
          <p:cNvGrpSpPr>
            <a:grpSpLocks/>
          </p:cNvGrpSpPr>
          <p:nvPr/>
        </p:nvGrpSpPr>
        <p:grpSpPr bwMode="auto">
          <a:xfrm>
            <a:off x="3081338" y="1824038"/>
            <a:ext cx="719137" cy="936625"/>
            <a:chOff x="1941" y="1149"/>
            <a:chExt cx="453" cy="590"/>
          </a:xfrm>
        </p:grpSpPr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4" name="Oval 1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7" name="Text Box 17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1639888" y="3335338"/>
            <a:ext cx="1925637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19" name="Group 39"/>
          <p:cNvGrpSpPr>
            <a:grpSpLocks/>
          </p:cNvGrpSpPr>
          <p:nvPr/>
        </p:nvGrpSpPr>
        <p:grpSpPr bwMode="auto">
          <a:xfrm>
            <a:off x="1476375" y="3263900"/>
            <a:ext cx="311150" cy="458788"/>
            <a:chOff x="930" y="2056"/>
            <a:chExt cx="196" cy="289"/>
          </a:xfrm>
        </p:grpSpPr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9" name="Oval 29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2" name="Text Box 3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174120" name="Group 40"/>
          <p:cNvGrpSpPr>
            <a:grpSpLocks/>
          </p:cNvGrpSpPr>
          <p:nvPr/>
        </p:nvGrpSpPr>
        <p:grpSpPr bwMode="auto">
          <a:xfrm>
            <a:off x="2144713" y="3263900"/>
            <a:ext cx="431800" cy="647700"/>
            <a:chOff x="1351" y="2056"/>
            <a:chExt cx="272" cy="408"/>
          </a:xfrm>
        </p:grpSpPr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0" name="Oval 30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3" name="Text Box 33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174134" name="Group 54"/>
          <p:cNvGrpSpPr>
            <a:grpSpLocks/>
          </p:cNvGrpSpPr>
          <p:nvPr/>
        </p:nvGrpSpPr>
        <p:grpSpPr bwMode="auto">
          <a:xfrm>
            <a:off x="3152775" y="3263900"/>
            <a:ext cx="719138" cy="936625"/>
            <a:chOff x="1986" y="2056"/>
            <a:chExt cx="453" cy="590"/>
          </a:xfrm>
        </p:grpSpPr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1" name="Oval 31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4" name="Text Box 3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74135" name="Group 55"/>
          <p:cNvGrpSpPr>
            <a:grpSpLocks/>
          </p:cNvGrpSpPr>
          <p:nvPr/>
        </p:nvGrpSpPr>
        <p:grpSpPr bwMode="auto">
          <a:xfrm>
            <a:off x="4284663" y="1824038"/>
            <a:ext cx="882650" cy="1244600"/>
            <a:chOff x="2699" y="1149"/>
            <a:chExt cx="556" cy="784"/>
          </a:xfrm>
        </p:grpSpPr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5" name="Oval 15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8" name="Text Box 18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74115" name="Line 35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74116" name="Text Box 36"/>
          <p:cNvSpPr txBox="1">
            <a:spLocks noChangeArrowheads="1"/>
          </p:cNvSpPr>
          <p:nvPr/>
        </p:nvSpPr>
        <p:spPr bwMode="auto">
          <a:xfrm>
            <a:off x="5416550" y="200660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74117" name="Text Box 37"/>
          <p:cNvSpPr txBox="1">
            <a:spLocks noChangeArrowheads="1"/>
          </p:cNvSpPr>
          <p:nvPr/>
        </p:nvSpPr>
        <p:spPr bwMode="auto">
          <a:xfrm>
            <a:off x="5437188" y="3571875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grpSp>
        <p:nvGrpSpPr>
          <p:cNvPr id="174121" name="Group 41"/>
          <p:cNvGrpSpPr>
            <a:grpSpLocks/>
          </p:cNvGrpSpPr>
          <p:nvPr/>
        </p:nvGrpSpPr>
        <p:grpSpPr bwMode="auto">
          <a:xfrm>
            <a:off x="1258888" y="5013325"/>
            <a:ext cx="431800" cy="647700"/>
            <a:chOff x="1351" y="2056"/>
            <a:chExt cx="272" cy="408"/>
          </a:xfrm>
        </p:grpSpPr>
        <p:sp>
          <p:nvSpPr>
            <p:cNvPr id="174122" name="Line 42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3" name="Line 43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4" name="Line 44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5" name="Oval 45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6" name="Text Box 46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174128" name="Group 48"/>
          <p:cNvGrpSpPr>
            <a:grpSpLocks/>
          </p:cNvGrpSpPr>
          <p:nvPr/>
        </p:nvGrpSpPr>
        <p:grpSpPr bwMode="auto">
          <a:xfrm>
            <a:off x="3563938" y="5013325"/>
            <a:ext cx="719137" cy="936625"/>
            <a:chOff x="1941" y="1149"/>
            <a:chExt cx="453" cy="590"/>
          </a:xfrm>
        </p:grpSpPr>
        <p:sp>
          <p:nvSpPr>
            <p:cNvPr id="174129" name="Line 49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0" name="Line 50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1" name="Line 51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2" name="Oval 52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3" name="Text Box 53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6</a:t>
              </a:r>
            </a:p>
          </p:txBody>
        </p:sp>
      </p:grpSp>
      <p:sp>
        <p:nvSpPr>
          <p:cNvPr id="174136" name="Line 56"/>
          <p:cNvSpPr>
            <a:spLocks noChangeShapeType="1"/>
          </p:cNvSpPr>
          <p:nvPr/>
        </p:nvSpPr>
        <p:spPr bwMode="auto">
          <a:xfrm flipH="1">
            <a:off x="1331913" y="5157788"/>
            <a:ext cx="2159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 flipV="1">
            <a:off x="2339975" y="5013325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43" name="Group 63"/>
          <p:cNvGrpSpPr>
            <a:grpSpLocks/>
          </p:cNvGrpSpPr>
          <p:nvPr/>
        </p:nvGrpSpPr>
        <p:grpSpPr bwMode="auto">
          <a:xfrm>
            <a:off x="2339975" y="5013325"/>
            <a:ext cx="431800" cy="647700"/>
            <a:chOff x="2576" y="3326"/>
            <a:chExt cx="272" cy="408"/>
          </a:xfrm>
        </p:grpSpPr>
        <p:sp>
          <p:nvSpPr>
            <p:cNvPr id="174138" name="Line 58"/>
            <p:cNvSpPr>
              <a:spLocks noChangeShapeType="1"/>
            </p:cNvSpPr>
            <p:nvPr/>
          </p:nvSpPr>
          <p:spPr bwMode="auto">
            <a:xfrm flipH="1">
              <a:off x="2576" y="337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9" name="Line 59"/>
            <p:cNvSpPr>
              <a:spLocks noChangeShapeType="1"/>
            </p:cNvSpPr>
            <p:nvPr/>
          </p:nvSpPr>
          <p:spPr bwMode="auto">
            <a:xfrm>
              <a:off x="2712" y="337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0" name="Line 60"/>
            <p:cNvSpPr>
              <a:spLocks noChangeShapeType="1"/>
            </p:cNvSpPr>
            <p:nvPr/>
          </p:nvSpPr>
          <p:spPr bwMode="auto">
            <a:xfrm>
              <a:off x="2576" y="37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1" name="Oval 61"/>
            <p:cNvSpPr>
              <a:spLocks noChangeArrowheads="1"/>
            </p:cNvSpPr>
            <p:nvPr/>
          </p:nvSpPr>
          <p:spPr bwMode="auto">
            <a:xfrm>
              <a:off x="2666" y="332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2" name="Text Box 62"/>
            <p:cNvSpPr txBox="1">
              <a:spLocks noChangeArrowheads="1"/>
            </p:cNvSpPr>
            <p:nvPr/>
          </p:nvSpPr>
          <p:spPr bwMode="auto">
            <a:xfrm>
              <a:off x="2608" y="347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4</a:t>
              </a:r>
            </a:p>
          </p:txBody>
        </p:sp>
      </p:grpSp>
      <p:sp>
        <p:nvSpPr>
          <p:cNvPr id="174144" name="Line 64"/>
          <p:cNvSpPr>
            <a:spLocks noChangeShapeType="1"/>
          </p:cNvSpPr>
          <p:nvPr/>
        </p:nvSpPr>
        <p:spPr bwMode="auto">
          <a:xfrm flipV="1">
            <a:off x="3635375" y="48688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>
            <a:off x="3995738" y="508476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6" name="Line 66"/>
          <p:cNvSpPr>
            <a:spLocks noChangeShapeType="1"/>
          </p:cNvSpPr>
          <p:nvPr/>
        </p:nvSpPr>
        <p:spPr bwMode="auto">
          <a:xfrm>
            <a:off x="2627313" y="50847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7" name="Text Box 67"/>
          <p:cNvSpPr txBox="1">
            <a:spLocks noChangeArrowheads="1"/>
          </p:cNvSpPr>
          <p:nvPr/>
        </p:nvSpPr>
        <p:spPr bwMode="auto">
          <a:xfrm>
            <a:off x="1908175" y="3500438"/>
            <a:ext cx="3306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Beachte beim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Mergen</a:t>
            </a:r>
            <a:endParaRPr lang="de-DE" sz="2400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der Binomialbäume die</a:t>
            </a:r>
          </a:p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Heap-Eigenschaft!</a:t>
            </a:r>
          </a:p>
        </p:txBody>
      </p:sp>
      <p:sp>
        <p:nvSpPr>
          <p:cNvPr id="174148" name="Text Box 68"/>
          <p:cNvSpPr txBox="1">
            <a:spLocks noChangeArrowheads="1"/>
          </p:cNvSpPr>
          <p:nvPr/>
        </p:nvSpPr>
        <p:spPr bwMode="auto">
          <a:xfrm>
            <a:off x="6227763" y="5084763"/>
            <a:ext cx="222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Ergebnis-Heap</a:t>
            </a:r>
          </a:p>
        </p:txBody>
      </p:sp>
      <p:sp>
        <p:nvSpPr>
          <p:cNvPr id="174149" name="Text Box 69"/>
          <p:cNvSpPr txBox="1">
            <a:spLocks noChangeArrowheads="1"/>
          </p:cNvSpPr>
          <p:nvPr/>
        </p:nvSpPr>
        <p:spPr bwMode="auto">
          <a:xfrm>
            <a:off x="6300788" y="2852738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Zahlen geben</a:t>
            </a:r>
          </a:p>
          <a:p>
            <a:pPr>
              <a:defRPr/>
            </a:pPr>
            <a:r>
              <a:rPr lang="de-DE" sz="2400">
                <a:cs typeface="+mn-cs"/>
              </a:rPr>
              <a:t>die Ränge an</a:t>
            </a:r>
          </a:p>
        </p:txBody>
      </p:sp>
      <p:sp>
        <p:nvSpPr>
          <p:cNvPr id="72" name="Rechteck 4">
            <a:extLst>
              <a:ext uri="{FF2B5EF4-FFF2-40B4-BE49-F238E27FC236}">
                <a16:creationId xmlns:a16="http://schemas.microsoft.com/office/drawing/2014/main" id="{6EA3986D-7003-0046-BBB7-5EC8AFC0815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3064E-6 L -0.0316 0.52439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0751E-6 L -1.11111E-6 0.25156 " pathEditMode="relative" ptsTypes="AA">
                                      <p:cBhvr>
                                        <p:cTn id="8" dur="2000" fill="hold"/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0116E-6 L 0.14827 -0.019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9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26E-6 L -0.01007 0.301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5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30058E-6 L 0.0158 0.50336 " pathEditMode="relative" ptsTypes="AA">
                                      <p:cBhvr>
                                        <p:cTn id="56" dur="2000" fill="hold"/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30058E-6 L 0.07864 0.22012 " pathEditMode="relative" ptsTypes="AA">
                                      <p:cBhvr>
                                        <p:cTn id="58" dur="20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78035E-7 L 0.06198 0.45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22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7" grpId="0"/>
      <p:bldP spid="1741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7DF-7A92-8E4F-83C3-35946CC4B053}" type="slidenum">
              <a:rPr lang="de-DE"/>
              <a:pPr>
                <a:defRPr/>
              </a:pPr>
              <a:t>39</a:t>
            </a:fld>
            <a:endParaRPr lang="de-DE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Operationen auf Binomial-Heaps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B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Binomial-Baum mit Rang </a:t>
            </a:r>
            <a:r>
              <a:rPr lang="de-DE" dirty="0">
                <a:solidFill>
                  <a:schemeClr val="hlink"/>
                </a:solidFill>
              </a:rPr>
              <a:t>i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de-DE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</a:rPr>
              <a:t>merge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, </a:t>
            </a:r>
            <a:r>
              <a:rPr lang="de-DE" dirty="0" err="1"/>
              <a:t>pq</a:t>
            </a:r>
            <a:r>
              <a:rPr lang="de-DE" dirty="0"/>
              <a:t>‘):</a:t>
            </a:r>
            <a:r>
              <a:rPr lang="de-DE" dirty="0">
                <a:cs typeface="+mn-cs"/>
              </a:rPr>
              <a:t> Aufwand für </a:t>
            </a:r>
            <a:r>
              <a:rPr lang="de-DE" dirty="0" err="1">
                <a:cs typeface="+mn-cs"/>
              </a:rPr>
              <a:t>Merge</a:t>
            </a:r>
            <a:r>
              <a:rPr lang="de-DE" dirty="0">
                <a:cs typeface="+mn-cs"/>
              </a:rPr>
              <a:t>-Operation: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sz="16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cs typeface="+mn-cs"/>
              </a:rPr>
              <a:t>e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pq</a:t>
            </a:r>
            <a:r>
              <a:rPr lang="de-DE" dirty="0">
                <a:cs typeface="+mn-cs"/>
              </a:rPr>
              <a:t>): </a:t>
            </a:r>
            <a:r>
              <a:rPr lang="de-DE" dirty="0" err="1">
                <a:cs typeface="+mn-cs"/>
              </a:rPr>
              <a:t>Merge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min_element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)</a:t>
            </a:r>
            <a:r>
              <a:rPr lang="de-DE" dirty="0">
                <a:cs typeface="+mn-cs"/>
              </a:rPr>
              <a:t>: spezieller Zeiger,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)</a:t>
            </a:r>
            <a:r>
              <a:rPr lang="de-DE" dirty="0">
                <a:cs typeface="+mn-cs"/>
              </a:rPr>
              <a:t>: sei Minimum in Wurzel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Löschen von Minimum: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,…,B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i-1.</a:t>
            </a:r>
            <a:r>
              <a:rPr lang="de-DE" dirty="0">
                <a:cs typeface="+mn-cs"/>
              </a:rPr>
              <a:t> Diese </a:t>
            </a:r>
            <a:r>
              <a:rPr lang="de-DE" dirty="0" err="1">
                <a:cs typeface="+mn-cs"/>
              </a:rPr>
              <a:t>zurückmergen</a:t>
            </a:r>
            <a:r>
              <a:rPr lang="de-DE" dirty="0">
                <a:cs typeface="+mn-cs"/>
              </a:rPr>
              <a:t> in Binomial-Heap. Zeit dafür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FB9EDC4-5D84-194F-AB75-A229F30774F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E4BB8C4E-30E9-4188-8807-69C0EA24DF2E}"/>
              </a:ext>
            </a:extLst>
          </p:cNvPr>
          <p:cNvSpPr/>
          <p:nvPr/>
        </p:nvSpPr>
        <p:spPr>
          <a:xfrm>
            <a:off x="6489411" y="4990177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in Julia vorhanden.</a:t>
            </a:r>
            <a:endParaRPr lang="en-DE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DC920-F10C-454C-91F5-8B133F6AD5D5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Prioritätswarteschlangen</a:t>
            </a:r>
            <a:endParaRPr lang="de-DE" dirty="0"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>
                <a:solidFill>
                  <a:srgbClr val="262673"/>
                </a:solidFill>
              </a:rPr>
              <a:t>Geg.:</a:t>
            </a:r>
            <a:r>
              <a:rPr lang="de-DE" sz="2000" dirty="0"/>
              <a:t> 	</a:t>
            </a:r>
            <a:r>
              <a:rPr lang="de-DE" sz="2000" dirty="0">
                <a:solidFill>
                  <a:schemeClr val="hlink"/>
                </a:solidFill>
              </a:rPr>
              <a:t>[e</a:t>
            </a:r>
            <a:r>
              <a:rPr lang="de-DE" sz="2000" baseline="-25000" dirty="0">
                <a:solidFill>
                  <a:schemeClr val="hlink"/>
                </a:solidFill>
              </a:rPr>
              <a:t>1</a:t>
            </a:r>
            <a:r>
              <a:rPr lang="de-DE" sz="2000" dirty="0">
                <a:solidFill>
                  <a:schemeClr val="hlink"/>
                </a:solidFill>
              </a:rPr>
              <a:t>,…,e</a:t>
            </a:r>
            <a:r>
              <a:rPr lang="de-DE" sz="2000" baseline="-25000" dirty="0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]</a:t>
            </a:r>
            <a:r>
              <a:rPr lang="de-DE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+mn-cs"/>
              </a:rPr>
              <a:t>eine</a:t>
            </a:r>
            <a:r>
              <a:rPr lang="de-DE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000" dirty="0">
                <a:cs typeface="+mn-cs"/>
              </a:rPr>
              <a:t>Menge von Elementen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Ann.: 	Priorität </a:t>
            </a:r>
            <a:r>
              <a:rPr lang="de-DE" sz="2000" dirty="0">
                <a:cs typeface="+mn-cs"/>
              </a:rPr>
              <a:t>eines jeden Elements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000" dirty="0">
                <a:cs typeface="+mn-cs"/>
              </a:rPr>
              <a:t> wird identifiziert </a:t>
            </a:r>
            <a:br>
              <a:rPr lang="de-DE" sz="2000" dirty="0">
                <a:cs typeface="+mn-cs"/>
              </a:rPr>
            </a:br>
            <a:r>
              <a:rPr lang="de-DE" sz="2000" dirty="0">
                <a:cs typeface="+mn-cs"/>
              </a:rPr>
              <a:t>	über die Funktion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key</a:t>
            </a:r>
            <a:endParaRPr lang="de-DE" sz="20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>
                <a:solidFill>
                  <a:srgbClr val="262673"/>
                </a:solidFill>
                <a:cs typeface="+mn-cs"/>
              </a:rPr>
              <a:t>Operationen</a:t>
            </a:r>
            <a:r>
              <a:rPr lang="de-DE" sz="20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function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build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elements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set_key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liefert neue Warteschlange, in der die Elemente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r>
              <a:rPr lang="de-DE" sz="2000" dirty="0">
                <a:cs typeface="+mn-cs"/>
              </a:rPr>
              <a:t> nach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key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priorisiert verwaltet werden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e-DE" sz="1800" dirty="0">
                <a:cs typeface="+mn-cs"/>
              </a:rPr>
              <a:t>Funktionen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key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,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set_key</a:t>
            </a:r>
            <a:r>
              <a:rPr lang="de-DE" sz="1800" dirty="0">
                <a:cs typeface="+mn-cs"/>
              </a:rPr>
              <a:t> werden von der erzeugten Warteschlange verwaltet</a:t>
            </a:r>
          </a:p>
          <a:p>
            <a:pPr eaLnBrk="1" hangingPunct="1">
              <a:defRPr/>
            </a:pPr>
            <a:r>
              <a:rPr lang="de-DE" sz="2000" dirty="0" err="1">
                <a:solidFill>
                  <a:schemeClr val="hlink"/>
                </a:solidFill>
                <a:cs typeface="+mn-cs"/>
              </a:rPr>
              <a:t>procedure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insert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fügt Element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000" dirty="0">
                <a:cs typeface="+mn-cs"/>
              </a:rPr>
              <a:t> mit Priorität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key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in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000" dirty="0">
                <a:cs typeface="+mn-cs"/>
              </a:rPr>
              <a:t>ein, verändert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000000"/>
                </a:solidFill>
                <a:cs typeface="+mn-cs"/>
              </a:rPr>
              <a:t> sofern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+mn-cs"/>
              </a:rPr>
              <a:t>noch nicht in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endParaRPr lang="de-DE" sz="2000" dirty="0">
              <a:cs typeface="+mn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de-DE" sz="2000" dirty="0" err="1">
                <a:solidFill>
                  <a:schemeClr val="hlink"/>
                </a:solidFill>
              </a:rPr>
              <a:t>function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min_element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gibt Element mit minimalem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zurück </a:t>
            </a:r>
          </a:p>
          <a:p>
            <a:pPr eaLnBrk="1" hangingPunct="1">
              <a:defRPr/>
            </a:pPr>
            <a:r>
              <a:rPr lang="de-DE" sz="2000" dirty="0" err="1">
                <a:solidFill>
                  <a:schemeClr val="hlink"/>
                </a:solidFill>
              </a:rPr>
              <a:t>procedure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delete_min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: </a:t>
            </a:r>
            <a:r>
              <a:rPr lang="de-DE" sz="2000" dirty="0">
                <a:cs typeface="+mn-cs"/>
              </a:rPr>
              <a:t>löscht das minimale Element in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cs typeface="+mn-cs"/>
              </a:rPr>
              <a:t>, </a:t>
            </a:r>
            <a:br>
              <a:rPr lang="de-DE" sz="2000" dirty="0">
                <a:cs typeface="+mn-cs"/>
              </a:rPr>
            </a:br>
            <a:r>
              <a:rPr lang="de-DE" sz="2000" dirty="0">
                <a:cs typeface="+mn-cs"/>
              </a:rPr>
              <a:t>und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000" dirty="0">
                <a:cs typeface="+mn-cs"/>
              </a:rPr>
              <a:t>wird verändert, wenn etwas gelöscht wird</a:t>
            </a:r>
          </a:p>
          <a:p>
            <a:pPr eaLnBrk="1" hangingPunct="1">
              <a:defRPr/>
            </a:pPr>
            <a:r>
              <a:rPr lang="de-DE" sz="2000" dirty="0" err="1">
                <a:solidFill>
                  <a:schemeClr val="hlink"/>
                </a:solidFill>
              </a:rPr>
              <a:t>function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empty_pq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pq</a:t>
            </a:r>
            <a:r>
              <a:rPr lang="de-DE" sz="2000" dirty="0">
                <a:solidFill>
                  <a:srgbClr val="3C8C93"/>
                </a:solidFill>
              </a:rPr>
              <a:t>) </a:t>
            </a:r>
            <a:r>
              <a:rPr lang="de-DE" sz="2000" dirty="0"/>
              <a:t>prüft, ob Warteschlange </a:t>
            </a:r>
            <a:r>
              <a:rPr lang="de-DE" sz="2000" dirty="0" err="1">
                <a:solidFill>
                  <a:srgbClr val="3C8C93"/>
                </a:solidFill>
              </a:rPr>
              <a:t>pq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/>
              <a:t>leer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D4C9EA37-0BD4-1E4A-9296-EEF565DA833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F04D-14B1-054A-95E9-1FDCB90343C7}" type="slidenum">
              <a:rPr lang="de-DE"/>
              <a:pPr>
                <a:defRPr/>
              </a:pPr>
              <a:t>40</a:t>
            </a:fld>
            <a:endParaRPr lang="de-DE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07524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decrease_key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dirty="0">
                <a:cs typeface="+mn-cs"/>
              </a:rPr>
              <a:t>):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sift_up</a:t>
            </a:r>
            <a:r>
              <a:rPr lang="de-DE" dirty="0">
                <a:cs typeface="+mn-cs"/>
              </a:rPr>
              <a:t>-Operation in Binomial-Baum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und aktualisierte min-Zeiger.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endParaRPr lang="de-DE" sz="18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</a:t>
            </a:r>
            <a:r>
              <a:rPr lang="de-DE" dirty="0">
                <a:cs typeface="+mn-cs"/>
              </a:rPr>
              <a:t>(</a:t>
            </a:r>
            <a:r>
              <a:rPr lang="de-DE" dirty="0">
                <a:solidFill>
                  <a:schemeClr val="hlink"/>
                </a:solidFill>
                <a:cs typeface="+mn-cs"/>
              </a:rPr>
              <a:t>e,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cs typeface="+mn-cs"/>
              </a:rPr>
              <a:t>): (min-Zeiger zeigt nicht auf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) setze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pq.set_key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 </a:t>
            </a:r>
            <a:r>
              <a:rPr lang="de-DE" dirty="0">
                <a:cs typeface="+mn-cs"/>
              </a:rPr>
              <a:t>und wende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sift_up</a:t>
            </a:r>
            <a:r>
              <a:rPr lang="de-DE" dirty="0">
                <a:cs typeface="+mn-cs"/>
              </a:rPr>
              <a:t>-Operation auf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an, bis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der Wurzel; dann weiter wie bei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de-DE" dirty="0">
                <a:cs typeface="+mn-cs"/>
              </a:rPr>
              <a:t>.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1D75C58B-9AC9-7F44-9D8B-FE64A235913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1C1CB851-CA82-469B-8713-3D4020B64105}"/>
              </a:ext>
            </a:extLst>
          </p:cNvPr>
          <p:cNvSpPr/>
          <p:nvPr/>
        </p:nvSpPr>
        <p:spPr>
          <a:xfrm>
            <a:off x="6489411" y="4990177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in Julia vorhanden.</a:t>
            </a:r>
            <a:endParaRPr lang="en-DE" sz="17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57001"/>
              </p:ext>
            </p:extLst>
          </p:nvPr>
        </p:nvGraphicFramePr>
        <p:xfrm>
          <a:off x="684213" y="1556792"/>
          <a:ext cx="7704137" cy="4064001"/>
        </p:xfrm>
        <a:graphic>
          <a:graphicData uri="http://schemas.openxmlformats.org/drawingml/2006/table">
            <a:tbl>
              <a:tblPr/>
              <a:tblGrid>
                <a:gridCol w="251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539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6233E-9B07-9C4D-9AA7-A3205EED5F14}" type="slidenum">
              <a:rPr lang="de-DE"/>
              <a:pPr>
                <a:defRPr/>
              </a:pPr>
              <a:t>42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Datenstruktur</a:t>
            </a:r>
            <a:r>
              <a:rPr lang="en-US" dirty="0">
                <a:cs typeface="+mj-cs"/>
              </a:rPr>
              <a:t> Fibonacci-Heap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Baut</a:t>
            </a:r>
            <a:r>
              <a:rPr lang="en-US" dirty="0">
                <a:cs typeface="+mn-cs"/>
              </a:rPr>
              <a:t> auf Binomial-</a:t>
            </a:r>
            <a:r>
              <a:rPr lang="en-US" dirty="0" err="1">
                <a:cs typeface="+mn-cs"/>
              </a:rPr>
              <a:t>Bäumen</a:t>
            </a:r>
            <a:r>
              <a:rPr lang="en-US" dirty="0">
                <a:cs typeface="+mn-cs"/>
              </a:rPr>
              <a:t> auf, </a:t>
            </a:r>
            <a:br>
              <a:rPr lang="en-US" dirty="0">
                <a:cs typeface="+mn-cs"/>
              </a:rPr>
            </a:br>
            <a:r>
              <a:rPr lang="en-US" dirty="0" err="1">
                <a:cs typeface="+mn-cs"/>
              </a:rPr>
              <a:t>aber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erlaubt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lazy merge </a:t>
            </a:r>
            <a:r>
              <a:rPr lang="en-US" dirty="0">
                <a:cs typeface="+mn-cs"/>
              </a:rPr>
              <a:t>und </a:t>
            </a:r>
            <a:r>
              <a:rPr lang="en-US" dirty="0">
                <a:solidFill>
                  <a:srgbClr val="3C8C93"/>
                </a:solidFill>
                <a:cs typeface="+mn-cs"/>
              </a:rPr>
              <a:t>lazy delete</a:t>
            </a:r>
            <a:r>
              <a:rPr lang="en-US" dirty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Lazy merge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keine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Verschmelzung</a:t>
            </a:r>
            <a:r>
              <a:rPr lang="en-US" dirty="0">
                <a:cs typeface="+mn-cs"/>
              </a:rPr>
              <a:t> von Binomial-</a:t>
            </a:r>
            <a:r>
              <a:rPr lang="en-US" dirty="0" err="1">
                <a:cs typeface="+mn-cs"/>
              </a:rPr>
              <a:t>Bäumen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gleichen</a:t>
            </a:r>
            <a:r>
              <a:rPr lang="en-US" dirty="0">
                <a:cs typeface="+mn-cs"/>
              </a:rPr>
              <a:t> Ranges </a:t>
            </a:r>
            <a:r>
              <a:rPr lang="en-US" dirty="0" err="1">
                <a:cs typeface="+mn-cs"/>
              </a:rPr>
              <a:t>bei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merge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nur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Verkettung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der </a:t>
            </a:r>
            <a:r>
              <a:rPr lang="en-US" dirty="0" err="1">
                <a:cs typeface="+mn-cs"/>
              </a:rPr>
              <a:t>Wurzellisten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Lazy delete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erzeugt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unvollständige</a:t>
            </a:r>
            <a:r>
              <a:rPr lang="en-US" dirty="0">
                <a:cs typeface="+mn-cs"/>
              </a:rPr>
              <a:t> Binomial-</a:t>
            </a:r>
            <a:r>
              <a:rPr lang="en-US" dirty="0" err="1">
                <a:cs typeface="+mn-cs"/>
              </a:rPr>
              <a:t>Bäume</a:t>
            </a: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4" name="Rechteck 3"/>
          <p:cNvSpPr/>
          <p:nvPr/>
        </p:nvSpPr>
        <p:spPr>
          <a:xfrm>
            <a:off x="2351964" y="552424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Der Name rührt von der Analyse der Datenstruktur her, bei der </a:t>
            </a:r>
            <a:r>
              <a:rPr lang="de-DE" sz="1200" dirty="0" err="1"/>
              <a:t>Fibonacci</a:t>
            </a:r>
            <a:r>
              <a:rPr lang="de-DE" sz="1200" dirty="0"/>
              <a:t>-Zahlen eine große Rolle spielen (wird nachher deutlich)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Binomial-Heaps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9526E7-EF25-3741-BD96-6EDB540DB20C}"/>
              </a:ext>
            </a:extLst>
          </p:cNvPr>
          <p:cNvGrpSpPr/>
          <p:nvPr/>
        </p:nvGrpSpPr>
        <p:grpSpPr>
          <a:xfrm>
            <a:off x="722392" y="1358214"/>
            <a:ext cx="7879873" cy="5015941"/>
            <a:chOff x="722392" y="1358214"/>
            <a:chExt cx="7879873" cy="5015941"/>
          </a:xfrm>
        </p:grpSpPr>
        <p:sp>
          <p:nvSpPr>
            <p:cNvPr id="5" name="Textfeld 4"/>
            <p:cNvSpPr txBox="1"/>
            <p:nvPr/>
          </p:nvSpPr>
          <p:spPr>
            <a:xfrm>
              <a:off x="722392" y="1358214"/>
              <a:ext cx="591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/>
                <a:t>pq</a:t>
              </a:r>
              <a:endParaRPr lang="de-DE" sz="28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2522592" y="1358214"/>
              <a:ext cx="360040" cy="20882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1370464" y="1646246"/>
              <a:ext cx="115212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6">
              <a:extLst>
                <a:ext uri="{FF2B5EF4-FFF2-40B4-BE49-F238E27FC236}">
                  <a16:creationId xmlns:a16="http://schemas.microsoft.com/office/drawing/2014/main" id="{05A4F72F-F7D5-E747-8346-7C53C7469A1A}"/>
                </a:ext>
              </a:extLst>
            </p:cNvPr>
            <p:cNvSpPr/>
            <p:nvPr/>
          </p:nvSpPr>
          <p:spPr>
            <a:xfrm>
              <a:off x="3890744" y="2337721"/>
              <a:ext cx="72008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mit Pfeil 9">
              <a:extLst>
                <a:ext uri="{FF2B5EF4-FFF2-40B4-BE49-F238E27FC236}">
                  <a16:creationId xmlns:a16="http://schemas.microsoft.com/office/drawing/2014/main" id="{101882D0-D565-A348-8BED-EEE36587D897}"/>
                </a:ext>
              </a:extLst>
            </p:cNvPr>
            <p:cNvCxnSpPr/>
            <p:nvPr/>
          </p:nvCxnSpPr>
          <p:spPr>
            <a:xfrm>
              <a:off x="2738616" y="2528345"/>
              <a:ext cx="115212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D3E0FF14-D976-0A4F-97D4-96F9A4D82899}"/>
                </a:ext>
              </a:extLst>
            </p:cNvPr>
            <p:cNvSpPr/>
            <p:nvPr/>
          </p:nvSpPr>
          <p:spPr>
            <a:xfrm>
              <a:off x="5114880" y="2337721"/>
              <a:ext cx="72008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F0258606-975A-8E45-A234-CCF4B7D34CFB}"/>
                </a:ext>
              </a:extLst>
            </p:cNvPr>
            <p:cNvSpPr/>
            <p:nvPr/>
          </p:nvSpPr>
          <p:spPr>
            <a:xfrm>
              <a:off x="7882185" y="2337721"/>
              <a:ext cx="72008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      </a:t>
              </a:r>
              <a:r>
                <a:rPr lang="de-DE" dirty="0">
                  <a:solidFill>
                    <a:schemeClr val="tx1"/>
                  </a:solidFill>
                </a:rPr>
                <a:t>[ ]</a:t>
              </a:r>
            </a:p>
          </p:txBody>
        </p:sp>
        <p:cxnSp>
          <p:nvCxnSpPr>
            <p:cNvPr id="23" name="Gerade Verbindung mit Pfeil 9">
              <a:extLst>
                <a:ext uri="{FF2B5EF4-FFF2-40B4-BE49-F238E27FC236}">
                  <a16:creationId xmlns:a16="http://schemas.microsoft.com/office/drawing/2014/main" id="{E19378B0-E16E-B346-B321-B6BF0FF72E01}"/>
                </a:ext>
              </a:extLst>
            </p:cNvPr>
            <p:cNvCxnSpPr>
              <a:endCxn id="21" idx="1"/>
            </p:cNvCxnSpPr>
            <p:nvPr/>
          </p:nvCxnSpPr>
          <p:spPr>
            <a:xfrm flipV="1">
              <a:off x="4466808" y="2517741"/>
              <a:ext cx="648072" cy="106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9">
              <a:extLst>
                <a:ext uri="{FF2B5EF4-FFF2-40B4-BE49-F238E27FC236}">
                  <a16:creationId xmlns:a16="http://schemas.microsoft.com/office/drawing/2014/main" id="{25DDBC79-6B8E-7446-8C75-027BEDAC68FE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5834960" y="2517741"/>
              <a:ext cx="204722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16">
              <a:extLst>
                <a:ext uri="{FF2B5EF4-FFF2-40B4-BE49-F238E27FC236}">
                  <a16:creationId xmlns:a16="http://schemas.microsoft.com/office/drawing/2014/main" id="{65111EB3-8E17-4043-8979-592A41C5B49F}"/>
                </a:ext>
              </a:extLst>
            </p:cNvPr>
            <p:cNvCxnSpPr/>
            <p:nvPr/>
          </p:nvCxnSpPr>
          <p:spPr>
            <a:xfrm>
              <a:off x="4059144" y="2587116"/>
              <a:ext cx="8384" cy="440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16">
              <a:extLst>
                <a:ext uri="{FF2B5EF4-FFF2-40B4-BE49-F238E27FC236}">
                  <a16:creationId xmlns:a16="http://schemas.microsoft.com/office/drawing/2014/main" id="{B671D70B-BB3A-4A41-AC55-3BAEC2CFA46C}"/>
                </a:ext>
              </a:extLst>
            </p:cNvPr>
            <p:cNvCxnSpPr/>
            <p:nvPr/>
          </p:nvCxnSpPr>
          <p:spPr>
            <a:xfrm>
              <a:off x="5285689" y="2587116"/>
              <a:ext cx="8384" cy="440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16">
              <a:extLst>
                <a:ext uri="{FF2B5EF4-FFF2-40B4-BE49-F238E27FC236}">
                  <a16:creationId xmlns:a16="http://schemas.microsoft.com/office/drawing/2014/main" id="{2DBCAA63-E168-854B-897C-31DB9225C656}"/>
                </a:ext>
              </a:extLst>
            </p:cNvPr>
            <p:cNvCxnSpPr/>
            <p:nvPr/>
          </p:nvCxnSpPr>
          <p:spPr>
            <a:xfrm>
              <a:off x="8050585" y="2587116"/>
              <a:ext cx="8384" cy="440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70BBB7D-CEE6-574D-BCD2-5943BC0FDEB5}"/>
                </a:ext>
              </a:extLst>
            </p:cNvPr>
            <p:cNvSpPr/>
            <p:nvPr/>
          </p:nvSpPr>
          <p:spPr>
            <a:xfrm>
              <a:off x="2738616" y="2031796"/>
              <a:ext cx="2813454" cy="305896"/>
            </a:xfrm>
            <a:custGeom>
              <a:avLst/>
              <a:gdLst>
                <a:gd name="connsiteX0" fmla="*/ 0 w 2780270"/>
                <a:gd name="connsiteY0" fmla="*/ 253104 h 673233"/>
                <a:gd name="connsiteX1" fmla="*/ 840259 w 2780270"/>
                <a:gd name="connsiteY1" fmla="*/ 92466 h 673233"/>
                <a:gd name="connsiteX2" fmla="*/ 1594021 w 2780270"/>
                <a:gd name="connsiteY2" fmla="*/ 5968 h 673233"/>
                <a:gd name="connsiteX3" fmla="*/ 2026508 w 2780270"/>
                <a:gd name="connsiteY3" fmla="*/ 30682 h 673233"/>
                <a:gd name="connsiteX4" fmla="*/ 2496065 w 2780270"/>
                <a:gd name="connsiteY4" fmla="*/ 216033 h 673233"/>
                <a:gd name="connsiteX5" fmla="*/ 2780270 w 2780270"/>
                <a:gd name="connsiteY5" fmla="*/ 673233 h 6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0270" h="673233">
                  <a:moveTo>
                    <a:pt x="0" y="253104"/>
                  </a:moveTo>
                  <a:cubicBezTo>
                    <a:pt x="287294" y="193379"/>
                    <a:pt x="574589" y="133655"/>
                    <a:pt x="840259" y="92466"/>
                  </a:cubicBezTo>
                  <a:cubicBezTo>
                    <a:pt x="1105929" y="51277"/>
                    <a:pt x="1396313" y="16265"/>
                    <a:pt x="1594021" y="5968"/>
                  </a:cubicBezTo>
                  <a:cubicBezTo>
                    <a:pt x="1791729" y="-4329"/>
                    <a:pt x="1876167" y="-4329"/>
                    <a:pt x="2026508" y="30682"/>
                  </a:cubicBezTo>
                  <a:cubicBezTo>
                    <a:pt x="2176849" y="65693"/>
                    <a:pt x="2370438" y="108941"/>
                    <a:pt x="2496065" y="216033"/>
                  </a:cubicBezTo>
                  <a:cubicBezTo>
                    <a:pt x="2621692" y="323125"/>
                    <a:pt x="2700981" y="498179"/>
                    <a:pt x="2780270" y="6732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DD0387-0910-A646-A11E-1B002D0693DB}"/>
                </a:ext>
              </a:extLst>
            </p:cNvPr>
            <p:cNvSpPr txBox="1"/>
            <p:nvPr/>
          </p:nvSpPr>
          <p:spPr>
            <a:xfrm>
              <a:off x="4992301" y="1699084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/>
                <a:t>min</a:t>
              </a: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A96AD8CC-16D3-DD48-B0DB-EDE14CFE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78" y="3010360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9</a:t>
              </a: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0437D48D-6423-E741-89C0-62BDBAED2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379" y="3026011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024BA75F-64BB-824B-8898-360E966CB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379" y="3962636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15</a:t>
              </a: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F441BDAA-9123-CC49-A3CF-751EEEE99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3279" y="3457811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E53CF3C8-A262-444C-B6D6-56B7721E3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695" y="2989605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4</a:t>
              </a:r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122CED7D-0665-7345-AB30-DCEC4BEF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695" y="3926230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10</a:t>
              </a:r>
            </a:p>
          </p:txBody>
        </p:sp>
        <p:sp>
          <p:nvSpPr>
            <p:cNvPr id="37" name="Line 6">
              <a:extLst>
                <a:ext uri="{FF2B5EF4-FFF2-40B4-BE49-F238E27FC236}">
                  <a16:creationId xmlns:a16="http://schemas.microsoft.com/office/drawing/2014/main" id="{85571F3B-C26F-EE47-9C5D-B3089506D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1595" y="3421405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813C2CAB-3FBD-054B-A01F-58C081858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633" y="3997668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6</a:t>
              </a: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F196E283-1E90-8F40-9655-48790C52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633" y="4934293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8</a:t>
              </a:r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E0F50ACF-5E78-5148-81AE-E0B052E04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3533" y="4429468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1DF886FD-96D0-EB4A-8512-3D615F516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6408" y="3349968"/>
              <a:ext cx="720725" cy="719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8A20B2E7-F899-DB4E-82BE-792945B56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008" y="3997668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14523298-CB54-6B4E-A264-0DD1CB5E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008" y="4934293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CA192596-EBFE-C746-8E53-E919561BF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6908" y="4429468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E2EF2B9A-B342-1F44-AB7B-00C52687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945" y="5005730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46" name="Oval 15">
              <a:extLst>
                <a:ext uri="{FF2B5EF4-FFF2-40B4-BE49-F238E27FC236}">
                  <a16:creationId xmlns:a16="http://schemas.microsoft.com/office/drawing/2014/main" id="{0B2B6FA7-01ED-3743-B66E-0D7EECAF9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945" y="5942355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3261360A-57AB-4D43-8F76-A1F08AE00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845" y="5437530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FA2AEC80-67C7-B340-8D19-6CFDC0F94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1720" y="4358030"/>
              <a:ext cx="720725" cy="719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9" name="Line 18">
              <a:extLst>
                <a:ext uri="{FF2B5EF4-FFF2-40B4-BE49-F238E27FC236}">
                  <a16:creationId xmlns:a16="http://schemas.microsoft.com/office/drawing/2014/main" id="{5A9C1028-B9E9-9746-886B-6A36BCC0D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1370" y="3276943"/>
              <a:ext cx="1584325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7042718-FD4C-464C-BE9C-5B9F7FB2CC02}"/>
                </a:ext>
              </a:extLst>
            </p:cNvPr>
            <p:cNvSpPr/>
            <p:nvPr/>
          </p:nvSpPr>
          <p:spPr>
            <a:xfrm>
              <a:off x="2738616" y="1498395"/>
              <a:ext cx="5217934" cy="799793"/>
            </a:xfrm>
            <a:custGeom>
              <a:avLst/>
              <a:gdLst>
                <a:gd name="connsiteX0" fmla="*/ 0 w 2780270"/>
                <a:gd name="connsiteY0" fmla="*/ 253104 h 673233"/>
                <a:gd name="connsiteX1" fmla="*/ 840259 w 2780270"/>
                <a:gd name="connsiteY1" fmla="*/ 92466 h 673233"/>
                <a:gd name="connsiteX2" fmla="*/ 1594021 w 2780270"/>
                <a:gd name="connsiteY2" fmla="*/ 5968 h 673233"/>
                <a:gd name="connsiteX3" fmla="*/ 2026508 w 2780270"/>
                <a:gd name="connsiteY3" fmla="*/ 30682 h 673233"/>
                <a:gd name="connsiteX4" fmla="*/ 2496065 w 2780270"/>
                <a:gd name="connsiteY4" fmla="*/ 216033 h 673233"/>
                <a:gd name="connsiteX5" fmla="*/ 2780270 w 2780270"/>
                <a:gd name="connsiteY5" fmla="*/ 673233 h 6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0270" h="673233">
                  <a:moveTo>
                    <a:pt x="0" y="253104"/>
                  </a:moveTo>
                  <a:cubicBezTo>
                    <a:pt x="287294" y="193379"/>
                    <a:pt x="574589" y="133655"/>
                    <a:pt x="840259" y="92466"/>
                  </a:cubicBezTo>
                  <a:cubicBezTo>
                    <a:pt x="1105929" y="51277"/>
                    <a:pt x="1396313" y="16265"/>
                    <a:pt x="1594021" y="5968"/>
                  </a:cubicBezTo>
                  <a:cubicBezTo>
                    <a:pt x="1791729" y="-4329"/>
                    <a:pt x="1876167" y="-4329"/>
                    <a:pt x="2026508" y="30682"/>
                  </a:cubicBezTo>
                  <a:cubicBezTo>
                    <a:pt x="2176849" y="65693"/>
                    <a:pt x="2370438" y="108941"/>
                    <a:pt x="2496065" y="216033"/>
                  </a:cubicBezTo>
                  <a:cubicBezTo>
                    <a:pt x="2621692" y="323125"/>
                    <a:pt x="2700981" y="498179"/>
                    <a:pt x="2780270" y="6732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A1185C-4B4E-9E46-A192-20A05E33C8DD}"/>
                </a:ext>
              </a:extLst>
            </p:cNvPr>
            <p:cNvSpPr txBox="1"/>
            <p:nvPr/>
          </p:nvSpPr>
          <p:spPr>
            <a:xfrm>
              <a:off x="6559844" y="169908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/>
                <a:t>last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307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F9EC-C5F9-0C41-A3F4-3093CF02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Verkettung der Liste zweier PQs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FCF9-E4E0-394A-A863-487F94DD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38A485B2-EC92-4D4A-8714-358DE482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5" y="2060848"/>
            <a:ext cx="3900224" cy="2508404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3F9B1C40-AA0A-7E42-A40D-B92843CE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84" y="2060848"/>
            <a:ext cx="3900224" cy="2508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2C6BD-C0D2-5140-9D92-85873C91C1E2}"/>
              </a:ext>
            </a:extLst>
          </p:cNvPr>
          <p:cNvSpPr txBox="1"/>
          <p:nvPr/>
        </p:nvSpPr>
        <p:spPr>
          <a:xfrm>
            <a:off x="5203340" y="2060848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74DDC-1644-E84F-BE7A-A48790E700AE}"/>
              </a:ext>
            </a:extLst>
          </p:cNvPr>
          <p:cNvSpPr/>
          <p:nvPr/>
        </p:nvSpPr>
        <p:spPr>
          <a:xfrm>
            <a:off x="5045984" y="2001157"/>
            <a:ext cx="1326216" cy="13138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B6959-2FA1-AF4C-A7D4-7E352ABAEBE9}"/>
              </a:ext>
            </a:extLst>
          </p:cNvPr>
          <p:cNvSpPr/>
          <p:nvPr/>
        </p:nvSpPr>
        <p:spPr>
          <a:xfrm>
            <a:off x="7812359" y="2336276"/>
            <a:ext cx="273513" cy="300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37FBC-34DD-6F44-96FB-22A1B9DC795F}"/>
              </a:ext>
            </a:extLst>
          </p:cNvPr>
          <p:cNvSpPr/>
          <p:nvPr/>
        </p:nvSpPr>
        <p:spPr>
          <a:xfrm flipV="1">
            <a:off x="7113859" y="2348880"/>
            <a:ext cx="273513" cy="106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50DF5-3B06-7F4B-BFD8-96D676F52A68}"/>
              </a:ext>
            </a:extLst>
          </p:cNvPr>
          <p:cNvSpPr/>
          <p:nvPr/>
        </p:nvSpPr>
        <p:spPr>
          <a:xfrm>
            <a:off x="1555600" y="2060848"/>
            <a:ext cx="2440336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060DBA1-F7C4-484B-BF23-D7F73ADB6A9D}"/>
              </a:ext>
            </a:extLst>
          </p:cNvPr>
          <p:cNvSpPr/>
          <p:nvPr/>
        </p:nvSpPr>
        <p:spPr>
          <a:xfrm>
            <a:off x="197792" y="3603802"/>
            <a:ext cx="2069952" cy="1913430"/>
          </a:xfrm>
          <a:prstGeom prst="cloudCallout">
            <a:avLst>
              <a:gd name="adj1" fmla="val 9569"/>
              <a:gd name="adj2" fmla="val -1038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Min und Last neu zu bestimmen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671ECF-89EA-5E4D-8716-C9F858502800}"/>
              </a:ext>
            </a:extLst>
          </p:cNvPr>
          <p:cNvSpPr/>
          <p:nvPr/>
        </p:nvSpPr>
        <p:spPr>
          <a:xfrm>
            <a:off x="6102200" y="2073548"/>
            <a:ext cx="2440336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C17FC51-40AB-F64C-86CB-D52CA5FE519B}"/>
              </a:ext>
            </a:extLst>
          </p:cNvPr>
          <p:cNvSpPr/>
          <p:nvPr/>
        </p:nvSpPr>
        <p:spPr>
          <a:xfrm>
            <a:off x="4212771" y="1324429"/>
            <a:ext cx="2586098" cy="1353457"/>
          </a:xfrm>
          <a:custGeom>
            <a:avLst/>
            <a:gdLst>
              <a:gd name="connsiteX0" fmla="*/ 0 w 2586098"/>
              <a:gd name="connsiteY0" fmla="*/ 1353457 h 1353457"/>
              <a:gd name="connsiteX1" fmla="*/ 119743 w 2586098"/>
              <a:gd name="connsiteY1" fmla="*/ 656771 h 1353457"/>
              <a:gd name="connsiteX2" fmla="*/ 326572 w 2586098"/>
              <a:gd name="connsiteY2" fmla="*/ 297542 h 1353457"/>
              <a:gd name="connsiteX3" fmla="*/ 555172 w 2586098"/>
              <a:gd name="connsiteY3" fmla="*/ 90714 h 1353457"/>
              <a:gd name="connsiteX4" fmla="*/ 990600 w 2586098"/>
              <a:gd name="connsiteY4" fmla="*/ 14514 h 1353457"/>
              <a:gd name="connsiteX5" fmla="*/ 1687286 w 2586098"/>
              <a:gd name="connsiteY5" fmla="*/ 3628 h 1353457"/>
              <a:gd name="connsiteX6" fmla="*/ 2057400 w 2586098"/>
              <a:gd name="connsiteY6" fmla="*/ 58057 h 1353457"/>
              <a:gd name="connsiteX7" fmla="*/ 2416629 w 2586098"/>
              <a:gd name="connsiteY7" fmla="*/ 275771 h 1353457"/>
              <a:gd name="connsiteX8" fmla="*/ 2569029 w 2586098"/>
              <a:gd name="connsiteY8" fmla="*/ 613228 h 1353457"/>
              <a:gd name="connsiteX9" fmla="*/ 2569029 w 2586098"/>
              <a:gd name="connsiteY9" fmla="*/ 1059542 h 1353457"/>
              <a:gd name="connsiteX10" fmla="*/ 2449286 w 2586098"/>
              <a:gd name="connsiteY10" fmla="*/ 1277257 h 13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6098" h="1353457">
                <a:moveTo>
                  <a:pt x="0" y="1353457"/>
                </a:moveTo>
                <a:cubicBezTo>
                  <a:pt x="32657" y="1093107"/>
                  <a:pt x="65314" y="832757"/>
                  <a:pt x="119743" y="656771"/>
                </a:cubicBezTo>
                <a:cubicBezTo>
                  <a:pt x="174172" y="480785"/>
                  <a:pt x="254001" y="391885"/>
                  <a:pt x="326572" y="297542"/>
                </a:cubicBezTo>
                <a:cubicBezTo>
                  <a:pt x="399143" y="203199"/>
                  <a:pt x="444501" y="137885"/>
                  <a:pt x="555172" y="90714"/>
                </a:cubicBezTo>
                <a:cubicBezTo>
                  <a:pt x="665843" y="43543"/>
                  <a:pt x="801914" y="29028"/>
                  <a:pt x="990600" y="14514"/>
                </a:cubicBezTo>
                <a:cubicBezTo>
                  <a:pt x="1179286" y="0"/>
                  <a:pt x="1509486" y="-3629"/>
                  <a:pt x="1687286" y="3628"/>
                </a:cubicBezTo>
                <a:cubicBezTo>
                  <a:pt x="1865086" y="10885"/>
                  <a:pt x="1935843" y="12700"/>
                  <a:pt x="2057400" y="58057"/>
                </a:cubicBezTo>
                <a:cubicBezTo>
                  <a:pt x="2178957" y="103414"/>
                  <a:pt x="2331358" y="183243"/>
                  <a:pt x="2416629" y="275771"/>
                </a:cubicBezTo>
                <a:cubicBezTo>
                  <a:pt x="2501900" y="368299"/>
                  <a:pt x="2543629" y="482599"/>
                  <a:pt x="2569029" y="613228"/>
                </a:cubicBezTo>
                <a:cubicBezTo>
                  <a:pt x="2594429" y="743857"/>
                  <a:pt x="2588986" y="948870"/>
                  <a:pt x="2569029" y="1059542"/>
                </a:cubicBezTo>
                <a:cubicBezTo>
                  <a:pt x="2549072" y="1170214"/>
                  <a:pt x="2499179" y="1223735"/>
                  <a:pt x="2449286" y="127725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80E6666-C841-E240-8868-F81258D3630C}"/>
              </a:ext>
            </a:extLst>
          </p:cNvPr>
          <p:cNvSpPr/>
          <p:nvPr/>
        </p:nvSpPr>
        <p:spPr>
          <a:xfrm>
            <a:off x="1498600" y="1153677"/>
            <a:ext cx="7264400" cy="1449823"/>
          </a:xfrm>
          <a:custGeom>
            <a:avLst/>
            <a:gdLst>
              <a:gd name="connsiteX0" fmla="*/ 0 w 7264400"/>
              <a:gd name="connsiteY0" fmla="*/ 1183123 h 1449823"/>
              <a:gd name="connsiteX1" fmla="*/ 482600 w 7264400"/>
              <a:gd name="connsiteY1" fmla="*/ 1094223 h 1449823"/>
              <a:gd name="connsiteX2" fmla="*/ 1028700 w 7264400"/>
              <a:gd name="connsiteY2" fmla="*/ 675123 h 1449823"/>
              <a:gd name="connsiteX3" fmla="*/ 1574800 w 7264400"/>
              <a:gd name="connsiteY3" fmla="*/ 395723 h 1449823"/>
              <a:gd name="connsiteX4" fmla="*/ 1574800 w 7264400"/>
              <a:gd name="connsiteY4" fmla="*/ 395723 h 1449823"/>
              <a:gd name="connsiteX5" fmla="*/ 2895600 w 7264400"/>
              <a:gd name="connsiteY5" fmla="*/ 141723 h 1449823"/>
              <a:gd name="connsiteX6" fmla="*/ 4292600 w 7264400"/>
              <a:gd name="connsiteY6" fmla="*/ 2023 h 1449823"/>
              <a:gd name="connsiteX7" fmla="*/ 5537200 w 7264400"/>
              <a:gd name="connsiteY7" fmla="*/ 78223 h 1449823"/>
              <a:gd name="connsiteX8" fmla="*/ 6235700 w 7264400"/>
              <a:gd name="connsiteY8" fmla="*/ 332223 h 1449823"/>
              <a:gd name="connsiteX9" fmla="*/ 7061200 w 7264400"/>
              <a:gd name="connsiteY9" fmla="*/ 954523 h 1449823"/>
              <a:gd name="connsiteX10" fmla="*/ 7264400 w 7264400"/>
              <a:gd name="connsiteY10" fmla="*/ 1449823 h 14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64400" h="1449823">
                <a:moveTo>
                  <a:pt x="0" y="1183123"/>
                </a:moveTo>
                <a:cubicBezTo>
                  <a:pt x="155575" y="1181006"/>
                  <a:pt x="311150" y="1178890"/>
                  <a:pt x="482600" y="1094223"/>
                </a:cubicBezTo>
                <a:cubicBezTo>
                  <a:pt x="654050" y="1009556"/>
                  <a:pt x="846667" y="791540"/>
                  <a:pt x="1028700" y="675123"/>
                </a:cubicBezTo>
                <a:cubicBezTo>
                  <a:pt x="1210733" y="558706"/>
                  <a:pt x="1574800" y="395723"/>
                  <a:pt x="1574800" y="395723"/>
                </a:cubicBezTo>
                <a:lnTo>
                  <a:pt x="1574800" y="395723"/>
                </a:lnTo>
                <a:cubicBezTo>
                  <a:pt x="1794933" y="353390"/>
                  <a:pt x="2442633" y="207340"/>
                  <a:pt x="2895600" y="141723"/>
                </a:cubicBezTo>
                <a:cubicBezTo>
                  <a:pt x="3348567" y="76106"/>
                  <a:pt x="3852333" y="12606"/>
                  <a:pt x="4292600" y="2023"/>
                </a:cubicBezTo>
                <a:cubicBezTo>
                  <a:pt x="4732867" y="-8560"/>
                  <a:pt x="5213350" y="23190"/>
                  <a:pt x="5537200" y="78223"/>
                </a:cubicBezTo>
                <a:cubicBezTo>
                  <a:pt x="5861050" y="133256"/>
                  <a:pt x="5981700" y="186173"/>
                  <a:pt x="6235700" y="332223"/>
                </a:cubicBezTo>
                <a:cubicBezTo>
                  <a:pt x="6489700" y="478273"/>
                  <a:pt x="6889750" y="768256"/>
                  <a:pt x="7061200" y="954523"/>
                </a:cubicBezTo>
                <a:cubicBezTo>
                  <a:pt x="7232650" y="1140790"/>
                  <a:pt x="7248525" y="1295306"/>
                  <a:pt x="7264400" y="144982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276AA2-CA08-B94D-ADF9-784778825DFE}"/>
              </a:ext>
            </a:extLst>
          </p:cNvPr>
          <p:cNvSpPr/>
          <p:nvPr/>
        </p:nvSpPr>
        <p:spPr>
          <a:xfrm>
            <a:off x="1498600" y="2290631"/>
            <a:ext cx="1308100" cy="287469"/>
          </a:xfrm>
          <a:custGeom>
            <a:avLst/>
            <a:gdLst>
              <a:gd name="connsiteX0" fmla="*/ 0 w 1308100"/>
              <a:gd name="connsiteY0" fmla="*/ 223969 h 287469"/>
              <a:gd name="connsiteX1" fmla="*/ 444500 w 1308100"/>
              <a:gd name="connsiteY1" fmla="*/ 160469 h 287469"/>
              <a:gd name="connsiteX2" fmla="*/ 825500 w 1308100"/>
              <a:gd name="connsiteY2" fmla="*/ 33469 h 287469"/>
              <a:gd name="connsiteX3" fmla="*/ 1168400 w 1308100"/>
              <a:gd name="connsiteY3" fmla="*/ 20769 h 287469"/>
              <a:gd name="connsiteX4" fmla="*/ 1308100 w 1308100"/>
              <a:gd name="connsiteY4" fmla="*/ 287469 h 2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287469">
                <a:moveTo>
                  <a:pt x="0" y="223969"/>
                </a:moveTo>
                <a:cubicBezTo>
                  <a:pt x="153458" y="208094"/>
                  <a:pt x="306917" y="192219"/>
                  <a:pt x="444500" y="160469"/>
                </a:cubicBezTo>
                <a:cubicBezTo>
                  <a:pt x="582083" y="128719"/>
                  <a:pt x="704850" y="56752"/>
                  <a:pt x="825500" y="33469"/>
                </a:cubicBezTo>
                <a:cubicBezTo>
                  <a:pt x="946150" y="10186"/>
                  <a:pt x="1087967" y="-21564"/>
                  <a:pt x="1168400" y="20769"/>
                </a:cubicBezTo>
                <a:cubicBezTo>
                  <a:pt x="1248833" y="63102"/>
                  <a:pt x="1278466" y="175285"/>
                  <a:pt x="1308100" y="287469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12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9" grpId="0" animBg="1"/>
      <p:bldP spid="17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F8C21-BECC-4249-85A4-4A7BA1ED6466}" type="slidenum">
              <a:rPr lang="de-DE"/>
              <a:pPr>
                <a:defRPr/>
              </a:pPr>
              <a:t>45</a:t>
            </a:fld>
            <a:endParaRPr lang="de-DE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Baum in Binomial-Heap: </a:t>
            </a:r>
            <a:r>
              <a:rPr lang="en-US" dirty="0" err="1">
                <a:cs typeface="+mn-cs"/>
              </a:rPr>
              <a:t>Zentrale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Invariante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rgbClr val="FF0000"/>
                </a:solidFill>
                <a:cs typeface="+mn-cs"/>
              </a:rPr>
              <a:t>Rang =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Anzahl</a:t>
            </a:r>
            <a:r>
              <a:rPr lang="en-US" dirty="0">
                <a:solidFill>
                  <a:srgbClr val="FF0000"/>
                </a:solidFill>
                <a:cs typeface="+mn-cs"/>
              </a:rPr>
              <a:t> der Kinder des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Wurzelknotens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6227763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227763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6443663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2197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5219700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5435600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 flipH="1">
            <a:off x="5578475" y="285273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1" name="Oval 11"/>
          <p:cNvSpPr>
            <a:spLocks noChangeArrowheads="1"/>
          </p:cNvSpPr>
          <p:nvPr/>
        </p:nvSpPr>
        <p:spPr bwMode="auto">
          <a:xfrm>
            <a:off x="428307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4283075" y="45085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4498975" y="3932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3275013" y="45085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4575" name="Oval 15"/>
          <p:cNvSpPr>
            <a:spLocks noChangeArrowheads="1"/>
          </p:cNvSpPr>
          <p:nvPr/>
        </p:nvSpPr>
        <p:spPr bwMode="auto">
          <a:xfrm>
            <a:off x="3275013" y="54451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3490913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3633788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 flipV="1">
            <a:off x="4643438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47864" y="1412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41A4ACFE-5924-E64C-A5B1-130F037EC16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11E81-0973-9949-BAA0-AD0BFE932047}" type="slidenum">
              <a:rPr lang="de-DE"/>
              <a:pPr>
                <a:defRPr/>
              </a:pPr>
              <a:t>46</a:t>
            </a:fld>
            <a:endParaRPr lang="de-DE"/>
          </a:p>
        </p:txBody>
      </p:sp>
      <p:sp>
        <p:nvSpPr>
          <p:cNvPr id="195622" name="Line 38"/>
          <p:cNvSpPr>
            <a:spLocks noChangeShapeType="1"/>
          </p:cNvSpPr>
          <p:nvPr/>
        </p:nvSpPr>
        <p:spPr bwMode="auto">
          <a:xfrm flipH="1">
            <a:off x="4716463" y="3716338"/>
            <a:ext cx="15113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/>
              <a:t>Anpassung</a:t>
            </a:r>
            <a:r>
              <a:rPr lang="en-US" dirty="0"/>
              <a:t> der </a:t>
            </a:r>
            <a:r>
              <a:rPr lang="en-US" dirty="0" err="1"/>
              <a:t>Struktur</a:t>
            </a:r>
            <a:endParaRPr lang="en-US" dirty="0">
              <a:cs typeface="+mj-cs"/>
            </a:endParaRP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>
                <a:cs typeface="+mn-cs"/>
              </a:rPr>
              <a:t>Baum in Fibonacci-Heap: </a:t>
            </a:r>
            <a:r>
              <a:rPr lang="en-US" dirty="0" err="1"/>
              <a:t>Zentrale</a:t>
            </a:r>
            <a:r>
              <a:rPr lang="en-US" dirty="0"/>
              <a:t> </a:t>
            </a:r>
            <a:r>
              <a:rPr lang="en-US" dirty="0" err="1"/>
              <a:t>Invariante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Rang = </a:t>
            </a:r>
            <a:r>
              <a:rPr lang="en-US" dirty="0" err="1">
                <a:solidFill>
                  <a:srgbClr val="FF0000"/>
                </a:solidFill>
              </a:rPr>
              <a:t>Anzahl</a:t>
            </a:r>
            <a:r>
              <a:rPr lang="en-US" dirty="0">
                <a:solidFill>
                  <a:srgbClr val="FF0000"/>
                </a:solidFill>
              </a:rPr>
              <a:t> der Kinder des </a:t>
            </a:r>
            <a:r>
              <a:rPr lang="en-US" dirty="0" err="1">
                <a:solidFill>
                  <a:srgbClr val="FF0000"/>
                </a:solidFill>
              </a:rPr>
              <a:t>Wurzelknotens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95615" name="Line 31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16" name="Oval 32"/>
          <p:cNvSpPr>
            <a:spLocks noChangeArrowheads="1"/>
          </p:cNvSpPr>
          <p:nvPr/>
        </p:nvSpPr>
        <p:spPr bwMode="auto">
          <a:xfrm>
            <a:off x="6227763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5617" name="Oval 33"/>
          <p:cNvSpPr>
            <a:spLocks noChangeArrowheads="1"/>
          </p:cNvSpPr>
          <p:nvPr/>
        </p:nvSpPr>
        <p:spPr bwMode="auto">
          <a:xfrm>
            <a:off x="6227763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5618" name="Line 34"/>
          <p:cNvSpPr>
            <a:spLocks noChangeShapeType="1"/>
          </p:cNvSpPr>
          <p:nvPr/>
        </p:nvSpPr>
        <p:spPr bwMode="auto">
          <a:xfrm>
            <a:off x="6443663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19" name="Oval 35"/>
          <p:cNvSpPr>
            <a:spLocks noChangeArrowheads="1"/>
          </p:cNvSpPr>
          <p:nvPr/>
        </p:nvSpPr>
        <p:spPr bwMode="auto">
          <a:xfrm>
            <a:off x="52197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5620" name="Oval 36"/>
          <p:cNvSpPr>
            <a:spLocks noChangeArrowheads="1"/>
          </p:cNvSpPr>
          <p:nvPr/>
        </p:nvSpPr>
        <p:spPr bwMode="auto">
          <a:xfrm>
            <a:off x="5219700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5621" name="Line 37"/>
          <p:cNvSpPr>
            <a:spLocks noChangeShapeType="1"/>
          </p:cNvSpPr>
          <p:nvPr/>
        </p:nvSpPr>
        <p:spPr bwMode="auto">
          <a:xfrm>
            <a:off x="5435600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3" name="Oval 39"/>
          <p:cNvSpPr>
            <a:spLocks noChangeArrowheads="1"/>
          </p:cNvSpPr>
          <p:nvPr/>
        </p:nvSpPr>
        <p:spPr bwMode="auto">
          <a:xfrm>
            <a:off x="428307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5624" name="Oval 40"/>
          <p:cNvSpPr>
            <a:spLocks noChangeArrowheads="1"/>
          </p:cNvSpPr>
          <p:nvPr/>
        </p:nvSpPr>
        <p:spPr bwMode="auto">
          <a:xfrm>
            <a:off x="4283075" y="45085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5625" name="Line 41"/>
          <p:cNvSpPr>
            <a:spLocks noChangeShapeType="1"/>
          </p:cNvSpPr>
          <p:nvPr/>
        </p:nvSpPr>
        <p:spPr bwMode="auto">
          <a:xfrm>
            <a:off x="4498975" y="3932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6" name="Oval 42"/>
          <p:cNvSpPr>
            <a:spLocks noChangeArrowheads="1"/>
          </p:cNvSpPr>
          <p:nvPr/>
        </p:nvSpPr>
        <p:spPr bwMode="auto">
          <a:xfrm>
            <a:off x="3275013" y="45085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5627" name="Oval 43"/>
          <p:cNvSpPr>
            <a:spLocks noChangeArrowheads="1"/>
          </p:cNvSpPr>
          <p:nvPr/>
        </p:nvSpPr>
        <p:spPr bwMode="auto">
          <a:xfrm>
            <a:off x="3275013" y="54451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5628" name="Line 44"/>
          <p:cNvSpPr>
            <a:spLocks noChangeShapeType="1"/>
          </p:cNvSpPr>
          <p:nvPr/>
        </p:nvSpPr>
        <p:spPr bwMode="auto">
          <a:xfrm>
            <a:off x="3490913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9" name="Line 45"/>
          <p:cNvSpPr>
            <a:spLocks noChangeShapeType="1"/>
          </p:cNvSpPr>
          <p:nvPr/>
        </p:nvSpPr>
        <p:spPr bwMode="auto">
          <a:xfrm flipH="1">
            <a:off x="3633788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30" name="Line 46"/>
          <p:cNvSpPr>
            <a:spLocks noChangeShapeType="1"/>
          </p:cNvSpPr>
          <p:nvPr/>
        </p:nvSpPr>
        <p:spPr bwMode="auto">
          <a:xfrm flipV="1">
            <a:off x="4643438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4787900" y="5229225"/>
            <a:ext cx="307037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cs typeface="+mn-cs"/>
              </a:rPr>
              <a:t>Kinderliste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br>
              <a:rPr lang="en-US" sz="2400" dirty="0">
                <a:solidFill>
                  <a:srgbClr val="FF0000"/>
                </a:solidFill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cs typeface="+mn-cs"/>
              </a:rPr>
              <a:t>(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ggf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.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doppelt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verkettet</a:t>
            </a: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dito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für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Wurzelliste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)</a:t>
            </a:r>
          </a:p>
        </p:txBody>
      </p:sp>
      <p:sp>
        <p:nvSpPr>
          <p:cNvPr id="195632" name="Line 48"/>
          <p:cNvSpPr>
            <a:spLocks noChangeShapeType="1"/>
          </p:cNvSpPr>
          <p:nvPr/>
        </p:nvSpPr>
        <p:spPr bwMode="auto">
          <a:xfrm flipH="1">
            <a:off x="3708400" y="4724400"/>
            <a:ext cx="57626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1C1D01E4-218B-9741-AAB2-1C62A56E0F9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03555-B06D-EF4D-9817-209352E93A40}" type="slidenum">
              <a:rPr lang="de-DE"/>
              <a:pPr>
                <a:defRPr/>
              </a:pPr>
              <a:t>47</a:t>
            </a:fld>
            <a:endParaRPr lang="de-DE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jeden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wird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gespeichert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gespeichertes</a:t>
            </a:r>
            <a:r>
              <a:rPr lang="en-US" dirty="0">
                <a:cs typeface="+mn-cs"/>
              </a:rPr>
              <a:t> Element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Vater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Liste</a:t>
            </a:r>
            <a:r>
              <a:rPr lang="en-US" dirty="0">
                <a:cs typeface="+mn-cs"/>
              </a:rPr>
              <a:t> der Kinder (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Start- und </a:t>
            </a:r>
            <a:r>
              <a:rPr lang="en-US" dirty="0" err="1">
                <a:cs typeface="+mn-cs"/>
              </a:rPr>
              <a:t>Endpunkt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Rang</a:t>
            </a:r>
            <a:endParaRPr lang="en-US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0B64EDF4-2216-6948-A6E5-9D4FBFE39F2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A4D2-464E-F648-8B95-D016B87BF205}" type="slidenum">
              <a:rPr lang="de-DE"/>
              <a:pPr>
                <a:defRPr/>
              </a:pPr>
              <a:t>48</a:t>
            </a:fld>
            <a:endParaRPr lang="de-DE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Lazy-Merge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merge von</a:t>
            </a: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resultiert</a:t>
            </a:r>
            <a:r>
              <a:rPr lang="en-US" dirty="0">
                <a:cs typeface="+mn-cs"/>
              </a:rPr>
              <a:t> in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114425" y="2131765"/>
            <a:ext cx="18732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950913" y="2060327"/>
            <a:ext cx="311150" cy="458788"/>
            <a:chOff x="885" y="1149"/>
            <a:chExt cx="196" cy="289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5" name="Oval 9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02" name="Group 11"/>
          <p:cNvGrpSpPr>
            <a:grpSpLocks/>
          </p:cNvGrpSpPr>
          <p:nvPr/>
        </p:nvGrpSpPr>
        <p:grpSpPr bwMode="auto">
          <a:xfrm>
            <a:off x="1619250" y="2060327"/>
            <a:ext cx="719138" cy="936625"/>
            <a:chOff x="1941" y="1149"/>
            <a:chExt cx="453" cy="590"/>
          </a:xfrm>
        </p:grpSpPr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0" name="Line 14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5219700" y="2204790"/>
            <a:ext cx="1925638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04" name="Group 18"/>
          <p:cNvGrpSpPr>
            <a:grpSpLocks/>
          </p:cNvGrpSpPr>
          <p:nvPr/>
        </p:nvGrpSpPr>
        <p:grpSpPr bwMode="auto">
          <a:xfrm>
            <a:off x="5056188" y="2133352"/>
            <a:ext cx="311150" cy="458788"/>
            <a:chOff x="930" y="2056"/>
            <a:chExt cx="196" cy="289"/>
          </a:xfrm>
        </p:grpSpPr>
        <p:sp>
          <p:nvSpPr>
            <p:cNvPr id="193555" name="Line 19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6" name="Line 20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8" name="Oval 22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9" name="Text Box 23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05" name="Group 24"/>
          <p:cNvGrpSpPr>
            <a:grpSpLocks/>
          </p:cNvGrpSpPr>
          <p:nvPr/>
        </p:nvGrpSpPr>
        <p:grpSpPr bwMode="auto">
          <a:xfrm>
            <a:off x="5940425" y="2133352"/>
            <a:ext cx="431800" cy="647700"/>
            <a:chOff x="1351" y="2056"/>
            <a:chExt cx="272" cy="408"/>
          </a:xfrm>
        </p:grpSpPr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4" name="Oval 28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55306" name="Group 30"/>
          <p:cNvGrpSpPr>
            <a:grpSpLocks/>
          </p:cNvGrpSpPr>
          <p:nvPr/>
        </p:nvGrpSpPr>
        <p:grpSpPr bwMode="auto">
          <a:xfrm>
            <a:off x="6732588" y="2133352"/>
            <a:ext cx="719137" cy="936625"/>
            <a:chOff x="1986" y="2056"/>
            <a:chExt cx="453" cy="590"/>
          </a:xfrm>
        </p:grpSpPr>
        <p:sp>
          <p:nvSpPr>
            <p:cNvPr id="193567" name="Line 31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8" name="Line 32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9" name="Line 33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1" name="Text Box 35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07" name="Group 36"/>
          <p:cNvGrpSpPr>
            <a:grpSpLocks/>
          </p:cNvGrpSpPr>
          <p:nvPr/>
        </p:nvGrpSpPr>
        <p:grpSpPr bwMode="auto">
          <a:xfrm>
            <a:off x="2555875" y="2060327"/>
            <a:ext cx="882650" cy="1244600"/>
            <a:chOff x="2699" y="1149"/>
            <a:chExt cx="556" cy="784"/>
          </a:xfrm>
        </p:grpSpPr>
        <p:sp>
          <p:nvSpPr>
            <p:cNvPr id="193573" name="Line 37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4" name="Line 38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5" name="Oval 39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6" name="Text Box 40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3578" name="Text Box 42"/>
          <p:cNvSpPr txBox="1">
            <a:spLocks noChangeArrowheads="1"/>
          </p:cNvSpPr>
          <p:nvPr/>
        </p:nvSpPr>
        <p:spPr bwMode="auto">
          <a:xfrm>
            <a:off x="4067175" y="213335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&amp;</a:t>
            </a:r>
          </a:p>
        </p:txBody>
      </p:sp>
      <p:sp>
        <p:nvSpPr>
          <p:cNvPr id="193579" name="Line 43"/>
          <p:cNvSpPr>
            <a:spLocks noChangeShapeType="1"/>
          </p:cNvSpPr>
          <p:nvPr/>
        </p:nvSpPr>
        <p:spPr bwMode="auto">
          <a:xfrm>
            <a:off x="1979613" y="4148708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816100" y="4077271"/>
            <a:ext cx="311150" cy="458787"/>
            <a:chOff x="885" y="1149"/>
            <a:chExt cx="196" cy="289"/>
          </a:xfrm>
        </p:grpSpPr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2" name="Line 4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3" name="Line 4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5" name="Text Box 49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11" name="Group 50"/>
          <p:cNvGrpSpPr>
            <a:grpSpLocks/>
          </p:cNvGrpSpPr>
          <p:nvPr/>
        </p:nvGrpSpPr>
        <p:grpSpPr bwMode="auto">
          <a:xfrm>
            <a:off x="2484438" y="4077271"/>
            <a:ext cx="719137" cy="936625"/>
            <a:chOff x="1941" y="1149"/>
            <a:chExt cx="453" cy="590"/>
          </a:xfrm>
        </p:grpSpPr>
        <p:sp>
          <p:nvSpPr>
            <p:cNvPr id="193587" name="Line 51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8" name="Line 52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9" name="Line 53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0" name="Oval 5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1" name="Text Box 55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12" name="Group 57"/>
          <p:cNvGrpSpPr>
            <a:grpSpLocks/>
          </p:cNvGrpSpPr>
          <p:nvPr/>
        </p:nvGrpSpPr>
        <p:grpSpPr bwMode="auto">
          <a:xfrm>
            <a:off x="4697413" y="4077271"/>
            <a:ext cx="311150" cy="458787"/>
            <a:chOff x="930" y="2056"/>
            <a:chExt cx="196" cy="289"/>
          </a:xfrm>
        </p:grpSpPr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7" name="Oval 61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8" name="Text Box 6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13" name="Group 63"/>
          <p:cNvGrpSpPr>
            <a:grpSpLocks/>
          </p:cNvGrpSpPr>
          <p:nvPr/>
        </p:nvGrpSpPr>
        <p:grpSpPr bwMode="auto">
          <a:xfrm>
            <a:off x="5581650" y="4077271"/>
            <a:ext cx="431800" cy="647700"/>
            <a:chOff x="1351" y="2056"/>
            <a:chExt cx="272" cy="408"/>
          </a:xfrm>
        </p:grpSpPr>
        <p:sp>
          <p:nvSpPr>
            <p:cNvPr id="193600" name="Line 64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1" name="Line 65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2" name="Line 66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4" name="Text Box 68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55314" name="Group 69"/>
          <p:cNvGrpSpPr>
            <a:grpSpLocks/>
          </p:cNvGrpSpPr>
          <p:nvPr/>
        </p:nvGrpSpPr>
        <p:grpSpPr bwMode="auto">
          <a:xfrm>
            <a:off x="6373813" y="4077271"/>
            <a:ext cx="719137" cy="936625"/>
            <a:chOff x="1986" y="2056"/>
            <a:chExt cx="453" cy="590"/>
          </a:xfrm>
        </p:grpSpPr>
        <p:sp>
          <p:nvSpPr>
            <p:cNvPr id="193606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9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0" name="Text Box 7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15" name="Group 75"/>
          <p:cNvGrpSpPr>
            <a:grpSpLocks/>
          </p:cNvGrpSpPr>
          <p:nvPr/>
        </p:nvGrpSpPr>
        <p:grpSpPr bwMode="auto">
          <a:xfrm>
            <a:off x="3421063" y="4077271"/>
            <a:ext cx="882650" cy="1244600"/>
            <a:chOff x="2699" y="1149"/>
            <a:chExt cx="556" cy="784"/>
          </a:xfrm>
        </p:grpSpPr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5" name="Text Box 79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93616" name="Line 80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3618" name="Line 82"/>
          <p:cNvSpPr>
            <a:spLocks noChangeShapeType="1"/>
          </p:cNvSpPr>
          <p:nvPr/>
        </p:nvSpPr>
        <p:spPr bwMode="auto">
          <a:xfrm flipH="1">
            <a:off x="2051050" y="1844427"/>
            <a:ext cx="2174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19" name="Line 83"/>
          <p:cNvSpPr>
            <a:spLocks noChangeShapeType="1"/>
          </p:cNvSpPr>
          <p:nvPr/>
        </p:nvSpPr>
        <p:spPr bwMode="auto">
          <a:xfrm flipH="1">
            <a:off x="5219700" y="1917452"/>
            <a:ext cx="2174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20" name="Text Box 84"/>
          <p:cNvSpPr txBox="1">
            <a:spLocks noChangeArrowheads="1"/>
          </p:cNvSpPr>
          <p:nvPr/>
        </p:nvSpPr>
        <p:spPr bwMode="auto">
          <a:xfrm>
            <a:off x="5219700" y="1557090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193621" name="Line 85"/>
          <p:cNvSpPr>
            <a:spLocks noChangeShapeType="1"/>
          </p:cNvSpPr>
          <p:nvPr/>
        </p:nvSpPr>
        <p:spPr bwMode="auto">
          <a:xfrm flipH="1">
            <a:off x="4932363" y="3861172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22" name="Text Box 86"/>
          <p:cNvSpPr txBox="1">
            <a:spLocks noChangeArrowheads="1"/>
          </p:cNvSpPr>
          <p:nvPr/>
        </p:nvSpPr>
        <p:spPr bwMode="auto">
          <a:xfrm>
            <a:off x="4932363" y="3500809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2339752" y="1484784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2" name="Rechteck 1"/>
          <p:cNvSpPr/>
          <p:nvPr/>
        </p:nvSpPr>
        <p:spPr>
          <a:xfrm>
            <a:off x="7032704" y="3700637"/>
            <a:ext cx="200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Wurzellisten hintereinander-hängen: O(1)</a:t>
            </a:r>
          </a:p>
        </p:txBody>
      </p:sp>
      <p:sp>
        <p:nvSpPr>
          <p:cNvPr id="89" name="Rechteck 1"/>
          <p:cNvSpPr/>
          <p:nvPr/>
        </p:nvSpPr>
        <p:spPr>
          <a:xfrm>
            <a:off x="467544" y="5385990"/>
            <a:ext cx="8467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Problem: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Ranges </a:t>
            </a:r>
            <a:r>
              <a:rPr lang="en-US" dirty="0" err="1"/>
              <a:t>treten</a:t>
            </a:r>
            <a:r>
              <a:rPr lang="en-US" dirty="0"/>
              <a:t> in der </a:t>
            </a:r>
            <a:r>
              <a:rPr lang="en-US" dirty="0" err="1"/>
              <a:t>Wurzelliste</a:t>
            </a:r>
            <a:r>
              <a:rPr lang="en-US" dirty="0"/>
              <a:t> auf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Binomial-Heap-</a:t>
            </a:r>
            <a:r>
              <a:rPr lang="en-US" dirty="0" err="1"/>
              <a:t>Eigenschaft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 </a:t>
            </a:r>
            <a:r>
              <a:rPr lang="en-US" dirty="0" err="1"/>
              <a:t>sein</a:t>
            </a:r>
            <a:endParaRPr lang="en-US" dirty="0"/>
          </a:p>
        </p:txBody>
      </p:sp>
      <p:sp>
        <p:nvSpPr>
          <p:cNvPr id="90" name="Rechteck 4">
            <a:extLst>
              <a:ext uri="{FF2B5EF4-FFF2-40B4-BE49-F238E27FC236}">
                <a16:creationId xmlns:a16="http://schemas.microsoft.com/office/drawing/2014/main" id="{DB971FE0-ECFD-7848-BDD1-15F0788512D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D55AE-2B10-2A4E-BBB9-0A443CD5C693}" type="slidenum">
              <a:rPr lang="de-DE"/>
              <a:pPr>
                <a:defRPr/>
              </a:pPr>
              <a:t>49</a:t>
            </a:fld>
            <a:endParaRPr lang="de-DE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H="1">
            <a:off x="5219700" y="37163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Lazy-Delete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delete:</a:t>
            </a:r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6732588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6732588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5724525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5940425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47879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grpSp>
        <p:nvGrpSpPr>
          <p:cNvPr id="196634" name="Group 26"/>
          <p:cNvGrpSpPr>
            <a:grpSpLocks/>
          </p:cNvGrpSpPr>
          <p:nvPr/>
        </p:nvGrpSpPr>
        <p:grpSpPr bwMode="auto">
          <a:xfrm>
            <a:off x="3779838" y="4508500"/>
            <a:ext cx="1441450" cy="1368425"/>
            <a:chOff x="2381" y="2840"/>
            <a:chExt cx="908" cy="862"/>
          </a:xfrm>
        </p:grpSpPr>
        <p:sp>
          <p:nvSpPr>
            <p:cNvPr id="196622" name="Oval 14"/>
            <p:cNvSpPr>
              <a:spLocks noChangeArrowheads="1"/>
            </p:cNvSpPr>
            <p:nvPr/>
          </p:nvSpPr>
          <p:spPr bwMode="auto">
            <a:xfrm>
              <a:off x="3016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196623" name="Line 15"/>
            <p:cNvSpPr>
              <a:spLocks noChangeShapeType="1"/>
            </p:cNvSpPr>
            <p:nvPr/>
          </p:nvSpPr>
          <p:spPr bwMode="auto">
            <a:xfrm flipV="1">
              <a:off x="2653" y="29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6624" name="Oval 16"/>
            <p:cNvSpPr>
              <a:spLocks noChangeArrowheads="1"/>
            </p:cNvSpPr>
            <p:nvPr/>
          </p:nvSpPr>
          <p:spPr bwMode="auto">
            <a:xfrm>
              <a:off x="2381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196625" name="Oval 17"/>
            <p:cNvSpPr>
              <a:spLocks noChangeArrowheads="1"/>
            </p:cNvSpPr>
            <p:nvPr/>
          </p:nvSpPr>
          <p:spPr bwMode="auto">
            <a:xfrm>
              <a:off x="2381" y="343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>
              <a:off x="2517" y="311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6627" name="Line 19"/>
          <p:cNvSpPr>
            <a:spLocks noChangeShapeType="1"/>
          </p:cNvSpPr>
          <p:nvPr/>
        </p:nvSpPr>
        <p:spPr bwMode="auto">
          <a:xfrm flipH="1">
            <a:off x="4138613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V="1">
            <a:off x="5148263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4643438" y="3500438"/>
            <a:ext cx="79216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V="1">
            <a:off x="4643438" y="3500438"/>
            <a:ext cx="79216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H="1">
            <a:off x="615632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948488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>
            <a:off x="5003800" y="39338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55776" y="1844824"/>
            <a:ext cx="2532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Kinderliste in Wurzelliste </a:t>
            </a:r>
            <a:br>
              <a:rPr lang="de-DE" dirty="0"/>
            </a:br>
            <a:r>
              <a:rPr lang="de-DE" dirty="0"/>
              <a:t>integrieren: O(1)</a:t>
            </a:r>
          </a:p>
        </p:txBody>
      </p:sp>
      <p:sp>
        <p:nvSpPr>
          <p:cNvPr id="3" name="Rechteck 2"/>
          <p:cNvSpPr/>
          <p:nvPr/>
        </p:nvSpPr>
        <p:spPr>
          <a:xfrm>
            <a:off x="2123728" y="314096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Knoten 7 entfernen : O(1)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BB65E44C-1A45-EA40-84AA-F5B0963A389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2351D983-17AA-8E4F-9998-1AC27A6E3D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28527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0.14965 -0.29364 " pathEditMode="relative" ptsTypes="AA">
                                      <p:cBhvr>
                                        <p:cTn id="47" dur="20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 animBg="1"/>
      <p:bldP spid="2" grpId="0"/>
      <p:bldP spid="3" grpId="0"/>
      <p:bldP spid="3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ADTs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33831" y="2708920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2234031" y="2708919"/>
            <a:ext cx="360040" cy="2754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081903" y="299695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378047" y="3501008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14" idx="1"/>
          </p:cNvCxnSpPr>
          <p:nvPr/>
        </p:nvCxnSpPr>
        <p:spPr>
          <a:xfrm flipH="1">
            <a:off x="2882103" y="1961258"/>
            <a:ext cx="504056" cy="153975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386159" y="1268760"/>
            <a:ext cx="51908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/>
              <a:t>Im ADT-Sinne nur „intern“ </a:t>
            </a:r>
          </a:p>
          <a:p>
            <a:r>
              <a:rPr lang="de-DE" sz="2800" dirty="0"/>
              <a:t>verwendet, dann</a:t>
            </a:r>
          </a:p>
          <a:p>
            <a:r>
              <a:rPr lang="de-DE" sz="2800" dirty="0"/>
              <a:t>über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pq.internal_repr</a:t>
            </a:r>
            <a:r>
              <a:rPr lang="de-DE" sz="2800" dirty="0"/>
              <a:t> referenziert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2378047" y="3985376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378047" y="4365104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741859" y="5035884"/>
            <a:ext cx="19085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möglicherweise viele </a:t>
            </a:r>
            <a:br>
              <a:rPr lang="de-DE" sz="1400" dirty="0"/>
            </a:br>
            <a:r>
              <a:rPr lang="de-DE" sz="1400" dirty="0"/>
              <a:t>weitere Informationen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2737218B-6076-8B4C-B9BB-AFC7B66CD255}"/>
              </a:ext>
            </a:extLst>
          </p:cNvPr>
          <p:cNvSpPr/>
          <p:nvPr/>
        </p:nvSpPr>
        <p:spPr>
          <a:xfrm>
            <a:off x="3514962" y="2834934"/>
            <a:ext cx="3960440" cy="954107"/>
          </a:xfrm>
          <a:prstGeom prst="cloudCallout">
            <a:avLst>
              <a:gd name="adj1" fmla="val -50243"/>
              <a:gd name="adj2" fmla="val 19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903F8-7FED-8041-A0D4-B8A60A45F3B3}"/>
              </a:ext>
            </a:extLst>
          </p:cNvPr>
          <p:cNvSpPr txBox="1"/>
          <p:nvPr/>
        </p:nvSpPr>
        <p:spPr>
          <a:xfrm>
            <a:off x="2762002" y="36604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89B16-E651-7145-91ED-F9B1BF23E261}"/>
              </a:ext>
            </a:extLst>
          </p:cNvPr>
          <p:cNvSpPr txBox="1"/>
          <p:nvPr/>
        </p:nvSpPr>
        <p:spPr>
          <a:xfrm>
            <a:off x="2762002" y="436846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DE" dirty="0"/>
              <a:t>et_key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E4BAC-5CDD-CC4D-854F-10F496115A29}"/>
              </a:ext>
            </a:extLst>
          </p:cNvPr>
          <p:cNvSpPr/>
          <p:nvPr/>
        </p:nvSpPr>
        <p:spPr>
          <a:xfrm>
            <a:off x="5240038" y="4345420"/>
            <a:ext cx="347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…PQ</a:t>
            </a: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key</a:t>
            </a: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set_key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C1230-2FF1-0142-9018-9B8B42E3CD36}" type="slidenum">
              <a:rPr lang="de-DE"/>
              <a:pPr>
                <a:defRPr/>
              </a:pPr>
              <a:t>50</a:t>
            </a:fld>
            <a:endParaRPr lang="de-DE"/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Lazy-Delete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delete:</a:t>
            </a:r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6732588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07879" name="Oval 7"/>
          <p:cNvSpPr>
            <a:spLocks noChangeArrowheads="1"/>
          </p:cNvSpPr>
          <p:nvPr/>
        </p:nvSpPr>
        <p:spPr bwMode="auto">
          <a:xfrm>
            <a:off x="6732588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5724525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5940425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 flipH="1">
            <a:off x="615632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 flipH="1">
            <a:off x="5940425" y="28527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483768" y="1124744"/>
            <a:ext cx="62640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Annahme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7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ist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direkten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Zugriff</a:t>
            </a:r>
            <a:endParaRPr lang="en-US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Aufwand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, da </a:t>
            </a:r>
            <a:r>
              <a:rPr lang="en-US" dirty="0" err="1">
                <a:cs typeface="+mn-cs"/>
              </a:rPr>
              <a:t>gegebener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7 in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entfernbar</a:t>
            </a:r>
            <a:r>
              <a:rPr lang="en-US" dirty="0">
                <a:cs typeface="+mn-cs"/>
              </a:rPr>
              <a:t> und </a:t>
            </a:r>
            <a:r>
              <a:rPr lang="en-US" dirty="0" err="1">
                <a:cs typeface="+mn-cs"/>
              </a:rPr>
              <a:t>Kinderliste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von 7 in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Wurzelliste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integrierbar</a:t>
            </a:r>
            <a:endParaRPr lang="en-US" dirty="0">
              <a:cs typeface="+mn-cs"/>
            </a:endParaRPr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6948488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7358" name="Group 27"/>
          <p:cNvGrpSpPr>
            <a:grpSpLocks/>
          </p:cNvGrpSpPr>
          <p:nvPr/>
        </p:nvGrpSpPr>
        <p:grpSpPr bwMode="auto">
          <a:xfrm>
            <a:off x="2411413" y="2492375"/>
            <a:ext cx="1441450" cy="1368425"/>
            <a:chOff x="2381" y="2840"/>
            <a:chExt cx="908" cy="862"/>
          </a:xfrm>
        </p:grpSpPr>
        <p:sp>
          <p:nvSpPr>
            <p:cNvPr id="207900" name="Oval 28"/>
            <p:cNvSpPr>
              <a:spLocks noChangeArrowheads="1"/>
            </p:cNvSpPr>
            <p:nvPr/>
          </p:nvSpPr>
          <p:spPr bwMode="auto">
            <a:xfrm>
              <a:off x="3016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207901" name="Line 29"/>
            <p:cNvSpPr>
              <a:spLocks noChangeShapeType="1"/>
            </p:cNvSpPr>
            <p:nvPr/>
          </p:nvSpPr>
          <p:spPr bwMode="auto">
            <a:xfrm flipV="1">
              <a:off x="2653" y="29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7902" name="Oval 30"/>
            <p:cNvSpPr>
              <a:spLocks noChangeArrowheads="1"/>
            </p:cNvSpPr>
            <p:nvPr/>
          </p:nvSpPr>
          <p:spPr bwMode="auto">
            <a:xfrm>
              <a:off x="2381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207903" name="Oval 31"/>
            <p:cNvSpPr>
              <a:spLocks noChangeArrowheads="1"/>
            </p:cNvSpPr>
            <p:nvPr/>
          </p:nvSpPr>
          <p:spPr bwMode="auto">
            <a:xfrm>
              <a:off x="2381" y="343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207904" name="Line 32"/>
            <p:cNvSpPr>
              <a:spLocks noChangeShapeType="1"/>
            </p:cNvSpPr>
            <p:nvPr/>
          </p:nvSpPr>
          <p:spPr bwMode="auto">
            <a:xfrm>
              <a:off x="2517" y="311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395536" y="4437112"/>
            <a:ext cx="770485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dirty="0"/>
              <a:t>Vergleich zu Standard-Delete: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de-DE" dirty="0" err="1">
                <a:solidFill>
                  <a:schemeClr val="hlink"/>
                </a:solidFill>
              </a:rPr>
              <a:t>set_key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sift_up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wäre schon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Also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>
                <a:solidFill>
                  <a:srgbClr val="3C8C93"/>
                </a:solidFill>
              </a:rPr>
              <a:t>sift_up</a:t>
            </a:r>
            <a:endParaRPr lang="en-US" dirty="0">
              <a:solidFill>
                <a:srgbClr val="3C8C93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Problem: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Ranges </a:t>
            </a:r>
            <a:r>
              <a:rPr lang="en-US" dirty="0" err="1"/>
              <a:t>treten</a:t>
            </a:r>
            <a:r>
              <a:rPr lang="en-US" dirty="0"/>
              <a:t> in der </a:t>
            </a:r>
            <a:r>
              <a:rPr lang="en-US" dirty="0" err="1"/>
              <a:t>Wurzelliste</a:t>
            </a:r>
            <a:r>
              <a:rPr lang="en-US" dirty="0"/>
              <a:t> auf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Binomial-Heap-</a:t>
            </a:r>
            <a:r>
              <a:rPr lang="en-US" dirty="0" err="1"/>
              <a:t>Eigenschaft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 </a:t>
            </a:r>
            <a:r>
              <a:rPr lang="en-US" dirty="0" err="1"/>
              <a:t>sein</a:t>
            </a:r>
            <a:endParaRPr lang="en-US" dirty="0"/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FD134F10-CAD4-A447-95C6-C29ECC37A55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FB378-940B-024B-B375-33546C70A558}" type="slidenum">
              <a:rPr lang="de-DE"/>
              <a:pPr>
                <a:defRPr/>
              </a:pPr>
              <a:t>51</a:t>
            </a:fld>
            <a:endParaRPr lang="de-DE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 flipH="1">
            <a:off x="4211638" y="4211638"/>
            <a:ext cx="1019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für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delete(e,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  <a:endParaRPr lang="en-US" dirty="0">
              <a:cs typeface="+mn-cs"/>
            </a:endParaRP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2308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2308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45386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45386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878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3895725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3895725" y="4795838"/>
            <a:ext cx="298450" cy="319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3500438" y="4954588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203575" y="4795838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3203575" y="5486400"/>
            <a:ext cx="296863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3351213" y="5114925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449638" y="431800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4143375" y="3521075"/>
            <a:ext cx="1087438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>
            <a:off x="5380038" y="3627438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>
            <a:off x="4043363" y="437197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>
            <a:off x="6835775" y="3468688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7875588" y="256540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0" name="Oval 30"/>
          <p:cNvSpPr>
            <a:spLocks noChangeArrowheads="1"/>
          </p:cNvSpPr>
          <p:nvPr/>
        </p:nvSpPr>
        <p:spPr bwMode="auto">
          <a:xfrm>
            <a:off x="7875588" y="330835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181850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2" name="Oval 32"/>
          <p:cNvSpPr>
            <a:spLocks noChangeArrowheads="1"/>
          </p:cNvSpPr>
          <p:nvPr/>
        </p:nvSpPr>
        <p:spPr bwMode="auto">
          <a:xfrm>
            <a:off x="7181850" y="4000500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7331075" y="36274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4" name="Oval 34"/>
          <p:cNvSpPr>
            <a:spLocks noChangeArrowheads="1"/>
          </p:cNvSpPr>
          <p:nvPr/>
        </p:nvSpPr>
        <p:spPr bwMode="auto">
          <a:xfrm>
            <a:off x="65389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5" name="Oval 35"/>
          <p:cNvSpPr>
            <a:spLocks noChangeArrowheads="1"/>
          </p:cNvSpPr>
          <p:nvPr/>
        </p:nvSpPr>
        <p:spPr bwMode="auto">
          <a:xfrm>
            <a:off x="65389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 flipV="1">
            <a:off x="6143625" y="4211638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7" name="Oval 37"/>
          <p:cNvSpPr>
            <a:spLocks noChangeArrowheads="1"/>
          </p:cNvSpPr>
          <p:nvPr/>
        </p:nvSpPr>
        <p:spPr bwMode="auto">
          <a:xfrm>
            <a:off x="58467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8" name="Oval 38"/>
          <p:cNvSpPr>
            <a:spLocks noChangeArrowheads="1"/>
          </p:cNvSpPr>
          <p:nvPr/>
        </p:nvSpPr>
        <p:spPr bwMode="auto">
          <a:xfrm>
            <a:off x="58467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59959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0" name="Line 40"/>
          <p:cNvSpPr>
            <a:spLocks noChangeShapeType="1"/>
          </p:cNvSpPr>
          <p:nvPr/>
        </p:nvSpPr>
        <p:spPr bwMode="auto">
          <a:xfrm flipH="1">
            <a:off x="6092825" y="357505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 flipV="1">
            <a:off x="5476875" y="2778125"/>
            <a:ext cx="23987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>
            <a:off x="7478713" y="346868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8023225" y="288448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6688138" y="362902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H="1">
            <a:off x="5527675" y="34686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4">
            <a:extLst>
              <a:ext uri="{FF2B5EF4-FFF2-40B4-BE49-F238E27FC236}">
                <a16:creationId xmlns:a16="http://schemas.microsoft.com/office/drawing/2014/main" id="{C21AFA4C-948D-8146-9C0D-898304D88D6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13873E-6 L -0.22048 -0.4300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5" grpId="0" animBg="1"/>
      <p:bldP spid="2099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70F3-57C2-7D45-A73B-834CF6ECCF0F}" type="slidenum">
              <a:rPr lang="de-DE"/>
              <a:pPr>
                <a:defRPr/>
              </a:pPr>
              <a:t>52</a:t>
            </a:fld>
            <a:endParaRPr lang="de-DE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Übersicht</a:t>
            </a:r>
            <a:endParaRPr lang="en-US" dirty="0">
              <a:cs typeface="+mj-cs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merge(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’)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Verbinde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Wurzellisten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aktualisiere</a:t>
            </a:r>
            <a:r>
              <a:rPr lang="en-US" dirty="0">
                <a:cs typeface="+mn-cs"/>
              </a:rPr>
              <a:t> min-Pointer: Zeit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insert(e,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Füge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B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e</a:t>
            </a:r>
            <a:r>
              <a:rPr lang="en-US" dirty="0">
                <a:cs typeface="+mn-cs"/>
              </a:rPr>
              <a:t>) in </a:t>
            </a:r>
            <a:r>
              <a:rPr lang="en-US" dirty="0" err="1">
                <a:cs typeface="+mn-cs"/>
              </a:rPr>
              <a:t>Wurzelliste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aktualisiere</a:t>
            </a:r>
            <a:r>
              <a:rPr lang="en-US" dirty="0">
                <a:cs typeface="+mn-cs"/>
              </a:rPr>
              <a:t> min-Pointer.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min_element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Gib Element, auf das der min-Pointer </a:t>
            </a:r>
            <a:r>
              <a:rPr lang="en-US" dirty="0" err="1">
                <a:cs typeface="+mn-cs"/>
              </a:rPr>
              <a:t>zeigt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zurück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), delete(e,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decrease_key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(e,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noch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bestimmen</a:t>
            </a:r>
            <a:r>
              <a:rPr lang="en-US" dirty="0">
                <a:cs typeface="+mn-cs"/>
              </a:rPr>
              <a:t>…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AEEC8-F4E4-2744-8487-D36D4E220BDC}" type="slidenum">
              <a:rPr lang="de-DE"/>
              <a:pPr>
                <a:defRPr/>
              </a:pPr>
              <a:t>53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Diese</a:t>
            </a:r>
            <a:r>
              <a:rPr lang="en-US" sz="2000" dirty="0">
                <a:cs typeface="+mn-cs"/>
              </a:rPr>
              <a:t> Operation hat </a:t>
            </a:r>
            <a:r>
              <a:rPr lang="en-US" sz="2000" dirty="0" err="1">
                <a:cs typeface="+mn-cs"/>
              </a:rPr>
              <a:t>Aufräumfunktion</a:t>
            </a:r>
            <a:r>
              <a:rPr lang="en-US" sz="2000" dirty="0"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Durch die Integration der Kinderliste in die Wurzelliste können dort Bäume gleichen Ranges auftreten, die Struktur wird jedoch danach konsolidiert</a:t>
            </a:r>
          </a:p>
          <a:p>
            <a:r>
              <a:rPr lang="de-DE" sz="2000" dirty="0"/>
              <a:t>Die schon durch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delete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auftretenden Heaps gleichen Ranges werden gleich mit behandelt!</a:t>
            </a:r>
            <a:endParaRPr lang="en-US" sz="2000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89305DEB-5B42-3642-B65A-D47EC85BD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F103BA-3C9E-46FE-A738-A2A1F6115841}"/>
              </a:ext>
            </a:extLst>
          </p:cNvPr>
          <p:cNvSpPr txBox="1"/>
          <p:nvPr/>
        </p:nvSpPr>
        <p:spPr>
          <a:xfrm>
            <a:off x="457200" y="1700808"/>
            <a:ext cx="8686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delete_min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node =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min_node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entferne </a:t>
            </a:r>
            <a:r>
              <a:rPr lang="de-DE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aus Wurzelliste und konkateniere Kinderliste</a:t>
            </a:r>
          </a:p>
          <a:p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    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von </a:t>
            </a:r>
            <a:r>
              <a:rPr lang="de-DE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node</a:t>
            </a:r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mit Wurzelliste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add_children_to_roots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merge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zwei Bäume mit gleichem Rang i zu Baum mit Rang i+1,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solange es entsprechende Bäume gibt (wie bei zwei Binomial-</a:t>
            </a:r>
          </a:p>
          <a:p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     Bäumen)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full_merge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aktualisiere den min-Pointer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update_min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69"/>
          <p:cNvGrpSpPr>
            <a:grpSpLocks/>
          </p:cNvGrpSpPr>
          <p:nvPr/>
        </p:nvGrpSpPr>
        <p:grpSpPr bwMode="auto">
          <a:xfrm>
            <a:off x="3576438" y="1846094"/>
            <a:ext cx="577851" cy="796931"/>
            <a:chOff x="2031" y="2056"/>
            <a:chExt cx="364" cy="502"/>
          </a:xfrm>
        </p:grpSpPr>
        <p:sp>
          <p:nvSpPr>
            <p:cNvPr id="106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178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4" name="Line 70"/>
            <p:cNvSpPr>
              <a:spLocks noChangeShapeType="1"/>
            </p:cNvSpPr>
            <p:nvPr/>
          </p:nvSpPr>
          <p:spPr bwMode="auto">
            <a:xfrm flipH="1">
              <a:off x="2039" y="2101"/>
              <a:ext cx="173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5" name="Line 71"/>
            <p:cNvSpPr>
              <a:spLocks noChangeShapeType="1"/>
            </p:cNvSpPr>
            <p:nvPr/>
          </p:nvSpPr>
          <p:spPr bwMode="auto">
            <a:xfrm>
              <a:off x="2031" y="252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7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8" name="Text Box 74"/>
            <p:cNvSpPr txBox="1">
              <a:spLocks noChangeArrowheads="1"/>
            </p:cNvSpPr>
            <p:nvPr/>
          </p:nvSpPr>
          <p:spPr bwMode="auto">
            <a:xfrm>
              <a:off x="2199" y="23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0</a:t>
              </a:r>
            </a:p>
          </p:txBody>
        </p:sp>
      </p:grpSp>
      <p:grpSp>
        <p:nvGrpSpPr>
          <p:cNvPr id="97" name="Group 69"/>
          <p:cNvGrpSpPr>
            <a:grpSpLocks/>
          </p:cNvGrpSpPr>
          <p:nvPr/>
        </p:nvGrpSpPr>
        <p:grpSpPr bwMode="auto">
          <a:xfrm>
            <a:off x="3324668" y="1844840"/>
            <a:ext cx="719137" cy="1000132"/>
            <a:chOff x="1986" y="2056"/>
            <a:chExt cx="453" cy="630"/>
          </a:xfrm>
        </p:grpSpPr>
        <p:sp>
          <p:nvSpPr>
            <p:cNvPr id="98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9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0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1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2" name="Text Box 74"/>
            <p:cNvSpPr txBox="1">
              <a:spLocks noChangeArrowheads="1"/>
            </p:cNvSpPr>
            <p:nvPr/>
          </p:nvSpPr>
          <p:spPr bwMode="auto">
            <a:xfrm>
              <a:off x="2229" y="245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1</a:t>
              </a:r>
            </a:p>
          </p:txBody>
        </p:sp>
      </p:grpSp>
      <p:grpSp>
        <p:nvGrpSpPr>
          <p:cNvPr id="91" name="Group 69"/>
          <p:cNvGrpSpPr>
            <a:grpSpLocks/>
          </p:cNvGrpSpPr>
          <p:nvPr/>
        </p:nvGrpSpPr>
        <p:grpSpPr bwMode="auto">
          <a:xfrm>
            <a:off x="3127464" y="1844824"/>
            <a:ext cx="720724" cy="1204918"/>
            <a:chOff x="1986" y="2056"/>
            <a:chExt cx="454" cy="759"/>
          </a:xfrm>
        </p:grpSpPr>
        <p:sp>
          <p:nvSpPr>
            <p:cNvPr id="92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1986" y="278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8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5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6" name="Text Box 74"/>
            <p:cNvSpPr txBox="1">
              <a:spLocks noChangeArrowheads="1"/>
            </p:cNvSpPr>
            <p:nvPr/>
          </p:nvSpPr>
          <p:spPr bwMode="auto">
            <a:xfrm>
              <a:off x="2238" y="2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delete_min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1761976" y="1916261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98463" y="1844824"/>
            <a:ext cx="311150" cy="458787"/>
            <a:chOff x="885" y="1149"/>
            <a:chExt cx="196" cy="289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48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Text Box 49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266801" y="1844824"/>
            <a:ext cx="719137" cy="936625"/>
            <a:chOff x="1941" y="1149"/>
            <a:chExt cx="453" cy="590"/>
          </a:xfrm>
        </p:grpSpPr>
        <p:sp>
          <p:nvSpPr>
            <p:cNvPr id="13" name="Line 51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4479776" y="1844824"/>
            <a:ext cx="311150" cy="458787"/>
            <a:chOff x="930" y="2056"/>
            <a:chExt cx="196" cy="289"/>
          </a:xfrm>
        </p:grpSpPr>
        <p:sp>
          <p:nvSpPr>
            <p:cNvPr id="19" name="Line 58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grpSp>
        <p:nvGrpSpPr>
          <p:cNvPr id="24" name="Group 63"/>
          <p:cNvGrpSpPr>
            <a:grpSpLocks/>
          </p:cNvGrpSpPr>
          <p:nvPr/>
        </p:nvGrpSpPr>
        <p:grpSpPr bwMode="auto">
          <a:xfrm>
            <a:off x="5364013" y="1844824"/>
            <a:ext cx="431800" cy="647700"/>
            <a:chOff x="1351" y="2056"/>
            <a:chExt cx="272" cy="408"/>
          </a:xfrm>
        </p:grpSpPr>
        <p:sp>
          <p:nvSpPr>
            <p:cNvPr id="25" name="Line 64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" name="Line 65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Oval 67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30" name="Group 69"/>
          <p:cNvGrpSpPr>
            <a:grpSpLocks/>
          </p:cNvGrpSpPr>
          <p:nvPr/>
        </p:nvGrpSpPr>
        <p:grpSpPr bwMode="auto">
          <a:xfrm>
            <a:off x="6156176" y="1844824"/>
            <a:ext cx="719137" cy="936625"/>
            <a:chOff x="1986" y="2056"/>
            <a:chExt cx="453" cy="590"/>
          </a:xfrm>
        </p:grpSpPr>
        <p:sp>
          <p:nvSpPr>
            <p:cNvPr id="31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2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3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5" name="Text Box 7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15" name="Gruppierung 114"/>
          <p:cNvGrpSpPr/>
          <p:nvPr/>
        </p:nvGrpSpPr>
        <p:grpSpPr>
          <a:xfrm>
            <a:off x="3212951" y="1916262"/>
            <a:ext cx="873126" cy="1157287"/>
            <a:chOff x="3212951" y="1916262"/>
            <a:chExt cx="873126" cy="1157287"/>
          </a:xfrm>
        </p:grpSpPr>
        <p:sp>
          <p:nvSpPr>
            <p:cNvPr id="37" name="Line 76"/>
            <p:cNvSpPr>
              <a:spLocks noChangeShapeType="1"/>
            </p:cNvSpPr>
            <p:nvPr/>
          </p:nvSpPr>
          <p:spPr bwMode="auto">
            <a:xfrm flipH="1">
              <a:off x="3224064" y="1916262"/>
              <a:ext cx="4302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8" name="Line 77"/>
            <p:cNvSpPr>
              <a:spLocks noChangeShapeType="1"/>
            </p:cNvSpPr>
            <p:nvPr/>
          </p:nvSpPr>
          <p:spPr bwMode="auto">
            <a:xfrm>
              <a:off x="3655864" y="1916262"/>
              <a:ext cx="4302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0" name="Text Box 79"/>
            <p:cNvSpPr txBox="1">
              <a:spLocks noChangeArrowheads="1"/>
            </p:cNvSpPr>
            <p:nvPr/>
          </p:nvSpPr>
          <p:spPr bwMode="auto">
            <a:xfrm>
              <a:off x="3511401" y="2557612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3</a:t>
              </a:r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>
              <a:off x="3212951" y="3073549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" name="Line 85"/>
          <p:cNvSpPr>
            <a:spLocks noChangeShapeType="1"/>
          </p:cNvSpPr>
          <p:nvPr/>
        </p:nvSpPr>
        <p:spPr bwMode="auto">
          <a:xfrm flipH="1">
            <a:off x="3635896" y="1629123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3635896" y="126876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grpSp>
        <p:nvGrpSpPr>
          <p:cNvPr id="113" name="Gruppierung 112"/>
          <p:cNvGrpSpPr/>
          <p:nvPr/>
        </p:nvGrpSpPr>
        <p:grpSpPr>
          <a:xfrm>
            <a:off x="3410889" y="2348433"/>
            <a:ext cx="511898" cy="148684"/>
            <a:chOff x="3410889" y="2348433"/>
            <a:chExt cx="511898" cy="148684"/>
          </a:xfrm>
        </p:grpSpPr>
        <p:cxnSp>
          <p:nvCxnSpPr>
            <p:cNvPr id="112" name="Gerade Verbindung 111"/>
            <p:cNvCxnSpPr>
              <a:stCxn id="45" idx="6"/>
              <a:endCxn id="47" idx="2"/>
            </p:cNvCxnSpPr>
            <p:nvPr/>
          </p:nvCxnSpPr>
          <p:spPr>
            <a:xfrm flipV="1">
              <a:off x="3553764" y="2420665"/>
              <a:ext cx="226148" cy="4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78"/>
            <p:cNvSpPr>
              <a:spLocks noChangeArrowheads="1"/>
            </p:cNvSpPr>
            <p:nvPr/>
          </p:nvSpPr>
          <p:spPr bwMode="auto">
            <a:xfrm>
              <a:off x="3410889" y="2352654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6" name="Oval 78"/>
            <p:cNvSpPr>
              <a:spLocks noChangeArrowheads="1"/>
            </p:cNvSpPr>
            <p:nvPr/>
          </p:nvSpPr>
          <p:spPr bwMode="auto">
            <a:xfrm>
              <a:off x="3606763" y="2348433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7" name="Oval 78"/>
            <p:cNvSpPr>
              <a:spLocks noChangeArrowheads="1"/>
            </p:cNvSpPr>
            <p:nvPr/>
          </p:nvSpPr>
          <p:spPr bwMode="auto">
            <a:xfrm>
              <a:off x="3779912" y="2348433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" name="Line 85"/>
          <p:cNvSpPr>
            <a:spLocks noChangeShapeType="1"/>
          </p:cNvSpPr>
          <p:nvPr/>
        </p:nvSpPr>
        <p:spPr bwMode="auto">
          <a:xfrm flipH="1">
            <a:off x="2627784" y="1629123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2627784" y="126876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7596336" y="2420888"/>
            <a:ext cx="8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vorher</a:t>
            </a:r>
          </a:p>
        </p:txBody>
      </p:sp>
      <p:sp>
        <p:nvSpPr>
          <p:cNvPr id="39" name="Oval 78"/>
          <p:cNvSpPr>
            <a:spLocks noChangeArrowheads="1"/>
          </p:cNvSpPr>
          <p:nvPr/>
        </p:nvSpPr>
        <p:spPr bwMode="auto">
          <a:xfrm>
            <a:off x="3582839" y="1844824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1" name="Oval 73"/>
          <p:cNvSpPr>
            <a:spLocks noChangeArrowheads="1"/>
          </p:cNvSpPr>
          <p:nvPr/>
        </p:nvSpPr>
        <p:spPr bwMode="auto">
          <a:xfrm>
            <a:off x="3788242" y="1849418"/>
            <a:ext cx="142875" cy="144464"/>
          </a:xfrm>
          <a:prstGeom prst="ellipse">
            <a:avLst/>
          </a:prstGeom>
          <a:solidFill>
            <a:srgbClr val="FF650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6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-0.07361 " pathEditMode="relative" ptsTypes="AA">
                                      <p:cBhvr>
                                        <p:cTn id="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85" grpId="0" animBg="1"/>
      <p:bldP spid="86" grpId="0"/>
      <p:bldP spid="39" grpId="0" animBg="1"/>
      <p:bldP spid="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78153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E38AF-4539-084F-8612-940A63F36771}"/>
              </a:ext>
            </a:extLst>
          </p:cNvPr>
          <p:cNvSpPr txBox="1"/>
          <p:nvPr/>
        </p:nvSpPr>
        <p:spPr>
          <a:xfrm>
            <a:off x="3278224" y="2060848"/>
            <a:ext cx="258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Prioritätswarteschlangen</a:t>
            </a:r>
          </a:p>
        </p:txBody>
      </p:sp>
    </p:spTree>
    <p:extLst>
      <p:ext uri="{BB962C8B-B14F-4D97-AF65-F5344CB8AC3E}">
        <p14:creationId xmlns:p14="http://schemas.microsoft.com/office/powerpoint/2010/main" val="3262976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EDE09-1533-0D42-8D2B-6C28BF0EF9FB}" type="slidenum">
              <a:rPr lang="de-DE"/>
              <a:pPr>
                <a:defRPr/>
              </a:pPr>
              <a:t>56</a:t>
            </a:fld>
            <a:endParaRPr lang="de-DE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 flipH="1">
            <a:off x="4859338" y="3219998"/>
            <a:ext cx="43338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Binomial-Heap-</a:t>
            </a:r>
            <a:r>
              <a:rPr lang="en-US" dirty="0" err="1">
                <a:cs typeface="+mj-cs"/>
              </a:rPr>
              <a:t>Eigenschaft</a:t>
            </a:r>
            <a:r>
              <a:rPr lang="en-US" dirty="0">
                <a:cs typeface="+mj-cs"/>
              </a:rPr>
              <a:t> gilt </a:t>
            </a:r>
            <a:r>
              <a:rPr lang="en-US" dirty="0" err="1">
                <a:cs typeface="+mj-cs"/>
              </a:rPr>
              <a:t>auch</a:t>
            </a:r>
            <a:endParaRPr lang="en-US" dirty="0">
              <a:cs typeface="+mj-cs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Verschmelzung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zweier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Bäume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Rang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d.h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Wurzelknoten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haben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 Kinder):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Problem: Kinder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gleichem</a:t>
            </a:r>
            <a:r>
              <a:rPr lang="en-US" dirty="0"/>
              <a:t> Rang </a:t>
            </a:r>
            <a:r>
              <a:rPr lang="en-US" dirty="0" err="1"/>
              <a:t>stehen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nebeneinander</a:t>
            </a: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827088" y="3219998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99685" name="Group 5"/>
          <p:cNvGrpSpPr>
            <a:grpSpLocks/>
          </p:cNvGrpSpPr>
          <p:nvPr/>
        </p:nvGrpSpPr>
        <p:grpSpPr bwMode="auto">
          <a:xfrm>
            <a:off x="2627313" y="3148560"/>
            <a:ext cx="882650" cy="1244600"/>
            <a:chOff x="2699" y="1149"/>
            <a:chExt cx="556" cy="784"/>
          </a:xfrm>
        </p:grpSpPr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8" name="Oval 8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2893" y="1466"/>
              <a:ext cx="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cs typeface="+mn-cs"/>
                </a:rPr>
                <a:t>i</a:t>
              </a:r>
            </a:p>
          </p:txBody>
        </p:sp>
        <p:sp>
          <p:nvSpPr>
            <p:cNvPr id="199690" name="Line 10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1447" name="Group 11"/>
          <p:cNvGrpSpPr>
            <a:grpSpLocks/>
          </p:cNvGrpSpPr>
          <p:nvPr/>
        </p:nvGrpSpPr>
        <p:grpSpPr bwMode="auto">
          <a:xfrm>
            <a:off x="4859338" y="3148560"/>
            <a:ext cx="882650" cy="1244600"/>
            <a:chOff x="2699" y="1149"/>
            <a:chExt cx="556" cy="784"/>
          </a:xfrm>
        </p:grpSpPr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4" name="Oval 14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5" name="Text Box 15"/>
            <p:cNvSpPr txBox="1">
              <a:spLocks noChangeArrowheads="1"/>
            </p:cNvSpPr>
            <p:nvPr/>
          </p:nvSpPr>
          <p:spPr bwMode="auto">
            <a:xfrm>
              <a:off x="2893" y="1466"/>
              <a:ext cx="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cs typeface="+mn-cs"/>
                </a:rPr>
                <a:t>i</a:t>
              </a:r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6227763" y="3507335"/>
            <a:ext cx="15119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Annahme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cs typeface="+mn-cs"/>
              </a:rPr>
              <a:t>Kleinere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err="1">
                <a:cs typeface="+mn-cs"/>
              </a:rPr>
              <a:t>Wurzel</a:t>
            </a:r>
            <a:endParaRPr lang="en-US" sz="2400" dirty="0">
              <a:cs typeface="+mn-cs"/>
            </a:endParaRPr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 flipH="1" flipV="1">
            <a:off x="5508625" y="3364460"/>
            <a:ext cx="6477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4572000" y="2500860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cs typeface="+mn-cs"/>
              </a:rPr>
              <a:t>i+1</a:t>
            </a:r>
            <a:r>
              <a:rPr lang="en-US" sz="2400">
                <a:cs typeface="+mn-cs"/>
              </a:rPr>
              <a:t> Kinder, also Rang </a:t>
            </a:r>
            <a:r>
              <a:rPr lang="en-US" sz="2400">
                <a:solidFill>
                  <a:schemeClr val="hlink"/>
                </a:solidFill>
                <a:cs typeface="+mn-cs"/>
              </a:rPr>
              <a:t>i+1</a:t>
            </a:r>
          </a:p>
        </p:txBody>
      </p:sp>
      <p:sp>
        <p:nvSpPr>
          <p:cNvPr id="24" name="Rechteck 4">
            <a:extLst>
              <a:ext uri="{FF2B5EF4-FFF2-40B4-BE49-F238E27FC236}">
                <a16:creationId xmlns:a16="http://schemas.microsoft.com/office/drawing/2014/main" id="{35003BCA-40BA-4641-924D-DF0F0010245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0.18889 0.05248 " pathEditMode="relative" ptsTypes="AA">
                                      <p:cBhvr>
                                        <p:cTn id="14" dur="20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/>
      <p:bldP spid="19970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7A630-324A-F44B-8447-510BF4888661}" type="slidenum">
              <a:rPr lang="de-DE"/>
              <a:pPr>
                <a:defRPr/>
              </a:pPr>
              <a:t>57</a:t>
            </a:fld>
            <a:endParaRPr lang="de-DE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cs typeface="+mn-cs"/>
              </a:rPr>
              <a:t>Effiziente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Findung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cs typeface="+mn-cs"/>
              </a:rPr>
              <a:t>Wurzeln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mit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gleichem</a:t>
            </a:r>
            <a:r>
              <a:rPr lang="en-US" sz="2400" dirty="0">
                <a:cs typeface="+mn-cs"/>
              </a:rPr>
              <a:t> Rang: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Scanne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vor</a:t>
            </a:r>
            <a:r>
              <a:rPr lang="en-US" sz="2400" dirty="0">
                <a:cs typeface="+mn-cs"/>
              </a:rPr>
              <a:t> while-</a:t>
            </a:r>
            <a:r>
              <a:rPr lang="en-US" sz="2400" dirty="0" err="1">
                <a:cs typeface="+mn-cs"/>
              </a:rPr>
              <a:t>Schleife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alle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Wurzeln</a:t>
            </a:r>
            <a:r>
              <a:rPr lang="en-US" sz="2400" dirty="0">
                <a:cs typeface="+mn-cs"/>
              </a:rPr>
              <a:t> und </a:t>
            </a:r>
            <a:r>
              <a:rPr lang="en-US" sz="2400" dirty="0" err="1">
                <a:cs typeface="+mn-cs"/>
              </a:rPr>
              <a:t>speichere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diese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nach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Rängen</a:t>
            </a:r>
            <a:r>
              <a:rPr lang="en-US" sz="2400" dirty="0">
                <a:cs typeface="+mn-cs"/>
              </a:rPr>
              <a:t> in Feld (</a:t>
            </a:r>
            <a:r>
              <a:rPr lang="en-US" sz="2400" dirty="0" err="1">
                <a:cs typeface="+mn-cs"/>
              </a:rPr>
              <a:t>Eimerkette</a:t>
            </a:r>
            <a:r>
              <a:rPr lang="en-US" sz="2400" dirty="0">
                <a:cs typeface="+mn-cs"/>
              </a:rPr>
              <a:t>!):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Merge </a:t>
            </a:r>
            <a:r>
              <a:rPr lang="en-US" sz="2400" dirty="0" err="1">
                <a:cs typeface="+mn-cs"/>
              </a:rPr>
              <a:t>dann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bei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Binomialbäumen</a:t>
            </a:r>
            <a:r>
              <a:rPr lang="en-US" sz="2400" dirty="0">
                <a:cs typeface="+mn-cs"/>
              </a:rPr>
              <a:t> von Rang 0 an 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maximaler</a:t>
            </a:r>
            <a:r>
              <a:rPr lang="en-US" sz="2400" dirty="0">
                <a:cs typeface="+mn-cs"/>
              </a:rPr>
              <a:t> Rang </a:t>
            </a:r>
            <a:r>
              <a:rPr lang="en-US" sz="2400" dirty="0" err="1">
                <a:cs typeface="+mn-cs"/>
              </a:rPr>
              <a:t>erreicht</a:t>
            </a:r>
            <a:endParaRPr lang="en-US" sz="2400" dirty="0">
              <a:cs typeface="+mn-cs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7003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0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7084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2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2035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1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2116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3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71646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4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52197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5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572452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6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62293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7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67325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8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1547813" y="2638499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Rang: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4429125" y="3140149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2987675" y="3140149"/>
            <a:ext cx="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1" name="Oval 17"/>
          <p:cNvSpPr>
            <a:spLocks noChangeArrowheads="1"/>
          </p:cNvSpPr>
          <p:nvPr/>
        </p:nvSpPr>
        <p:spPr bwMode="auto">
          <a:xfrm>
            <a:off x="2843213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2" name="Oval 18"/>
          <p:cNvSpPr>
            <a:spLocks noChangeArrowheads="1"/>
          </p:cNvSpPr>
          <p:nvPr/>
        </p:nvSpPr>
        <p:spPr bwMode="auto">
          <a:xfrm>
            <a:off x="2843213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2843213" y="42196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4" name="Oval 20"/>
          <p:cNvSpPr>
            <a:spLocks noChangeArrowheads="1"/>
          </p:cNvSpPr>
          <p:nvPr/>
        </p:nvSpPr>
        <p:spPr bwMode="auto">
          <a:xfrm>
            <a:off x="3348038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5" name="Oval 21"/>
          <p:cNvSpPr>
            <a:spLocks noChangeArrowheads="1"/>
          </p:cNvSpPr>
          <p:nvPr/>
        </p:nvSpPr>
        <p:spPr bwMode="auto">
          <a:xfrm>
            <a:off x="4284663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6" name="Oval 22"/>
          <p:cNvSpPr>
            <a:spLocks noChangeArrowheads="1"/>
          </p:cNvSpPr>
          <p:nvPr/>
        </p:nvSpPr>
        <p:spPr bwMode="auto">
          <a:xfrm>
            <a:off x="4284663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490913" y="3140149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7021513" y="3140149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9" name="Oval 25"/>
          <p:cNvSpPr>
            <a:spLocks noChangeArrowheads="1"/>
          </p:cNvSpPr>
          <p:nvPr/>
        </p:nvSpPr>
        <p:spPr bwMode="auto">
          <a:xfrm>
            <a:off x="6877050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30" name="Oval 26"/>
          <p:cNvSpPr>
            <a:spLocks noChangeArrowheads="1"/>
          </p:cNvSpPr>
          <p:nvPr/>
        </p:nvSpPr>
        <p:spPr bwMode="auto">
          <a:xfrm>
            <a:off x="6877050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04248" y="2204864"/>
            <a:ext cx="118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max. Rang </a:t>
            </a:r>
            <a:endParaRPr lang="de-DE" dirty="0"/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70C7262C-5C80-E542-A0B8-1F3FF18A673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 </a:t>
            </a:r>
            <a:r>
              <a:rPr lang="de-DE" dirty="0" err="1"/>
              <a:t>delete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Konsolidierung im Inneren der Heaps</a:t>
            </a:r>
          </a:p>
          <a:p>
            <a:r>
              <a:rPr lang="de-DE" dirty="0"/>
              <a:t>Ziel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88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FB378-940B-024B-B375-33546C70A558}" type="slidenum">
              <a:rPr lang="de-DE"/>
              <a:pPr>
                <a:defRPr/>
              </a:pPr>
              <a:t>59</a:t>
            </a:fld>
            <a:endParaRPr lang="de-DE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 flipH="1">
            <a:off x="4211638" y="4211638"/>
            <a:ext cx="1019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für </a:t>
            </a:r>
            <a:r>
              <a:rPr lang="en-US" dirty="0">
                <a:solidFill>
                  <a:schemeClr val="hlink"/>
                </a:solidFill>
              </a:rPr>
              <a:t>delete(e, </a:t>
            </a:r>
            <a:r>
              <a:rPr lang="en-US" dirty="0" err="1">
                <a:solidFill>
                  <a:schemeClr val="hlink"/>
                </a:solidFill>
              </a:rPr>
              <a:t>pq</a:t>
            </a:r>
            <a:r>
              <a:rPr lang="en-US" dirty="0">
                <a:solidFill>
                  <a:schemeClr val="hlink"/>
                </a:solidFill>
              </a:rPr>
              <a:t>):</a:t>
            </a:r>
            <a:r>
              <a:rPr lang="en-US" dirty="0">
                <a:cs typeface="+mn-cs"/>
              </a:rPr>
              <a:t>  (       : </a:t>
            </a:r>
            <a:r>
              <a:rPr lang="en-US" dirty="0" err="1">
                <a:solidFill>
                  <a:schemeClr val="hlink"/>
                </a:solidFill>
              </a:rPr>
              <a:t>is_marked</a:t>
            </a:r>
            <a:r>
              <a:rPr lang="en-US" dirty="0">
                <a:solidFill>
                  <a:schemeClr val="hlink"/>
                </a:solidFill>
              </a:rPr>
              <a:t> = true </a:t>
            </a:r>
            <a:r>
              <a:rPr lang="en-US" dirty="0">
                <a:cs typeface="+mn-cs"/>
              </a:rPr>
              <a:t>)</a:t>
            </a: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2308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2308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45386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45386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878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3895725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3895725" y="4795838"/>
            <a:ext cx="298450" cy="319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3500438" y="4954588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203575" y="4795838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3203575" y="5486400"/>
            <a:ext cx="296863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3351213" y="5114925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449638" y="431800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4143375" y="3521075"/>
            <a:ext cx="1087438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>
            <a:off x="5380038" y="3627438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>
            <a:off x="4043363" y="437197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>
            <a:off x="6835775" y="3468688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7875588" y="256540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0" name="Oval 30"/>
          <p:cNvSpPr>
            <a:spLocks noChangeArrowheads="1"/>
          </p:cNvSpPr>
          <p:nvPr/>
        </p:nvSpPr>
        <p:spPr bwMode="auto">
          <a:xfrm>
            <a:off x="7875588" y="330835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181850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2" name="Oval 32"/>
          <p:cNvSpPr>
            <a:spLocks noChangeArrowheads="1"/>
          </p:cNvSpPr>
          <p:nvPr/>
        </p:nvSpPr>
        <p:spPr bwMode="auto">
          <a:xfrm>
            <a:off x="7181850" y="4000500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7331075" y="36274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4" name="Oval 34"/>
          <p:cNvSpPr>
            <a:spLocks noChangeArrowheads="1"/>
          </p:cNvSpPr>
          <p:nvPr/>
        </p:nvSpPr>
        <p:spPr bwMode="auto">
          <a:xfrm>
            <a:off x="65389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5" name="Oval 35"/>
          <p:cNvSpPr>
            <a:spLocks noChangeArrowheads="1"/>
          </p:cNvSpPr>
          <p:nvPr/>
        </p:nvSpPr>
        <p:spPr bwMode="auto">
          <a:xfrm>
            <a:off x="65389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 flipV="1">
            <a:off x="6143625" y="4211638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7" name="Oval 37"/>
          <p:cNvSpPr>
            <a:spLocks noChangeArrowheads="1"/>
          </p:cNvSpPr>
          <p:nvPr/>
        </p:nvSpPr>
        <p:spPr bwMode="auto">
          <a:xfrm>
            <a:off x="58467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8" name="Oval 38"/>
          <p:cNvSpPr>
            <a:spLocks noChangeArrowheads="1"/>
          </p:cNvSpPr>
          <p:nvPr/>
        </p:nvSpPr>
        <p:spPr bwMode="auto">
          <a:xfrm>
            <a:off x="58467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59959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0" name="Line 40"/>
          <p:cNvSpPr>
            <a:spLocks noChangeShapeType="1"/>
          </p:cNvSpPr>
          <p:nvPr/>
        </p:nvSpPr>
        <p:spPr bwMode="auto">
          <a:xfrm flipH="1">
            <a:off x="6092825" y="357505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 flipV="1">
            <a:off x="5476875" y="2778125"/>
            <a:ext cx="23987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>
            <a:off x="7478713" y="346868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8023225" y="288448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6688138" y="362902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H="1">
            <a:off x="5527675" y="34686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9" name="Oval 49"/>
          <p:cNvSpPr>
            <a:spLocks noChangeArrowheads="1"/>
          </p:cNvSpPr>
          <p:nvPr/>
        </p:nvSpPr>
        <p:spPr bwMode="auto">
          <a:xfrm>
            <a:off x="4233915" y="1296102"/>
            <a:ext cx="298450" cy="319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4538089" y="4051627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894250" y="4797152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V="1">
            <a:off x="6688138" y="2814639"/>
            <a:ext cx="1185863" cy="5032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7" name="Rechteck 4">
            <a:extLst>
              <a:ext uri="{FF2B5EF4-FFF2-40B4-BE49-F238E27FC236}">
                <a16:creationId xmlns:a16="http://schemas.microsoft.com/office/drawing/2014/main" id="{E49FC470-C864-0C4F-90F7-886946185C2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13873E-6 L -0.22048 -0.4300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458 -0.31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9444 -0.22035 " pathEditMode="relative" ptsTypes="AA">
                                      <p:cBhvr>
                                        <p:cTn id="73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0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2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4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209927" grpId="0" animBg="1"/>
      <p:bldP spid="209928" grpId="0" animBg="1"/>
      <p:bldP spid="209929" grpId="0" animBg="1"/>
      <p:bldP spid="209931" grpId="0" animBg="1"/>
      <p:bldP spid="209933" grpId="0" animBg="1"/>
      <p:bldP spid="209935" grpId="0" animBg="1"/>
      <p:bldP spid="209936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F7689-9199-7247-B1A2-F09B4CA84445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Erweiterte </a:t>
            </a:r>
            <a:r>
              <a:rPr lang="de-DE" dirty="0"/>
              <a:t>Prioritätswarteschlangen</a:t>
            </a:r>
            <a:endParaRPr lang="de-DE" dirty="0"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Zusätzliche Operationen:</a:t>
            </a: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  <a:cs typeface="+mn-cs"/>
              </a:rPr>
              <a:t>procedure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delete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löscht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400" dirty="0">
                <a:cs typeface="+mn-cs"/>
              </a:rPr>
              <a:t> aus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/>
              <a:t>,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falls vorhanden, verändert ggf.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endParaRPr lang="de-DE" sz="2400" dirty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decrease_key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(e,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: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pq.set_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pq.key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(e)-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, </a:t>
            </a:r>
            <a:r>
              <a:rPr lang="de-DE" sz="2400" dirty="0"/>
              <a:t>verändert evtl. </a:t>
            </a:r>
            <a:r>
              <a:rPr lang="de-DE" sz="2400" dirty="0" err="1">
                <a:solidFill>
                  <a:srgbClr val="3C8C93"/>
                </a:solidFill>
              </a:rPr>
              <a:t>pq</a:t>
            </a:r>
            <a:endParaRPr lang="de-DE" sz="2400" dirty="0">
              <a:solidFill>
                <a:srgbClr val="3C8C93"/>
              </a:solidFill>
              <a:latin typeface="Symbol" charset="0"/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merge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‘) </a:t>
            </a:r>
            <a:r>
              <a:rPr lang="de-DE" sz="2400" dirty="0">
                <a:cs typeface="+mn-cs"/>
              </a:rPr>
              <a:t>fügt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und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</a:t>
            </a:r>
            <a:r>
              <a:rPr lang="de-DE" sz="2400" dirty="0">
                <a:cs typeface="+mn-cs"/>
              </a:rPr>
              <a:t> zusammen, verändert ggf.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und auch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14EF59E-AEE1-9749-8CD9-EB820E97AC3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B92A-0A94-ABEE-97B6-F35D1D62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Zuordnung Elemente zu Knoten – Idee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67DD-9548-6607-4769-A31BF4F1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2148490"/>
          </a:xfrm>
        </p:spPr>
        <p:txBody>
          <a:bodyPr/>
          <a:lstStyle/>
          <a:p>
            <a:r>
              <a:rPr lang="en-US" sz="2000" dirty="0" err="1"/>
              <a:t>Funktion</a:t>
            </a:r>
            <a:r>
              <a:rPr lang="en-US" sz="2000" dirty="0">
                <a:solidFill>
                  <a:schemeClr val="hlink"/>
                </a:solidFill>
              </a:rPr>
              <a:t> delete(e, </a:t>
            </a:r>
            <a:r>
              <a:rPr lang="en-US" sz="2000" dirty="0" err="1">
                <a:solidFill>
                  <a:schemeClr val="hlink"/>
                </a:solidFill>
              </a:rPr>
              <a:t>pq</a:t>
            </a:r>
            <a:r>
              <a:rPr lang="en-US" sz="2000" dirty="0">
                <a:solidFill>
                  <a:schemeClr val="hlink"/>
                </a:solidFill>
              </a:rPr>
              <a:t>) </a:t>
            </a:r>
            <a:r>
              <a:rPr lang="en-US" sz="2000" dirty="0" err="1"/>
              <a:t>bekommt</a:t>
            </a:r>
            <a:r>
              <a:rPr lang="en-US" sz="2000" dirty="0"/>
              <a:t> Element </a:t>
            </a:r>
            <a:r>
              <a:rPr lang="en-US" sz="2000" dirty="0">
                <a:solidFill>
                  <a:schemeClr val="hlink"/>
                </a:solidFill>
              </a:rPr>
              <a:t>e </a:t>
            </a:r>
            <a:r>
              <a:rPr lang="en-US" sz="2000" dirty="0" err="1"/>
              <a:t>aus</a:t>
            </a:r>
            <a:r>
              <a:rPr lang="en-US" sz="2000" dirty="0"/>
              <a:t> der </a:t>
            </a:r>
            <a:r>
              <a:rPr lang="en-US" sz="2000" dirty="0" err="1"/>
              <a:t>Anwendung</a:t>
            </a:r>
            <a:endParaRPr lang="en-US" sz="2000" dirty="0"/>
          </a:p>
          <a:p>
            <a:r>
              <a:rPr lang="en-US" sz="2000" dirty="0"/>
              <a:t>Intern </a:t>
            </a:r>
            <a:r>
              <a:rPr lang="en-US" sz="2000" dirty="0" err="1"/>
              <a:t>müssen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dirty="0"/>
              <a:t> auf </a:t>
            </a:r>
            <a:r>
              <a:rPr lang="en-US" sz="2000" dirty="0" err="1"/>
              <a:t>Baumknoten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node</a:t>
            </a:r>
            <a:r>
              <a:rPr lang="en-US" sz="2000" dirty="0"/>
              <a:t> </a:t>
            </a:r>
            <a:r>
              <a:rPr lang="en-US" sz="2000" dirty="0" err="1"/>
              <a:t>abbilden</a:t>
            </a:r>
            <a:endParaRPr lang="en-US" sz="2000" dirty="0"/>
          </a:p>
          <a:p>
            <a:r>
              <a:rPr lang="en-US" sz="2000" dirty="0" err="1"/>
              <a:t>Zuordung</a:t>
            </a:r>
            <a:r>
              <a:rPr lang="en-US" sz="2000" dirty="0"/>
              <a:t> </a:t>
            </a:r>
            <a:r>
              <a:rPr lang="en-US" sz="2000" dirty="0" err="1"/>
              <a:t>zwischen</a:t>
            </a:r>
            <a:r>
              <a:rPr lang="en-US" sz="2000" dirty="0"/>
              <a:t> Element und </a:t>
            </a:r>
            <a:r>
              <a:rPr lang="en-US" sz="2000" dirty="0" err="1"/>
              <a:t>Knoten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Zusätzliches</a:t>
            </a:r>
            <a:r>
              <a:rPr lang="en-US" sz="2000" dirty="0"/>
              <a:t> Feld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mapping</a:t>
            </a:r>
            <a:r>
              <a:rPr lang="en-US" sz="2000" dirty="0"/>
              <a:t>:  </a:t>
            </a:r>
            <a:r>
              <a:rPr lang="en-US" sz="2000" dirty="0" err="1">
                <a:solidFill>
                  <a:schemeClr val="hlink"/>
                </a:solidFill>
              </a:rPr>
              <a:t>pq.mapping</a:t>
            </a:r>
            <a:r>
              <a:rPr lang="en-US" sz="2000" dirty="0">
                <a:solidFill>
                  <a:schemeClr val="hlink"/>
                </a:solidFill>
              </a:rPr>
              <a:t>[</a:t>
            </a:r>
            <a:r>
              <a:rPr lang="en-US" sz="2000" dirty="0" err="1">
                <a:solidFill>
                  <a:schemeClr val="hlink"/>
                </a:solidFill>
              </a:rPr>
              <a:t>pq.key</a:t>
            </a:r>
            <a:r>
              <a:rPr lang="en-US" sz="2000" dirty="0">
                <a:solidFill>
                  <a:schemeClr val="hlink"/>
                </a:solidFill>
              </a:rPr>
              <a:t>(e)] = node</a:t>
            </a:r>
            <a:br>
              <a:rPr lang="en-US" sz="2000" dirty="0">
                <a:solidFill>
                  <a:schemeClr val="hlink"/>
                </a:solidFill>
              </a:rPr>
            </a:br>
            <a:r>
              <a:rPr lang="en-US" sz="2000" dirty="0"/>
              <a:t>in </a:t>
            </a:r>
            <a:r>
              <a:rPr lang="en-US" sz="2000" dirty="0" err="1">
                <a:solidFill>
                  <a:schemeClr val="hlink"/>
                </a:solidFill>
              </a:rPr>
              <a:t>FibonacciHeapPQ</a:t>
            </a:r>
            <a:endParaRPr lang="en-US" sz="2000" dirty="0"/>
          </a:p>
          <a:p>
            <a:endParaRPr lang="en-DE" sz="2000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DD5F-4CDB-4B94-04D9-09A24C5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F76F7-A303-58F9-282B-E6CF6DED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737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70C7C-E5AC-37F8-FC3A-8B6E5ADA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59A96-388B-3283-6B18-11ECEBE8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75" y="486497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1E485-ECD0-E9AD-3519-3B7C07B4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00" y="486497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1FD87-BE6D-E19C-D2F3-812DDA25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037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1D8AFB-DDB4-7EF5-680F-E34DE0C3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862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6BA6E-B114-6046-7B32-C50508C7F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87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E8F2C1-28AC-18A3-4289-3888882D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925" y="486497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8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D7E4724E-E0F3-64A7-8423-6F0E25E4AC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75" y="5368210"/>
            <a:ext cx="1587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B1088EC6-01A6-58D4-4431-DF6F743E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75" y="558411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8AF9EC0-DFAC-59BF-7E9F-40E4630C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000" y="558411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882C4C40-961B-15BA-D02A-23AA61D3E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250" y="536821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6FDD517C-4FA8-F5A8-DDF7-AFC65432FD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4674" y="5368210"/>
            <a:ext cx="3176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15E15E7F-1572-8BF5-CE5F-4B1CE2D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87" y="558411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D4B8BF20-4AEE-E9CF-7491-BBC7E6376990}"/>
              </a:ext>
            </a:extLst>
          </p:cNvPr>
          <p:cNvSpPr/>
          <p:nvPr/>
        </p:nvSpPr>
        <p:spPr>
          <a:xfrm>
            <a:off x="7450945" y="4455711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hlink"/>
                </a:solidFill>
              </a:rPr>
              <a:t>pq.key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endParaRPr lang="de-DE" dirty="0"/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C7139B09-E298-7B65-3D09-FBD702E7FBC6}"/>
              </a:ext>
            </a:extLst>
          </p:cNvPr>
          <p:cNvSpPr txBox="1"/>
          <p:nvPr/>
        </p:nvSpPr>
        <p:spPr>
          <a:xfrm>
            <a:off x="611560" y="3919801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27" name="Rechteck 5">
            <a:extLst>
              <a:ext uri="{FF2B5EF4-FFF2-40B4-BE49-F238E27FC236}">
                <a16:creationId xmlns:a16="http://schemas.microsoft.com/office/drawing/2014/main" id="{C7E01996-EF8B-B630-19E8-EBFD4D05097E}"/>
              </a:ext>
            </a:extLst>
          </p:cNvPr>
          <p:cNvSpPr/>
          <p:nvPr/>
        </p:nvSpPr>
        <p:spPr>
          <a:xfrm>
            <a:off x="2411760" y="3919801"/>
            <a:ext cx="36004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8">
            <a:extLst>
              <a:ext uri="{FF2B5EF4-FFF2-40B4-BE49-F238E27FC236}">
                <a16:creationId xmlns:a16="http://schemas.microsoft.com/office/drawing/2014/main" id="{B7061550-496F-8320-17D9-EAFAE98019B6}"/>
              </a:ext>
            </a:extLst>
          </p:cNvPr>
          <p:cNvCxnSpPr/>
          <p:nvPr/>
        </p:nvCxnSpPr>
        <p:spPr>
          <a:xfrm>
            <a:off x="1259632" y="4207833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9">
            <a:extLst>
              <a:ext uri="{FF2B5EF4-FFF2-40B4-BE49-F238E27FC236}">
                <a16:creationId xmlns:a16="http://schemas.microsoft.com/office/drawing/2014/main" id="{4B1C2978-D0F3-AD41-FF75-4795FAFD7FFD}"/>
              </a:ext>
            </a:extLst>
          </p:cNvPr>
          <p:cNvCxnSpPr/>
          <p:nvPr/>
        </p:nvCxnSpPr>
        <p:spPr>
          <a:xfrm>
            <a:off x="2627784" y="508993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9">
            <a:extLst>
              <a:ext uri="{FF2B5EF4-FFF2-40B4-BE49-F238E27FC236}">
                <a16:creationId xmlns:a16="http://schemas.microsoft.com/office/drawing/2014/main" id="{EE20A921-0709-4E9F-37FB-5B4265936D8D}"/>
              </a:ext>
            </a:extLst>
          </p:cNvPr>
          <p:cNvCxnSpPr/>
          <p:nvPr/>
        </p:nvCxnSpPr>
        <p:spPr>
          <a:xfrm>
            <a:off x="2627784" y="4207833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4">
            <a:extLst>
              <a:ext uri="{FF2B5EF4-FFF2-40B4-BE49-F238E27FC236}">
                <a16:creationId xmlns:a16="http://schemas.microsoft.com/office/drawing/2014/main" id="{8659A15C-1141-A517-BE92-BC3E5771A551}"/>
              </a:ext>
            </a:extLst>
          </p:cNvPr>
          <p:cNvSpPr txBox="1"/>
          <p:nvPr/>
        </p:nvSpPr>
        <p:spPr>
          <a:xfrm>
            <a:off x="2899421" y="387938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roots</a:t>
            </a:r>
            <a:endParaRPr lang="de-DE" dirty="0"/>
          </a:p>
        </p:txBody>
      </p:sp>
      <p:cxnSp>
        <p:nvCxnSpPr>
          <p:cNvPr id="32" name="Gerade Verbindung mit Pfeil 9">
            <a:extLst>
              <a:ext uri="{FF2B5EF4-FFF2-40B4-BE49-F238E27FC236}">
                <a16:creationId xmlns:a16="http://schemas.microsoft.com/office/drawing/2014/main" id="{035052ED-268E-1168-ADD4-BA6701727584}"/>
              </a:ext>
            </a:extLst>
          </p:cNvPr>
          <p:cNvCxnSpPr/>
          <p:nvPr/>
        </p:nvCxnSpPr>
        <p:spPr>
          <a:xfrm>
            <a:off x="2627784" y="458680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4">
            <a:extLst>
              <a:ext uri="{FF2B5EF4-FFF2-40B4-BE49-F238E27FC236}">
                <a16:creationId xmlns:a16="http://schemas.microsoft.com/office/drawing/2014/main" id="{60DB2E5D-FCB8-9BE0-FBC3-184920137A96}"/>
              </a:ext>
            </a:extLst>
          </p:cNvPr>
          <p:cNvSpPr txBox="1"/>
          <p:nvPr/>
        </p:nvSpPr>
        <p:spPr>
          <a:xfrm>
            <a:off x="2899421" y="425835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key</a:t>
            </a:r>
            <a:endParaRPr lang="de-DE" dirty="0"/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D9417889-D0E2-145F-747D-686A86990457}"/>
              </a:ext>
            </a:extLst>
          </p:cNvPr>
          <p:cNvSpPr/>
          <p:nvPr/>
        </p:nvSpPr>
        <p:spPr>
          <a:xfrm>
            <a:off x="3861543" y="3794183"/>
            <a:ext cx="3960440" cy="954107"/>
          </a:xfrm>
          <a:prstGeom prst="cloudCallout">
            <a:avLst>
              <a:gd name="adj1" fmla="val -50243"/>
              <a:gd name="adj2" fmla="val 19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feld 4">
            <a:extLst>
              <a:ext uri="{FF2B5EF4-FFF2-40B4-BE49-F238E27FC236}">
                <a16:creationId xmlns:a16="http://schemas.microsoft.com/office/drawing/2014/main" id="{E03AF13C-922E-6015-681D-297E3A7B03CB}"/>
              </a:ext>
            </a:extLst>
          </p:cNvPr>
          <p:cNvSpPr txBox="1"/>
          <p:nvPr/>
        </p:nvSpPr>
        <p:spPr>
          <a:xfrm>
            <a:off x="2744282" y="473035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mapping</a:t>
            </a:r>
            <a:endParaRPr lang="de-DE" dirty="0"/>
          </a:p>
        </p:txBody>
      </p:sp>
      <p:sp>
        <p:nvSpPr>
          <p:cNvPr id="36" name="Rechteck 1">
            <a:extLst>
              <a:ext uri="{FF2B5EF4-FFF2-40B4-BE49-F238E27FC236}">
                <a16:creationId xmlns:a16="http://schemas.microsoft.com/office/drawing/2014/main" id="{185BDD78-3CA0-65E2-4446-4F51677350BE}"/>
              </a:ext>
            </a:extLst>
          </p:cNvPr>
          <p:cNvSpPr/>
          <p:nvPr/>
        </p:nvSpPr>
        <p:spPr>
          <a:xfrm>
            <a:off x="7812162" y="551195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node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2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/>
      <p:bldP spid="26" grpId="0"/>
      <p:bldP spid="27" grpId="0" animBg="1"/>
      <p:bldP spid="31" grpId="0"/>
      <p:bldP spid="33" grpId="0"/>
      <p:bldP spid="34" grpId="0" animBg="1"/>
      <p:bldP spid="35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B92A-0A94-ABEE-97B6-F35D1D62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Zuordnung Elemente zu Knoten – Julia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67DD-9548-6607-4769-A31BF4F1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37604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delete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(e::</a:t>
            </a:r>
            <a:r>
              <a:rPr lang="en-GB" sz="1400" dirty="0">
                <a:solidFill>
                  <a:srgbClr val="267F99"/>
                </a:solidFill>
                <a:latin typeface="Courier New" panose="02070309020205020404" pitchFamily="49" charset="0"/>
              </a:rPr>
              <a:t>Any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400" dirty="0" err="1">
                <a:solidFill>
                  <a:srgbClr val="267F99"/>
                </a:solidFill>
                <a:latin typeface="Courier New" panose="02070309020205020404" pitchFamily="49" charset="0"/>
              </a:rPr>
              <a:t>FibonacciHeapPQ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node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lookup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(e),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pq.key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(e)]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delete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(e),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delete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11830F"/>
                </a:solidFill>
                <a:latin typeface="Courier New" panose="02070309020205020404" pitchFamily="49" charset="0"/>
              </a:rPr>
              <a:t>Entferne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 e </a:t>
            </a:r>
            <a:r>
              <a:rPr lang="en-GB" sz="1400" dirty="0" err="1">
                <a:solidFill>
                  <a:srgbClr val="11830F"/>
                </a:solidFill>
                <a:latin typeface="Courier New" panose="02070309020205020404" pitchFamily="49" charset="0"/>
              </a:rPr>
              <a:t>aus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 mapping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…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delete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(node::</a:t>
            </a:r>
            <a:r>
              <a:rPr lang="en-GB" sz="1400" dirty="0" err="1">
                <a:solidFill>
                  <a:srgbClr val="267F99"/>
                </a:solidFill>
                <a:latin typeface="Courier New" panose="02070309020205020404" pitchFamily="49" charset="0"/>
              </a:rPr>
              <a:t>FibonacciHeapNode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::</a:t>
            </a:r>
            <a:r>
              <a:rPr lang="en-GB" sz="1400" dirty="0" err="1">
                <a:solidFill>
                  <a:srgbClr val="267F99"/>
                </a:solidFill>
                <a:latin typeface="Courier New" panose="02070309020205020404" pitchFamily="49" charset="0"/>
              </a:rPr>
              <a:t>FibonacciHeapPQ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DE" sz="1400" dirty="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loeschen</a:t>
            </a:r>
            <a:endParaRPr lang="en-GB" sz="14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en-GB" sz="1400" dirty="0">
                <a:latin typeface="Courier New" panose="02070309020205020404" pitchFamily="49" charset="0"/>
              </a:rPr>
              <a:t>...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DD5F-4CDB-4B94-04D9-09A24C5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E9156F3-544D-B239-C8CB-32BD86011FEB}"/>
              </a:ext>
            </a:extLst>
          </p:cNvPr>
          <p:cNvSpPr txBox="1">
            <a:spLocks/>
          </p:cNvSpPr>
          <p:nvPr/>
        </p:nvSpPr>
        <p:spPr bwMode="auto">
          <a:xfrm>
            <a:off x="323528" y="4149972"/>
            <a:ext cx="8229600" cy="22311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Element </a:t>
            </a:r>
            <a:r>
              <a:rPr lang="en-US" sz="2000" dirty="0">
                <a:solidFill>
                  <a:schemeClr val="hlink"/>
                </a:solidFill>
              </a:rPr>
              <a:t>e</a:t>
            </a:r>
            <a:r>
              <a:rPr lang="en-US" sz="2000" kern="0" dirty="0"/>
              <a:t> </a:t>
            </a:r>
            <a:r>
              <a:rPr lang="en-US" sz="2000" kern="0" dirty="0" err="1"/>
              <a:t>wird</a:t>
            </a:r>
            <a:r>
              <a:rPr lang="en-US" sz="2000" kern="0" dirty="0"/>
              <a:t> in Feld </a:t>
            </a:r>
            <a:r>
              <a:rPr lang="en-US" sz="2000" dirty="0" err="1">
                <a:solidFill>
                  <a:schemeClr val="hlink"/>
                </a:solidFill>
              </a:rPr>
              <a:t>pq.mapping</a:t>
            </a:r>
            <a:r>
              <a:rPr lang="en-US" sz="2000" kern="0" dirty="0"/>
              <a:t> </a:t>
            </a:r>
            <a:r>
              <a:rPr lang="en-US" sz="2000" kern="0" dirty="0" err="1"/>
              <a:t>nachgeschlagen</a:t>
            </a:r>
            <a:r>
              <a:rPr lang="en-US" sz="2000" kern="0" dirty="0"/>
              <a:t> und an </a:t>
            </a:r>
            <a:r>
              <a:rPr lang="en-US" sz="2000" kern="0" dirty="0" err="1"/>
              <a:t>Aufruf</a:t>
            </a:r>
            <a:r>
              <a:rPr lang="en-US" sz="2000" kern="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delete(node, </a:t>
            </a:r>
            <a:r>
              <a:rPr lang="en-US" sz="2000" dirty="0" err="1">
                <a:solidFill>
                  <a:schemeClr val="hlink"/>
                </a:solidFill>
              </a:rPr>
              <a:t>pq</a:t>
            </a:r>
            <a:r>
              <a:rPr lang="en-US" sz="2000" dirty="0">
                <a:solidFill>
                  <a:schemeClr val="hlink"/>
                </a:solidFill>
              </a:rPr>
              <a:t>)</a:t>
            </a:r>
            <a:r>
              <a:rPr lang="en-US" sz="2000" kern="0" dirty="0"/>
              <a:t> </a:t>
            </a:r>
            <a:r>
              <a:rPr lang="en-US" sz="2000" kern="0" dirty="0" err="1"/>
              <a:t>weitergegeben</a:t>
            </a:r>
            <a:endParaRPr lang="en-US" sz="2000" kern="0" dirty="0"/>
          </a:p>
          <a:p>
            <a:r>
              <a:rPr lang="en-US" sz="2000" kern="0" dirty="0" err="1"/>
              <a:t>Elemente</a:t>
            </a:r>
            <a:r>
              <a:rPr lang="en-US" sz="2000" kern="0" dirty="0"/>
              <a:t> </a:t>
            </a:r>
            <a:r>
              <a:rPr lang="en-US" sz="2000" kern="0" dirty="0" err="1"/>
              <a:t>müssen</a:t>
            </a:r>
            <a:r>
              <a:rPr lang="en-US" sz="2000" kern="0" dirty="0"/>
              <a:t> </a:t>
            </a:r>
            <a:r>
              <a:rPr lang="en-US" sz="2000" kern="0" dirty="0" err="1"/>
              <a:t>bei</a:t>
            </a:r>
            <a:r>
              <a:rPr lang="en-US" sz="2000" kern="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insert</a:t>
            </a:r>
            <a:r>
              <a:rPr lang="en-US" sz="2000" kern="0" dirty="0"/>
              <a:t>,</a:t>
            </a:r>
            <a:r>
              <a:rPr lang="en-US" sz="2000" dirty="0">
                <a:solidFill>
                  <a:schemeClr val="hlink"/>
                </a:solidFill>
              </a:rPr>
              <a:t> build</a:t>
            </a:r>
            <a:r>
              <a:rPr lang="en-US" sz="2000" kern="0" dirty="0"/>
              <a:t>, … in </a:t>
            </a:r>
            <a:r>
              <a:rPr lang="en-US" sz="2000" dirty="0" err="1">
                <a:solidFill>
                  <a:schemeClr val="hlink"/>
                </a:solidFill>
              </a:rPr>
              <a:t>pq.mapping</a:t>
            </a:r>
            <a:r>
              <a:rPr lang="en-US" sz="2000" kern="0" dirty="0"/>
              <a:t> </a:t>
            </a:r>
            <a:r>
              <a:rPr lang="en-US" sz="2000" kern="0" dirty="0" err="1"/>
              <a:t>eingetragen</a:t>
            </a:r>
            <a:r>
              <a:rPr lang="en-US" sz="2000" kern="0" dirty="0"/>
              <a:t> </a:t>
            </a:r>
            <a:r>
              <a:rPr lang="en-US" sz="2000" kern="0" dirty="0" err="1"/>
              <a:t>werden</a:t>
            </a:r>
            <a:endParaRPr lang="en-US" sz="2000" kern="0" dirty="0"/>
          </a:p>
          <a:p>
            <a:r>
              <a:rPr lang="en-US" sz="2000" kern="0" dirty="0"/>
              <a:t>Problem: </a:t>
            </a:r>
            <a:r>
              <a:rPr lang="en-US" sz="2000" kern="0" dirty="0" err="1"/>
              <a:t>Keine</a:t>
            </a:r>
            <a:r>
              <a:rPr lang="en-US" sz="2000" kern="0" dirty="0"/>
              <a:t> </a:t>
            </a:r>
            <a:r>
              <a:rPr lang="en-US" sz="2000" kern="0" dirty="0" err="1"/>
              <a:t>doppelten</a:t>
            </a:r>
            <a:r>
              <a:rPr lang="en-US" sz="2000" kern="0" dirty="0"/>
              <a:t> </a:t>
            </a:r>
            <a:r>
              <a:rPr lang="en-US" sz="2000" kern="0" dirty="0" err="1"/>
              <a:t>Prioritäten</a:t>
            </a:r>
            <a:r>
              <a:rPr lang="en-US" sz="2000" kern="0" dirty="0"/>
              <a:t> &amp; </a:t>
            </a:r>
            <a:r>
              <a:rPr lang="en-US" sz="2000" kern="0" dirty="0" err="1"/>
              <a:t>große</a:t>
            </a:r>
            <a:r>
              <a:rPr lang="en-US" sz="2000" kern="0" dirty="0"/>
              <a:t> Felder</a:t>
            </a:r>
          </a:p>
          <a:p>
            <a:r>
              <a:rPr lang="en-US" sz="2000" i="1" kern="0" dirty="0" err="1"/>
              <a:t>Bessere</a:t>
            </a:r>
            <a:r>
              <a:rPr lang="en-US" sz="2000" i="1" kern="0" dirty="0"/>
              <a:t> </a:t>
            </a:r>
            <a:r>
              <a:rPr lang="en-US" sz="2000" i="1" kern="0" dirty="0" err="1"/>
              <a:t>Lösung</a:t>
            </a:r>
            <a:r>
              <a:rPr lang="en-US" sz="2000" i="1" kern="0" dirty="0"/>
              <a:t> in Einheit 9</a:t>
            </a:r>
          </a:p>
        </p:txBody>
      </p:sp>
    </p:spTree>
    <p:extLst>
      <p:ext uri="{BB962C8B-B14F-4D97-AF65-F5344CB8AC3E}">
        <p14:creationId xmlns:p14="http://schemas.microsoft.com/office/powerpoint/2010/main" val="31346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003232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Sei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parent(node)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Vater</a:t>
            </a:r>
            <a:r>
              <a:rPr lang="en-US" sz="2000" dirty="0">
                <a:cs typeface="+mn-cs"/>
              </a:rPr>
              <a:t> von </a:t>
            </a:r>
            <a:r>
              <a:rPr lang="en-US" sz="2000" dirty="0" err="1">
                <a:cs typeface="+mn-cs"/>
              </a:rPr>
              <a:t>Knoten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node</a:t>
            </a:r>
            <a:r>
              <a:rPr lang="en-US" sz="2000" dirty="0">
                <a:cs typeface="+mn-cs"/>
              </a:rPr>
              <a:t>. Die </a:t>
            </a:r>
            <a:r>
              <a:rPr lang="en-US" sz="2000" dirty="0" err="1">
                <a:cs typeface="+mn-cs"/>
              </a:rPr>
              <a:t>Eigenschaft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is_marked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dirty="0" err="1">
                <a:cs typeface="+mn-cs"/>
              </a:rPr>
              <a:t>speichert</a:t>
            </a:r>
            <a:r>
              <a:rPr lang="en-US" sz="2000" dirty="0">
                <a:cs typeface="+mn-cs"/>
              </a:rPr>
              <a:t>, </a:t>
            </a:r>
            <a:r>
              <a:rPr lang="en-US" sz="2000" dirty="0" err="1">
                <a:cs typeface="+mn-cs"/>
              </a:rPr>
              <a:t>ob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ein</a:t>
            </a:r>
            <a:r>
              <a:rPr lang="en-US" sz="2000" dirty="0">
                <a:cs typeface="+mn-cs"/>
              </a:rPr>
              <a:t> Kind </a:t>
            </a:r>
            <a:r>
              <a:rPr lang="en-US" sz="2000" dirty="0" err="1">
                <a:cs typeface="+mn-cs"/>
              </a:rPr>
              <a:t>entfernt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wurde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B448-A5F2-9646-9BA5-08F5A662B82A}" type="slidenum">
              <a:rPr lang="de-DE"/>
              <a:pPr>
                <a:defRPr/>
              </a:pPr>
              <a:t>62</a:t>
            </a:fld>
            <a:endParaRPr lang="de-DE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B5984B3-9A1A-B746-92C8-02600F8036D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83F7AF-9762-4E95-8594-5ABD046A9981}"/>
              </a:ext>
            </a:extLst>
          </p:cNvPr>
          <p:cNvSpPr txBox="1"/>
          <p:nvPr/>
        </p:nvSpPr>
        <p:spPr>
          <a:xfrm>
            <a:off x="457200" y="1784152"/>
            <a:ext cx="87852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lazy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delete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min_node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==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delete_min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ist min-Wurzel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haenge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aus, füge Kinder von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in Wurzelliste ein</a:t>
            </a:r>
          </a:p>
          <a:p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       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(entmarkiere entsprechend)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add_children_to_roots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 &amp;&amp;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(node)))</a:t>
            </a:r>
          </a:p>
          <a:p>
            <a:r>
              <a:rPr lang="en-GB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solange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nicht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ungueltig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oder Wurzel</a:t>
            </a:r>
            <a:r>
              <a:rPr lang="en-GB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markiert, also schon Kind weg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haenge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samt Unterbaum in Wurzelliste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Wurzeln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benoetigen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kein Mark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node.parent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  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EC90-28BF-B641-85D7-DF58DCDDB115}" type="slidenum">
              <a:rPr lang="de-DE"/>
              <a:pPr>
                <a:defRPr/>
              </a:pPr>
              <a:t>63</a:t>
            </a:fld>
            <a:endParaRPr 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F9EB95A4-B791-8C41-A661-76A6EE5E163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CF2417-7DEB-469A-9E33-9EE3D2160B89}"/>
              </a:ext>
            </a:extLst>
          </p:cNvPr>
          <p:cNvSpPr txBox="1"/>
          <p:nvPr/>
        </p:nvSpPr>
        <p:spPr>
          <a:xfrm>
            <a:off x="567266" y="1255852"/>
            <a:ext cx="81369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decrease_key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delta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set_key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node.value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node.value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- delta)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min_element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&gt;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node.value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 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pq.min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_orig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 &amp;&amp;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solange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nicht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ungueltig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oder Wurzel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de-DE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break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markiert, also schon Kind weg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haenge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samt Unterbaum in Wurzelliste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Wurzeln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benoetigen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kein Mark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_orig.parent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Ursprünglicher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hat keinen Vater mehr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57D0-2250-DF47-AAC4-8FBD843F309C}" type="slidenum">
              <a:rPr lang="de-DE"/>
              <a:pPr>
                <a:defRPr/>
              </a:pPr>
              <a:t>64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 </a:t>
            </a:r>
            <a:r>
              <a:rPr lang="en-US" dirty="0" err="1">
                <a:cs typeface="+mj-cs"/>
              </a:rPr>
              <a:t>mit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markierten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Fehlern</a:t>
            </a:r>
            <a:endParaRPr lang="en-US" dirty="0">
              <a:cs typeface="+mj-cs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solidFill>
                  <a:srgbClr val="000000"/>
                </a:solidFill>
                <a:cs typeface="+mn-cs"/>
              </a:rPr>
              <a:t>Zeitaufwand</a:t>
            </a:r>
            <a:r>
              <a:rPr lang="en-US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0000FF"/>
                </a:solidFill>
                <a:cs typeface="+mn-cs"/>
              </a:rPr>
              <a:t>delete_min</a:t>
            </a:r>
            <a:r>
              <a:rPr lang="en-US" dirty="0">
                <a:cs typeface="+mn-cs"/>
              </a:rPr>
              <a:t>():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 + max. Rang + #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Baumverschmelzungen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Aushängen</a:t>
            </a:r>
            <a:r>
              <a:rPr lang="en-US" dirty="0"/>
              <a:t> der Wurzel: O(1)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Eimerkette</a:t>
            </a:r>
            <a:r>
              <a:rPr lang="en-US" dirty="0"/>
              <a:t>: max. Rang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Baumverschmelzungen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produzieren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Aufwand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>
                <a:solidFill>
                  <a:srgbClr val="009999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abhängig</a:t>
            </a:r>
            <a:r>
              <a:rPr lang="en-US" dirty="0"/>
              <a:t>?)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delete</a:t>
            </a:r>
            <a:r>
              <a:rPr lang="en-US" dirty="0">
                <a:cs typeface="+mn-cs"/>
              </a:rPr>
              <a:t>(x),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decrease_key</a:t>
            </a:r>
            <a:r>
              <a:rPr lang="en-US" dirty="0">
                <a:cs typeface="+mn-cs"/>
              </a:rPr>
              <a:t>(x, </a:t>
            </a:r>
            <a:r>
              <a:rPr lang="en-US" dirty="0"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dirty="0">
                <a:cs typeface="+mn-cs"/>
              </a:rPr>
              <a:t>):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 + #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kaskadierende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Schritte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  <a:br>
              <a:rPr lang="en-US" dirty="0">
                <a:solidFill>
                  <a:schemeClr val="hlink"/>
                </a:solidFill>
                <a:cs typeface="+mn-cs"/>
              </a:rPr>
            </a:br>
            <a:r>
              <a:rPr lang="en-US" dirty="0" err="1">
                <a:cs typeface="+mn-cs"/>
              </a:rPr>
              <a:t>d.h.</a:t>
            </a:r>
            <a:r>
              <a:rPr lang="en-US" dirty="0">
                <a:cs typeface="+mn-cs"/>
              </a:rPr>
              <a:t> #</a:t>
            </a:r>
            <a:r>
              <a:rPr lang="en-US" dirty="0" err="1">
                <a:cs typeface="+mn-cs"/>
              </a:rPr>
              <a:t>umgehängter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markierter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endParaRPr lang="en-US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(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>
                <a:solidFill>
                  <a:srgbClr val="009999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abhängig</a:t>
            </a:r>
            <a:r>
              <a:rPr lang="en-US" dirty="0"/>
              <a:t>?)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Strukturfehler: Verschiebung der 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sz="2400" dirty="0"/>
              <a:t>Statt bei jedem </a:t>
            </a:r>
            <a:r>
              <a:rPr lang="de-DE" sz="2400" dirty="0" err="1">
                <a:solidFill>
                  <a:srgbClr val="3C8C93"/>
                </a:solidFill>
              </a:rPr>
              <a:t>merge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einen Aufwand von </a:t>
            </a:r>
            <a:br>
              <a:rPr lang="de-DE" sz="2400" dirty="0"/>
            </a:b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dirty="0"/>
              <a:t> zu leisten, ...</a:t>
            </a:r>
          </a:p>
          <a:p>
            <a:r>
              <a:rPr lang="de-DE" sz="2400" dirty="0"/>
              <a:t>... wird die Arbeit bei einem </a:t>
            </a:r>
            <a:r>
              <a:rPr lang="de-DE" sz="2400" dirty="0" err="1">
                <a:solidFill>
                  <a:srgbClr val="3C8C93"/>
                </a:solidFill>
              </a:rPr>
              <a:t>delete_min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mit übernommen, ...</a:t>
            </a:r>
          </a:p>
          <a:p>
            <a:r>
              <a:rPr lang="de-DE" sz="2400" dirty="0"/>
              <a:t>... mit der Idee, dass man die entsprechenden Strukturen</a:t>
            </a:r>
            <a:br>
              <a:rPr lang="de-DE" sz="2400" dirty="0"/>
            </a:br>
            <a:r>
              <a:rPr lang="de-DE" sz="2400" dirty="0"/>
              <a:t>dort sowieso anfassen muss</a:t>
            </a:r>
          </a:p>
          <a:p>
            <a:r>
              <a:rPr lang="de-DE" sz="2400" dirty="0"/>
              <a:t>Das Umverteilen kann sich über eine längere Sequenz von</a:t>
            </a:r>
            <a:br>
              <a:rPr lang="de-DE" sz="2400" dirty="0"/>
            </a:br>
            <a:r>
              <a:rPr lang="de-DE" sz="2400" dirty="0"/>
              <a:t>Operationen durchaus amortisieren</a:t>
            </a:r>
          </a:p>
          <a:p>
            <a:r>
              <a:rPr lang="de-DE" sz="2400" dirty="0"/>
              <a:t>Nicht immer ist alles einfach intuitiv fassbar</a:t>
            </a:r>
          </a:p>
          <a:p>
            <a:pPr lvl="1"/>
            <a:r>
              <a:rPr lang="de-DE" sz="2200" dirty="0"/>
              <a:t>Vgl.  auch die diskutierten Effekte in </a:t>
            </a:r>
            <a:r>
              <a:rPr lang="de-DE" sz="2200" dirty="0" err="1">
                <a:solidFill>
                  <a:srgbClr val="3C8C93"/>
                </a:solidFill>
              </a:rPr>
              <a:t>build</a:t>
            </a:r>
            <a:r>
              <a:rPr lang="de-DE" sz="2200" dirty="0">
                <a:solidFill>
                  <a:srgbClr val="3C8C93"/>
                </a:solidFill>
              </a:rPr>
              <a:t> </a:t>
            </a:r>
            <a:r>
              <a:rPr lang="de-DE" sz="2200" dirty="0"/>
              <a:t>für binäre 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7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/>
              <a:t>Die nachfolgenden Präsentationen wurden mit einigen Änderungen übernommen aus der Vorlesung „Effiziente Algorithmen und Datenstrukturen“ (Kapitel 2: </a:t>
            </a:r>
            <a:r>
              <a:rPr lang="de-DE" sz="2400" dirty="0" err="1"/>
              <a:t>Priority</a:t>
            </a:r>
            <a:r>
              <a:rPr lang="de-DE" sz="2400" dirty="0"/>
              <a:t> Queues) gehalten von Christian </a:t>
            </a:r>
            <a:r>
              <a:rPr lang="de-DE" sz="2400" dirty="0" err="1"/>
              <a:t>Scheideler</a:t>
            </a:r>
            <a:r>
              <a:rPr lang="de-DE" sz="2400" dirty="0"/>
              <a:t> an der TUM</a:t>
            </a:r>
          </a:p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/>
              <a:t>http://www14.in.tum.de/lehre/2008WS/</a:t>
            </a:r>
            <a:r>
              <a:rPr lang="de-DE" sz="2400" dirty="0" err="1"/>
              <a:t>ea</a:t>
            </a:r>
            <a:r>
              <a:rPr lang="de-DE" sz="2400" dirty="0"/>
              <a:t>/</a:t>
            </a:r>
            <a:r>
              <a:rPr lang="de-DE" sz="2400" dirty="0" err="1"/>
              <a:t>index.html.de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14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30276-87D7-2846-BD71-84263D0795D0}" type="slidenum">
              <a:rPr lang="de-DE"/>
              <a:pPr>
                <a:defRPr/>
              </a:pPr>
              <a:t>67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Amortisierte Analyse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: Zustandsraum einer Datenstruktur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: beliebige Folge von Operationen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&lt;Op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,…,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24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: Anfangszustand der Datenstruktur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4763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0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19796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0510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7717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32750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3464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0671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45704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46418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3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71659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6372225" y="349974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6443663" y="3140968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651500" y="3212406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Arial" charset="0"/>
              </a:rPr>
              <a:t>….</a:t>
            </a: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EA591D64-4C2C-C849-9C56-AF3372312A4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0C97-96C8-D845-987A-5573636DECB6}" type="slidenum">
              <a:rPr lang="de-DE"/>
              <a:pPr>
                <a:defRPr/>
              </a:pPr>
              <a:t>68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de-DE" sz="1600" dirty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Für den Zeitbedarf definieren wir eine Menge von Abschätzungsfunktionen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(s),</a:t>
            </a:r>
            <a:r>
              <a:rPr lang="de-DE" dirty="0">
                <a:cs typeface="+mn-cs"/>
              </a:rPr>
              <a:t> eine pro Operation 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 | X ∈ {Op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,…,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heißt </a:t>
            </a:r>
            <a:r>
              <a:rPr lang="de-DE" dirty="0">
                <a:solidFill>
                  <a:srgbClr val="FF0000"/>
                </a:solidFill>
                <a:cs typeface="+mn-cs"/>
              </a:rPr>
              <a:t>Familie amortisierter Zeitschranken</a:t>
            </a:r>
            <a:r>
              <a:rPr lang="de-DE" dirty="0">
                <a:cs typeface="+mn-cs"/>
              </a:rPr>
              <a:t> falls für jede Sequenz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 von Operationen gilt</a:t>
            </a:r>
            <a:br>
              <a:rPr lang="de-DE" dirty="0">
                <a:cs typeface="+mn-cs"/>
              </a:rPr>
            </a:b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dirty="0">
                <a:solidFill>
                  <a:schemeClr val="hlink"/>
                </a:solidFill>
              </a:rPr>
              <a:t>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(s</a:t>
            </a:r>
            <a:r>
              <a:rPr lang="de-DE" baseline="-25000" dirty="0">
                <a:solidFill>
                  <a:schemeClr val="hlink"/>
                </a:solidFill>
              </a:rPr>
              <a:t>i-1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≤ c +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 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br>
              <a:rPr lang="de-DE" sz="1600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für eine Konstante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c </a:t>
            </a:r>
            <a:r>
              <a:rPr lang="de-DE" dirty="0">
                <a:cs typeface="+mn-cs"/>
              </a:rPr>
              <a:t>unabhängig von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F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D8362CA-ED20-4948-9E8D-4E6C4D0D303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6280D-F08C-E845-A422-2D895EA1C02B}" type="slidenum">
              <a:rPr lang="de-DE"/>
              <a:pPr>
                <a:defRPr/>
              </a:pPr>
              <a:t>69</a:t>
            </a:fld>
            <a:endParaRPr lang="de-DE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Analyse: Potentialmethode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Behauptung:</a:t>
            </a:r>
            <a:r>
              <a:rPr lang="de-DE" dirty="0">
                <a:cs typeface="+mn-cs"/>
              </a:rPr>
              <a:t>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der Zustandsraum einer Datenstruktur,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der Anfangszustand und sei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eine nichtnegative Funktion. 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>
                <a:solidFill>
                  <a:schemeClr val="hlink"/>
                </a:solidFill>
              </a:rPr>
              <a:t>: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dirty="0">
                <a:solidFill>
                  <a:schemeClr val="hlink"/>
                </a:solidFill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≥0</a:t>
            </a:r>
            <a:r>
              <a:rPr lang="de-DE" dirty="0"/>
              <a:t> wird auch </a:t>
            </a:r>
            <a:r>
              <a:rPr lang="de-DE" dirty="0">
                <a:solidFill>
                  <a:srgbClr val="FF0000"/>
                </a:solidFill>
              </a:rPr>
              <a:t>Potential</a:t>
            </a:r>
            <a:r>
              <a:rPr lang="de-DE" dirty="0"/>
              <a:t> genannt.</a:t>
            </a:r>
          </a:p>
          <a:p>
            <a:pPr eaLnBrk="1" hangingPunct="1">
              <a:buFontTx/>
              <a:buNone/>
              <a:defRPr/>
            </a:pP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Für eine Operation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und einen Zustand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s‘</a:t>
            </a:r>
            <a:r>
              <a:rPr lang="de-DE" dirty="0">
                <a:cs typeface="+mn-cs"/>
              </a:rPr>
              <a:t> definiere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cs typeface="+mn-cs"/>
              </a:rPr>
              <a:t> über die </a:t>
            </a:r>
            <a:r>
              <a:rPr lang="de-DE" dirty="0">
                <a:solidFill>
                  <a:srgbClr val="FF0000"/>
                </a:solidFill>
                <a:cs typeface="+mn-cs"/>
              </a:rPr>
              <a:t>Potentialdifferenz: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s‘</a:t>
            </a:r>
            <a:r>
              <a:rPr lang="de-DE" dirty="0">
                <a:solidFill>
                  <a:srgbClr val="FF0000"/>
                </a:solidFill>
                <a:cs typeface="+mn-cs"/>
              </a:rPr>
              <a:t>) -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+ 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</a:rPr>
              <a:t>(s)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T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 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Dann sind die Funktionen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</a:t>
            </a:r>
            <a:r>
              <a:rPr lang="de-DE" dirty="0">
                <a:cs typeface="+mn-cs"/>
              </a:rPr>
              <a:t> eine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Familie amortisierter Zeitschranken.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380312" y="356634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398000" y="4715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5B9B82B3-3096-E644-93EF-38EC45FAA62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1B188-BAE3-0A42-8492-F129AAAD879E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Prioritätswarteschlangen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  <a:cs typeface="+mn-cs"/>
              </a:rPr>
              <a:t>Einfache Realisierung mittels unsortierter Liste:</a:t>
            </a:r>
          </a:p>
          <a:p>
            <a:pPr lvl="1" eaLnBrk="1" hangingPunct="1">
              <a:defRPr/>
            </a:pPr>
            <a:r>
              <a:rPr lang="de-DE" dirty="0" err="1"/>
              <a:t>build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 lvl="1" eaLnBrk="1" hangingPunct="1">
              <a:defRPr/>
            </a:pPr>
            <a:r>
              <a:rPr lang="de-DE" dirty="0" err="1"/>
              <a:t>min_element</a:t>
            </a:r>
            <a:r>
              <a:rPr lang="de-DE" dirty="0"/>
              <a:t>, </a:t>
            </a:r>
            <a:r>
              <a:rPr lang="de-DE" dirty="0" err="1"/>
              <a:t>delete_min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</a:rPr>
              <a:t>Realisierung </a:t>
            </a:r>
            <a:r>
              <a:rPr lang="de-DE" sz="2800" dirty="0">
                <a:solidFill>
                  <a:schemeClr val="accent2"/>
                </a:solidFill>
                <a:cs typeface="+mn-cs"/>
              </a:rPr>
              <a:t>mittels sortiertem Feld:</a:t>
            </a:r>
          </a:p>
          <a:p>
            <a:pPr lvl="1" eaLnBrk="1" hangingPunct="1">
              <a:defRPr/>
            </a:pPr>
            <a:r>
              <a:rPr lang="de-DE" dirty="0" err="1"/>
              <a:t>build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 </a:t>
            </a:r>
            <a:r>
              <a:rPr lang="de-DE" dirty="0"/>
              <a:t>(Sortieren)</a:t>
            </a:r>
            <a:endParaRPr lang="de-DE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   </a:t>
            </a:r>
            <a:r>
              <a:rPr lang="de-DE" dirty="0"/>
              <a:t>(verschiebe Elemente im Feld)</a:t>
            </a:r>
          </a:p>
          <a:p>
            <a:pPr lvl="1" eaLnBrk="1" hangingPunct="1">
              <a:defRPr/>
            </a:pPr>
            <a:r>
              <a:rPr lang="de-DE" dirty="0"/>
              <a:t>min: </a:t>
            </a:r>
            <a:r>
              <a:rPr lang="de-DE" dirty="0">
                <a:solidFill>
                  <a:schemeClr val="hlink"/>
                </a:solidFill>
              </a:rPr>
              <a:t>O(1) </a:t>
            </a:r>
            <a:endParaRPr lang="de-DE" dirty="0"/>
          </a:p>
          <a:p>
            <a:pPr lvl="1" eaLnBrk="1" hangingPunct="1">
              <a:defRPr/>
            </a:pPr>
            <a:r>
              <a:rPr lang="de-DE" dirty="0" err="1"/>
              <a:t>delete_min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/>
              <a:t>(verschiebe Elemente im Feld)</a:t>
            </a:r>
            <a:endParaRPr lang="de-DE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endParaRPr lang="de-DE" sz="1600" dirty="0"/>
          </a:p>
          <a:p>
            <a:pPr algn="ctr" eaLnBrk="1" hangingPunct="1">
              <a:buFontTx/>
              <a:buNone/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Bessere Struktur als Liste oder Feld möglich?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10C0E8B5-1369-5248-897D-C7848B444AF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84F6-58E0-2240-852E-5C5BCF301C7F}" type="slidenum">
              <a:rPr lang="de-DE"/>
              <a:pPr>
                <a:defRPr/>
              </a:pPr>
              <a:t>70</a:t>
            </a:fld>
            <a:endParaRPr lang="de-DE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Zu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zeigen</a:t>
            </a:r>
            <a:r>
              <a:rPr lang="en-US" sz="3200" dirty="0">
                <a:cs typeface="+mn-cs"/>
              </a:rPr>
              <a:t>: 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c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Beweis</a:t>
            </a:r>
            <a:r>
              <a:rPr lang="en-US" sz="3200" dirty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T(F)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</a:rPr>
              <a:t>i</a:t>
            </a:r>
            <a:r>
              <a:rPr lang="de-DE" sz="3200" dirty="0">
                <a:solidFill>
                  <a:schemeClr val="hlink"/>
                </a:solidFill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</a:rPr>
              <a:t>i-1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de-DE" sz="32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</a:rPr>
              <a:t>i</a:t>
            </a:r>
            <a:r>
              <a:rPr lang="de-DE" sz="3200" dirty="0">
                <a:solidFill>
                  <a:schemeClr val="hlink"/>
                </a:solidFill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</a:rPr>
              <a:t>i-1</a:t>
            </a:r>
            <a:r>
              <a:rPr lang="de-DE" sz="3200" dirty="0">
                <a:solidFill>
                  <a:schemeClr val="hlink"/>
                </a:solidFill>
              </a:rPr>
              <a:t>) 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979513" y="4714755"/>
            <a:ext cx="1008311" cy="76898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319486" y="555010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cs typeface="+mn-cs"/>
              </a:rPr>
              <a:t>konstant</a:t>
            </a:r>
            <a:endParaRPr lang="en-US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F609402A-965B-AF4B-AA75-DBEB41BCA8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1DFA-411F-074D-B88F-EEEB73D4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Amortisierte Analyse: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36FCB-46D8-904F-9777-4F1711E3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059281"/>
            <a:ext cx="8507405" cy="1450879"/>
          </a:xfrm>
        </p:spPr>
        <p:txBody>
          <a:bodyPr/>
          <a:lstStyle/>
          <a:p>
            <a:r>
              <a:rPr lang="en-DE" dirty="0"/>
              <a:t>Potential: max(0, A.last_index - A.internal_length / 2)</a:t>
            </a:r>
          </a:p>
          <a:p>
            <a:r>
              <a:rPr lang="en-US" dirty="0"/>
              <a:t>I</a:t>
            </a:r>
            <a:r>
              <a:rPr lang="en-DE" dirty="0"/>
              <a:t>nsert: Potentialerhöhung um 1 oder Erniedrigung auf 0 beim Verdoppeln der internen Länge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6083B-C5A0-0041-8385-A13A5058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3B15B262-922D-5B4F-BB89-AD6C7449A753}"/>
              </a:ext>
            </a:extLst>
          </p:cNvPr>
          <p:cNvSpPr txBox="1"/>
          <p:nvPr/>
        </p:nvSpPr>
        <p:spPr>
          <a:xfrm>
            <a:off x="802354" y="134076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30" name="Rechteck 5">
            <a:extLst>
              <a:ext uri="{FF2B5EF4-FFF2-40B4-BE49-F238E27FC236}">
                <a16:creationId xmlns:a16="http://schemas.microsoft.com/office/drawing/2014/main" id="{4C88C83D-0B68-C048-9566-53678E4AA190}"/>
              </a:ext>
            </a:extLst>
          </p:cNvPr>
          <p:cNvSpPr/>
          <p:nvPr/>
        </p:nvSpPr>
        <p:spPr>
          <a:xfrm>
            <a:off x="2305319" y="1340768"/>
            <a:ext cx="334824" cy="2412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6">
            <a:extLst>
              <a:ext uri="{FF2B5EF4-FFF2-40B4-BE49-F238E27FC236}">
                <a16:creationId xmlns:a16="http://schemas.microsoft.com/office/drawing/2014/main" id="{89D02E10-BCD2-8C4F-8D5C-A404767A0CEE}"/>
              </a:ext>
            </a:extLst>
          </p:cNvPr>
          <p:cNvSpPr/>
          <p:nvPr/>
        </p:nvSpPr>
        <p:spPr>
          <a:xfrm>
            <a:off x="3601462" y="1569510"/>
            <a:ext cx="4845993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mit Pfeil 8">
            <a:extLst>
              <a:ext uri="{FF2B5EF4-FFF2-40B4-BE49-F238E27FC236}">
                <a16:creationId xmlns:a16="http://schemas.microsoft.com/office/drawing/2014/main" id="{1850AC7F-A475-044F-80FA-22D40996B3BF}"/>
              </a:ext>
            </a:extLst>
          </p:cNvPr>
          <p:cNvCxnSpPr/>
          <p:nvPr/>
        </p:nvCxnSpPr>
        <p:spPr>
          <a:xfrm>
            <a:off x="1153191" y="1628800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9">
            <a:extLst>
              <a:ext uri="{FF2B5EF4-FFF2-40B4-BE49-F238E27FC236}">
                <a16:creationId xmlns:a16="http://schemas.microsoft.com/office/drawing/2014/main" id="{53E6D856-79C5-6943-BCBA-2B035B198204}"/>
              </a:ext>
            </a:extLst>
          </p:cNvPr>
          <p:cNvCxnSpPr/>
          <p:nvPr/>
        </p:nvCxnSpPr>
        <p:spPr>
          <a:xfrm>
            <a:off x="2449335" y="1760134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6">
            <a:extLst>
              <a:ext uri="{FF2B5EF4-FFF2-40B4-BE49-F238E27FC236}">
                <a16:creationId xmlns:a16="http://schemas.microsoft.com/office/drawing/2014/main" id="{020A4686-D005-4A43-98DB-FAAA4EF7BC54}"/>
              </a:ext>
            </a:extLst>
          </p:cNvPr>
          <p:cNvSpPr/>
          <p:nvPr/>
        </p:nvSpPr>
        <p:spPr>
          <a:xfrm>
            <a:off x="3601463" y="225780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cxnSp>
        <p:nvCxnSpPr>
          <p:cNvPr id="35" name="Gerade Verbindung mit Pfeil 16">
            <a:extLst>
              <a:ext uri="{FF2B5EF4-FFF2-40B4-BE49-F238E27FC236}">
                <a16:creationId xmlns:a16="http://schemas.microsoft.com/office/drawing/2014/main" id="{82249866-BA61-894F-9E34-EC8C45A8FBD2}"/>
              </a:ext>
            </a:extLst>
          </p:cNvPr>
          <p:cNvCxnSpPr/>
          <p:nvPr/>
        </p:nvCxnSpPr>
        <p:spPr>
          <a:xfrm>
            <a:off x="3769863" y="1818905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6">
            <a:extLst>
              <a:ext uri="{FF2B5EF4-FFF2-40B4-BE49-F238E27FC236}">
                <a16:creationId xmlns:a16="http://schemas.microsoft.com/office/drawing/2014/main" id="{FF4C246C-DAC2-6346-8D2F-0DDEE8C85916}"/>
              </a:ext>
            </a:extLst>
          </p:cNvPr>
          <p:cNvSpPr/>
          <p:nvPr/>
        </p:nvSpPr>
        <p:spPr>
          <a:xfrm>
            <a:off x="4683992" y="225780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7" name="Gerade Verbindung mit Pfeil 16">
            <a:extLst>
              <a:ext uri="{FF2B5EF4-FFF2-40B4-BE49-F238E27FC236}">
                <a16:creationId xmlns:a16="http://schemas.microsoft.com/office/drawing/2014/main" id="{C0B24A5D-2A8F-574D-8ABD-64A8E84980A3}"/>
              </a:ext>
            </a:extLst>
          </p:cNvPr>
          <p:cNvCxnSpPr/>
          <p:nvPr/>
        </p:nvCxnSpPr>
        <p:spPr>
          <a:xfrm>
            <a:off x="4852392" y="1818905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eck 6">
            <a:extLst>
              <a:ext uri="{FF2B5EF4-FFF2-40B4-BE49-F238E27FC236}">
                <a16:creationId xmlns:a16="http://schemas.microsoft.com/office/drawing/2014/main" id="{3E95A83B-8A95-2043-8E5A-2B44F62E7892}"/>
              </a:ext>
            </a:extLst>
          </p:cNvPr>
          <p:cNvSpPr/>
          <p:nvPr/>
        </p:nvSpPr>
        <p:spPr>
          <a:xfrm>
            <a:off x="5652120" y="225780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cxnSp>
        <p:nvCxnSpPr>
          <p:cNvPr id="39" name="Gerade Verbindung mit Pfeil 16">
            <a:extLst>
              <a:ext uri="{FF2B5EF4-FFF2-40B4-BE49-F238E27FC236}">
                <a16:creationId xmlns:a16="http://schemas.microsoft.com/office/drawing/2014/main" id="{A048D95C-1FA0-4C46-BA3D-2B06121AF2F8}"/>
              </a:ext>
            </a:extLst>
          </p:cNvPr>
          <p:cNvCxnSpPr/>
          <p:nvPr/>
        </p:nvCxnSpPr>
        <p:spPr>
          <a:xfrm>
            <a:off x="5820520" y="1818905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1B29A7B-C7ED-8F40-A7A6-28657E4AD2F4}"/>
              </a:ext>
            </a:extLst>
          </p:cNvPr>
          <p:cNvSpPr txBox="1"/>
          <p:nvPr/>
        </p:nvSpPr>
        <p:spPr>
          <a:xfrm>
            <a:off x="2716369" y="254627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DE" dirty="0"/>
              <a:t>ast_index</a:t>
            </a:r>
          </a:p>
        </p:txBody>
      </p:sp>
      <p:cxnSp>
        <p:nvCxnSpPr>
          <p:cNvPr id="42" name="Gerade Verbindung mit Pfeil 8">
            <a:extLst>
              <a:ext uri="{FF2B5EF4-FFF2-40B4-BE49-F238E27FC236}">
                <a16:creationId xmlns:a16="http://schemas.microsoft.com/office/drawing/2014/main" id="{C1989BEA-DF6C-CE4F-8103-5508BE2B1259}"/>
              </a:ext>
            </a:extLst>
          </p:cNvPr>
          <p:cNvCxnSpPr>
            <a:cxnSpLocks/>
          </p:cNvCxnSpPr>
          <p:nvPr/>
        </p:nvCxnSpPr>
        <p:spPr>
          <a:xfrm>
            <a:off x="2485339" y="2903808"/>
            <a:ext cx="3742845" cy="1180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8">
            <a:extLst>
              <a:ext uri="{FF2B5EF4-FFF2-40B4-BE49-F238E27FC236}">
                <a16:creationId xmlns:a16="http://schemas.microsoft.com/office/drawing/2014/main" id="{1ED6FD3C-E643-B247-9C38-2D6CF7100602}"/>
              </a:ext>
            </a:extLst>
          </p:cNvPr>
          <p:cNvCxnSpPr>
            <a:cxnSpLocks/>
          </p:cNvCxnSpPr>
          <p:nvPr/>
        </p:nvCxnSpPr>
        <p:spPr>
          <a:xfrm flipV="1">
            <a:off x="6228184" y="1927951"/>
            <a:ext cx="0" cy="9915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E2F8AB7-E4A4-524A-B318-77ED83CFCAF3}"/>
              </a:ext>
            </a:extLst>
          </p:cNvPr>
          <p:cNvSpPr txBox="1"/>
          <p:nvPr/>
        </p:nvSpPr>
        <p:spPr>
          <a:xfrm>
            <a:off x="2719817" y="328498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internal_length</a:t>
            </a:r>
            <a:endParaRPr lang="en-DE" dirty="0"/>
          </a:p>
        </p:txBody>
      </p:sp>
      <p:cxnSp>
        <p:nvCxnSpPr>
          <p:cNvPr id="46" name="Gerade Verbindung mit Pfeil 8">
            <a:extLst>
              <a:ext uri="{FF2B5EF4-FFF2-40B4-BE49-F238E27FC236}">
                <a16:creationId xmlns:a16="http://schemas.microsoft.com/office/drawing/2014/main" id="{1C699A9B-A26B-B546-BA9C-686E8BBAE2FC}"/>
              </a:ext>
            </a:extLst>
          </p:cNvPr>
          <p:cNvCxnSpPr>
            <a:cxnSpLocks/>
          </p:cNvCxnSpPr>
          <p:nvPr/>
        </p:nvCxnSpPr>
        <p:spPr>
          <a:xfrm>
            <a:off x="2493723" y="3284984"/>
            <a:ext cx="5822693" cy="13751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8">
            <a:extLst>
              <a:ext uri="{FF2B5EF4-FFF2-40B4-BE49-F238E27FC236}">
                <a16:creationId xmlns:a16="http://schemas.microsoft.com/office/drawing/2014/main" id="{FF13F521-F8C6-1146-9A89-8E6B5035EDB4}"/>
              </a:ext>
            </a:extLst>
          </p:cNvPr>
          <p:cNvCxnSpPr>
            <a:cxnSpLocks/>
          </p:cNvCxnSpPr>
          <p:nvPr/>
        </p:nvCxnSpPr>
        <p:spPr>
          <a:xfrm flipV="1">
            <a:off x="8316416" y="1929550"/>
            <a:ext cx="0" cy="13554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94E1571-612B-C743-83BB-B88FDCD7464A}"/>
              </a:ext>
            </a:extLst>
          </p:cNvPr>
          <p:cNvSpPr/>
          <p:nvPr/>
        </p:nvSpPr>
        <p:spPr>
          <a:xfrm>
            <a:off x="6300192" y="1568472"/>
            <a:ext cx="2160389" cy="35947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Cloud Callout 52">
            <a:extLst>
              <a:ext uri="{FF2B5EF4-FFF2-40B4-BE49-F238E27FC236}">
                <a16:creationId xmlns:a16="http://schemas.microsoft.com/office/drawing/2014/main" id="{B710D2ED-4F2F-CC42-BB6C-1655BBD937F8}"/>
              </a:ext>
            </a:extLst>
          </p:cNvPr>
          <p:cNvSpPr/>
          <p:nvPr/>
        </p:nvSpPr>
        <p:spPr>
          <a:xfrm>
            <a:off x="3259572" y="5564810"/>
            <a:ext cx="5027583" cy="881935"/>
          </a:xfrm>
          <a:prstGeom prst="cloudCallout">
            <a:avLst>
              <a:gd name="adj1" fmla="val -58084"/>
              <a:gd name="adj2" fmla="val -57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solidFill>
                  <a:srgbClr val="2123FF"/>
                </a:solidFill>
              </a:rPr>
              <a:t>Muss die interne Repräsentation beim Vergrößern immer kopiert werden?</a:t>
            </a:r>
          </a:p>
        </p:txBody>
      </p:sp>
    </p:spTree>
    <p:extLst>
      <p:ext uri="{BB962C8B-B14F-4D97-AF65-F5344CB8AC3E}">
        <p14:creationId xmlns:p14="http://schemas.microsoft.com/office/powerpoint/2010/main" val="29383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CE36D-A3C1-0241-8E0B-59C5DF9986FC}" type="slidenum">
              <a:rPr lang="de-DE"/>
              <a:pPr>
                <a:defRPr/>
              </a:pPr>
              <a:t>72</a:t>
            </a:fld>
            <a:endParaRPr lang="de-DE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	Für </a:t>
            </a:r>
            <a:r>
              <a:rPr lang="de-DE" dirty="0" err="1">
                <a:cs typeface="+mn-cs"/>
              </a:rPr>
              <a:t>Fibonacci</a:t>
            </a:r>
            <a:r>
              <a:rPr lang="de-DE" dirty="0">
                <a:cs typeface="+mn-cs"/>
              </a:rPr>
              <a:t>-Heaps verwenden wir für das Potential den Begriff Balance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bal</a:t>
            </a:r>
            <a:r>
              <a:rPr lang="de-DE" dirty="0"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    	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 = #Bäume + 2</a:t>
            </a:r>
            <a:r>
              <a:rPr lang="en-US" dirty="0">
                <a:solidFill>
                  <a:srgbClr val="FF0000"/>
                </a:solidFill>
                <a:latin typeface="cmsy10" charset="0"/>
                <a:cs typeface="+mn-cs"/>
              </a:rPr>
              <a:t>∙</a:t>
            </a:r>
            <a:r>
              <a:rPr lang="de-DE" dirty="0">
                <a:solidFill>
                  <a:srgbClr val="FF0000"/>
                </a:solidFill>
                <a:cs typeface="+mn-cs"/>
              </a:rPr>
              <a:t>#markierte Knoten im Zustand s</a:t>
            </a:r>
          </a:p>
          <a:p>
            <a:pPr eaLnBrk="1" hangingPunct="1">
              <a:buFontTx/>
              <a:buNone/>
              <a:defRPr/>
            </a:pPr>
            <a:endParaRPr lang="de-DE" dirty="0">
              <a:solidFill>
                <a:srgbClr val="FF00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	</a:t>
            </a:r>
            <a:r>
              <a:rPr lang="de-DE" dirty="0">
                <a:cs typeface="+mn-cs"/>
              </a:rPr>
              <a:t>Für jeden markierten Knoten müssen wir 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eine Abtrennung und </a:t>
            </a:r>
            <a:r>
              <a:rPr lang="de-DE" dirty="0" err="1">
                <a:cs typeface="+mn-cs"/>
              </a:rPr>
              <a:t>Entmarkierung</a:t>
            </a:r>
            <a:r>
              <a:rPr lang="de-DE" dirty="0">
                <a:cs typeface="+mn-cs"/>
              </a:rPr>
              <a:t> vornehmen und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dann in die Wurzelliste einsortieren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(was für </a:t>
            </a:r>
            <a:r>
              <a:rPr lang="de-DE" dirty="0" err="1">
                <a:cs typeface="+mn-cs"/>
              </a:rPr>
              <a:t>deleteMin</a:t>
            </a:r>
            <a:r>
              <a:rPr lang="de-DE" dirty="0">
                <a:cs typeface="+mn-cs"/>
              </a:rPr>
              <a:t> wieder Aufwand erzeugt)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Daher nehmen zählen wir für das Potential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jeden markierten Knoten zweimal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ADADA-B16C-8C44-854C-39433BA0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577"/>
            <a:ext cx="9144000" cy="3345748"/>
          </a:xfrm>
          <a:prstGeom prst="rect">
            <a:avLst/>
          </a:prstGeom>
        </p:spPr>
      </p:pic>
      <p:sp>
        <p:nvSpPr>
          <p:cNvPr id="8" name="Rechteck 4">
            <a:extLst>
              <a:ext uri="{FF2B5EF4-FFF2-40B4-BE49-F238E27FC236}">
                <a16:creationId xmlns:a16="http://schemas.microsoft.com/office/drawing/2014/main" id="{811F6330-CCA6-7F4E-B137-2BEBC9BE67F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CE64-D8F1-A64F-82F0-9FDC5DD6356C}" type="slidenum">
              <a:rPr lang="de-DE"/>
              <a:pPr>
                <a:defRPr/>
              </a:pPr>
              <a:t>73</a:t>
            </a:fld>
            <a:endParaRPr 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insert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3C8C93"/>
                </a:solidFill>
                <a:cs typeface="+mj-cs"/>
              </a:rPr>
              <a:t>merge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min_element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ausgeführt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Zustand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 err="1">
                <a:cs typeface="+mn-cs"/>
              </a:rPr>
              <a:t>amortisierter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Aufwand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br>
              <a:rPr lang="en-US" sz="2800" dirty="0">
                <a:solidFill>
                  <a:schemeClr val="hlink"/>
                </a:solidFill>
                <a:cs typeface="+mn-cs"/>
                <a:sym typeface="Wingdings"/>
              </a:rPr>
            </a:br>
            <a:r>
              <a:rPr lang="en-US" sz="2800" dirty="0" err="1">
                <a:solidFill>
                  <a:srgbClr val="FF0000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+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(s’)-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(s)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, falls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i:</a:t>
            </a:r>
            <a:r>
              <a:rPr lang="en-US" sz="2800" dirty="0" err="1">
                <a:solidFill>
                  <a:schemeClr val="hlink"/>
                </a:solidFill>
              </a:rPr>
              <a:t>s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en-US" sz="2800" dirty="0">
                <a:solidFill>
                  <a:schemeClr val="hlink"/>
                </a:solidFill>
                <a:sym typeface="Wingdings"/>
              </a:rPr>
              <a:t> s’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br>
              <a:rPr lang="en-US" sz="2800" dirty="0">
                <a:solidFill>
                  <a:schemeClr val="hlink"/>
                </a:solidFill>
                <a:cs typeface="+mn-cs"/>
              </a:rPr>
            </a:br>
            <a:r>
              <a:rPr lang="en-US" sz="2800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aktuellen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Zustand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ausgeführt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wird</a:t>
            </a: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Amortisierte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Kosten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  <a:br>
              <a:rPr lang="en-US" sz="2800" dirty="0">
                <a:solidFill>
                  <a:schemeClr val="accent2"/>
                </a:solidFill>
                <a:cs typeface="+mn-cs"/>
              </a:rPr>
            </a:br>
            <a:r>
              <a:rPr lang="de-DE" sz="2800" dirty="0" err="1">
                <a:solidFill>
                  <a:srgbClr val="FF0000"/>
                </a:solidFill>
              </a:rPr>
              <a:t>bal</a:t>
            </a:r>
            <a:r>
              <a:rPr lang="de-DE" sz="2800" dirty="0">
                <a:solidFill>
                  <a:srgbClr val="FF0000"/>
                </a:solidFill>
              </a:rPr>
              <a:t>(s) = #Bäume(s) + 2</a:t>
            </a:r>
            <a:r>
              <a:rPr lang="en-US" sz="2800" dirty="0">
                <a:solidFill>
                  <a:srgbClr val="FF0000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rgbClr val="FF0000"/>
                </a:solidFill>
              </a:rPr>
              <a:t>#markierte Knoten(s)</a:t>
            </a: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insert: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+1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merge: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min: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min_element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min_element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cs typeface="+mn-cs"/>
              </a:rPr>
              <a:t>delete_min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???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74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30AFF"/>
                </a:solidFill>
                <a:cs typeface="+mn-cs"/>
              </a:rPr>
              <a:t>Inv (</a:t>
            </a:r>
            <a:r>
              <a:rPr lang="en-US" dirty="0" err="1">
                <a:solidFill>
                  <a:srgbClr val="030AFF"/>
                </a:solidFill>
                <a:cs typeface="+mn-cs"/>
              </a:rPr>
              <a:t>noch</a:t>
            </a:r>
            <a:r>
              <a:rPr lang="en-US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30AFF"/>
                </a:solidFill>
                <a:cs typeface="+mn-cs"/>
              </a:rPr>
              <a:t>zu</a:t>
            </a:r>
            <a:r>
              <a:rPr lang="en-US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30AFF"/>
                </a:solidFill>
                <a:cs typeface="+mn-cs"/>
              </a:rPr>
              <a:t>zeigen</a:t>
            </a:r>
            <a:r>
              <a:rPr lang="en-US" dirty="0">
                <a:solidFill>
                  <a:srgbClr val="030AFF"/>
                </a:solidFill>
                <a:cs typeface="+mn-cs"/>
              </a:rPr>
              <a:t>)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Ein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O(log n)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wenn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delete </a:t>
            </a:r>
            <a:r>
              <a:rPr lang="en-US" dirty="0" err="1">
                <a:cs typeface="+mn-cs"/>
              </a:rPr>
              <a:t>einige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entfernt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wurden</a:t>
            </a:r>
            <a:endParaRPr lang="en-US" dirty="0">
              <a:cs typeface="+mn-cs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88FDE2A6-16A1-3A48-B321-BA3EEF92881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F722-84A1-5E4B-BF41-F2F0B0914A80}" type="slidenum">
              <a:rPr lang="de-DE"/>
              <a:pPr>
                <a:defRPr/>
              </a:pPr>
              <a:t>75</a:t>
            </a:fld>
            <a:endParaRPr 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1:</a:t>
            </a:r>
            <a:r>
              <a:rPr lang="en-US" sz="2800" dirty="0">
                <a:cs typeface="+mn-cs"/>
              </a:rPr>
              <a:t> Sei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Seien</a:t>
            </a:r>
            <a:r>
              <a:rPr lang="en-US" sz="2800" dirty="0">
                <a:cs typeface="+mn-cs"/>
              </a:rPr>
              <a:t> die Kinder von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sortiert</a:t>
            </a:r>
            <a:r>
              <a:rPr lang="en-US" sz="2800" dirty="0">
                <a:cs typeface="+mn-cs"/>
              </a:rPr>
              <a:t> in der </a:t>
            </a:r>
            <a:r>
              <a:rPr lang="en-US" sz="2800" dirty="0" err="1">
                <a:cs typeface="+mn-cs"/>
              </a:rPr>
              <a:t>Reihenfolge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ihres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Anfügens</a:t>
            </a:r>
            <a:r>
              <a:rPr lang="en-US" sz="2800" dirty="0">
                <a:cs typeface="+mn-cs"/>
              </a:rPr>
              <a:t> an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der Rang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Gültigkeit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Beim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Einfügen</a:t>
            </a:r>
            <a:r>
              <a:rPr lang="en-US" sz="2800" dirty="0">
                <a:cs typeface="+mn-cs"/>
              </a:rPr>
              <a:t>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hat </a:t>
            </a:r>
            <a:r>
              <a:rPr lang="en-US" sz="2800" dirty="0" err="1">
                <a:cs typeface="+mn-cs"/>
              </a:rPr>
              <a:t>zu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dieser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auch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Danach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verliert</a:t>
            </a:r>
            <a:r>
              <a:rPr lang="en-US" sz="2800" dirty="0">
                <a:cs typeface="+mn-cs"/>
              </a:rPr>
              <a:t> 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</a:t>
            </a:r>
            <a:r>
              <a:rPr lang="en-US" sz="2800" dirty="0" err="1">
                <a:cs typeface="+mn-cs"/>
              </a:rPr>
              <a:t>höchstens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eines</a:t>
            </a:r>
            <a:r>
              <a:rPr lang="en-US" sz="2800" dirty="0">
                <a:cs typeface="+mn-cs"/>
              </a:rPr>
              <a:t> seiner Kinder</a:t>
            </a:r>
            <a:r>
              <a:rPr lang="en-US" sz="2800" baseline="30000" dirty="0"/>
              <a:t>1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d.h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sein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markierten</a:t>
            </a:r>
            <a:r>
              <a:rPr lang="en-US" dirty="0"/>
              <a:t> </a:t>
            </a:r>
            <a:r>
              <a:rPr lang="en-US" dirty="0" err="1"/>
              <a:t>Vater</a:t>
            </a:r>
            <a:r>
              <a:rPr lang="en-US" dirty="0"/>
              <a:t> </a:t>
            </a:r>
            <a:r>
              <a:rPr lang="en-US" dirty="0" err="1"/>
              <a:t>eines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gelöschten</a:t>
            </a:r>
            <a:r>
              <a:rPr lang="en-US" dirty="0"/>
              <a:t> </a:t>
            </a:r>
            <a:r>
              <a:rPr lang="en-US" dirty="0" err="1"/>
              <a:t>Knotens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konsolidiert</a:t>
            </a:r>
            <a:endParaRPr lang="de-DE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A6019650-AEAB-E141-958F-B782AED34E5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3FFB-4E72-BA4E-ABEE-B65855F96B82}" type="slidenum">
              <a:rPr lang="de-DE"/>
              <a:pPr>
                <a:defRPr/>
              </a:pPr>
              <a:t>76</a:t>
            </a:fld>
            <a:endParaRPr lang="de-DE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2:</a:t>
            </a:r>
            <a:r>
              <a:rPr lang="en-US" sz="2800" dirty="0">
                <a:cs typeface="+mn-cs"/>
              </a:rPr>
              <a:t> Sei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enthält</a:t>
            </a:r>
            <a:r>
              <a:rPr lang="en-US" sz="2800" dirty="0">
                <a:cs typeface="+mn-cs"/>
              </a:rPr>
              <a:t> der Baum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Wurzel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mindestens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Elemente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wobei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die (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k+2)</a:t>
            </a:r>
            <a:r>
              <a:rPr lang="en-US" sz="2800" dirty="0">
                <a:cs typeface="+mn-cs"/>
              </a:rPr>
              <a:t>-</a:t>
            </a:r>
            <a:r>
              <a:rPr lang="en-US" sz="2800" dirty="0" err="1">
                <a:cs typeface="+mn-cs"/>
              </a:rPr>
              <a:t>te</a:t>
            </a:r>
            <a:r>
              <a:rPr lang="en-US" sz="2800" dirty="0">
                <a:cs typeface="+mn-cs"/>
              </a:rPr>
              <a:t> Fibonacci-</a:t>
            </a:r>
            <a:r>
              <a:rPr lang="en-US" sz="2800" dirty="0" err="1">
                <a:cs typeface="+mn-cs"/>
              </a:rPr>
              <a:t>Zahl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Einschub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 Definition der Fibonacci-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Zahlen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 </a:t>
            </a:r>
            <a:r>
              <a:rPr lang="en-US" sz="2800" dirty="0">
                <a:cs typeface="+mn-cs"/>
              </a:rPr>
              <a:t>und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+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alle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&gt;1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cs typeface="+mn-cs"/>
              </a:rPr>
              <a:t>Daraus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folgt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dass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i+2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 +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cs typeface="+mn-cs"/>
                <a:sym typeface="Symbol" charset="0"/>
              </a:rPr>
              <a:t>j=0</a:t>
            </a:r>
            <a:r>
              <a:rPr lang="en-US" sz="2800" baseline="30000" dirty="0">
                <a:solidFill>
                  <a:schemeClr val="hlink"/>
                </a:solidFill>
                <a:cs typeface="+mn-cs"/>
                <a:sym typeface="Symbol" charset="0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j</a:t>
            </a:r>
            <a:r>
              <a:rPr lang="en-US" sz="2800" dirty="0">
                <a:cs typeface="+mn-cs"/>
              </a:rPr>
              <a:t> </a:t>
            </a:r>
            <a:br>
              <a:rPr lang="en-US" sz="2800" dirty="0">
                <a:cs typeface="+mn-cs"/>
              </a:rPr>
            </a:br>
            <a:endParaRPr lang="en-US" sz="2800" dirty="0">
              <a:cs typeface="+mn-cs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539552" y="3933056"/>
            <a:ext cx="8604448" cy="2376264"/>
            <a:chOff x="539552" y="3933056"/>
            <a:chExt cx="8604448" cy="2376264"/>
          </a:xfrm>
        </p:grpSpPr>
        <p:sp>
          <p:nvSpPr>
            <p:cNvPr id="2" name="Rechteck 1"/>
            <p:cNvSpPr/>
            <p:nvPr/>
          </p:nvSpPr>
          <p:spPr>
            <a:xfrm>
              <a:off x="539552" y="5939988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/>
                <a:t>0, 1, 1, 2, 3, 5, 8, 13, 21, 34, 55, 89, 144, 233, 377, 610, 987, 1597, </a:t>
              </a:r>
              <a:r>
                <a:rPr lang="pl-PL" dirty="0" err="1"/>
                <a:t>usw</a:t>
              </a:r>
              <a:r>
                <a:rPr lang="pl-PL" dirty="0"/>
                <a:t>.</a:t>
              </a:r>
              <a:endParaRPr lang="de-DE" dirty="0"/>
            </a:p>
          </p:txBody>
        </p:sp>
        <p:pic>
          <p:nvPicPr>
            <p:cNvPr id="3" name="Bild 2" descr="360px-FibonacciBlocks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893" y="3933056"/>
              <a:ext cx="3154107" cy="198884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172400" y="5877272"/>
              <a:ext cx="936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/>
                <a:t>[Wikipedia]</a:t>
              </a:r>
            </a:p>
          </p:txBody>
        </p:sp>
      </p:grpSp>
      <p:sp>
        <p:nvSpPr>
          <p:cNvPr id="11" name="Rechteck 4">
            <a:extLst>
              <a:ext uri="{FF2B5EF4-FFF2-40B4-BE49-F238E27FC236}">
                <a16:creationId xmlns:a16="http://schemas.microsoft.com/office/drawing/2014/main" id="{DF2BB9E5-88BA-BD48-B837-8C8B5268D6E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3C9E-C199-884E-90AA-82BDA606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F</a:t>
            </a:r>
            <a:r>
              <a:rPr lang="en-US" baseline="-25000" dirty="0">
                <a:solidFill>
                  <a:schemeClr val="hlink"/>
                </a:solidFill>
              </a:rPr>
              <a:t>i+2</a:t>
            </a:r>
            <a:r>
              <a:rPr lang="en-US" dirty="0">
                <a:solidFill>
                  <a:schemeClr val="hlink"/>
                </a:solidFill>
              </a:rPr>
              <a:t> = 1 +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baseline="-25000" dirty="0">
                <a:solidFill>
                  <a:schemeClr val="hlink"/>
                </a:solidFill>
                <a:sym typeface="Symbol" charset="0"/>
              </a:rPr>
              <a:t>j=0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j </a:t>
            </a:r>
            <a:r>
              <a:rPr lang="en-US" dirty="0">
                <a:solidFill>
                  <a:schemeClr val="hlink"/>
                </a:solidFill>
              </a:rPr>
              <a:t>                          </a:t>
            </a:r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 = F</a:t>
            </a:r>
            <a:r>
              <a:rPr lang="en-US" baseline="-25000" dirty="0"/>
              <a:t>i-2</a:t>
            </a:r>
            <a:r>
              <a:rPr lang="en-US" dirty="0"/>
              <a:t>+ F</a:t>
            </a:r>
            <a:r>
              <a:rPr lang="en-US" baseline="-25000" dirty="0"/>
              <a:t>i-1</a:t>
            </a:r>
            <a:r>
              <a:rPr lang="en-US" dirty="0"/>
              <a:t>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BE42-7B2E-F246-BCEB-07866C85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i+1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</a:p>
          <a:p>
            <a:pPr marL="0" indent="0">
              <a:buNone/>
            </a:pPr>
            <a:r>
              <a:rPr lang="en-US" sz="2400" baseline="-25000" dirty="0"/>
              <a:t>….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  <a:r>
              <a:rPr lang="en-US" sz="2400" dirty="0"/>
              <a:t> + ……….. +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 </a:t>
            </a:r>
            <a:r>
              <a:rPr lang="en-US" sz="2400" dirty="0"/>
              <a:t>+ F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  <a:r>
              <a:rPr lang="en-US" sz="2400" dirty="0"/>
              <a:t> + ……….. +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</a:t>
            </a:r>
            <a:r>
              <a:rPr lang="en-US" sz="2400" dirty="0"/>
              <a:t> + F</a:t>
            </a:r>
            <a:r>
              <a:rPr lang="en-US" sz="2400" baseline="-25000" dirty="0"/>
              <a:t>0 </a:t>
            </a:r>
            <a:r>
              <a:rPr lang="en-US" sz="2400" dirty="0"/>
              <a:t>+ F</a:t>
            </a:r>
            <a:r>
              <a:rPr lang="en-US" sz="2400" baseline="-25000" dirty="0"/>
              <a:t>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Symbol" charset="0"/>
                <a:sym typeface="Symbol" charset="0"/>
              </a:rPr>
              <a:t>			        𝛴</a:t>
            </a:r>
            <a:r>
              <a:rPr lang="en-US" sz="2400" baseline="-25000" dirty="0">
                <a:sym typeface="Symbol" charset="0"/>
              </a:rPr>
              <a:t>j=0</a:t>
            </a:r>
            <a:r>
              <a:rPr lang="en-US" sz="2400" baseline="30000" dirty="0">
                <a:sym typeface="Symbol" charset="0"/>
              </a:rPr>
              <a:t>i</a:t>
            </a:r>
            <a:r>
              <a:rPr lang="en-US" sz="2400" dirty="0"/>
              <a:t> F</a:t>
            </a:r>
            <a:r>
              <a:rPr lang="en-US" sz="2400" baseline="-25000" dirty="0"/>
              <a:t>j</a:t>
            </a:r>
            <a:r>
              <a:rPr lang="en-US" sz="2400" dirty="0"/>
              <a:t>  			       1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1 + </a:t>
            </a:r>
            <a:r>
              <a:rPr lang="en-US" sz="2400" dirty="0">
                <a:latin typeface="Symbol" charset="0"/>
                <a:sym typeface="Symbol" charset="0"/>
              </a:rPr>
              <a:t>𝛴</a:t>
            </a:r>
            <a:r>
              <a:rPr lang="en-US" sz="2400" baseline="-25000" dirty="0">
                <a:sym typeface="Symbol" charset="0"/>
              </a:rPr>
              <a:t>j=0</a:t>
            </a:r>
            <a:r>
              <a:rPr lang="en-US" sz="2400" baseline="30000" dirty="0">
                <a:sym typeface="Symbol" charset="0"/>
              </a:rPr>
              <a:t>i</a:t>
            </a:r>
            <a:r>
              <a:rPr lang="en-US" sz="2400" dirty="0"/>
              <a:t> F</a:t>
            </a:r>
            <a:r>
              <a:rPr lang="en-US" sz="2400" baseline="-25000" dirty="0"/>
              <a:t>j</a:t>
            </a:r>
            <a:endParaRPr lang="en-DE" sz="24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2053A-85AE-3A4D-BE0F-2DC4686D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0733E2E-1619-CE4A-9D0A-FDC256BFAA47}"/>
              </a:ext>
            </a:extLst>
          </p:cNvPr>
          <p:cNvSpPr/>
          <p:nvPr/>
        </p:nvSpPr>
        <p:spPr>
          <a:xfrm rot="16200000">
            <a:off x="3995936" y="1340769"/>
            <a:ext cx="432048" cy="5904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2C698-0DA8-944C-8FE3-907AC742FD35}"/>
              </a:ext>
            </a:extLst>
          </p:cNvPr>
          <p:cNvSpPr/>
          <p:nvPr/>
        </p:nvSpPr>
        <p:spPr>
          <a:xfrm>
            <a:off x="6951548" y="259626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F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= 0 </a:t>
            </a:r>
            <a:r>
              <a:rPr lang="en-US" dirty="0"/>
              <a:t>und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= 1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F313189-2D07-ED48-B8C5-439CE438657F}"/>
              </a:ext>
            </a:extLst>
          </p:cNvPr>
          <p:cNvSpPr/>
          <p:nvPr/>
        </p:nvSpPr>
        <p:spPr>
          <a:xfrm rot="16200000">
            <a:off x="7240488" y="4081265"/>
            <a:ext cx="432048" cy="423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28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DDE9-4328-024C-B44A-FFF398E4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Rang eines Knotens im Binomialbaum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E001-8051-5E4F-9150-1A0BEBAA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143" y="1380404"/>
            <a:ext cx="5193506" cy="4968875"/>
          </a:xfrm>
        </p:spPr>
        <p:txBody>
          <a:bodyPr/>
          <a:lstStyle/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sz="2000" dirty="0"/>
          </a:p>
          <a:p>
            <a:r>
              <a:rPr lang="en-DE" sz="2000" dirty="0"/>
              <a:t>Ein Binomialbaum vom Rang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sz="2000" dirty="0"/>
              <a:t> hat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sz="2000" dirty="0"/>
              <a:t> Kinder, deren Ränge sind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k-1, k-2, …. 1, 0</a:t>
            </a:r>
          </a:p>
          <a:p>
            <a:r>
              <a:rPr lang="en-US" sz="2000" dirty="0" err="1"/>
              <a:t>Invariante</a:t>
            </a:r>
            <a:r>
              <a:rPr lang="en-US" sz="2000" dirty="0"/>
              <a:t> 1: </a:t>
            </a:r>
            <a:br>
              <a:rPr lang="en-US" sz="2000" dirty="0"/>
            </a:br>
            <a:r>
              <a:rPr lang="en-US" sz="2000" dirty="0"/>
              <a:t>Rang des </a:t>
            </a:r>
            <a:r>
              <a:rPr lang="en-US" sz="2000" dirty="0" err="1">
                <a:solidFill>
                  <a:schemeClr val="hlink"/>
                </a:solidFill>
              </a:rPr>
              <a:t>i</a:t>
            </a:r>
            <a:r>
              <a:rPr lang="en-US" sz="2000" dirty="0"/>
              <a:t>-ten </a:t>
            </a:r>
            <a:r>
              <a:rPr lang="en-US" sz="2000" dirty="0" err="1"/>
              <a:t>Kindes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Fib. Heap </a:t>
            </a:r>
            <a:r>
              <a:rPr lang="en-US" sz="2000" dirty="0">
                <a:solidFill>
                  <a:schemeClr val="hlink"/>
                </a:solidFill>
              </a:rPr>
              <a:t>≥i-2</a:t>
            </a:r>
          </a:p>
          <a:p>
            <a:r>
              <a:rPr lang="en-US" sz="2000" dirty="0"/>
              <a:t>Sei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dirty="0"/>
              <a:t> die </a:t>
            </a:r>
            <a:r>
              <a:rPr lang="en-US" sz="2000" dirty="0" err="1"/>
              <a:t>Mindestanzahl</a:t>
            </a:r>
            <a:r>
              <a:rPr lang="en-US" sz="2000" dirty="0"/>
              <a:t> von </a:t>
            </a:r>
            <a:r>
              <a:rPr lang="en-US" sz="2000" dirty="0" err="1"/>
              <a:t>Knoten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Baumes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Rang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+ 1≤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6063-7344-1A45-A98E-E2B93EC7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3BEA09-C65E-194D-91A8-0B6DF2ED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069" y="1164504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2F2466-F38C-C14C-9C18-EBA7E514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481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2651431-3473-1C40-A02F-1936BEC82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69" y="1596304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7E64FC-2F85-2645-8189-665C11B5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06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9DF265-D274-3B4E-8BEF-886E944C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06" y="3109192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C3E4563-1C96-4E4F-A5BD-DEA416AA2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906" y="260436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F25B911-A3A8-7344-9630-4F478D7A3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2781" y="1524867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D901D7-C8C2-E24D-ACFB-1D3B2BFF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81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5C1EE8-7772-8D49-A1F6-06321DE79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81" y="3109192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3CF8D6C-F103-7845-98AD-A802905F6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281" y="260436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EA8F0B-884F-994F-B972-548DCA63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3180629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1E677F-8EF8-554E-B8B4-A78034C6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4117254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C79A6A75-ACCE-694E-B6C4-524B1B8C2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219" y="3612429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EA5986DF-04CF-E540-97B5-7A32FBF53C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094" y="2532929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D0F0ABA-4CF7-7740-900F-A66375A88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7744" y="1451842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71CBB41C-8BF9-244B-8C6F-692C9EEA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644" y="1093067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 3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D9B8E8DC-FE75-B84C-8318-3877DF99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929" y="1803929"/>
            <a:ext cx="2976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Ränge</a:t>
            </a:r>
            <a:r>
              <a:rPr lang="en-US" dirty="0">
                <a:cs typeface="+mn-cs"/>
              </a:rPr>
              <a:t>          2              1          0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D7ADAB3-5C64-6347-890F-A4C71C2ACBA4}"/>
              </a:ext>
            </a:extLst>
          </p:cNvPr>
          <p:cNvSpPr/>
          <p:nvPr/>
        </p:nvSpPr>
        <p:spPr>
          <a:xfrm rot="16200000">
            <a:off x="5474646" y="3997768"/>
            <a:ext cx="432049" cy="35343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CBD90CF5-6DB9-EA43-B214-8CE03F0E3BDE}"/>
              </a:ext>
            </a:extLst>
          </p:cNvPr>
          <p:cNvSpPr/>
          <p:nvPr/>
        </p:nvSpPr>
        <p:spPr>
          <a:xfrm rot="16200000">
            <a:off x="7387262" y="5699875"/>
            <a:ext cx="432048" cy="1301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4F77B-B87B-2B44-ADBD-6B34DA712FBD}"/>
              </a:ext>
            </a:extLst>
          </p:cNvPr>
          <p:cNvSpPr txBox="1"/>
          <p:nvPr/>
        </p:nvSpPr>
        <p:spPr>
          <a:xfrm>
            <a:off x="4551784" y="6081404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Mindestanzahlen Kinder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9CD97-F1CC-284D-B74D-A12DA6AAE82F}"/>
              </a:ext>
            </a:extLst>
          </p:cNvPr>
          <p:cNvSpPr txBox="1"/>
          <p:nvPr/>
        </p:nvSpPr>
        <p:spPr>
          <a:xfrm>
            <a:off x="7172829" y="608140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Wurzel</a:t>
            </a:r>
          </a:p>
        </p:txBody>
      </p:sp>
    </p:spTree>
    <p:extLst>
      <p:ext uri="{BB962C8B-B14F-4D97-AF65-F5344CB8AC3E}">
        <p14:creationId xmlns:p14="http://schemas.microsoft.com/office/powerpoint/2010/main" val="1364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55E01-D82F-9846-A6D0-D3A6C99FF2C9}" type="slidenum">
              <a:rPr lang="de-DE"/>
              <a:pPr>
                <a:defRPr/>
              </a:pPr>
              <a:t>79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Argument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für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die </a:t>
            </a:r>
            <a:r>
              <a:rPr lang="en-US" sz="2400" dirty="0" err="1">
                <a:solidFill>
                  <a:schemeClr val="accent2"/>
                </a:solidFill>
              </a:rPr>
              <a:t>Gültigkeit</a:t>
            </a:r>
            <a:r>
              <a:rPr lang="en-US" sz="2400" dirty="0">
                <a:solidFill>
                  <a:schemeClr val="accent2"/>
                </a:solidFill>
              </a:rPr>
              <a:t> von </a:t>
            </a:r>
            <a:r>
              <a:rPr lang="en-US" sz="2400" dirty="0" err="1">
                <a:solidFill>
                  <a:schemeClr val="accent2"/>
                </a:solidFill>
              </a:rPr>
              <a:t>Invariante</a:t>
            </a:r>
            <a:r>
              <a:rPr lang="en-US" sz="2400" dirty="0">
                <a:solidFill>
                  <a:schemeClr val="accent2"/>
                </a:solidFill>
              </a:rPr>
              <a:t> 2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r>
              <a:rPr lang="en-US" sz="2800" dirty="0"/>
              <a:t>Sei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dirty="0"/>
              <a:t> die </a:t>
            </a:r>
            <a:r>
              <a:rPr lang="en-US" sz="2800" dirty="0" err="1"/>
              <a:t>Mindestanzahl</a:t>
            </a:r>
            <a:r>
              <a:rPr lang="en-US" sz="2800" dirty="0"/>
              <a:t> 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</a:t>
            </a:r>
            <a:r>
              <a:rPr lang="en-US" sz="2800" dirty="0" err="1"/>
              <a:t>Baumes</a:t>
            </a:r>
            <a:r>
              <a:rPr lang="en-US" sz="2800" dirty="0"/>
              <a:t> </a:t>
            </a:r>
            <a:r>
              <a:rPr lang="en-US" sz="2800" dirty="0" err="1"/>
              <a:t>vom</a:t>
            </a:r>
            <a:r>
              <a:rPr lang="en-US" sz="2800" dirty="0"/>
              <a:t> Rang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+ 1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Weiterhin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=1</a:t>
            </a:r>
            <a:r>
              <a:rPr lang="en-US" dirty="0">
                <a:cs typeface="+mn-cs"/>
              </a:rPr>
              <a:t> und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=2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+ 2 + 1  + 1 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+ 2 + 1  + 0 + 1 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    ≥ </a:t>
            </a:r>
            <a:r>
              <a:rPr lang="en-US" dirty="0" err="1">
                <a:solidFill>
                  <a:schemeClr val="hlink"/>
                </a:solidFill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  + F</a:t>
            </a:r>
            <a:r>
              <a:rPr lang="en-US" baseline="-25000" dirty="0">
                <a:solidFill>
                  <a:schemeClr val="hlink"/>
                </a:solidFill>
              </a:rPr>
              <a:t>k-1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k-2</a:t>
            </a:r>
            <a:r>
              <a:rPr lang="en-US" dirty="0">
                <a:solidFill>
                  <a:schemeClr val="hlink"/>
                </a:solidFill>
              </a:rPr>
              <a:t> +  .… + F</a:t>
            </a:r>
            <a:r>
              <a:rPr lang="en-US" baseline="-25000" dirty="0">
                <a:solidFill>
                  <a:schemeClr val="hlink"/>
                </a:solidFill>
              </a:rPr>
              <a:t>3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+ 1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    = 1 +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baseline="-25000" dirty="0">
                <a:solidFill>
                  <a:schemeClr val="hlink"/>
                </a:solidFill>
                <a:sym typeface="Symbol" charset="0"/>
              </a:rPr>
              <a:t>j=0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j</a:t>
            </a:r>
            <a:r>
              <a:rPr lang="en-US" dirty="0">
                <a:solidFill>
                  <a:schemeClr val="hlink"/>
                </a:solidFill>
              </a:rPr>
              <a:t> = F</a:t>
            </a:r>
            <a:r>
              <a:rPr lang="en-US" baseline="-25000" dirty="0">
                <a:solidFill>
                  <a:schemeClr val="hlink"/>
                </a:solidFill>
              </a:rPr>
              <a:t>k+2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Also </a:t>
            </a:r>
            <a:r>
              <a:rPr lang="en-US" dirty="0" err="1">
                <a:cs typeface="+mn-cs"/>
              </a:rPr>
              <a:t>folgt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nach</a:t>
            </a:r>
            <a:r>
              <a:rPr lang="en-US" dirty="0">
                <a:cs typeface="+mn-cs"/>
              </a:rPr>
              <a:t> den Fibonacci-</a:t>
            </a:r>
            <a:r>
              <a:rPr lang="en-US" dirty="0" err="1">
                <a:cs typeface="+mn-cs"/>
              </a:rPr>
              <a:t>Zahlen</a:t>
            </a:r>
            <a:r>
              <a:rPr lang="en-US" dirty="0">
                <a:cs typeface="+mn-cs"/>
              </a:rPr>
              <a:t>: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                      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≥ 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k+2</a:t>
            </a: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3EECCB70-9CFC-9641-BF0A-C96A57CEF47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7B0F4180-C6B1-AC4D-A350-1C4C1B5FE640}"/>
              </a:ext>
            </a:extLst>
          </p:cNvPr>
          <p:cNvSpPr/>
          <p:nvPr/>
        </p:nvSpPr>
        <p:spPr>
          <a:xfrm>
            <a:off x="6588224" y="2492896"/>
            <a:ext cx="2555776" cy="1440160"/>
          </a:xfrm>
          <a:prstGeom prst="cloudCallout">
            <a:avLst>
              <a:gd name="adj1" fmla="val -45593"/>
              <a:gd name="adj2" fmla="val 577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rgbClr val="2123FF"/>
                </a:solidFill>
              </a:rPr>
              <a:t>Abschätzung durch Fibonacci-Zahlen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8C65E-C169-2949-AB74-2BF9A613A7F1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(Wiederholung)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Idee:</a:t>
            </a:r>
            <a:r>
              <a:rPr lang="de-DE" dirty="0">
                <a:cs typeface="+mn-cs"/>
              </a:rPr>
              <a:t> Verwende binären Baum statt Liste</a:t>
            </a:r>
          </a:p>
          <a:p>
            <a:pPr eaLnBrk="1" hangingPunct="1">
              <a:buFontTx/>
              <a:buNone/>
              <a:defRPr/>
            </a:pPr>
            <a:endParaRPr lang="de-DE" sz="16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Bewahre zwei Invarianten: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br>
              <a:rPr lang="de-DE" dirty="0">
                <a:solidFill>
                  <a:srgbClr val="FF0000"/>
                </a:solidFill>
                <a:cs typeface="+mn-cs"/>
              </a:rPr>
            </a:br>
            <a:r>
              <a:rPr lang="de-DE" dirty="0" err="1">
                <a:cs typeface="+mn-cs"/>
              </a:rPr>
              <a:t>vollst</a:t>
            </a:r>
            <a:r>
              <a:rPr lang="de-DE" dirty="0">
                <a:cs typeface="+mn-cs"/>
              </a:rPr>
              <a:t>. Binärbaum bis auf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unterste Ebene</a:t>
            </a:r>
          </a:p>
          <a:p>
            <a:pPr eaLnBrk="1" hangingPunct="1">
              <a:defRPr/>
            </a:pPr>
            <a:endParaRPr lang="de-DE" sz="1000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(Min)Heap-Invariante: 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H="1">
            <a:off x="5148263" y="3284538"/>
            <a:ext cx="792162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5940425" y="3284538"/>
            <a:ext cx="64770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5148263" y="4581525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5867400" y="44370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5867400" y="44370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7019925" y="50133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299200" y="58769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7667625" y="58769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 flipH="1">
            <a:off x="6802438" y="5516563"/>
            <a:ext cx="2889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7523163" y="5516563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23528" y="4635133"/>
            <a:ext cx="5040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)≤min(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{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),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)</a:t>
            </a:r>
            <a:br>
              <a:rPr lang="de-DE" sz="2800" dirty="0">
                <a:solidFill>
                  <a:schemeClr val="hlink"/>
                </a:solidFill>
                <a:cs typeface="+mn-cs"/>
              </a:rPr>
            </a:br>
            <a:r>
              <a:rPr lang="de-DE" sz="2800" dirty="0">
                <a:solidFill>
                  <a:schemeClr val="hlink"/>
                </a:solidFill>
                <a:cs typeface="+mn-cs"/>
              </a:rPr>
              <a:t>für die Kinder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3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von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endParaRPr lang="de-DE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867400" y="386080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5867400" y="4076700"/>
            <a:ext cx="2889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6156325" y="3933825"/>
            <a:ext cx="13684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hteck 4">
            <a:extLst>
              <a:ext uri="{FF2B5EF4-FFF2-40B4-BE49-F238E27FC236}">
                <a16:creationId xmlns:a16="http://schemas.microsoft.com/office/drawing/2014/main" id="{111BC1DD-267F-DE49-ACCE-D6570692683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  <p:pic>
        <p:nvPicPr>
          <p:cNvPr id="5" name="Bild 4" descr="fibonacci_goo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"/>
            <a:ext cx="10367009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Spirale über den Goldenen Schnitt</a:t>
            </a:r>
          </a:p>
        </p:txBody>
      </p:sp>
    </p:spTree>
    <p:extLst>
      <p:ext uri="{BB962C8B-B14F-4D97-AF65-F5344CB8AC3E}">
        <p14:creationId xmlns:p14="http://schemas.microsoft.com/office/powerpoint/2010/main" val="3987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aus: [Wikipedia]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  <p:pic>
        <p:nvPicPr>
          <p:cNvPr id="5" name="Bild 4" descr="Screen Shot 2015-04-30 at 10.2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948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7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82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01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196975"/>
                <a:ext cx="8892480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000" dirty="0">
                    <a:cs typeface="+mn-cs"/>
                  </a:rPr>
                  <a:t>Man hat </a:t>
                </a:r>
                <a:r>
                  <a:rPr lang="en-US" sz="2000" dirty="0" err="1">
                    <a:cs typeface="+mn-cs"/>
                  </a:rPr>
                  <a:t>gezeigt</a:t>
                </a:r>
                <a:r>
                  <a:rPr lang="en-US" sz="2000" dirty="0">
                    <a:cs typeface="+mn-cs"/>
                  </a:rPr>
                  <a:t>, </a:t>
                </a:r>
                <a:r>
                  <a:rPr lang="en-US" sz="2000" dirty="0" err="1">
                    <a:cs typeface="+mn-cs"/>
                  </a:rPr>
                  <a:t>dass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solidFill>
                      <a:schemeClr val="hlink"/>
                    </a:solidFill>
                    <a:cs typeface="+mn-cs"/>
                  </a:rPr>
                  <a:t>F</a:t>
                </a:r>
                <a:r>
                  <a:rPr lang="en-US" sz="2000" baseline="-25000" dirty="0" err="1">
                    <a:solidFill>
                      <a:schemeClr val="hlink"/>
                    </a:solidFill>
                    <a:cs typeface="+mn-cs"/>
                  </a:rPr>
                  <a:t>k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&gt; </a:t>
                </a:r>
                <a:r>
                  <a:rPr lang="en-US" sz="2000" dirty="0">
                    <a:solidFill>
                      <a:schemeClr val="hlink"/>
                    </a:solidFill>
                    <a:latin typeface="Symbol" charset="0"/>
                    <a:cs typeface="+mn-cs"/>
                    <a:sym typeface="Symbol" charset="0"/>
                  </a:rPr>
                  <a:t>𝛷</a:t>
                </a:r>
                <a:r>
                  <a:rPr lang="en-US" sz="2000" baseline="30000" dirty="0">
                    <a:solidFill>
                      <a:schemeClr val="hlink"/>
                    </a:solidFill>
                    <a:cs typeface="+mn-cs"/>
                    <a:sym typeface="Symbol" charset="0"/>
                  </a:rPr>
                  <a:t>k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ist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für</a:t>
                </a:r>
                <a:br>
                  <a:rPr lang="en-US" sz="1200" dirty="0">
                    <a:cs typeface="+mn-cs"/>
                  </a:rPr>
                </a:br>
                <a:r>
                  <a:rPr lang="en-US" sz="1200" dirty="0">
                    <a:cs typeface="+mn-cs"/>
                  </a:rPr>
                  <a:t> </a:t>
                </a:r>
                <a:br>
                  <a:rPr lang="en-US" sz="1200" dirty="0">
                    <a:cs typeface="+mn-cs"/>
                  </a:rPr>
                </a:br>
                <a:r>
                  <a:rPr lang="en-US" sz="2000" dirty="0">
                    <a:cs typeface="+mn-cs"/>
                  </a:rPr>
                  <a:t>            </a:t>
                </a:r>
                <a:r>
                  <a:rPr lang="en-US" sz="2000" dirty="0">
                    <a:solidFill>
                      <a:schemeClr val="hlink"/>
                    </a:solidFill>
                    <a:latin typeface="Symbol" charset="0"/>
                    <a:cs typeface="+mn-cs"/>
                    <a:sym typeface="Symbol" charset="0"/>
                  </a:rPr>
                  <a:t>𝛷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cs typeface="+mn-cs"/>
                      </a:rPr>
                      <m:t>1+(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e>
                    </m:rad>
                    <m:r>
                      <a:rPr lang="de-DE" sz="20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cs typeface="+mn-cs"/>
                      </a:rPr>
                      <m:t>)/2</m:t>
                    </m:r>
                  </m:oMath>
                </a14:m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</a:t>
                </a:r>
                <a:r>
                  <a:rPr lang="en-US" sz="2000" dirty="0">
                    <a:solidFill>
                      <a:schemeClr val="hlink"/>
                    </a:solidFill>
                    <a:latin typeface="cmsy10" charset="0"/>
                    <a:cs typeface="+mn-cs"/>
                  </a:rPr>
                  <a:t> ≈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1,618034</a:t>
                </a:r>
                <a:br>
                  <a:rPr lang="en-US" sz="2000" dirty="0">
                    <a:solidFill>
                      <a:schemeClr val="hlink"/>
                    </a:solidFill>
                    <a:cs typeface="+mn-cs"/>
                  </a:rPr>
                </a:br>
                <a:endParaRPr lang="en-US" sz="1200" dirty="0">
                  <a:solidFill>
                    <a:schemeClr val="hlink"/>
                  </a:solidFill>
                  <a:cs typeface="+mn-cs"/>
                </a:endParaRPr>
              </a:p>
              <a:p>
                <a:pPr eaLnBrk="1" hangingPunct="1">
                  <a:defRPr/>
                </a:pPr>
                <a:r>
                  <a:rPr lang="en-US" sz="2000" dirty="0" err="1">
                    <a:solidFill>
                      <a:schemeClr val="hlink"/>
                    </a:solidFill>
                  </a:rPr>
                  <a:t>f</a:t>
                </a:r>
                <a:r>
                  <a:rPr lang="en-US" sz="2000" baseline="-25000" dirty="0" err="1">
                    <a:solidFill>
                      <a:schemeClr val="hlink"/>
                    </a:solidFill>
                  </a:rPr>
                  <a:t>k</a:t>
                </a:r>
                <a:r>
                  <a:rPr lang="en-US" sz="2000" dirty="0">
                    <a:solidFill>
                      <a:schemeClr val="hlink"/>
                    </a:solidFill>
                  </a:rPr>
                  <a:t> ≥ F</a:t>
                </a:r>
                <a:r>
                  <a:rPr lang="en-US" sz="2000" baseline="-25000" dirty="0">
                    <a:solidFill>
                      <a:schemeClr val="hlink"/>
                    </a:solidFill>
                  </a:rPr>
                  <a:t>k+2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≥ </a:t>
                </a:r>
                <a:r>
                  <a:rPr lang="en-US" sz="2000" dirty="0">
                    <a:solidFill>
                      <a:schemeClr val="hlink"/>
                    </a:solidFill>
                    <a:latin typeface="Symbol" charset="0"/>
                    <a:sym typeface="Symbol" charset="0"/>
                  </a:rPr>
                  <a:t>𝛷</a:t>
                </a:r>
                <a:r>
                  <a:rPr lang="en-US" sz="2000" baseline="30000" dirty="0">
                    <a:solidFill>
                      <a:schemeClr val="hlink"/>
                    </a:solidFill>
                    <a:sym typeface="Symbol" charset="0"/>
                  </a:rPr>
                  <a:t>k+2</a:t>
                </a:r>
                <a:endParaRPr lang="en-US" sz="2000" dirty="0"/>
              </a:p>
              <a:p>
                <a:pPr eaLnBrk="1" hangingPunct="1">
                  <a:defRPr/>
                </a:pPr>
                <a:r>
                  <a:rPr lang="en-US" sz="2000" dirty="0" err="1">
                    <a:cs typeface="+mn-cs"/>
                  </a:rPr>
                  <a:t>D.h.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ein</a:t>
                </a:r>
                <a:r>
                  <a:rPr lang="en-US" sz="2000" dirty="0">
                    <a:cs typeface="+mn-cs"/>
                  </a:rPr>
                  <a:t> Baum </a:t>
                </a:r>
                <a:r>
                  <a:rPr lang="en-US" sz="2000" dirty="0" err="1">
                    <a:cs typeface="+mn-cs"/>
                  </a:rPr>
                  <a:t>mit</a:t>
                </a:r>
                <a:r>
                  <a:rPr lang="en-US" sz="2000" dirty="0">
                    <a:cs typeface="+mn-cs"/>
                  </a:rPr>
                  <a:t> Rang 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k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im</a:t>
                </a:r>
                <a:r>
                  <a:rPr lang="en-US" sz="2000" dirty="0">
                    <a:cs typeface="+mn-cs"/>
                  </a:rPr>
                  <a:t> Fibonacci-Heap hat </a:t>
                </a:r>
                <a:r>
                  <a:rPr lang="en-US" sz="2000" dirty="0" err="1">
                    <a:cs typeface="+mn-cs"/>
                  </a:rPr>
                  <a:t>mindestens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1,61</a:t>
                </a:r>
                <a:r>
                  <a:rPr lang="en-US" sz="2000" baseline="30000" dirty="0">
                    <a:solidFill>
                      <a:schemeClr val="hlink"/>
                    </a:solidFill>
                    <a:cs typeface="+mn-cs"/>
                  </a:rPr>
                  <a:t>k+2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Knoten</a:t>
                </a:r>
                <a:endParaRPr lang="en-US" sz="2000" dirty="0">
                  <a:cs typeface="+mn-cs"/>
                </a:endParaRPr>
              </a:p>
              <a:p>
                <a:pPr eaLnBrk="1" hangingPunct="1">
                  <a:defRPr/>
                </a:pPr>
                <a:r>
                  <a:rPr lang="en-US" sz="2000" dirty="0">
                    <a:cs typeface="+mn-cs"/>
                  </a:rPr>
                  <a:t>Sei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cs typeface="+mn-cs"/>
                  </a:rPr>
                  <a:t>n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≥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1,61</a:t>
                </a:r>
                <a:r>
                  <a:rPr lang="en-US" sz="2000" baseline="30000" dirty="0">
                    <a:solidFill>
                      <a:schemeClr val="hlink"/>
                    </a:solidFill>
                  </a:rPr>
                  <a:t>k+2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1,61</a:t>
                </a:r>
                <a:r>
                  <a:rPr lang="en-US" sz="2000" baseline="30000" dirty="0">
                    <a:solidFill>
                      <a:schemeClr val="hlink"/>
                    </a:solidFill>
                  </a:rPr>
                  <a:t>k</a:t>
                </a:r>
                <a:r>
                  <a:rPr lang="en-US" sz="2000" dirty="0">
                    <a:solidFill>
                      <a:schemeClr val="hlink"/>
                    </a:solidFill>
                  </a:rPr>
                  <a:t> * 1,61</a:t>
                </a:r>
                <a:r>
                  <a:rPr lang="en-US" sz="2000" baseline="30000" dirty="0">
                    <a:solidFill>
                      <a:schemeClr val="hlink"/>
                    </a:solidFill>
                  </a:rPr>
                  <a:t>2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dann</a:t>
                </a:r>
                <a:r>
                  <a:rPr lang="en-US" sz="2000" dirty="0"/>
                  <a:t> gilt: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n/1,61</a:t>
                </a:r>
                <a:r>
                  <a:rPr lang="en-US" sz="20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≥ 1,61</a:t>
                </a:r>
                <a:r>
                  <a:rPr lang="en-US" sz="20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k     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# n&gt;1, also log n </a:t>
                </a:r>
                <a:r>
                  <a:rPr lang="en-U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positiv</a:t>
                </a:r>
                <a:endParaRPr lang="en-US" sz="2000" dirty="0"/>
              </a:p>
              <a:p>
                <a:pPr eaLnBrk="1" hangingPunct="1">
                  <a:defRPr/>
                </a:pPr>
                <a:r>
                  <a:rPr lang="en-US" sz="2000" dirty="0"/>
                  <a:t>Und </a:t>
                </a:r>
                <a:r>
                  <a:rPr lang="en-US" sz="2000" dirty="0" err="1"/>
                  <a:t>damit</a:t>
                </a:r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k ≤ log</a:t>
                </a:r>
                <a:r>
                  <a:rPr lang="en-US" sz="2000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1,61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n/1,61</a:t>
                </a:r>
                <a:r>
                  <a:rPr lang="en-US" sz="20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= c + log</a:t>
                </a:r>
                <a:r>
                  <a:rPr lang="en-US" sz="2000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1,61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n</a:t>
                </a:r>
                <a:endParaRPr lang="en-US" sz="2000" dirty="0"/>
              </a:p>
              <a:p>
                <a:pPr eaLnBrk="1" hangingPunct="1">
                  <a:defRPr/>
                </a:pPr>
                <a:endParaRPr lang="en-US" sz="2000" dirty="0"/>
              </a:p>
              <a:p>
                <a:pPr eaLnBrk="1" hangingPunct="1">
                  <a:defRPr/>
                </a:pPr>
                <a:r>
                  <a:rPr lang="en-US" sz="2000" dirty="0"/>
                  <a:t>Sei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Rang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Funktion</a:t>
                </a:r>
                <a:r>
                  <a:rPr lang="en-US" sz="2000" dirty="0"/>
                  <a:t>, die </a:t>
                </a:r>
                <a:r>
                  <a:rPr lang="en-US" sz="2000" dirty="0" err="1"/>
                  <a:t>Bäume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mit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Knoten</a:t>
                </a:r>
                <a:r>
                  <a:rPr lang="en-US" sz="2000" dirty="0"/>
                  <a:t> in </a:t>
                </a:r>
                <a:r>
                  <a:rPr lang="en-US" sz="2000" dirty="0" err="1"/>
                  <a:t>Rangwerte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abbildet</a:t>
                </a:r>
                <a:r>
                  <a:rPr lang="en-US" sz="2000" dirty="0"/>
                  <a:t>,</a:t>
                </a:r>
                <a:br>
                  <a:rPr lang="en-US" sz="2000" dirty="0"/>
                </a:br>
                <a:r>
                  <a:rPr lang="en-US" sz="2000" dirty="0" err="1"/>
                  <a:t>dann</a:t>
                </a:r>
                <a:r>
                  <a:rPr lang="en-US" sz="2000" dirty="0"/>
                  <a:t> gilt :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Rang ∈ O(log n)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cs typeface="+mn-cs"/>
                </a:endParaRPr>
              </a:p>
            </p:txBody>
          </p:sp>
        </mc:Choice>
        <mc:Fallback>
          <p:sp>
            <p:nvSpPr>
              <p:cNvPr id="220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196975"/>
                <a:ext cx="8892480" cy="4968875"/>
              </a:xfrm>
              <a:blipFill>
                <a:blip r:embed="rId2"/>
                <a:stretch>
                  <a:fillRect l="-713" t="-7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F2C93-67BE-8348-AF9B-4F6F71607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92" y="5085184"/>
            <a:ext cx="8388411" cy="98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83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Also gilt </a:t>
            </a:r>
            <a:r>
              <a:rPr lang="en-US" sz="3600" dirty="0">
                <a:solidFill>
                  <a:srgbClr val="030AFF"/>
                </a:solidFill>
              </a:rPr>
              <a:t>Inv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Ein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also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O(log n)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Das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keine</a:t>
            </a:r>
            <a:r>
              <a:rPr lang="en-US" dirty="0">
                <a:cs typeface="+mn-cs"/>
              </a:rPr>
              <a:t> intuitive </a:t>
            </a:r>
            <a:r>
              <a:rPr lang="en-US" dirty="0" err="1">
                <a:cs typeface="+mn-cs"/>
              </a:rPr>
              <a:t>Einsicht</a:t>
            </a:r>
            <a:r>
              <a:rPr lang="en-US" dirty="0">
                <a:cs typeface="+mn-cs"/>
              </a:rPr>
              <a:t>!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diese</a:t>
            </a:r>
            <a:r>
              <a:rPr lang="en-US" dirty="0">
                <a:cs typeface="+mn-cs"/>
              </a:rPr>
              <a:t>  und </a:t>
            </a:r>
            <a:r>
              <a:rPr lang="en-US" dirty="0" err="1">
                <a:cs typeface="+mn-cs"/>
              </a:rPr>
              <a:t>andere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Arbeiten</a:t>
            </a:r>
            <a:r>
              <a:rPr lang="en-US" dirty="0">
                <a:cs typeface="+mn-cs"/>
              </a:rPr>
              <a:t> hat </a:t>
            </a:r>
            <a:r>
              <a:rPr lang="en-US" dirty="0" err="1">
                <a:cs typeface="+mn-cs"/>
              </a:rPr>
              <a:t>Tarjan</a:t>
            </a:r>
            <a:r>
              <a:rPr lang="en-US" dirty="0">
                <a:cs typeface="+mn-cs"/>
              </a:rPr>
              <a:t> den Turing-Award </a:t>
            </a:r>
            <a:r>
              <a:rPr lang="en-US" dirty="0" err="1">
                <a:cs typeface="+mn-cs"/>
              </a:rPr>
              <a:t>bekommen</a:t>
            </a:r>
            <a:r>
              <a:rPr lang="en-US" dirty="0">
                <a:cs typeface="+mn-cs"/>
              </a:rPr>
              <a:t> (1986)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Weiter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amortisierten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Analyse</a:t>
            </a:r>
            <a:r>
              <a:rPr lang="en-US" dirty="0">
                <a:cs typeface="+mn-cs"/>
              </a:rPr>
              <a:t>…</a:t>
            </a: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C9BDFEB7-4089-D244-BE88-EB96E491D74D}"/>
              </a:ext>
            </a:extLst>
          </p:cNvPr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65201-FD08-AB4E-B84D-C1FA048BEC09}"/>
              </a:ext>
            </a:extLst>
          </p:cNvPr>
          <p:cNvSpPr/>
          <p:nvPr/>
        </p:nvSpPr>
        <p:spPr>
          <a:xfrm>
            <a:off x="801550" y="4399988"/>
            <a:ext cx="3940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600" dirty="0">
                <a:solidFill>
                  <a:srgbClr val="030AFF"/>
                </a:solidFill>
              </a:rPr>
              <a:t>https://en.wikipedia.org/wiki/Turing_Award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7BB90EC4-D7A9-4144-BEC6-F2A1B5556E98}"/>
              </a:ext>
            </a:extLst>
          </p:cNvPr>
          <p:cNvSpPr/>
          <p:nvPr/>
        </p:nvSpPr>
        <p:spPr>
          <a:xfrm>
            <a:off x="5986299" y="4079359"/>
            <a:ext cx="3940502" cy="1440160"/>
          </a:xfrm>
          <a:prstGeom prst="cloudCallout">
            <a:avLst>
              <a:gd name="adj1" fmla="val -32006"/>
              <a:gd name="adj2" fmla="val 754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rgbClr val="2123FF"/>
                </a:solidFill>
              </a:rPr>
              <a:t>Lange Begutachtungszeit für Zeitschriftenbeiträge</a:t>
            </a:r>
          </a:p>
        </p:txBody>
      </p:sp>
    </p:spTree>
    <p:extLst>
      <p:ext uri="{BB962C8B-B14F-4D97-AF65-F5344CB8AC3E}">
        <p14:creationId xmlns:p14="http://schemas.microsoft.com/office/powerpoint/2010/main" val="23790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DE659-F368-964C-AB47-B9E37DA9FE26}" type="slidenum">
              <a:rPr lang="de-DE"/>
              <a:pPr>
                <a:defRPr/>
              </a:pPr>
              <a:t>84</a:t>
            </a:fld>
            <a:endParaRPr lang="de-D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delete_min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79296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delete</a:t>
            </a:r>
            <a:r>
              <a:rPr lang="en-US" sz="2400" err="1">
                <a:solidFill>
                  <a:srgbClr val="3C8C93"/>
                </a:solidFill>
                <a:cs typeface="+mn-cs"/>
              </a:rPr>
              <a:t>_</a:t>
            </a:r>
            <a:r>
              <a:rPr lang="en-US" sz="2400">
                <a:solidFill>
                  <a:srgbClr val="3C8C93"/>
                </a:solidFill>
                <a:cs typeface="+mn-cs"/>
              </a:rPr>
              <a:t>min()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 (#Kinder(x) = Rang(x)):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400" dirty="0">
                <a:cs typeface="+mn-cs"/>
              </a:rPr>
              <a:t>Rang(x)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1 </a:t>
            </a:r>
            <a:r>
              <a:rPr lang="en-US" sz="2400" dirty="0">
                <a:cs typeface="+mn-cs"/>
              </a:rPr>
              <a:t>(-1 </a:t>
            </a:r>
            <a:r>
              <a:rPr lang="en-US" sz="2400" dirty="0" err="1">
                <a:cs typeface="+mn-cs"/>
              </a:rPr>
              <a:t>weil</a:t>
            </a:r>
            <a:r>
              <a:rPr lang="en-US" sz="2400" dirty="0">
                <a:cs typeface="+mn-cs"/>
              </a:rPr>
              <a:t> x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wird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Merge-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verkleinert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-(</a:t>
            </a:r>
            <a:r>
              <a:rPr lang="en-US" sz="2400" dirty="0">
                <a:cs typeface="+mn-cs"/>
              </a:rPr>
              <a:t>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Wegen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solidFill>
                  <a:srgbClr val="030AFF"/>
                </a:solidFill>
                <a:cs typeface="+mn-cs"/>
              </a:rPr>
              <a:t>Inv</a:t>
            </a:r>
            <a:r>
              <a:rPr lang="en-US" sz="2400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(Rang der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max.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  <a:r>
              <a:rPr lang="en-US" sz="2400" dirty="0">
                <a:cs typeface="+mn-cs"/>
              </a:rPr>
              <a:t>)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gilt: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 </a:t>
            </a:r>
            <a:r>
              <a:rPr lang="en-US" sz="2400" dirty="0">
                <a:solidFill>
                  <a:schemeClr val="hlink"/>
                </a:solidFill>
              </a:rPr>
              <a:t>– 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#Bäume</a:t>
            </a:r>
            <a:r>
              <a:rPr lang="en-US" sz="2400" baseline="30000" dirty="0">
                <a:cs typeface="+mn-cs"/>
              </a:rPr>
              <a:t>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96141" y="6093296"/>
            <a:ext cx="2340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Realisierung der Eimerkette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8465AB30-9E8E-C24A-940A-39DE2FCA100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2CECF-1956-4F44-9D2A-ECF938D587D2}" type="slidenum">
              <a:rPr lang="de-DE"/>
              <a:pPr>
                <a:defRPr/>
              </a:pPr>
              <a:t>85</a:t>
            </a:fld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sz="2400" dirty="0">
                <a:cs typeface="+mn-cs"/>
              </a:rPr>
              <a:t>(</a:t>
            </a:r>
            <a:r>
              <a:rPr lang="en-US" sz="2400" dirty="0">
                <a:solidFill>
                  <a:srgbClr val="009999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ist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kein</a:t>
            </a:r>
            <a:r>
              <a:rPr lang="en-US" sz="2400" dirty="0">
                <a:cs typeface="+mn-cs"/>
              </a:rPr>
              <a:t> min-Element – </a:t>
            </a:r>
            <a:r>
              <a:rPr lang="en-US" sz="2400" dirty="0" err="1">
                <a:cs typeface="+mn-cs"/>
              </a:rPr>
              <a:t>sonst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oben</a:t>
            </a:r>
            <a:r>
              <a:rPr lang="en-US" sz="2400" dirty="0">
                <a:cs typeface="+mn-cs"/>
              </a:rPr>
              <a:t>)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rang(x)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Entfernung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Knotens</a:t>
            </a:r>
            <a:r>
              <a:rPr lang="en-US" sz="2400" dirty="0">
                <a:cs typeface="+mn-cs"/>
              </a:rPr>
              <a:t>)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von delete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4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73EEF7EE-8D7F-8A40-BEDE-B428FDA039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1307-BF3E-7B43-8107-847E3891E987}" type="slidenum">
              <a:rPr lang="de-DE"/>
              <a:pPr>
                <a:defRPr/>
              </a:pPr>
              <a:t>86</a:t>
            </a:fld>
            <a:endParaRPr lang="de-D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  <a:r>
              <a:rPr lang="en-US" dirty="0">
                <a:cs typeface="+mj-cs"/>
              </a:rPr>
              <a:t> (Forts.)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Fortsetzung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  <a:br>
              <a:rPr lang="en-US" sz="2400" dirty="0">
                <a:solidFill>
                  <a:schemeClr val="hlink"/>
                </a:solidFill>
                <a:cs typeface="+mn-cs"/>
              </a:rPr>
            </a:br>
            <a:r>
              <a:rPr lang="en-US" sz="2400" dirty="0">
                <a:cs typeface="+mn-cs"/>
              </a:rPr>
              <a:t>          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O(log n)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 +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97ADCD17-E87D-3B47-9550-BE20EAF83D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87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decrease_key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decrease_key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(x,</a:t>
            </a:r>
            <a:r>
              <a:rPr lang="en-US" sz="2400" dirty="0">
                <a:solidFill>
                  <a:srgbClr val="3C8C93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O(1).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auf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(#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-1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4D27F6B-11C9-6C45-B40E-AA9DD378631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88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43464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483768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89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42363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483768" y="5301208"/>
            <a:ext cx="40063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Weitere Entwicklung unter Ausnutzung</a:t>
            </a:r>
            <a:br>
              <a:rPr lang="de-DE" dirty="0"/>
            </a:br>
            <a:r>
              <a:rPr lang="de-DE" dirty="0"/>
              <a:t>von Dateneigenschaften: Radix-Heap</a:t>
            </a:r>
          </a:p>
        </p:txBody>
      </p:sp>
    </p:spTree>
    <p:extLst>
      <p:ext uri="{BB962C8B-B14F-4D97-AF65-F5344CB8AC3E}">
        <p14:creationId xmlns:p14="http://schemas.microsoft.com/office/powerpoint/2010/main" val="234697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52CA6-7FDC-8D4F-B4C8-8793BB0F0C06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3706813" y="4724400"/>
            <a:ext cx="792162" cy="8636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6" name="AutoShape 22"/>
          <p:cNvSpPr>
            <a:spLocks noChangeArrowheads="1"/>
          </p:cNvSpPr>
          <p:nvPr/>
        </p:nvSpPr>
        <p:spPr bwMode="auto">
          <a:xfrm flipV="1">
            <a:off x="1619250" y="4724400"/>
            <a:ext cx="2881313" cy="863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7" name="AutoShape 23"/>
          <p:cNvSpPr>
            <a:spLocks noChangeArrowheads="1"/>
          </p:cNvSpPr>
          <p:nvPr/>
        </p:nvSpPr>
        <p:spPr bwMode="auto">
          <a:xfrm>
            <a:off x="2339975" y="2276475"/>
            <a:ext cx="5616575" cy="244792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B2B2B2"/>
              </a:solidFill>
              <a:cs typeface="+mn-cs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 </a:t>
            </a:r>
            <a:r>
              <a:rPr lang="de-DE" dirty="0"/>
              <a:t>(Wiederholung)</a:t>
            </a:r>
            <a:endParaRPr lang="en-US" dirty="0">
              <a:cs typeface="+mj-cs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>
                <a:cs typeface="+mn-cs"/>
              </a:rPr>
              <a:t>Beispiel:</a:t>
            </a:r>
          </a:p>
        </p:txBody>
      </p:sp>
      <p:sp>
        <p:nvSpPr>
          <p:cNvPr id="205828" name="Oval 4"/>
          <p:cNvSpPr>
            <a:spLocks noChangeArrowheads="1"/>
          </p:cNvSpPr>
          <p:nvPr/>
        </p:nvSpPr>
        <p:spPr bwMode="auto">
          <a:xfrm>
            <a:off x="4859338" y="26368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3922713" y="32845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5794375" y="32845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05831" name="Oval 7"/>
          <p:cNvSpPr>
            <a:spLocks noChangeArrowheads="1"/>
          </p:cNvSpPr>
          <p:nvPr/>
        </p:nvSpPr>
        <p:spPr bwMode="auto">
          <a:xfrm>
            <a:off x="3346450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205832" name="Oval 8"/>
          <p:cNvSpPr>
            <a:spLocks noChangeArrowheads="1"/>
          </p:cNvSpPr>
          <p:nvPr/>
        </p:nvSpPr>
        <p:spPr bwMode="auto">
          <a:xfrm>
            <a:off x="4354513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205833" name="Oval 9"/>
          <p:cNvSpPr>
            <a:spLocks noChangeArrowheads="1"/>
          </p:cNvSpPr>
          <p:nvPr/>
        </p:nvSpPr>
        <p:spPr bwMode="auto">
          <a:xfrm>
            <a:off x="5291138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6299200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205835" name="Oval 11"/>
          <p:cNvSpPr>
            <a:spLocks noChangeArrowheads="1"/>
          </p:cNvSpPr>
          <p:nvPr/>
        </p:nvSpPr>
        <p:spPr bwMode="auto">
          <a:xfrm>
            <a:off x="2951163" y="48688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205836" name="Oval 12"/>
          <p:cNvSpPr>
            <a:spLocks noChangeArrowheads="1"/>
          </p:cNvSpPr>
          <p:nvPr/>
        </p:nvSpPr>
        <p:spPr bwMode="auto">
          <a:xfrm>
            <a:off x="3706813" y="48688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17</a:t>
            </a:r>
            <a:endParaRPr lang="de-DE" baseline="-25000">
              <a:cs typeface="+mn-cs"/>
            </a:endParaRP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 flipH="1">
            <a:off x="4498975" y="29956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>
            <a:off x="5507038" y="29956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flipH="1">
            <a:off x="3779838" y="37163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>
            <a:off x="4427538" y="37877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H="1">
            <a:off x="5724525" y="37877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>
            <a:off x="6299200" y="37877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flipH="1">
            <a:off x="3348038" y="45799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>
            <a:off x="3779838" y="45799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flipH="1" flipV="1">
            <a:off x="5580063" y="4795838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5580063" y="50847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Forminvariante</a:t>
            </a:r>
          </a:p>
        </p:txBody>
      </p:sp>
      <p:sp>
        <p:nvSpPr>
          <p:cNvPr id="205850" name="Oval 26"/>
          <p:cNvSpPr>
            <a:spLocks noChangeArrowheads="1"/>
          </p:cNvSpPr>
          <p:nvPr/>
        </p:nvSpPr>
        <p:spPr bwMode="auto">
          <a:xfrm>
            <a:off x="3203575" y="3140075"/>
            <a:ext cx="1943100" cy="1871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755650" y="2895600"/>
            <a:ext cx="2254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Heapinvariante</a:t>
            </a:r>
            <a:endParaRPr lang="en-US" sz="2400" dirty="0">
              <a:cs typeface="+mn-cs"/>
            </a:endParaRPr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>
            <a:off x="3059113" y="3068638"/>
            <a:ext cx="43180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Rechteck 4">
            <a:extLst>
              <a:ext uri="{FF2B5EF4-FFF2-40B4-BE49-F238E27FC236}">
                <a16:creationId xmlns:a16="http://schemas.microsoft.com/office/drawing/2014/main" id="{DC1294A5-A892-F14F-A7B2-8A6F574B179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90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Radix-Heap (</a:t>
            </a:r>
            <a:r>
              <a:rPr lang="en-US" dirty="0" err="1">
                <a:cs typeface="+mj-cs"/>
              </a:rPr>
              <a:t>nur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)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26803"/>
              </p:ext>
            </p:extLst>
          </p:nvPr>
        </p:nvGraphicFramePr>
        <p:xfrm>
          <a:off x="1475657" y="3016947"/>
          <a:ext cx="5616624" cy="2860325"/>
        </p:xfrm>
        <a:graphic>
          <a:graphicData uri="http://schemas.openxmlformats.org/drawingml/2006/table">
            <a:tbl>
              <a:tblPr/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 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n/a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Bild 7" descr="Screen Shot 2015-05-07 at 15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731"/>
            <a:ext cx="8035430" cy="184486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Ahuja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Ravindra</a:t>
            </a:r>
            <a:r>
              <a:rPr lang="de-DE" sz="1200" dirty="0">
                <a:solidFill>
                  <a:srgbClr val="0000FF"/>
                </a:solidFill>
              </a:rPr>
              <a:t> K.; Mehlhorn, Kurt; </a:t>
            </a:r>
            <a:r>
              <a:rPr lang="de-DE" sz="1200" dirty="0" err="1">
                <a:solidFill>
                  <a:srgbClr val="0000FF"/>
                </a:solidFill>
              </a:rPr>
              <a:t>Orlin</a:t>
            </a:r>
            <a:r>
              <a:rPr lang="de-DE" sz="1200" dirty="0">
                <a:solidFill>
                  <a:srgbClr val="0000FF"/>
                </a:solidFill>
              </a:rPr>
              <a:t>, James B.;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, Robert E., </a:t>
            </a:r>
            <a:r>
              <a:rPr lang="de-DE" sz="1200" dirty="0" err="1">
                <a:solidFill>
                  <a:srgbClr val="0000FF"/>
                </a:solidFill>
              </a:rPr>
              <a:t>Faster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Association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Computing </a:t>
            </a:r>
            <a:r>
              <a:rPr lang="de-DE" sz="1200" dirty="0" err="1">
                <a:solidFill>
                  <a:srgbClr val="0000FF"/>
                </a:solidFill>
              </a:rPr>
              <a:t>Machinery</a:t>
            </a:r>
            <a:r>
              <a:rPr lang="de-DE" sz="1200" dirty="0">
                <a:solidFill>
                  <a:srgbClr val="0000FF"/>
                </a:solidFill>
              </a:rPr>
              <a:t> 37 (2): 213–223,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EE5ED-C52B-5506-DCE2-31F8E4573C10}"/>
              </a:ext>
            </a:extLst>
          </p:cNvPr>
          <p:cNvSpPr txBox="1"/>
          <p:nvPr/>
        </p:nvSpPr>
        <p:spPr>
          <a:xfrm>
            <a:off x="2483768" y="2224800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144AC"/>
                </a:solidFill>
              </a:rPr>
              <a:t>d</a:t>
            </a:r>
            <a:r>
              <a:rPr lang="en-DE" sz="1600" dirty="0">
                <a:solidFill>
                  <a:srgbClr val="0144AC"/>
                </a:solidFill>
              </a:rPr>
              <a:t>elete 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60A78-7F36-3494-7FFD-4108791A1999}"/>
              </a:ext>
            </a:extLst>
          </p:cNvPr>
          <p:cNvSpPr txBox="1"/>
          <p:nvPr/>
        </p:nvSpPr>
        <p:spPr>
          <a:xfrm>
            <a:off x="6443700" y="2224800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144AC"/>
                </a:solidFill>
              </a:rPr>
              <a:t>d</a:t>
            </a:r>
            <a:r>
              <a:rPr lang="en-DE" sz="1600" dirty="0">
                <a:solidFill>
                  <a:srgbClr val="0144AC"/>
                </a:solidFill>
              </a:rPr>
              <a:t>elete min</a:t>
            </a:r>
          </a:p>
        </p:txBody>
      </p:sp>
    </p:spTree>
    <p:extLst>
      <p:ext uri="{BB962C8B-B14F-4D97-AF65-F5344CB8AC3E}">
        <p14:creationId xmlns:p14="http://schemas.microsoft.com/office/powerpoint/2010/main" val="10502408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amortisierte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4838007"/>
          </a:xfrm>
        </p:spPr>
      </p:pic>
      <p:sp>
        <p:nvSpPr>
          <p:cNvPr id="8" name="Rectangle 7"/>
          <p:cNvSpPr/>
          <p:nvPr/>
        </p:nvSpPr>
        <p:spPr>
          <a:xfrm>
            <a:off x="2267744" y="6207695"/>
            <a:ext cx="5832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100" dirty="0" err="1">
                <a:solidFill>
                  <a:srgbClr val="030AFF"/>
                </a:solidFill>
                <a:latin typeface="+mn-lt"/>
              </a:rPr>
              <a:t>Gerth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Stølting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Brodal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George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Lagogiannis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and Robert E.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STRICT FIBONACCI HEAPS, In Proc. 44th Annual ACM Symposium on Theory of Computing, pages 1177-1184, </a:t>
            </a:r>
            <a:r>
              <a:rPr lang="en" sz="1100" b="1" dirty="0">
                <a:solidFill>
                  <a:srgbClr val="FF0000"/>
                </a:solidFill>
                <a:latin typeface="+mn-lt"/>
              </a:rPr>
              <a:t>2012.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30AFF"/>
                </a:solidFill>
                <a:latin typeface="+mn-lt"/>
              </a:rPr>
              <a:t>Fredman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Michael L.; Sedgewick, Robert;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Sleator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Daniel D.;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Robert E. The pairing heap: a new form of self-adjusting heap.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Algorithmica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 1 (1): 111–129,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1986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14451"/>
            <a:ext cx="1008112" cy="353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228" y="5114451"/>
            <a:ext cx="576064" cy="2587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4604394"/>
            <a:ext cx="771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rgbClr val="00429D"/>
                </a:solidFill>
              </a:rPr>
              <a:t>Merge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369" y="3212862"/>
            <a:ext cx="1213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rgbClr val="00429D"/>
                </a:solidFill>
              </a:rPr>
              <a:t>Delete-Min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A3DA9A-A247-1041-AB9F-A07D2909CD5F}"/>
              </a:ext>
            </a:extLst>
          </p:cNvPr>
          <p:cNvSpPr/>
          <p:nvPr/>
        </p:nvSpPr>
        <p:spPr>
          <a:xfrm>
            <a:off x="4716016" y="5589240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30AFF"/>
                </a:solidFill>
                <a:latin typeface="+mn-lt"/>
              </a:rPr>
              <a:t>Gerth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30AFF"/>
                </a:solidFill>
                <a:latin typeface="+mn-lt"/>
              </a:rPr>
              <a:t>Stølting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30AFF"/>
                </a:solidFill>
                <a:latin typeface="+mn-lt"/>
              </a:rPr>
              <a:t>Brodal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, Worst-case efficient priority queues. Proc. 7th ACM-SIAM Symposium on Discrete Algorithms, pp. 52–58,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9015336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pic>
        <p:nvPicPr>
          <p:cNvPr id="5" name="Bild 4" descr="world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1956130" cy="68579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Informatik als Wissenschaft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 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Jahre Entwicklung und Analyse</a:t>
            </a:r>
          </a:p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von Algorithmen und Datenstrukturen</a:t>
            </a:r>
          </a:p>
        </p:txBody>
      </p:sp>
    </p:spTree>
    <p:extLst>
      <p:ext uri="{BB962C8B-B14F-4D97-AF65-F5344CB8AC3E}">
        <p14:creationId xmlns:p14="http://schemas.microsoft.com/office/powerpoint/2010/main" val="8764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7_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8247</Words>
  <Application>Microsoft Macintosh PowerPoint</Application>
  <PresentationFormat>On-screen Show (4:3)</PresentationFormat>
  <Paragraphs>1346</Paragraphs>
  <Slides>92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Cambria Math</vt:lpstr>
      <vt:lpstr>cmsy10</vt:lpstr>
      <vt:lpstr>Consolas</vt:lpstr>
      <vt:lpstr>Courier New</vt:lpstr>
      <vt:lpstr>Myriad Pro</vt:lpstr>
      <vt:lpstr>Symbol</vt:lpstr>
      <vt:lpstr>7_Standarddesign</vt:lpstr>
      <vt:lpstr>Algorithmen und Datenstrukturen</vt:lpstr>
      <vt:lpstr>Kurze Wiederholung</vt:lpstr>
      <vt:lpstr>Danksagung</vt:lpstr>
      <vt:lpstr>Prioritätswarteschlangen</vt:lpstr>
      <vt:lpstr>Prioritätswarteschlangen als ADTs</vt:lpstr>
      <vt:lpstr>Erweiterte Prioritätswarteschlangen</vt:lpstr>
      <vt:lpstr>Prioritätswarteschlangen</vt:lpstr>
      <vt:lpstr>Binärer Heap (Wiederholung)</vt:lpstr>
      <vt:lpstr>Binärer Heap (Wiederholung)</vt:lpstr>
      <vt:lpstr>Binärer Heap (Wiederholung)</vt:lpstr>
      <vt:lpstr>Binärer Heap (Wiederholung)</vt:lpstr>
      <vt:lpstr>Binärer Heap (Wiederholung)</vt:lpstr>
      <vt:lpstr>Insert Operation</vt:lpstr>
      <vt:lpstr>Insert - Binärer Heap</vt:lpstr>
      <vt:lpstr>Insert Operation - Korrektheit</vt:lpstr>
      <vt:lpstr>Insert Operation - Korrektheit</vt:lpstr>
      <vt:lpstr>Insert Operation - Korrektheit</vt:lpstr>
      <vt:lpstr>Delete Min: Binärer Heap</vt:lpstr>
      <vt:lpstr>Delete Min Operation - Korrektheit</vt:lpstr>
      <vt:lpstr>Delete Min Operation - Korrektheit</vt:lpstr>
      <vt:lpstr>Delete Min Operation - Korrektheit</vt:lpstr>
      <vt:lpstr>Binärer Heap</vt:lpstr>
      <vt:lpstr>Prioritätswarteschlange mit binärem Heap</vt:lpstr>
      <vt:lpstr>Binärer Heap</vt:lpstr>
      <vt:lpstr>Binärer Heap: Operation build</vt:lpstr>
      <vt:lpstr>Aufwand für build</vt:lpstr>
      <vt:lpstr>Binärer Heap: Operation build</vt:lpstr>
      <vt:lpstr>Prioritätswarteschlangen als ADTs</vt:lpstr>
      <vt:lpstr>Anwendungen für merge</vt:lpstr>
      <vt:lpstr>Binomial-Heap zum schnellen Verschmelzen</vt:lpstr>
      <vt:lpstr>Binomial-Heap</vt:lpstr>
      <vt:lpstr>Binomial-Heap</vt:lpstr>
      <vt:lpstr>Binomial-Heap</vt:lpstr>
      <vt:lpstr>Binomial-Heap</vt:lpstr>
      <vt:lpstr>Prioritätswarteschlangen als Binomial-Heaps</vt:lpstr>
      <vt:lpstr>Binomial-Heap</vt:lpstr>
      <vt:lpstr>Anzahl der Bäume auf der Kette</vt:lpstr>
      <vt:lpstr>Beispiel einer Merge-Operation</vt:lpstr>
      <vt:lpstr>Operationen auf Binomial-Heaps</vt:lpstr>
      <vt:lpstr>Binomial-Heap</vt:lpstr>
      <vt:lpstr>Zusammenfassung</vt:lpstr>
      <vt:lpstr>Datenstruktur Fibonacci-Heap</vt:lpstr>
      <vt:lpstr>Prioritätswarteschlangen als Binomial-Heaps</vt:lpstr>
      <vt:lpstr>Verkettung der Liste zweier PQs</vt:lpstr>
      <vt:lpstr>Fibonacci-Heap</vt:lpstr>
      <vt:lpstr>Fibonacci-Heap: Anpassung der Struktur</vt:lpstr>
      <vt:lpstr>Fibonacci-Heap</vt:lpstr>
      <vt:lpstr>Fibonacci-Heap: Lazy-Merge</vt:lpstr>
      <vt:lpstr>Fibonacci-Heap: Lazy-Delete</vt:lpstr>
      <vt:lpstr>Fibonacci-Heap: Lazy-Delete</vt:lpstr>
      <vt:lpstr>Fibonacci-Heap</vt:lpstr>
      <vt:lpstr>Fibonacci-Heap: Übersicht</vt:lpstr>
      <vt:lpstr>Fibonacci-Heap</vt:lpstr>
      <vt:lpstr>Beispiel: delete_min</vt:lpstr>
      <vt:lpstr>Algorithmen und Datenstrukturen</vt:lpstr>
      <vt:lpstr>Binomial-Heap-Eigenschaft gilt auch</vt:lpstr>
      <vt:lpstr>Fibonacci-Heap</vt:lpstr>
      <vt:lpstr>Operation delete</vt:lpstr>
      <vt:lpstr>Fibonacci-Heap</vt:lpstr>
      <vt:lpstr>Zuordnung Elemente zu Knoten – Idee</vt:lpstr>
      <vt:lpstr>Zuordnung Elemente zu Knoten – Julia</vt:lpstr>
      <vt:lpstr>Fibonacci-Heap</vt:lpstr>
      <vt:lpstr>Fibonacci-Heap</vt:lpstr>
      <vt:lpstr>Fibonacci-Heap mit markierten Fehlern</vt:lpstr>
      <vt:lpstr>Strukturfehler: Verschiebung der Arbeit</vt:lpstr>
      <vt:lpstr>Danksagung</vt:lpstr>
      <vt:lpstr>Amortisierte Analyse</vt:lpstr>
      <vt:lpstr>Amortisierte Analyse</vt:lpstr>
      <vt:lpstr>Amortisierte Analyse: Potentialmethode</vt:lpstr>
      <vt:lpstr>Amortisierte Analyse: Potentialmethode</vt:lpstr>
      <vt:lpstr>Amortisierte Analyse: Arrays</vt:lpstr>
      <vt:lpstr>Amortisierte Analyse: Potentialmethode</vt:lpstr>
      <vt:lpstr>Fibonacci-Heap: insert, merge, min_element</vt:lpstr>
      <vt:lpstr>Fibonacci-Heap</vt:lpstr>
      <vt:lpstr>Fibonacci-Heap: Eigenschaften</vt:lpstr>
      <vt:lpstr>Fibonacci-Heap: Eigenschaften</vt:lpstr>
      <vt:lpstr>Fi+2 = 1 + 𝛴j=0i Fj                           Fi = Fi-2+ Fi-1 </vt:lpstr>
      <vt:lpstr>Rang eines Knotens im Binomialbaum</vt:lpstr>
      <vt:lpstr>Fibonacci-Heap</vt:lpstr>
      <vt:lpstr>PowerPoint Presentation</vt:lpstr>
      <vt:lpstr>aus: [Wikipedia]</vt:lpstr>
      <vt:lpstr>Fibonacci-Heap</vt:lpstr>
      <vt:lpstr>Also gilt Inv</vt:lpstr>
      <vt:lpstr>Fibonacci-Heap: delete_min</vt:lpstr>
      <vt:lpstr>Fibonacci-Heap: delete</vt:lpstr>
      <vt:lpstr>Fibonacci-Heap: delete (Forts.)</vt:lpstr>
      <vt:lpstr>Fibonacci-Heap: decrease_key</vt:lpstr>
      <vt:lpstr>Zusammenfassung: Laufzeitvergleich</vt:lpstr>
      <vt:lpstr>Zusammenfassung: Laufzeitvergleich</vt:lpstr>
      <vt:lpstr>Radix-Heap (nur Analyse)</vt:lpstr>
      <vt:lpstr>Es geht auch ohne amortisierte Analyse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861</cp:revision>
  <dcterms:created xsi:type="dcterms:W3CDTF">2010-04-27T12:26:40Z</dcterms:created>
  <dcterms:modified xsi:type="dcterms:W3CDTF">2022-05-05T06:45:27Z</dcterms:modified>
</cp:coreProperties>
</file>