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1"/>
  </p:notesMasterIdLst>
  <p:handoutMasterIdLst>
    <p:handoutMasterId r:id="rId12"/>
  </p:handoutMasterIdLst>
  <p:sldIdLst>
    <p:sldId id="273" r:id="rId2"/>
    <p:sldId id="467" r:id="rId3"/>
    <p:sldId id="465" r:id="rId4"/>
    <p:sldId id="454" r:id="rId5"/>
    <p:sldId id="455" r:id="rId6"/>
    <p:sldId id="456" r:id="rId7"/>
    <p:sldId id="457" r:id="rId8"/>
    <p:sldId id="466" r:id="rId9"/>
    <p:sldId id="371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A1E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94694"/>
  </p:normalViewPr>
  <p:slideViewPr>
    <p:cSldViewPr>
      <p:cViewPr varScale="1">
        <p:scale>
          <a:sx n="121" d="100"/>
          <a:sy n="121" d="100"/>
        </p:scale>
        <p:origin x="8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11.04.22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11.04.22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9E48E6-199D-7E45-9F1C-50DC6627F2C0}" type="slidenum">
              <a:rPr lang="en-US"/>
              <a:pPr/>
              <a:t>6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Update 27.11.</a:t>
            </a:r>
          </a:p>
        </p:txBody>
      </p:sp>
    </p:spTree>
    <p:extLst>
      <p:ext uri="{BB962C8B-B14F-4D97-AF65-F5344CB8AC3E}">
        <p14:creationId xmlns:p14="http://schemas.microsoft.com/office/powerpoint/2010/main" val="1423431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Magnus Bender und Malte </a:t>
            </a:r>
            <a:r>
              <a:rPr lang="de-DE" sz="2400" dirty="0" err="1"/>
              <a:t>Luttermann</a:t>
            </a:r>
            <a:r>
              <a:rPr lang="de-DE" sz="2400" dirty="0"/>
              <a:t> (Übungen)</a:t>
            </a:r>
          </a:p>
          <a:p>
            <a:pPr eaLnBrk="1" hangingPunct="1">
              <a:defRPr/>
            </a:pPr>
            <a:r>
              <a:rPr lang="de-DE" sz="2400" dirty="0"/>
              <a:t>sowie viele Tutoren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836712"/>
            <a:ext cx="9144000" cy="57606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x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grpSp>
        <p:nvGrpSpPr>
          <p:cNvPr id="10" name="Gruppierung 9"/>
          <p:cNvGrpSpPr/>
          <p:nvPr/>
        </p:nvGrpSpPr>
        <p:grpSpPr>
          <a:xfrm>
            <a:off x="467543" y="332656"/>
            <a:ext cx="8052815" cy="6120680"/>
            <a:chOff x="467544" y="332656"/>
            <a:chExt cx="7569200" cy="5753100"/>
          </a:xfrm>
        </p:grpSpPr>
        <p:pic>
          <p:nvPicPr>
            <p:cNvPr id="5" name="Bild 4" descr="mean_median.g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332656"/>
              <a:ext cx="7569200" cy="5753100"/>
            </a:xfrm>
            <a:prstGeom prst="rect">
              <a:avLst/>
            </a:prstGeom>
          </p:spPr>
        </p:pic>
        <p:sp>
          <p:nvSpPr>
            <p:cNvPr id="9" name="Rechteck 8"/>
            <p:cNvSpPr/>
            <p:nvPr/>
          </p:nvSpPr>
          <p:spPr>
            <a:xfrm>
              <a:off x="4283968" y="5301208"/>
              <a:ext cx="3140224" cy="43204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58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400" dirty="0"/>
              <a:t>Die nachfolgenden 4 Präsentationen übernommen aus der Vorlesung „Effiziente Algorithmen und Datenstrukturen“ (Kapitel 5: Sortieren und Selektieren) gehalten von Christian </a:t>
            </a:r>
            <a:r>
              <a:rPr lang="de-DE" sz="2400" dirty="0" err="1"/>
              <a:t>Scheideler</a:t>
            </a:r>
            <a:r>
              <a:rPr lang="de-DE" sz="2400" dirty="0"/>
              <a:t> an der TUM</a:t>
            </a:r>
          </a:p>
          <a:p>
            <a:pPr marL="0" indent="0">
              <a:buFontTx/>
              <a:buNone/>
              <a:defRPr/>
            </a:pPr>
            <a:endParaRPr lang="de-DE" sz="2400" dirty="0"/>
          </a:p>
          <a:p>
            <a:pPr marL="0" indent="0">
              <a:buFontTx/>
              <a:buNone/>
              <a:defRPr/>
            </a:pPr>
            <a:r>
              <a:rPr lang="de-DE" sz="2400" dirty="0"/>
              <a:t>http://www14.in.tum.de/lehre/2008WS/</a:t>
            </a:r>
            <a:r>
              <a:rPr lang="de-DE" sz="2400" dirty="0" err="1"/>
              <a:t>ea</a:t>
            </a:r>
            <a:r>
              <a:rPr lang="de-DE" sz="2400" dirty="0"/>
              <a:t>/</a:t>
            </a:r>
            <a:r>
              <a:rPr lang="de-DE" sz="2400" dirty="0" err="1"/>
              <a:t>index.html.de</a:t>
            </a:r>
            <a:endParaRPr lang="de-DE" sz="2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860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8B94-A8D0-7E45-81AC-5DE9EADAD494}" type="slidenum">
              <a:rPr lang="de-DE"/>
              <a:pPr/>
              <a:t>4</a:t>
            </a:fld>
            <a:endParaRPr lang="de-DE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Selektion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</a:t>
            </a:r>
            <a:r>
              <a:rPr lang="de-DE" dirty="0"/>
              <a:t> Finde 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/>
              <a:t>-kleinstes Element </a:t>
            </a:r>
            <a:br>
              <a:rPr lang="de-DE" dirty="0"/>
            </a:br>
            <a:r>
              <a:rPr lang="de-DE" dirty="0"/>
              <a:t>in einer Folge von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Elementen</a:t>
            </a:r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r>
              <a:rPr lang="de-DE" dirty="0">
                <a:solidFill>
                  <a:srgbClr val="0A1EFF"/>
                </a:solidFill>
              </a:rPr>
              <a:t>Lösung: </a:t>
            </a:r>
            <a:r>
              <a:rPr lang="de-DE" dirty="0"/>
              <a:t>Sortiere Elemente (z.B. </a:t>
            </a:r>
            <a:r>
              <a:rPr lang="de-DE" dirty="0" err="1"/>
              <a:t>Mergesort</a:t>
            </a:r>
            <a:r>
              <a:rPr lang="de-DE" dirty="0"/>
              <a:t>), gib 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 err="1"/>
              <a:t>-tes</a:t>
            </a:r>
            <a:r>
              <a:rPr lang="de-DE" dirty="0"/>
              <a:t> Element aus</a:t>
            </a:r>
            <a:r>
              <a:rPr lang="en-US" dirty="0">
                <a:latin typeface="cmsy10" charset="0"/>
              </a:rPr>
              <a:t>!</a:t>
            </a:r>
            <a:r>
              <a:rPr lang="de-DE" dirty="0"/>
              <a:t> Zeit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</a:t>
            </a:r>
          </a:p>
          <a:p>
            <a:pPr>
              <a:buFontTx/>
              <a:buNone/>
            </a:pPr>
            <a:endParaRPr lang="de-DE" dirty="0"/>
          </a:p>
          <a:p>
            <a:pPr algn="ctr"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Geht das auch schneller??</a:t>
            </a:r>
          </a:p>
          <a:p>
            <a:pPr algn="ctr">
              <a:buFontTx/>
              <a:buNone/>
            </a:pPr>
            <a:endParaRPr lang="de-DE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de-DE" dirty="0"/>
              <a:t>Ganz sicher für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=1</a:t>
            </a:r>
            <a:r>
              <a:rPr lang="de-DE" dirty="0"/>
              <a:t> (min) und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/>
              <a:t> (</a:t>
            </a:r>
            <a:r>
              <a:rPr lang="de-DE" dirty="0" err="1"/>
              <a:t>max</a:t>
            </a:r>
            <a:r>
              <a:rPr lang="de-DE" dirty="0"/>
              <a:t>)</a:t>
            </a:r>
          </a:p>
          <a:p>
            <a:pPr>
              <a:buFontTx/>
              <a:buNone/>
            </a:pPr>
            <a:r>
              <a:rPr lang="de-DE" dirty="0">
                <a:solidFill>
                  <a:srgbClr val="000000"/>
                </a:solidFill>
              </a:rPr>
              <a:t>Ausschluss von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n-1</a:t>
            </a:r>
            <a:r>
              <a:rPr lang="de-DE" dirty="0">
                <a:solidFill>
                  <a:srgbClr val="000000"/>
                </a:solidFill>
              </a:rPr>
              <a:t> Elementen nötig, also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B5224A06-7712-8D4D-A320-1D6DD357B657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75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0BF-8E02-3B40-A958-B210A7BABCE7}" type="slidenum">
              <a:rPr lang="de-DE"/>
              <a:pPr/>
              <a:t>5</a:t>
            </a:fld>
            <a:endParaRPr lang="de-DE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Selektion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781550"/>
          </a:xfrm>
        </p:spPr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Ansatz:</a:t>
            </a:r>
            <a:r>
              <a:rPr lang="de-DE" dirty="0"/>
              <a:t> Verfahre ähnlich zu </a:t>
            </a:r>
            <a:r>
              <a:rPr lang="de-DE" dirty="0" err="1"/>
              <a:t>Quicksort</a:t>
            </a: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endParaRPr lang="de-DE" dirty="0">
              <a:solidFill>
                <a:schemeClr val="hlink"/>
              </a:solidFill>
            </a:endParaRPr>
          </a:p>
          <a:p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/>
              <a:t>: Position des </a:t>
            </a:r>
            <a:r>
              <a:rPr lang="de-DE" dirty="0" err="1"/>
              <a:t>Pivotelements</a:t>
            </a:r>
            <a:r>
              <a:rPr lang="de-DE" dirty="0"/>
              <a:t> nach Partitionierung</a:t>
            </a:r>
          </a:p>
          <a:p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&lt;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/>
              <a:t>: mach mit linker Teilfolge weiter</a:t>
            </a:r>
          </a:p>
          <a:p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&gt;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/>
              <a:t>: mach mit rechter Teilfolge weiter</a:t>
            </a: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2338388" y="2420938"/>
            <a:ext cx="503237" cy="50323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2986088" y="242093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42830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49307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55784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128009" name="Rectangle 9"/>
          <p:cNvSpPr>
            <a:spLocks noChangeArrowheads="1"/>
          </p:cNvSpPr>
          <p:nvPr/>
        </p:nvSpPr>
        <p:spPr bwMode="auto">
          <a:xfrm>
            <a:off x="36353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128010" name="Rectangle 10"/>
          <p:cNvSpPr>
            <a:spLocks noChangeArrowheads="1"/>
          </p:cNvSpPr>
          <p:nvPr/>
        </p:nvSpPr>
        <p:spPr bwMode="auto">
          <a:xfrm>
            <a:off x="2336800" y="35004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28011" name="Rectangle 11"/>
          <p:cNvSpPr>
            <a:spLocks noChangeArrowheads="1"/>
          </p:cNvSpPr>
          <p:nvPr/>
        </p:nvSpPr>
        <p:spPr bwMode="auto">
          <a:xfrm>
            <a:off x="2986088" y="35020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28012" name="Rectangle 12"/>
          <p:cNvSpPr>
            <a:spLocks noChangeArrowheads="1"/>
          </p:cNvSpPr>
          <p:nvPr/>
        </p:nvSpPr>
        <p:spPr bwMode="auto">
          <a:xfrm>
            <a:off x="3633788" y="35020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128013" name="Rectangle 13"/>
          <p:cNvSpPr>
            <a:spLocks noChangeArrowheads="1"/>
          </p:cNvSpPr>
          <p:nvPr/>
        </p:nvSpPr>
        <p:spPr bwMode="auto">
          <a:xfrm>
            <a:off x="5576888" y="350043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28014" name="Rectangle 14"/>
          <p:cNvSpPr>
            <a:spLocks noChangeArrowheads="1"/>
          </p:cNvSpPr>
          <p:nvPr/>
        </p:nvSpPr>
        <p:spPr bwMode="auto">
          <a:xfrm>
            <a:off x="4930775" y="35020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128015" name="Rectangle 15"/>
          <p:cNvSpPr>
            <a:spLocks noChangeArrowheads="1"/>
          </p:cNvSpPr>
          <p:nvPr/>
        </p:nvSpPr>
        <p:spPr bwMode="auto">
          <a:xfrm>
            <a:off x="4283075" y="3502025"/>
            <a:ext cx="503238" cy="503238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28016" name="Line 16"/>
          <p:cNvSpPr>
            <a:spLocks noChangeShapeType="1"/>
          </p:cNvSpPr>
          <p:nvPr/>
        </p:nvSpPr>
        <p:spPr bwMode="auto">
          <a:xfrm flipH="1">
            <a:off x="2554288" y="2925763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17" name="Line 17"/>
          <p:cNvSpPr>
            <a:spLocks noChangeShapeType="1"/>
          </p:cNvSpPr>
          <p:nvPr/>
        </p:nvSpPr>
        <p:spPr bwMode="auto">
          <a:xfrm flipH="1">
            <a:off x="3130550" y="2925763"/>
            <a:ext cx="13684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18" name="Line 18"/>
          <p:cNvSpPr>
            <a:spLocks noChangeShapeType="1"/>
          </p:cNvSpPr>
          <p:nvPr/>
        </p:nvSpPr>
        <p:spPr bwMode="auto">
          <a:xfrm flipH="1">
            <a:off x="3851275" y="2925763"/>
            <a:ext cx="19431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19" name="Line 19"/>
          <p:cNvSpPr>
            <a:spLocks noChangeShapeType="1"/>
          </p:cNvSpPr>
          <p:nvPr/>
        </p:nvSpPr>
        <p:spPr bwMode="auto">
          <a:xfrm>
            <a:off x="3849688" y="2925763"/>
            <a:ext cx="129698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20" name="Line 20"/>
          <p:cNvSpPr>
            <a:spLocks noChangeShapeType="1"/>
          </p:cNvSpPr>
          <p:nvPr/>
        </p:nvSpPr>
        <p:spPr bwMode="auto">
          <a:xfrm>
            <a:off x="5146675" y="2925763"/>
            <a:ext cx="7207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21" name="Rectangle 21"/>
          <p:cNvSpPr>
            <a:spLocks noChangeArrowheads="1"/>
          </p:cNvSpPr>
          <p:nvPr/>
        </p:nvSpPr>
        <p:spPr bwMode="auto">
          <a:xfrm>
            <a:off x="2265363" y="3429000"/>
            <a:ext cx="1944687" cy="6477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8022" name="Rectangle 22"/>
          <p:cNvSpPr>
            <a:spLocks noChangeArrowheads="1"/>
          </p:cNvSpPr>
          <p:nvPr/>
        </p:nvSpPr>
        <p:spPr bwMode="auto">
          <a:xfrm>
            <a:off x="4857750" y="3429000"/>
            <a:ext cx="1296988" cy="6477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4427984" y="3995772"/>
            <a:ext cx="253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solidFill>
                  <a:schemeClr val="hlink"/>
                </a:solidFill>
              </a:rPr>
              <a:t>j</a:t>
            </a:r>
            <a:endParaRPr lang="de-DE" dirty="0"/>
          </a:p>
        </p:txBody>
      </p:sp>
      <p:sp>
        <p:nvSpPr>
          <p:cNvPr id="27" name="Rechteck 4">
            <a:extLst>
              <a:ext uri="{FF2B5EF4-FFF2-40B4-BE49-F238E27FC236}">
                <a16:creationId xmlns:a16="http://schemas.microsoft.com/office/drawing/2014/main" id="{428C17DD-77A6-844C-9C0D-71DBA5CE4A61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86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698E-8C61-DC46-8303-3ECB218CD91D}" type="slidenum">
              <a:rPr lang="de-DE"/>
              <a:pPr/>
              <a:t>6</a:t>
            </a:fld>
            <a:endParaRPr lang="de-DE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Selektion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2AEAC073-3B3B-1B41-966A-97A9EAC1EBB5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3FB26C6-9FE5-4116-9D2A-F56A068D1939}"/>
              </a:ext>
            </a:extLst>
          </p:cNvPr>
          <p:cNvSpPr txBox="1"/>
          <p:nvPr/>
        </p:nvSpPr>
        <p:spPr>
          <a:xfrm>
            <a:off x="464638" y="1230153"/>
            <a:ext cx="849997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function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quickselect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(A, l, r, k)</a:t>
            </a:r>
          </a:p>
          <a:p>
            <a:r>
              <a:rPr lang="en-GB" sz="16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de-DE" sz="16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A[l..</a:t>
            </a:r>
            <a:r>
              <a:rPr lang="de-DE" sz="1600" b="0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r</a:t>
            </a:r>
            <a:r>
              <a:rPr lang="de-DE" sz="16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]: </a:t>
            </a:r>
            <a:r>
              <a:rPr lang="de-DE" sz="1600" b="0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Restfeld</a:t>
            </a:r>
            <a:r>
              <a:rPr lang="de-DE" sz="16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, k: k-kleinstes Element, </a:t>
            </a:r>
            <a:r>
              <a:rPr lang="de-DE" sz="1600" b="0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l≤k≤r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</a:rPr>
              <a:t> 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r == l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A[l]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</a:rPr>
              <a:t>  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z =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rand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de-DE" sz="16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l:r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en-GB" sz="1600" dirty="0">
                <a:latin typeface="Courier New" panose="02070309020205020404" pitchFamily="49" charset="0"/>
              </a:rPr>
              <a:t>  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A[z], A[r] = A[r], A[</a:t>
            </a:r>
            <a:r>
              <a:rPr lang="de-DE" sz="16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z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 </a:t>
            </a:r>
            <a:r>
              <a:rPr lang="de-DE" sz="1600" dirty="0">
                <a:solidFill>
                  <a:srgbClr val="008000"/>
                </a:solidFill>
                <a:latin typeface="Courier New" panose="02070309020205020404" pitchFamily="49" charset="0"/>
              </a:rPr>
              <a:t># tausche A[</a:t>
            </a:r>
            <a:r>
              <a:rPr lang="de-DE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z</a:t>
            </a:r>
            <a:r>
              <a:rPr lang="de-DE" sz="1600" dirty="0">
                <a:solidFill>
                  <a:srgbClr val="008000"/>
                </a:solidFill>
                <a:latin typeface="Courier New" panose="02070309020205020404" pitchFamily="49" charset="0"/>
              </a:rPr>
              <a:t>] und A[</a:t>
            </a:r>
            <a:r>
              <a:rPr lang="de-DE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r</a:t>
            </a:r>
            <a:r>
              <a:rPr lang="de-DE" sz="1600" dirty="0">
                <a:solidFill>
                  <a:srgbClr val="008000"/>
                </a:solidFill>
                <a:latin typeface="Courier New" panose="02070309020205020404" pitchFamily="49" charset="0"/>
              </a:rPr>
              <a:t>]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</a:rPr>
              <a:t>  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v = A[r]; i = l; j = r</a:t>
            </a:r>
          </a:p>
          <a:p>
            <a:r>
              <a:rPr lang="en-GB" sz="1600" dirty="0">
                <a:latin typeface="Courier New" panose="02070309020205020404" pitchFamily="49" charset="0"/>
              </a:rPr>
              <a:t> 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true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ordne Elemente in [l, r - 1] nach Pivot v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GB" sz="1600" dirty="0">
                <a:latin typeface="Courier New" panose="02070309020205020404" pitchFamily="49" charset="0"/>
              </a:rPr>
              <a:t>  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A[i] &lt; v   i += 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A[j] &gt;= v &amp;&amp; j != l   j -= 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&lt; j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  A[i], A[j] = A[j], A[i]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j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&lt;= i   </a:t>
            </a:r>
            <a:r>
              <a:rPr lang="de-DE" sz="1600" dirty="0">
                <a:solidFill>
                  <a:srgbClr val="AF00DB"/>
                </a:solidFill>
                <a:latin typeface="Courier New" panose="02070309020205020404" pitchFamily="49" charset="0"/>
              </a:rPr>
              <a:t>break 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en-GB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 A[i], A[r] = A[r], A[i]</a:t>
            </a:r>
          </a:p>
          <a:p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k &lt; i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quickselect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(A, l, i - 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 k)</a:t>
            </a:r>
          </a:p>
          <a:p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elseif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k &gt; i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quickselect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(A, i + 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 r, k)</a:t>
            </a:r>
          </a:p>
          <a:p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else</a:t>
            </a:r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A[k]</a:t>
            </a:r>
            <a:b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09090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D01A-3AF5-6D43-AD0C-51238BA7A452}" type="slidenum">
              <a:rPr lang="de-DE"/>
              <a:pPr/>
              <a:t>7</a:t>
            </a:fld>
            <a:endParaRPr lang="de-DE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Quickselect</a:t>
            </a:r>
            <a:r>
              <a:rPr lang="de-DE" dirty="0"/>
              <a:t>: Analyse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 dirty="0">
                <a:solidFill>
                  <a:srgbClr val="000000"/>
                </a:solidFill>
              </a:rPr>
              <a:t>Aufwand </a:t>
            </a:r>
            <a:r>
              <a:rPr lang="de-DE" sz="2800" dirty="0">
                <a:solidFill>
                  <a:schemeClr val="hlink"/>
                </a:solidFill>
              </a:rPr>
              <a:t>T(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: erwartete Anzahl Vergleiche</a:t>
            </a:r>
          </a:p>
          <a:p>
            <a:endParaRPr lang="de-DE" sz="1600" dirty="0"/>
          </a:p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Behauptung: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hlink"/>
                </a:solidFill>
              </a:rPr>
              <a:t>T(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 ∈ O(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  <a:p>
            <a:pPr>
              <a:buFontTx/>
              <a:buNone/>
            </a:pPr>
            <a:r>
              <a:rPr lang="de-DE" sz="2800">
                <a:solidFill>
                  <a:schemeClr val="accent2"/>
                </a:solidFill>
              </a:rPr>
              <a:t>Begründung:</a:t>
            </a:r>
            <a:endParaRPr lang="de-DE" sz="2800" dirty="0">
              <a:solidFill>
                <a:schemeClr val="accent2"/>
              </a:solidFill>
            </a:endParaRPr>
          </a:p>
          <a:p>
            <a:r>
              <a:rPr lang="de-DE" sz="2800" dirty="0"/>
              <a:t>Pivot ist </a:t>
            </a:r>
            <a:r>
              <a:rPr lang="de-DE" sz="2800" dirty="0">
                <a:solidFill>
                  <a:srgbClr val="FF0000"/>
                </a:solidFill>
              </a:rPr>
              <a:t>gut</a:t>
            </a:r>
            <a:r>
              <a:rPr lang="de-DE" sz="2800" dirty="0"/>
              <a:t>: keine der Teilfolgen länger als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 ∙ </a:t>
            </a:r>
            <a:r>
              <a:rPr lang="de-DE" sz="2800" dirty="0">
                <a:solidFill>
                  <a:schemeClr val="hlink"/>
                </a:solidFill>
              </a:rPr>
              <a:t>2/3</a:t>
            </a:r>
          </a:p>
          <a:p>
            <a:r>
              <a:rPr lang="de-DE" sz="2800" dirty="0"/>
              <a:t>Sei </a:t>
            </a:r>
            <a:r>
              <a:rPr lang="de-DE" sz="2800" dirty="0">
                <a:solidFill>
                  <a:schemeClr val="hlink"/>
                </a:solidFill>
              </a:rPr>
              <a:t>p = Anteil der Fälle, in denen gilt: </a:t>
            </a:r>
            <a:r>
              <a:rPr lang="de-DE" sz="2800" dirty="0"/>
              <a:t>Pivot ist gut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</a:p>
          <a:p>
            <a:pPr marL="0" indent="0">
              <a:buNone/>
            </a:pPr>
            <a:endParaRPr lang="de-DE" sz="2800" dirty="0"/>
          </a:p>
          <a:p>
            <a:r>
              <a:rPr lang="de-DE" sz="2800" dirty="0">
                <a:solidFill>
                  <a:schemeClr val="hlink"/>
                </a:solidFill>
              </a:rPr>
              <a:t>p=1/3</a:t>
            </a: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2411437" y="4221088"/>
            <a:ext cx="49688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4067200" y="4221088"/>
            <a:ext cx="1727200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800"/>
              <a:t>gut</a:t>
            </a:r>
          </a:p>
        </p:txBody>
      </p:sp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3779862" y="4724326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1/3</a:t>
            </a:r>
          </a:p>
        </p:txBody>
      </p:sp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5507062" y="4724326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2/3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7544" y="5157192"/>
            <a:ext cx="8229600" cy="107989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2800" dirty="0"/>
              <a:t>Pivot </a:t>
            </a:r>
            <a:r>
              <a:rPr lang="de-DE" sz="2800" dirty="0">
                <a:solidFill>
                  <a:srgbClr val="FF0000"/>
                </a:solidFill>
              </a:rPr>
              <a:t>gut</a:t>
            </a:r>
            <a:r>
              <a:rPr lang="de-DE" sz="2800" dirty="0"/>
              <a:t>: Restaufwand </a:t>
            </a:r>
            <a:r>
              <a:rPr lang="en-US" sz="2400" dirty="0">
                <a:solidFill>
                  <a:schemeClr val="hlink"/>
                </a:solidFill>
                <a:latin typeface="msam6" charset="0"/>
              </a:rPr>
              <a:t>≤</a:t>
            </a:r>
            <a:r>
              <a:rPr lang="de-DE" sz="2800" dirty="0">
                <a:solidFill>
                  <a:schemeClr val="hlink"/>
                </a:solidFill>
              </a:rPr>
              <a:t> T(2n/3)</a:t>
            </a:r>
          </a:p>
          <a:p>
            <a:r>
              <a:rPr lang="de-DE" sz="2800" dirty="0"/>
              <a:t>Pivot </a:t>
            </a:r>
            <a:r>
              <a:rPr lang="de-DE" sz="2800" dirty="0">
                <a:solidFill>
                  <a:srgbClr val="FF0000"/>
                </a:solidFill>
              </a:rPr>
              <a:t>schlecht</a:t>
            </a:r>
            <a:r>
              <a:rPr lang="de-DE" sz="2800" dirty="0"/>
              <a:t>: Restaufwand </a:t>
            </a:r>
            <a:r>
              <a:rPr lang="en-US" sz="2400" dirty="0">
                <a:solidFill>
                  <a:schemeClr val="hlink"/>
                </a:solidFill>
                <a:latin typeface="msam6" charset="0"/>
              </a:rPr>
              <a:t>≤</a:t>
            </a:r>
            <a:r>
              <a:rPr lang="de-DE" sz="2800" dirty="0">
                <a:solidFill>
                  <a:schemeClr val="hlink"/>
                </a:solidFill>
              </a:rPr>
              <a:t> T(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  <a:p>
            <a:endParaRPr lang="de-DE" sz="2800" dirty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de-DE" sz="2800" dirty="0"/>
              <a:t>        </a:t>
            </a: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12" name="Rechteck 4">
            <a:extLst>
              <a:ext uri="{FF2B5EF4-FFF2-40B4-BE49-F238E27FC236}">
                <a16:creationId xmlns:a16="http://schemas.microsoft.com/office/drawing/2014/main" id="{EBC51082-DD97-4341-9B73-F8A4B7B8CB9E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4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 animBg="1"/>
      <p:bldP spid="130053" grpId="0" animBg="1"/>
      <p:bldP spid="130054" grpId="0"/>
      <p:bldP spid="130055" grpId="0"/>
      <p:bldP spid="9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Quickselect</a:t>
            </a:r>
            <a:r>
              <a:rPr lang="de-DE" dirty="0"/>
              <a:t>: Analyse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196975"/>
            <a:ext cx="8686800" cy="4968875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	T(</a:t>
            </a:r>
            <a:r>
              <a:rPr lang="de-DE" dirty="0" err="1"/>
              <a:t>n</a:t>
            </a:r>
            <a:r>
              <a:rPr lang="de-DE" dirty="0"/>
              <a:t>)		≤	</a:t>
            </a:r>
            <a:r>
              <a:rPr lang="de-DE" dirty="0" err="1"/>
              <a:t>cn</a:t>
            </a:r>
            <a:r>
              <a:rPr lang="de-DE" dirty="0"/>
              <a:t> + p · T(</a:t>
            </a:r>
            <a:r>
              <a:rPr lang="de-DE" dirty="0" err="1"/>
              <a:t>n</a:t>
            </a:r>
            <a:r>
              <a:rPr lang="de-DE" dirty="0"/>
              <a:t> · 2/3) + (1−p)·T(</a:t>
            </a:r>
            <a:r>
              <a:rPr lang="de-DE" dirty="0" err="1"/>
              <a:t>n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dirty="0"/>
              <a:t>      p · 	T(</a:t>
            </a:r>
            <a:r>
              <a:rPr lang="de-DE" dirty="0" err="1"/>
              <a:t>n</a:t>
            </a:r>
            <a:r>
              <a:rPr lang="de-DE" dirty="0"/>
              <a:t>)   		≤	</a:t>
            </a:r>
            <a:r>
              <a:rPr lang="de-DE" dirty="0" err="1"/>
              <a:t>cn</a:t>
            </a:r>
            <a:r>
              <a:rPr lang="de-DE" dirty="0"/>
              <a:t> + p · T(</a:t>
            </a:r>
            <a:r>
              <a:rPr lang="de-DE" dirty="0" err="1"/>
              <a:t>n</a:t>
            </a:r>
            <a:r>
              <a:rPr lang="de-DE" dirty="0"/>
              <a:t> · 2/3)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dirty="0"/>
              <a:t>   	</a:t>
            </a:r>
            <a:r>
              <a:rPr lang="de-DE" dirty="0">
                <a:solidFill>
                  <a:srgbClr val="FF0000"/>
                </a:solidFill>
              </a:rPr>
              <a:t>T(</a:t>
            </a:r>
            <a:r>
              <a:rPr lang="de-DE" dirty="0" err="1">
                <a:solidFill>
                  <a:srgbClr val="FF0000"/>
                </a:solidFill>
              </a:rPr>
              <a:t>n</a:t>
            </a:r>
            <a:r>
              <a:rPr lang="de-DE" dirty="0">
                <a:solidFill>
                  <a:srgbClr val="FF0000"/>
                </a:solidFill>
              </a:rPr>
              <a:t>)</a:t>
            </a:r>
            <a:r>
              <a:rPr lang="de-DE">
                <a:solidFill>
                  <a:srgbClr val="FF0000"/>
                </a:solidFill>
              </a:rPr>
              <a:t>		≤</a:t>
            </a:r>
            <a:r>
              <a:rPr lang="de-DE" dirty="0">
                <a:solidFill>
                  <a:srgbClr val="FF0000"/>
                </a:solidFill>
              </a:rPr>
              <a:t>	</a:t>
            </a:r>
            <a:r>
              <a:rPr lang="de-DE" dirty="0" err="1">
                <a:solidFill>
                  <a:srgbClr val="FF0000"/>
                </a:solidFill>
              </a:rPr>
              <a:t>cn</a:t>
            </a:r>
            <a:r>
              <a:rPr lang="de-DE" dirty="0">
                <a:solidFill>
                  <a:srgbClr val="FF0000"/>
                </a:solidFill>
              </a:rPr>
              <a:t>/p + T(</a:t>
            </a:r>
            <a:r>
              <a:rPr lang="de-DE" dirty="0" err="1">
                <a:solidFill>
                  <a:srgbClr val="FF0000"/>
                </a:solidFill>
              </a:rPr>
              <a:t>n</a:t>
            </a:r>
            <a:r>
              <a:rPr lang="de-DE" dirty="0">
                <a:solidFill>
                  <a:srgbClr val="FF0000"/>
                </a:solidFill>
              </a:rPr>
              <a:t> · 2/3)</a:t>
            </a:r>
            <a:br>
              <a:rPr lang="de-DE" dirty="0"/>
            </a:br>
            <a:r>
              <a:rPr lang="de-DE" dirty="0"/>
              <a:t>			≤ 	</a:t>
            </a:r>
            <a:r>
              <a:rPr lang="de-DE" dirty="0" err="1"/>
              <a:t>cn</a:t>
            </a:r>
            <a:r>
              <a:rPr lang="de-DE" dirty="0"/>
              <a:t>/p + c · (</a:t>
            </a:r>
            <a:r>
              <a:rPr lang="de-DE" dirty="0" err="1"/>
              <a:t>n</a:t>
            </a:r>
            <a:r>
              <a:rPr lang="de-DE" dirty="0"/>
              <a:t> · 2/3)/p + T(</a:t>
            </a:r>
            <a:r>
              <a:rPr lang="de-DE" dirty="0" err="1"/>
              <a:t>n</a:t>
            </a:r>
            <a:r>
              <a:rPr lang="de-DE" dirty="0"/>
              <a:t> · (2/3)</a:t>
            </a:r>
            <a:r>
              <a:rPr lang="de-DE" baseline="30000" dirty="0"/>
              <a:t>2</a:t>
            </a:r>
            <a:r>
              <a:rPr lang="de-DE" dirty="0"/>
              <a:t>) </a:t>
            </a:r>
            <a:br>
              <a:rPr lang="de-DE" dirty="0"/>
            </a:br>
            <a:r>
              <a:rPr lang="de-DE" dirty="0"/>
              <a:t> 			...          wiederholtes Einsetzen </a:t>
            </a:r>
          </a:p>
          <a:p>
            <a:pPr marL="0" indent="0">
              <a:buNone/>
            </a:pPr>
            <a:r>
              <a:rPr lang="de-DE" dirty="0"/>
              <a:t>			≤	(</a:t>
            </a:r>
            <a:r>
              <a:rPr lang="de-DE" dirty="0" err="1"/>
              <a:t>cn</a:t>
            </a:r>
            <a:r>
              <a:rPr lang="de-DE" dirty="0"/>
              <a:t>/p)(1 + 2/3 + 4/9 + 8/27 + ...) 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de-DE" dirty="0"/>
              <a:t>         			≤ </a:t>
            </a:r>
          </a:p>
          <a:p>
            <a:pPr marL="0" indent="0">
              <a:buNone/>
            </a:pPr>
            <a:r>
              <a:rPr lang="de-DE" dirty="0"/>
              <a:t>         </a:t>
            </a:r>
          </a:p>
          <a:p>
            <a:pPr marL="0" indent="0">
              <a:buNone/>
            </a:pPr>
            <a:r>
              <a:rPr lang="de-DE" dirty="0"/>
              <a:t>         			≤                 .                     =  9cn ∈ O(</a:t>
            </a:r>
            <a:r>
              <a:rPr lang="de-DE" dirty="0" err="1"/>
              <a:t>n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265881"/>
              </p:ext>
            </p:extLst>
          </p:nvPr>
        </p:nvGraphicFramePr>
        <p:xfrm>
          <a:off x="3347864" y="4090901"/>
          <a:ext cx="1838387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0" name="Formel" r:id="rId3" imgW="787400" imgH="431800" progId="Equation.3">
                  <p:embed/>
                </p:oleObj>
              </mc:Choice>
              <mc:Fallback>
                <p:oleObj name="Formel" r:id="rId3" imgW="7874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7864" y="4090901"/>
                        <a:ext cx="1838387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300557"/>
              </p:ext>
            </p:extLst>
          </p:nvPr>
        </p:nvGraphicFramePr>
        <p:xfrm>
          <a:off x="3491880" y="5050745"/>
          <a:ext cx="720080" cy="970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" name="Formel" r:id="rId5" imgW="292100" imgH="393700" progId="Equation.3">
                  <p:embed/>
                </p:oleObj>
              </mc:Choice>
              <mc:Fallback>
                <p:oleObj name="Formel" r:id="rId5" imgW="2921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91880" y="5050745"/>
                        <a:ext cx="720080" cy="9705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086623"/>
              </p:ext>
            </p:extLst>
          </p:nvPr>
        </p:nvGraphicFramePr>
        <p:xfrm>
          <a:off x="4612382" y="5048219"/>
          <a:ext cx="1183754" cy="940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" name="Formel" r:id="rId7" imgW="495300" imgH="393700" progId="Equation.3">
                  <p:embed/>
                </p:oleObj>
              </mc:Choice>
              <mc:Fallback>
                <p:oleObj name="Formel" r:id="rId7" imgW="4953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12382" y="5048219"/>
                        <a:ext cx="1183754" cy="940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228184" y="4221088"/>
            <a:ext cx="2146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geometrische Reihe mit </a:t>
            </a:r>
            <a:r>
              <a:rPr lang="de-DE" sz="1200" i="1" dirty="0"/>
              <a:t>a</a:t>
            </a:r>
            <a:r>
              <a:rPr lang="de-DE" sz="1200" i="1" baseline="-25000" dirty="0"/>
              <a:t>0</a:t>
            </a:r>
            <a:r>
              <a:rPr lang="de-DE" sz="1200" dirty="0"/>
              <a:t> = 1:</a:t>
            </a:r>
          </a:p>
          <a:p>
            <a:endParaRPr lang="de-DE" sz="1200" dirty="0"/>
          </a:p>
        </p:txBody>
      </p:sp>
      <p:pic>
        <p:nvPicPr>
          <p:cNvPr id="10" name="Bild 9" descr="7628dbf8d3caa8af25a898851808eb90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509120"/>
            <a:ext cx="184970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834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ＭＳ Ｐゴシック" charset="0"/>
              </a:rPr>
              <a:t>Überblick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de-DE" dirty="0"/>
              <a:t>Bisher behandelt: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Sortieren durch Vergleichen (vorige Sitzungen)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Lineares Sortieren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Prioritätswarteschlangen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Selektion von Elementen aus einem Feld (z.B. Median)</a:t>
            </a:r>
          </a:p>
          <a:p>
            <a:pPr>
              <a:spcBef>
                <a:spcPts val="500"/>
              </a:spcBef>
            </a:pPr>
            <a:r>
              <a:rPr lang="de-DE" dirty="0"/>
              <a:t>Es kommt: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Realisierung von Mengen</a:t>
            </a:r>
          </a:p>
          <a:p>
            <a:pPr lvl="1">
              <a:spcBef>
                <a:spcPts val="500"/>
              </a:spcBef>
            </a:pPr>
            <a:r>
              <a:rPr lang="de-DE"/>
              <a:t>Assoziation </a:t>
            </a:r>
            <a:r>
              <a:rPr lang="de-DE" dirty="0"/>
              <a:t>von Objekten (über sog. Hashtabellen)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024566"/>
              </p:ext>
            </p:extLst>
          </p:nvPr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0" name="Clip" r:id="rId3" imgW="2221595" imgH="3937487" progId="MS_ClipArt_Gallery.2">
                  <p:embed/>
                </p:oleObj>
              </mc:Choice>
              <mc:Fallback>
                <p:oleObj name="Clip" r:id="rId3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471927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799</Words>
  <Application>Microsoft Macintosh PowerPoint</Application>
  <PresentationFormat>On-screen Show (4:3)</PresentationFormat>
  <Paragraphs>113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Calibri</vt:lpstr>
      <vt:lpstr>cmsy10</vt:lpstr>
      <vt:lpstr>Courier New</vt:lpstr>
      <vt:lpstr>msam6</vt:lpstr>
      <vt:lpstr>Myriad Pro</vt:lpstr>
      <vt:lpstr>7_Standarddesign</vt:lpstr>
      <vt:lpstr>Formel</vt:lpstr>
      <vt:lpstr>Clip</vt:lpstr>
      <vt:lpstr>Algorithmen und Datenstrukturen</vt:lpstr>
      <vt:lpstr>PowerPoint Presentation</vt:lpstr>
      <vt:lpstr>Danksagung</vt:lpstr>
      <vt:lpstr>Selektion</vt:lpstr>
      <vt:lpstr>Selektion</vt:lpstr>
      <vt:lpstr>Selektion</vt:lpstr>
      <vt:lpstr>Quickselect: Analyse</vt:lpstr>
      <vt:lpstr>Quickselect: Analyse</vt:lpstr>
      <vt:lpstr>Überblick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None</dc:creator>
  <cp:lastModifiedBy>Magnus Bender</cp:lastModifiedBy>
  <cp:revision>1043</cp:revision>
  <cp:lastPrinted>2015-04-16T10:14:41Z</cp:lastPrinted>
  <dcterms:created xsi:type="dcterms:W3CDTF">2010-04-27T12:26:40Z</dcterms:created>
  <dcterms:modified xsi:type="dcterms:W3CDTF">2022-04-11T13:24:39Z</dcterms:modified>
</cp:coreProperties>
</file>