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5" r:id="rId1"/>
  </p:sldMasterIdLst>
  <p:notesMasterIdLst>
    <p:notesMasterId r:id="rId33"/>
  </p:notesMasterIdLst>
  <p:handoutMasterIdLst>
    <p:handoutMasterId r:id="rId34"/>
  </p:handoutMasterIdLst>
  <p:sldIdLst>
    <p:sldId id="273" r:id="rId2"/>
    <p:sldId id="306" r:id="rId3"/>
    <p:sldId id="278" r:id="rId4"/>
    <p:sldId id="275" r:id="rId5"/>
    <p:sldId id="276" r:id="rId6"/>
    <p:sldId id="281" r:id="rId7"/>
    <p:sldId id="277" r:id="rId8"/>
    <p:sldId id="283" r:id="rId9"/>
    <p:sldId id="282" r:id="rId10"/>
    <p:sldId id="284" r:id="rId11"/>
    <p:sldId id="285" r:id="rId12"/>
    <p:sldId id="286" r:id="rId13"/>
    <p:sldId id="288" r:id="rId14"/>
    <p:sldId id="287" r:id="rId15"/>
    <p:sldId id="289" r:id="rId16"/>
    <p:sldId id="290" r:id="rId17"/>
    <p:sldId id="292" r:id="rId18"/>
    <p:sldId id="293" r:id="rId19"/>
    <p:sldId id="291" r:id="rId20"/>
    <p:sldId id="308" r:id="rId21"/>
    <p:sldId id="294" r:id="rId22"/>
    <p:sldId id="295" r:id="rId23"/>
    <p:sldId id="296" r:id="rId24"/>
    <p:sldId id="297" r:id="rId25"/>
    <p:sldId id="298" r:id="rId26"/>
    <p:sldId id="299" r:id="rId27"/>
    <p:sldId id="300" r:id="rId28"/>
    <p:sldId id="301" r:id="rId29"/>
    <p:sldId id="302" r:id="rId30"/>
    <p:sldId id="303" r:id="rId31"/>
    <p:sldId id="304" r:id="rId3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Myriad Pro"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Myriad Pro"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Myriad Pro"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Myriad Pro"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Myriad Pro" charset="0"/>
        <a:ea typeface="ＭＳ Ｐゴシック" charset="0"/>
        <a:cs typeface="ＭＳ Ｐゴシック" charset="0"/>
      </a:defRPr>
    </a:lvl5pPr>
    <a:lvl6pPr marL="2286000" algn="l" defTabSz="457200" rtl="0" eaLnBrk="1" latinLnBrk="0" hangingPunct="1">
      <a:defRPr kern="1200">
        <a:solidFill>
          <a:schemeClr val="tx1"/>
        </a:solidFill>
        <a:latin typeface="Myriad Pro" charset="0"/>
        <a:ea typeface="ＭＳ Ｐゴシック" charset="0"/>
        <a:cs typeface="ＭＳ Ｐゴシック" charset="0"/>
      </a:defRPr>
    </a:lvl6pPr>
    <a:lvl7pPr marL="2743200" algn="l" defTabSz="457200" rtl="0" eaLnBrk="1" latinLnBrk="0" hangingPunct="1">
      <a:defRPr kern="1200">
        <a:solidFill>
          <a:schemeClr val="tx1"/>
        </a:solidFill>
        <a:latin typeface="Myriad Pro" charset="0"/>
        <a:ea typeface="ＭＳ Ｐゴシック" charset="0"/>
        <a:cs typeface="ＭＳ Ｐゴシック" charset="0"/>
      </a:defRPr>
    </a:lvl7pPr>
    <a:lvl8pPr marL="3200400" algn="l" defTabSz="457200" rtl="0" eaLnBrk="1" latinLnBrk="0" hangingPunct="1">
      <a:defRPr kern="1200">
        <a:solidFill>
          <a:schemeClr val="tx1"/>
        </a:solidFill>
        <a:latin typeface="Myriad Pro" charset="0"/>
        <a:ea typeface="ＭＳ Ｐゴシック" charset="0"/>
        <a:cs typeface="ＭＳ Ｐゴシック" charset="0"/>
      </a:defRPr>
    </a:lvl8pPr>
    <a:lvl9pPr marL="3657600" algn="l" defTabSz="457200" rtl="0" eaLnBrk="1" latinLnBrk="0" hangingPunct="1">
      <a:defRPr kern="1200">
        <a:solidFill>
          <a:schemeClr val="tx1"/>
        </a:solidFill>
        <a:latin typeface="Myriad Pro"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clrMru>
    <a:srgbClr val="0833FF"/>
    <a:srgbClr val="38F769"/>
    <a:srgbClr val="00394A"/>
    <a:srgbClr val="003241"/>
    <a:srgbClr val="DAD9D3"/>
    <a:srgbClr val="B2B1A9"/>
    <a:srgbClr val="004B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97"/>
    <p:restoredTop sz="94681"/>
  </p:normalViewPr>
  <p:slideViewPr>
    <p:cSldViewPr>
      <p:cViewPr varScale="1">
        <p:scale>
          <a:sx n="149" d="100"/>
          <a:sy n="149" d="100"/>
        </p:scale>
        <p:origin x="298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8A6ECAE5-6A67-9648-BFD4-50D589EC5C71}" type="datetimeFigureOut">
              <a:rPr lang="de-DE"/>
              <a:pPr>
                <a:defRPr/>
              </a:pPr>
              <a:t>16.05.22</a:t>
            </a:fld>
            <a:endParaRPr lang="en-US"/>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298B09E7-CB36-8743-B365-30F25214A412}" type="slidenum">
              <a:rPr lang="en-US"/>
              <a:pPr>
                <a:defRPr/>
              </a:pPr>
              <a:t>‹#›</a:t>
            </a:fld>
            <a:endParaRPr lang="en-US"/>
          </a:p>
        </p:txBody>
      </p:sp>
    </p:spTree>
    <p:extLst>
      <p:ext uri="{BB962C8B-B14F-4D97-AF65-F5344CB8AC3E}">
        <p14:creationId xmlns:p14="http://schemas.microsoft.com/office/powerpoint/2010/main" val="42924333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967AB418-317D-AC4E-A41A-2B33F9292AC9}" type="datetimeFigureOut">
              <a:rPr lang="de-DE"/>
              <a:pPr>
                <a:defRPr/>
              </a:pPr>
              <a:t>16.05.22</a:t>
            </a:fld>
            <a:endParaRPr lang="en-US"/>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US"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609C88DA-55BC-924E-8761-82F5902E2CE5}" type="slidenum">
              <a:rPr lang="en-US"/>
              <a:pPr>
                <a:defRPr/>
              </a:pPr>
              <a:t>‹#›</a:t>
            </a:fld>
            <a:endParaRPr lang="en-US"/>
          </a:p>
        </p:txBody>
      </p:sp>
    </p:spTree>
    <p:extLst>
      <p:ext uri="{BB962C8B-B14F-4D97-AF65-F5344CB8AC3E}">
        <p14:creationId xmlns:p14="http://schemas.microsoft.com/office/powerpoint/2010/main" val="253413931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lgn="ctr">
              <a:defRPr/>
            </a:lvl1pPr>
          </a:lstStyle>
          <a:p>
            <a:r>
              <a:rPr lang="de-DE"/>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US"/>
          </a:p>
        </p:txBody>
      </p:sp>
      <p:sp>
        <p:nvSpPr>
          <p:cNvPr id="4" name="Datumsplatzhalter 3"/>
          <p:cNvSpPr>
            <a:spLocks noGrp="1"/>
          </p:cNvSpPr>
          <p:nvPr>
            <p:ph type="dt" sz="half" idx="10"/>
          </p:nvPr>
        </p:nvSpPr>
        <p:spPr>
          <a:xfrm>
            <a:off x="2627313" y="6400800"/>
            <a:ext cx="1223962" cy="196850"/>
          </a:xfrm>
          <a:prstGeom prst="rect">
            <a:avLst/>
          </a:prstGeom>
        </p:spPr>
        <p:txBody>
          <a:bodyPr/>
          <a:lstStyle>
            <a:lvl1pPr>
              <a:defRPr>
                <a:cs typeface="+mn-cs"/>
              </a:defRPr>
            </a:lvl1pPr>
          </a:lstStyle>
          <a:p>
            <a:pPr>
              <a:defRPr/>
            </a:pPr>
            <a:endParaRPr lang="de-DE"/>
          </a:p>
        </p:txBody>
      </p:sp>
      <p:sp>
        <p:nvSpPr>
          <p:cNvPr id="5" name="Fußzeilenplatzhalter 4"/>
          <p:cNvSpPr>
            <a:spLocks noGrp="1"/>
          </p:cNvSpPr>
          <p:nvPr>
            <p:ph type="ftr" sz="quarter" idx="11"/>
          </p:nvPr>
        </p:nvSpPr>
        <p:spPr>
          <a:xfrm>
            <a:off x="3133725" y="6400800"/>
            <a:ext cx="2895600" cy="196850"/>
          </a:xfrm>
          <a:prstGeom prst="rect">
            <a:avLst/>
          </a:prstGeom>
        </p:spPr>
        <p:txBody>
          <a:bodyPr/>
          <a:lstStyle>
            <a:lvl1pPr>
              <a:defRPr>
                <a:cs typeface="+mn-cs"/>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CB34403-92B1-A544-A7FD-95466AC3179C}" type="slidenum">
              <a:rPr lang="de-DE"/>
              <a:pPr>
                <a:defRPr/>
              </a:pPr>
              <a:t>‹#›</a:t>
            </a:fld>
            <a:endParaRPr lang="de-DE"/>
          </a:p>
        </p:txBody>
      </p:sp>
    </p:spTree>
    <p:extLst>
      <p:ext uri="{BB962C8B-B14F-4D97-AF65-F5344CB8AC3E}">
        <p14:creationId xmlns:p14="http://schemas.microsoft.com/office/powerpoint/2010/main" val="323113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en-US"/>
          </a:p>
        </p:txBody>
      </p:sp>
      <p:sp>
        <p:nvSpPr>
          <p:cNvPr id="3" name="Inhaltsplatzhalter 2"/>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umsplatzhalter 3"/>
          <p:cNvSpPr>
            <a:spLocks noGrp="1"/>
          </p:cNvSpPr>
          <p:nvPr>
            <p:ph type="dt" sz="half" idx="10"/>
          </p:nvPr>
        </p:nvSpPr>
        <p:spPr>
          <a:xfrm>
            <a:off x="2627313" y="6400800"/>
            <a:ext cx="1223962" cy="196850"/>
          </a:xfrm>
          <a:prstGeom prst="rect">
            <a:avLst/>
          </a:prstGeom>
        </p:spPr>
        <p:txBody>
          <a:bodyPr/>
          <a:lstStyle>
            <a:lvl1pPr>
              <a:defRPr>
                <a:cs typeface="+mn-cs"/>
              </a:defRPr>
            </a:lvl1pPr>
          </a:lstStyle>
          <a:p>
            <a:pPr>
              <a:defRPr/>
            </a:pPr>
            <a:endParaRPr lang="de-DE"/>
          </a:p>
        </p:txBody>
      </p:sp>
      <p:sp>
        <p:nvSpPr>
          <p:cNvPr id="5" name="Fußzeilenplatzhalter 4"/>
          <p:cNvSpPr>
            <a:spLocks noGrp="1"/>
          </p:cNvSpPr>
          <p:nvPr>
            <p:ph type="ftr" sz="quarter" idx="11"/>
          </p:nvPr>
        </p:nvSpPr>
        <p:spPr>
          <a:xfrm>
            <a:off x="3133725" y="6400800"/>
            <a:ext cx="2895600" cy="196850"/>
          </a:xfrm>
          <a:prstGeom prst="rect">
            <a:avLst/>
          </a:prstGeom>
        </p:spPr>
        <p:txBody>
          <a:bodyPr/>
          <a:lstStyle>
            <a:lvl1pPr>
              <a:defRPr>
                <a:cs typeface="+mn-cs"/>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4C577E2-95DD-1F4B-A688-E8FB02007787}" type="slidenum">
              <a:rPr lang="de-DE"/>
              <a:pPr>
                <a:defRPr/>
              </a:pPr>
              <a:t>‹#›</a:t>
            </a:fld>
            <a:endParaRPr lang="de-DE"/>
          </a:p>
        </p:txBody>
      </p:sp>
    </p:spTree>
    <p:extLst>
      <p:ext uri="{BB962C8B-B14F-4D97-AF65-F5344CB8AC3E}">
        <p14:creationId xmlns:p14="http://schemas.microsoft.com/office/powerpoint/2010/main" val="390878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4556" name="Rectangle 44"/>
          <p:cNvSpPr>
            <a:spLocks noGrp="1" noChangeArrowheads="1"/>
          </p:cNvSpPr>
          <p:nvPr>
            <p:ph type="sldNum" sz="quarter" idx="4"/>
          </p:nvPr>
        </p:nvSpPr>
        <p:spPr bwMode="auto">
          <a:xfrm>
            <a:off x="7956550" y="6400800"/>
            <a:ext cx="1008063" cy="19685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91440" bIns="0" numCol="1" anchor="t" anchorCtr="0" compatLnSpc="1">
            <a:prstTxWarp prst="textNoShape">
              <a:avLst/>
            </a:prstTxWarp>
          </a:bodyPr>
          <a:lstStyle>
            <a:lvl1pPr algn="r">
              <a:defRPr sz="1100">
                <a:cs typeface="+mn-cs"/>
              </a:defRPr>
            </a:lvl1pPr>
          </a:lstStyle>
          <a:p>
            <a:pPr>
              <a:defRPr/>
            </a:pPr>
            <a:fld id="{7B1C38A0-67D8-0242-BF64-2E51696E2079}" type="slidenum">
              <a:rPr lang="de-DE"/>
              <a:pPr>
                <a:defRPr/>
              </a:pPr>
              <a:t>‹#›</a:t>
            </a:fld>
            <a:endParaRPr lang="de-DE" dirty="0"/>
          </a:p>
        </p:txBody>
      </p:sp>
      <p:pic>
        <p:nvPicPr>
          <p:cNvPr id="1027" name="Picture 45" descr="Logo_ImFocus"/>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54863" y="6453188"/>
            <a:ext cx="1377950" cy="84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4558" name="Rectangle 46"/>
          <p:cNvSpPr>
            <a:spLocks noChangeArrowheads="1"/>
          </p:cNvSpPr>
          <p:nvPr userDrawn="1"/>
        </p:nvSpPr>
        <p:spPr bwMode="auto">
          <a:xfrm>
            <a:off x="179388" y="981075"/>
            <a:ext cx="8785225" cy="73025"/>
          </a:xfrm>
          <a:prstGeom prst="rect">
            <a:avLst/>
          </a:prstGeom>
          <a:solidFill>
            <a:schemeClr val="bg1">
              <a:lumMod val="65000"/>
            </a:schemeClr>
          </a:solidFill>
          <a:ln>
            <a:noFill/>
          </a:ln>
          <a:effectLst/>
        </p:spPr>
        <p:txBody>
          <a:bodyPr wrap="none" anchor="ctr"/>
          <a:lstStyle/>
          <a:p>
            <a:pPr>
              <a:defRPr/>
            </a:pPr>
            <a:endParaRPr lang="en-US">
              <a:cs typeface="+mn-cs"/>
            </a:endParaRPr>
          </a:p>
        </p:txBody>
      </p:sp>
      <p:sp>
        <p:nvSpPr>
          <p:cNvPr id="64559" name="Rectangle 47"/>
          <p:cNvSpPr>
            <a:spLocks noChangeArrowheads="1"/>
          </p:cNvSpPr>
          <p:nvPr userDrawn="1"/>
        </p:nvSpPr>
        <p:spPr bwMode="auto">
          <a:xfrm flipV="1">
            <a:off x="179388" y="6669088"/>
            <a:ext cx="8785225" cy="188912"/>
          </a:xfrm>
          <a:prstGeom prst="rect">
            <a:avLst/>
          </a:prstGeom>
          <a:solidFill>
            <a:schemeClr val="bg1">
              <a:lumMod val="65000"/>
            </a:schemeClr>
          </a:solidFill>
          <a:ln>
            <a:noFill/>
          </a:ln>
          <a:effectLst/>
        </p:spPr>
        <p:txBody>
          <a:bodyPr wrap="none" anchor="ctr"/>
          <a:lstStyle/>
          <a:p>
            <a:pPr>
              <a:defRPr/>
            </a:pPr>
            <a:endParaRPr lang="en-US">
              <a:cs typeface="+mn-cs"/>
            </a:endParaRPr>
          </a:p>
        </p:txBody>
      </p:sp>
      <p:sp>
        <p:nvSpPr>
          <p:cNvPr id="64561" name="Rectangle 49"/>
          <p:cNvSpPr>
            <a:spLocks noGrp="1" noChangeArrowheads="1"/>
          </p:cNvSpPr>
          <p:nvPr>
            <p:ph type="title"/>
          </p:nvPr>
        </p:nvSpPr>
        <p:spPr bwMode="auto">
          <a:xfrm>
            <a:off x="468313" y="260350"/>
            <a:ext cx="8229600" cy="503238"/>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de-DE" noProof="0" dirty="0"/>
              <a:t>Titelmasterformat durch Klicken bearbeiten</a:t>
            </a:r>
          </a:p>
        </p:txBody>
      </p:sp>
      <p:sp>
        <p:nvSpPr>
          <p:cNvPr id="64562" name="Rectangle 50"/>
          <p:cNvSpPr>
            <a:spLocks noGrp="1" noChangeArrowheads="1"/>
          </p:cNvSpPr>
          <p:nvPr>
            <p:ph type="body" idx="1"/>
          </p:nvPr>
        </p:nvSpPr>
        <p:spPr bwMode="auto">
          <a:xfrm>
            <a:off x="457200" y="1196975"/>
            <a:ext cx="8229600" cy="496887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de-DE" noProof="0" dirty="0"/>
              <a:t>Textmasterformate durch Klicken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pic>
        <p:nvPicPr>
          <p:cNvPr id="1032" name="Bild 48" descr="Logo_Inst_InfSys_P309.pdf"/>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50825" y="6167438"/>
            <a:ext cx="2160588" cy="574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3" r:id="rId1"/>
    <p:sldLayoutId id="2147483874" r:id="rId2"/>
  </p:sldLayoutIdLst>
  <p:hf hdr="0" ftr="0" dt="0"/>
  <p:txStyles>
    <p:titleStyle>
      <a:lvl1pPr algn="l" rtl="0" eaLnBrk="0" fontAlgn="base" hangingPunct="0">
        <a:spcBef>
          <a:spcPct val="0"/>
        </a:spcBef>
        <a:spcAft>
          <a:spcPct val="0"/>
        </a:spcAft>
        <a:defRPr sz="3200">
          <a:solidFill>
            <a:schemeClr val="tx1"/>
          </a:solidFill>
          <a:latin typeface="+mj-lt"/>
          <a:ea typeface="+mj-ea"/>
          <a:cs typeface="ＭＳ Ｐゴシック" charset="0"/>
        </a:defRPr>
      </a:lvl1pPr>
      <a:lvl2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2pPr>
      <a:lvl3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3pPr>
      <a:lvl4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4pPr>
      <a:lvl5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5pPr>
      <a:lvl6pPr marL="457200" algn="l" rtl="0" fontAlgn="base">
        <a:spcBef>
          <a:spcPct val="0"/>
        </a:spcBef>
        <a:spcAft>
          <a:spcPct val="0"/>
        </a:spcAft>
        <a:defRPr sz="3200">
          <a:solidFill>
            <a:schemeClr val="tx1"/>
          </a:solidFill>
          <a:latin typeface="Myriad Pro" charset="0"/>
          <a:ea typeface="ＭＳ Ｐゴシック" charset="0"/>
        </a:defRPr>
      </a:lvl6pPr>
      <a:lvl7pPr marL="914400" algn="l" rtl="0" fontAlgn="base">
        <a:spcBef>
          <a:spcPct val="0"/>
        </a:spcBef>
        <a:spcAft>
          <a:spcPct val="0"/>
        </a:spcAft>
        <a:defRPr sz="3200">
          <a:solidFill>
            <a:schemeClr val="tx1"/>
          </a:solidFill>
          <a:latin typeface="Myriad Pro" charset="0"/>
          <a:ea typeface="ＭＳ Ｐゴシック" charset="0"/>
        </a:defRPr>
      </a:lvl7pPr>
      <a:lvl8pPr marL="1371600" algn="l" rtl="0" fontAlgn="base">
        <a:spcBef>
          <a:spcPct val="0"/>
        </a:spcBef>
        <a:spcAft>
          <a:spcPct val="0"/>
        </a:spcAft>
        <a:defRPr sz="3200">
          <a:solidFill>
            <a:schemeClr val="tx1"/>
          </a:solidFill>
          <a:latin typeface="Myriad Pro" charset="0"/>
          <a:ea typeface="ＭＳ Ｐゴシック" charset="0"/>
        </a:defRPr>
      </a:lvl8pPr>
      <a:lvl9pPr marL="1828800" algn="l" rtl="0" fontAlgn="base">
        <a:spcBef>
          <a:spcPct val="0"/>
        </a:spcBef>
        <a:spcAft>
          <a:spcPct val="0"/>
        </a:spcAft>
        <a:defRPr sz="3200">
          <a:solidFill>
            <a:schemeClr val="tx1"/>
          </a:solidFill>
          <a:latin typeface="Myriad Pro" charset="0"/>
          <a:ea typeface="ＭＳ Ｐゴシック"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2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a:solidFill>
            <a:schemeClr val="tx1"/>
          </a:solidFill>
          <a:latin typeface="+mn-lt"/>
          <a:ea typeface="+mn-ea"/>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2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0.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12776"/>
            <a:ext cx="7772400" cy="935037"/>
          </a:xfrm>
        </p:spPr>
        <p:txBody>
          <a:bodyPr/>
          <a:lstStyle/>
          <a:p>
            <a:pPr eaLnBrk="1" hangingPunct="1">
              <a:defRPr/>
            </a:pPr>
            <a:r>
              <a:rPr lang="de-DE" sz="3600" b="1" dirty="0">
                <a:cs typeface="+mj-cs"/>
              </a:rPr>
              <a:t>Algorithmen und Datenstrukturen</a:t>
            </a:r>
          </a:p>
        </p:txBody>
      </p:sp>
      <p:sp>
        <p:nvSpPr>
          <p:cNvPr id="3" name="Untertitel 2"/>
          <p:cNvSpPr>
            <a:spLocks noGrp="1"/>
          </p:cNvSpPr>
          <p:nvPr>
            <p:ph type="subTitle" idx="1"/>
          </p:nvPr>
        </p:nvSpPr>
        <p:spPr>
          <a:xfrm>
            <a:off x="1371600" y="2998094"/>
            <a:ext cx="6400800" cy="3024188"/>
          </a:xfrm>
        </p:spPr>
        <p:txBody>
          <a:bodyPr/>
          <a:lstStyle/>
          <a:p>
            <a:pPr eaLnBrk="1" hangingPunct="1">
              <a:defRPr/>
            </a:pPr>
            <a:r>
              <a:rPr lang="de-DE" sz="2400" dirty="0">
                <a:cs typeface="+mn-cs"/>
              </a:rPr>
              <a:t>Prof. Dr. Ralf Möller</a:t>
            </a:r>
          </a:p>
          <a:p>
            <a:pPr eaLnBrk="1" hangingPunct="1">
              <a:defRPr/>
            </a:pPr>
            <a:r>
              <a:rPr lang="de-DE" sz="2400" b="1" dirty="0">
                <a:cs typeface="+mn-cs"/>
              </a:rPr>
              <a:t>Universität zu Lübeck</a:t>
            </a:r>
          </a:p>
          <a:p>
            <a:pPr eaLnBrk="1" hangingPunct="1">
              <a:defRPr/>
            </a:pPr>
            <a:r>
              <a:rPr lang="de-DE" sz="2400" b="1" dirty="0">
                <a:cs typeface="+mn-cs"/>
              </a:rPr>
              <a:t>Institut für Informationssysteme</a:t>
            </a:r>
          </a:p>
          <a:p>
            <a:pPr eaLnBrk="1" hangingPunct="1">
              <a:defRPr/>
            </a:pPr>
            <a:endParaRPr lang="de-DE" sz="2400" dirty="0">
              <a:cs typeface="+mn-cs"/>
            </a:endParaRPr>
          </a:p>
          <a:p>
            <a:pPr eaLnBrk="1" hangingPunct="1">
              <a:defRPr/>
            </a:pPr>
            <a:r>
              <a:rPr lang="de-DE" sz="2400" dirty="0"/>
              <a:t>Magnus Bender und Malte </a:t>
            </a:r>
            <a:r>
              <a:rPr lang="de-DE" sz="2400" dirty="0" err="1"/>
              <a:t>Luttermann</a:t>
            </a:r>
            <a:r>
              <a:rPr lang="de-DE" sz="2400" dirty="0"/>
              <a:t> (Übungen)</a:t>
            </a:r>
          </a:p>
          <a:p>
            <a:pPr eaLnBrk="1" hangingPunct="1">
              <a:defRPr/>
            </a:pPr>
            <a:r>
              <a:rPr lang="de-DE" sz="2400"/>
              <a:t>sowie viele Tutoren</a:t>
            </a:r>
            <a:endParaRPr lang="de-DE" sz="2400" dirty="0"/>
          </a:p>
        </p:txBody>
      </p:sp>
      <p:sp>
        <p:nvSpPr>
          <p:cNvPr id="4" name="TextBox 3">
            <a:extLst>
              <a:ext uri="{FF2B5EF4-FFF2-40B4-BE49-F238E27FC236}">
                <a16:creationId xmlns:a16="http://schemas.microsoft.com/office/drawing/2014/main" id="{3C3F01C1-F465-C140-AB11-75800DDD309D}"/>
              </a:ext>
            </a:extLst>
          </p:cNvPr>
          <p:cNvSpPr txBox="1"/>
          <p:nvPr/>
        </p:nvSpPr>
        <p:spPr>
          <a:xfrm>
            <a:off x="3347864" y="2118955"/>
            <a:ext cx="2510624" cy="369332"/>
          </a:xfrm>
          <a:prstGeom prst="rect">
            <a:avLst/>
          </a:prstGeom>
          <a:noFill/>
        </p:spPr>
        <p:txBody>
          <a:bodyPr wrap="none" rtlCol="0">
            <a:spAutoFit/>
          </a:bodyPr>
          <a:lstStyle/>
          <a:p>
            <a:r>
              <a:rPr lang="en-DE" dirty="0"/>
              <a:t>Tries und PATRICIA Tries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organ</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1015021" cy="369332"/>
          </a:xfrm>
          <a:prstGeom prst="rect">
            <a:avLst/>
          </a:prstGeom>
          <a:noFill/>
        </p:spPr>
        <p:txBody>
          <a:bodyPr wrap="none" rtlCol="0">
            <a:spAutoFit/>
          </a:bodyPr>
          <a:lstStyle/>
          <a:p>
            <a:r>
              <a:rPr lang="de-DE" b="1" dirty="0">
                <a:solidFill>
                  <a:srgbClr val="C00000"/>
                </a:solidFill>
              </a:rPr>
              <a:t>o r g a n</a:t>
            </a:r>
          </a:p>
        </p:txBody>
      </p:sp>
      <p:sp>
        <p:nvSpPr>
          <p:cNvPr id="11" name="Rechteck 10"/>
          <p:cNvSpPr/>
          <p:nvPr/>
        </p:nvSpPr>
        <p:spPr>
          <a:xfrm>
            <a:off x="5105883"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1015021" cy="369332"/>
          </a:xfrm>
          <a:prstGeom prst="rect">
            <a:avLst/>
          </a:prstGeom>
          <a:noFill/>
        </p:spPr>
        <p:txBody>
          <a:bodyPr wrap="none" rtlCol="0">
            <a:spAutoFit/>
          </a:bodyPr>
          <a:lstStyle/>
          <a:p>
            <a:r>
              <a:rPr lang="de-DE" b="1" dirty="0">
                <a:solidFill>
                  <a:srgbClr val="C00000"/>
                </a:solidFill>
              </a:rPr>
              <a:t>o r g a n</a:t>
            </a:r>
          </a:p>
        </p:txBody>
      </p:sp>
      <p:sp>
        <p:nvSpPr>
          <p:cNvPr id="61" name="Rechteck 60"/>
          <p:cNvSpPr/>
          <p:nvPr/>
        </p:nvSpPr>
        <p:spPr>
          <a:xfrm>
            <a:off x="5513056" y="1979548"/>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1015021" cy="369332"/>
          </a:xfrm>
          <a:prstGeom prst="rect">
            <a:avLst/>
          </a:prstGeom>
          <a:noFill/>
        </p:spPr>
        <p:txBody>
          <a:bodyPr wrap="none" rtlCol="0">
            <a:spAutoFit/>
          </a:bodyPr>
          <a:lstStyle/>
          <a:p>
            <a:r>
              <a:rPr lang="de-DE" b="1" dirty="0">
                <a:solidFill>
                  <a:srgbClr val="C00000"/>
                </a:solidFill>
              </a:rPr>
              <a:t>o r g a n</a:t>
            </a:r>
          </a:p>
        </p:txBody>
      </p:sp>
      <p:sp>
        <p:nvSpPr>
          <p:cNvPr id="70" name="Rechteck 69"/>
          <p:cNvSpPr/>
          <p:nvPr/>
        </p:nvSpPr>
        <p:spPr>
          <a:xfrm>
            <a:off x="5652120" y="2659533"/>
            <a:ext cx="21239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Textfeld 71"/>
          <p:cNvSpPr txBox="1"/>
          <p:nvPr/>
        </p:nvSpPr>
        <p:spPr>
          <a:xfrm>
            <a:off x="5285171" y="3203684"/>
            <a:ext cx="1015021" cy="369332"/>
          </a:xfrm>
          <a:prstGeom prst="rect">
            <a:avLst/>
          </a:prstGeom>
          <a:noFill/>
        </p:spPr>
        <p:txBody>
          <a:bodyPr wrap="none" rtlCol="0">
            <a:spAutoFit/>
          </a:bodyPr>
          <a:lstStyle/>
          <a:p>
            <a:r>
              <a:rPr lang="de-DE" b="1" dirty="0">
                <a:solidFill>
                  <a:srgbClr val="C00000"/>
                </a:solidFill>
              </a:rPr>
              <a:t>o r g a n</a:t>
            </a:r>
          </a:p>
        </p:txBody>
      </p:sp>
      <p:sp>
        <p:nvSpPr>
          <p:cNvPr id="73" name="Rechteck 72"/>
          <p:cNvSpPr/>
          <p:nvPr/>
        </p:nvSpPr>
        <p:spPr>
          <a:xfrm>
            <a:off x="5853943" y="3275692"/>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a:off x="5279090" y="3140968"/>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9" name="Textfeld 78"/>
          <p:cNvSpPr txBox="1"/>
          <p:nvPr/>
        </p:nvSpPr>
        <p:spPr>
          <a:xfrm>
            <a:off x="5285171" y="3861682"/>
            <a:ext cx="1015021" cy="369332"/>
          </a:xfrm>
          <a:prstGeom prst="rect">
            <a:avLst/>
          </a:prstGeom>
          <a:noFill/>
        </p:spPr>
        <p:txBody>
          <a:bodyPr wrap="none" rtlCol="0">
            <a:spAutoFit/>
          </a:bodyPr>
          <a:lstStyle/>
          <a:p>
            <a:r>
              <a:rPr lang="de-DE" b="1" dirty="0">
                <a:solidFill>
                  <a:srgbClr val="C00000"/>
                </a:solidFill>
              </a:rPr>
              <a:t>o r g a n</a:t>
            </a:r>
          </a:p>
        </p:txBody>
      </p:sp>
      <p:sp>
        <p:nvSpPr>
          <p:cNvPr id="80" name="Rechteck 79"/>
          <p:cNvSpPr/>
          <p:nvPr/>
        </p:nvSpPr>
        <p:spPr>
          <a:xfrm>
            <a:off x="6012160" y="3933690"/>
            <a:ext cx="217841"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1" name="Gerade Verbindung mit Pfeil 80"/>
          <p:cNvCxnSpPr/>
          <p:nvPr/>
        </p:nvCxnSpPr>
        <p:spPr>
          <a:xfrm>
            <a:off x="5279090" y="3798966"/>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5" name="Gerade Verbindung mit Pfeil 84"/>
          <p:cNvCxnSpPr/>
          <p:nvPr/>
        </p:nvCxnSpPr>
        <p:spPr>
          <a:xfrm flipH="1">
            <a:off x="4247964" y="4293096"/>
            <a:ext cx="566664" cy="5133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3086269" y="4839333"/>
            <a:ext cx="1269707" cy="369332"/>
          </a:xfrm>
          <a:prstGeom prst="rect">
            <a:avLst/>
          </a:prstGeom>
          <a:noFill/>
        </p:spPr>
        <p:txBody>
          <a:bodyPr wrap="none" rtlCol="0">
            <a:spAutoFit/>
          </a:bodyPr>
          <a:lstStyle/>
          <a:p>
            <a:r>
              <a:rPr lang="de-DE" b="1" dirty="0">
                <a:solidFill>
                  <a:srgbClr val="C00000"/>
                </a:solidFill>
              </a:rPr>
              <a:t>Gefunden!</a:t>
            </a:r>
          </a:p>
        </p:txBody>
      </p:sp>
      <p:sp>
        <p:nvSpPr>
          <p:cNvPr id="82"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10</a:t>
            </a:fld>
            <a:endParaRPr lang="de-DE"/>
          </a:p>
        </p:txBody>
      </p:sp>
    </p:spTree>
    <p:extLst>
      <p:ext uri="{BB962C8B-B14F-4D97-AF65-F5344CB8AC3E}">
        <p14:creationId xmlns:p14="http://schemas.microsoft.com/office/powerpoint/2010/main" val="358029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72"/>
                                        </p:tgtEl>
                                        <p:attrNameLst>
                                          <p:attrName>style.visibility</p:attrName>
                                        </p:attrNameLst>
                                      </p:cBhvr>
                                      <p:to>
                                        <p:strVal val="visible"/>
                                      </p:to>
                                    </p:set>
                                    <p:anim calcmode="lin" valueType="num">
                                      <p:cBhvr additive="base">
                                        <p:cTn id="49" dur="500" fill="hold"/>
                                        <p:tgtEl>
                                          <p:spTgt spid="72"/>
                                        </p:tgtEl>
                                        <p:attrNameLst>
                                          <p:attrName>ppt_x</p:attrName>
                                        </p:attrNameLst>
                                      </p:cBhvr>
                                      <p:tavLst>
                                        <p:tav tm="0">
                                          <p:val>
                                            <p:strVal val="1+#ppt_w/2"/>
                                          </p:val>
                                        </p:tav>
                                        <p:tav tm="100000">
                                          <p:val>
                                            <p:strVal val="#ppt_x"/>
                                          </p:val>
                                        </p:tav>
                                      </p:tavLst>
                                    </p:anim>
                                    <p:anim calcmode="lin" valueType="num">
                                      <p:cBhvr additive="base">
                                        <p:cTn id="50" dur="500" fill="hold"/>
                                        <p:tgtEl>
                                          <p:spTgt spid="72"/>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additive="base">
                                        <p:cTn id="53" dur="500" fill="hold"/>
                                        <p:tgtEl>
                                          <p:spTgt spid="73"/>
                                        </p:tgtEl>
                                        <p:attrNameLst>
                                          <p:attrName>ppt_x</p:attrName>
                                        </p:attrNameLst>
                                      </p:cBhvr>
                                      <p:tavLst>
                                        <p:tav tm="0">
                                          <p:val>
                                            <p:strVal val="1+#ppt_w/2"/>
                                          </p:val>
                                        </p:tav>
                                        <p:tav tm="100000">
                                          <p:val>
                                            <p:strVal val="#ppt_x"/>
                                          </p:val>
                                        </p:tav>
                                      </p:tavLst>
                                    </p:anim>
                                    <p:anim calcmode="lin" valueType="num">
                                      <p:cBhvr additive="base">
                                        <p:cTn id="54" dur="500" fill="hold"/>
                                        <p:tgtEl>
                                          <p:spTgt spid="73"/>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78"/>
                                        </p:tgtEl>
                                        <p:attrNameLst>
                                          <p:attrName>style.visibility</p:attrName>
                                        </p:attrNameLst>
                                      </p:cBhvr>
                                      <p:to>
                                        <p:strVal val="visible"/>
                                      </p:to>
                                    </p:set>
                                    <p:anim calcmode="lin" valueType="num">
                                      <p:cBhvr additive="base">
                                        <p:cTn id="57" dur="500" fill="hold"/>
                                        <p:tgtEl>
                                          <p:spTgt spid="78"/>
                                        </p:tgtEl>
                                        <p:attrNameLst>
                                          <p:attrName>ppt_x</p:attrName>
                                        </p:attrNameLst>
                                      </p:cBhvr>
                                      <p:tavLst>
                                        <p:tav tm="0">
                                          <p:val>
                                            <p:strVal val="1+#ppt_w/2"/>
                                          </p:val>
                                        </p:tav>
                                        <p:tav tm="100000">
                                          <p:val>
                                            <p:strVal val="#ppt_x"/>
                                          </p:val>
                                        </p:tav>
                                      </p:tavLst>
                                    </p:anim>
                                    <p:anim calcmode="lin" valueType="num">
                                      <p:cBhvr additive="base">
                                        <p:cTn id="58" dur="500" fill="hold"/>
                                        <p:tgtEl>
                                          <p:spTgt spid="78"/>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79"/>
                                        </p:tgtEl>
                                        <p:attrNameLst>
                                          <p:attrName>style.visibility</p:attrName>
                                        </p:attrNameLst>
                                      </p:cBhvr>
                                      <p:to>
                                        <p:strVal val="visible"/>
                                      </p:to>
                                    </p:set>
                                    <p:anim calcmode="lin" valueType="num">
                                      <p:cBhvr additive="base">
                                        <p:cTn id="63" dur="500" fill="hold"/>
                                        <p:tgtEl>
                                          <p:spTgt spid="79"/>
                                        </p:tgtEl>
                                        <p:attrNameLst>
                                          <p:attrName>ppt_x</p:attrName>
                                        </p:attrNameLst>
                                      </p:cBhvr>
                                      <p:tavLst>
                                        <p:tav tm="0">
                                          <p:val>
                                            <p:strVal val="1+#ppt_w/2"/>
                                          </p:val>
                                        </p:tav>
                                        <p:tav tm="100000">
                                          <p:val>
                                            <p:strVal val="#ppt_x"/>
                                          </p:val>
                                        </p:tav>
                                      </p:tavLst>
                                    </p:anim>
                                    <p:anim calcmode="lin" valueType="num">
                                      <p:cBhvr additive="base">
                                        <p:cTn id="64" dur="500" fill="hold"/>
                                        <p:tgtEl>
                                          <p:spTgt spid="79"/>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80"/>
                                        </p:tgtEl>
                                        <p:attrNameLst>
                                          <p:attrName>style.visibility</p:attrName>
                                        </p:attrNameLst>
                                      </p:cBhvr>
                                      <p:to>
                                        <p:strVal val="visible"/>
                                      </p:to>
                                    </p:set>
                                    <p:anim calcmode="lin" valueType="num">
                                      <p:cBhvr additive="base">
                                        <p:cTn id="67" dur="500" fill="hold"/>
                                        <p:tgtEl>
                                          <p:spTgt spid="80"/>
                                        </p:tgtEl>
                                        <p:attrNameLst>
                                          <p:attrName>ppt_x</p:attrName>
                                        </p:attrNameLst>
                                      </p:cBhvr>
                                      <p:tavLst>
                                        <p:tav tm="0">
                                          <p:val>
                                            <p:strVal val="1+#ppt_w/2"/>
                                          </p:val>
                                        </p:tav>
                                        <p:tav tm="100000">
                                          <p:val>
                                            <p:strVal val="#ppt_x"/>
                                          </p:val>
                                        </p:tav>
                                      </p:tavLst>
                                    </p:anim>
                                    <p:anim calcmode="lin" valueType="num">
                                      <p:cBhvr additive="base">
                                        <p:cTn id="68" dur="500" fill="hold"/>
                                        <p:tgtEl>
                                          <p:spTgt spid="80"/>
                                        </p:tgtEl>
                                        <p:attrNameLst>
                                          <p:attrName>ppt_y</p:attrName>
                                        </p:attrNameLst>
                                      </p:cBhvr>
                                      <p:tavLst>
                                        <p:tav tm="0">
                                          <p:val>
                                            <p:strVal val="#ppt_y"/>
                                          </p:val>
                                        </p:tav>
                                        <p:tav tm="100000">
                                          <p:val>
                                            <p:strVal val="#ppt_y"/>
                                          </p:val>
                                        </p:tav>
                                      </p:tavLst>
                                    </p:anim>
                                  </p:childTnLst>
                                </p:cTn>
                              </p:par>
                              <p:par>
                                <p:cTn id="69" presetID="2" presetClass="entr" presetSubtype="2" fill="hold" nodeType="withEffect">
                                  <p:stCondLst>
                                    <p:cond delay="0"/>
                                  </p:stCondLst>
                                  <p:childTnLst>
                                    <p:set>
                                      <p:cBhvr>
                                        <p:cTn id="70" dur="1" fill="hold">
                                          <p:stCondLst>
                                            <p:cond delay="0"/>
                                          </p:stCondLst>
                                        </p:cTn>
                                        <p:tgtEl>
                                          <p:spTgt spid="81"/>
                                        </p:tgtEl>
                                        <p:attrNameLst>
                                          <p:attrName>style.visibility</p:attrName>
                                        </p:attrNameLst>
                                      </p:cBhvr>
                                      <p:to>
                                        <p:strVal val="visible"/>
                                      </p:to>
                                    </p:set>
                                    <p:anim calcmode="lin" valueType="num">
                                      <p:cBhvr additive="base">
                                        <p:cTn id="71" dur="500" fill="hold"/>
                                        <p:tgtEl>
                                          <p:spTgt spid="81"/>
                                        </p:tgtEl>
                                        <p:attrNameLst>
                                          <p:attrName>ppt_x</p:attrName>
                                        </p:attrNameLst>
                                      </p:cBhvr>
                                      <p:tavLst>
                                        <p:tav tm="0">
                                          <p:val>
                                            <p:strVal val="1+#ppt_w/2"/>
                                          </p:val>
                                        </p:tav>
                                        <p:tav tm="100000">
                                          <p:val>
                                            <p:strVal val="#ppt_x"/>
                                          </p:val>
                                        </p:tav>
                                      </p:tavLst>
                                    </p:anim>
                                    <p:anim calcmode="lin" valueType="num">
                                      <p:cBhvr additive="base">
                                        <p:cTn id="72" dur="500" fill="hold"/>
                                        <p:tgtEl>
                                          <p:spTgt spid="81"/>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nodeType="clickEffect">
                                  <p:stCondLst>
                                    <p:cond delay="0"/>
                                  </p:stCondLst>
                                  <p:childTnLst>
                                    <p:set>
                                      <p:cBhvr>
                                        <p:cTn id="76" dur="1" fill="hold">
                                          <p:stCondLst>
                                            <p:cond delay="0"/>
                                          </p:stCondLst>
                                        </p:cTn>
                                        <p:tgtEl>
                                          <p:spTgt spid="85"/>
                                        </p:tgtEl>
                                        <p:attrNameLst>
                                          <p:attrName>style.visibility</p:attrName>
                                        </p:attrNameLst>
                                      </p:cBhvr>
                                      <p:to>
                                        <p:strVal val="visible"/>
                                      </p:to>
                                    </p:set>
                                    <p:anim calcmode="lin" valueType="num">
                                      <p:cBhvr additive="base">
                                        <p:cTn id="77" dur="500" fill="hold"/>
                                        <p:tgtEl>
                                          <p:spTgt spid="85"/>
                                        </p:tgtEl>
                                        <p:attrNameLst>
                                          <p:attrName>ppt_x</p:attrName>
                                        </p:attrNameLst>
                                      </p:cBhvr>
                                      <p:tavLst>
                                        <p:tav tm="0">
                                          <p:val>
                                            <p:strVal val="1+#ppt_w/2"/>
                                          </p:val>
                                        </p:tav>
                                        <p:tav tm="100000">
                                          <p:val>
                                            <p:strVal val="#ppt_x"/>
                                          </p:val>
                                        </p:tav>
                                      </p:tavLst>
                                    </p:anim>
                                    <p:anim calcmode="lin" valueType="num">
                                      <p:cBhvr additive="base">
                                        <p:cTn id="78" dur="500" fill="hold"/>
                                        <p:tgtEl>
                                          <p:spTgt spid="85"/>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86"/>
                                        </p:tgtEl>
                                        <p:attrNameLst>
                                          <p:attrName>style.visibility</p:attrName>
                                        </p:attrNameLst>
                                      </p:cBhvr>
                                      <p:to>
                                        <p:strVal val="visible"/>
                                      </p:to>
                                    </p:set>
                                    <p:anim calcmode="lin" valueType="num">
                                      <p:cBhvr additive="base">
                                        <p:cTn id="81" dur="500" fill="hold"/>
                                        <p:tgtEl>
                                          <p:spTgt spid="86"/>
                                        </p:tgtEl>
                                        <p:attrNameLst>
                                          <p:attrName>ppt_x</p:attrName>
                                        </p:attrNameLst>
                                      </p:cBhvr>
                                      <p:tavLst>
                                        <p:tav tm="0">
                                          <p:val>
                                            <p:strVal val="1+#ppt_w/2"/>
                                          </p:val>
                                        </p:tav>
                                        <p:tav tm="100000">
                                          <p:val>
                                            <p:strVal val="#ppt_x"/>
                                          </p:val>
                                        </p:tav>
                                      </p:tavLst>
                                    </p:anim>
                                    <p:anim calcmode="lin" valueType="num">
                                      <p:cBhvr additive="base">
                                        <p:cTn id="82" dur="500" fill="hold"/>
                                        <p:tgtEl>
                                          <p:spTgt spid="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72" grpId="0"/>
      <p:bldP spid="73" grpId="0" animBg="1"/>
      <p:bldP spid="79" grpId="0"/>
      <p:bldP spid="80" grpId="0" animBg="1"/>
      <p:bldP spid="8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a:solidFill>
                  <a:srgbClr val="C00000"/>
                </a:solidFill>
              </a:rPr>
              <a:t>apricot</a:t>
            </a:r>
          </a:p>
        </p:txBody>
      </p:sp>
      <p:sp>
        <p:nvSpPr>
          <p:cNvPr id="5" name="Ellipse 4"/>
          <p:cNvSpPr/>
          <p:nvPr/>
        </p:nvSpPr>
        <p:spPr>
          <a:xfrm>
            <a:off x="4507525"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4003469"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011581"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249320"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75337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143864"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844293"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4003469"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5011581"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787445"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163696"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4147485"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155597"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5011581"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163696"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155597"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5011581"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163696"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155597"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5011581"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163696"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175468"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508096"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516208"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753947"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257432"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579533"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579533"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348920"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522121"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674236"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660224"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522121"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674236"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666137"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499413"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507525"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745264"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24932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639808"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340237"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507525"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672037"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651541"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507525"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651197"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651541"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389325"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305939"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301711"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5102778"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2923349" y="1196752"/>
            <a:ext cx="1196161" cy="369332"/>
          </a:xfrm>
          <a:prstGeom prst="rect">
            <a:avLst/>
          </a:prstGeom>
          <a:noFill/>
        </p:spPr>
        <p:txBody>
          <a:bodyPr wrap="none" rtlCol="0">
            <a:spAutoFit/>
          </a:bodyPr>
          <a:lstStyle/>
          <a:p>
            <a:r>
              <a:rPr lang="de-DE" b="1" dirty="0">
                <a:solidFill>
                  <a:srgbClr val="C00000"/>
                </a:solidFill>
              </a:rPr>
              <a:t>a p r i c o t</a:t>
            </a:r>
          </a:p>
        </p:txBody>
      </p:sp>
      <p:sp>
        <p:nvSpPr>
          <p:cNvPr id="11" name="Rechteck 10"/>
          <p:cNvSpPr/>
          <p:nvPr/>
        </p:nvSpPr>
        <p:spPr>
          <a:xfrm>
            <a:off x="2960085"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895457"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663292" y="1907540"/>
            <a:ext cx="1196161" cy="369332"/>
          </a:xfrm>
          <a:prstGeom prst="rect">
            <a:avLst/>
          </a:prstGeom>
          <a:noFill/>
        </p:spPr>
        <p:txBody>
          <a:bodyPr wrap="none" rtlCol="0">
            <a:spAutoFit/>
          </a:bodyPr>
          <a:lstStyle/>
          <a:p>
            <a:r>
              <a:rPr lang="de-DE" b="1" dirty="0">
                <a:solidFill>
                  <a:srgbClr val="C00000"/>
                </a:solidFill>
              </a:rPr>
              <a:t>a p r i c o t</a:t>
            </a:r>
          </a:p>
        </p:txBody>
      </p:sp>
      <p:sp>
        <p:nvSpPr>
          <p:cNvPr id="61" name="Rechteck 60"/>
          <p:cNvSpPr/>
          <p:nvPr/>
        </p:nvSpPr>
        <p:spPr>
          <a:xfrm>
            <a:off x="2884267" y="1979548"/>
            <a:ext cx="212889"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787445"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1403648" y="2204864"/>
            <a:ext cx="2167773" cy="646331"/>
          </a:xfrm>
          <a:prstGeom prst="rect">
            <a:avLst/>
          </a:prstGeom>
          <a:noFill/>
        </p:spPr>
        <p:txBody>
          <a:bodyPr wrap="none" rtlCol="0">
            <a:spAutoFit/>
          </a:bodyPr>
          <a:lstStyle/>
          <a:p>
            <a:r>
              <a:rPr lang="de-DE" b="1" i="1" dirty="0">
                <a:solidFill>
                  <a:srgbClr val="C00000"/>
                </a:solidFill>
              </a:rPr>
              <a:t>Nicht</a:t>
            </a:r>
            <a:r>
              <a:rPr lang="de-DE" b="1" dirty="0">
                <a:solidFill>
                  <a:srgbClr val="C00000"/>
                </a:solidFill>
              </a:rPr>
              <a:t> Gefunden!</a:t>
            </a:r>
          </a:p>
          <a:p>
            <a:r>
              <a:rPr lang="de-DE" b="1" dirty="0">
                <a:solidFill>
                  <a:srgbClr val="C00000"/>
                </a:solidFill>
              </a:rPr>
              <a:t>(Keine Kante mit ‚r‘)</a:t>
            </a:r>
          </a:p>
        </p:txBody>
      </p:sp>
      <p:sp>
        <p:nvSpPr>
          <p:cNvPr id="6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11</a:t>
            </a:fld>
            <a:endParaRPr lang="de-DE"/>
          </a:p>
        </p:txBody>
      </p:sp>
    </p:spTree>
    <p:extLst>
      <p:ext uri="{BB962C8B-B14F-4D97-AF65-F5344CB8AC3E}">
        <p14:creationId xmlns:p14="http://schemas.microsoft.com/office/powerpoint/2010/main" val="175639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86"/>
                                        </p:tgtEl>
                                        <p:attrNameLst>
                                          <p:attrName>style.visibility</p:attrName>
                                        </p:attrNameLst>
                                      </p:cBhvr>
                                      <p:to>
                                        <p:strVal val="visible"/>
                                      </p:to>
                                    </p:set>
                                    <p:anim calcmode="lin" valueType="num">
                                      <p:cBhvr additive="base">
                                        <p:cTn id="35" dur="500" fill="hold"/>
                                        <p:tgtEl>
                                          <p:spTgt spid="86"/>
                                        </p:tgtEl>
                                        <p:attrNameLst>
                                          <p:attrName>ppt_x</p:attrName>
                                        </p:attrNameLst>
                                      </p:cBhvr>
                                      <p:tavLst>
                                        <p:tav tm="0">
                                          <p:val>
                                            <p:strVal val="0-#ppt_w/2"/>
                                          </p:val>
                                        </p:tav>
                                        <p:tav tm="100000">
                                          <p:val>
                                            <p:strVal val="#ppt_x"/>
                                          </p:val>
                                        </p:tav>
                                      </p:tavLst>
                                    </p:anim>
                                    <p:anim calcmode="lin" valueType="num">
                                      <p:cBhvr additive="base">
                                        <p:cTn id="36"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8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org</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633507" cy="369332"/>
          </a:xfrm>
          <a:prstGeom prst="rect">
            <a:avLst/>
          </a:prstGeom>
          <a:noFill/>
        </p:spPr>
        <p:txBody>
          <a:bodyPr wrap="none" rtlCol="0">
            <a:spAutoFit/>
          </a:bodyPr>
          <a:lstStyle/>
          <a:p>
            <a:r>
              <a:rPr lang="de-DE" b="1" dirty="0">
                <a:solidFill>
                  <a:srgbClr val="C00000"/>
                </a:solidFill>
              </a:rPr>
              <a:t>o r g</a:t>
            </a:r>
          </a:p>
        </p:txBody>
      </p:sp>
      <p:sp>
        <p:nvSpPr>
          <p:cNvPr id="11" name="Rechteck 10"/>
          <p:cNvSpPr/>
          <p:nvPr/>
        </p:nvSpPr>
        <p:spPr>
          <a:xfrm>
            <a:off x="5142151" y="1268760"/>
            <a:ext cx="174804"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633507" cy="369332"/>
          </a:xfrm>
          <a:prstGeom prst="rect">
            <a:avLst/>
          </a:prstGeom>
          <a:noFill/>
        </p:spPr>
        <p:txBody>
          <a:bodyPr wrap="none" rtlCol="0">
            <a:spAutoFit/>
          </a:bodyPr>
          <a:lstStyle/>
          <a:p>
            <a:r>
              <a:rPr lang="de-DE" b="1" dirty="0">
                <a:solidFill>
                  <a:srgbClr val="C00000"/>
                </a:solidFill>
              </a:rPr>
              <a:t>o r g</a:t>
            </a:r>
          </a:p>
        </p:txBody>
      </p:sp>
      <p:sp>
        <p:nvSpPr>
          <p:cNvPr id="61" name="Rechteck 60"/>
          <p:cNvSpPr/>
          <p:nvPr/>
        </p:nvSpPr>
        <p:spPr>
          <a:xfrm>
            <a:off x="5535008" y="1988840"/>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633507" cy="369332"/>
          </a:xfrm>
          <a:prstGeom prst="rect">
            <a:avLst/>
          </a:prstGeom>
          <a:noFill/>
        </p:spPr>
        <p:txBody>
          <a:bodyPr wrap="none" rtlCol="0">
            <a:spAutoFit/>
          </a:bodyPr>
          <a:lstStyle/>
          <a:p>
            <a:r>
              <a:rPr lang="de-DE" b="1" dirty="0">
                <a:solidFill>
                  <a:srgbClr val="C00000"/>
                </a:solidFill>
              </a:rPr>
              <a:t>o r g</a:t>
            </a:r>
          </a:p>
        </p:txBody>
      </p:sp>
      <p:sp>
        <p:nvSpPr>
          <p:cNvPr id="70" name="Rechteck 69"/>
          <p:cNvSpPr/>
          <p:nvPr/>
        </p:nvSpPr>
        <p:spPr>
          <a:xfrm>
            <a:off x="5670689" y="2645386"/>
            <a:ext cx="14765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6" name="Textfeld 85"/>
              <p:cNvSpPr txBox="1"/>
              <p:nvPr/>
            </p:nvSpPr>
            <p:spPr>
              <a:xfrm>
                <a:off x="5272155" y="3131676"/>
                <a:ext cx="2488374" cy="923330"/>
              </a:xfrm>
              <a:prstGeom prst="rect">
                <a:avLst/>
              </a:prstGeom>
              <a:noFill/>
            </p:spPr>
            <p:txBody>
              <a:bodyPr wrap="none" rtlCol="0">
                <a:spAutoFit/>
              </a:bodyPr>
              <a:lstStyle/>
              <a:p>
                <a:r>
                  <a:rPr lang="de-DE" b="1" i="1" dirty="0">
                    <a:solidFill>
                      <a:srgbClr val="C00000"/>
                    </a:solidFill>
                  </a:rPr>
                  <a:t>Nicht</a:t>
                </a:r>
                <a:r>
                  <a:rPr lang="de-DE" b="1" dirty="0">
                    <a:solidFill>
                      <a:srgbClr val="C00000"/>
                    </a:solidFill>
                  </a:rPr>
                  <a:t> Gefunden!</a:t>
                </a:r>
              </a:p>
              <a:p>
                <a:r>
                  <a:rPr lang="de-DE" b="1" dirty="0">
                    <a:solidFill>
                      <a:srgbClr val="C00000"/>
                    </a:solidFill>
                  </a:rPr>
                  <a:t>(Kein Blattknoten und </a:t>
                </a:r>
              </a:p>
              <a:p>
                <a:r>
                  <a:rPr lang="de-DE" b="1" dirty="0">
                    <a:solidFill>
                      <a:srgbClr val="C00000"/>
                    </a:solidFill>
                  </a:rPr>
                  <a:t>  keine Kante mit </a:t>
                </a:r>
                <a14:m>
                  <m:oMath xmlns:m="http://schemas.openxmlformats.org/officeDocument/2006/math">
                    <m:r>
                      <a:rPr lang="de-DE" b="1" i="1" smtClean="0">
                        <a:solidFill>
                          <a:srgbClr val="C00000"/>
                        </a:solidFill>
                        <a:latin typeface="Cambria Math"/>
                      </a:rPr>
                      <m:t>⊥</m:t>
                    </m:r>
                  </m:oMath>
                </a14:m>
                <a:r>
                  <a:rPr lang="de-DE" b="1" dirty="0">
                    <a:solidFill>
                      <a:srgbClr val="C00000"/>
                    </a:solidFill>
                  </a:rPr>
                  <a:t>)</a:t>
                </a:r>
              </a:p>
            </p:txBody>
          </p:sp>
        </mc:Choice>
        <mc:Fallback xmlns="">
          <p:sp>
            <p:nvSpPr>
              <p:cNvPr id="86" name="Textfeld 85"/>
              <p:cNvSpPr txBox="1">
                <a:spLocks noRot="1" noChangeAspect="1" noMove="1" noResize="1" noEditPoints="1" noAdjustHandles="1" noChangeArrowheads="1" noChangeShapeType="1" noTextEdit="1"/>
              </p:cNvSpPr>
              <p:nvPr/>
            </p:nvSpPr>
            <p:spPr>
              <a:xfrm>
                <a:off x="5272155" y="3131676"/>
                <a:ext cx="2488374" cy="923330"/>
              </a:xfrm>
              <a:prstGeom prst="rect">
                <a:avLst/>
              </a:prstGeom>
              <a:blipFill rotWithShape="1">
                <a:blip r:embed="rId3"/>
                <a:stretch>
                  <a:fillRect l="-2206" t="-2649" r="-980" b="-10596"/>
                </a:stretch>
              </a:blipFill>
            </p:spPr>
            <p:txBody>
              <a:bodyPr/>
              <a:lstStyle/>
              <a:p>
                <a:r>
                  <a:rPr lang="de-DE">
                    <a:noFill/>
                  </a:rPr>
                  <a:t> </a:t>
                </a:r>
              </a:p>
            </p:txBody>
          </p:sp>
        </mc:Fallback>
      </mc:AlternateContent>
      <p:sp>
        <p:nvSpPr>
          <p:cNvPr id="72"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12</a:t>
            </a:fld>
            <a:endParaRPr lang="de-DE"/>
          </a:p>
        </p:txBody>
      </p:sp>
    </p:spTree>
    <p:extLst>
      <p:ext uri="{BB962C8B-B14F-4D97-AF65-F5344CB8AC3E}">
        <p14:creationId xmlns:p14="http://schemas.microsoft.com/office/powerpoint/2010/main" val="346507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86"/>
                                        </p:tgtEl>
                                        <p:attrNameLst>
                                          <p:attrName>style.visibility</p:attrName>
                                        </p:attrNameLst>
                                      </p:cBhvr>
                                      <p:to>
                                        <p:strVal val="visible"/>
                                      </p:to>
                                    </p:set>
                                    <p:anim calcmode="lin" valueType="num">
                                      <p:cBhvr additive="base">
                                        <p:cTn id="49" dur="500" fill="hold"/>
                                        <p:tgtEl>
                                          <p:spTgt spid="86"/>
                                        </p:tgtEl>
                                        <p:attrNameLst>
                                          <p:attrName>ppt_x</p:attrName>
                                        </p:attrNameLst>
                                      </p:cBhvr>
                                      <p:tavLst>
                                        <p:tav tm="0">
                                          <p:val>
                                            <p:strVal val="1+#ppt_w/2"/>
                                          </p:val>
                                        </p:tav>
                                        <p:tav tm="100000">
                                          <p:val>
                                            <p:strVal val="#ppt_x"/>
                                          </p:val>
                                        </p:tav>
                                      </p:tavLst>
                                    </p:anim>
                                    <p:anim calcmode="lin" valueType="num">
                                      <p:cBhvr additive="base">
                                        <p:cTn id="50" dur="500" fill="hold"/>
                                        <p:tgtEl>
                                          <p:spTgt spid="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8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feld 71"/>
          <p:cNvSpPr txBox="1"/>
          <p:nvPr/>
        </p:nvSpPr>
        <p:spPr>
          <a:xfrm>
            <a:off x="3948038" y="2483604"/>
            <a:ext cx="260008" cy="369332"/>
          </a:xfrm>
          <a:prstGeom prst="rect">
            <a:avLst/>
          </a:prstGeom>
          <a:noFill/>
        </p:spPr>
        <p:txBody>
          <a:bodyPr wrap="none" rtlCol="0">
            <a:spAutoFit/>
          </a:bodyPr>
          <a:lstStyle/>
          <a:p>
            <a:r>
              <a:rPr lang="de-DE" dirty="0">
                <a:solidFill>
                  <a:srgbClr val="C00000"/>
                </a:solidFill>
              </a:rPr>
              <a:t>r</a:t>
            </a:r>
          </a:p>
        </p:txBody>
      </p:sp>
      <p:sp>
        <p:nvSpPr>
          <p:cNvPr id="79" name="Textfeld 78"/>
          <p:cNvSpPr txBox="1"/>
          <p:nvPr/>
        </p:nvSpPr>
        <p:spPr>
          <a:xfrm>
            <a:off x="3948038" y="2996952"/>
            <a:ext cx="239168" cy="369332"/>
          </a:xfrm>
          <a:prstGeom prst="rect">
            <a:avLst/>
          </a:prstGeom>
          <a:noFill/>
        </p:spPr>
        <p:txBody>
          <a:bodyPr wrap="none" rtlCol="0">
            <a:spAutoFit/>
          </a:bodyPr>
          <a:lstStyle/>
          <a:p>
            <a:r>
              <a:rPr lang="de-DE" dirty="0">
                <a:solidFill>
                  <a:srgbClr val="C00000"/>
                </a:solidFill>
              </a:rPr>
              <a:t>i</a:t>
            </a:r>
          </a:p>
        </p:txBody>
      </p:sp>
      <p:sp>
        <p:nvSpPr>
          <p:cNvPr id="2" name="Titel 1"/>
          <p:cNvSpPr>
            <a:spLocks noGrp="1"/>
          </p:cNvSpPr>
          <p:nvPr>
            <p:ph type="title"/>
          </p:nvPr>
        </p:nvSpPr>
        <p:spPr/>
        <p:txBody>
          <a:bodyPr/>
          <a:lstStyle/>
          <a:p>
            <a:r>
              <a:rPr lang="de-DE" dirty="0"/>
              <a:t>Einfügen: Beispiel </a:t>
            </a:r>
            <a:r>
              <a:rPr lang="de-DE" b="1" dirty="0">
                <a:solidFill>
                  <a:srgbClr val="C00000"/>
                </a:solidFill>
              </a:rPr>
              <a:t>apricot</a:t>
            </a:r>
          </a:p>
        </p:txBody>
      </p:sp>
      <p:sp>
        <p:nvSpPr>
          <p:cNvPr id="5" name="Ellipse 4"/>
          <p:cNvSpPr/>
          <p:nvPr/>
        </p:nvSpPr>
        <p:spPr>
          <a:xfrm>
            <a:off x="4328001"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23945"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3205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6979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573852"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64340"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64769" y="1340768"/>
            <a:ext cx="311304" cy="369332"/>
          </a:xfrm>
          <a:prstGeom prst="rect">
            <a:avLst/>
          </a:prstGeom>
          <a:noFill/>
        </p:spPr>
        <p:txBody>
          <a:bodyPr wrap="none" rtlCol="0">
            <a:spAutoFit/>
          </a:bodyPr>
          <a:lstStyle/>
          <a:p>
            <a:r>
              <a:rPr lang="de-DE" dirty="0"/>
              <a:t>o</a:t>
            </a:r>
          </a:p>
        </p:txBody>
      </p:sp>
      <p:sp>
        <p:nvSpPr>
          <p:cNvPr id="16" name="Ellipse 15"/>
          <p:cNvSpPr/>
          <p:nvPr/>
        </p:nvSpPr>
        <p:spPr>
          <a:xfrm>
            <a:off x="4832057"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07921"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4984172"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67961"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4976073"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32057"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4984172"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4976073"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32057"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4984172"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4976073"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32057"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4984172"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4995944"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28572"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3668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574423"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077908"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00009"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00009"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69396"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42597"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494712"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480700"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42597"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494712"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486613"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19889"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2800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6574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69796"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60284"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60713"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28001"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492513"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72017"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2800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71673"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72017"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09801"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26415"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22187"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23254"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2743825" y="1196752"/>
            <a:ext cx="1196161" cy="369332"/>
          </a:xfrm>
          <a:prstGeom prst="rect">
            <a:avLst/>
          </a:prstGeom>
          <a:noFill/>
        </p:spPr>
        <p:txBody>
          <a:bodyPr wrap="none" rtlCol="0">
            <a:spAutoFit/>
          </a:bodyPr>
          <a:lstStyle/>
          <a:p>
            <a:r>
              <a:rPr lang="de-DE" b="1" dirty="0">
                <a:solidFill>
                  <a:srgbClr val="C00000"/>
                </a:solidFill>
              </a:rPr>
              <a:t>a p r i c o t</a:t>
            </a:r>
          </a:p>
        </p:txBody>
      </p:sp>
      <p:sp>
        <p:nvSpPr>
          <p:cNvPr id="11" name="Rechteck 10"/>
          <p:cNvSpPr/>
          <p:nvPr/>
        </p:nvSpPr>
        <p:spPr>
          <a:xfrm>
            <a:off x="2780561"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715933"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483768" y="1907540"/>
            <a:ext cx="1196161" cy="369332"/>
          </a:xfrm>
          <a:prstGeom prst="rect">
            <a:avLst/>
          </a:prstGeom>
          <a:noFill/>
        </p:spPr>
        <p:txBody>
          <a:bodyPr wrap="none" rtlCol="0">
            <a:spAutoFit/>
          </a:bodyPr>
          <a:lstStyle/>
          <a:p>
            <a:r>
              <a:rPr lang="de-DE" b="1" dirty="0">
                <a:solidFill>
                  <a:srgbClr val="C00000"/>
                </a:solidFill>
              </a:rPr>
              <a:t>a p r i c o t</a:t>
            </a:r>
          </a:p>
        </p:txBody>
      </p:sp>
      <p:sp>
        <p:nvSpPr>
          <p:cNvPr id="61" name="Rechteck 60"/>
          <p:cNvSpPr/>
          <p:nvPr/>
        </p:nvSpPr>
        <p:spPr>
          <a:xfrm>
            <a:off x="2704743" y="1979548"/>
            <a:ext cx="212889"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607921"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Ellipse 65"/>
          <p:cNvSpPr/>
          <p:nvPr/>
        </p:nvSpPr>
        <p:spPr>
          <a:xfrm>
            <a:off x="3820324" y="2781065"/>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0" name="Gerade Verbindung 69"/>
          <p:cNvCxnSpPr>
            <a:stCxn id="15" idx="4"/>
            <a:endCxn id="66" idx="0"/>
          </p:cNvCxnSpPr>
          <p:nvPr/>
        </p:nvCxnSpPr>
        <p:spPr>
          <a:xfrm flipH="1">
            <a:off x="3964340" y="2525151"/>
            <a:ext cx="3621" cy="25591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Ellipse 14"/>
          <p:cNvSpPr/>
          <p:nvPr/>
        </p:nvSpPr>
        <p:spPr>
          <a:xfrm>
            <a:off x="3823945"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a:off x="3820324" y="3294413"/>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77"/>
          <p:cNvCxnSpPr>
            <a:stCxn id="66" idx="4"/>
            <a:endCxn id="73" idx="0"/>
          </p:cNvCxnSpPr>
          <p:nvPr/>
        </p:nvCxnSpPr>
        <p:spPr>
          <a:xfrm>
            <a:off x="3964340" y="3069097"/>
            <a:ext cx="0" cy="22531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3945243" y="3491579"/>
            <a:ext cx="288862" cy="369332"/>
          </a:xfrm>
          <a:prstGeom prst="rect">
            <a:avLst/>
          </a:prstGeom>
          <a:noFill/>
        </p:spPr>
        <p:txBody>
          <a:bodyPr wrap="none" rtlCol="0">
            <a:spAutoFit/>
          </a:bodyPr>
          <a:lstStyle/>
          <a:p>
            <a:r>
              <a:rPr lang="de-DE" dirty="0">
                <a:solidFill>
                  <a:srgbClr val="C00000"/>
                </a:solidFill>
              </a:rPr>
              <a:t>c</a:t>
            </a:r>
          </a:p>
        </p:txBody>
      </p:sp>
      <p:sp>
        <p:nvSpPr>
          <p:cNvPr id="81" name="Ellipse 80"/>
          <p:cNvSpPr/>
          <p:nvPr/>
        </p:nvSpPr>
        <p:spPr>
          <a:xfrm>
            <a:off x="3817529" y="378904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81"/>
          <p:cNvCxnSpPr>
            <a:stCxn id="73" idx="4"/>
            <a:endCxn id="81" idx="0"/>
          </p:cNvCxnSpPr>
          <p:nvPr/>
        </p:nvCxnSpPr>
        <p:spPr>
          <a:xfrm flipH="1">
            <a:off x="3961545" y="3582445"/>
            <a:ext cx="2795" cy="20659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3" name="Textfeld 82"/>
          <p:cNvSpPr txBox="1"/>
          <p:nvPr/>
        </p:nvSpPr>
        <p:spPr>
          <a:xfrm>
            <a:off x="3949848" y="3995635"/>
            <a:ext cx="311304" cy="369332"/>
          </a:xfrm>
          <a:prstGeom prst="rect">
            <a:avLst/>
          </a:prstGeom>
          <a:noFill/>
        </p:spPr>
        <p:txBody>
          <a:bodyPr wrap="none" rtlCol="0">
            <a:spAutoFit/>
          </a:bodyPr>
          <a:lstStyle/>
          <a:p>
            <a:r>
              <a:rPr lang="de-DE" dirty="0">
                <a:solidFill>
                  <a:srgbClr val="C00000"/>
                </a:solidFill>
              </a:rPr>
              <a:t>o</a:t>
            </a:r>
          </a:p>
        </p:txBody>
      </p:sp>
      <p:sp>
        <p:nvSpPr>
          <p:cNvPr id="84" name="Ellipse 83"/>
          <p:cNvSpPr/>
          <p:nvPr/>
        </p:nvSpPr>
        <p:spPr>
          <a:xfrm>
            <a:off x="3817468" y="429309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5" name="Gerade Verbindung 84"/>
          <p:cNvCxnSpPr>
            <a:stCxn id="81" idx="4"/>
            <a:endCxn id="84" idx="0"/>
          </p:cNvCxnSpPr>
          <p:nvPr/>
        </p:nvCxnSpPr>
        <p:spPr>
          <a:xfrm flipH="1">
            <a:off x="3961484" y="4077072"/>
            <a:ext cx="61" cy="21602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7" name="Textfeld 86"/>
          <p:cNvSpPr txBox="1"/>
          <p:nvPr/>
        </p:nvSpPr>
        <p:spPr>
          <a:xfrm>
            <a:off x="3959505" y="4499691"/>
            <a:ext cx="261610" cy="369332"/>
          </a:xfrm>
          <a:prstGeom prst="rect">
            <a:avLst/>
          </a:prstGeom>
          <a:noFill/>
        </p:spPr>
        <p:txBody>
          <a:bodyPr wrap="none" rtlCol="0">
            <a:spAutoFit/>
          </a:bodyPr>
          <a:lstStyle/>
          <a:p>
            <a:r>
              <a:rPr lang="de-DE" dirty="0">
                <a:solidFill>
                  <a:srgbClr val="C00000"/>
                </a:solidFill>
              </a:rPr>
              <a:t>t</a:t>
            </a:r>
          </a:p>
        </p:txBody>
      </p:sp>
      <p:sp>
        <p:nvSpPr>
          <p:cNvPr id="88" name="Ellipse 87"/>
          <p:cNvSpPr/>
          <p:nvPr/>
        </p:nvSpPr>
        <p:spPr>
          <a:xfrm>
            <a:off x="3817529" y="4797152"/>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9" name="Gerade Verbindung 88"/>
          <p:cNvCxnSpPr>
            <a:stCxn id="84" idx="4"/>
            <a:endCxn id="88" idx="0"/>
          </p:cNvCxnSpPr>
          <p:nvPr/>
        </p:nvCxnSpPr>
        <p:spPr>
          <a:xfrm>
            <a:off x="3961484" y="4581128"/>
            <a:ext cx="61" cy="21602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90" name="Textfeld 89"/>
          <p:cNvSpPr txBox="1"/>
          <p:nvPr/>
        </p:nvSpPr>
        <p:spPr>
          <a:xfrm>
            <a:off x="3323140" y="5012549"/>
            <a:ext cx="896849" cy="369332"/>
          </a:xfrm>
          <a:prstGeom prst="rect">
            <a:avLst/>
          </a:prstGeom>
          <a:noFill/>
        </p:spPr>
        <p:txBody>
          <a:bodyPr wrap="none" rtlCol="0">
            <a:spAutoFit/>
          </a:bodyPr>
          <a:lstStyle/>
          <a:p>
            <a:r>
              <a:rPr lang="de-DE" b="1" i="1" dirty="0">
                <a:solidFill>
                  <a:srgbClr val="C00000"/>
                </a:solidFill>
              </a:rPr>
              <a:t>apricot</a:t>
            </a:r>
          </a:p>
        </p:txBody>
      </p:sp>
      <p:sp>
        <p:nvSpPr>
          <p:cNvPr id="8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13</a:t>
            </a:fld>
            <a:endParaRPr lang="de-DE"/>
          </a:p>
        </p:txBody>
      </p:sp>
    </p:spTree>
    <p:extLst>
      <p:ext uri="{BB962C8B-B14F-4D97-AF65-F5344CB8AC3E}">
        <p14:creationId xmlns:p14="http://schemas.microsoft.com/office/powerpoint/2010/main" val="179983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P spid="79" grpId="0"/>
      <p:bldP spid="8" grpId="0"/>
      <p:bldP spid="11" grpId="0" animBg="1"/>
      <p:bldP spid="60" grpId="0"/>
      <p:bldP spid="61" grpId="0" animBg="1"/>
      <p:bldP spid="66" grpId="0" animBg="1"/>
      <p:bldP spid="73" grpId="0" animBg="1"/>
      <p:bldP spid="80" grpId="0"/>
      <p:bldP spid="81" grpId="0" animBg="1"/>
      <p:bldP spid="83" grpId="0"/>
      <p:bldP spid="84" grpId="0" animBg="1"/>
      <p:bldP spid="87" grpId="0"/>
      <p:bldP spid="88" grpId="0" animBg="1"/>
      <p:bldP spid="9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Einfügen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dirty="0"/>
                  <a:t>Vereinfacht: </a:t>
                </a:r>
              </a:p>
              <a:p>
                <a:pPr lvl="1"/>
                <a:r>
                  <a:rPr lang="de-DE" dirty="0"/>
                  <a:t>„Nach einzufügendem Wort suchen und das ergänzen, was fehlt“</a:t>
                </a:r>
              </a:p>
              <a:p>
                <a:r>
                  <a:rPr lang="de-DE" dirty="0"/>
                  <a:t>Sonderfälle</a:t>
                </a:r>
              </a:p>
              <a:p>
                <a:pPr lvl="1"/>
                <a:r>
                  <a:rPr lang="de-DE" dirty="0"/>
                  <a:t>Füge zusätzlich ein Blattknoten über eine Kante mit Beschriftung </a:t>
                </a:r>
                <a14:m>
                  <m:oMath xmlns:m="http://schemas.openxmlformats.org/officeDocument/2006/math">
                    <m:r>
                      <a:rPr lang="de-DE" i="1">
                        <a:latin typeface="Cambria Math"/>
                      </a:rPr>
                      <m:t>⊥</m:t>
                    </m:r>
                  </m:oMath>
                </a14:m>
                <a:r>
                  <a:rPr lang="de-DE" dirty="0"/>
                  <a:t> zu einem Knoten </a:t>
                </a:r>
                <a14:m>
                  <m:oMath xmlns:m="http://schemas.openxmlformats.org/officeDocument/2006/math">
                    <m:r>
                      <a:rPr lang="de-DE" i="1" dirty="0">
                        <a:latin typeface="Cambria Math"/>
                      </a:rPr>
                      <m:t>𝑣</m:t>
                    </m:r>
                  </m:oMath>
                </a14:m>
                <a:r>
                  <a:rPr lang="de-DE" dirty="0"/>
                  <a:t> hinzu, falls</a:t>
                </a:r>
              </a:p>
              <a:p>
                <a:pPr lvl="2"/>
                <a:r>
                  <a:rPr lang="de-DE" dirty="0"/>
                  <a:t>die Suche bei einem inneren Knoten </a:t>
                </a:r>
                <a14:m>
                  <m:oMath xmlns:m="http://schemas.openxmlformats.org/officeDocument/2006/math">
                    <m:r>
                      <a:rPr lang="de-DE" i="1" dirty="0">
                        <a:latin typeface="Cambria Math"/>
                      </a:rPr>
                      <m:t>𝑣</m:t>
                    </m:r>
                  </m:oMath>
                </a14:m>
                <a:r>
                  <a:rPr lang="de-DE" dirty="0"/>
                  <a:t> fertig ist</a:t>
                </a:r>
                <a:endParaRPr lang="de-DE" i="1" dirty="0">
                  <a:latin typeface="Cambria Math"/>
                </a:endParaRPr>
              </a:p>
              <a:p>
                <a:pPr lvl="2"/>
                <a14:m>
                  <m:oMath xmlns:m="http://schemas.openxmlformats.org/officeDocument/2006/math">
                    <m:r>
                      <a:rPr lang="de-DE" i="1" dirty="0" smtClean="0">
                        <a:latin typeface="Cambria Math"/>
                      </a:rPr>
                      <m:t>𝑣</m:t>
                    </m:r>
                  </m:oMath>
                </a14:m>
                <a:r>
                  <a:rPr lang="de-DE" dirty="0"/>
                  <a:t> ein Blattknoten ist und eine neue Kante ausgehend von </a:t>
                </a:r>
                <a14:m>
                  <m:oMath xmlns:m="http://schemas.openxmlformats.org/officeDocument/2006/math">
                    <m:r>
                      <a:rPr lang="de-DE" i="1" dirty="0" smtClean="0">
                        <a:latin typeface="Cambria Math"/>
                      </a:rPr>
                      <m:t>𝑣</m:t>
                    </m:r>
                  </m:oMath>
                </a14:m>
                <a:r>
                  <a:rPr lang="de-DE" dirty="0"/>
                  <a:t> hinzugefügt werden muss</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2566" t="-1460" r="-1833"/>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14</a:t>
            </a:fld>
            <a:endParaRPr lang="de-DE"/>
          </a:p>
        </p:txBody>
      </p:sp>
    </p:spTree>
    <p:extLst>
      <p:ext uri="{BB962C8B-B14F-4D97-AF65-F5344CB8AC3E}">
        <p14:creationId xmlns:p14="http://schemas.microsoft.com/office/powerpoint/2010/main" val="286045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ssolve">
                                      <p:cBhvr>
                                        <p:cTn id="10" dur="500"/>
                                        <p:tgtEl>
                                          <p:spTgt spid="3">
                                            <p:txEl>
                                              <p:pRg st="3" end="3"/>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dissolve">
                                      <p:cBhvr>
                                        <p:cTn id="13" dur="500"/>
                                        <p:tgtEl>
                                          <p:spTgt spid="3">
                                            <p:txEl>
                                              <p:pRg st="4" end="4"/>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dissolv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Einfügen von </a:t>
            </a:r>
            <a:r>
              <a:rPr lang="de-DE" b="1" dirty="0" err="1">
                <a:solidFill>
                  <a:srgbClr val="C00000"/>
                </a:solidFill>
              </a:rPr>
              <a:t>org</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633507" cy="369332"/>
          </a:xfrm>
          <a:prstGeom prst="rect">
            <a:avLst/>
          </a:prstGeom>
          <a:noFill/>
        </p:spPr>
        <p:txBody>
          <a:bodyPr wrap="none" rtlCol="0">
            <a:spAutoFit/>
          </a:bodyPr>
          <a:lstStyle/>
          <a:p>
            <a:r>
              <a:rPr lang="de-DE" b="1" dirty="0">
                <a:solidFill>
                  <a:srgbClr val="C00000"/>
                </a:solidFill>
              </a:rPr>
              <a:t>o r g</a:t>
            </a:r>
          </a:p>
        </p:txBody>
      </p:sp>
      <p:sp>
        <p:nvSpPr>
          <p:cNvPr id="11" name="Rechteck 10"/>
          <p:cNvSpPr/>
          <p:nvPr/>
        </p:nvSpPr>
        <p:spPr>
          <a:xfrm>
            <a:off x="5142151" y="1268760"/>
            <a:ext cx="174804"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633507" cy="369332"/>
          </a:xfrm>
          <a:prstGeom prst="rect">
            <a:avLst/>
          </a:prstGeom>
          <a:noFill/>
        </p:spPr>
        <p:txBody>
          <a:bodyPr wrap="none" rtlCol="0">
            <a:spAutoFit/>
          </a:bodyPr>
          <a:lstStyle/>
          <a:p>
            <a:r>
              <a:rPr lang="de-DE" b="1" dirty="0">
                <a:solidFill>
                  <a:srgbClr val="C00000"/>
                </a:solidFill>
              </a:rPr>
              <a:t>o r g</a:t>
            </a:r>
          </a:p>
        </p:txBody>
      </p:sp>
      <p:sp>
        <p:nvSpPr>
          <p:cNvPr id="61" name="Rechteck 60"/>
          <p:cNvSpPr/>
          <p:nvPr/>
        </p:nvSpPr>
        <p:spPr>
          <a:xfrm>
            <a:off x="5535008" y="1988840"/>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633507" cy="369332"/>
          </a:xfrm>
          <a:prstGeom prst="rect">
            <a:avLst/>
          </a:prstGeom>
          <a:noFill/>
        </p:spPr>
        <p:txBody>
          <a:bodyPr wrap="none" rtlCol="0">
            <a:spAutoFit/>
          </a:bodyPr>
          <a:lstStyle/>
          <a:p>
            <a:r>
              <a:rPr lang="de-DE" b="1" dirty="0">
                <a:solidFill>
                  <a:srgbClr val="C00000"/>
                </a:solidFill>
              </a:rPr>
              <a:t>o r g</a:t>
            </a:r>
          </a:p>
        </p:txBody>
      </p:sp>
      <p:sp>
        <p:nvSpPr>
          <p:cNvPr id="70" name="Rechteck 69"/>
          <p:cNvSpPr/>
          <p:nvPr/>
        </p:nvSpPr>
        <p:spPr>
          <a:xfrm>
            <a:off x="5670689" y="2645386"/>
            <a:ext cx="14765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Ellipse 71"/>
          <p:cNvSpPr/>
          <p:nvPr/>
        </p:nvSpPr>
        <p:spPr>
          <a:xfrm>
            <a:off x="5508609" y="3645161"/>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3" name="Gerade Verbindung 72"/>
          <p:cNvCxnSpPr>
            <a:stCxn id="25" idx="5"/>
            <a:endCxn id="72" idx="1"/>
          </p:cNvCxnSpPr>
          <p:nvPr/>
        </p:nvCxnSpPr>
        <p:spPr>
          <a:xfrm>
            <a:off x="5105883" y="3242803"/>
            <a:ext cx="444907" cy="44453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8" name="Textfeld 77"/>
              <p:cNvSpPr txBox="1"/>
              <p:nvPr/>
            </p:nvSpPr>
            <p:spPr>
              <a:xfrm>
                <a:off x="5261409" y="3172326"/>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1" i="1" smtClean="0">
                          <a:solidFill>
                            <a:srgbClr val="C00000"/>
                          </a:solidFill>
                          <a:latin typeface="Cambria Math"/>
                          <a:ea typeface="Cambria Math"/>
                        </a:rPr>
                        <m:t>⊥</m:t>
                      </m:r>
                    </m:oMath>
                  </m:oMathPara>
                </a14:m>
                <a:endParaRPr lang="de-DE" b="1" dirty="0">
                  <a:solidFill>
                    <a:srgbClr val="C00000"/>
                  </a:solidFill>
                </a:endParaRPr>
              </a:p>
            </p:txBody>
          </p:sp>
        </mc:Choice>
        <mc:Fallback xmlns="">
          <p:sp>
            <p:nvSpPr>
              <p:cNvPr id="78" name="Textfeld 77"/>
              <p:cNvSpPr txBox="1">
                <a:spLocks noRot="1" noChangeAspect="1" noMove="1" noResize="1" noEditPoints="1" noAdjustHandles="1" noChangeArrowheads="1" noChangeShapeType="1" noTextEdit="1"/>
              </p:cNvSpPr>
              <p:nvPr/>
            </p:nvSpPr>
            <p:spPr>
              <a:xfrm>
                <a:off x="5261409" y="3172326"/>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79" name="Textfeld 78"/>
          <p:cNvSpPr txBox="1"/>
          <p:nvPr/>
        </p:nvSpPr>
        <p:spPr>
          <a:xfrm>
            <a:off x="5414752" y="3851756"/>
            <a:ext cx="525400" cy="369332"/>
          </a:xfrm>
          <a:prstGeom prst="rect">
            <a:avLst/>
          </a:prstGeom>
          <a:noFill/>
        </p:spPr>
        <p:txBody>
          <a:bodyPr wrap="none" rtlCol="0">
            <a:spAutoFit/>
          </a:bodyPr>
          <a:lstStyle/>
          <a:p>
            <a:r>
              <a:rPr lang="de-DE" b="1" i="1" dirty="0" err="1">
                <a:solidFill>
                  <a:srgbClr val="C00000"/>
                </a:solidFill>
              </a:rPr>
              <a:t>org</a:t>
            </a:r>
            <a:endParaRPr lang="de-DE" b="1" i="1" dirty="0">
              <a:solidFill>
                <a:srgbClr val="C00000"/>
              </a:solidFill>
            </a:endParaRPr>
          </a:p>
        </p:txBody>
      </p: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15</a:t>
            </a:fld>
            <a:endParaRPr lang="de-DE"/>
          </a:p>
        </p:txBody>
      </p:sp>
    </p:spTree>
    <p:extLst>
      <p:ext uri="{BB962C8B-B14F-4D97-AF65-F5344CB8AC3E}">
        <p14:creationId xmlns:p14="http://schemas.microsoft.com/office/powerpoint/2010/main" val="156287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78"/>
                                        </p:tgtEl>
                                        <p:attrNameLst>
                                          <p:attrName>style.visibility</p:attrName>
                                        </p:attrNameLst>
                                      </p:cBhvr>
                                      <p:to>
                                        <p:strVal val="visible"/>
                                      </p:to>
                                    </p:set>
                                    <p:anim calcmode="lin" valueType="num">
                                      <p:cBhvr additive="base">
                                        <p:cTn id="49" dur="500" fill="hold"/>
                                        <p:tgtEl>
                                          <p:spTgt spid="78"/>
                                        </p:tgtEl>
                                        <p:attrNameLst>
                                          <p:attrName>ppt_x</p:attrName>
                                        </p:attrNameLst>
                                      </p:cBhvr>
                                      <p:tavLst>
                                        <p:tav tm="0">
                                          <p:val>
                                            <p:strVal val="1+#ppt_w/2"/>
                                          </p:val>
                                        </p:tav>
                                        <p:tav tm="100000">
                                          <p:val>
                                            <p:strVal val="#ppt_x"/>
                                          </p:val>
                                        </p:tav>
                                      </p:tavLst>
                                    </p:anim>
                                    <p:anim calcmode="lin" valueType="num">
                                      <p:cBhvr additive="base">
                                        <p:cTn id="50" dur="500" fill="hold"/>
                                        <p:tgtEl>
                                          <p:spTgt spid="78"/>
                                        </p:tgtEl>
                                        <p:attrNameLst>
                                          <p:attrName>ppt_y</p:attrName>
                                        </p:attrNameLst>
                                      </p:cBhvr>
                                      <p:tavLst>
                                        <p:tav tm="0">
                                          <p:val>
                                            <p:strVal val="#ppt_y"/>
                                          </p:val>
                                        </p:tav>
                                        <p:tav tm="100000">
                                          <p:val>
                                            <p:strVal val="#ppt_y"/>
                                          </p:val>
                                        </p:tav>
                                      </p:tavLst>
                                    </p:anim>
                                  </p:childTnLst>
                                </p:cTn>
                              </p:par>
                              <p:par>
                                <p:cTn id="51" presetID="2" presetClass="entr" presetSubtype="2" fill="hold" nodeType="with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additive="base">
                                        <p:cTn id="53" dur="500" fill="hold"/>
                                        <p:tgtEl>
                                          <p:spTgt spid="73"/>
                                        </p:tgtEl>
                                        <p:attrNameLst>
                                          <p:attrName>ppt_x</p:attrName>
                                        </p:attrNameLst>
                                      </p:cBhvr>
                                      <p:tavLst>
                                        <p:tav tm="0">
                                          <p:val>
                                            <p:strVal val="1+#ppt_w/2"/>
                                          </p:val>
                                        </p:tav>
                                        <p:tav tm="100000">
                                          <p:val>
                                            <p:strVal val="#ppt_x"/>
                                          </p:val>
                                        </p:tav>
                                      </p:tavLst>
                                    </p:anim>
                                    <p:anim calcmode="lin" valueType="num">
                                      <p:cBhvr additive="base">
                                        <p:cTn id="54" dur="500" fill="hold"/>
                                        <p:tgtEl>
                                          <p:spTgt spid="73"/>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72"/>
                                        </p:tgtEl>
                                        <p:attrNameLst>
                                          <p:attrName>style.visibility</p:attrName>
                                        </p:attrNameLst>
                                      </p:cBhvr>
                                      <p:to>
                                        <p:strVal val="visible"/>
                                      </p:to>
                                    </p:set>
                                    <p:anim calcmode="lin" valueType="num">
                                      <p:cBhvr additive="base">
                                        <p:cTn id="57" dur="500" fill="hold"/>
                                        <p:tgtEl>
                                          <p:spTgt spid="72"/>
                                        </p:tgtEl>
                                        <p:attrNameLst>
                                          <p:attrName>ppt_x</p:attrName>
                                        </p:attrNameLst>
                                      </p:cBhvr>
                                      <p:tavLst>
                                        <p:tav tm="0">
                                          <p:val>
                                            <p:strVal val="1+#ppt_w/2"/>
                                          </p:val>
                                        </p:tav>
                                        <p:tav tm="100000">
                                          <p:val>
                                            <p:strVal val="#ppt_x"/>
                                          </p:val>
                                        </p:tav>
                                      </p:tavLst>
                                    </p:anim>
                                    <p:anim calcmode="lin" valueType="num">
                                      <p:cBhvr additive="base">
                                        <p:cTn id="58" dur="500" fill="hold"/>
                                        <p:tgtEl>
                                          <p:spTgt spid="72"/>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79"/>
                                        </p:tgtEl>
                                        <p:attrNameLst>
                                          <p:attrName>style.visibility</p:attrName>
                                        </p:attrNameLst>
                                      </p:cBhvr>
                                      <p:to>
                                        <p:strVal val="visible"/>
                                      </p:to>
                                    </p:set>
                                    <p:anim calcmode="lin" valueType="num">
                                      <p:cBhvr additive="base">
                                        <p:cTn id="61" dur="500" fill="hold"/>
                                        <p:tgtEl>
                                          <p:spTgt spid="79"/>
                                        </p:tgtEl>
                                        <p:attrNameLst>
                                          <p:attrName>ppt_x</p:attrName>
                                        </p:attrNameLst>
                                      </p:cBhvr>
                                      <p:tavLst>
                                        <p:tav tm="0">
                                          <p:val>
                                            <p:strVal val="1+#ppt_w/2"/>
                                          </p:val>
                                        </p:tav>
                                        <p:tav tm="100000">
                                          <p:val>
                                            <p:strVal val="#ppt_x"/>
                                          </p:val>
                                        </p:tav>
                                      </p:tavLst>
                                    </p:anim>
                                    <p:anim calcmode="lin" valueType="num">
                                      <p:cBhvr additive="base">
                                        <p:cTn id="62" dur="500" fill="hold"/>
                                        <p:tgtEl>
                                          <p:spTgt spid="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72" grpId="0" animBg="1"/>
      <p:bldP spid="78" grpId="0"/>
      <p:bldP spid="7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Einfügen von </a:t>
            </a:r>
            <a:r>
              <a:rPr lang="de-DE" b="1" dirty="0" err="1">
                <a:solidFill>
                  <a:srgbClr val="C00000"/>
                </a:solidFill>
              </a:rPr>
              <a:t>ape</a:t>
            </a:r>
            <a:r>
              <a:rPr lang="de-DE" b="1" dirty="0">
                <a:solidFill>
                  <a:srgbClr val="C00000"/>
                </a:solidFill>
              </a:rPr>
              <a:t>-man</a:t>
            </a:r>
          </a:p>
        </p:txBody>
      </p:sp>
      <p:sp>
        <p:nvSpPr>
          <p:cNvPr id="5" name="Ellipse 4"/>
          <p:cNvSpPr/>
          <p:nvPr/>
        </p:nvSpPr>
        <p:spPr>
          <a:xfrm>
            <a:off x="4811583"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430752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315639"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553378"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5057434"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447922"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5148351"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4307527"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5315639"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4091503"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467754"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4451543"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459655"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5315639"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467754"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459655"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5315639"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467754"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459655"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5315639"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467754"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479526"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81215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820266"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5058005"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561490"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883591"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883591"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652978"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826179"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978294"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964282"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826179"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978294"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970195"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5" name="Ellipse 54"/>
          <p:cNvSpPr/>
          <p:nvPr/>
        </p:nvSpPr>
        <p:spPr>
          <a:xfrm>
            <a:off x="4811583"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4049322"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553378"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943866"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644295"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811583"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976095"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955599"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811583"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955255"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955599"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713873" y="3419708"/>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609997"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605769"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5406836"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3107452" y="1196752"/>
            <a:ext cx="1415772" cy="369332"/>
          </a:xfrm>
          <a:prstGeom prst="rect">
            <a:avLst/>
          </a:prstGeom>
          <a:noFill/>
        </p:spPr>
        <p:txBody>
          <a:bodyPr wrap="none" rtlCol="0">
            <a:spAutoFit/>
          </a:bodyPr>
          <a:lstStyle/>
          <a:p>
            <a:r>
              <a:rPr lang="de-DE" b="1" dirty="0">
                <a:solidFill>
                  <a:srgbClr val="C00000"/>
                </a:solidFill>
              </a:rPr>
              <a:t>a p e – m a n</a:t>
            </a:r>
          </a:p>
        </p:txBody>
      </p:sp>
      <p:sp>
        <p:nvSpPr>
          <p:cNvPr id="11" name="Rechteck 10"/>
          <p:cNvSpPr/>
          <p:nvPr/>
        </p:nvSpPr>
        <p:spPr>
          <a:xfrm>
            <a:off x="3144188"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4199515"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699792" y="1907540"/>
            <a:ext cx="1415772" cy="369332"/>
          </a:xfrm>
          <a:prstGeom prst="rect">
            <a:avLst/>
          </a:prstGeom>
          <a:noFill/>
        </p:spPr>
        <p:txBody>
          <a:bodyPr wrap="none" rtlCol="0">
            <a:spAutoFit/>
          </a:bodyPr>
          <a:lstStyle/>
          <a:p>
            <a:r>
              <a:rPr lang="de-DE" b="1" dirty="0">
                <a:solidFill>
                  <a:srgbClr val="C00000"/>
                </a:solidFill>
              </a:rPr>
              <a:t>a p e – m a n</a:t>
            </a:r>
          </a:p>
        </p:txBody>
      </p:sp>
      <p:sp>
        <p:nvSpPr>
          <p:cNvPr id="61" name="Rechteck 60"/>
          <p:cNvSpPr/>
          <p:nvPr/>
        </p:nvSpPr>
        <p:spPr>
          <a:xfrm>
            <a:off x="2920766" y="1979547"/>
            <a:ext cx="212889" cy="25757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4091503"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Textfeld 71"/>
          <p:cNvSpPr txBox="1"/>
          <p:nvPr/>
        </p:nvSpPr>
        <p:spPr>
          <a:xfrm>
            <a:off x="2483768" y="2420888"/>
            <a:ext cx="1415772" cy="369332"/>
          </a:xfrm>
          <a:prstGeom prst="rect">
            <a:avLst/>
          </a:prstGeom>
          <a:noFill/>
        </p:spPr>
        <p:txBody>
          <a:bodyPr wrap="none" rtlCol="0">
            <a:spAutoFit/>
          </a:bodyPr>
          <a:lstStyle/>
          <a:p>
            <a:r>
              <a:rPr lang="de-DE" b="1" dirty="0">
                <a:solidFill>
                  <a:srgbClr val="C00000"/>
                </a:solidFill>
              </a:rPr>
              <a:t>a p e – m a n</a:t>
            </a:r>
          </a:p>
        </p:txBody>
      </p:sp>
      <p:sp>
        <p:nvSpPr>
          <p:cNvPr id="73" name="Rechteck 72"/>
          <p:cNvSpPr/>
          <p:nvPr/>
        </p:nvSpPr>
        <p:spPr>
          <a:xfrm>
            <a:off x="2879117" y="2492896"/>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flipH="1">
            <a:off x="3579418" y="2492896"/>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Ellipse 65"/>
          <p:cNvSpPr/>
          <p:nvPr/>
        </p:nvSpPr>
        <p:spPr>
          <a:xfrm>
            <a:off x="3806792" y="321297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0" name="Gerade Verbindung 69"/>
          <p:cNvCxnSpPr>
            <a:stCxn id="54" idx="4"/>
            <a:endCxn id="66" idx="0"/>
          </p:cNvCxnSpPr>
          <p:nvPr/>
        </p:nvCxnSpPr>
        <p:spPr>
          <a:xfrm>
            <a:off x="3947487" y="3029207"/>
            <a:ext cx="3321" cy="18376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1" name="Textfeld 70"/>
              <p:cNvSpPr txBox="1"/>
              <p:nvPr/>
            </p:nvSpPr>
            <p:spPr>
              <a:xfrm>
                <a:off x="3872936" y="2924944"/>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1" i="1" smtClean="0">
                          <a:solidFill>
                            <a:srgbClr val="C00000"/>
                          </a:solidFill>
                          <a:latin typeface="Cambria Math"/>
                          <a:ea typeface="Cambria Math"/>
                        </a:rPr>
                        <m:t>⊥</m:t>
                      </m:r>
                    </m:oMath>
                  </m:oMathPara>
                </a14:m>
                <a:endParaRPr lang="de-DE" b="1" dirty="0">
                  <a:solidFill>
                    <a:srgbClr val="C00000"/>
                  </a:solidFill>
                </a:endParaRPr>
              </a:p>
            </p:txBody>
          </p:sp>
        </mc:Choice>
        <mc:Fallback xmlns="">
          <p:sp>
            <p:nvSpPr>
              <p:cNvPr id="71" name="Textfeld 70"/>
              <p:cNvSpPr txBox="1">
                <a:spLocks noRot="1" noChangeAspect="1" noMove="1" noResize="1" noEditPoints="1" noAdjustHandles="1" noChangeArrowheads="1" noChangeShapeType="1" noTextEdit="1"/>
              </p:cNvSpPr>
              <p:nvPr/>
            </p:nvSpPr>
            <p:spPr>
              <a:xfrm>
                <a:off x="3872936" y="2924944"/>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79" name="Ellipse 78"/>
          <p:cNvSpPr/>
          <p:nvPr/>
        </p:nvSpPr>
        <p:spPr>
          <a:xfrm>
            <a:off x="3179460" y="321297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0" name="Gerade Verbindung 79"/>
          <p:cNvCxnSpPr>
            <a:stCxn id="54" idx="3"/>
            <a:endCxn id="79" idx="7"/>
          </p:cNvCxnSpPr>
          <p:nvPr/>
        </p:nvCxnSpPr>
        <p:spPr>
          <a:xfrm flipH="1">
            <a:off x="3425311" y="2987026"/>
            <a:ext cx="420341" cy="26813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1" name="Textfeld 80"/>
          <p:cNvSpPr txBox="1"/>
          <p:nvPr/>
        </p:nvSpPr>
        <p:spPr>
          <a:xfrm>
            <a:off x="3285607" y="2883534"/>
            <a:ext cx="300082" cy="369332"/>
          </a:xfrm>
          <a:prstGeom prst="rect">
            <a:avLst/>
          </a:prstGeom>
          <a:noFill/>
        </p:spPr>
        <p:txBody>
          <a:bodyPr wrap="none" rtlCol="0">
            <a:spAutoFit/>
          </a:bodyPr>
          <a:lstStyle/>
          <a:p>
            <a:r>
              <a:rPr lang="de-DE" b="1" dirty="0">
                <a:solidFill>
                  <a:srgbClr val="C00000"/>
                </a:solidFill>
                <a:ea typeface="Cambria Math"/>
              </a:rPr>
              <a:t>–</a:t>
            </a:r>
            <a:endParaRPr lang="de-DE" b="1" dirty="0">
              <a:solidFill>
                <a:srgbClr val="C00000"/>
              </a:solidFill>
            </a:endParaRPr>
          </a:p>
        </p:txBody>
      </p:sp>
      <p:sp>
        <p:nvSpPr>
          <p:cNvPr id="54" name="Ellipse 53"/>
          <p:cNvSpPr/>
          <p:nvPr/>
        </p:nvSpPr>
        <p:spPr>
          <a:xfrm>
            <a:off x="380347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p:cNvSpPr/>
          <p:nvPr/>
        </p:nvSpPr>
        <p:spPr>
          <a:xfrm>
            <a:off x="3176517" y="3756785"/>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3" name="Gerade Verbindung 82"/>
          <p:cNvCxnSpPr>
            <a:stCxn id="79" idx="4"/>
            <a:endCxn id="82" idx="0"/>
          </p:cNvCxnSpPr>
          <p:nvPr/>
        </p:nvCxnSpPr>
        <p:spPr>
          <a:xfrm flipH="1">
            <a:off x="3320533" y="3501008"/>
            <a:ext cx="2943" cy="25577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4" name="Textfeld 83"/>
          <p:cNvSpPr txBox="1"/>
          <p:nvPr/>
        </p:nvSpPr>
        <p:spPr>
          <a:xfrm>
            <a:off x="2940038" y="3414370"/>
            <a:ext cx="383438" cy="369332"/>
          </a:xfrm>
          <a:prstGeom prst="rect">
            <a:avLst/>
          </a:prstGeom>
          <a:noFill/>
        </p:spPr>
        <p:txBody>
          <a:bodyPr wrap="none" rtlCol="0">
            <a:spAutoFit/>
          </a:bodyPr>
          <a:lstStyle/>
          <a:p>
            <a:r>
              <a:rPr lang="de-DE" b="1" dirty="0">
                <a:solidFill>
                  <a:srgbClr val="C00000"/>
                </a:solidFill>
                <a:ea typeface="Cambria Math"/>
              </a:rPr>
              <a:t>m</a:t>
            </a:r>
            <a:endParaRPr lang="de-DE" b="1" dirty="0">
              <a:solidFill>
                <a:srgbClr val="C00000"/>
              </a:solidFill>
            </a:endParaRPr>
          </a:p>
        </p:txBody>
      </p:sp>
      <p:sp>
        <p:nvSpPr>
          <p:cNvPr id="85" name="Ellipse 84"/>
          <p:cNvSpPr/>
          <p:nvPr/>
        </p:nvSpPr>
        <p:spPr>
          <a:xfrm>
            <a:off x="3179460" y="429309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7" name="Gerade Verbindung 86"/>
          <p:cNvCxnSpPr>
            <a:stCxn id="82" idx="4"/>
            <a:endCxn id="85" idx="0"/>
          </p:cNvCxnSpPr>
          <p:nvPr/>
        </p:nvCxnSpPr>
        <p:spPr>
          <a:xfrm>
            <a:off x="3320533" y="4044817"/>
            <a:ext cx="2943" cy="2482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8" name="Textfeld 87"/>
          <p:cNvSpPr txBox="1"/>
          <p:nvPr/>
        </p:nvSpPr>
        <p:spPr>
          <a:xfrm>
            <a:off x="2942981" y="3950681"/>
            <a:ext cx="306494" cy="369332"/>
          </a:xfrm>
          <a:prstGeom prst="rect">
            <a:avLst/>
          </a:prstGeom>
          <a:noFill/>
        </p:spPr>
        <p:txBody>
          <a:bodyPr wrap="none" rtlCol="0">
            <a:spAutoFit/>
          </a:bodyPr>
          <a:lstStyle/>
          <a:p>
            <a:r>
              <a:rPr lang="de-DE" b="1" dirty="0">
                <a:solidFill>
                  <a:srgbClr val="C00000"/>
                </a:solidFill>
                <a:ea typeface="Cambria Math"/>
              </a:rPr>
              <a:t>a</a:t>
            </a:r>
            <a:endParaRPr lang="de-DE" b="1" dirty="0">
              <a:solidFill>
                <a:srgbClr val="C00000"/>
              </a:solidFill>
            </a:endParaRPr>
          </a:p>
        </p:txBody>
      </p:sp>
      <p:sp>
        <p:nvSpPr>
          <p:cNvPr id="89" name="Ellipse 88"/>
          <p:cNvSpPr/>
          <p:nvPr/>
        </p:nvSpPr>
        <p:spPr>
          <a:xfrm>
            <a:off x="3179460" y="4806444"/>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0" name="Gerade Verbindung 89"/>
          <p:cNvCxnSpPr>
            <a:stCxn id="85" idx="4"/>
            <a:endCxn id="89" idx="0"/>
          </p:cNvCxnSpPr>
          <p:nvPr/>
        </p:nvCxnSpPr>
        <p:spPr>
          <a:xfrm>
            <a:off x="3323476" y="4581128"/>
            <a:ext cx="0" cy="22531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91" name="Textfeld 90"/>
          <p:cNvSpPr txBox="1"/>
          <p:nvPr/>
        </p:nvSpPr>
        <p:spPr>
          <a:xfrm>
            <a:off x="2942981" y="4464029"/>
            <a:ext cx="383438" cy="369332"/>
          </a:xfrm>
          <a:prstGeom prst="rect">
            <a:avLst/>
          </a:prstGeom>
          <a:noFill/>
        </p:spPr>
        <p:txBody>
          <a:bodyPr wrap="none" rtlCol="0">
            <a:spAutoFit/>
          </a:bodyPr>
          <a:lstStyle/>
          <a:p>
            <a:r>
              <a:rPr lang="de-DE" b="1" dirty="0">
                <a:solidFill>
                  <a:srgbClr val="C00000"/>
                </a:solidFill>
                <a:ea typeface="Cambria Math"/>
              </a:rPr>
              <a:t>m</a:t>
            </a:r>
            <a:endParaRPr lang="de-DE" b="1" dirty="0">
              <a:solidFill>
                <a:srgbClr val="C00000"/>
              </a:solidFill>
            </a:endParaRPr>
          </a:p>
        </p:txBody>
      </p:sp>
      <p:sp>
        <p:nvSpPr>
          <p:cNvPr id="92" name="Textfeld 91"/>
          <p:cNvSpPr txBox="1"/>
          <p:nvPr/>
        </p:nvSpPr>
        <p:spPr>
          <a:xfrm>
            <a:off x="2769484" y="5003884"/>
            <a:ext cx="1102097" cy="369332"/>
          </a:xfrm>
          <a:prstGeom prst="rect">
            <a:avLst/>
          </a:prstGeom>
          <a:noFill/>
        </p:spPr>
        <p:txBody>
          <a:bodyPr wrap="none" rtlCol="0">
            <a:spAutoFit/>
          </a:bodyPr>
          <a:lstStyle/>
          <a:p>
            <a:r>
              <a:rPr lang="de-DE" b="1" i="1" dirty="0" err="1">
                <a:solidFill>
                  <a:srgbClr val="C00000"/>
                </a:solidFill>
              </a:rPr>
              <a:t>ape</a:t>
            </a:r>
            <a:r>
              <a:rPr lang="de-DE" b="1" i="1" dirty="0">
                <a:solidFill>
                  <a:srgbClr val="C00000"/>
                </a:solidFill>
              </a:rPr>
              <a:t>-man</a:t>
            </a:r>
          </a:p>
        </p:txBody>
      </p:sp>
      <p:sp>
        <p:nvSpPr>
          <p:cNvPr id="8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16</a:t>
            </a:fld>
            <a:endParaRPr lang="de-DE"/>
          </a:p>
        </p:txBody>
      </p:sp>
    </p:spTree>
    <p:extLst>
      <p:ext uri="{BB962C8B-B14F-4D97-AF65-F5344CB8AC3E}">
        <p14:creationId xmlns:p14="http://schemas.microsoft.com/office/powerpoint/2010/main" val="331003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additive="base">
                                        <p:cTn id="35" dur="500" fill="hold"/>
                                        <p:tgtEl>
                                          <p:spTgt spid="72"/>
                                        </p:tgtEl>
                                        <p:attrNameLst>
                                          <p:attrName>ppt_x</p:attrName>
                                        </p:attrNameLst>
                                      </p:cBhvr>
                                      <p:tavLst>
                                        <p:tav tm="0">
                                          <p:val>
                                            <p:strVal val="0-#ppt_w/2"/>
                                          </p:val>
                                        </p:tav>
                                        <p:tav tm="100000">
                                          <p:val>
                                            <p:strVal val="#ppt_x"/>
                                          </p:val>
                                        </p:tav>
                                      </p:tavLst>
                                    </p:anim>
                                    <p:anim calcmode="lin" valueType="num">
                                      <p:cBhvr additive="base">
                                        <p:cTn id="36" dur="500" fill="hold"/>
                                        <p:tgtEl>
                                          <p:spTgt spid="72"/>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73"/>
                                        </p:tgtEl>
                                        <p:attrNameLst>
                                          <p:attrName>style.visibility</p:attrName>
                                        </p:attrNameLst>
                                      </p:cBhvr>
                                      <p:to>
                                        <p:strVal val="visible"/>
                                      </p:to>
                                    </p:set>
                                    <p:anim calcmode="lin" valueType="num">
                                      <p:cBhvr additive="base">
                                        <p:cTn id="39" dur="500" fill="hold"/>
                                        <p:tgtEl>
                                          <p:spTgt spid="73"/>
                                        </p:tgtEl>
                                        <p:attrNameLst>
                                          <p:attrName>ppt_x</p:attrName>
                                        </p:attrNameLst>
                                      </p:cBhvr>
                                      <p:tavLst>
                                        <p:tav tm="0">
                                          <p:val>
                                            <p:strVal val="0-#ppt_w/2"/>
                                          </p:val>
                                        </p:tav>
                                        <p:tav tm="100000">
                                          <p:val>
                                            <p:strVal val="#ppt_x"/>
                                          </p:val>
                                        </p:tav>
                                      </p:tavLst>
                                    </p:anim>
                                    <p:anim calcmode="lin" valueType="num">
                                      <p:cBhvr additive="base">
                                        <p:cTn id="40" dur="500" fill="hold"/>
                                        <p:tgtEl>
                                          <p:spTgt spid="73"/>
                                        </p:tgtEl>
                                        <p:attrNameLst>
                                          <p:attrName>ppt_y</p:attrName>
                                        </p:attrNameLst>
                                      </p:cBhvr>
                                      <p:tavLst>
                                        <p:tav tm="0">
                                          <p:val>
                                            <p:strVal val="1+#ppt_h/2"/>
                                          </p:val>
                                        </p:tav>
                                        <p:tav tm="100000">
                                          <p:val>
                                            <p:strVal val="#ppt_y"/>
                                          </p:val>
                                        </p:tav>
                                      </p:tavLst>
                                    </p:anim>
                                  </p:childTnLst>
                                </p:cTn>
                              </p:par>
                              <p:par>
                                <p:cTn id="41" presetID="2" presetClass="entr" presetSubtype="12" fill="hold" nodeType="withEffect">
                                  <p:stCondLst>
                                    <p:cond delay="0"/>
                                  </p:stCondLst>
                                  <p:childTnLst>
                                    <p:set>
                                      <p:cBhvr>
                                        <p:cTn id="42" dur="1" fill="hold">
                                          <p:stCondLst>
                                            <p:cond delay="0"/>
                                          </p:stCondLst>
                                        </p:cTn>
                                        <p:tgtEl>
                                          <p:spTgt spid="78"/>
                                        </p:tgtEl>
                                        <p:attrNameLst>
                                          <p:attrName>style.visibility</p:attrName>
                                        </p:attrNameLst>
                                      </p:cBhvr>
                                      <p:to>
                                        <p:strVal val="visible"/>
                                      </p:to>
                                    </p:set>
                                    <p:anim calcmode="lin" valueType="num">
                                      <p:cBhvr additive="base">
                                        <p:cTn id="43" dur="500" fill="hold"/>
                                        <p:tgtEl>
                                          <p:spTgt spid="78"/>
                                        </p:tgtEl>
                                        <p:attrNameLst>
                                          <p:attrName>ppt_x</p:attrName>
                                        </p:attrNameLst>
                                      </p:cBhvr>
                                      <p:tavLst>
                                        <p:tav tm="0">
                                          <p:val>
                                            <p:strVal val="0-#ppt_w/2"/>
                                          </p:val>
                                        </p:tav>
                                        <p:tav tm="100000">
                                          <p:val>
                                            <p:strVal val="#ppt_x"/>
                                          </p:val>
                                        </p:tav>
                                      </p:tavLst>
                                    </p:anim>
                                    <p:anim calcmode="lin" valueType="num">
                                      <p:cBhvr additive="base">
                                        <p:cTn id="44"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additive="base">
                                        <p:cTn id="49" dur="500" fill="hold"/>
                                        <p:tgtEl>
                                          <p:spTgt spid="71"/>
                                        </p:tgtEl>
                                        <p:attrNameLst>
                                          <p:attrName>ppt_x</p:attrName>
                                        </p:attrNameLst>
                                      </p:cBhvr>
                                      <p:tavLst>
                                        <p:tav tm="0">
                                          <p:val>
                                            <p:strVal val="0-#ppt_w/2"/>
                                          </p:val>
                                        </p:tav>
                                        <p:tav tm="100000">
                                          <p:val>
                                            <p:strVal val="#ppt_x"/>
                                          </p:val>
                                        </p:tav>
                                      </p:tavLst>
                                    </p:anim>
                                    <p:anim calcmode="lin" valueType="num">
                                      <p:cBhvr additive="base">
                                        <p:cTn id="50" dur="500" fill="hold"/>
                                        <p:tgtEl>
                                          <p:spTgt spid="71"/>
                                        </p:tgtEl>
                                        <p:attrNameLst>
                                          <p:attrName>ppt_y</p:attrName>
                                        </p:attrNameLst>
                                      </p:cBhvr>
                                      <p:tavLst>
                                        <p:tav tm="0">
                                          <p:val>
                                            <p:strVal val="1+#ppt_h/2"/>
                                          </p:val>
                                        </p:tav>
                                        <p:tav tm="100000">
                                          <p:val>
                                            <p:strVal val="#ppt_y"/>
                                          </p:val>
                                        </p:tav>
                                      </p:tavLst>
                                    </p:anim>
                                  </p:childTnLst>
                                </p:cTn>
                              </p:par>
                              <p:par>
                                <p:cTn id="51" presetID="2" presetClass="entr" presetSubtype="12" fill="hold" nodeType="withEffect">
                                  <p:stCondLst>
                                    <p:cond delay="0"/>
                                  </p:stCondLst>
                                  <p:childTnLst>
                                    <p:set>
                                      <p:cBhvr>
                                        <p:cTn id="52" dur="1" fill="hold">
                                          <p:stCondLst>
                                            <p:cond delay="0"/>
                                          </p:stCondLst>
                                        </p:cTn>
                                        <p:tgtEl>
                                          <p:spTgt spid="70"/>
                                        </p:tgtEl>
                                        <p:attrNameLst>
                                          <p:attrName>style.visibility</p:attrName>
                                        </p:attrNameLst>
                                      </p:cBhvr>
                                      <p:to>
                                        <p:strVal val="visible"/>
                                      </p:to>
                                    </p:set>
                                    <p:anim calcmode="lin" valueType="num">
                                      <p:cBhvr additive="base">
                                        <p:cTn id="53" dur="500" fill="hold"/>
                                        <p:tgtEl>
                                          <p:spTgt spid="70"/>
                                        </p:tgtEl>
                                        <p:attrNameLst>
                                          <p:attrName>ppt_x</p:attrName>
                                        </p:attrNameLst>
                                      </p:cBhvr>
                                      <p:tavLst>
                                        <p:tav tm="0">
                                          <p:val>
                                            <p:strVal val="0-#ppt_w/2"/>
                                          </p:val>
                                        </p:tav>
                                        <p:tav tm="100000">
                                          <p:val>
                                            <p:strVal val="#ppt_x"/>
                                          </p:val>
                                        </p:tav>
                                      </p:tavLst>
                                    </p:anim>
                                    <p:anim calcmode="lin" valueType="num">
                                      <p:cBhvr additive="base">
                                        <p:cTn id="54" dur="500" fill="hold"/>
                                        <p:tgtEl>
                                          <p:spTgt spid="70"/>
                                        </p:tgtEl>
                                        <p:attrNameLst>
                                          <p:attrName>ppt_y</p:attrName>
                                        </p:attrNameLst>
                                      </p:cBhvr>
                                      <p:tavLst>
                                        <p:tav tm="0">
                                          <p:val>
                                            <p:strVal val="1+#ppt_h/2"/>
                                          </p:val>
                                        </p:tav>
                                        <p:tav tm="100000">
                                          <p:val>
                                            <p:strVal val="#ppt_y"/>
                                          </p:val>
                                        </p:tav>
                                      </p:tavLst>
                                    </p:anim>
                                  </p:childTnLst>
                                </p:cTn>
                              </p:par>
                              <p:par>
                                <p:cTn id="55" presetID="2" presetClass="entr" presetSubtype="12" fill="hold" grpId="0" nodeType="withEffect">
                                  <p:stCondLst>
                                    <p:cond delay="0"/>
                                  </p:stCondLst>
                                  <p:childTnLst>
                                    <p:set>
                                      <p:cBhvr>
                                        <p:cTn id="56" dur="1" fill="hold">
                                          <p:stCondLst>
                                            <p:cond delay="0"/>
                                          </p:stCondLst>
                                        </p:cTn>
                                        <p:tgtEl>
                                          <p:spTgt spid="66"/>
                                        </p:tgtEl>
                                        <p:attrNameLst>
                                          <p:attrName>style.visibility</p:attrName>
                                        </p:attrNameLst>
                                      </p:cBhvr>
                                      <p:to>
                                        <p:strVal val="visible"/>
                                      </p:to>
                                    </p:set>
                                    <p:anim calcmode="lin" valueType="num">
                                      <p:cBhvr additive="base">
                                        <p:cTn id="57" dur="500" fill="hold"/>
                                        <p:tgtEl>
                                          <p:spTgt spid="66"/>
                                        </p:tgtEl>
                                        <p:attrNameLst>
                                          <p:attrName>ppt_x</p:attrName>
                                        </p:attrNameLst>
                                      </p:cBhvr>
                                      <p:tavLst>
                                        <p:tav tm="0">
                                          <p:val>
                                            <p:strVal val="0-#ppt_w/2"/>
                                          </p:val>
                                        </p:tav>
                                        <p:tav tm="100000">
                                          <p:val>
                                            <p:strVal val="#ppt_x"/>
                                          </p:val>
                                        </p:tav>
                                      </p:tavLst>
                                    </p:anim>
                                    <p:anim calcmode="lin" valueType="num">
                                      <p:cBhvr additive="base">
                                        <p:cTn id="58"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12" fill="hold" grpId="0" nodeType="clickEffect">
                                  <p:stCondLst>
                                    <p:cond delay="0"/>
                                  </p:stCondLst>
                                  <p:childTnLst>
                                    <p:set>
                                      <p:cBhvr>
                                        <p:cTn id="62" dur="1" fill="hold">
                                          <p:stCondLst>
                                            <p:cond delay="0"/>
                                          </p:stCondLst>
                                        </p:cTn>
                                        <p:tgtEl>
                                          <p:spTgt spid="81"/>
                                        </p:tgtEl>
                                        <p:attrNameLst>
                                          <p:attrName>style.visibility</p:attrName>
                                        </p:attrNameLst>
                                      </p:cBhvr>
                                      <p:to>
                                        <p:strVal val="visible"/>
                                      </p:to>
                                    </p:set>
                                    <p:anim calcmode="lin" valueType="num">
                                      <p:cBhvr additive="base">
                                        <p:cTn id="63" dur="500" fill="hold"/>
                                        <p:tgtEl>
                                          <p:spTgt spid="81"/>
                                        </p:tgtEl>
                                        <p:attrNameLst>
                                          <p:attrName>ppt_x</p:attrName>
                                        </p:attrNameLst>
                                      </p:cBhvr>
                                      <p:tavLst>
                                        <p:tav tm="0">
                                          <p:val>
                                            <p:strVal val="0-#ppt_w/2"/>
                                          </p:val>
                                        </p:tav>
                                        <p:tav tm="100000">
                                          <p:val>
                                            <p:strVal val="#ppt_x"/>
                                          </p:val>
                                        </p:tav>
                                      </p:tavLst>
                                    </p:anim>
                                    <p:anim calcmode="lin" valueType="num">
                                      <p:cBhvr additive="base">
                                        <p:cTn id="64" dur="500" fill="hold"/>
                                        <p:tgtEl>
                                          <p:spTgt spid="81"/>
                                        </p:tgtEl>
                                        <p:attrNameLst>
                                          <p:attrName>ppt_y</p:attrName>
                                        </p:attrNameLst>
                                      </p:cBhvr>
                                      <p:tavLst>
                                        <p:tav tm="0">
                                          <p:val>
                                            <p:strVal val="1+#ppt_h/2"/>
                                          </p:val>
                                        </p:tav>
                                        <p:tav tm="100000">
                                          <p:val>
                                            <p:strVal val="#ppt_y"/>
                                          </p:val>
                                        </p:tav>
                                      </p:tavLst>
                                    </p:anim>
                                  </p:childTnLst>
                                </p:cTn>
                              </p:par>
                              <p:par>
                                <p:cTn id="65" presetID="2" presetClass="entr" presetSubtype="12" fill="hold" nodeType="withEffect">
                                  <p:stCondLst>
                                    <p:cond delay="0"/>
                                  </p:stCondLst>
                                  <p:childTnLst>
                                    <p:set>
                                      <p:cBhvr>
                                        <p:cTn id="66" dur="1" fill="hold">
                                          <p:stCondLst>
                                            <p:cond delay="0"/>
                                          </p:stCondLst>
                                        </p:cTn>
                                        <p:tgtEl>
                                          <p:spTgt spid="80"/>
                                        </p:tgtEl>
                                        <p:attrNameLst>
                                          <p:attrName>style.visibility</p:attrName>
                                        </p:attrNameLst>
                                      </p:cBhvr>
                                      <p:to>
                                        <p:strVal val="visible"/>
                                      </p:to>
                                    </p:set>
                                    <p:anim calcmode="lin" valueType="num">
                                      <p:cBhvr additive="base">
                                        <p:cTn id="67" dur="500" fill="hold"/>
                                        <p:tgtEl>
                                          <p:spTgt spid="80"/>
                                        </p:tgtEl>
                                        <p:attrNameLst>
                                          <p:attrName>ppt_x</p:attrName>
                                        </p:attrNameLst>
                                      </p:cBhvr>
                                      <p:tavLst>
                                        <p:tav tm="0">
                                          <p:val>
                                            <p:strVal val="0-#ppt_w/2"/>
                                          </p:val>
                                        </p:tav>
                                        <p:tav tm="100000">
                                          <p:val>
                                            <p:strVal val="#ppt_x"/>
                                          </p:val>
                                        </p:tav>
                                      </p:tavLst>
                                    </p:anim>
                                    <p:anim calcmode="lin" valueType="num">
                                      <p:cBhvr additive="base">
                                        <p:cTn id="68" dur="500" fill="hold"/>
                                        <p:tgtEl>
                                          <p:spTgt spid="80"/>
                                        </p:tgtEl>
                                        <p:attrNameLst>
                                          <p:attrName>ppt_y</p:attrName>
                                        </p:attrNameLst>
                                      </p:cBhvr>
                                      <p:tavLst>
                                        <p:tav tm="0">
                                          <p:val>
                                            <p:strVal val="1+#ppt_h/2"/>
                                          </p:val>
                                        </p:tav>
                                        <p:tav tm="100000">
                                          <p:val>
                                            <p:strVal val="#ppt_y"/>
                                          </p:val>
                                        </p:tav>
                                      </p:tavLst>
                                    </p:anim>
                                  </p:childTnLst>
                                </p:cTn>
                              </p:par>
                              <p:par>
                                <p:cTn id="69" presetID="2" presetClass="entr" presetSubtype="12" fill="hold" grpId="0" nodeType="with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additive="base">
                                        <p:cTn id="71" dur="500" fill="hold"/>
                                        <p:tgtEl>
                                          <p:spTgt spid="79"/>
                                        </p:tgtEl>
                                        <p:attrNameLst>
                                          <p:attrName>ppt_x</p:attrName>
                                        </p:attrNameLst>
                                      </p:cBhvr>
                                      <p:tavLst>
                                        <p:tav tm="0">
                                          <p:val>
                                            <p:strVal val="0-#ppt_w/2"/>
                                          </p:val>
                                        </p:tav>
                                        <p:tav tm="100000">
                                          <p:val>
                                            <p:strVal val="#ppt_x"/>
                                          </p:val>
                                        </p:tav>
                                      </p:tavLst>
                                    </p:anim>
                                    <p:anim calcmode="lin" valueType="num">
                                      <p:cBhvr additive="base">
                                        <p:cTn id="72"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12" fill="hold" grpId="0" nodeType="clickEffect">
                                  <p:stCondLst>
                                    <p:cond delay="0"/>
                                  </p:stCondLst>
                                  <p:childTnLst>
                                    <p:set>
                                      <p:cBhvr>
                                        <p:cTn id="76" dur="1" fill="hold">
                                          <p:stCondLst>
                                            <p:cond delay="0"/>
                                          </p:stCondLst>
                                        </p:cTn>
                                        <p:tgtEl>
                                          <p:spTgt spid="84"/>
                                        </p:tgtEl>
                                        <p:attrNameLst>
                                          <p:attrName>style.visibility</p:attrName>
                                        </p:attrNameLst>
                                      </p:cBhvr>
                                      <p:to>
                                        <p:strVal val="visible"/>
                                      </p:to>
                                    </p:set>
                                    <p:anim calcmode="lin" valueType="num">
                                      <p:cBhvr additive="base">
                                        <p:cTn id="77" dur="500" fill="hold"/>
                                        <p:tgtEl>
                                          <p:spTgt spid="84"/>
                                        </p:tgtEl>
                                        <p:attrNameLst>
                                          <p:attrName>ppt_x</p:attrName>
                                        </p:attrNameLst>
                                      </p:cBhvr>
                                      <p:tavLst>
                                        <p:tav tm="0">
                                          <p:val>
                                            <p:strVal val="0-#ppt_w/2"/>
                                          </p:val>
                                        </p:tav>
                                        <p:tav tm="100000">
                                          <p:val>
                                            <p:strVal val="#ppt_x"/>
                                          </p:val>
                                        </p:tav>
                                      </p:tavLst>
                                    </p:anim>
                                    <p:anim calcmode="lin" valueType="num">
                                      <p:cBhvr additive="base">
                                        <p:cTn id="78" dur="500" fill="hold"/>
                                        <p:tgtEl>
                                          <p:spTgt spid="84"/>
                                        </p:tgtEl>
                                        <p:attrNameLst>
                                          <p:attrName>ppt_y</p:attrName>
                                        </p:attrNameLst>
                                      </p:cBhvr>
                                      <p:tavLst>
                                        <p:tav tm="0">
                                          <p:val>
                                            <p:strVal val="1+#ppt_h/2"/>
                                          </p:val>
                                        </p:tav>
                                        <p:tav tm="100000">
                                          <p:val>
                                            <p:strVal val="#ppt_y"/>
                                          </p:val>
                                        </p:tav>
                                      </p:tavLst>
                                    </p:anim>
                                  </p:childTnLst>
                                </p:cTn>
                              </p:par>
                              <p:par>
                                <p:cTn id="79" presetID="2" presetClass="entr" presetSubtype="12" fill="hold" nodeType="withEffect">
                                  <p:stCondLst>
                                    <p:cond delay="0"/>
                                  </p:stCondLst>
                                  <p:childTnLst>
                                    <p:set>
                                      <p:cBhvr>
                                        <p:cTn id="80" dur="1" fill="hold">
                                          <p:stCondLst>
                                            <p:cond delay="0"/>
                                          </p:stCondLst>
                                        </p:cTn>
                                        <p:tgtEl>
                                          <p:spTgt spid="83"/>
                                        </p:tgtEl>
                                        <p:attrNameLst>
                                          <p:attrName>style.visibility</p:attrName>
                                        </p:attrNameLst>
                                      </p:cBhvr>
                                      <p:to>
                                        <p:strVal val="visible"/>
                                      </p:to>
                                    </p:set>
                                    <p:anim calcmode="lin" valueType="num">
                                      <p:cBhvr additive="base">
                                        <p:cTn id="81" dur="500" fill="hold"/>
                                        <p:tgtEl>
                                          <p:spTgt spid="83"/>
                                        </p:tgtEl>
                                        <p:attrNameLst>
                                          <p:attrName>ppt_x</p:attrName>
                                        </p:attrNameLst>
                                      </p:cBhvr>
                                      <p:tavLst>
                                        <p:tav tm="0">
                                          <p:val>
                                            <p:strVal val="0-#ppt_w/2"/>
                                          </p:val>
                                        </p:tav>
                                        <p:tav tm="100000">
                                          <p:val>
                                            <p:strVal val="#ppt_x"/>
                                          </p:val>
                                        </p:tav>
                                      </p:tavLst>
                                    </p:anim>
                                    <p:anim calcmode="lin" valueType="num">
                                      <p:cBhvr additive="base">
                                        <p:cTn id="82" dur="500" fill="hold"/>
                                        <p:tgtEl>
                                          <p:spTgt spid="83"/>
                                        </p:tgtEl>
                                        <p:attrNameLst>
                                          <p:attrName>ppt_y</p:attrName>
                                        </p:attrNameLst>
                                      </p:cBhvr>
                                      <p:tavLst>
                                        <p:tav tm="0">
                                          <p:val>
                                            <p:strVal val="1+#ppt_h/2"/>
                                          </p:val>
                                        </p:tav>
                                        <p:tav tm="100000">
                                          <p:val>
                                            <p:strVal val="#ppt_y"/>
                                          </p:val>
                                        </p:tav>
                                      </p:tavLst>
                                    </p:anim>
                                  </p:childTnLst>
                                </p:cTn>
                              </p:par>
                              <p:par>
                                <p:cTn id="83" presetID="2" presetClass="entr" presetSubtype="12" fill="hold" grpId="0" nodeType="withEffect">
                                  <p:stCondLst>
                                    <p:cond delay="0"/>
                                  </p:stCondLst>
                                  <p:childTnLst>
                                    <p:set>
                                      <p:cBhvr>
                                        <p:cTn id="84" dur="1" fill="hold">
                                          <p:stCondLst>
                                            <p:cond delay="0"/>
                                          </p:stCondLst>
                                        </p:cTn>
                                        <p:tgtEl>
                                          <p:spTgt spid="82"/>
                                        </p:tgtEl>
                                        <p:attrNameLst>
                                          <p:attrName>style.visibility</p:attrName>
                                        </p:attrNameLst>
                                      </p:cBhvr>
                                      <p:to>
                                        <p:strVal val="visible"/>
                                      </p:to>
                                    </p:set>
                                    <p:anim calcmode="lin" valueType="num">
                                      <p:cBhvr additive="base">
                                        <p:cTn id="85" dur="500" fill="hold"/>
                                        <p:tgtEl>
                                          <p:spTgt spid="82"/>
                                        </p:tgtEl>
                                        <p:attrNameLst>
                                          <p:attrName>ppt_x</p:attrName>
                                        </p:attrNameLst>
                                      </p:cBhvr>
                                      <p:tavLst>
                                        <p:tav tm="0">
                                          <p:val>
                                            <p:strVal val="0-#ppt_w/2"/>
                                          </p:val>
                                        </p:tav>
                                        <p:tav tm="100000">
                                          <p:val>
                                            <p:strVal val="#ppt_x"/>
                                          </p:val>
                                        </p:tav>
                                      </p:tavLst>
                                    </p:anim>
                                    <p:anim calcmode="lin" valueType="num">
                                      <p:cBhvr additive="base">
                                        <p:cTn id="86"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12" fill="hold" grpId="0" nodeType="clickEffect">
                                  <p:stCondLst>
                                    <p:cond delay="0"/>
                                  </p:stCondLst>
                                  <p:childTnLst>
                                    <p:set>
                                      <p:cBhvr>
                                        <p:cTn id="90" dur="1" fill="hold">
                                          <p:stCondLst>
                                            <p:cond delay="0"/>
                                          </p:stCondLst>
                                        </p:cTn>
                                        <p:tgtEl>
                                          <p:spTgt spid="88"/>
                                        </p:tgtEl>
                                        <p:attrNameLst>
                                          <p:attrName>style.visibility</p:attrName>
                                        </p:attrNameLst>
                                      </p:cBhvr>
                                      <p:to>
                                        <p:strVal val="visible"/>
                                      </p:to>
                                    </p:set>
                                    <p:anim calcmode="lin" valueType="num">
                                      <p:cBhvr additive="base">
                                        <p:cTn id="91" dur="500" fill="hold"/>
                                        <p:tgtEl>
                                          <p:spTgt spid="88"/>
                                        </p:tgtEl>
                                        <p:attrNameLst>
                                          <p:attrName>ppt_x</p:attrName>
                                        </p:attrNameLst>
                                      </p:cBhvr>
                                      <p:tavLst>
                                        <p:tav tm="0">
                                          <p:val>
                                            <p:strVal val="0-#ppt_w/2"/>
                                          </p:val>
                                        </p:tav>
                                        <p:tav tm="100000">
                                          <p:val>
                                            <p:strVal val="#ppt_x"/>
                                          </p:val>
                                        </p:tav>
                                      </p:tavLst>
                                    </p:anim>
                                    <p:anim calcmode="lin" valueType="num">
                                      <p:cBhvr additive="base">
                                        <p:cTn id="92" dur="500" fill="hold"/>
                                        <p:tgtEl>
                                          <p:spTgt spid="88"/>
                                        </p:tgtEl>
                                        <p:attrNameLst>
                                          <p:attrName>ppt_y</p:attrName>
                                        </p:attrNameLst>
                                      </p:cBhvr>
                                      <p:tavLst>
                                        <p:tav tm="0">
                                          <p:val>
                                            <p:strVal val="1+#ppt_h/2"/>
                                          </p:val>
                                        </p:tav>
                                        <p:tav tm="100000">
                                          <p:val>
                                            <p:strVal val="#ppt_y"/>
                                          </p:val>
                                        </p:tav>
                                      </p:tavLst>
                                    </p:anim>
                                  </p:childTnLst>
                                </p:cTn>
                              </p:par>
                              <p:par>
                                <p:cTn id="93" presetID="2" presetClass="entr" presetSubtype="12" fill="hold" nodeType="withEffect">
                                  <p:stCondLst>
                                    <p:cond delay="0"/>
                                  </p:stCondLst>
                                  <p:childTnLst>
                                    <p:set>
                                      <p:cBhvr>
                                        <p:cTn id="94" dur="1" fill="hold">
                                          <p:stCondLst>
                                            <p:cond delay="0"/>
                                          </p:stCondLst>
                                        </p:cTn>
                                        <p:tgtEl>
                                          <p:spTgt spid="87"/>
                                        </p:tgtEl>
                                        <p:attrNameLst>
                                          <p:attrName>style.visibility</p:attrName>
                                        </p:attrNameLst>
                                      </p:cBhvr>
                                      <p:to>
                                        <p:strVal val="visible"/>
                                      </p:to>
                                    </p:set>
                                    <p:anim calcmode="lin" valueType="num">
                                      <p:cBhvr additive="base">
                                        <p:cTn id="95" dur="500" fill="hold"/>
                                        <p:tgtEl>
                                          <p:spTgt spid="87"/>
                                        </p:tgtEl>
                                        <p:attrNameLst>
                                          <p:attrName>ppt_x</p:attrName>
                                        </p:attrNameLst>
                                      </p:cBhvr>
                                      <p:tavLst>
                                        <p:tav tm="0">
                                          <p:val>
                                            <p:strVal val="0-#ppt_w/2"/>
                                          </p:val>
                                        </p:tav>
                                        <p:tav tm="100000">
                                          <p:val>
                                            <p:strVal val="#ppt_x"/>
                                          </p:val>
                                        </p:tav>
                                      </p:tavLst>
                                    </p:anim>
                                    <p:anim calcmode="lin" valueType="num">
                                      <p:cBhvr additive="base">
                                        <p:cTn id="96" dur="500" fill="hold"/>
                                        <p:tgtEl>
                                          <p:spTgt spid="87"/>
                                        </p:tgtEl>
                                        <p:attrNameLst>
                                          <p:attrName>ppt_y</p:attrName>
                                        </p:attrNameLst>
                                      </p:cBhvr>
                                      <p:tavLst>
                                        <p:tav tm="0">
                                          <p:val>
                                            <p:strVal val="1+#ppt_h/2"/>
                                          </p:val>
                                        </p:tav>
                                        <p:tav tm="100000">
                                          <p:val>
                                            <p:strVal val="#ppt_y"/>
                                          </p:val>
                                        </p:tav>
                                      </p:tavLst>
                                    </p:anim>
                                  </p:childTnLst>
                                </p:cTn>
                              </p:par>
                              <p:par>
                                <p:cTn id="97" presetID="2" presetClass="entr" presetSubtype="12" fill="hold" grpId="0" nodeType="withEffect">
                                  <p:stCondLst>
                                    <p:cond delay="0"/>
                                  </p:stCondLst>
                                  <p:childTnLst>
                                    <p:set>
                                      <p:cBhvr>
                                        <p:cTn id="98" dur="1" fill="hold">
                                          <p:stCondLst>
                                            <p:cond delay="0"/>
                                          </p:stCondLst>
                                        </p:cTn>
                                        <p:tgtEl>
                                          <p:spTgt spid="85"/>
                                        </p:tgtEl>
                                        <p:attrNameLst>
                                          <p:attrName>style.visibility</p:attrName>
                                        </p:attrNameLst>
                                      </p:cBhvr>
                                      <p:to>
                                        <p:strVal val="visible"/>
                                      </p:to>
                                    </p:set>
                                    <p:anim calcmode="lin" valueType="num">
                                      <p:cBhvr additive="base">
                                        <p:cTn id="99" dur="500" fill="hold"/>
                                        <p:tgtEl>
                                          <p:spTgt spid="85"/>
                                        </p:tgtEl>
                                        <p:attrNameLst>
                                          <p:attrName>ppt_x</p:attrName>
                                        </p:attrNameLst>
                                      </p:cBhvr>
                                      <p:tavLst>
                                        <p:tav tm="0">
                                          <p:val>
                                            <p:strVal val="0-#ppt_w/2"/>
                                          </p:val>
                                        </p:tav>
                                        <p:tav tm="100000">
                                          <p:val>
                                            <p:strVal val="#ppt_x"/>
                                          </p:val>
                                        </p:tav>
                                      </p:tavLst>
                                    </p:anim>
                                    <p:anim calcmode="lin" valueType="num">
                                      <p:cBhvr additive="base">
                                        <p:cTn id="100"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12" fill="hold" grpId="0" nodeType="clickEffect">
                                  <p:stCondLst>
                                    <p:cond delay="0"/>
                                  </p:stCondLst>
                                  <p:childTnLst>
                                    <p:set>
                                      <p:cBhvr>
                                        <p:cTn id="104" dur="1" fill="hold">
                                          <p:stCondLst>
                                            <p:cond delay="0"/>
                                          </p:stCondLst>
                                        </p:cTn>
                                        <p:tgtEl>
                                          <p:spTgt spid="91"/>
                                        </p:tgtEl>
                                        <p:attrNameLst>
                                          <p:attrName>style.visibility</p:attrName>
                                        </p:attrNameLst>
                                      </p:cBhvr>
                                      <p:to>
                                        <p:strVal val="visible"/>
                                      </p:to>
                                    </p:set>
                                    <p:anim calcmode="lin" valueType="num">
                                      <p:cBhvr additive="base">
                                        <p:cTn id="105" dur="500" fill="hold"/>
                                        <p:tgtEl>
                                          <p:spTgt spid="91"/>
                                        </p:tgtEl>
                                        <p:attrNameLst>
                                          <p:attrName>ppt_x</p:attrName>
                                        </p:attrNameLst>
                                      </p:cBhvr>
                                      <p:tavLst>
                                        <p:tav tm="0">
                                          <p:val>
                                            <p:strVal val="0-#ppt_w/2"/>
                                          </p:val>
                                        </p:tav>
                                        <p:tav tm="100000">
                                          <p:val>
                                            <p:strVal val="#ppt_x"/>
                                          </p:val>
                                        </p:tav>
                                      </p:tavLst>
                                    </p:anim>
                                    <p:anim calcmode="lin" valueType="num">
                                      <p:cBhvr additive="base">
                                        <p:cTn id="106" dur="500" fill="hold"/>
                                        <p:tgtEl>
                                          <p:spTgt spid="91"/>
                                        </p:tgtEl>
                                        <p:attrNameLst>
                                          <p:attrName>ppt_y</p:attrName>
                                        </p:attrNameLst>
                                      </p:cBhvr>
                                      <p:tavLst>
                                        <p:tav tm="0">
                                          <p:val>
                                            <p:strVal val="1+#ppt_h/2"/>
                                          </p:val>
                                        </p:tav>
                                        <p:tav tm="100000">
                                          <p:val>
                                            <p:strVal val="#ppt_y"/>
                                          </p:val>
                                        </p:tav>
                                      </p:tavLst>
                                    </p:anim>
                                  </p:childTnLst>
                                </p:cTn>
                              </p:par>
                              <p:par>
                                <p:cTn id="107" presetID="2" presetClass="entr" presetSubtype="12" fill="hold" nodeType="withEffect">
                                  <p:stCondLst>
                                    <p:cond delay="0"/>
                                  </p:stCondLst>
                                  <p:childTnLst>
                                    <p:set>
                                      <p:cBhvr>
                                        <p:cTn id="108" dur="1" fill="hold">
                                          <p:stCondLst>
                                            <p:cond delay="0"/>
                                          </p:stCondLst>
                                        </p:cTn>
                                        <p:tgtEl>
                                          <p:spTgt spid="90"/>
                                        </p:tgtEl>
                                        <p:attrNameLst>
                                          <p:attrName>style.visibility</p:attrName>
                                        </p:attrNameLst>
                                      </p:cBhvr>
                                      <p:to>
                                        <p:strVal val="visible"/>
                                      </p:to>
                                    </p:set>
                                    <p:anim calcmode="lin" valueType="num">
                                      <p:cBhvr additive="base">
                                        <p:cTn id="109" dur="500" fill="hold"/>
                                        <p:tgtEl>
                                          <p:spTgt spid="90"/>
                                        </p:tgtEl>
                                        <p:attrNameLst>
                                          <p:attrName>ppt_x</p:attrName>
                                        </p:attrNameLst>
                                      </p:cBhvr>
                                      <p:tavLst>
                                        <p:tav tm="0">
                                          <p:val>
                                            <p:strVal val="0-#ppt_w/2"/>
                                          </p:val>
                                        </p:tav>
                                        <p:tav tm="100000">
                                          <p:val>
                                            <p:strVal val="#ppt_x"/>
                                          </p:val>
                                        </p:tav>
                                      </p:tavLst>
                                    </p:anim>
                                    <p:anim calcmode="lin" valueType="num">
                                      <p:cBhvr additive="base">
                                        <p:cTn id="110" dur="500" fill="hold"/>
                                        <p:tgtEl>
                                          <p:spTgt spid="90"/>
                                        </p:tgtEl>
                                        <p:attrNameLst>
                                          <p:attrName>ppt_y</p:attrName>
                                        </p:attrNameLst>
                                      </p:cBhvr>
                                      <p:tavLst>
                                        <p:tav tm="0">
                                          <p:val>
                                            <p:strVal val="1+#ppt_h/2"/>
                                          </p:val>
                                        </p:tav>
                                        <p:tav tm="100000">
                                          <p:val>
                                            <p:strVal val="#ppt_y"/>
                                          </p:val>
                                        </p:tav>
                                      </p:tavLst>
                                    </p:anim>
                                  </p:childTnLst>
                                </p:cTn>
                              </p:par>
                              <p:par>
                                <p:cTn id="111" presetID="2" presetClass="entr" presetSubtype="12" fill="hold" grpId="0" nodeType="withEffect">
                                  <p:stCondLst>
                                    <p:cond delay="0"/>
                                  </p:stCondLst>
                                  <p:childTnLst>
                                    <p:set>
                                      <p:cBhvr>
                                        <p:cTn id="112" dur="1" fill="hold">
                                          <p:stCondLst>
                                            <p:cond delay="0"/>
                                          </p:stCondLst>
                                        </p:cTn>
                                        <p:tgtEl>
                                          <p:spTgt spid="89"/>
                                        </p:tgtEl>
                                        <p:attrNameLst>
                                          <p:attrName>style.visibility</p:attrName>
                                        </p:attrNameLst>
                                      </p:cBhvr>
                                      <p:to>
                                        <p:strVal val="visible"/>
                                      </p:to>
                                    </p:set>
                                    <p:anim calcmode="lin" valueType="num">
                                      <p:cBhvr additive="base">
                                        <p:cTn id="113" dur="500" fill="hold"/>
                                        <p:tgtEl>
                                          <p:spTgt spid="89"/>
                                        </p:tgtEl>
                                        <p:attrNameLst>
                                          <p:attrName>ppt_x</p:attrName>
                                        </p:attrNameLst>
                                      </p:cBhvr>
                                      <p:tavLst>
                                        <p:tav tm="0">
                                          <p:val>
                                            <p:strVal val="0-#ppt_w/2"/>
                                          </p:val>
                                        </p:tav>
                                        <p:tav tm="100000">
                                          <p:val>
                                            <p:strVal val="#ppt_x"/>
                                          </p:val>
                                        </p:tav>
                                      </p:tavLst>
                                    </p:anim>
                                    <p:anim calcmode="lin" valueType="num">
                                      <p:cBhvr additive="base">
                                        <p:cTn id="114" dur="500" fill="hold"/>
                                        <p:tgtEl>
                                          <p:spTgt spid="89"/>
                                        </p:tgtEl>
                                        <p:attrNameLst>
                                          <p:attrName>ppt_y</p:attrName>
                                        </p:attrNameLst>
                                      </p:cBhvr>
                                      <p:tavLst>
                                        <p:tav tm="0">
                                          <p:val>
                                            <p:strVal val="1+#ppt_h/2"/>
                                          </p:val>
                                        </p:tav>
                                        <p:tav tm="100000">
                                          <p:val>
                                            <p:strVal val="#ppt_y"/>
                                          </p:val>
                                        </p:tav>
                                      </p:tavLst>
                                    </p:anim>
                                  </p:childTnLst>
                                </p:cTn>
                              </p:par>
                              <p:par>
                                <p:cTn id="115" presetID="2" presetClass="entr" presetSubtype="12" fill="hold" grpId="0" nodeType="withEffect">
                                  <p:stCondLst>
                                    <p:cond delay="0"/>
                                  </p:stCondLst>
                                  <p:childTnLst>
                                    <p:set>
                                      <p:cBhvr>
                                        <p:cTn id="116" dur="1" fill="hold">
                                          <p:stCondLst>
                                            <p:cond delay="0"/>
                                          </p:stCondLst>
                                        </p:cTn>
                                        <p:tgtEl>
                                          <p:spTgt spid="92"/>
                                        </p:tgtEl>
                                        <p:attrNameLst>
                                          <p:attrName>style.visibility</p:attrName>
                                        </p:attrNameLst>
                                      </p:cBhvr>
                                      <p:to>
                                        <p:strVal val="visible"/>
                                      </p:to>
                                    </p:set>
                                    <p:anim calcmode="lin" valueType="num">
                                      <p:cBhvr additive="base">
                                        <p:cTn id="117" dur="500" fill="hold"/>
                                        <p:tgtEl>
                                          <p:spTgt spid="92"/>
                                        </p:tgtEl>
                                        <p:attrNameLst>
                                          <p:attrName>ppt_x</p:attrName>
                                        </p:attrNameLst>
                                      </p:cBhvr>
                                      <p:tavLst>
                                        <p:tav tm="0">
                                          <p:val>
                                            <p:strVal val="0-#ppt_w/2"/>
                                          </p:val>
                                        </p:tav>
                                        <p:tav tm="100000">
                                          <p:val>
                                            <p:strVal val="#ppt_x"/>
                                          </p:val>
                                        </p:tav>
                                      </p:tavLst>
                                    </p:anim>
                                    <p:anim calcmode="lin" valueType="num">
                                      <p:cBhvr additive="base">
                                        <p:cTn id="118" dur="500" fill="hold"/>
                                        <p:tgtEl>
                                          <p:spTgt spid="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72" grpId="0"/>
      <p:bldP spid="73" grpId="0" animBg="1"/>
      <p:bldP spid="66" grpId="0" animBg="1"/>
      <p:bldP spid="71" grpId="0"/>
      <p:bldP spid="79" grpId="0" animBg="1"/>
      <p:bldP spid="81" grpId="0"/>
      <p:bldP spid="82" grpId="0" animBg="1"/>
      <p:bldP spid="84" grpId="0"/>
      <p:bldP spid="85" grpId="0" animBg="1"/>
      <p:bldP spid="88" grpId="0"/>
      <p:bldP spid="89" grpId="0" animBg="1"/>
      <p:bldP spid="91" grpId="0"/>
      <p:bldP spid="9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Löschen von </a:t>
            </a:r>
            <a:r>
              <a:rPr lang="de-DE" b="1" i="1" dirty="0" err="1">
                <a:solidFill>
                  <a:srgbClr val="C00000"/>
                </a:solidFill>
              </a:rPr>
              <a:t>ape</a:t>
            </a:r>
            <a:endParaRPr lang="de-DE" b="1" i="1" dirty="0">
              <a:solidFill>
                <a:srgbClr val="C00000"/>
              </a:solidFill>
            </a:endParaRPr>
          </a:p>
        </p:txBody>
      </p:sp>
      <p:sp>
        <p:nvSpPr>
          <p:cNvPr id="5" name="Ellipse 4"/>
          <p:cNvSpPr/>
          <p:nvPr/>
        </p:nvSpPr>
        <p:spPr>
          <a:xfrm>
            <a:off x="4355976" y="11967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4097771" y="1442603"/>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1" name="Textfeld 10"/>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2" name="Ellipse 11"/>
          <p:cNvSpPr/>
          <p:nvPr/>
        </p:nvSpPr>
        <p:spPr>
          <a:xfrm>
            <a:off x="3851920" y="2237119"/>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5" name="Textfeld 14"/>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6" name="Gerade Verbindung 15"/>
          <p:cNvCxnSpPr>
            <a:stCxn id="6" idx="4"/>
            <a:endCxn id="12" idx="0"/>
          </p:cNvCxnSpPr>
          <p:nvPr/>
        </p:nvCxnSpPr>
        <p:spPr>
          <a:xfrm>
            <a:off x="3995936" y="1988840"/>
            <a:ext cx="0" cy="2482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0" name="Gerade Verbindung 19"/>
          <p:cNvCxnSpPr>
            <a:stCxn id="13" idx="4"/>
            <a:endCxn id="18"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23" name="Gerade Verbindung 22"/>
          <p:cNvCxnSpPr>
            <a:stCxn id="18" idx="4"/>
            <a:endCxn id="21"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26" name="Gerade Verbindung 25"/>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2" name="Textfeld 3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33" name="Ellipse 32"/>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35" name="Gerade Verbindung 34"/>
          <p:cNvCxnSpPr>
            <a:stCxn id="28" idx="4"/>
            <a:endCxn id="33"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Textfeld 36"/>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38" name="Gerade Verbindung 37"/>
          <p:cNvCxnSpPr>
            <a:stCxn id="33" idx="4"/>
            <a:endCxn id="36"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3347864" y="2741175"/>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3593715" y="2482970"/>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3488259"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4188688"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3237776" y="2924944"/>
            <a:ext cx="560474" cy="369332"/>
          </a:xfrm>
          <a:prstGeom prst="rect">
            <a:avLst/>
          </a:prstGeom>
          <a:noFill/>
        </p:spPr>
        <p:txBody>
          <a:bodyPr wrap="none" rtlCol="0">
            <a:spAutoFit/>
          </a:bodyPr>
          <a:lstStyle/>
          <a:p>
            <a:r>
              <a:rPr lang="de-DE" b="1" i="1" dirty="0" err="1">
                <a:solidFill>
                  <a:srgbClr val="C00000"/>
                </a:solidFill>
              </a:rPr>
              <a:t>ape</a:t>
            </a:r>
            <a:endParaRPr lang="de-DE" b="1" i="1" dirty="0">
              <a:solidFill>
                <a:srgbClr val="C00000"/>
              </a:solidFill>
            </a:endParaRPr>
          </a:p>
        </p:txBody>
      </p:sp>
      <p:sp>
        <p:nvSpPr>
          <p:cNvPr id="52" name="Textfeld 51"/>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nvGrpSpPr>
          <p:cNvPr id="55" name="Gruppieren 54"/>
          <p:cNvGrpSpPr/>
          <p:nvPr/>
        </p:nvGrpSpPr>
        <p:grpSpPr>
          <a:xfrm>
            <a:off x="3131840" y="2742023"/>
            <a:ext cx="638941" cy="310995"/>
            <a:chOff x="6741371" y="4558165"/>
            <a:chExt cx="638941" cy="310995"/>
          </a:xfrm>
        </p:grpSpPr>
        <p:cxnSp>
          <p:nvCxnSpPr>
            <p:cNvPr id="56" name="Gerade Verbindung 55"/>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58" name="Gruppieren 57"/>
          <p:cNvGrpSpPr/>
          <p:nvPr/>
        </p:nvGrpSpPr>
        <p:grpSpPr>
          <a:xfrm rot="1844721">
            <a:off x="3452781" y="2490346"/>
            <a:ext cx="638941" cy="310995"/>
            <a:chOff x="6741371" y="4558165"/>
            <a:chExt cx="638941" cy="310995"/>
          </a:xfrm>
        </p:grpSpPr>
        <p:cxnSp>
          <p:nvCxnSpPr>
            <p:cNvPr id="59" name="Gerade Verbindung 58"/>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0" name="Gerade Verbindung 59"/>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6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17</a:t>
            </a:fld>
            <a:endParaRPr lang="de-DE"/>
          </a:p>
        </p:txBody>
      </p:sp>
    </p:spTree>
    <p:extLst>
      <p:ext uri="{BB962C8B-B14F-4D97-AF65-F5344CB8AC3E}">
        <p14:creationId xmlns:p14="http://schemas.microsoft.com/office/powerpoint/2010/main" val="21559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 calcmode="lin" valueType="num">
                                      <p:cBhvr>
                                        <p:cTn id="7" dur="500" fill="hold"/>
                                        <p:tgtEl>
                                          <p:spTgt spid="55"/>
                                        </p:tgtEl>
                                        <p:attrNameLst>
                                          <p:attrName>ppt_w</p:attrName>
                                        </p:attrNameLst>
                                      </p:cBhvr>
                                      <p:tavLst>
                                        <p:tav tm="0">
                                          <p:val>
                                            <p:fltVal val="0"/>
                                          </p:val>
                                        </p:tav>
                                        <p:tav tm="100000">
                                          <p:val>
                                            <p:strVal val="#ppt_w"/>
                                          </p:val>
                                        </p:tav>
                                      </p:tavLst>
                                    </p:anim>
                                    <p:anim calcmode="lin" valueType="num">
                                      <p:cBhvr>
                                        <p:cTn id="8" dur="500" fill="hold"/>
                                        <p:tgtEl>
                                          <p:spTgt spid="55"/>
                                        </p:tgtEl>
                                        <p:attrNameLst>
                                          <p:attrName>ppt_h</p:attrName>
                                        </p:attrNameLst>
                                      </p:cBhvr>
                                      <p:tavLst>
                                        <p:tav tm="0">
                                          <p:val>
                                            <p:fltVal val="0"/>
                                          </p:val>
                                        </p:tav>
                                        <p:tav tm="100000">
                                          <p:val>
                                            <p:strVal val="#ppt_h"/>
                                          </p:val>
                                        </p:tav>
                                      </p:tavLst>
                                    </p:anim>
                                    <p:animEffect transition="in" filter="fade">
                                      <p:cBhvr>
                                        <p:cTn id="9" dur="500"/>
                                        <p:tgtEl>
                                          <p:spTgt spid="5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8"/>
                                        </p:tgtEl>
                                        <p:attrNameLst>
                                          <p:attrName>style.visibility</p:attrName>
                                        </p:attrNameLst>
                                      </p:cBhvr>
                                      <p:to>
                                        <p:strVal val="visible"/>
                                      </p:to>
                                    </p:set>
                                    <p:anim calcmode="lin" valueType="num">
                                      <p:cBhvr>
                                        <p:cTn id="14" dur="500" fill="hold"/>
                                        <p:tgtEl>
                                          <p:spTgt spid="58"/>
                                        </p:tgtEl>
                                        <p:attrNameLst>
                                          <p:attrName>ppt_w</p:attrName>
                                        </p:attrNameLst>
                                      </p:cBhvr>
                                      <p:tavLst>
                                        <p:tav tm="0">
                                          <p:val>
                                            <p:fltVal val="0"/>
                                          </p:val>
                                        </p:tav>
                                        <p:tav tm="100000">
                                          <p:val>
                                            <p:strVal val="#ppt_w"/>
                                          </p:val>
                                        </p:tav>
                                      </p:tavLst>
                                    </p:anim>
                                    <p:anim calcmode="lin" valueType="num">
                                      <p:cBhvr>
                                        <p:cTn id="15" dur="500" fill="hold"/>
                                        <p:tgtEl>
                                          <p:spTgt spid="58"/>
                                        </p:tgtEl>
                                        <p:attrNameLst>
                                          <p:attrName>ppt_h</p:attrName>
                                        </p:attrNameLst>
                                      </p:cBhvr>
                                      <p:tavLst>
                                        <p:tav tm="0">
                                          <p:val>
                                            <p:fltVal val="0"/>
                                          </p:val>
                                        </p:tav>
                                        <p:tav tm="100000">
                                          <p:val>
                                            <p:strVal val="#ppt_h"/>
                                          </p:val>
                                        </p:tav>
                                      </p:tavLst>
                                    </p:anim>
                                    <p:animEffect transition="in" filter="fade">
                                      <p:cBhvr>
                                        <p:cTn id="16"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5012147" y="1956585"/>
            <a:ext cx="260008" cy="369332"/>
          </a:xfrm>
          <a:prstGeom prst="rect">
            <a:avLst/>
          </a:prstGeom>
          <a:noFill/>
        </p:spPr>
        <p:txBody>
          <a:bodyPr wrap="none" rtlCol="0">
            <a:spAutoFit/>
          </a:bodyPr>
          <a:lstStyle/>
          <a:p>
            <a:r>
              <a:rPr lang="de-DE" dirty="0"/>
              <a:t>r</a:t>
            </a:r>
          </a:p>
        </p:txBody>
      </p:sp>
      <p:sp>
        <p:nvSpPr>
          <p:cNvPr id="19" name="Textfeld 18"/>
          <p:cNvSpPr txBox="1"/>
          <p:nvPr/>
        </p:nvSpPr>
        <p:spPr>
          <a:xfrm>
            <a:off x="5012147" y="2604657"/>
            <a:ext cx="312906" cy="369332"/>
          </a:xfrm>
          <a:prstGeom prst="rect">
            <a:avLst/>
          </a:prstGeom>
          <a:noFill/>
        </p:spPr>
        <p:txBody>
          <a:bodyPr wrap="none" rtlCol="0">
            <a:spAutoFit/>
          </a:bodyPr>
          <a:lstStyle/>
          <a:p>
            <a:r>
              <a:rPr lang="de-DE" dirty="0"/>
              <a:t>g</a:t>
            </a:r>
          </a:p>
        </p:txBody>
      </p:sp>
      <p:sp>
        <p:nvSpPr>
          <p:cNvPr id="22" name="Textfeld 21"/>
          <p:cNvSpPr txBox="1"/>
          <p:nvPr/>
        </p:nvSpPr>
        <p:spPr>
          <a:xfrm>
            <a:off x="5012147" y="3252866"/>
            <a:ext cx="295274" cy="369332"/>
          </a:xfrm>
          <a:prstGeom prst="rect">
            <a:avLst/>
          </a:prstGeom>
          <a:noFill/>
        </p:spPr>
        <p:txBody>
          <a:bodyPr wrap="none" rtlCol="0">
            <a:spAutoFit/>
          </a:bodyPr>
          <a:lstStyle/>
          <a:p>
            <a:r>
              <a:rPr lang="de-DE" dirty="0"/>
              <a:t>a</a:t>
            </a:r>
          </a:p>
        </p:txBody>
      </p:sp>
      <p:sp>
        <p:nvSpPr>
          <p:cNvPr id="25" name="Textfeld 24"/>
          <p:cNvSpPr txBox="1"/>
          <p:nvPr/>
        </p:nvSpPr>
        <p:spPr>
          <a:xfrm>
            <a:off x="5012147" y="3900801"/>
            <a:ext cx="312906" cy="369332"/>
          </a:xfrm>
          <a:prstGeom prst="rect">
            <a:avLst/>
          </a:prstGeom>
          <a:noFill/>
        </p:spPr>
        <p:txBody>
          <a:bodyPr wrap="none" rtlCol="0">
            <a:spAutoFit/>
          </a:bodyPr>
          <a:lstStyle/>
          <a:p>
            <a:r>
              <a:rPr lang="de-DE" dirty="0"/>
              <a:t>n</a:t>
            </a:r>
          </a:p>
        </p:txBody>
      </p:sp>
      <p:sp>
        <p:nvSpPr>
          <p:cNvPr id="32" name="Textfeld 3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34" name="Textfeld 33"/>
          <p:cNvSpPr txBox="1"/>
          <p:nvPr/>
        </p:nvSpPr>
        <p:spPr>
          <a:xfrm>
            <a:off x="5522687" y="5045692"/>
            <a:ext cx="276038" cy="369332"/>
          </a:xfrm>
          <a:prstGeom prst="rect">
            <a:avLst/>
          </a:prstGeom>
          <a:noFill/>
        </p:spPr>
        <p:txBody>
          <a:bodyPr wrap="none" rtlCol="0">
            <a:spAutoFit/>
          </a:bodyPr>
          <a:lstStyle/>
          <a:p>
            <a:r>
              <a:rPr lang="de-DE" dirty="0"/>
              <a:t>s</a:t>
            </a:r>
          </a:p>
        </p:txBody>
      </p:sp>
      <p:sp>
        <p:nvSpPr>
          <p:cNvPr id="37" name="Textfeld 36"/>
          <p:cNvSpPr txBox="1"/>
          <p:nvPr/>
        </p:nvSpPr>
        <p:spPr>
          <a:xfrm>
            <a:off x="5522687" y="5685857"/>
            <a:ext cx="377026" cy="369332"/>
          </a:xfrm>
          <a:prstGeom prst="rect">
            <a:avLst/>
          </a:prstGeom>
          <a:noFill/>
        </p:spPr>
        <p:txBody>
          <a:bodyPr wrap="none" rtlCol="0">
            <a:spAutoFit/>
          </a:bodyPr>
          <a:lstStyle/>
          <a:p>
            <a:r>
              <a:rPr lang="de-DE" dirty="0"/>
              <a:t>m</a:t>
            </a:r>
          </a:p>
        </p:txBody>
      </p:sp>
      <p:sp>
        <p:nvSpPr>
          <p:cNvPr id="11" name="Textfeld 10"/>
          <p:cNvSpPr txBox="1"/>
          <p:nvPr/>
        </p:nvSpPr>
        <p:spPr>
          <a:xfrm>
            <a:off x="4692744" y="1340768"/>
            <a:ext cx="311304" cy="369332"/>
          </a:xfrm>
          <a:prstGeom prst="rect">
            <a:avLst/>
          </a:prstGeom>
          <a:noFill/>
        </p:spPr>
        <p:txBody>
          <a:bodyPr wrap="none" rtlCol="0">
            <a:spAutoFit/>
          </a:bodyPr>
          <a:lstStyle/>
          <a:p>
            <a:r>
              <a:rPr lang="de-DE" dirty="0"/>
              <a:t>o</a:t>
            </a:r>
          </a:p>
        </p:txBody>
      </p:sp>
      <p:sp>
        <p:nvSpPr>
          <p:cNvPr id="2" name="Titel 1"/>
          <p:cNvSpPr>
            <a:spLocks noGrp="1"/>
          </p:cNvSpPr>
          <p:nvPr>
            <p:ph type="title"/>
          </p:nvPr>
        </p:nvSpPr>
        <p:spPr/>
        <p:txBody>
          <a:bodyPr/>
          <a:lstStyle/>
          <a:p>
            <a:r>
              <a:rPr lang="de-DE" dirty="0"/>
              <a:t>Löschen von </a:t>
            </a:r>
            <a:r>
              <a:rPr lang="de-DE" b="1" i="1" dirty="0" err="1">
                <a:solidFill>
                  <a:srgbClr val="C00000"/>
                </a:solidFill>
              </a:rPr>
              <a:t>organism</a:t>
            </a:r>
            <a:endParaRPr lang="de-DE" b="1" i="1" dirty="0">
              <a:solidFill>
                <a:srgbClr val="C00000"/>
              </a:solidFill>
            </a:endParaRPr>
          </a:p>
        </p:txBody>
      </p:sp>
      <p:sp>
        <p:nvSpPr>
          <p:cNvPr id="5" name="Ellipse 4"/>
          <p:cNvSpPr/>
          <p:nvPr/>
        </p:nvSpPr>
        <p:spPr>
          <a:xfrm>
            <a:off x="4355976" y="11967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601827" y="1442603"/>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2" name="Ellipse 11"/>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860032" y="2348880"/>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3635896" y="1844824"/>
            <a:ext cx="316112" cy="369332"/>
          </a:xfrm>
          <a:prstGeom prst="rect">
            <a:avLst/>
          </a:prstGeom>
          <a:noFill/>
        </p:spPr>
        <p:txBody>
          <a:bodyPr wrap="none" rtlCol="0">
            <a:spAutoFit/>
          </a:bodyPr>
          <a:lstStyle/>
          <a:p>
            <a:r>
              <a:rPr lang="de-DE" dirty="0"/>
              <a:t>p</a:t>
            </a:r>
          </a:p>
        </p:txBody>
      </p:sp>
      <p:cxnSp>
        <p:nvCxnSpPr>
          <p:cNvPr id="16" name="Gerade Verbindung 15"/>
          <p:cNvCxnSpPr>
            <a:stCxn id="6" idx="4"/>
            <a:endCxn id="12"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5004048" y="1988840"/>
            <a:ext cx="0" cy="36004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4860032" y="29969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3" idx="4"/>
            <a:endCxn id="18"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4860032" y="3645161"/>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 Verbindung 22"/>
          <p:cNvCxnSpPr>
            <a:stCxn id="18" idx="4"/>
            <a:endCxn id="21" idx="0"/>
          </p:cNvCxnSpPr>
          <p:nvPr/>
        </p:nvCxnSpPr>
        <p:spPr>
          <a:xfrm>
            <a:off x="5004048" y="3284984"/>
            <a:ext cx="0" cy="36017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4860032" y="429309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 Verbindung 25"/>
          <p:cNvCxnSpPr/>
          <p:nvPr/>
        </p:nvCxnSpPr>
        <p:spPr>
          <a:xfrm>
            <a:off x="5023919" y="3928478"/>
            <a:ext cx="0" cy="35990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5364659" y="47971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5105883" y="4538947"/>
            <a:ext cx="300957"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3" name="Ellipse 32"/>
          <p:cNvSpPr/>
          <p:nvPr/>
        </p:nvSpPr>
        <p:spPr>
          <a:xfrm>
            <a:off x="5370572" y="5437987"/>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5" name="Gerade Verbindung 34"/>
          <p:cNvCxnSpPr>
            <a:stCxn id="28" idx="4"/>
            <a:endCxn id="33" idx="0"/>
          </p:cNvCxnSpPr>
          <p:nvPr/>
        </p:nvCxnSpPr>
        <p:spPr>
          <a:xfrm>
            <a:off x="5508675" y="5085184"/>
            <a:ext cx="5913" cy="35280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5370572" y="60781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8" name="Gerade Verbindung 37"/>
          <p:cNvCxnSpPr>
            <a:stCxn id="33" idx="4"/>
            <a:endCxn id="36" idx="0"/>
          </p:cNvCxnSpPr>
          <p:nvPr/>
        </p:nvCxnSpPr>
        <p:spPr>
          <a:xfrm>
            <a:off x="5514588" y="5726019"/>
            <a:ext cx="0" cy="35213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3488259"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4188688"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52" name="Textfeld 51"/>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4951229" y="6300028"/>
            <a:ext cx="1132939" cy="369332"/>
          </a:xfrm>
          <a:prstGeom prst="rect">
            <a:avLst/>
          </a:prstGeom>
          <a:noFill/>
        </p:spPr>
        <p:txBody>
          <a:bodyPr wrap="none" rtlCol="0">
            <a:spAutoFit/>
          </a:bodyPr>
          <a:lstStyle/>
          <a:p>
            <a:r>
              <a:rPr lang="de-DE" b="1" i="1" dirty="0" err="1">
                <a:solidFill>
                  <a:srgbClr val="C00000"/>
                </a:solidFill>
              </a:rPr>
              <a:t>organism</a:t>
            </a:r>
            <a:endParaRPr lang="de-DE" b="1" i="1" dirty="0">
              <a:solidFill>
                <a:srgbClr val="C00000"/>
              </a:solidFill>
            </a:endParaRPr>
          </a:p>
        </p:txBody>
      </p:sp>
      <p:cxnSp>
        <p:nvCxnSpPr>
          <p:cNvPr id="56" name="Gerade Verbindung 55"/>
          <p:cNvCxnSpPr/>
          <p:nvPr/>
        </p:nvCxnSpPr>
        <p:spPr>
          <a:xfrm>
            <a:off x="5159784" y="6055189"/>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p:nvCxnSpPr>
        <p:spPr>
          <a:xfrm flipV="1">
            <a:off x="5197371" y="6078152"/>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p:nvPr/>
        </p:nvCxnSpPr>
        <p:spPr>
          <a:xfrm>
            <a:off x="5148064" y="5733256"/>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p:nvPr/>
        </p:nvCxnSpPr>
        <p:spPr>
          <a:xfrm flipV="1">
            <a:off x="5185651" y="5756219"/>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6" name="Gerade Verbindung 65"/>
          <p:cNvCxnSpPr/>
          <p:nvPr/>
        </p:nvCxnSpPr>
        <p:spPr>
          <a:xfrm>
            <a:off x="5157195" y="5422261"/>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7" name="Gerade Verbindung 66"/>
          <p:cNvCxnSpPr/>
          <p:nvPr/>
        </p:nvCxnSpPr>
        <p:spPr>
          <a:xfrm flipV="1">
            <a:off x="5194782" y="5445224"/>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8" name="Gerade Verbindung 67"/>
          <p:cNvCxnSpPr/>
          <p:nvPr/>
        </p:nvCxnSpPr>
        <p:spPr>
          <a:xfrm>
            <a:off x="5157195" y="5085184"/>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9" name="Gerade Verbindung 68"/>
          <p:cNvCxnSpPr/>
          <p:nvPr/>
        </p:nvCxnSpPr>
        <p:spPr>
          <a:xfrm flipV="1">
            <a:off x="5194782" y="5108147"/>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0" name="Gerade Verbindung 69"/>
          <p:cNvCxnSpPr/>
          <p:nvPr/>
        </p:nvCxnSpPr>
        <p:spPr>
          <a:xfrm>
            <a:off x="5148064" y="4774189"/>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1" name="Gerade Verbindung 70"/>
          <p:cNvCxnSpPr/>
          <p:nvPr/>
        </p:nvCxnSpPr>
        <p:spPr>
          <a:xfrm flipV="1">
            <a:off x="5185651" y="4797152"/>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74" name="Gruppieren 73"/>
          <p:cNvGrpSpPr/>
          <p:nvPr/>
        </p:nvGrpSpPr>
        <p:grpSpPr>
          <a:xfrm rot="19705426">
            <a:off x="4920016" y="4548626"/>
            <a:ext cx="638941" cy="310995"/>
            <a:chOff x="6741371" y="4558165"/>
            <a:chExt cx="638941" cy="310995"/>
          </a:xfrm>
        </p:grpSpPr>
        <p:cxnSp>
          <p:nvCxnSpPr>
            <p:cNvPr id="72" name="Gerade Verbindung 71"/>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75" name="Gruppieren 74"/>
          <p:cNvGrpSpPr/>
          <p:nvPr/>
        </p:nvGrpSpPr>
        <p:grpSpPr>
          <a:xfrm>
            <a:off x="4141635" y="4758247"/>
            <a:ext cx="638941" cy="310995"/>
            <a:chOff x="6741371" y="4558165"/>
            <a:chExt cx="638941" cy="310995"/>
          </a:xfrm>
        </p:grpSpPr>
        <p:cxnSp>
          <p:nvCxnSpPr>
            <p:cNvPr id="76" name="Gerade Verbindung 75"/>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7" name="Gerade Verbindung 76"/>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78" name="Gruppieren 77"/>
          <p:cNvGrpSpPr/>
          <p:nvPr/>
        </p:nvGrpSpPr>
        <p:grpSpPr>
          <a:xfrm rot="1844721">
            <a:off x="4462576" y="4506570"/>
            <a:ext cx="638941" cy="310995"/>
            <a:chOff x="6741371" y="4558165"/>
            <a:chExt cx="638941" cy="310995"/>
          </a:xfrm>
        </p:grpSpPr>
        <p:cxnSp>
          <p:nvCxnSpPr>
            <p:cNvPr id="79" name="Gerade Verbindung 78"/>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8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18</a:t>
            </a:fld>
            <a:endParaRPr lang="de-DE"/>
          </a:p>
        </p:txBody>
      </p:sp>
    </p:spTree>
    <p:extLst>
      <p:ext uri="{BB962C8B-B14F-4D97-AF65-F5344CB8AC3E}">
        <p14:creationId xmlns:p14="http://schemas.microsoft.com/office/powerpoint/2010/main" val="150488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p:cTn id="7" dur="500" fill="hold"/>
                                        <p:tgtEl>
                                          <p:spTgt spid="58"/>
                                        </p:tgtEl>
                                        <p:attrNameLst>
                                          <p:attrName>ppt_w</p:attrName>
                                        </p:attrNameLst>
                                      </p:cBhvr>
                                      <p:tavLst>
                                        <p:tav tm="0">
                                          <p:val>
                                            <p:fltVal val="0"/>
                                          </p:val>
                                        </p:tav>
                                        <p:tav tm="100000">
                                          <p:val>
                                            <p:strVal val="#ppt_w"/>
                                          </p:val>
                                        </p:tav>
                                      </p:tavLst>
                                    </p:anim>
                                    <p:anim calcmode="lin" valueType="num">
                                      <p:cBhvr>
                                        <p:cTn id="8" dur="500" fill="hold"/>
                                        <p:tgtEl>
                                          <p:spTgt spid="58"/>
                                        </p:tgtEl>
                                        <p:attrNameLst>
                                          <p:attrName>ppt_h</p:attrName>
                                        </p:attrNameLst>
                                      </p:cBhvr>
                                      <p:tavLst>
                                        <p:tav tm="0">
                                          <p:val>
                                            <p:fltVal val="0"/>
                                          </p:val>
                                        </p:tav>
                                        <p:tav tm="100000">
                                          <p:val>
                                            <p:strVal val="#ppt_h"/>
                                          </p:val>
                                        </p:tav>
                                      </p:tavLst>
                                    </p:anim>
                                    <p:animEffect transition="in" filter="fade">
                                      <p:cBhvr>
                                        <p:cTn id="9" dur="500"/>
                                        <p:tgtEl>
                                          <p:spTgt spid="58"/>
                                        </p:tgtEl>
                                      </p:cBhvr>
                                    </p:animEffect>
                                  </p:childTnLst>
                                </p:cTn>
                              </p:par>
                              <p:par>
                                <p:cTn id="10" presetID="53" presetClass="entr" presetSubtype="16" fill="hold" nodeType="withEffect">
                                  <p:stCondLst>
                                    <p:cond delay="0"/>
                                  </p:stCondLst>
                                  <p:childTnLst>
                                    <p:set>
                                      <p:cBhvr>
                                        <p:cTn id="11" dur="1" fill="hold">
                                          <p:stCondLst>
                                            <p:cond delay="0"/>
                                          </p:stCondLst>
                                        </p:cTn>
                                        <p:tgtEl>
                                          <p:spTgt spid="56"/>
                                        </p:tgtEl>
                                        <p:attrNameLst>
                                          <p:attrName>style.visibility</p:attrName>
                                        </p:attrNameLst>
                                      </p:cBhvr>
                                      <p:to>
                                        <p:strVal val="visible"/>
                                      </p:to>
                                    </p:set>
                                    <p:anim calcmode="lin" valueType="num">
                                      <p:cBhvr>
                                        <p:cTn id="12" dur="500" fill="hold"/>
                                        <p:tgtEl>
                                          <p:spTgt spid="56"/>
                                        </p:tgtEl>
                                        <p:attrNameLst>
                                          <p:attrName>ppt_w</p:attrName>
                                        </p:attrNameLst>
                                      </p:cBhvr>
                                      <p:tavLst>
                                        <p:tav tm="0">
                                          <p:val>
                                            <p:fltVal val="0"/>
                                          </p:val>
                                        </p:tav>
                                        <p:tav tm="100000">
                                          <p:val>
                                            <p:strVal val="#ppt_w"/>
                                          </p:val>
                                        </p:tav>
                                      </p:tavLst>
                                    </p:anim>
                                    <p:anim calcmode="lin" valueType="num">
                                      <p:cBhvr>
                                        <p:cTn id="13" dur="500" fill="hold"/>
                                        <p:tgtEl>
                                          <p:spTgt spid="56"/>
                                        </p:tgtEl>
                                        <p:attrNameLst>
                                          <p:attrName>ppt_h</p:attrName>
                                        </p:attrNameLst>
                                      </p:cBhvr>
                                      <p:tavLst>
                                        <p:tav tm="0">
                                          <p:val>
                                            <p:fltVal val="0"/>
                                          </p:val>
                                        </p:tav>
                                        <p:tav tm="100000">
                                          <p:val>
                                            <p:strVal val="#ppt_h"/>
                                          </p:val>
                                        </p:tav>
                                      </p:tavLst>
                                    </p:anim>
                                    <p:animEffect transition="in" filter="fade">
                                      <p:cBhvr>
                                        <p:cTn id="14" dur="500"/>
                                        <p:tgtEl>
                                          <p:spTgt spid="5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p:cTn id="19" dur="500" fill="hold"/>
                                        <p:tgtEl>
                                          <p:spTgt spid="65"/>
                                        </p:tgtEl>
                                        <p:attrNameLst>
                                          <p:attrName>ppt_w</p:attrName>
                                        </p:attrNameLst>
                                      </p:cBhvr>
                                      <p:tavLst>
                                        <p:tav tm="0">
                                          <p:val>
                                            <p:fltVal val="0"/>
                                          </p:val>
                                        </p:tav>
                                        <p:tav tm="100000">
                                          <p:val>
                                            <p:strVal val="#ppt_w"/>
                                          </p:val>
                                        </p:tav>
                                      </p:tavLst>
                                    </p:anim>
                                    <p:anim calcmode="lin" valueType="num">
                                      <p:cBhvr>
                                        <p:cTn id="20" dur="500" fill="hold"/>
                                        <p:tgtEl>
                                          <p:spTgt spid="65"/>
                                        </p:tgtEl>
                                        <p:attrNameLst>
                                          <p:attrName>ppt_h</p:attrName>
                                        </p:attrNameLst>
                                      </p:cBhvr>
                                      <p:tavLst>
                                        <p:tav tm="0">
                                          <p:val>
                                            <p:fltVal val="0"/>
                                          </p:val>
                                        </p:tav>
                                        <p:tav tm="100000">
                                          <p:val>
                                            <p:strVal val="#ppt_h"/>
                                          </p:val>
                                        </p:tav>
                                      </p:tavLst>
                                    </p:anim>
                                    <p:animEffect transition="in" filter="fade">
                                      <p:cBhvr>
                                        <p:cTn id="21" dur="500"/>
                                        <p:tgtEl>
                                          <p:spTgt spid="65"/>
                                        </p:tgtEl>
                                      </p:cBhvr>
                                    </p:animEffect>
                                  </p:childTnLst>
                                </p:cTn>
                              </p:par>
                              <p:par>
                                <p:cTn id="22" presetID="53" presetClass="entr" presetSubtype="16" fill="hold" nodeType="withEffect">
                                  <p:stCondLst>
                                    <p:cond delay="0"/>
                                  </p:stCondLst>
                                  <p:childTnLst>
                                    <p:set>
                                      <p:cBhvr>
                                        <p:cTn id="23" dur="1" fill="hold">
                                          <p:stCondLst>
                                            <p:cond delay="0"/>
                                          </p:stCondLst>
                                        </p:cTn>
                                        <p:tgtEl>
                                          <p:spTgt spid="64"/>
                                        </p:tgtEl>
                                        <p:attrNameLst>
                                          <p:attrName>style.visibility</p:attrName>
                                        </p:attrNameLst>
                                      </p:cBhvr>
                                      <p:to>
                                        <p:strVal val="visible"/>
                                      </p:to>
                                    </p:set>
                                    <p:anim calcmode="lin" valueType="num">
                                      <p:cBhvr>
                                        <p:cTn id="24" dur="500" fill="hold"/>
                                        <p:tgtEl>
                                          <p:spTgt spid="64"/>
                                        </p:tgtEl>
                                        <p:attrNameLst>
                                          <p:attrName>ppt_w</p:attrName>
                                        </p:attrNameLst>
                                      </p:cBhvr>
                                      <p:tavLst>
                                        <p:tav tm="0">
                                          <p:val>
                                            <p:fltVal val="0"/>
                                          </p:val>
                                        </p:tav>
                                        <p:tav tm="100000">
                                          <p:val>
                                            <p:strVal val="#ppt_w"/>
                                          </p:val>
                                        </p:tav>
                                      </p:tavLst>
                                    </p:anim>
                                    <p:anim calcmode="lin" valueType="num">
                                      <p:cBhvr>
                                        <p:cTn id="25" dur="500" fill="hold"/>
                                        <p:tgtEl>
                                          <p:spTgt spid="64"/>
                                        </p:tgtEl>
                                        <p:attrNameLst>
                                          <p:attrName>ppt_h</p:attrName>
                                        </p:attrNameLst>
                                      </p:cBhvr>
                                      <p:tavLst>
                                        <p:tav tm="0">
                                          <p:val>
                                            <p:fltVal val="0"/>
                                          </p:val>
                                        </p:tav>
                                        <p:tav tm="100000">
                                          <p:val>
                                            <p:strVal val="#ppt_h"/>
                                          </p:val>
                                        </p:tav>
                                      </p:tavLst>
                                    </p:anim>
                                    <p:animEffect transition="in" filter="fade">
                                      <p:cBhvr>
                                        <p:cTn id="26" dur="500"/>
                                        <p:tgtEl>
                                          <p:spTgt spid="64"/>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67"/>
                                        </p:tgtEl>
                                        <p:attrNameLst>
                                          <p:attrName>style.visibility</p:attrName>
                                        </p:attrNameLst>
                                      </p:cBhvr>
                                      <p:to>
                                        <p:strVal val="visible"/>
                                      </p:to>
                                    </p:set>
                                    <p:anim calcmode="lin" valueType="num">
                                      <p:cBhvr>
                                        <p:cTn id="31" dur="500" fill="hold"/>
                                        <p:tgtEl>
                                          <p:spTgt spid="67"/>
                                        </p:tgtEl>
                                        <p:attrNameLst>
                                          <p:attrName>ppt_w</p:attrName>
                                        </p:attrNameLst>
                                      </p:cBhvr>
                                      <p:tavLst>
                                        <p:tav tm="0">
                                          <p:val>
                                            <p:fltVal val="0"/>
                                          </p:val>
                                        </p:tav>
                                        <p:tav tm="100000">
                                          <p:val>
                                            <p:strVal val="#ppt_w"/>
                                          </p:val>
                                        </p:tav>
                                      </p:tavLst>
                                    </p:anim>
                                    <p:anim calcmode="lin" valueType="num">
                                      <p:cBhvr>
                                        <p:cTn id="32" dur="500" fill="hold"/>
                                        <p:tgtEl>
                                          <p:spTgt spid="67"/>
                                        </p:tgtEl>
                                        <p:attrNameLst>
                                          <p:attrName>ppt_h</p:attrName>
                                        </p:attrNameLst>
                                      </p:cBhvr>
                                      <p:tavLst>
                                        <p:tav tm="0">
                                          <p:val>
                                            <p:fltVal val="0"/>
                                          </p:val>
                                        </p:tav>
                                        <p:tav tm="100000">
                                          <p:val>
                                            <p:strVal val="#ppt_h"/>
                                          </p:val>
                                        </p:tav>
                                      </p:tavLst>
                                    </p:anim>
                                    <p:animEffect transition="in" filter="fade">
                                      <p:cBhvr>
                                        <p:cTn id="33" dur="500"/>
                                        <p:tgtEl>
                                          <p:spTgt spid="67"/>
                                        </p:tgtEl>
                                      </p:cBhvr>
                                    </p:animEffect>
                                  </p:childTnLst>
                                </p:cTn>
                              </p:par>
                              <p:par>
                                <p:cTn id="34" presetID="53" presetClass="entr" presetSubtype="16" fill="hold" nodeType="with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69"/>
                                        </p:tgtEl>
                                        <p:attrNameLst>
                                          <p:attrName>style.visibility</p:attrName>
                                        </p:attrNameLst>
                                      </p:cBhvr>
                                      <p:to>
                                        <p:strVal val="visible"/>
                                      </p:to>
                                    </p:set>
                                    <p:anim calcmode="lin" valueType="num">
                                      <p:cBhvr>
                                        <p:cTn id="43" dur="500" fill="hold"/>
                                        <p:tgtEl>
                                          <p:spTgt spid="69"/>
                                        </p:tgtEl>
                                        <p:attrNameLst>
                                          <p:attrName>ppt_w</p:attrName>
                                        </p:attrNameLst>
                                      </p:cBhvr>
                                      <p:tavLst>
                                        <p:tav tm="0">
                                          <p:val>
                                            <p:fltVal val="0"/>
                                          </p:val>
                                        </p:tav>
                                        <p:tav tm="100000">
                                          <p:val>
                                            <p:strVal val="#ppt_w"/>
                                          </p:val>
                                        </p:tav>
                                      </p:tavLst>
                                    </p:anim>
                                    <p:anim calcmode="lin" valueType="num">
                                      <p:cBhvr>
                                        <p:cTn id="44" dur="500" fill="hold"/>
                                        <p:tgtEl>
                                          <p:spTgt spid="69"/>
                                        </p:tgtEl>
                                        <p:attrNameLst>
                                          <p:attrName>ppt_h</p:attrName>
                                        </p:attrNameLst>
                                      </p:cBhvr>
                                      <p:tavLst>
                                        <p:tav tm="0">
                                          <p:val>
                                            <p:fltVal val="0"/>
                                          </p:val>
                                        </p:tav>
                                        <p:tav tm="100000">
                                          <p:val>
                                            <p:strVal val="#ppt_h"/>
                                          </p:val>
                                        </p:tav>
                                      </p:tavLst>
                                    </p:anim>
                                    <p:animEffect transition="in" filter="fade">
                                      <p:cBhvr>
                                        <p:cTn id="45" dur="500"/>
                                        <p:tgtEl>
                                          <p:spTgt spid="69"/>
                                        </p:tgtEl>
                                      </p:cBhvr>
                                    </p:animEffect>
                                  </p:childTnLst>
                                </p:cTn>
                              </p:par>
                              <p:par>
                                <p:cTn id="46" presetID="53" presetClass="entr" presetSubtype="16"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anim calcmode="lin" valueType="num">
                                      <p:cBhvr>
                                        <p:cTn id="48" dur="500" fill="hold"/>
                                        <p:tgtEl>
                                          <p:spTgt spid="68"/>
                                        </p:tgtEl>
                                        <p:attrNameLst>
                                          <p:attrName>ppt_w</p:attrName>
                                        </p:attrNameLst>
                                      </p:cBhvr>
                                      <p:tavLst>
                                        <p:tav tm="0">
                                          <p:val>
                                            <p:fltVal val="0"/>
                                          </p:val>
                                        </p:tav>
                                        <p:tav tm="100000">
                                          <p:val>
                                            <p:strVal val="#ppt_w"/>
                                          </p:val>
                                        </p:tav>
                                      </p:tavLst>
                                    </p:anim>
                                    <p:anim calcmode="lin" valueType="num">
                                      <p:cBhvr>
                                        <p:cTn id="49" dur="500" fill="hold"/>
                                        <p:tgtEl>
                                          <p:spTgt spid="68"/>
                                        </p:tgtEl>
                                        <p:attrNameLst>
                                          <p:attrName>ppt_h</p:attrName>
                                        </p:attrNameLst>
                                      </p:cBhvr>
                                      <p:tavLst>
                                        <p:tav tm="0">
                                          <p:val>
                                            <p:fltVal val="0"/>
                                          </p:val>
                                        </p:tav>
                                        <p:tav tm="100000">
                                          <p:val>
                                            <p:strVal val="#ppt_h"/>
                                          </p:val>
                                        </p:tav>
                                      </p:tavLst>
                                    </p:anim>
                                    <p:animEffect transition="in" filter="fade">
                                      <p:cBhvr>
                                        <p:cTn id="50" dur="500"/>
                                        <p:tgtEl>
                                          <p:spTgt spid="68"/>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71"/>
                                        </p:tgtEl>
                                        <p:attrNameLst>
                                          <p:attrName>style.visibility</p:attrName>
                                        </p:attrNameLst>
                                      </p:cBhvr>
                                      <p:to>
                                        <p:strVal val="visible"/>
                                      </p:to>
                                    </p:set>
                                    <p:anim calcmode="lin" valueType="num">
                                      <p:cBhvr>
                                        <p:cTn id="55" dur="500" fill="hold"/>
                                        <p:tgtEl>
                                          <p:spTgt spid="71"/>
                                        </p:tgtEl>
                                        <p:attrNameLst>
                                          <p:attrName>ppt_w</p:attrName>
                                        </p:attrNameLst>
                                      </p:cBhvr>
                                      <p:tavLst>
                                        <p:tav tm="0">
                                          <p:val>
                                            <p:fltVal val="0"/>
                                          </p:val>
                                        </p:tav>
                                        <p:tav tm="100000">
                                          <p:val>
                                            <p:strVal val="#ppt_w"/>
                                          </p:val>
                                        </p:tav>
                                      </p:tavLst>
                                    </p:anim>
                                    <p:anim calcmode="lin" valueType="num">
                                      <p:cBhvr>
                                        <p:cTn id="56" dur="500" fill="hold"/>
                                        <p:tgtEl>
                                          <p:spTgt spid="71"/>
                                        </p:tgtEl>
                                        <p:attrNameLst>
                                          <p:attrName>ppt_h</p:attrName>
                                        </p:attrNameLst>
                                      </p:cBhvr>
                                      <p:tavLst>
                                        <p:tav tm="0">
                                          <p:val>
                                            <p:fltVal val="0"/>
                                          </p:val>
                                        </p:tav>
                                        <p:tav tm="100000">
                                          <p:val>
                                            <p:strVal val="#ppt_h"/>
                                          </p:val>
                                        </p:tav>
                                      </p:tavLst>
                                    </p:anim>
                                    <p:animEffect transition="in" filter="fade">
                                      <p:cBhvr>
                                        <p:cTn id="57" dur="500"/>
                                        <p:tgtEl>
                                          <p:spTgt spid="71"/>
                                        </p:tgtEl>
                                      </p:cBhvr>
                                    </p:animEffect>
                                  </p:childTnLst>
                                </p:cTn>
                              </p:par>
                              <p:par>
                                <p:cTn id="58" presetID="53" presetClass="entr" presetSubtype="16" fill="hold" nodeType="withEffect">
                                  <p:stCondLst>
                                    <p:cond delay="0"/>
                                  </p:stCondLst>
                                  <p:childTnLst>
                                    <p:set>
                                      <p:cBhvr>
                                        <p:cTn id="59" dur="1" fill="hold">
                                          <p:stCondLst>
                                            <p:cond delay="0"/>
                                          </p:stCondLst>
                                        </p:cTn>
                                        <p:tgtEl>
                                          <p:spTgt spid="70"/>
                                        </p:tgtEl>
                                        <p:attrNameLst>
                                          <p:attrName>style.visibility</p:attrName>
                                        </p:attrNameLst>
                                      </p:cBhvr>
                                      <p:to>
                                        <p:strVal val="visible"/>
                                      </p:to>
                                    </p:set>
                                    <p:anim calcmode="lin" valueType="num">
                                      <p:cBhvr>
                                        <p:cTn id="60" dur="500" fill="hold"/>
                                        <p:tgtEl>
                                          <p:spTgt spid="70"/>
                                        </p:tgtEl>
                                        <p:attrNameLst>
                                          <p:attrName>ppt_w</p:attrName>
                                        </p:attrNameLst>
                                      </p:cBhvr>
                                      <p:tavLst>
                                        <p:tav tm="0">
                                          <p:val>
                                            <p:fltVal val="0"/>
                                          </p:val>
                                        </p:tav>
                                        <p:tav tm="100000">
                                          <p:val>
                                            <p:strVal val="#ppt_w"/>
                                          </p:val>
                                        </p:tav>
                                      </p:tavLst>
                                    </p:anim>
                                    <p:anim calcmode="lin" valueType="num">
                                      <p:cBhvr>
                                        <p:cTn id="61" dur="500" fill="hold"/>
                                        <p:tgtEl>
                                          <p:spTgt spid="70"/>
                                        </p:tgtEl>
                                        <p:attrNameLst>
                                          <p:attrName>ppt_h</p:attrName>
                                        </p:attrNameLst>
                                      </p:cBhvr>
                                      <p:tavLst>
                                        <p:tav tm="0">
                                          <p:val>
                                            <p:fltVal val="0"/>
                                          </p:val>
                                        </p:tav>
                                        <p:tav tm="100000">
                                          <p:val>
                                            <p:strVal val="#ppt_h"/>
                                          </p:val>
                                        </p:tav>
                                      </p:tavLst>
                                    </p:anim>
                                    <p:animEffect transition="in" filter="fade">
                                      <p:cBhvr>
                                        <p:cTn id="62" dur="500"/>
                                        <p:tgtEl>
                                          <p:spTgt spid="70"/>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74"/>
                                        </p:tgtEl>
                                        <p:attrNameLst>
                                          <p:attrName>style.visibility</p:attrName>
                                        </p:attrNameLst>
                                      </p:cBhvr>
                                      <p:to>
                                        <p:strVal val="visible"/>
                                      </p:to>
                                    </p:set>
                                    <p:anim calcmode="lin" valueType="num">
                                      <p:cBhvr>
                                        <p:cTn id="67" dur="500" fill="hold"/>
                                        <p:tgtEl>
                                          <p:spTgt spid="74"/>
                                        </p:tgtEl>
                                        <p:attrNameLst>
                                          <p:attrName>ppt_w</p:attrName>
                                        </p:attrNameLst>
                                      </p:cBhvr>
                                      <p:tavLst>
                                        <p:tav tm="0">
                                          <p:val>
                                            <p:fltVal val="0"/>
                                          </p:val>
                                        </p:tav>
                                        <p:tav tm="100000">
                                          <p:val>
                                            <p:strVal val="#ppt_w"/>
                                          </p:val>
                                        </p:tav>
                                      </p:tavLst>
                                    </p:anim>
                                    <p:anim calcmode="lin" valueType="num">
                                      <p:cBhvr>
                                        <p:cTn id="68" dur="500" fill="hold"/>
                                        <p:tgtEl>
                                          <p:spTgt spid="74"/>
                                        </p:tgtEl>
                                        <p:attrNameLst>
                                          <p:attrName>ppt_h</p:attrName>
                                        </p:attrNameLst>
                                      </p:cBhvr>
                                      <p:tavLst>
                                        <p:tav tm="0">
                                          <p:val>
                                            <p:fltVal val="0"/>
                                          </p:val>
                                        </p:tav>
                                        <p:tav tm="100000">
                                          <p:val>
                                            <p:strVal val="#ppt_h"/>
                                          </p:val>
                                        </p:tav>
                                      </p:tavLst>
                                    </p:anim>
                                    <p:animEffect transition="in" filter="fade">
                                      <p:cBhvr>
                                        <p:cTn id="69" dur="500"/>
                                        <p:tgtEl>
                                          <p:spTgt spid="74"/>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nodeType="clickEffect">
                                  <p:stCondLst>
                                    <p:cond delay="0"/>
                                  </p:stCondLst>
                                  <p:childTnLst>
                                    <p:set>
                                      <p:cBhvr>
                                        <p:cTn id="73" dur="1" fill="hold">
                                          <p:stCondLst>
                                            <p:cond delay="0"/>
                                          </p:stCondLst>
                                        </p:cTn>
                                        <p:tgtEl>
                                          <p:spTgt spid="75"/>
                                        </p:tgtEl>
                                        <p:attrNameLst>
                                          <p:attrName>style.visibility</p:attrName>
                                        </p:attrNameLst>
                                      </p:cBhvr>
                                      <p:to>
                                        <p:strVal val="visible"/>
                                      </p:to>
                                    </p:set>
                                    <p:anim calcmode="lin" valueType="num">
                                      <p:cBhvr>
                                        <p:cTn id="74" dur="500" fill="hold"/>
                                        <p:tgtEl>
                                          <p:spTgt spid="75"/>
                                        </p:tgtEl>
                                        <p:attrNameLst>
                                          <p:attrName>ppt_w</p:attrName>
                                        </p:attrNameLst>
                                      </p:cBhvr>
                                      <p:tavLst>
                                        <p:tav tm="0">
                                          <p:val>
                                            <p:fltVal val="0"/>
                                          </p:val>
                                        </p:tav>
                                        <p:tav tm="100000">
                                          <p:val>
                                            <p:strVal val="#ppt_w"/>
                                          </p:val>
                                        </p:tav>
                                      </p:tavLst>
                                    </p:anim>
                                    <p:anim calcmode="lin" valueType="num">
                                      <p:cBhvr>
                                        <p:cTn id="75" dur="500" fill="hold"/>
                                        <p:tgtEl>
                                          <p:spTgt spid="75"/>
                                        </p:tgtEl>
                                        <p:attrNameLst>
                                          <p:attrName>ppt_h</p:attrName>
                                        </p:attrNameLst>
                                      </p:cBhvr>
                                      <p:tavLst>
                                        <p:tav tm="0">
                                          <p:val>
                                            <p:fltVal val="0"/>
                                          </p:val>
                                        </p:tav>
                                        <p:tav tm="100000">
                                          <p:val>
                                            <p:strVal val="#ppt_h"/>
                                          </p:val>
                                        </p:tav>
                                      </p:tavLst>
                                    </p:anim>
                                    <p:animEffect transition="in" filter="fade">
                                      <p:cBhvr>
                                        <p:cTn id="76" dur="500"/>
                                        <p:tgtEl>
                                          <p:spTgt spid="75"/>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78"/>
                                        </p:tgtEl>
                                        <p:attrNameLst>
                                          <p:attrName>style.visibility</p:attrName>
                                        </p:attrNameLst>
                                      </p:cBhvr>
                                      <p:to>
                                        <p:strVal val="visible"/>
                                      </p:to>
                                    </p:set>
                                    <p:anim calcmode="lin" valueType="num">
                                      <p:cBhvr>
                                        <p:cTn id="81" dur="500" fill="hold"/>
                                        <p:tgtEl>
                                          <p:spTgt spid="78"/>
                                        </p:tgtEl>
                                        <p:attrNameLst>
                                          <p:attrName>ppt_w</p:attrName>
                                        </p:attrNameLst>
                                      </p:cBhvr>
                                      <p:tavLst>
                                        <p:tav tm="0">
                                          <p:val>
                                            <p:fltVal val="0"/>
                                          </p:val>
                                        </p:tav>
                                        <p:tav tm="100000">
                                          <p:val>
                                            <p:strVal val="#ppt_w"/>
                                          </p:val>
                                        </p:tav>
                                      </p:tavLst>
                                    </p:anim>
                                    <p:anim calcmode="lin" valueType="num">
                                      <p:cBhvr>
                                        <p:cTn id="82" dur="500" fill="hold"/>
                                        <p:tgtEl>
                                          <p:spTgt spid="78"/>
                                        </p:tgtEl>
                                        <p:attrNameLst>
                                          <p:attrName>ppt_h</p:attrName>
                                        </p:attrNameLst>
                                      </p:cBhvr>
                                      <p:tavLst>
                                        <p:tav tm="0">
                                          <p:val>
                                            <p:fltVal val="0"/>
                                          </p:val>
                                        </p:tav>
                                        <p:tav tm="100000">
                                          <p:val>
                                            <p:strVal val="#ppt_h"/>
                                          </p:val>
                                        </p:tav>
                                      </p:tavLst>
                                    </p:anim>
                                    <p:animEffect transition="in" filter="fade">
                                      <p:cBhvr>
                                        <p:cTn id="83"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Löschen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sz="2400" dirty="0"/>
                  <a:t>Zuerst erfolgt eine Suche nach dem zu löschenden Wort</a:t>
                </a:r>
              </a:p>
              <a:p>
                <a:r>
                  <a:rPr lang="de-DE" sz="2400" dirty="0"/>
                  <a:t>Beginnend mit dem Blattknoten, der das zu löschende Wort repräsentiert, wird solange der aktuelle Knoten und die Kante zu seinem Elternknoten gelöscht, bis mehr als ein Kindsknoten im Elternknoten vorhanden ist</a:t>
                </a:r>
              </a:p>
              <a:p>
                <a:pPr lvl="1"/>
                <a:r>
                  <a:rPr lang="de-DE" sz="2000" dirty="0"/>
                  <a:t>Anschließender Sonderfall:</a:t>
                </a:r>
              </a:p>
              <a:p>
                <a:pPr lvl="2"/>
                <a:r>
                  <a:rPr lang="de-DE" sz="1800" dirty="0"/>
                  <a:t>Bei nur einem Kindsknoten, welches über eine </a:t>
                </a:r>
                <a14:m>
                  <m:oMath xmlns:m="http://schemas.openxmlformats.org/officeDocument/2006/math">
                    <m:r>
                      <a:rPr lang="de-DE" sz="1800" b="0" i="1" smtClean="0">
                        <a:latin typeface="Cambria Math"/>
                      </a:rPr>
                      <m:t>⊥</m:t>
                    </m:r>
                  </m:oMath>
                </a14:m>
                <a:r>
                  <a:rPr lang="de-DE" sz="1800" dirty="0"/>
                  <a:t>-Kante verbunden ist, wird dieser ebenfalls gelöscht</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2199" t="-1168" r="-2273"/>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19</a:t>
            </a:fld>
            <a:endParaRPr lang="de-DE"/>
          </a:p>
        </p:txBody>
      </p:sp>
    </p:spTree>
    <p:extLst>
      <p:ext uri="{BB962C8B-B14F-4D97-AF65-F5344CB8AC3E}">
        <p14:creationId xmlns:p14="http://schemas.microsoft.com/office/powerpoint/2010/main" val="1955839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thank-you-clothesline-752x48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2420888"/>
            <a:ext cx="5832648" cy="3746235"/>
          </a:xfrm>
          <a:prstGeom prst="rect">
            <a:avLst/>
          </a:prstGeom>
        </p:spPr>
      </p:pic>
      <p:sp>
        <p:nvSpPr>
          <p:cNvPr id="2" name="Titel 1"/>
          <p:cNvSpPr>
            <a:spLocks noGrp="1"/>
          </p:cNvSpPr>
          <p:nvPr>
            <p:ph type="title"/>
          </p:nvPr>
        </p:nvSpPr>
        <p:spPr/>
        <p:txBody>
          <a:bodyPr/>
          <a:lstStyle/>
          <a:p>
            <a:pPr>
              <a:defRPr/>
            </a:pPr>
            <a:r>
              <a:rPr lang="de-DE" dirty="0"/>
              <a:t>Danksagung</a:t>
            </a:r>
          </a:p>
        </p:txBody>
      </p:sp>
      <p:sp>
        <p:nvSpPr>
          <p:cNvPr id="3" name="Inhaltsplatzhalter 2"/>
          <p:cNvSpPr>
            <a:spLocks noGrp="1"/>
          </p:cNvSpPr>
          <p:nvPr>
            <p:ph idx="1"/>
          </p:nvPr>
        </p:nvSpPr>
        <p:spPr/>
        <p:txBody>
          <a:bodyPr/>
          <a:lstStyle/>
          <a:p>
            <a:pPr marL="0" indent="0">
              <a:buFontTx/>
              <a:buNone/>
              <a:defRPr/>
            </a:pPr>
            <a:r>
              <a:rPr lang="de-DE" sz="2000" dirty="0"/>
              <a:t>Die nachfolgenden Präsentationen wurden mit einigen Änderungen übernommen aus:</a:t>
            </a:r>
          </a:p>
          <a:p>
            <a:pPr marL="0" indent="0">
              <a:buFontTx/>
              <a:buNone/>
              <a:defRPr/>
            </a:pPr>
            <a:endParaRPr lang="de-DE" sz="2000" dirty="0"/>
          </a:p>
          <a:p>
            <a:pPr>
              <a:defRPr/>
            </a:pPr>
            <a:r>
              <a:rPr lang="de-DE" sz="2000" dirty="0"/>
              <a:t>„Algorithmen und Datenstrukturen“ </a:t>
            </a:r>
            <a:br>
              <a:rPr lang="de-DE" sz="2000" dirty="0"/>
            </a:br>
            <a:r>
              <a:rPr lang="de-DE" sz="2000" dirty="0"/>
              <a:t>gehalten von Sven Groppe an der </a:t>
            </a:r>
            <a:r>
              <a:rPr lang="de-DE" sz="2000" dirty="0" err="1"/>
              <a:t>UzL</a:t>
            </a:r>
            <a:endParaRPr lang="de-DE" sz="2000" dirty="0"/>
          </a:p>
          <a:p>
            <a:pPr marL="0" indent="0">
              <a:buFontTx/>
              <a:buNone/>
              <a:defRPr/>
            </a:pPr>
            <a:endParaRPr lang="de-DE" sz="2000" dirty="0"/>
          </a:p>
        </p:txBody>
      </p:sp>
      <p:sp>
        <p:nvSpPr>
          <p:cNvPr id="6" name="Foliennummernplatzhalter 5"/>
          <p:cNvSpPr>
            <a:spLocks noGrp="1"/>
          </p:cNvSpPr>
          <p:nvPr>
            <p:ph type="sldNum" sz="quarter" idx="12"/>
          </p:nvPr>
        </p:nvSpPr>
        <p:spPr/>
        <p:txBody>
          <a:bodyPr/>
          <a:lstStyle/>
          <a:p>
            <a:pPr>
              <a:defRPr/>
            </a:pPr>
            <a:fld id="{38162A3F-0E09-2440-B411-947F6D04022D}" type="slidenum">
              <a:rPr lang="de-DE" smtClean="0"/>
              <a:pPr>
                <a:defRPr/>
              </a:pPr>
              <a:t>2</a:t>
            </a:fld>
            <a:endParaRPr lang="de-DE"/>
          </a:p>
        </p:txBody>
      </p:sp>
    </p:spTree>
    <p:extLst>
      <p:ext uri="{BB962C8B-B14F-4D97-AF65-F5344CB8AC3E}">
        <p14:creationId xmlns:p14="http://schemas.microsoft.com/office/powerpoint/2010/main" val="93857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67BBE-D9D9-674E-92AC-A408545C929A}"/>
              </a:ext>
            </a:extLst>
          </p:cNvPr>
          <p:cNvSpPr>
            <a:spLocks noGrp="1"/>
          </p:cNvSpPr>
          <p:nvPr>
            <p:ph type="title"/>
          </p:nvPr>
        </p:nvSpPr>
        <p:spPr/>
        <p:txBody>
          <a:bodyPr/>
          <a:lstStyle/>
          <a:p>
            <a:r>
              <a:rPr lang="de-DE" dirty="0"/>
              <a:t>Implementierungsmöglichkeiten</a:t>
            </a:r>
          </a:p>
        </p:txBody>
      </p:sp>
      <p:sp>
        <p:nvSpPr>
          <p:cNvPr id="3" name="Content Placeholder 2">
            <a:extLst>
              <a:ext uri="{FF2B5EF4-FFF2-40B4-BE49-F238E27FC236}">
                <a16:creationId xmlns:a16="http://schemas.microsoft.com/office/drawing/2014/main" id="{200D4BAD-42CE-6F4A-BC45-03AA4287E3AE}"/>
              </a:ext>
            </a:extLst>
          </p:cNvPr>
          <p:cNvSpPr>
            <a:spLocks noGrp="1"/>
          </p:cNvSpPr>
          <p:nvPr>
            <p:ph idx="1"/>
          </p:nvPr>
        </p:nvSpPr>
        <p:spPr/>
        <p:txBody>
          <a:bodyPr/>
          <a:lstStyle/>
          <a:p>
            <a:pPr marL="514350" indent="-514350">
              <a:buFont typeface="+mj-lt"/>
              <a:buAutoNum type="arabicPeriod"/>
            </a:pPr>
            <a:r>
              <a:rPr lang="de-DE" dirty="0"/>
              <a:t>Feld</a:t>
            </a:r>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r>
              <a:rPr lang="de-DE" dirty="0"/>
              <a:t>Zeigerstruktur</a:t>
            </a:r>
          </a:p>
          <a:p>
            <a:pPr lvl="1"/>
            <a:r>
              <a:rPr lang="de-DE" dirty="0"/>
              <a:t>Kinder in Liste</a:t>
            </a:r>
          </a:p>
          <a:p>
            <a:pPr lvl="1"/>
            <a:r>
              <a:rPr lang="de-DE" dirty="0"/>
              <a:t>Kinder in Feld</a:t>
            </a:r>
          </a:p>
        </p:txBody>
      </p:sp>
      <p:sp>
        <p:nvSpPr>
          <p:cNvPr id="4" name="Slide Number Placeholder 3">
            <a:extLst>
              <a:ext uri="{FF2B5EF4-FFF2-40B4-BE49-F238E27FC236}">
                <a16:creationId xmlns:a16="http://schemas.microsoft.com/office/drawing/2014/main" id="{66BA3EE3-69DF-9C45-87CE-D8834E00F619}"/>
              </a:ext>
            </a:extLst>
          </p:cNvPr>
          <p:cNvSpPr>
            <a:spLocks noGrp="1"/>
          </p:cNvSpPr>
          <p:nvPr>
            <p:ph type="sldNum" sz="quarter" idx="12"/>
          </p:nvPr>
        </p:nvSpPr>
        <p:spPr/>
        <p:txBody>
          <a:bodyPr/>
          <a:lstStyle/>
          <a:p>
            <a:pPr>
              <a:defRPr/>
            </a:pPr>
            <a:fld id="{A4C577E2-95DD-1F4B-A688-E8FB02007787}" type="slidenum">
              <a:rPr lang="de-DE" smtClean="0"/>
              <a:pPr>
                <a:defRPr/>
              </a:pPr>
              <a:t>20</a:t>
            </a:fld>
            <a:endParaRPr lang="de-DE"/>
          </a:p>
        </p:txBody>
      </p:sp>
      <p:pic>
        <p:nvPicPr>
          <p:cNvPr id="5" name="Picture 3">
            <a:extLst>
              <a:ext uri="{FF2B5EF4-FFF2-40B4-BE49-F238E27FC236}">
                <a16:creationId xmlns:a16="http://schemas.microsoft.com/office/drawing/2014/main" id="{6B59F118-401E-4B48-BA67-DE4C9C7D7C0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1412776"/>
            <a:ext cx="3672408" cy="25259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676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Analyse der Implementationsmöglichkeiten</a:t>
            </a:r>
          </a:p>
        </p:txBody>
      </p:sp>
      <p:sp>
        <p:nvSpPr>
          <p:cNvPr id="3" name="Inhaltsplatzhalter 2"/>
          <p:cNvSpPr>
            <a:spLocks noGrp="1"/>
          </p:cNvSpPr>
          <p:nvPr>
            <p:ph idx="1"/>
          </p:nvPr>
        </p:nvSpPr>
        <p:spPr>
          <a:xfrm>
            <a:off x="467544" y="1124744"/>
            <a:ext cx="8315325" cy="5256584"/>
          </a:xfrm>
        </p:spPr>
        <p:txBody>
          <a:bodyPr/>
          <a:lstStyle/>
          <a:p>
            <a:pPr marL="457200" indent="-400050">
              <a:spcBef>
                <a:spcPts val="0"/>
              </a:spcBef>
            </a:pPr>
            <a:r>
              <a:rPr lang="de-DE" sz="2000" dirty="0"/>
              <a:t>Kinder in </a:t>
            </a:r>
            <a:r>
              <a:rPr lang="de-DE" sz="2000" dirty="0">
                <a:solidFill>
                  <a:srgbClr val="0833FF"/>
                </a:solidFill>
              </a:rPr>
              <a:t>Liste</a:t>
            </a:r>
          </a:p>
          <a:p>
            <a:pPr lvl="1">
              <a:spcBef>
                <a:spcPts val="0"/>
              </a:spcBef>
            </a:pPr>
            <a:r>
              <a:rPr lang="de-DE" sz="1800" b="1" dirty="0"/>
              <a:t>Vorteile:</a:t>
            </a:r>
            <a:r>
              <a:rPr lang="de-DE" sz="1800" dirty="0"/>
              <a:t> Geringer Platzbedarf </a:t>
            </a:r>
            <a:r>
              <a:rPr lang="de-DE" sz="1800" dirty="0">
                <a:solidFill>
                  <a:schemeClr val="accent1">
                    <a:lumMod val="50000"/>
                  </a:schemeClr>
                </a:solidFill>
              </a:rPr>
              <a:t>O(</a:t>
            </a:r>
            <a:r>
              <a:rPr lang="de-DE" sz="1800" dirty="0" err="1">
                <a:solidFill>
                  <a:schemeClr val="accent1">
                    <a:lumMod val="50000"/>
                  </a:schemeClr>
                </a:solidFill>
              </a:rPr>
              <a:t>n</a:t>
            </a:r>
            <a:r>
              <a:rPr lang="de-DE" sz="1800" dirty="0">
                <a:solidFill>
                  <a:schemeClr val="accent1">
                    <a:lumMod val="50000"/>
                  </a:schemeClr>
                </a:solidFill>
              </a:rPr>
              <a:t>)</a:t>
            </a:r>
            <a:endParaRPr lang="de-DE" sz="1800" dirty="0"/>
          </a:p>
          <a:p>
            <a:pPr lvl="1">
              <a:spcBef>
                <a:spcPts val="0"/>
              </a:spcBef>
            </a:pPr>
            <a:r>
              <a:rPr lang="de-DE" sz="1800" b="1" dirty="0"/>
              <a:t>Nachteil:</a:t>
            </a:r>
            <a:r>
              <a:rPr lang="de-DE" sz="1800" dirty="0"/>
              <a:t> Suchen, Einfügen und Entfernen in </a:t>
            </a:r>
            <a:r>
              <a:rPr lang="de-DE" sz="1800" dirty="0">
                <a:solidFill>
                  <a:schemeClr val="accent1">
                    <a:lumMod val="50000"/>
                  </a:schemeClr>
                </a:solidFill>
              </a:rPr>
              <a:t>O(|</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 </a:t>
            </a:r>
            <a:r>
              <a:rPr lang="de-DE" sz="1800" dirty="0"/>
              <a:t>pro betrachteten Knoten</a:t>
            </a:r>
          </a:p>
          <a:p>
            <a:pPr marL="457200" indent="-400050">
              <a:spcBef>
                <a:spcPts val="0"/>
              </a:spcBef>
            </a:pPr>
            <a:endParaRPr lang="de-DE" sz="2000" dirty="0"/>
          </a:p>
          <a:p>
            <a:pPr marL="457200" indent="-400050">
              <a:spcBef>
                <a:spcPts val="0"/>
              </a:spcBef>
            </a:pPr>
            <a:r>
              <a:rPr lang="de-DE" sz="2000" dirty="0"/>
              <a:t>Kinder in </a:t>
            </a:r>
            <a:r>
              <a:rPr lang="de-DE" sz="2000" dirty="0">
                <a:solidFill>
                  <a:srgbClr val="0833FF"/>
                </a:solidFill>
              </a:rPr>
              <a:t>Feld mit Größe der Kinderanzahl</a:t>
            </a:r>
          </a:p>
          <a:p>
            <a:pPr lvl="1">
              <a:spcBef>
                <a:spcPts val="0"/>
              </a:spcBef>
            </a:pPr>
            <a:r>
              <a:rPr lang="de-DE" sz="1800" b="1" dirty="0"/>
              <a:t>Vorteil: </a:t>
            </a:r>
            <a:r>
              <a:rPr lang="de-DE" sz="1800" dirty="0"/>
              <a:t>Geringer Platzbedarf </a:t>
            </a:r>
            <a:r>
              <a:rPr lang="de-DE" sz="1800" dirty="0">
                <a:solidFill>
                  <a:schemeClr val="accent1">
                    <a:lumMod val="50000"/>
                  </a:schemeClr>
                </a:solidFill>
              </a:rPr>
              <a:t>O(</a:t>
            </a:r>
            <a:r>
              <a:rPr lang="de-DE" sz="1800" dirty="0" err="1">
                <a:solidFill>
                  <a:schemeClr val="accent1">
                    <a:lumMod val="50000"/>
                  </a:schemeClr>
                </a:solidFill>
              </a:rPr>
              <a:t>n</a:t>
            </a:r>
            <a:r>
              <a:rPr lang="de-DE" sz="1800" dirty="0">
                <a:solidFill>
                  <a:schemeClr val="accent1">
                    <a:lumMod val="50000"/>
                  </a:schemeClr>
                </a:solidFill>
              </a:rPr>
              <a:t>), </a:t>
            </a:r>
            <a:br>
              <a:rPr lang="de-DE" sz="1800" dirty="0">
                <a:solidFill>
                  <a:schemeClr val="accent1">
                    <a:lumMod val="50000"/>
                  </a:schemeClr>
                </a:solidFill>
              </a:rPr>
            </a:br>
            <a:r>
              <a:rPr lang="de-DE" sz="1800" dirty="0"/>
              <a:t>Suchen in </a:t>
            </a:r>
            <a:r>
              <a:rPr lang="de-DE" sz="1800" dirty="0">
                <a:solidFill>
                  <a:schemeClr val="accent1">
                    <a:lumMod val="50000"/>
                  </a:schemeClr>
                </a:solidFill>
              </a:rPr>
              <a:t>O(log |</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 </a:t>
            </a:r>
            <a:r>
              <a:rPr lang="de-DE" sz="1800" dirty="0"/>
              <a:t>pro Knoten (binäre Suche unter den Kindern)</a:t>
            </a:r>
            <a:endParaRPr lang="de-DE" sz="1800" dirty="0">
              <a:solidFill>
                <a:schemeClr val="accent1">
                  <a:lumMod val="50000"/>
                </a:schemeClr>
              </a:solidFill>
            </a:endParaRPr>
          </a:p>
          <a:p>
            <a:pPr lvl="1">
              <a:spcBef>
                <a:spcPts val="0"/>
              </a:spcBef>
            </a:pPr>
            <a:r>
              <a:rPr lang="de-DE" sz="1800" b="1" dirty="0"/>
              <a:t>Nachteile:</a:t>
            </a:r>
            <a:r>
              <a:rPr lang="de-DE" sz="1800" dirty="0"/>
              <a:t> Einfügen und Entfernen in </a:t>
            </a:r>
            <a:r>
              <a:rPr lang="de-DE" sz="1800" dirty="0">
                <a:solidFill>
                  <a:schemeClr val="accent1">
                    <a:lumMod val="50000"/>
                  </a:schemeClr>
                </a:solidFill>
              </a:rPr>
              <a:t>O(|</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 </a:t>
            </a:r>
            <a:r>
              <a:rPr lang="de-DE" sz="1800" dirty="0"/>
              <a:t>pro betr. Knoten</a:t>
            </a:r>
          </a:p>
          <a:p>
            <a:pPr marL="457200" indent="-400050">
              <a:spcBef>
                <a:spcPts val="0"/>
              </a:spcBef>
            </a:pPr>
            <a:endParaRPr lang="de-DE" sz="2000" dirty="0"/>
          </a:p>
          <a:p>
            <a:pPr marL="457200" indent="-400050">
              <a:spcBef>
                <a:spcPts val="0"/>
              </a:spcBef>
            </a:pPr>
            <a:r>
              <a:rPr lang="de-DE" sz="2000" dirty="0"/>
              <a:t>Kinder in </a:t>
            </a:r>
            <a:r>
              <a:rPr lang="de-DE" sz="2000" dirty="0">
                <a:solidFill>
                  <a:srgbClr val="0833FF"/>
                </a:solidFill>
              </a:rPr>
              <a:t>Feld mit Größe |</a:t>
            </a:r>
            <a:r>
              <a:rPr lang="de-DE" sz="2000" dirty="0">
                <a:solidFill>
                  <a:srgbClr val="0833FF"/>
                </a:solidFill>
                <a:latin typeface="Symbol" charset="2"/>
                <a:cs typeface="Symbol" charset="2"/>
              </a:rPr>
              <a:t>S</a:t>
            </a:r>
            <a:r>
              <a:rPr lang="de-DE" sz="2000" dirty="0">
                <a:solidFill>
                  <a:srgbClr val="0833FF"/>
                </a:solidFill>
              </a:rPr>
              <a:t>|</a:t>
            </a:r>
          </a:p>
          <a:p>
            <a:pPr lvl="1">
              <a:spcBef>
                <a:spcPts val="0"/>
              </a:spcBef>
            </a:pPr>
            <a:r>
              <a:rPr lang="de-DE" sz="1800" b="1" dirty="0"/>
              <a:t>Vorteile: </a:t>
            </a:r>
            <a:r>
              <a:rPr lang="de-DE" sz="1800" dirty="0"/>
              <a:t>Direkte Adressierung der Kante mit gegebener Beschriftung </a:t>
            </a:r>
            <a:br>
              <a:rPr lang="de-DE" sz="1800" dirty="0"/>
            </a:br>
            <a:r>
              <a:rPr lang="de-DE" sz="1800" dirty="0"/>
              <a:t>(Falls Zeichen </a:t>
            </a:r>
            <a:r>
              <a:rPr lang="de-DE" sz="1800" dirty="0" err="1">
                <a:solidFill>
                  <a:schemeClr val="accent1">
                    <a:lumMod val="50000"/>
                  </a:schemeClr>
                </a:solidFill>
              </a:rPr>
              <a:t>k</a:t>
            </a:r>
            <a:r>
              <a:rPr lang="de-DE" sz="1800" dirty="0" err="1"/>
              <a:t>-tes</a:t>
            </a:r>
            <a:r>
              <a:rPr lang="de-DE" sz="1800" dirty="0"/>
              <a:t> Zeichen im Alphabet ist, so betrachte </a:t>
            </a:r>
            <a:r>
              <a:rPr lang="de-DE" sz="1800" dirty="0" err="1">
                <a:solidFill>
                  <a:schemeClr val="accent1">
                    <a:lumMod val="50000"/>
                  </a:schemeClr>
                </a:solidFill>
              </a:rPr>
              <a:t>k</a:t>
            </a:r>
            <a:r>
              <a:rPr lang="de-DE" sz="1800" dirty="0" err="1"/>
              <a:t>-tes</a:t>
            </a:r>
            <a:r>
              <a:rPr lang="de-DE" sz="1800" dirty="0"/>
              <a:t> Kind)</a:t>
            </a:r>
            <a:br>
              <a:rPr lang="de-DE" sz="1800" dirty="0"/>
            </a:br>
            <a:r>
              <a:rPr lang="de-DE" sz="1800" dirty="0"/>
              <a:t>Suchen, Einfügen und Entfernen in </a:t>
            </a:r>
            <a:r>
              <a:rPr lang="de-DE" sz="1800" dirty="0">
                <a:solidFill>
                  <a:schemeClr val="accent1">
                    <a:lumMod val="50000"/>
                  </a:schemeClr>
                </a:solidFill>
              </a:rPr>
              <a:t>O(1)</a:t>
            </a:r>
            <a:r>
              <a:rPr lang="de-DE" sz="1800" dirty="0"/>
              <a:t> pro betr. Knoten</a:t>
            </a:r>
          </a:p>
          <a:p>
            <a:pPr lvl="1">
              <a:spcBef>
                <a:spcPts val="0"/>
              </a:spcBef>
            </a:pPr>
            <a:r>
              <a:rPr lang="de-DE" sz="1800" b="1" dirty="0"/>
              <a:t>Nachteil:</a:t>
            </a:r>
            <a:r>
              <a:rPr lang="de-DE" sz="1800" dirty="0"/>
              <a:t> Platzbedarf von </a:t>
            </a:r>
            <a:r>
              <a:rPr lang="de-DE" sz="1800" dirty="0">
                <a:solidFill>
                  <a:schemeClr val="accent1">
                    <a:lumMod val="50000"/>
                  </a:schemeClr>
                </a:solidFill>
              </a:rPr>
              <a:t>O(</a:t>
            </a:r>
            <a:r>
              <a:rPr lang="de-DE" sz="1800" dirty="0" err="1">
                <a:solidFill>
                  <a:schemeClr val="accent1">
                    <a:lumMod val="50000"/>
                  </a:schemeClr>
                </a:solidFill>
              </a:rPr>
              <a:t>n</a:t>
            </a:r>
            <a:r>
              <a:rPr lang="de-DE" sz="1800" dirty="0">
                <a:solidFill>
                  <a:schemeClr val="accent1">
                    <a:lumMod val="50000"/>
                  </a:schemeClr>
                </a:solidFill>
              </a:rPr>
              <a:t>∙|</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a:t>
            </a:r>
            <a:endParaRPr lang="de-DE" sz="1600" dirty="0">
              <a:solidFill>
                <a:schemeClr val="accent1">
                  <a:lumMod val="50000"/>
                </a:schemeClr>
              </a:solidFill>
            </a:endParaRPr>
          </a:p>
        </p:txBody>
      </p:sp>
      <p:sp>
        <p:nvSpPr>
          <p:cNvPr id="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21</a:t>
            </a:fld>
            <a:endParaRPr lang="de-DE"/>
          </a:p>
        </p:txBody>
      </p:sp>
    </p:spTree>
    <p:extLst>
      <p:ext uri="{BB962C8B-B14F-4D97-AF65-F5344CB8AC3E}">
        <p14:creationId xmlns:p14="http://schemas.microsoft.com/office/powerpoint/2010/main" val="1148647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Komplexität der Basisoperationen (Suchen, Einfügen, Löschen)</a:t>
            </a:r>
          </a:p>
        </p:txBody>
      </p:sp>
      <p:sp>
        <p:nvSpPr>
          <p:cNvPr id="3" name="Inhaltsplatzhalter 2"/>
          <p:cNvSpPr>
            <a:spLocks noGrp="1"/>
          </p:cNvSpPr>
          <p:nvPr>
            <p:ph idx="1"/>
          </p:nvPr>
        </p:nvSpPr>
        <p:spPr/>
        <p:txBody>
          <a:bodyPr/>
          <a:lstStyle/>
          <a:p>
            <a:pPr>
              <a:spcBef>
                <a:spcPts val="200"/>
              </a:spcBef>
            </a:pPr>
            <a:r>
              <a:rPr lang="de-DE" dirty="0"/>
              <a:t>Alle Basisoperationen hängen ab </a:t>
            </a:r>
          </a:p>
          <a:p>
            <a:pPr lvl="1">
              <a:spcBef>
                <a:spcPts val="200"/>
              </a:spcBef>
            </a:pPr>
            <a:r>
              <a:rPr lang="de-DE" dirty="0"/>
              <a:t>von der Tiefe </a:t>
            </a:r>
            <a:r>
              <a:rPr lang="de-DE" dirty="0">
                <a:solidFill>
                  <a:schemeClr val="accent1">
                    <a:lumMod val="50000"/>
                  </a:schemeClr>
                </a:solidFill>
              </a:rPr>
              <a:t>t</a:t>
            </a:r>
            <a:r>
              <a:rPr lang="de-DE" dirty="0"/>
              <a:t> des </a:t>
            </a:r>
            <a:r>
              <a:rPr lang="de-DE" dirty="0" err="1"/>
              <a:t>Tries</a:t>
            </a:r>
            <a:endParaRPr lang="de-DE" dirty="0"/>
          </a:p>
          <a:p>
            <a:pPr lvl="2">
              <a:spcBef>
                <a:spcPts val="200"/>
              </a:spcBef>
            </a:pPr>
            <a:r>
              <a:rPr lang="de-DE" dirty="0">
                <a:solidFill>
                  <a:schemeClr val="accent1">
                    <a:lumMod val="50000"/>
                  </a:schemeClr>
                </a:solidFill>
              </a:rPr>
              <a:t>t</a:t>
            </a:r>
            <a:r>
              <a:rPr lang="de-DE" dirty="0"/>
              <a:t> ist gleich der (maximalen) Länge der eingefügten Wörter</a:t>
            </a:r>
          </a:p>
          <a:p>
            <a:pPr lvl="1">
              <a:spcBef>
                <a:spcPts val="200"/>
              </a:spcBef>
            </a:pPr>
            <a:r>
              <a:rPr lang="de-DE" dirty="0"/>
              <a:t>sowie der Kosten </a:t>
            </a:r>
            <a:r>
              <a:rPr lang="de-DE" dirty="0">
                <a:solidFill>
                  <a:schemeClr val="accent1">
                    <a:lumMod val="50000"/>
                  </a:schemeClr>
                </a:solidFill>
              </a:rPr>
              <a:t>f(|</a:t>
            </a:r>
            <a:r>
              <a:rPr lang="de-DE" dirty="0">
                <a:solidFill>
                  <a:schemeClr val="accent1">
                    <a:lumMod val="50000"/>
                  </a:schemeClr>
                </a:solidFill>
                <a:latin typeface="Symbol" charset="2"/>
                <a:cs typeface="Symbol" charset="2"/>
              </a:rPr>
              <a:t>S</a:t>
            </a:r>
            <a:r>
              <a:rPr lang="de-DE" dirty="0">
                <a:solidFill>
                  <a:schemeClr val="accent1">
                    <a:lumMod val="50000"/>
                  </a:schemeClr>
                </a:solidFill>
              </a:rPr>
              <a:t>|) </a:t>
            </a:r>
            <a:r>
              <a:rPr lang="de-DE" dirty="0"/>
              <a:t>pro Knoten für diese Operation</a:t>
            </a:r>
          </a:p>
          <a:p>
            <a:pPr lvl="2">
              <a:spcBef>
                <a:spcPts val="200"/>
              </a:spcBef>
            </a:pPr>
            <a:r>
              <a:rPr lang="de-DE" dirty="0"/>
              <a:t> Abhängig von Speicherstruktur des </a:t>
            </a:r>
            <a:r>
              <a:rPr lang="de-DE" dirty="0" err="1"/>
              <a:t>Tries</a:t>
            </a:r>
            <a:br>
              <a:rPr lang="de-DE" dirty="0"/>
            </a:br>
            <a:r>
              <a:rPr lang="de-DE" dirty="0"/>
              <a:t>(siehe vorherige Folie) </a:t>
            </a:r>
          </a:p>
          <a:p>
            <a:pPr lvl="1">
              <a:spcBef>
                <a:spcPts val="200"/>
              </a:spcBef>
            </a:pPr>
            <a:r>
              <a:rPr lang="de-DE" dirty="0">
                <a:solidFill>
                  <a:schemeClr val="accent1">
                    <a:lumMod val="50000"/>
                  </a:schemeClr>
                </a:solidFill>
              </a:rPr>
              <a:t>O(</a:t>
            </a:r>
            <a:r>
              <a:rPr lang="de-DE" dirty="0" err="1">
                <a:solidFill>
                  <a:schemeClr val="accent1">
                    <a:lumMod val="50000"/>
                  </a:schemeClr>
                </a:solidFill>
              </a:rPr>
              <a:t>t∙f</a:t>
            </a:r>
            <a:r>
              <a:rPr lang="de-DE" dirty="0">
                <a:solidFill>
                  <a:schemeClr val="accent1">
                    <a:lumMod val="50000"/>
                  </a:schemeClr>
                </a:solidFill>
              </a:rPr>
              <a:t>(</a:t>
            </a:r>
            <a:r>
              <a:rPr lang="de-DE" sz="2600" dirty="0">
                <a:solidFill>
                  <a:schemeClr val="accent1">
                    <a:lumMod val="50000"/>
                  </a:schemeClr>
                </a:solidFill>
              </a:rPr>
              <a:t>|</a:t>
            </a:r>
            <a:r>
              <a:rPr lang="de-DE" sz="2600" dirty="0">
                <a:solidFill>
                  <a:schemeClr val="accent1">
                    <a:lumMod val="50000"/>
                  </a:schemeClr>
                </a:solidFill>
                <a:latin typeface="Symbol" charset="2"/>
                <a:cs typeface="Symbol" charset="2"/>
              </a:rPr>
              <a:t>S</a:t>
            </a:r>
            <a:r>
              <a:rPr lang="de-DE" sz="2600" dirty="0">
                <a:solidFill>
                  <a:schemeClr val="accent1">
                    <a:lumMod val="50000"/>
                  </a:schemeClr>
                </a:solidFill>
              </a:rPr>
              <a:t>|))</a:t>
            </a:r>
            <a:endParaRPr lang="de-DE" dirty="0">
              <a:solidFill>
                <a:schemeClr val="accent1">
                  <a:lumMod val="50000"/>
                </a:schemeClr>
              </a:solidFill>
            </a:endParaRPr>
          </a:p>
          <a:p>
            <a:pPr>
              <a:spcBef>
                <a:spcPts val="200"/>
              </a:spcBef>
            </a:pPr>
            <a:r>
              <a:rPr lang="de-DE" dirty="0"/>
              <a:t>Bei geeigneter Implementation oder kleinem </a:t>
            </a:r>
            <a:r>
              <a:rPr lang="de-DE" sz="2800" dirty="0">
                <a:solidFill>
                  <a:schemeClr val="accent1">
                    <a:lumMod val="50000"/>
                  </a:schemeClr>
                </a:solidFill>
              </a:rPr>
              <a:t>|</a:t>
            </a:r>
            <a:r>
              <a:rPr lang="de-DE" sz="2800" dirty="0">
                <a:solidFill>
                  <a:schemeClr val="accent1">
                    <a:lumMod val="50000"/>
                  </a:schemeClr>
                </a:solidFill>
                <a:latin typeface="Symbol" charset="2"/>
                <a:cs typeface="Symbol" charset="2"/>
              </a:rPr>
              <a:t>S</a:t>
            </a:r>
            <a:r>
              <a:rPr lang="de-DE" sz="2800" dirty="0">
                <a:solidFill>
                  <a:schemeClr val="accent1">
                    <a:lumMod val="50000"/>
                  </a:schemeClr>
                </a:solidFill>
              </a:rPr>
              <a:t>|</a:t>
            </a:r>
            <a:r>
              <a:rPr lang="de-DE" sz="2800" dirty="0"/>
              <a:t>:</a:t>
            </a:r>
          </a:p>
          <a:p>
            <a:pPr lvl="1">
              <a:spcBef>
                <a:spcPts val="200"/>
              </a:spcBef>
            </a:pPr>
            <a:r>
              <a:rPr lang="de-DE" sz="2600" dirty="0">
                <a:solidFill>
                  <a:schemeClr val="accent1">
                    <a:lumMod val="50000"/>
                  </a:schemeClr>
                </a:solidFill>
              </a:rPr>
              <a:t>O(t)</a:t>
            </a:r>
            <a:endParaRPr lang="de-DE" dirty="0">
              <a:solidFill>
                <a:schemeClr val="accent1">
                  <a:lumMod val="50000"/>
                </a:schemeClr>
              </a:solidFill>
            </a:endParaRP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22</a:t>
            </a:fld>
            <a:endParaRPr lang="de-DE"/>
          </a:p>
        </p:txBody>
      </p:sp>
    </p:spTree>
    <p:extLst>
      <p:ext uri="{BB962C8B-B14F-4D97-AF65-F5344CB8AC3E}">
        <p14:creationId xmlns:p14="http://schemas.microsoft.com/office/powerpoint/2010/main" val="3908779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Patricia Tries</a:t>
            </a:r>
          </a:p>
        </p:txBody>
      </p:sp>
      <p:sp>
        <p:nvSpPr>
          <p:cNvPr id="3" name="Inhaltsplatzhalter 2"/>
          <p:cNvSpPr>
            <a:spLocks noGrp="1"/>
          </p:cNvSpPr>
          <p:nvPr>
            <p:ph idx="1"/>
          </p:nvPr>
        </p:nvSpPr>
        <p:spPr/>
        <p:txBody>
          <a:bodyPr/>
          <a:lstStyle/>
          <a:p>
            <a:r>
              <a:rPr lang="de-DE" dirty="0"/>
              <a:t>In </a:t>
            </a:r>
            <a:r>
              <a:rPr lang="de-DE" dirty="0" err="1"/>
              <a:t>Tries</a:t>
            </a:r>
            <a:r>
              <a:rPr lang="de-DE" dirty="0"/>
              <a:t> haben viele Knoten nur 1 Kind und es bilden sich oft lange “Ketten” mit solchen Knoten</a:t>
            </a:r>
          </a:p>
          <a:p>
            <a:r>
              <a:rPr lang="de-DE" b="1" dirty="0"/>
              <a:t>Idee:</a:t>
            </a:r>
            <a:r>
              <a:rPr lang="de-DE" dirty="0"/>
              <a:t> Diese lange “Ketten” zusammenfassen</a:t>
            </a:r>
          </a:p>
          <a:p>
            <a:pPr lvl="1"/>
            <a:r>
              <a:rPr lang="de-DE" b="1" dirty="0"/>
              <a:t>Konsequenz:</a:t>
            </a:r>
            <a:r>
              <a:rPr lang="de-DE" dirty="0"/>
              <a:t> Kanten sind nicht nur mit einem Zeichen, sondern mit Teilwörtern beschriftet</a:t>
            </a:r>
          </a:p>
        </p:txBody>
      </p:sp>
      <p:sp>
        <p:nvSpPr>
          <p:cNvPr id="5" name="Rechteck 4"/>
          <p:cNvSpPr/>
          <p:nvPr/>
        </p:nvSpPr>
        <p:spPr>
          <a:xfrm>
            <a:off x="2339752" y="6237312"/>
            <a:ext cx="4572000" cy="430887"/>
          </a:xfrm>
          <a:prstGeom prst="rect">
            <a:avLst/>
          </a:prstGeom>
        </p:spPr>
        <p:txBody>
          <a:bodyPr>
            <a:spAutoFit/>
          </a:bodyPr>
          <a:lstStyle/>
          <a:p>
            <a:r>
              <a:rPr lang="de-DE" sz="1100">
                <a:solidFill>
                  <a:srgbClr val="0000FF"/>
                </a:solidFill>
              </a:rPr>
              <a:t>Donald R. Morrison, PATRICIA - Practical Algorithm to Retrieve Information Coded in Alphanumeric, </a:t>
            </a:r>
            <a:r>
              <a:rPr lang="de-DE" sz="1100" i="1">
                <a:solidFill>
                  <a:srgbClr val="0000FF"/>
                </a:solidFill>
              </a:rPr>
              <a:t>Journal of the ACM</a:t>
            </a:r>
            <a:r>
              <a:rPr lang="de-DE" sz="1100">
                <a:solidFill>
                  <a:srgbClr val="0000FF"/>
                </a:solidFill>
              </a:rPr>
              <a:t>, 15(4):514-534, October </a:t>
            </a:r>
            <a:r>
              <a:rPr lang="de-DE" sz="1100" b="1">
                <a:solidFill>
                  <a:srgbClr val="FF0000"/>
                </a:solidFill>
              </a:rPr>
              <a:t>1968</a:t>
            </a:r>
          </a:p>
        </p:txBody>
      </p:sp>
      <p:sp>
        <p:nvSpPr>
          <p:cNvPr id="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23</a:t>
            </a:fld>
            <a:endParaRPr lang="de-DE"/>
          </a:p>
        </p:txBody>
      </p:sp>
      <p:sp>
        <p:nvSpPr>
          <p:cNvPr id="7" name="Rounded Rectangular Callout 5">
            <a:extLst>
              <a:ext uri="{FF2B5EF4-FFF2-40B4-BE49-F238E27FC236}">
                <a16:creationId xmlns:a16="http://schemas.microsoft.com/office/drawing/2014/main" id="{8EA5F25B-7AE5-9ED2-B040-E53F77B4C798}"/>
              </a:ext>
            </a:extLst>
          </p:cNvPr>
          <p:cNvSpPr/>
          <p:nvPr/>
        </p:nvSpPr>
        <p:spPr>
          <a:xfrm>
            <a:off x="6473479" y="4990177"/>
            <a:ext cx="2456473" cy="1175673"/>
          </a:xfrm>
          <a:custGeom>
            <a:avLst/>
            <a:gdLst>
              <a:gd name="connsiteX0" fmla="*/ 0 w 2795307"/>
              <a:gd name="connsiteY0" fmla="*/ 251484 h 1508873"/>
              <a:gd name="connsiteX1" fmla="*/ 251484 w 2795307"/>
              <a:gd name="connsiteY1" fmla="*/ 0 h 1508873"/>
              <a:gd name="connsiteX2" fmla="*/ 465885 w 2795307"/>
              <a:gd name="connsiteY2" fmla="*/ 0 h 1508873"/>
              <a:gd name="connsiteX3" fmla="*/ 465885 w 2795307"/>
              <a:gd name="connsiteY3" fmla="*/ 0 h 1508873"/>
              <a:gd name="connsiteX4" fmla="*/ 1164711 w 2795307"/>
              <a:gd name="connsiteY4" fmla="*/ 0 h 1508873"/>
              <a:gd name="connsiteX5" fmla="*/ 2543823 w 2795307"/>
              <a:gd name="connsiteY5" fmla="*/ 0 h 1508873"/>
              <a:gd name="connsiteX6" fmla="*/ 2795307 w 2795307"/>
              <a:gd name="connsiteY6" fmla="*/ 251484 h 1508873"/>
              <a:gd name="connsiteX7" fmla="*/ 2795307 w 2795307"/>
              <a:gd name="connsiteY7" fmla="*/ 251479 h 1508873"/>
              <a:gd name="connsiteX8" fmla="*/ 2795307 w 2795307"/>
              <a:gd name="connsiteY8" fmla="*/ 251479 h 1508873"/>
              <a:gd name="connsiteX9" fmla="*/ 2795307 w 2795307"/>
              <a:gd name="connsiteY9" fmla="*/ 628697 h 1508873"/>
              <a:gd name="connsiteX10" fmla="*/ 2795307 w 2795307"/>
              <a:gd name="connsiteY10" fmla="*/ 1257389 h 1508873"/>
              <a:gd name="connsiteX11" fmla="*/ 2543823 w 2795307"/>
              <a:gd name="connsiteY11" fmla="*/ 1508873 h 1508873"/>
              <a:gd name="connsiteX12" fmla="*/ 1164711 w 2795307"/>
              <a:gd name="connsiteY12" fmla="*/ 1508873 h 1508873"/>
              <a:gd name="connsiteX13" fmla="*/ 465885 w 2795307"/>
              <a:gd name="connsiteY13" fmla="*/ 1508873 h 1508873"/>
              <a:gd name="connsiteX14" fmla="*/ 465885 w 2795307"/>
              <a:gd name="connsiteY14" fmla="*/ 1508873 h 1508873"/>
              <a:gd name="connsiteX15" fmla="*/ 251484 w 2795307"/>
              <a:gd name="connsiteY15" fmla="*/ 1508873 h 1508873"/>
              <a:gd name="connsiteX16" fmla="*/ 0 w 2795307"/>
              <a:gd name="connsiteY16" fmla="*/ 1257389 h 1508873"/>
              <a:gd name="connsiteX17" fmla="*/ 0 w 2795307"/>
              <a:gd name="connsiteY17" fmla="*/ 628697 h 1508873"/>
              <a:gd name="connsiteX18" fmla="*/ -3009120 w 2795307"/>
              <a:gd name="connsiteY18" fmla="*/ 89491 h 1508873"/>
              <a:gd name="connsiteX19" fmla="*/ 0 w 2795307"/>
              <a:gd name="connsiteY19" fmla="*/ 251479 h 1508873"/>
              <a:gd name="connsiteX20" fmla="*/ 0 w 2795307"/>
              <a:gd name="connsiteY20" fmla="*/ 251484 h 1508873"/>
              <a:gd name="connsiteX0" fmla="*/ 2962821 w 5758128"/>
              <a:gd name="connsiteY0" fmla="*/ 251484 h 1508873"/>
              <a:gd name="connsiteX1" fmla="*/ 3214305 w 5758128"/>
              <a:gd name="connsiteY1" fmla="*/ 0 h 1508873"/>
              <a:gd name="connsiteX2" fmla="*/ 3428706 w 5758128"/>
              <a:gd name="connsiteY2" fmla="*/ 0 h 1508873"/>
              <a:gd name="connsiteX3" fmla="*/ 3428706 w 5758128"/>
              <a:gd name="connsiteY3" fmla="*/ 0 h 1508873"/>
              <a:gd name="connsiteX4" fmla="*/ 4127532 w 5758128"/>
              <a:gd name="connsiteY4" fmla="*/ 0 h 1508873"/>
              <a:gd name="connsiteX5" fmla="*/ 5506644 w 5758128"/>
              <a:gd name="connsiteY5" fmla="*/ 0 h 1508873"/>
              <a:gd name="connsiteX6" fmla="*/ 5758128 w 5758128"/>
              <a:gd name="connsiteY6" fmla="*/ 251484 h 1508873"/>
              <a:gd name="connsiteX7" fmla="*/ 5758128 w 5758128"/>
              <a:gd name="connsiteY7" fmla="*/ 251479 h 1508873"/>
              <a:gd name="connsiteX8" fmla="*/ 5758128 w 5758128"/>
              <a:gd name="connsiteY8" fmla="*/ 251479 h 1508873"/>
              <a:gd name="connsiteX9" fmla="*/ 5758128 w 5758128"/>
              <a:gd name="connsiteY9" fmla="*/ 628697 h 1508873"/>
              <a:gd name="connsiteX10" fmla="*/ 5758128 w 5758128"/>
              <a:gd name="connsiteY10" fmla="*/ 1257389 h 1508873"/>
              <a:gd name="connsiteX11" fmla="*/ 5506644 w 5758128"/>
              <a:gd name="connsiteY11" fmla="*/ 1508873 h 1508873"/>
              <a:gd name="connsiteX12" fmla="*/ 4127532 w 5758128"/>
              <a:gd name="connsiteY12" fmla="*/ 1508873 h 1508873"/>
              <a:gd name="connsiteX13" fmla="*/ 3428706 w 5758128"/>
              <a:gd name="connsiteY13" fmla="*/ 1508873 h 1508873"/>
              <a:gd name="connsiteX14" fmla="*/ 3428706 w 5758128"/>
              <a:gd name="connsiteY14" fmla="*/ 1508873 h 1508873"/>
              <a:gd name="connsiteX15" fmla="*/ 3214305 w 5758128"/>
              <a:gd name="connsiteY15" fmla="*/ 1508873 h 1508873"/>
              <a:gd name="connsiteX16" fmla="*/ 2962821 w 5758128"/>
              <a:gd name="connsiteY16" fmla="*/ 1257389 h 1508873"/>
              <a:gd name="connsiteX17" fmla="*/ 2962821 w 5758128"/>
              <a:gd name="connsiteY17" fmla="*/ 628697 h 1508873"/>
              <a:gd name="connsiteX18" fmla="*/ 0 w 5758128"/>
              <a:gd name="connsiteY18" fmla="*/ 436732 h 1508873"/>
              <a:gd name="connsiteX19" fmla="*/ 2962821 w 5758128"/>
              <a:gd name="connsiteY19" fmla="*/ 251479 h 1508873"/>
              <a:gd name="connsiteX20" fmla="*/ 2962821 w 5758128"/>
              <a:gd name="connsiteY20" fmla="*/ 251484 h 1508873"/>
              <a:gd name="connsiteX0" fmla="*/ 0 w 2795307"/>
              <a:gd name="connsiteY0" fmla="*/ 251484 h 1508873"/>
              <a:gd name="connsiteX1" fmla="*/ 251484 w 2795307"/>
              <a:gd name="connsiteY1" fmla="*/ 0 h 1508873"/>
              <a:gd name="connsiteX2" fmla="*/ 465885 w 2795307"/>
              <a:gd name="connsiteY2" fmla="*/ 0 h 1508873"/>
              <a:gd name="connsiteX3" fmla="*/ 465885 w 2795307"/>
              <a:gd name="connsiteY3" fmla="*/ 0 h 1508873"/>
              <a:gd name="connsiteX4" fmla="*/ 1164711 w 2795307"/>
              <a:gd name="connsiteY4" fmla="*/ 0 h 1508873"/>
              <a:gd name="connsiteX5" fmla="*/ 2543823 w 2795307"/>
              <a:gd name="connsiteY5" fmla="*/ 0 h 1508873"/>
              <a:gd name="connsiteX6" fmla="*/ 2795307 w 2795307"/>
              <a:gd name="connsiteY6" fmla="*/ 251484 h 1508873"/>
              <a:gd name="connsiteX7" fmla="*/ 2795307 w 2795307"/>
              <a:gd name="connsiteY7" fmla="*/ 251479 h 1508873"/>
              <a:gd name="connsiteX8" fmla="*/ 2795307 w 2795307"/>
              <a:gd name="connsiteY8" fmla="*/ 251479 h 1508873"/>
              <a:gd name="connsiteX9" fmla="*/ 2795307 w 2795307"/>
              <a:gd name="connsiteY9" fmla="*/ 628697 h 1508873"/>
              <a:gd name="connsiteX10" fmla="*/ 2795307 w 2795307"/>
              <a:gd name="connsiteY10" fmla="*/ 1257389 h 1508873"/>
              <a:gd name="connsiteX11" fmla="*/ 2543823 w 2795307"/>
              <a:gd name="connsiteY11" fmla="*/ 1508873 h 1508873"/>
              <a:gd name="connsiteX12" fmla="*/ 1164711 w 2795307"/>
              <a:gd name="connsiteY12" fmla="*/ 1508873 h 1508873"/>
              <a:gd name="connsiteX13" fmla="*/ 465885 w 2795307"/>
              <a:gd name="connsiteY13" fmla="*/ 1508873 h 1508873"/>
              <a:gd name="connsiteX14" fmla="*/ 465885 w 2795307"/>
              <a:gd name="connsiteY14" fmla="*/ 1508873 h 1508873"/>
              <a:gd name="connsiteX15" fmla="*/ 251484 w 2795307"/>
              <a:gd name="connsiteY15" fmla="*/ 1508873 h 1508873"/>
              <a:gd name="connsiteX16" fmla="*/ 0 w 2795307"/>
              <a:gd name="connsiteY16" fmla="*/ 1257389 h 1508873"/>
              <a:gd name="connsiteX17" fmla="*/ 0 w 2795307"/>
              <a:gd name="connsiteY17" fmla="*/ 628697 h 1508873"/>
              <a:gd name="connsiteX18" fmla="*/ 298 w 2795307"/>
              <a:gd name="connsiteY18" fmla="*/ 413582 h 1508873"/>
              <a:gd name="connsiteX19" fmla="*/ 0 w 2795307"/>
              <a:gd name="connsiteY19" fmla="*/ 251479 h 1508873"/>
              <a:gd name="connsiteX20" fmla="*/ 0 w 2795307"/>
              <a:gd name="connsiteY20" fmla="*/ 251484 h 1508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95307" h="1508873">
                <a:moveTo>
                  <a:pt x="0" y="251484"/>
                </a:moveTo>
                <a:cubicBezTo>
                  <a:pt x="0" y="112593"/>
                  <a:pt x="112593" y="0"/>
                  <a:pt x="251484" y="0"/>
                </a:cubicBezTo>
                <a:lnTo>
                  <a:pt x="465885" y="0"/>
                </a:lnTo>
                <a:lnTo>
                  <a:pt x="465885" y="0"/>
                </a:lnTo>
                <a:lnTo>
                  <a:pt x="1164711" y="0"/>
                </a:lnTo>
                <a:lnTo>
                  <a:pt x="2543823" y="0"/>
                </a:lnTo>
                <a:cubicBezTo>
                  <a:pt x="2682714" y="0"/>
                  <a:pt x="2795307" y="112593"/>
                  <a:pt x="2795307" y="251484"/>
                </a:cubicBezTo>
                <a:lnTo>
                  <a:pt x="2795307" y="251479"/>
                </a:lnTo>
                <a:lnTo>
                  <a:pt x="2795307" y="251479"/>
                </a:lnTo>
                <a:lnTo>
                  <a:pt x="2795307" y="628697"/>
                </a:lnTo>
                <a:lnTo>
                  <a:pt x="2795307" y="1257389"/>
                </a:lnTo>
                <a:cubicBezTo>
                  <a:pt x="2795307" y="1396280"/>
                  <a:pt x="2682714" y="1508873"/>
                  <a:pt x="2543823" y="1508873"/>
                </a:cubicBezTo>
                <a:lnTo>
                  <a:pt x="1164711" y="1508873"/>
                </a:lnTo>
                <a:lnTo>
                  <a:pt x="465885" y="1508873"/>
                </a:lnTo>
                <a:lnTo>
                  <a:pt x="465885" y="1508873"/>
                </a:lnTo>
                <a:lnTo>
                  <a:pt x="251484" y="1508873"/>
                </a:lnTo>
                <a:cubicBezTo>
                  <a:pt x="112593" y="1508873"/>
                  <a:pt x="0" y="1396280"/>
                  <a:pt x="0" y="1257389"/>
                </a:cubicBezTo>
                <a:lnTo>
                  <a:pt x="0" y="628697"/>
                </a:lnTo>
                <a:cubicBezTo>
                  <a:pt x="99" y="556992"/>
                  <a:pt x="199" y="485287"/>
                  <a:pt x="298" y="413582"/>
                </a:cubicBezTo>
                <a:cubicBezTo>
                  <a:pt x="199" y="359548"/>
                  <a:pt x="99" y="305513"/>
                  <a:pt x="0" y="251479"/>
                </a:cubicBezTo>
                <a:lnTo>
                  <a:pt x="0" y="251484"/>
                </a:lnTo>
                <a:close/>
              </a:path>
            </a:pathLst>
          </a:custGeom>
          <a:blipFill dpi="0" rotWithShape="1">
            <a:blip r:embed="rId2">
              <a:extLst>
                <a:ext uri="{96DAC541-7B7A-43D3-8B79-37D633B846F1}">
                  <asvg:svgBlip xmlns:asvg="http://schemas.microsoft.com/office/drawing/2016/SVG/main" r:embed="rId3"/>
                </a:ext>
              </a:extLst>
            </a:blip>
            <a:srcRect/>
            <a:stretch>
              <a:fillRect/>
            </a:stretch>
          </a:blip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sz="1700" dirty="0"/>
              <a:t>Beispielimplementierung </a:t>
            </a:r>
          </a:p>
          <a:p>
            <a:pPr algn="ctr"/>
            <a:r>
              <a:rPr lang="de-DE" sz="1700" dirty="0"/>
              <a:t>in Julia vorhanden.</a:t>
            </a:r>
            <a:endParaRPr lang="en-DE" sz="1700" dirty="0"/>
          </a:p>
        </p:txBody>
      </p:sp>
    </p:spTree>
    <p:extLst>
      <p:ext uri="{BB962C8B-B14F-4D97-AF65-F5344CB8AC3E}">
        <p14:creationId xmlns:p14="http://schemas.microsoft.com/office/powerpoint/2010/main" val="1094972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Patricia </a:t>
            </a:r>
            <a:r>
              <a:rPr lang="de-DE" dirty="0" err="1"/>
              <a:t>Trie</a:t>
            </a:r>
            <a:r>
              <a:rPr lang="de-DE" dirty="0"/>
              <a:t>:</a:t>
            </a:r>
          </a:p>
        </p:txBody>
      </p:sp>
      <p:sp>
        <p:nvSpPr>
          <p:cNvPr id="5" name="Ellipse 4"/>
          <p:cNvSpPr/>
          <p:nvPr/>
        </p:nvSpPr>
        <p:spPr>
          <a:xfrm>
            <a:off x="2089800"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1585744"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2593856"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1831595"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233565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726139" y="1340768"/>
            <a:ext cx="295274" cy="369332"/>
          </a:xfrm>
          <a:prstGeom prst="rect">
            <a:avLst/>
          </a:prstGeom>
          <a:noFill/>
        </p:spPr>
        <p:txBody>
          <a:bodyPr wrap="none" rtlCol="0">
            <a:spAutoFit/>
          </a:bodyPr>
          <a:lstStyle/>
          <a:p>
            <a:r>
              <a:rPr lang="de-DE" dirty="0"/>
              <a:t>a</a:t>
            </a:r>
          </a:p>
        </p:txBody>
      </p:sp>
      <p:sp>
        <p:nvSpPr>
          <p:cNvPr id="11" name="Textfeld 10"/>
          <p:cNvSpPr txBox="1"/>
          <p:nvPr/>
        </p:nvSpPr>
        <p:spPr>
          <a:xfrm>
            <a:off x="2426568" y="1340768"/>
            <a:ext cx="311304" cy="369332"/>
          </a:xfrm>
          <a:prstGeom prst="rect">
            <a:avLst/>
          </a:prstGeom>
          <a:noFill/>
        </p:spPr>
        <p:txBody>
          <a:bodyPr wrap="none" rtlCol="0">
            <a:spAutoFit/>
          </a:bodyPr>
          <a:lstStyle/>
          <a:p>
            <a:r>
              <a:rPr lang="de-DE" dirty="0"/>
              <a:t>o</a:t>
            </a:r>
          </a:p>
        </p:txBody>
      </p:sp>
      <p:sp>
        <p:nvSpPr>
          <p:cNvPr id="12" name="Ellipse 11"/>
          <p:cNvSpPr/>
          <p:nvPr/>
        </p:nvSpPr>
        <p:spPr>
          <a:xfrm>
            <a:off x="1585744"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2593856"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1369720" y="1844824"/>
            <a:ext cx="316112" cy="369332"/>
          </a:xfrm>
          <a:prstGeom prst="rect">
            <a:avLst/>
          </a:prstGeom>
          <a:noFill/>
        </p:spPr>
        <p:txBody>
          <a:bodyPr wrap="none" rtlCol="0">
            <a:spAutoFit/>
          </a:bodyPr>
          <a:lstStyle/>
          <a:p>
            <a:r>
              <a:rPr lang="de-DE" dirty="0"/>
              <a:t>p</a:t>
            </a:r>
          </a:p>
        </p:txBody>
      </p:sp>
      <p:sp>
        <p:nvSpPr>
          <p:cNvPr id="15" name="Textfeld 14"/>
          <p:cNvSpPr txBox="1"/>
          <p:nvPr/>
        </p:nvSpPr>
        <p:spPr>
          <a:xfrm>
            <a:off x="2745971" y="1956585"/>
            <a:ext cx="260008" cy="369332"/>
          </a:xfrm>
          <a:prstGeom prst="rect">
            <a:avLst/>
          </a:prstGeom>
          <a:noFill/>
        </p:spPr>
        <p:txBody>
          <a:bodyPr wrap="none" rtlCol="0">
            <a:spAutoFit/>
          </a:bodyPr>
          <a:lstStyle/>
          <a:p>
            <a:r>
              <a:rPr lang="de-DE" dirty="0"/>
              <a:t>r</a:t>
            </a:r>
          </a:p>
        </p:txBody>
      </p:sp>
      <p:cxnSp>
        <p:nvCxnSpPr>
          <p:cNvPr id="16" name="Gerade Verbindung 15"/>
          <p:cNvCxnSpPr>
            <a:stCxn id="6" idx="4"/>
            <a:endCxn id="12" idx="0"/>
          </p:cNvCxnSpPr>
          <p:nvPr/>
        </p:nvCxnSpPr>
        <p:spPr>
          <a:xfrm>
            <a:off x="1729760"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2737872"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2593856"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2745971" y="2604657"/>
            <a:ext cx="312906" cy="369332"/>
          </a:xfrm>
          <a:prstGeom prst="rect">
            <a:avLst/>
          </a:prstGeom>
          <a:noFill/>
        </p:spPr>
        <p:txBody>
          <a:bodyPr wrap="none" rtlCol="0">
            <a:spAutoFit/>
          </a:bodyPr>
          <a:lstStyle/>
          <a:p>
            <a:r>
              <a:rPr lang="de-DE" dirty="0"/>
              <a:t>g</a:t>
            </a:r>
          </a:p>
        </p:txBody>
      </p:sp>
      <p:cxnSp>
        <p:nvCxnSpPr>
          <p:cNvPr id="20" name="Gerade Verbindung 19"/>
          <p:cNvCxnSpPr>
            <a:stCxn id="13" idx="4"/>
            <a:endCxn id="18" idx="0"/>
          </p:cNvCxnSpPr>
          <p:nvPr/>
        </p:nvCxnSpPr>
        <p:spPr>
          <a:xfrm>
            <a:off x="2737872"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2593856"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2745971" y="3252866"/>
            <a:ext cx="295274" cy="369332"/>
          </a:xfrm>
          <a:prstGeom prst="rect">
            <a:avLst/>
          </a:prstGeom>
          <a:noFill/>
        </p:spPr>
        <p:txBody>
          <a:bodyPr wrap="none" rtlCol="0">
            <a:spAutoFit/>
          </a:bodyPr>
          <a:lstStyle/>
          <a:p>
            <a:r>
              <a:rPr lang="de-DE" dirty="0"/>
              <a:t>a</a:t>
            </a:r>
          </a:p>
        </p:txBody>
      </p:sp>
      <p:cxnSp>
        <p:nvCxnSpPr>
          <p:cNvPr id="23" name="Gerade Verbindung 22"/>
          <p:cNvCxnSpPr>
            <a:stCxn id="18" idx="4"/>
            <a:endCxn id="21" idx="0"/>
          </p:cNvCxnSpPr>
          <p:nvPr/>
        </p:nvCxnSpPr>
        <p:spPr>
          <a:xfrm>
            <a:off x="2737872"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2593856"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2745971" y="3900801"/>
            <a:ext cx="312906" cy="369332"/>
          </a:xfrm>
          <a:prstGeom prst="rect">
            <a:avLst/>
          </a:prstGeom>
          <a:noFill/>
        </p:spPr>
        <p:txBody>
          <a:bodyPr wrap="none" rtlCol="0">
            <a:spAutoFit/>
          </a:bodyPr>
          <a:lstStyle/>
          <a:p>
            <a:r>
              <a:rPr lang="de-DE" dirty="0"/>
              <a:t>n</a:t>
            </a:r>
          </a:p>
        </p:txBody>
      </p:sp>
      <p:cxnSp>
        <p:nvCxnSpPr>
          <p:cNvPr id="26" name="Gerade Verbindung 25"/>
          <p:cNvCxnSpPr/>
          <p:nvPr/>
        </p:nvCxnSpPr>
        <p:spPr>
          <a:xfrm>
            <a:off x="2757743"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2090371"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3098483"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2336222"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2839707"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2161808"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2161808"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2" name="Textfeld 31"/>
          <p:cNvSpPr txBox="1"/>
          <p:nvPr/>
        </p:nvSpPr>
        <p:spPr>
          <a:xfrm>
            <a:off x="2931195" y="4437112"/>
            <a:ext cx="239168" cy="369332"/>
          </a:xfrm>
          <a:prstGeom prst="rect">
            <a:avLst/>
          </a:prstGeom>
          <a:noFill/>
        </p:spPr>
        <p:txBody>
          <a:bodyPr wrap="none" rtlCol="0">
            <a:spAutoFit/>
          </a:bodyPr>
          <a:lstStyle/>
          <a:p>
            <a:r>
              <a:rPr lang="de-DE" dirty="0"/>
              <a:t>i</a:t>
            </a:r>
          </a:p>
        </p:txBody>
      </p:sp>
      <p:sp>
        <p:nvSpPr>
          <p:cNvPr id="33" name="Ellipse 32"/>
          <p:cNvSpPr/>
          <p:nvPr/>
        </p:nvSpPr>
        <p:spPr>
          <a:xfrm>
            <a:off x="3104396"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3256511" y="5045692"/>
            <a:ext cx="276038" cy="369332"/>
          </a:xfrm>
          <a:prstGeom prst="rect">
            <a:avLst/>
          </a:prstGeom>
          <a:noFill/>
        </p:spPr>
        <p:txBody>
          <a:bodyPr wrap="none" rtlCol="0">
            <a:spAutoFit/>
          </a:bodyPr>
          <a:lstStyle/>
          <a:p>
            <a:r>
              <a:rPr lang="de-DE" dirty="0"/>
              <a:t>s</a:t>
            </a:r>
          </a:p>
        </p:txBody>
      </p:sp>
      <p:cxnSp>
        <p:nvCxnSpPr>
          <p:cNvPr id="35" name="Gerade Verbindung 34"/>
          <p:cNvCxnSpPr>
            <a:stCxn id="28" idx="4"/>
            <a:endCxn id="33" idx="0"/>
          </p:cNvCxnSpPr>
          <p:nvPr/>
        </p:nvCxnSpPr>
        <p:spPr>
          <a:xfrm>
            <a:off x="3242499"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3104396"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Textfeld 36"/>
          <p:cNvSpPr txBox="1"/>
          <p:nvPr/>
        </p:nvSpPr>
        <p:spPr>
          <a:xfrm>
            <a:off x="3256511" y="5685857"/>
            <a:ext cx="377026" cy="369332"/>
          </a:xfrm>
          <a:prstGeom prst="rect">
            <a:avLst/>
          </a:prstGeom>
          <a:noFill/>
        </p:spPr>
        <p:txBody>
          <a:bodyPr wrap="none" rtlCol="0">
            <a:spAutoFit/>
          </a:bodyPr>
          <a:lstStyle/>
          <a:p>
            <a:r>
              <a:rPr lang="de-DE" dirty="0"/>
              <a:t>m</a:t>
            </a:r>
          </a:p>
        </p:txBody>
      </p:sp>
      <p:cxnSp>
        <p:nvCxnSpPr>
          <p:cNvPr id="38" name="Gerade Verbindung 37"/>
          <p:cNvCxnSpPr>
            <a:stCxn id="33" idx="4"/>
            <a:endCxn id="36" idx="0"/>
          </p:cNvCxnSpPr>
          <p:nvPr/>
        </p:nvCxnSpPr>
        <p:spPr>
          <a:xfrm>
            <a:off x="3248412"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1081688"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2089800"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1327539"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183159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1222083"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1922512"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2089800"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2254312"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2233816"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2089800"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2233472"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2233816"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971600"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52" name="Textfeld 51"/>
          <p:cNvSpPr txBox="1"/>
          <p:nvPr/>
        </p:nvSpPr>
        <p:spPr>
          <a:xfrm>
            <a:off x="1888214"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1883986"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2685053"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5" name="Ellipse 54"/>
          <p:cNvSpPr/>
          <p:nvPr/>
        </p:nvSpPr>
        <p:spPr>
          <a:xfrm>
            <a:off x="6088320" y="238546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8" name="Gerade Verbindung 57"/>
          <p:cNvCxnSpPr>
            <a:stCxn id="55" idx="3"/>
            <a:endCxn id="62" idx="7"/>
          </p:cNvCxnSpPr>
          <p:nvPr/>
        </p:nvCxnSpPr>
        <p:spPr>
          <a:xfrm flipH="1">
            <a:off x="5398067" y="2631313"/>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9" name="Gerade Verbindung 58"/>
          <p:cNvCxnSpPr>
            <a:stCxn id="55" idx="5"/>
            <a:endCxn id="74" idx="1"/>
          </p:cNvCxnSpPr>
          <p:nvPr/>
        </p:nvCxnSpPr>
        <p:spPr>
          <a:xfrm>
            <a:off x="6334171" y="2631313"/>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445576" y="2457470"/>
            <a:ext cx="426720" cy="369332"/>
          </a:xfrm>
          <a:prstGeom prst="rect">
            <a:avLst/>
          </a:prstGeom>
          <a:noFill/>
        </p:spPr>
        <p:txBody>
          <a:bodyPr wrap="none" rtlCol="0">
            <a:spAutoFit/>
          </a:bodyPr>
          <a:lstStyle/>
          <a:p>
            <a:r>
              <a:rPr lang="de-DE" dirty="0" err="1"/>
              <a:t>ap</a:t>
            </a:r>
            <a:endParaRPr lang="de-DE" dirty="0"/>
          </a:p>
        </p:txBody>
      </p:sp>
      <p:sp>
        <p:nvSpPr>
          <p:cNvPr id="61" name="Textfeld 60"/>
          <p:cNvSpPr txBox="1"/>
          <p:nvPr/>
        </p:nvSpPr>
        <p:spPr>
          <a:xfrm>
            <a:off x="6592376" y="2457470"/>
            <a:ext cx="751872" cy="369332"/>
          </a:xfrm>
          <a:prstGeom prst="rect">
            <a:avLst/>
          </a:prstGeom>
          <a:noFill/>
        </p:spPr>
        <p:txBody>
          <a:bodyPr wrap="none" rtlCol="0">
            <a:spAutoFit/>
          </a:bodyPr>
          <a:lstStyle/>
          <a:p>
            <a:r>
              <a:rPr lang="de-DE" dirty="0" err="1"/>
              <a:t>organ</a:t>
            </a:r>
            <a:endParaRPr lang="de-DE" dirty="0"/>
          </a:p>
        </p:txBody>
      </p:sp>
      <p:sp>
        <p:nvSpPr>
          <p:cNvPr id="62" name="Ellipse 61"/>
          <p:cNvSpPr/>
          <p:nvPr/>
        </p:nvSpPr>
        <p:spPr>
          <a:xfrm>
            <a:off x="5152216" y="288951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p:cNvSpPr/>
          <p:nvPr/>
        </p:nvSpPr>
        <p:spPr>
          <a:xfrm>
            <a:off x="7024424" y="288951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p:cNvSpPr/>
          <p:nvPr/>
        </p:nvSpPr>
        <p:spPr>
          <a:xfrm>
            <a:off x="6520939"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a:off x="7529051"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9" name="Gerade Verbindung 78"/>
          <p:cNvCxnSpPr>
            <a:stCxn id="74" idx="3"/>
            <a:endCxn id="77" idx="7"/>
          </p:cNvCxnSpPr>
          <p:nvPr/>
        </p:nvCxnSpPr>
        <p:spPr>
          <a:xfrm flipH="1">
            <a:off x="6766790" y="3135369"/>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a:stCxn id="74" idx="5"/>
            <a:endCxn id="78" idx="1"/>
          </p:cNvCxnSpPr>
          <p:nvPr/>
        </p:nvCxnSpPr>
        <p:spPr>
          <a:xfrm>
            <a:off x="7270275" y="3135369"/>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1" name="Textfeld 80"/>
              <p:cNvSpPr txBox="1"/>
              <p:nvPr/>
            </p:nvSpPr>
            <p:spPr>
              <a:xfrm>
                <a:off x="6592376" y="3033534"/>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81" name="Textfeld 80"/>
              <p:cNvSpPr txBox="1">
                <a:spLocks noRot="1" noChangeAspect="1" noMove="1" noResize="1" noEditPoints="1" noAdjustHandles="1" noChangeArrowheads="1" noChangeShapeType="1" noTextEdit="1"/>
              </p:cNvSpPr>
              <p:nvPr/>
            </p:nvSpPr>
            <p:spPr>
              <a:xfrm>
                <a:off x="6592376" y="3033534"/>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82" name="Textfeld 81"/>
          <p:cNvSpPr txBox="1"/>
          <p:nvPr/>
        </p:nvSpPr>
        <p:spPr>
          <a:xfrm>
            <a:off x="7361763" y="3033534"/>
            <a:ext cx="522900" cy="369332"/>
          </a:xfrm>
          <a:prstGeom prst="rect">
            <a:avLst/>
          </a:prstGeom>
          <a:noFill/>
        </p:spPr>
        <p:txBody>
          <a:bodyPr wrap="none" rtlCol="0">
            <a:spAutoFit/>
          </a:bodyPr>
          <a:lstStyle/>
          <a:p>
            <a:r>
              <a:rPr lang="de-DE" dirty="0" err="1"/>
              <a:t>ism</a:t>
            </a:r>
            <a:endParaRPr lang="de-DE" dirty="0"/>
          </a:p>
        </p:txBody>
      </p:sp>
      <p:sp>
        <p:nvSpPr>
          <p:cNvPr id="89" name="Ellipse 88"/>
          <p:cNvSpPr/>
          <p:nvPr/>
        </p:nvSpPr>
        <p:spPr>
          <a:xfrm>
            <a:off x="4648160"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 name="Ellipse 89"/>
          <p:cNvSpPr/>
          <p:nvPr/>
        </p:nvSpPr>
        <p:spPr>
          <a:xfrm>
            <a:off x="5656272"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1" name="Gerade Verbindung 90"/>
          <p:cNvCxnSpPr>
            <a:stCxn id="62" idx="3"/>
            <a:endCxn id="89" idx="7"/>
          </p:cNvCxnSpPr>
          <p:nvPr/>
        </p:nvCxnSpPr>
        <p:spPr>
          <a:xfrm flipH="1">
            <a:off x="4894011" y="3135369"/>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2" name="Gerade Verbindung 91"/>
          <p:cNvCxnSpPr>
            <a:stCxn id="62" idx="5"/>
            <a:endCxn id="90" idx="1"/>
          </p:cNvCxnSpPr>
          <p:nvPr/>
        </p:nvCxnSpPr>
        <p:spPr>
          <a:xfrm>
            <a:off x="5398067" y="3135369"/>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93" name="Textfeld 92"/>
          <p:cNvSpPr txBox="1"/>
          <p:nvPr/>
        </p:nvSpPr>
        <p:spPr>
          <a:xfrm>
            <a:off x="4788555" y="3033534"/>
            <a:ext cx="300082" cy="369332"/>
          </a:xfrm>
          <a:prstGeom prst="rect">
            <a:avLst/>
          </a:prstGeom>
          <a:noFill/>
        </p:spPr>
        <p:txBody>
          <a:bodyPr wrap="none" rtlCol="0">
            <a:spAutoFit/>
          </a:bodyPr>
          <a:lstStyle/>
          <a:p>
            <a:r>
              <a:rPr lang="de-DE" dirty="0"/>
              <a:t>e</a:t>
            </a:r>
          </a:p>
        </p:txBody>
      </p:sp>
      <p:sp>
        <p:nvSpPr>
          <p:cNvPr id="94" name="Textfeld 93"/>
          <p:cNvSpPr txBox="1"/>
          <p:nvPr/>
        </p:nvSpPr>
        <p:spPr>
          <a:xfrm>
            <a:off x="5488984" y="3033534"/>
            <a:ext cx="486030" cy="369332"/>
          </a:xfrm>
          <a:prstGeom prst="rect">
            <a:avLst/>
          </a:prstGeom>
          <a:noFill/>
        </p:spPr>
        <p:txBody>
          <a:bodyPr wrap="none" rtlCol="0">
            <a:spAutoFit/>
          </a:bodyPr>
          <a:lstStyle/>
          <a:p>
            <a:r>
              <a:rPr lang="de-DE" dirty="0" err="1"/>
              <a:t>ple</a:t>
            </a:r>
            <a:endParaRPr lang="de-DE" dirty="0"/>
          </a:p>
        </p:txBody>
      </p:sp>
      <p:sp>
        <p:nvSpPr>
          <p:cNvPr id="101" name="Textfeld 100"/>
          <p:cNvSpPr txBox="1"/>
          <p:nvPr/>
        </p:nvSpPr>
        <p:spPr>
          <a:xfrm>
            <a:off x="4538072" y="3577343"/>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102" name="Textfeld 101"/>
          <p:cNvSpPr txBox="1"/>
          <p:nvPr/>
        </p:nvSpPr>
        <p:spPr>
          <a:xfrm>
            <a:off x="5454686" y="3609598"/>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103" name="Textfeld 102"/>
          <p:cNvSpPr txBox="1"/>
          <p:nvPr/>
        </p:nvSpPr>
        <p:spPr>
          <a:xfrm>
            <a:off x="6314554" y="3600306"/>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104" name="Textfeld 103"/>
          <p:cNvSpPr txBox="1"/>
          <p:nvPr/>
        </p:nvSpPr>
        <p:spPr>
          <a:xfrm>
            <a:off x="7115621" y="3600306"/>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07" name="Textfeld 106"/>
          <p:cNvSpPr txBox="1"/>
          <p:nvPr/>
        </p:nvSpPr>
        <p:spPr>
          <a:xfrm>
            <a:off x="4394056" y="4050938"/>
            <a:ext cx="4045531" cy="1754326"/>
          </a:xfrm>
          <a:prstGeom prst="rect">
            <a:avLst/>
          </a:prstGeom>
          <a:noFill/>
        </p:spPr>
        <p:txBody>
          <a:bodyPr wrap="none" rtlCol="0">
            <a:spAutoFit/>
          </a:bodyPr>
          <a:lstStyle/>
          <a:p>
            <a:r>
              <a:rPr lang="de-DE" b="1" dirty="0"/>
              <a:t>Bedingungen:</a:t>
            </a:r>
            <a:r>
              <a:rPr lang="de-DE" dirty="0"/>
              <a:t> </a:t>
            </a:r>
          </a:p>
          <a:p>
            <a:pPr marL="285750" indent="-285750">
              <a:buFont typeface="Arial" panose="020B0604020202020204" pitchFamily="34" charset="0"/>
              <a:buChar char="•"/>
            </a:pPr>
            <a:r>
              <a:rPr lang="de-DE" dirty="0"/>
              <a:t>Ausgehende Kanten eines Knotens </a:t>
            </a:r>
            <a:br>
              <a:rPr lang="de-DE" dirty="0"/>
            </a:br>
            <a:r>
              <a:rPr lang="de-DE" dirty="0"/>
              <a:t>starten </a:t>
            </a:r>
            <a:r>
              <a:rPr lang="de-DE" i="1" dirty="0"/>
              <a:t>niemals </a:t>
            </a:r>
            <a:r>
              <a:rPr lang="de-DE" dirty="0"/>
              <a:t>mit demselben </a:t>
            </a:r>
            <a:br>
              <a:rPr lang="de-DE" dirty="0"/>
            </a:br>
            <a:r>
              <a:rPr lang="de-DE" dirty="0"/>
              <a:t>Zeichen!</a:t>
            </a:r>
          </a:p>
          <a:p>
            <a:pPr marL="285750" indent="-285750">
              <a:buFont typeface="Arial" panose="020B0604020202020204" pitchFamily="34" charset="0"/>
              <a:buChar char="•"/>
            </a:pPr>
            <a:r>
              <a:rPr lang="de-DE" dirty="0"/>
              <a:t>Knoten haben 0 oder 2 bis |</a:t>
            </a:r>
            <a:r>
              <a:rPr lang="de-DE" dirty="0">
                <a:latin typeface="Symbol" charset="2"/>
                <a:cs typeface="Symbol" charset="2"/>
              </a:rPr>
              <a:t>S</a:t>
            </a:r>
            <a:r>
              <a:rPr lang="de-DE" dirty="0"/>
              <a:t>| viele</a:t>
            </a:r>
            <a:br>
              <a:rPr lang="de-DE" dirty="0"/>
            </a:br>
            <a:r>
              <a:rPr lang="de-DE" dirty="0"/>
              <a:t>Kinder, </a:t>
            </a:r>
            <a:r>
              <a:rPr lang="de-DE" i="1"/>
              <a:t>niemals</a:t>
            </a:r>
            <a:r>
              <a:rPr lang="de-DE"/>
              <a:t> hat ein </a:t>
            </a:r>
            <a:r>
              <a:rPr lang="de-DE" dirty="0"/>
              <a:t>Knoten 1 Kind!</a:t>
            </a:r>
          </a:p>
        </p:txBody>
      </p:sp>
      <p:cxnSp>
        <p:nvCxnSpPr>
          <p:cNvPr id="109" name="Gerade Verbindung 108"/>
          <p:cNvCxnSpPr/>
          <p:nvPr/>
        </p:nvCxnSpPr>
        <p:spPr>
          <a:xfrm>
            <a:off x="4034016" y="0"/>
            <a:ext cx="0" cy="666936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24</a:t>
            </a:fld>
            <a:endParaRPr lang="de-DE"/>
          </a:p>
        </p:txBody>
      </p:sp>
    </p:spTree>
    <p:extLst>
      <p:ext uri="{BB962C8B-B14F-4D97-AF65-F5344CB8AC3E}">
        <p14:creationId xmlns:p14="http://schemas.microsoft.com/office/powerpoint/2010/main" val="138704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fade">
                                      <p:cBhvr>
                                        <p:cTn id="7" dur="1000"/>
                                        <p:tgtEl>
                                          <p:spTgt spid="101"/>
                                        </p:tgtEl>
                                      </p:cBhvr>
                                    </p:animEffect>
                                    <p:anim calcmode="lin" valueType="num">
                                      <p:cBhvr>
                                        <p:cTn id="8" dur="1000" fill="hold"/>
                                        <p:tgtEl>
                                          <p:spTgt spid="101"/>
                                        </p:tgtEl>
                                        <p:attrNameLst>
                                          <p:attrName>ppt_x</p:attrName>
                                        </p:attrNameLst>
                                      </p:cBhvr>
                                      <p:tavLst>
                                        <p:tav tm="0">
                                          <p:val>
                                            <p:strVal val="#ppt_x"/>
                                          </p:val>
                                        </p:tav>
                                        <p:tav tm="100000">
                                          <p:val>
                                            <p:strVal val="#ppt_x"/>
                                          </p:val>
                                        </p:tav>
                                      </p:tavLst>
                                    </p:anim>
                                    <p:anim calcmode="lin" valueType="num">
                                      <p:cBhvr>
                                        <p:cTn id="9" dur="1000" fill="hold"/>
                                        <p:tgtEl>
                                          <p:spTgt spid="10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1000"/>
                                        <p:tgtEl>
                                          <p:spTgt spid="51"/>
                                        </p:tgtEl>
                                      </p:cBhvr>
                                    </p:animEffect>
                                    <p:anim calcmode="lin" valueType="num">
                                      <p:cBhvr>
                                        <p:cTn id="13" dur="1000" fill="hold"/>
                                        <p:tgtEl>
                                          <p:spTgt spid="51"/>
                                        </p:tgtEl>
                                        <p:attrNameLst>
                                          <p:attrName>ppt_x</p:attrName>
                                        </p:attrNameLst>
                                      </p:cBhvr>
                                      <p:tavLst>
                                        <p:tav tm="0">
                                          <p:val>
                                            <p:strVal val="#ppt_x"/>
                                          </p:val>
                                        </p:tav>
                                        <p:tav tm="100000">
                                          <p:val>
                                            <p:strVal val="#ppt_x"/>
                                          </p:val>
                                        </p:tav>
                                      </p:tavLst>
                                    </p:anim>
                                    <p:anim calcmode="lin" valueType="num">
                                      <p:cBhvr>
                                        <p:cTn id="1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fade">
                                      <p:cBhvr>
                                        <p:cTn id="19" dur="1000"/>
                                        <p:tgtEl>
                                          <p:spTgt spid="52"/>
                                        </p:tgtEl>
                                      </p:cBhvr>
                                    </p:animEffect>
                                    <p:anim calcmode="lin" valueType="num">
                                      <p:cBhvr>
                                        <p:cTn id="20" dur="1000" fill="hold"/>
                                        <p:tgtEl>
                                          <p:spTgt spid="52"/>
                                        </p:tgtEl>
                                        <p:attrNameLst>
                                          <p:attrName>ppt_x</p:attrName>
                                        </p:attrNameLst>
                                      </p:cBhvr>
                                      <p:tavLst>
                                        <p:tav tm="0">
                                          <p:val>
                                            <p:strVal val="#ppt_x"/>
                                          </p:val>
                                        </p:tav>
                                        <p:tav tm="100000">
                                          <p:val>
                                            <p:strVal val="#ppt_x"/>
                                          </p:val>
                                        </p:tav>
                                      </p:tavLst>
                                    </p:anim>
                                    <p:anim calcmode="lin" valueType="num">
                                      <p:cBhvr>
                                        <p:cTn id="21" dur="1000" fill="hold"/>
                                        <p:tgtEl>
                                          <p:spTgt spid="52"/>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2"/>
                                        </p:tgtEl>
                                        <p:attrNameLst>
                                          <p:attrName>style.visibility</p:attrName>
                                        </p:attrNameLst>
                                      </p:cBhvr>
                                      <p:to>
                                        <p:strVal val="visible"/>
                                      </p:to>
                                    </p:set>
                                    <p:animEffect transition="in" filter="fade">
                                      <p:cBhvr>
                                        <p:cTn id="24" dur="1000"/>
                                        <p:tgtEl>
                                          <p:spTgt spid="102"/>
                                        </p:tgtEl>
                                      </p:cBhvr>
                                    </p:animEffect>
                                    <p:anim calcmode="lin" valueType="num">
                                      <p:cBhvr>
                                        <p:cTn id="25" dur="1000" fill="hold"/>
                                        <p:tgtEl>
                                          <p:spTgt spid="102"/>
                                        </p:tgtEl>
                                        <p:attrNameLst>
                                          <p:attrName>ppt_x</p:attrName>
                                        </p:attrNameLst>
                                      </p:cBhvr>
                                      <p:tavLst>
                                        <p:tav tm="0">
                                          <p:val>
                                            <p:strVal val="#ppt_x"/>
                                          </p:val>
                                        </p:tav>
                                        <p:tav tm="100000">
                                          <p:val>
                                            <p:strVal val="#ppt_x"/>
                                          </p:val>
                                        </p:tav>
                                      </p:tavLst>
                                    </p:anim>
                                    <p:anim calcmode="lin" valueType="num">
                                      <p:cBhvr>
                                        <p:cTn id="26" dur="1000" fill="hold"/>
                                        <p:tgtEl>
                                          <p:spTgt spid="10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53"/>
                                        </p:tgtEl>
                                        <p:attrNameLst>
                                          <p:attrName>style.visibility</p:attrName>
                                        </p:attrNameLst>
                                      </p:cBhvr>
                                      <p:to>
                                        <p:strVal val="visible"/>
                                      </p:to>
                                    </p:set>
                                    <p:animEffect transition="in" filter="fade">
                                      <p:cBhvr>
                                        <p:cTn id="31" dur="1000"/>
                                        <p:tgtEl>
                                          <p:spTgt spid="53"/>
                                        </p:tgtEl>
                                      </p:cBhvr>
                                    </p:animEffect>
                                    <p:anim calcmode="lin" valueType="num">
                                      <p:cBhvr>
                                        <p:cTn id="32" dur="1000" fill="hold"/>
                                        <p:tgtEl>
                                          <p:spTgt spid="53"/>
                                        </p:tgtEl>
                                        <p:attrNameLst>
                                          <p:attrName>ppt_x</p:attrName>
                                        </p:attrNameLst>
                                      </p:cBhvr>
                                      <p:tavLst>
                                        <p:tav tm="0">
                                          <p:val>
                                            <p:strVal val="#ppt_x"/>
                                          </p:val>
                                        </p:tav>
                                        <p:tav tm="100000">
                                          <p:val>
                                            <p:strVal val="#ppt_x"/>
                                          </p:val>
                                        </p:tav>
                                      </p:tavLst>
                                    </p:anim>
                                    <p:anim calcmode="lin" valueType="num">
                                      <p:cBhvr>
                                        <p:cTn id="33" dur="1000" fill="hold"/>
                                        <p:tgtEl>
                                          <p:spTgt spid="5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03"/>
                                        </p:tgtEl>
                                        <p:attrNameLst>
                                          <p:attrName>style.visibility</p:attrName>
                                        </p:attrNameLst>
                                      </p:cBhvr>
                                      <p:to>
                                        <p:strVal val="visible"/>
                                      </p:to>
                                    </p:set>
                                    <p:animEffect transition="in" filter="fade">
                                      <p:cBhvr>
                                        <p:cTn id="36" dur="1000"/>
                                        <p:tgtEl>
                                          <p:spTgt spid="103"/>
                                        </p:tgtEl>
                                      </p:cBhvr>
                                    </p:animEffect>
                                    <p:anim calcmode="lin" valueType="num">
                                      <p:cBhvr>
                                        <p:cTn id="37" dur="1000" fill="hold"/>
                                        <p:tgtEl>
                                          <p:spTgt spid="103"/>
                                        </p:tgtEl>
                                        <p:attrNameLst>
                                          <p:attrName>ppt_x</p:attrName>
                                        </p:attrNameLst>
                                      </p:cBhvr>
                                      <p:tavLst>
                                        <p:tav tm="0">
                                          <p:val>
                                            <p:strVal val="#ppt_x"/>
                                          </p:val>
                                        </p:tav>
                                        <p:tav tm="100000">
                                          <p:val>
                                            <p:strVal val="#ppt_x"/>
                                          </p:val>
                                        </p:tav>
                                      </p:tavLst>
                                    </p:anim>
                                    <p:anim calcmode="lin" valueType="num">
                                      <p:cBhvr>
                                        <p:cTn id="38" dur="1000" fill="hold"/>
                                        <p:tgtEl>
                                          <p:spTgt spid="10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04"/>
                                        </p:tgtEl>
                                        <p:attrNameLst>
                                          <p:attrName>style.visibility</p:attrName>
                                        </p:attrNameLst>
                                      </p:cBhvr>
                                      <p:to>
                                        <p:strVal val="visible"/>
                                      </p:to>
                                    </p:set>
                                    <p:animEffect transition="in" filter="fade">
                                      <p:cBhvr>
                                        <p:cTn id="48" dur="1000"/>
                                        <p:tgtEl>
                                          <p:spTgt spid="104"/>
                                        </p:tgtEl>
                                      </p:cBhvr>
                                    </p:animEffect>
                                    <p:anim calcmode="lin" valueType="num">
                                      <p:cBhvr>
                                        <p:cTn id="49" dur="1000" fill="hold"/>
                                        <p:tgtEl>
                                          <p:spTgt spid="104"/>
                                        </p:tgtEl>
                                        <p:attrNameLst>
                                          <p:attrName>ppt_x</p:attrName>
                                        </p:attrNameLst>
                                      </p:cBhvr>
                                      <p:tavLst>
                                        <p:tav tm="0">
                                          <p:val>
                                            <p:strVal val="#ppt_x"/>
                                          </p:val>
                                        </p:tav>
                                        <p:tav tm="100000">
                                          <p:val>
                                            <p:strVal val="#ppt_x"/>
                                          </p:val>
                                        </p:tav>
                                      </p:tavLst>
                                    </p:anim>
                                    <p:anim calcmode="lin" valueType="num">
                                      <p:cBhvr>
                                        <p:cTn id="50"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07"/>
                                        </p:tgtEl>
                                        <p:attrNameLst>
                                          <p:attrName>style.visibility</p:attrName>
                                        </p:attrNameLst>
                                      </p:cBhvr>
                                      <p:to>
                                        <p:strVal val="visible"/>
                                      </p:to>
                                    </p:set>
                                    <p:animEffect transition="in" filter="fade">
                                      <p:cBhvr>
                                        <p:cTn id="55" dur="1000"/>
                                        <p:tgtEl>
                                          <p:spTgt spid="107"/>
                                        </p:tgtEl>
                                      </p:cBhvr>
                                    </p:animEffect>
                                    <p:anim calcmode="lin" valueType="num">
                                      <p:cBhvr>
                                        <p:cTn id="56" dur="1000" fill="hold"/>
                                        <p:tgtEl>
                                          <p:spTgt spid="107"/>
                                        </p:tgtEl>
                                        <p:attrNameLst>
                                          <p:attrName>ppt_x</p:attrName>
                                        </p:attrNameLst>
                                      </p:cBhvr>
                                      <p:tavLst>
                                        <p:tav tm="0">
                                          <p:val>
                                            <p:strVal val="#ppt_x"/>
                                          </p:val>
                                        </p:tav>
                                        <p:tav tm="100000">
                                          <p:val>
                                            <p:strVal val="#ppt_x"/>
                                          </p:val>
                                        </p:tav>
                                      </p:tavLst>
                                    </p:anim>
                                    <p:anim calcmode="lin" valueType="num">
                                      <p:cBhvr>
                                        <p:cTn id="57" dur="1000" fill="hold"/>
                                        <p:tgtEl>
                                          <p:spTgt spid="1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P spid="54" grpId="0"/>
      <p:bldP spid="101" grpId="0"/>
      <p:bldP spid="102" grpId="0"/>
      <p:bldP spid="103" grpId="0"/>
      <p:bldP spid="104" grpId="0"/>
      <p:bldP spid="10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(binär):				Patricia </a:t>
            </a:r>
            <a:r>
              <a:rPr lang="de-DE" dirty="0" err="1"/>
              <a:t>Trie</a:t>
            </a:r>
            <a:r>
              <a:rPr lang="de-DE" dirty="0"/>
              <a:t>:</a:t>
            </a:r>
          </a:p>
        </p:txBody>
      </p:sp>
      <p:cxnSp>
        <p:nvCxnSpPr>
          <p:cNvPr id="109" name="Gerade Verbindung 108"/>
          <p:cNvCxnSpPr/>
          <p:nvPr/>
        </p:nvCxnSpPr>
        <p:spPr>
          <a:xfrm>
            <a:off x="4860032" y="0"/>
            <a:ext cx="0" cy="666936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3" name="Ellipse 82"/>
          <p:cNvSpPr/>
          <p:nvPr/>
        </p:nvSpPr>
        <p:spPr>
          <a:xfrm>
            <a:off x="2267744"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a:off x="1205313"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a:off x="3244289"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85"/>
          <p:cNvCxnSpPr>
            <a:stCxn id="83" idx="3"/>
            <a:endCxn id="84" idx="7"/>
          </p:cNvCxnSpPr>
          <p:nvPr/>
        </p:nvCxnSpPr>
        <p:spPr>
          <a:xfrm flipH="1">
            <a:off x="1451164" y="2882763"/>
            <a:ext cx="858761"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7" name="Gerade Verbindung 86"/>
          <p:cNvCxnSpPr>
            <a:stCxn id="83" idx="5"/>
            <a:endCxn id="85" idx="1"/>
          </p:cNvCxnSpPr>
          <p:nvPr/>
        </p:nvCxnSpPr>
        <p:spPr>
          <a:xfrm>
            <a:off x="2513595" y="2882763"/>
            <a:ext cx="77287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8" name="Textfeld 87"/>
          <p:cNvSpPr txBox="1"/>
          <p:nvPr/>
        </p:nvSpPr>
        <p:spPr>
          <a:xfrm>
            <a:off x="1820440" y="2708920"/>
            <a:ext cx="303288" cy="369332"/>
          </a:xfrm>
          <a:prstGeom prst="rect">
            <a:avLst/>
          </a:prstGeom>
          <a:noFill/>
        </p:spPr>
        <p:txBody>
          <a:bodyPr wrap="none" rtlCol="0">
            <a:spAutoFit/>
          </a:bodyPr>
          <a:lstStyle/>
          <a:p>
            <a:r>
              <a:rPr lang="de-DE" dirty="0"/>
              <a:t>0</a:t>
            </a:r>
          </a:p>
        </p:txBody>
      </p:sp>
      <p:sp>
        <p:nvSpPr>
          <p:cNvPr id="95" name="Textfeld 94"/>
          <p:cNvSpPr txBox="1"/>
          <p:nvPr/>
        </p:nvSpPr>
        <p:spPr>
          <a:xfrm>
            <a:off x="2685914" y="2708920"/>
            <a:ext cx="311304" cy="369332"/>
          </a:xfrm>
          <a:prstGeom prst="rect">
            <a:avLst/>
          </a:prstGeom>
          <a:noFill/>
        </p:spPr>
        <p:txBody>
          <a:bodyPr wrap="none" rtlCol="0">
            <a:spAutoFit/>
          </a:bodyPr>
          <a:lstStyle/>
          <a:p>
            <a:r>
              <a:rPr lang="de-DE" dirty="0"/>
              <a:t>1</a:t>
            </a:r>
          </a:p>
        </p:txBody>
      </p:sp>
      <p:sp>
        <p:nvSpPr>
          <p:cNvPr id="96" name="Ellipse 95"/>
          <p:cNvSpPr/>
          <p:nvPr/>
        </p:nvSpPr>
        <p:spPr>
          <a:xfrm>
            <a:off x="701257"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7" name="Ellipse 96"/>
          <p:cNvSpPr/>
          <p:nvPr/>
        </p:nvSpPr>
        <p:spPr>
          <a:xfrm>
            <a:off x="1709369"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8" name="Gerade Verbindung 97"/>
          <p:cNvCxnSpPr>
            <a:stCxn id="84" idx="3"/>
            <a:endCxn id="96" idx="7"/>
          </p:cNvCxnSpPr>
          <p:nvPr/>
        </p:nvCxnSpPr>
        <p:spPr>
          <a:xfrm flipH="1">
            <a:off x="947108"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9" name="Gerade Verbindung 98"/>
          <p:cNvCxnSpPr>
            <a:stCxn id="84" idx="5"/>
            <a:endCxn id="97" idx="1"/>
          </p:cNvCxnSpPr>
          <p:nvPr/>
        </p:nvCxnSpPr>
        <p:spPr>
          <a:xfrm>
            <a:off x="1451164"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0" name="Textfeld 99"/>
          <p:cNvSpPr txBox="1"/>
          <p:nvPr/>
        </p:nvSpPr>
        <p:spPr>
          <a:xfrm>
            <a:off x="841652" y="3284577"/>
            <a:ext cx="303288" cy="369332"/>
          </a:xfrm>
          <a:prstGeom prst="rect">
            <a:avLst/>
          </a:prstGeom>
          <a:noFill/>
        </p:spPr>
        <p:txBody>
          <a:bodyPr wrap="none" rtlCol="0">
            <a:spAutoFit/>
          </a:bodyPr>
          <a:lstStyle/>
          <a:p>
            <a:r>
              <a:rPr lang="de-DE" dirty="0"/>
              <a:t>0</a:t>
            </a:r>
          </a:p>
        </p:txBody>
      </p:sp>
      <p:sp>
        <p:nvSpPr>
          <p:cNvPr id="105" name="Textfeld 104"/>
          <p:cNvSpPr txBox="1"/>
          <p:nvPr/>
        </p:nvSpPr>
        <p:spPr>
          <a:xfrm>
            <a:off x="1542081" y="3284577"/>
            <a:ext cx="311304" cy="369332"/>
          </a:xfrm>
          <a:prstGeom prst="rect">
            <a:avLst/>
          </a:prstGeom>
          <a:noFill/>
        </p:spPr>
        <p:txBody>
          <a:bodyPr wrap="none" rtlCol="0">
            <a:spAutoFit/>
          </a:bodyPr>
          <a:lstStyle/>
          <a:p>
            <a:r>
              <a:rPr lang="de-DE" dirty="0"/>
              <a:t>1</a:t>
            </a:r>
          </a:p>
        </p:txBody>
      </p:sp>
      <p:sp>
        <p:nvSpPr>
          <p:cNvPr id="106" name="Ellipse 105"/>
          <p:cNvSpPr/>
          <p:nvPr/>
        </p:nvSpPr>
        <p:spPr>
          <a:xfrm>
            <a:off x="2757922"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8" name="Ellipse 107"/>
          <p:cNvSpPr/>
          <p:nvPr/>
        </p:nvSpPr>
        <p:spPr>
          <a:xfrm>
            <a:off x="3766034"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0" name="Gerade Verbindung 109"/>
          <p:cNvCxnSpPr>
            <a:stCxn id="85" idx="3"/>
            <a:endCxn id="106" idx="7"/>
          </p:cNvCxnSpPr>
          <p:nvPr/>
        </p:nvCxnSpPr>
        <p:spPr>
          <a:xfrm flipH="1">
            <a:off x="3003773"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11" name="Gerade Verbindung 110"/>
          <p:cNvCxnSpPr>
            <a:stCxn id="85" idx="5"/>
            <a:endCxn id="108" idx="1"/>
          </p:cNvCxnSpPr>
          <p:nvPr/>
        </p:nvCxnSpPr>
        <p:spPr>
          <a:xfrm>
            <a:off x="3490140"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12" name="Textfeld 111"/>
          <p:cNvSpPr txBox="1"/>
          <p:nvPr/>
        </p:nvSpPr>
        <p:spPr>
          <a:xfrm>
            <a:off x="2898317" y="3284577"/>
            <a:ext cx="303288" cy="369332"/>
          </a:xfrm>
          <a:prstGeom prst="rect">
            <a:avLst/>
          </a:prstGeom>
          <a:noFill/>
        </p:spPr>
        <p:txBody>
          <a:bodyPr wrap="none" rtlCol="0">
            <a:spAutoFit/>
          </a:bodyPr>
          <a:lstStyle/>
          <a:p>
            <a:r>
              <a:rPr lang="de-DE" dirty="0"/>
              <a:t>0</a:t>
            </a:r>
          </a:p>
        </p:txBody>
      </p:sp>
      <p:sp>
        <p:nvSpPr>
          <p:cNvPr id="113" name="Textfeld 112"/>
          <p:cNvSpPr txBox="1"/>
          <p:nvPr/>
        </p:nvSpPr>
        <p:spPr>
          <a:xfrm>
            <a:off x="3598746" y="3284577"/>
            <a:ext cx="311304" cy="369332"/>
          </a:xfrm>
          <a:prstGeom prst="rect">
            <a:avLst/>
          </a:prstGeom>
          <a:noFill/>
        </p:spPr>
        <p:txBody>
          <a:bodyPr wrap="none" rtlCol="0">
            <a:spAutoFit/>
          </a:bodyPr>
          <a:lstStyle/>
          <a:p>
            <a:r>
              <a:rPr lang="de-DE" dirty="0"/>
              <a:t>1</a:t>
            </a:r>
          </a:p>
        </p:txBody>
      </p:sp>
      <p:sp>
        <p:nvSpPr>
          <p:cNvPr id="114" name="Ellipse 113"/>
          <p:cNvSpPr/>
          <p:nvPr/>
        </p:nvSpPr>
        <p:spPr>
          <a:xfrm>
            <a:off x="1193677"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5" name="Ellipse 114"/>
          <p:cNvSpPr/>
          <p:nvPr/>
        </p:nvSpPr>
        <p:spPr>
          <a:xfrm>
            <a:off x="2201789"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6" name="Gerade Verbindung 115"/>
          <p:cNvCxnSpPr>
            <a:stCxn id="97" idx="3"/>
            <a:endCxn id="114" idx="7"/>
          </p:cNvCxnSpPr>
          <p:nvPr/>
        </p:nvCxnSpPr>
        <p:spPr>
          <a:xfrm flipH="1">
            <a:off x="1439528"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17" name="Gerade Verbindung 116"/>
          <p:cNvCxnSpPr>
            <a:stCxn id="97" idx="5"/>
            <a:endCxn id="115" idx="1"/>
          </p:cNvCxnSpPr>
          <p:nvPr/>
        </p:nvCxnSpPr>
        <p:spPr>
          <a:xfrm>
            <a:off x="1955220"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18" name="Textfeld 117"/>
          <p:cNvSpPr txBox="1"/>
          <p:nvPr/>
        </p:nvSpPr>
        <p:spPr>
          <a:xfrm>
            <a:off x="1334072" y="3789040"/>
            <a:ext cx="303288" cy="369332"/>
          </a:xfrm>
          <a:prstGeom prst="rect">
            <a:avLst/>
          </a:prstGeom>
          <a:noFill/>
        </p:spPr>
        <p:txBody>
          <a:bodyPr wrap="none" rtlCol="0">
            <a:spAutoFit/>
          </a:bodyPr>
          <a:lstStyle/>
          <a:p>
            <a:r>
              <a:rPr lang="de-DE" dirty="0"/>
              <a:t>0</a:t>
            </a:r>
          </a:p>
        </p:txBody>
      </p:sp>
      <p:sp>
        <p:nvSpPr>
          <p:cNvPr id="119" name="Textfeld 118"/>
          <p:cNvSpPr txBox="1"/>
          <p:nvPr/>
        </p:nvSpPr>
        <p:spPr>
          <a:xfrm>
            <a:off x="2034501" y="3789040"/>
            <a:ext cx="311304" cy="369332"/>
          </a:xfrm>
          <a:prstGeom prst="rect">
            <a:avLst/>
          </a:prstGeom>
          <a:noFill/>
        </p:spPr>
        <p:txBody>
          <a:bodyPr wrap="none" rtlCol="0">
            <a:spAutoFit/>
          </a:bodyPr>
          <a:lstStyle/>
          <a:p>
            <a:r>
              <a:rPr lang="de-DE" dirty="0"/>
              <a:t>1</a:t>
            </a:r>
          </a:p>
        </p:txBody>
      </p:sp>
      <p:sp>
        <p:nvSpPr>
          <p:cNvPr id="120" name="Ellipse 119"/>
          <p:cNvSpPr/>
          <p:nvPr/>
        </p:nvSpPr>
        <p:spPr>
          <a:xfrm>
            <a:off x="197201"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1" name="Gerade Verbindung 120"/>
          <p:cNvCxnSpPr>
            <a:stCxn id="96" idx="3"/>
            <a:endCxn id="120" idx="7"/>
          </p:cNvCxnSpPr>
          <p:nvPr/>
        </p:nvCxnSpPr>
        <p:spPr>
          <a:xfrm flipH="1">
            <a:off x="443052"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2" name="Textfeld 121"/>
          <p:cNvSpPr txBox="1"/>
          <p:nvPr/>
        </p:nvSpPr>
        <p:spPr>
          <a:xfrm>
            <a:off x="337596" y="3789040"/>
            <a:ext cx="303288" cy="369332"/>
          </a:xfrm>
          <a:prstGeom prst="rect">
            <a:avLst/>
          </a:prstGeom>
          <a:noFill/>
        </p:spPr>
        <p:txBody>
          <a:bodyPr wrap="none" rtlCol="0">
            <a:spAutoFit/>
          </a:bodyPr>
          <a:lstStyle/>
          <a:p>
            <a:r>
              <a:rPr lang="de-DE" dirty="0"/>
              <a:t>0</a:t>
            </a:r>
          </a:p>
        </p:txBody>
      </p:sp>
      <p:sp>
        <p:nvSpPr>
          <p:cNvPr id="123" name="Ellipse 122"/>
          <p:cNvSpPr/>
          <p:nvPr/>
        </p:nvSpPr>
        <p:spPr>
          <a:xfrm>
            <a:off x="3244289"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4" name="Gerade Verbindung 123"/>
          <p:cNvCxnSpPr>
            <a:stCxn id="106" idx="5"/>
            <a:endCxn id="123" idx="1"/>
          </p:cNvCxnSpPr>
          <p:nvPr/>
        </p:nvCxnSpPr>
        <p:spPr>
          <a:xfrm>
            <a:off x="3003773" y="3890468"/>
            <a:ext cx="282697"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5" name="Textfeld 124"/>
          <p:cNvSpPr txBox="1"/>
          <p:nvPr/>
        </p:nvSpPr>
        <p:spPr>
          <a:xfrm>
            <a:off x="3077001" y="3806716"/>
            <a:ext cx="311304" cy="369332"/>
          </a:xfrm>
          <a:prstGeom prst="rect">
            <a:avLst/>
          </a:prstGeom>
          <a:noFill/>
        </p:spPr>
        <p:txBody>
          <a:bodyPr wrap="none" rtlCol="0">
            <a:spAutoFit/>
          </a:bodyPr>
          <a:lstStyle/>
          <a:p>
            <a:r>
              <a:rPr lang="de-DE" dirty="0"/>
              <a:t>1</a:t>
            </a:r>
          </a:p>
        </p:txBody>
      </p:sp>
      <p:sp>
        <p:nvSpPr>
          <p:cNvPr id="126" name="Ellipse 125"/>
          <p:cNvSpPr/>
          <p:nvPr/>
        </p:nvSpPr>
        <p:spPr>
          <a:xfrm>
            <a:off x="4270090"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7" name="Gerade Verbindung 126"/>
          <p:cNvCxnSpPr>
            <a:stCxn id="108" idx="5"/>
            <a:endCxn id="126" idx="1"/>
          </p:cNvCxnSpPr>
          <p:nvPr/>
        </p:nvCxnSpPr>
        <p:spPr>
          <a:xfrm>
            <a:off x="4011885"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8" name="Textfeld 127"/>
          <p:cNvSpPr txBox="1"/>
          <p:nvPr/>
        </p:nvSpPr>
        <p:spPr>
          <a:xfrm>
            <a:off x="4102802"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129" name="Textfeld 128"/>
              <p:cNvSpPr txBox="1"/>
              <p:nvPr/>
            </p:nvSpPr>
            <p:spPr>
              <a:xfrm>
                <a:off x="53185" y="4355812"/>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129" name="Textfeld 128"/>
              <p:cNvSpPr txBox="1">
                <a:spLocks noRot="1" noChangeAspect="1" noMove="1" noResize="1" noEditPoints="1" noAdjustHandles="1" noChangeArrowheads="1" noChangeShapeType="1" noTextEdit="1"/>
              </p:cNvSpPr>
              <p:nvPr/>
            </p:nvSpPr>
            <p:spPr>
              <a:xfrm>
                <a:off x="53185" y="4355812"/>
                <a:ext cx="603820" cy="646331"/>
              </a:xfrm>
              <a:prstGeom prst="rect">
                <a:avLst/>
              </a:prstGeom>
              <a:blipFill rotWithShape="1">
                <a:blip r:embed="rId2"/>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0" name="Textfeld 129"/>
              <p:cNvSpPr txBox="1"/>
              <p:nvPr/>
            </p:nvSpPr>
            <p:spPr>
              <a:xfrm>
                <a:off x="1061297"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130" name="Textfeld 129"/>
              <p:cNvSpPr txBox="1">
                <a:spLocks noRot="1" noChangeAspect="1" noMove="1" noResize="1" noEditPoints="1" noAdjustHandles="1" noChangeArrowheads="1" noChangeShapeType="1" noTextEdit="1"/>
              </p:cNvSpPr>
              <p:nvPr/>
            </p:nvSpPr>
            <p:spPr>
              <a:xfrm>
                <a:off x="1061297" y="4355812"/>
                <a:ext cx="603820" cy="646331"/>
              </a:xfrm>
              <a:prstGeom prst="rect">
                <a:avLst/>
              </a:prstGeom>
              <a:blipFill rotWithShape="1">
                <a:blip r:embed="rId3"/>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1" name="Textfeld 130"/>
              <p:cNvSpPr txBox="1"/>
              <p:nvPr/>
            </p:nvSpPr>
            <p:spPr>
              <a:xfrm>
                <a:off x="2060853"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131" name="Textfeld 130"/>
              <p:cNvSpPr txBox="1">
                <a:spLocks noRot="1" noChangeAspect="1" noMove="1" noResize="1" noEditPoints="1" noAdjustHandles="1" noChangeArrowheads="1" noChangeShapeType="1" noTextEdit="1"/>
              </p:cNvSpPr>
              <p:nvPr/>
            </p:nvSpPr>
            <p:spPr>
              <a:xfrm>
                <a:off x="2060853" y="4355811"/>
                <a:ext cx="603820" cy="646331"/>
              </a:xfrm>
              <a:prstGeom prst="rect">
                <a:avLst/>
              </a:prstGeom>
              <a:blipFill rotWithShape="1">
                <a:blip r:embed="rId4"/>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2" name="Textfeld 131"/>
              <p:cNvSpPr txBox="1"/>
              <p:nvPr/>
            </p:nvSpPr>
            <p:spPr>
              <a:xfrm>
                <a:off x="3086395" y="4355812"/>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132" name="Textfeld 131"/>
              <p:cNvSpPr txBox="1">
                <a:spLocks noRot="1" noChangeAspect="1" noMove="1" noResize="1" noEditPoints="1" noAdjustHandles="1" noChangeArrowheads="1" noChangeShapeType="1" noTextEdit="1"/>
              </p:cNvSpPr>
              <p:nvPr/>
            </p:nvSpPr>
            <p:spPr>
              <a:xfrm>
                <a:off x="3086395" y="4355812"/>
                <a:ext cx="603820" cy="646331"/>
              </a:xfrm>
              <a:prstGeom prst="rect">
                <a:avLst/>
              </a:prstGeom>
              <a:blipFill rotWithShape="1">
                <a:blip r:embed="rId5"/>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3" name="Textfeld 132"/>
              <p:cNvSpPr txBox="1"/>
              <p:nvPr/>
            </p:nvSpPr>
            <p:spPr>
              <a:xfrm>
                <a:off x="4112196" y="4355810"/>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133" name="Textfeld 132"/>
              <p:cNvSpPr txBox="1">
                <a:spLocks noRot="1" noChangeAspect="1" noMove="1" noResize="1" noEditPoints="1" noAdjustHandles="1" noChangeArrowheads="1" noChangeShapeType="1" noTextEdit="1"/>
              </p:cNvSpPr>
              <p:nvPr/>
            </p:nvSpPr>
            <p:spPr>
              <a:xfrm>
                <a:off x="4112196" y="4355810"/>
                <a:ext cx="603820" cy="646331"/>
              </a:xfrm>
              <a:prstGeom prst="rect">
                <a:avLst/>
              </a:prstGeom>
              <a:blipFill rotWithShape="1">
                <a:blip r:embed="rId6"/>
                <a:stretch>
                  <a:fillRect l="-9091" t="-3774" r="-2020"/>
                </a:stretch>
              </a:blipFill>
            </p:spPr>
            <p:txBody>
              <a:bodyPr/>
              <a:lstStyle/>
              <a:p>
                <a:r>
                  <a:rPr lang="de-DE">
                    <a:noFill/>
                  </a:rPr>
                  <a:t> </a:t>
                </a:r>
              </a:p>
            </p:txBody>
          </p:sp>
        </mc:Fallback>
      </mc:AlternateContent>
      <p:sp>
        <p:nvSpPr>
          <p:cNvPr id="134" name="Ellipse 133"/>
          <p:cNvSpPr/>
          <p:nvPr/>
        </p:nvSpPr>
        <p:spPr>
          <a:xfrm>
            <a:off x="6804248"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 name="Ellipse 134"/>
          <p:cNvSpPr/>
          <p:nvPr/>
        </p:nvSpPr>
        <p:spPr>
          <a:xfrm>
            <a:off x="5741817"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 name="Ellipse 135"/>
          <p:cNvSpPr/>
          <p:nvPr/>
        </p:nvSpPr>
        <p:spPr>
          <a:xfrm>
            <a:off x="7780793"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7" name="Gerade Verbindung 136"/>
          <p:cNvCxnSpPr>
            <a:stCxn id="134" idx="3"/>
            <a:endCxn id="135" idx="7"/>
          </p:cNvCxnSpPr>
          <p:nvPr/>
        </p:nvCxnSpPr>
        <p:spPr>
          <a:xfrm flipH="1">
            <a:off x="5987668" y="2882763"/>
            <a:ext cx="858761"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38" name="Gerade Verbindung 137"/>
          <p:cNvCxnSpPr>
            <a:stCxn id="134" idx="5"/>
            <a:endCxn id="136" idx="1"/>
          </p:cNvCxnSpPr>
          <p:nvPr/>
        </p:nvCxnSpPr>
        <p:spPr>
          <a:xfrm>
            <a:off x="7050099" y="2882763"/>
            <a:ext cx="77287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9" name="Textfeld 138"/>
          <p:cNvSpPr txBox="1"/>
          <p:nvPr/>
        </p:nvSpPr>
        <p:spPr>
          <a:xfrm>
            <a:off x="6356944" y="2708920"/>
            <a:ext cx="303288" cy="369332"/>
          </a:xfrm>
          <a:prstGeom prst="rect">
            <a:avLst/>
          </a:prstGeom>
          <a:noFill/>
        </p:spPr>
        <p:txBody>
          <a:bodyPr wrap="none" rtlCol="0">
            <a:spAutoFit/>
          </a:bodyPr>
          <a:lstStyle/>
          <a:p>
            <a:r>
              <a:rPr lang="de-DE" dirty="0"/>
              <a:t>0</a:t>
            </a:r>
          </a:p>
        </p:txBody>
      </p:sp>
      <p:sp>
        <p:nvSpPr>
          <p:cNvPr id="140" name="Textfeld 139"/>
          <p:cNvSpPr txBox="1"/>
          <p:nvPr/>
        </p:nvSpPr>
        <p:spPr>
          <a:xfrm>
            <a:off x="7222418" y="2708920"/>
            <a:ext cx="311304" cy="369332"/>
          </a:xfrm>
          <a:prstGeom prst="rect">
            <a:avLst/>
          </a:prstGeom>
          <a:noFill/>
        </p:spPr>
        <p:txBody>
          <a:bodyPr wrap="none" rtlCol="0">
            <a:spAutoFit/>
          </a:bodyPr>
          <a:lstStyle/>
          <a:p>
            <a:r>
              <a:rPr lang="de-DE" dirty="0"/>
              <a:t>1</a:t>
            </a:r>
          </a:p>
        </p:txBody>
      </p:sp>
      <p:sp>
        <p:nvSpPr>
          <p:cNvPr id="141" name="Ellipse 140"/>
          <p:cNvSpPr/>
          <p:nvPr/>
        </p:nvSpPr>
        <p:spPr>
          <a:xfrm>
            <a:off x="5237761"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 name="Ellipse 141"/>
          <p:cNvSpPr/>
          <p:nvPr/>
        </p:nvSpPr>
        <p:spPr>
          <a:xfrm>
            <a:off x="6245873"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3" name="Gerade Verbindung 142"/>
          <p:cNvCxnSpPr>
            <a:stCxn id="135" idx="3"/>
            <a:endCxn id="141" idx="7"/>
          </p:cNvCxnSpPr>
          <p:nvPr/>
        </p:nvCxnSpPr>
        <p:spPr>
          <a:xfrm flipH="1">
            <a:off x="5483612"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44" name="Gerade Verbindung 143"/>
          <p:cNvCxnSpPr>
            <a:stCxn id="135" idx="5"/>
            <a:endCxn id="142" idx="1"/>
          </p:cNvCxnSpPr>
          <p:nvPr/>
        </p:nvCxnSpPr>
        <p:spPr>
          <a:xfrm>
            <a:off x="5987668"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45" name="Textfeld 144"/>
          <p:cNvSpPr txBox="1"/>
          <p:nvPr/>
        </p:nvSpPr>
        <p:spPr>
          <a:xfrm>
            <a:off x="5292080" y="3284577"/>
            <a:ext cx="421910" cy="369332"/>
          </a:xfrm>
          <a:prstGeom prst="rect">
            <a:avLst/>
          </a:prstGeom>
          <a:noFill/>
        </p:spPr>
        <p:txBody>
          <a:bodyPr wrap="none" rtlCol="0">
            <a:spAutoFit/>
          </a:bodyPr>
          <a:lstStyle/>
          <a:p>
            <a:r>
              <a:rPr lang="de-DE" dirty="0"/>
              <a:t>00</a:t>
            </a:r>
          </a:p>
        </p:txBody>
      </p:sp>
      <p:sp>
        <p:nvSpPr>
          <p:cNvPr id="146" name="Textfeld 145"/>
          <p:cNvSpPr txBox="1"/>
          <p:nvPr/>
        </p:nvSpPr>
        <p:spPr>
          <a:xfrm>
            <a:off x="6078585" y="3284577"/>
            <a:ext cx="311304" cy="369332"/>
          </a:xfrm>
          <a:prstGeom prst="rect">
            <a:avLst/>
          </a:prstGeom>
          <a:noFill/>
        </p:spPr>
        <p:txBody>
          <a:bodyPr wrap="none" rtlCol="0">
            <a:spAutoFit/>
          </a:bodyPr>
          <a:lstStyle/>
          <a:p>
            <a:r>
              <a:rPr lang="de-DE" dirty="0"/>
              <a:t>1</a:t>
            </a:r>
          </a:p>
        </p:txBody>
      </p:sp>
      <p:sp>
        <p:nvSpPr>
          <p:cNvPr id="147" name="Ellipse 146"/>
          <p:cNvSpPr/>
          <p:nvPr/>
        </p:nvSpPr>
        <p:spPr>
          <a:xfrm>
            <a:off x="7294426"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 name="Ellipse 147"/>
          <p:cNvSpPr/>
          <p:nvPr/>
        </p:nvSpPr>
        <p:spPr>
          <a:xfrm>
            <a:off x="830253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9" name="Gerade Verbindung 148"/>
          <p:cNvCxnSpPr>
            <a:stCxn id="136" idx="3"/>
            <a:endCxn id="147" idx="7"/>
          </p:cNvCxnSpPr>
          <p:nvPr/>
        </p:nvCxnSpPr>
        <p:spPr>
          <a:xfrm flipH="1">
            <a:off x="7540277"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0" name="Gerade Verbindung 149"/>
          <p:cNvCxnSpPr>
            <a:stCxn id="136" idx="5"/>
            <a:endCxn id="148" idx="1"/>
          </p:cNvCxnSpPr>
          <p:nvPr/>
        </p:nvCxnSpPr>
        <p:spPr>
          <a:xfrm>
            <a:off x="8026644"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51" name="Textfeld 150"/>
          <p:cNvSpPr txBox="1"/>
          <p:nvPr/>
        </p:nvSpPr>
        <p:spPr>
          <a:xfrm>
            <a:off x="7318442" y="3284577"/>
            <a:ext cx="421910" cy="369332"/>
          </a:xfrm>
          <a:prstGeom prst="rect">
            <a:avLst/>
          </a:prstGeom>
          <a:noFill/>
        </p:spPr>
        <p:txBody>
          <a:bodyPr wrap="none" rtlCol="0">
            <a:spAutoFit/>
          </a:bodyPr>
          <a:lstStyle/>
          <a:p>
            <a:r>
              <a:rPr lang="de-DE" dirty="0"/>
              <a:t>01</a:t>
            </a:r>
          </a:p>
        </p:txBody>
      </p:sp>
      <p:sp>
        <p:nvSpPr>
          <p:cNvPr id="152" name="Textfeld 151"/>
          <p:cNvSpPr txBox="1"/>
          <p:nvPr/>
        </p:nvSpPr>
        <p:spPr>
          <a:xfrm>
            <a:off x="8135250" y="3284577"/>
            <a:ext cx="421910" cy="369332"/>
          </a:xfrm>
          <a:prstGeom prst="rect">
            <a:avLst/>
          </a:prstGeom>
          <a:noFill/>
        </p:spPr>
        <p:txBody>
          <a:bodyPr wrap="none" rtlCol="0">
            <a:spAutoFit/>
          </a:bodyPr>
          <a:lstStyle/>
          <a:p>
            <a:r>
              <a:rPr lang="de-DE" dirty="0"/>
              <a:t>11</a:t>
            </a:r>
          </a:p>
        </p:txBody>
      </p:sp>
      <p:sp>
        <p:nvSpPr>
          <p:cNvPr id="153" name="Ellipse 152"/>
          <p:cNvSpPr/>
          <p:nvPr/>
        </p:nvSpPr>
        <p:spPr>
          <a:xfrm>
            <a:off x="5730181"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Ellipse 153"/>
          <p:cNvSpPr/>
          <p:nvPr/>
        </p:nvSpPr>
        <p:spPr>
          <a:xfrm>
            <a:off x="6738293"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55" name="Gerade Verbindung 154"/>
          <p:cNvCxnSpPr>
            <a:stCxn id="142" idx="3"/>
            <a:endCxn id="153" idx="7"/>
          </p:cNvCxnSpPr>
          <p:nvPr/>
        </p:nvCxnSpPr>
        <p:spPr>
          <a:xfrm flipH="1">
            <a:off x="5976032"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6" name="Gerade Verbindung 155"/>
          <p:cNvCxnSpPr>
            <a:stCxn id="142" idx="5"/>
            <a:endCxn id="154" idx="1"/>
          </p:cNvCxnSpPr>
          <p:nvPr/>
        </p:nvCxnSpPr>
        <p:spPr>
          <a:xfrm>
            <a:off x="6491724"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57" name="Textfeld 156"/>
          <p:cNvSpPr txBox="1"/>
          <p:nvPr/>
        </p:nvSpPr>
        <p:spPr>
          <a:xfrm>
            <a:off x="5870576" y="3789040"/>
            <a:ext cx="303288" cy="369332"/>
          </a:xfrm>
          <a:prstGeom prst="rect">
            <a:avLst/>
          </a:prstGeom>
          <a:noFill/>
        </p:spPr>
        <p:txBody>
          <a:bodyPr wrap="none" rtlCol="0">
            <a:spAutoFit/>
          </a:bodyPr>
          <a:lstStyle/>
          <a:p>
            <a:r>
              <a:rPr lang="de-DE" dirty="0"/>
              <a:t>0</a:t>
            </a:r>
          </a:p>
        </p:txBody>
      </p:sp>
      <p:sp>
        <p:nvSpPr>
          <p:cNvPr id="158" name="Textfeld 157"/>
          <p:cNvSpPr txBox="1"/>
          <p:nvPr/>
        </p:nvSpPr>
        <p:spPr>
          <a:xfrm>
            <a:off x="6571005"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168" name="Textfeld 167"/>
              <p:cNvSpPr txBox="1"/>
              <p:nvPr/>
            </p:nvSpPr>
            <p:spPr>
              <a:xfrm>
                <a:off x="5076056" y="3862789"/>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168" name="Textfeld 167"/>
              <p:cNvSpPr txBox="1">
                <a:spLocks noRot="1" noChangeAspect="1" noMove="1" noResize="1" noEditPoints="1" noAdjustHandles="1" noChangeArrowheads="1" noChangeShapeType="1" noTextEdit="1"/>
              </p:cNvSpPr>
              <p:nvPr/>
            </p:nvSpPr>
            <p:spPr>
              <a:xfrm>
                <a:off x="5076056" y="3862789"/>
                <a:ext cx="603820" cy="646331"/>
              </a:xfrm>
              <a:prstGeom prst="rect">
                <a:avLst/>
              </a:prstGeom>
              <a:blipFill rotWithShape="1">
                <a:blip r:embed="rId7"/>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9" name="Textfeld 168"/>
              <p:cNvSpPr txBox="1"/>
              <p:nvPr/>
            </p:nvSpPr>
            <p:spPr>
              <a:xfrm>
                <a:off x="5597801"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169" name="Textfeld 168"/>
              <p:cNvSpPr txBox="1">
                <a:spLocks noRot="1" noChangeAspect="1" noMove="1" noResize="1" noEditPoints="1" noAdjustHandles="1" noChangeArrowheads="1" noChangeShapeType="1" noTextEdit="1"/>
              </p:cNvSpPr>
              <p:nvPr/>
            </p:nvSpPr>
            <p:spPr>
              <a:xfrm>
                <a:off x="5597801" y="4355812"/>
                <a:ext cx="603820" cy="646331"/>
              </a:xfrm>
              <a:prstGeom prst="rect">
                <a:avLst/>
              </a:prstGeom>
              <a:blipFill rotWithShape="1">
                <a:blip r:embed="rId8"/>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0" name="Textfeld 169"/>
              <p:cNvSpPr txBox="1"/>
              <p:nvPr/>
            </p:nvSpPr>
            <p:spPr>
              <a:xfrm>
                <a:off x="6597357"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170" name="Textfeld 169"/>
              <p:cNvSpPr txBox="1">
                <a:spLocks noRot="1" noChangeAspect="1" noMove="1" noResize="1" noEditPoints="1" noAdjustHandles="1" noChangeArrowheads="1" noChangeShapeType="1" noTextEdit="1"/>
              </p:cNvSpPr>
              <p:nvPr/>
            </p:nvSpPr>
            <p:spPr>
              <a:xfrm>
                <a:off x="6597357" y="4355811"/>
                <a:ext cx="603820" cy="646331"/>
              </a:xfrm>
              <a:prstGeom prst="rect">
                <a:avLst/>
              </a:prstGeom>
              <a:blipFill rotWithShape="1">
                <a:blip r:embed="rId9"/>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1" name="Textfeld 170"/>
              <p:cNvSpPr txBox="1"/>
              <p:nvPr/>
            </p:nvSpPr>
            <p:spPr>
              <a:xfrm>
                <a:off x="7136532" y="3861048"/>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171" name="Textfeld 170"/>
              <p:cNvSpPr txBox="1">
                <a:spLocks noRot="1" noChangeAspect="1" noMove="1" noResize="1" noEditPoints="1" noAdjustHandles="1" noChangeArrowheads="1" noChangeShapeType="1" noTextEdit="1"/>
              </p:cNvSpPr>
              <p:nvPr/>
            </p:nvSpPr>
            <p:spPr>
              <a:xfrm>
                <a:off x="7136532" y="3861048"/>
                <a:ext cx="603820" cy="646331"/>
              </a:xfrm>
              <a:prstGeom prst="rect">
                <a:avLst/>
              </a:prstGeom>
              <a:blipFill rotWithShape="1">
                <a:blip r:embed="rId10"/>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2" name="Textfeld 171"/>
              <p:cNvSpPr txBox="1"/>
              <p:nvPr/>
            </p:nvSpPr>
            <p:spPr>
              <a:xfrm>
                <a:off x="8172400" y="3861048"/>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172" name="Textfeld 171"/>
              <p:cNvSpPr txBox="1">
                <a:spLocks noRot="1" noChangeAspect="1" noMove="1" noResize="1" noEditPoints="1" noAdjustHandles="1" noChangeArrowheads="1" noChangeShapeType="1" noTextEdit="1"/>
              </p:cNvSpPr>
              <p:nvPr/>
            </p:nvSpPr>
            <p:spPr>
              <a:xfrm>
                <a:off x="8172400" y="3861048"/>
                <a:ext cx="603820" cy="646331"/>
              </a:xfrm>
              <a:prstGeom prst="rect">
                <a:avLst/>
              </a:prstGeom>
              <a:blipFill rotWithShape="1">
                <a:blip r:embed="rId11"/>
                <a:stretch>
                  <a:fillRect l="-9091" t="-3774" r="-2020"/>
                </a:stretch>
              </a:blipFill>
            </p:spPr>
            <p:txBody>
              <a:bodyPr/>
              <a:lstStyle/>
              <a:p>
                <a:r>
                  <a:rPr lang="de-DE">
                    <a:noFill/>
                  </a:rPr>
                  <a:t> </a:t>
                </a:r>
              </a:p>
            </p:txBody>
          </p:sp>
        </mc:Fallback>
      </mc:AlternateContent>
      <p:sp>
        <p:nvSpPr>
          <p:cNvPr id="74"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25</a:t>
            </a:fld>
            <a:endParaRPr lang="de-DE"/>
          </a:p>
        </p:txBody>
      </p:sp>
    </p:spTree>
    <p:extLst>
      <p:ext uri="{BB962C8B-B14F-4D97-AF65-F5344CB8AC3E}">
        <p14:creationId xmlns:p14="http://schemas.microsoft.com/office/powerpoint/2010/main" val="52189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Effect transition="in" filter="fade">
                                      <p:cBhvr>
                                        <p:cTn id="7" dur="1000"/>
                                        <p:tgtEl>
                                          <p:spTgt spid="129"/>
                                        </p:tgtEl>
                                      </p:cBhvr>
                                    </p:animEffect>
                                    <p:anim calcmode="lin" valueType="num">
                                      <p:cBhvr>
                                        <p:cTn id="8" dur="1000" fill="hold"/>
                                        <p:tgtEl>
                                          <p:spTgt spid="129"/>
                                        </p:tgtEl>
                                        <p:attrNameLst>
                                          <p:attrName>ppt_x</p:attrName>
                                        </p:attrNameLst>
                                      </p:cBhvr>
                                      <p:tavLst>
                                        <p:tav tm="0">
                                          <p:val>
                                            <p:strVal val="#ppt_x"/>
                                          </p:val>
                                        </p:tav>
                                        <p:tav tm="100000">
                                          <p:val>
                                            <p:strVal val="#ppt_x"/>
                                          </p:val>
                                        </p:tav>
                                      </p:tavLst>
                                    </p:anim>
                                    <p:anim calcmode="lin" valueType="num">
                                      <p:cBhvr>
                                        <p:cTn id="9" dur="1000" fill="hold"/>
                                        <p:tgtEl>
                                          <p:spTgt spid="12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8"/>
                                        </p:tgtEl>
                                        <p:attrNameLst>
                                          <p:attrName>style.visibility</p:attrName>
                                        </p:attrNameLst>
                                      </p:cBhvr>
                                      <p:to>
                                        <p:strVal val="visible"/>
                                      </p:to>
                                    </p:set>
                                    <p:animEffect transition="in" filter="fade">
                                      <p:cBhvr>
                                        <p:cTn id="12" dur="1000"/>
                                        <p:tgtEl>
                                          <p:spTgt spid="168"/>
                                        </p:tgtEl>
                                      </p:cBhvr>
                                    </p:animEffect>
                                    <p:anim calcmode="lin" valueType="num">
                                      <p:cBhvr>
                                        <p:cTn id="13" dur="1000" fill="hold"/>
                                        <p:tgtEl>
                                          <p:spTgt spid="168"/>
                                        </p:tgtEl>
                                        <p:attrNameLst>
                                          <p:attrName>ppt_x</p:attrName>
                                        </p:attrNameLst>
                                      </p:cBhvr>
                                      <p:tavLst>
                                        <p:tav tm="0">
                                          <p:val>
                                            <p:strVal val="#ppt_x"/>
                                          </p:val>
                                        </p:tav>
                                        <p:tav tm="100000">
                                          <p:val>
                                            <p:strVal val="#ppt_x"/>
                                          </p:val>
                                        </p:tav>
                                      </p:tavLst>
                                    </p:anim>
                                    <p:anim calcmode="lin" valueType="num">
                                      <p:cBhvr>
                                        <p:cTn id="14" dur="1000" fill="hold"/>
                                        <p:tgtEl>
                                          <p:spTgt spid="16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0"/>
                                        </p:tgtEl>
                                        <p:attrNameLst>
                                          <p:attrName>style.visibility</p:attrName>
                                        </p:attrNameLst>
                                      </p:cBhvr>
                                      <p:to>
                                        <p:strVal val="visible"/>
                                      </p:to>
                                    </p:set>
                                    <p:animEffect transition="in" filter="fade">
                                      <p:cBhvr>
                                        <p:cTn id="19" dur="1000"/>
                                        <p:tgtEl>
                                          <p:spTgt spid="130"/>
                                        </p:tgtEl>
                                      </p:cBhvr>
                                    </p:animEffect>
                                    <p:anim calcmode="lin" valueType="num">
                                      <p:cBhvr>
                                        <p:cTn id="20" dur="1000" fill="hold"/>
                                        <p:tgtEl>
                                          <p:spTgt spid="130"/>
                                        </p:tgtEl>
                                        <p:attrNameLst>
                                          <p:attrName>ppt_x</p:attrName>
                                        </p:attrNameLst>
                                      </p:cBhvr>
                                      <p:tavLst>
                                        <p:tav tm="0">
                                          <p:val>
                                            <p:strVal val="#ppt_x"/>
                                          </p:val>
                                        </p:tav>
                                        <p:tav tm="100000">
                                          <p:val>
                                            <p:strVal val="#ppt_x"/>
                                          </p:val>
                                        </p:tav>
                                      </p:tavLst>
                                    </p:anim>
                                    <p:anim calcmode="lin" valueType="num">
                                      <p:cBhvr>
                                        <p:cTn id="21" dur="1000" fill="hold"/>
                                        <p:tgtEl>
                                          <p:spTgt spid="130"/>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69"/>
                                        </p:tgtEl>
                                        <p:attrNameLst>
                                          <p:attrName>style.visibility</p:attrName>
                                        </p:attrNameLst>
                                      </p:cBhvr>
                                      <p:to>
                                        <p:strVal val="visible"/>
                                      </p:to>
                                    </p:set>
                                    <p:animEffect transition="in" filter="fade">
                                      <p:cBhvr>
                                        <p:cTn id="24" dur="1000"/>
                                        <p:tgtEl>
                                          <p:spTgt spid="169"/>
                                        </p:tgtEl>
                                      </p:cBhvr>
                                    </p:animEffect>
                                    <p:anim calcmode="lin" valueType="num">
                                      <p:cBhvr>
                                        <p:cTn id="25" dur="1000" fill="hold"/>
                                        <p:tgtEl>
                                          <p:spTgt spid="169"/>
                                        </p:tgtEl>
                                        <p:attrNameLst>
                                          <p:attrName>ppt_x</p:attrName>
                                        </p:attrNameLst>
                                      </p:cBhvr>
                                      <p:tavLst>
                                        <p:tav tm="0">
                                          <p:val>
                                            <p:strVal val="#ppt_x"/>
                                          </p:val>
                                        </p:tav>
                                        <p:tav tm="100000">
                                          <p:val>
                                            <p:strVal val="#ppt_x"/>
                                          </p:val>
                                        </p:tav>
                                      </p:tavLst>
                                    </p:anim>
                                    <p:anim calcmode="lin" valueType="num">
                                      <p:cBhvr>
                                        <p:cTn id="26" dur="1000" fill="hold"/>
                                        <p:tgtEl>
                                          <p:spTgt spid="169"/>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31"/>
                                        </p:tgtEl>
                                        <p:attrNameLst>
                                          <p:attrName>style.visibility</p:attrName>
                                        </p:attrNameLst>
                                      </p:cBhvr>
                                      <p:to>
                                        <p:strVal val="visible"/>
                                      </p:to>
                                    </p:set>
                                    <p:animEffect transition="in" filter="fade">
                                      <p:cBhvr>
                                        <p:cTn id="31" dur="1000"/>
                                        <p:tgtEl>
                                          <p:spTgt spid="131"/>
                                        </p:tgtEl>
                                      </p:cBhvr>
                                    </p:animEffect>
                                    <p:anim calcmode="lin" valueType="num">
                                      <p:cBhvr>
                                        <p:cTn id="32" dur="1000" fill="hold"/>
                                        <p:tgtEl>
                                          <p:spTgt spid="131"/>
                                        </p:tgtEl>
                                        <p:attrNameLst>
                                          <p:attrName>ppt_x</p:attrName>
                                        </p:attrNameLst>
                                      </p:cBhvr>
                                      <p:tavLst>
                                        <p:tav tm="0">
                                          <p:val>
                                            <p:strVal val="#ppt_x"/>
                                          </p:val>
                                        </p:tav>
                                        <p:tav tm="100000">
                                          <p:val>
                                            <p:strVal val="#ppt_x"/>
                                          </p:val>
                                        </p:tav>
                                      </p:tavLst>
                                    </p:anim>
                                    <p:anim calcmode="lin" valueType="num">
                                      <p:cBhvr>
                                        <p:cTn id="33" dur="1000" fill="hold"/>
                                        <p:tgtEl>
                                          <p:spTgt spid="131"/>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70"/>
                                        </p:tgtEl>
                                        <p:attrNameLst>
                                          <p:attrName>style.visibility</p:attrName>
                                        </p:attrNameLst>
                                      </p:cBhvr>
                                      <p:to>
                                        <p:strVal val="visible"/>
                                      </p:to>
                                    </p:set>
                                    <p:animEffect transition="in" filter="fade">
                                      <p:cBhvr>
                                        <p:cTn id="36" dur="1000"/>
                                        <p:tgtEl>
                                          <p:spTgt spid="170"/>
                                        </p:tgtEl>
                                      </p:cBhvr>
                                    </p:animEffect>
                                    <p:anim calcmode="lin" valueType="num">
                                      <p:cBhvr>
                                        <p:cTn id="37" dur="1000" fill="hold"/>
                                        <p:tgtEl>
                                          <p:spTgt spid="170"/>
                                        </p:tgtEl>
                                        <p:attrNameLst>
                                          <p:attrName>ppt_x</p:attrName>
                                        </p:attrNameLst>
                                      </p:cBhvr>
                                      <p:tavLst>
                                        <p:tav tm="0">
                                          <p:val>
                                            <p:strVal val="#ppt_x"/>
                                          </p:val>
                                        </p:tav>
                                        <p:tav tm="100000">
                                          <p:val>
                                            <p:strVal val="#ppt_x"/>
                                          </p:val>
                                        </p:tav>
                                      </p:tavLst>
                                    </p:anim>
                                    <p:anim calcmode="lin" valueType="num">
                                      <p:cBhvr>
                                        <p:cTn id="38" dur="1000" fill="hold"/>
                                        <p:tgtEl>
                                          <p:spTgt spid="17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32"/>
                                        </p:tgtEl>
                                        <p:attrNameLst>
                                          <p:attrName>style.visibility</p:attrName>
                                        </p:attrNameLst>
                                      </p:cBhvr>
                                      <p:to>
                                        <p:strVal val="visible"/>
                                      </p:to>
                                    </p:set>
                                    <p:animEffect transition="in" filter="fade">
                                      <p:cBhvr>
                                        <p:cTn id="43" dur="1000"/>
                                        <p:tgtEl>
                                          <p:spTgt spid="132"/>
                                        </p:tgtEl>
                                      </p:cBhvr>
                                    </p:animEffect>
                                    <p:anim calcmode="lin" valueType="num">
                                      <p:cBhvr>
                                        <p:cTn id="44" dur="1000" fill="hold"/>
                                        <p:tgtEl>
                                          <p:spTgt spid="132"/>
                                        </p:tgtEl>
                                        <p:attrNameLst>
                                          <p:attrName>ppt_x</p:attrName>
                                        </p:attrNameLst>
                                      </p:cBhvr>
                                      <p:tavLst>
                                        <p:tav tm="0">
                                          <p:val>
                                            <p:strVal val="#ppt_x"/>
                                          </p:val>
                                        </p:tav>
                                        <p:tav tm="100000">
                                          <p:val>
                                            <p:strVal val="#ppt_x"/>
                                          </p:val>
                                        </p:tav>
                                      </p:tavLst>
                                    </p:anim>
                                    <p:anim calcmode="lin" valueType="num">
                                      <p:cBhvr>
                                        <p:cTn id="45" dur="1000" fill="hold"/>
                                        <p:tgtEl>
                                          <p:spTgt spid="132"/>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71"/>
                                        </p:tgtEl>
                                        <p:attrNameLst>
                                          <p:attrName>style.visibility</p:attrName>
                                        </p:attrNameLst>
                                      </p:cBhvr>
                                      <p:to>
                                        <p:strVal val="visible"/>
                                      </p:to>
                                    </p:set>
                                    <p:animEffect transition="in" filter="fade">
                                      <p:cBhvr>
                                        <p:cTn id="48" dur="1000"/>
                                        <p:tgtEl>
                                          <p:spTgt spid="171"/>
                                        </p:tgtEl>
                                      </p:cBhvr>
                                    </p:animEffect>
                                    <p:anim calcmode="lin" valueType="num">
                                      <p:cBhvr>
                                        <p:cTn id="49" dur="1000" fill="hold"/>
                                        <p:tgtEl>
                                          <p:spTgt spid="171"/>
                                        </p:tgtEl>
                                        <p:attrNameLst>
                                          <p:attrName>ppt_x</p:attrName>
                                        </p:attrNameLst>
                                      </p:cBhvr>
                                      <p:tavLst>
                                        <p:tav tm="0">
                                          <p:val>
                                            <p:strVal val="#ppt_x"/>
                                          </p:val>
                                        </p:tav>
                                        <p:tav tm="100000">
                                          <p:val>
                                            <p:strVal val="#ppt_x"/>
                                          </p:val>
                                        </p:tav>
                                      </p:tavLst>
                                    </p:anim>
                                    <p:anim calcmode="lin" valueType="num">
                                      <p:cBhvr>
                                        <p:cTn id="50" dur="1000" fill="hold"/>
                                        <p:tgtEl>
                                          <p:spTgt spid="171"/>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33"/>
                                        </p:tgtEl>
                                        <p:attrNameLst>
                                          <p:attrName>style.visibility</p:attrName>
                                        </p:attrNameLst>
                                      </p:cBhvr>
                                      <p:to>
                                        <p:strVal val="visible"/>
                                      </p:to>
                                    </p:set>
                                    <p:animEffect transition="in" filter="fade">
                                      <p:cBhvr>
                                        <p:cTn id="55" dur="1000"/>
                                        <p:tgtEl>
                                          <p:spTgt spid="133"/>
                                        </p:tgtEl>
                                      </p:cBhvr>
                                    </p:animEffect>
                                    <p:anim calcmode="lin" valueType="num">
                                      <p:cBhvr>
                                        <p:cTn id="56" dur="1000" fill="hold"/>
                                        <p:tgtEl>
                                          <p:spTgt spid="133"/>
                                        </p:tgtEl>
                                        <p:attrNameLst>
                                          <p:attrName>ppt_x</p:attrName>
                                        </p:attrNameLst>
                                      </p:cBhvr>
                                      <p:tavLst>
                                        <p:tav tm="0">
                                          <p:val>
                                            <p:strVal val="#ppt_x"/>
                                          </p:val>
                                        </p:tav>
                                        <p:tav tm="100000">
                                          <p:val>
                                            <p:strVal val="#ppt_x"/>
                                          </p:val>
                                        </p:tav>
                                      </p:tavLst>
                                    </p:anim>
                                    <p:anim calcmode="lin" valueType="num">
                                      <p:cBhvr>
                                        <p:cTn id="57" dur="1000" fill="hold"/>
                                        <p:tgtEl>
                                          <p:spTgt spid="133"/>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72"/>
                                        </p:tgtEl>
                                        <p:attrNameLst>
                                          <p:attrName>style.visibility</p:attrName>
                                        </p:attrNameLst>
                                      </p:cBhvr>
                                      <p:to>
                                        <p:strVal val="visible"/>
                                      </p:to>
                                    </p:set>
                                    <p:animEffect transition="in" filter="fade">
                                      <p:cBhvr>
                                        <p:cTn id="60" dur="1000"/>
                                        <p:tgtEl>
                                          <p:spTgt spid="172"/>
                                        </p:tgtEl>
                                      </p:cBhvr>
                                    </p:animEffect>
                                    <p:anim calcmode="lin" valueType="num">
                                      <p:cBhvr>
                                        <p:cTn id="61" dur="1000" fill="hold"/>
                                        <p:tgtEl>
                                          <p:spTgt spid="172"/>
                                        </p:tgtEl>
                                        <p:attrNameLst>
                                          <p:attrName>ppt_x</p:attrName>
                                        </p:attrNameLst>
                                      </p:cBhvr>
                                      <p:tavLst>
                                        <p:tav tm="0">
                                          <p:val>
                                            <p:strVal val="#ppt_x"/>
                                          </p:val>
                                        </p:tav>
                                        <p:tav tm="100000">
                                          <p:val>
                                            <p:strVal val="#ppt_x"/>
                                          </p:val>
                                        </p:tav>
                                      </p:tavLst>
                                    </p:anim>
                                    <p:anim calcmode="lin" valueType="num">
                                      <p:cBhvr>
                                        <p:cTn id="62" dur="1000" fill="hold"/>
                                        <p:tgtEl>
                                          <p:spTgt spid="1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p:bldP spid="131" grpId="0"/>
      <p:bldP spid="132" grpId="0"/>
      <p:bldP spid="133" grpId="0"/>
      <p:bldP spid="168" grpId="0"/>
      <p:bldP spid="169" grpId="0"/>
      <p:bldP spid="170" grpId="0"/>
      <p:bldP spid="171" grpId="0"/>
      <p:bldP spid="17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Konsequenzen für die Basisoperationen</a:t>
            </a:r>
          </a:p>
        </p:txBody>
      </p:sp>
      <p:sp>
        <p:nvSpPr>
          <p:cNvPr id="3" name="Inhaltsplatzhalter 2"/>
          <p:cNvSpPr>
            <a:spLocks noGrp="1"/>
          </p:cNvSpPr>
          <p:nvPr>
            <p:ph idx="1"/>
          </p:nvPr>
        </p:nvSpPr>
        <p:spPr/>
        <p:txBody>
          <a:bodyPr/>
          <a:lstStyle/>
          <a:p>
            <a:r>
              <a:rPr lang="de-DE" sz="2400" dirty="0"/>
              <a:t>Suchen</a:t>
            </a:r>
          </a:p>
          <a:p>
            <a:pPr lvl="1"/>
            <a:r>
              <a:rPr lang="de-DE" sz="2000" dirty="0"/>
              <a:t>Anstatt Vergleich von Zeichen nun Vergleich von Teilzeichenketten, sonst keine wesentliche Änderung gegenüber Suchen in </a:t>
            </a:r>
            <a:r>
              <a:rPr lang="de-DE" sz="2000" dirty="0" err="1"/>
              <a:t>Tries</a:t>
            </a:r>
            <a:endParaRPr lang="de-DE" sz="2000" dirty="0"/>
          </a:p>
          <a:p>
            <a:r>
              <a:rPr lang="de-DE" sz="2400" dirty="0"/>
              <a:t>Einfügen</a:t>
            </a:r>
          </a:p>
          <a:p>
            <a:pPr lvl="1"/>
            <a:r>
              <a:rPr lang="de-DE" sz="2000" b="1" dirty="0"/>
              <a:t>Neuer Sonderfall: </a:t>
            </a:r>
            <a:r>
              <a:rPr lang="de-DE" sz="2000" dirty="0"/>
              <a:t>Aufteilen eines Knotens, „falls Bezeichner der eingehenden Kante (echte) Teilzeichenkette des einzufügenden Wortes ist“</a:t>
            </a:r>
          </a:p>
          <a:p>
            <a:r>
              <a:rPr lang="de-DE" sz="2400" dirty="0"/>
              <a:t>Löschen</a:t>
            </a:r>
          </a:p>
          <a:p>
            <a:pPr lvl="1"/>
            <a:r>
              <a:rPr lang="de-DE" sz="2000" b="1" dirty="0"/>
              <a:t>Neuer Sonderfall: </a:t>
            </a:r>
            <a:r>
              <a:rPr lang="de-DE" sz="2000" dirty="0"/>
              <a:t>Nach Löschen überprüfen, ob Knoten vereinigt werden können</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26</a:t>
            </a:fld>
            <a:endParaRPr lang="de-DE"/>
          </a:p>
        </p:txBody>
      </p:sp>
    </p:spTree>
    <p:extLst>
      <p:ext uri="{BB962C8B-B14F-4D97-AF65-F5344CB8AC3E}">
        <p14:creationId xmlns:p14="http://schemas.microsoft.com/office/powerpoint/2010/main" val="173041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Suchen nach </a:t>
            </a:r>
            <a:r>
              <a:rPr lang="de-DE" b="1" i="1" dirty="0" err="1">
                <a:solidFill>
                  <a:srgbClr val="C00000"/>
                </a:solidFill>
              </a:rPr>
              <a:t>ape</a:t>
            </a:r>
            <a:r>
              <a:rPr lang="de-DE" dirty="0"/>
              <a:t> </a:t>
            </a:r>
          </a:p>
        </p:txBody>
      </p:sp>
      <p:sp>
        <p:nvSpPr>
          <p:cNvPr id="5" name="Ellipse 4"/>
          <p:cNvSpPr/>
          <p:nvPr/>
        </p:nvSpPr>
        <p:spPr>
          <a:xfrm>
            <a:off x="4178032" y="285293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5"/>
          <p:cNvCxnSpPr>
            <a:stCxn id="5" idx="3"/>
            <a:endCxn id="10" idx="7"/>
          </p:cNvCxnSpPr>
          <p:nvPr/>
        </p:nvCxnSpPr>
        <p:spPr>
          <a:xfrm flipH="1">
            <a:off x="3487779" y="30987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4423883" y="30987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3535288" y="2924944"/>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4682088" y="2924944"/>
            <a:ext cx="751872" cy="369332"/>
          </a:xfrm>
          <a:prstGeom prst="rect">
            <a:avLst/>
          </a:prstGeom>
          <a:noFill/>
        </p:spPr>
        <p:txBody>
          <a:bodyPr wrap="none" rtlCol="0">
            <a:spAutoFit/>
          </a:bodyPr>
          <a:lstStyle/>
          <a:p>
            <a:r>
              <a:rPr lang="de-DE" dirty="0" err="1"/>
              <a:t>organ</a:t>
            </a:r>
            <a:endParaRPr lang="de-DE" dirty="0"/>
          </a:p>
        </p:txBody>
      </p:sp>
      <p:sp>
        <p:nvSpPr>
          <p:cNvPr id="10" name="Ellipse 9"/>
          <p:cNvSpPr/>
          <p:nvPr/>
        </p:nvSpPr>
        <p:spPr>
          <a:xfrm>
            <a:off x="3241928" y="33569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5114136" y="33569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61065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5618763"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4856502" y="3602843"/>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5359987" y="3602843"/>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4682088" y="3501008"/>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4682088" y="3501008"/>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5451475" y="3501008"/>
            <a:ext cx="522900" cy="369332"/>
          </a:xfrm>
          <a:prstGeom prst="rect">
            <a:avLst/>
          </a:prstGeom>
          <a:noFill/>
        </p:spPr>
        <p:txBody>
          <a:bodyPr wrap="none" rtlCol="0">
            <a:spAutoFit/>
          </a:bodyPr>
          <a:lstStyle/>
          <a:p>
            <a:r>
              <a:rPr lang="de-DE" dirty="0" err="1"/>
              <a:t>ism</a:t>
            </a:r>
            <a:endParaRPr lang="de-DE" dirty="0"/>
          </a:p>
        </p:txBody>
      </p:sp>
      <p:sp>
        <p:nvSpPr>
          <p:cNvPr id="18" name="Ellipse 17"/>
          <p:cNvSpPr/>
          <p:nvPr/>
        </p:nvSpPr>
        <p:spPr>
          <a:xfrm>
            <a:off x="2737872"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3745984"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2983723" y="36028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3487779" y="36028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2878267" y="3501008"/>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3578696" y="3501008"/>
            <a:ext cx="486030" cy="369332"/>
          </a:xfrm>
          <a:prstGeom prst="rect">
            <a:avLst/>
          </a:prstGeom>
          <a:noFill/>
        </p:spPr>
        <p:txBody>
          <a:bodyPr wrap="none" rtlCol="0">
            <a:spAutoFit/>
          </a:bodyPr>
          <a:lstStyle/>
          <a:p>
            <a:r>
              <a:rPr lang="de-DE" dirty="0" err="1"/>
              <a:t>ple</a:t>
            </a:r>
            <a:endParaRPr lang="de-DE" dirty="0"/>
          </a:p>
        </p:txBody>
      </p:sp>
      <p:sp>
        <p:nvSpPr>
          <p:cNvPr id="24" name="Textfeld 23"/>
          <p:cNvSpPr txBox="1"/>
          <p:nvPr/>
        </p:nvSpPr>
        <p:spPr>
          <a:xfrm>
            <a:off x="2627784" y="40448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3544398" y="40770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26" name="Textfeld 25"/>
          <p:cNvSpPr txBox="1"/>
          <p:nvPr/>
        </p:nvSpPr>
        <p:spPr>
          <a:xfrm>
            <a:off x="4404266" y="4067780"/>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5205333" y="4067780"/>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28" name="Textfeld 27"/>
          <p:cNvSpPr txBox="1"/>
          <p:nvPr/>
        </p:nvSpPr>
        <p:spPr>
          <a:xfrm>
            <a:off x="3120757" y="2699628"/>
            <a:ext cx="659155" cy="369332"/>
          </a:xfrm>
          <a:prstGeom prst="rect">
            <a:avLst/>
          </a:prstGeom>
          <a:noFill/>
        </p:spPr>
        <p:txBody>
          <a:bodyPr wrap="none" rtlCol="0">
            <a:spAutoFit/>
          </a:bodyPr>
          <a:lstStyle/>
          <a:p>
            <a:r>
              <a:rPr lang="de-DE" b="1" dirty="0">
                <a:solidFill>
                  <a:srgbClr val="C00000"/>
                </a:solidFill>
              </a:rPr>
              <a:t>a p e</a:t>
            </a:r>
          </a:p>
        </p:txBody>
      </p:sp>
      <p:sp>
        <p:nvSpPr>
          <p:cNvPr id="29" name="Rechteck 28"/>
          <p:cNvSpPr/>
          <p:nvPr/>
        </p:nvSpPr>
        <p:spPr>
          <a:xfrm>
            <a:off x="3157492" y="2771636"/>
            <a:ext cx="372467" cy="26132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mit Pfeil 29"/>
          <p:cNvCxnSpPr/>
          <p:nvPr/>
        </p:nvCxnSpPr>
        <p:spPr>
          <a:xfrm flipH="1">
            <a:off x="3154785" y="2819255"/>
            <a:ext cx="1037901" cy="427402"/>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Textfeld 33"/>
          <p:cNvSpPr txBox="1"/>
          <p:nvPr/>
        </p:nvSpPr>
        <p:spPr>
          <a:xfrm>
            <a:off x="2161092" y="3284984"/>
            <a:ext cx="659155" cy="369332"/>
          </a:xfrm>
          <a:prstGeom prst="rect">
            <a:avLst/>
          </a:prstGeom>
          <a:noFill/>
        </p:spPr>
        <p:txBody>
          <a:bodyPr wrap="none" rtlCol="0">
            <a:spAutoFit/>
          </a:bodyPr>
          <a:lstStyle/>
          <a:p>
            <a:r>
              <a:rPr lang="de-DE" b="1" dirty="0">
                <a:solidFill>
                  <a:srgbClr val="C00000"/>
                </a:solidFill>
              </a:rPr>
              <a:t>a p e</a:t>
            </a:r>
          </a:p>
        </p:txBody>
      </p:sp>
      <p:sp>
        <p:nvSpPr>
          <p:cNvPr id="35" name="Rechteck 34"/>
          <p:cNvSpPr/>
          <p:nvPr/>
        </p:nvSpPr>
        <p:spPr>
          <a:xfrm>
            <a:off x="2556441" y="3356992"/>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 Verbindung mit Pfeil 35"/>
          <p:cNvCxnSpPr/>
          <p:nvPr/>
        </p:nvCxnSpPr>
        <p:spPr>
          <a:xfrm flipH="1">
            <a:off x="2562615" y="3260114"/>
            <a:ext cx="609511" cy="61239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27</a:t>
            </a:fld>
            <a:endParaRPr lang="de-DE"/>
          </a:p>
        </p:txBody>
      </p:sp>
    </p:spTree>
    <p:extLst>
      <p:ext uri="{BB962C8B-B14F-4D97-AF65-F5344CB8AC3E}">
        <p14:creationId xmlns:p14="http://schemas.microsoft.com/office/powerpoint/2010/main" val="388205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0-#ppt_w/2"/>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0-#ppt_w/2"/>
                                          </p:val>
                                        </p:tav>
                                        <p:tav tm="100000">
                                          <p:val>
                                            <p:strVal val="#ppt_x"/>
                                          </p:val>
                                        </p:tav>
                                      </p:tavLst>
                                    </p:anim>
                                    <p:anim calcmode="lin" valueType="num">
                                      <p:cBhvr additive="base">
                                        <p:cTn id="12" dur="500" fill="hold"/>
                                        <p:tgtEl>
                                          <p:spTgt spid="29"/>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additive="base">
                                        <p:cTn id="15" dur="500" fill="hold"/>
                                        <p:tgtEl>
                                          <p:spTgt spid="30"/>
                                        </p:tgtEl>
                                        <p:attrNameLst>
                                          <p:attrName>ppt_x</p:attrName>
                                        </p:attrNameLst>
                                      </p:cBhvr>
                                      <p:tavLst>
                                        <p:tav tm="0">
                                          <p:val>
                                            <p:strVal val="0-#ppt_w/2"/>
                                          </p:val>
                                        </p:tav>
                                        <p:tav tm="100000">
                                          <p:val>
                                            <p:strVal val="#ppt_x"/>
                                          </p:val>
                                        </p:tav>
                                      </p:tavLst>
                                    </p:anim>
                                    <p:anim calcmode="lin" valueType="num">
                                      <p:cBhvr additive="base">
                                        <p:cTn id="1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500" fill="hold"/>
                                        <p:tgtEl>
                                          <p:spTgt spid="34"/>
                                        </p:tgtEl>
                                        <p:attrNameLst>
                                          <p:attrName>ppt_x</p:attrName>
                                        </p:attrNameLst>
                                      </p:cBhvr>
                                      <p:tavLst>
                                        <p:tav tm="0">
                                          <p:val>
                                            <p:strVal val="0-#ppt_w/2"/>
                                          </p:val>
                                        </p:tav>
                                        <p:tav tm="100000">
                                          <p:val>
                                            <p:strVal val="#ppt_x"/>
                                          </p:val>
                                        </p:tav>
                                      </p:tavLst>
                                    </p:anim>
                                    <p:anim calcmode="lin" valueType="num">
                                      <p:cBhvr additive="base">
                                        <p:cTn id="22" dur="500" fill="hold"/>
                                        <p:tgtEl>
                                          <p:spTgt spid="34"/>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fill="hold"/>
                                        <p:tgtEl>
                                          <p:spTgt spid="35"/>
                                        </p:tgtEl>
                                        <p:attrNameLst>
                                          <p:attrName>ppt_x</p:attrName>
                                        </p:attrNameLst>
                                      </p:cBhvr>
                                      <p:tavLst>
                                        <p:tav tm="0">
                                          <p:val>
                                            <p:strVal val="0-#ppt_w/2"/>
                                          </p:val>
                                        </p:tav>
                                        <p:tav tm="100000">
                                          <p:val>
                                            <p:strVal val="#ppt_x"/>
                                          </p:val>
                                        </p:tav>
                                      </p:tavLst>
                                    </p:anim>
                                    <p:anim calcmode="lin" valueType="num">
                                      <p:cBhvr additive="base">
                                        <p:cTn id="26" dur="500" fill="hold"/>
                                        <p:tgtEl>
                                          <p:spTgt spid="35"/>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36"/>
                                        </p:tgtEl>
                                        <p:attrNameLst>
                                          <p:attrName>style.visibility</p:attrName>
                                        </p:attrNameLst>
                                      </p:cBhvr>
                                      <p:to>
                                        <p:strVal val="visible"/>
                                      </p:to>
                                    </p:set>
                                    <p:anim calcmode="lin" valueType="num">
                                      <p:cBhvr additive="base">
                                        <p:cTn id="29" dur="500" fill="hold"/>
                                        <p:tgtEl>
                                          <p:spTgt spid="36"/>
                                        </p:tgtEl>
                                        <p:attrNameLst>
                                          <p:attrName>ppt_x</p:attrName>
                                        </p:attrNameLst>
                                      </p:cBhvr>
                                      <p:tavLst>
                                        <p:tav tm="0">
                                          <p:val>
                                            <p:strVal val="0-#ppt_w/2"/>
                                          </p:val>
                                        </p:tav>
                                        <p:tav tm="100000">
                                          <p:val>
                                            <p:strVal val="#ppt_x"/>
                                          </p:val>
                                        </p:tav>
                                      </p:tavLst>
                                    </p:anim>
                                    <p:anim calcmode="lin" valueType="num">
                                      <p:cBhvr additive="base">
                                        <p:cTn id="30"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animBg="1"/>
      <p:bldP spid="34" grpId="0"/>
      <p:bldP spid="3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Sonderfall beim Einfügen von </a:t>
            </a:r>
            <a:r>
              <a:rPr lang="de-DE" sz="2800" b="1" i="1" dirty="0" err="1">
                <a:solidFill>
                  <a:srgbClr val="C00000"/>
                </a:solidFill>
              </a:rPr>
              <a:t>organization</a:t>
            </a:r>
            <a:r>
              <a:rPr lang="de-DE" sz="2800" dirty="0"/>
              <a:t> bzw. </a:t>
            </a:r>
            <a:r>
              <a:rPr lang="de-DE" sz="2800" b="1" i="1" dirty="0" err="1">
                <a:solidFill>
                  <a:srgbClr val="C00000"/>
                </a:solidFill>
              </a:rPr>
              <a:t>org</a:t>
            </a:r>
            <a:endParaRPr lang="de-DE" sz="2800" b="1" i="1" dirty="0">
              <a:solidFill>
                <a:srgbClr val="C00000"/>
              </a:solidFill>
            </a:endParaRPr>
          </a:p>
        </p:txBody>
      </p:sp>
      <p:grpSp>
        <p:nvGrpSpPr>
          <p:cNvPr id="61" name="Gruppieren 60"/>
          <p:cNvGrpSpPr/>
          <p:nvPr/>
        </p:nvGrpSpPr>
        <p:grpSpPr>
          <a:xfrm>
            <a:off x="323528" y="1412776"/>
            <a:ext cx="3710488" cy="1593468"/>
            <a:chOff x="179512" y="3059668"/>
            <a:chExt cx="3710488" cy="1593468"/>
          </a:xfrm>
        </p:grpSpPr>
        <p:cxnSp>
          <p:nvCxnSpPr>
            <p:cNvPr id="6" name="Gerade Verbindung 5"/>
            <p:cNvCxnSpPr>
              <a:stCxn id="5" idx="3"/>
              <a:endCxn id="10" idx="7"/>
            </p:cNvCxnSpPr>
            <p:nvPr/>
          </p:nvCxnSpPr>
          <p:spPr>
            <a:xfrm flipH="1">
              <a:off x="1039507" y="33055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1975611" y="3305519"/>
              <a:ext cx="732434"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1087016" y="3131676"/>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2233816" y="3131676"/>
              <a:ext cx="751872" cy="369332"/>
            </a:xfrm>
            <a:prstGeom prst="rect">
              <a:avLst/>
            </a:prstGeom>
            <a:noFill/>
          </p:spPr>
          <p:txBody>
            <a:bodyPr wrap="none" rtlCol="0">
              <a:spAutoFit/>
            </a:bodyPr>
            <a:lstStyle/>
            <a:p>
              <a:r>
                <a:rPr lang="de-DE" dirty="0" err="1">
                  <a:solidFill>
                    <a:srgbClr val="C00000"/>
                  </a:solidFill>
                </a:rPr>
                <a:t>organ</a:t>
              </a:r>
              <a:endParaRPr lang="de-DE" dirty="0">
                <a:solidFill>
                  <a:srgbClr val="C00000"/>
                </a:solidFill>
              </a:endParaRPr>
            </a:p>
          </p:txBody>
        </p:sp>
        <p:sp>
          <p:nvSpPr>
            <p:cNvPr id="10" name="Ellipse 9"/>
            <p:cNvSpPr/>
            <p:nvPr/>
          </p:nvSpPr>
          <p:spPr>
            <a:xfrm>
              <a:off x="793656" y="35637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2162379"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2408230" y="380957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2911715" y="3809575"/>
              <a:ext cx="300957" cy="300386"/>
            </a:xfrm>
            <a:prstGeom prst="line">
              <a:avLst/>
            </a:prstGeom>
            <a:ln w="25400">
              <a:gradFill>
                <a:gsLst>
                  <a:gs pos="0">
                    <a:srgbClr val="C00000"/>
                  </a:gs>
                  <a:gs pos="100000">
                    <a:srgbClr val="00B050"/>
                  </a:gs>
                </a:gsLst>
                <a:lin ang="5400000" scaled="0"/>
              </a:gra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2233816" y="370774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2233816" y="3707740"/>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3003203" y="3707740"/>
              <a:ext cx="522900" cy="369332"/>
            </a:xfrm>
            <a:prstGeom prst="rect">
              <a:avLst/>
            </a:prstGeom>
            <a:noFill/>
          </p:spPr>
          <p:txBody>
            <a:bodyPr wrap="none" rtlCol="0">
              <a:spAutoFit/>
            </a:bodyPr>
            <a:lstStyle/>
            <a:p>
              <a:r>
                <a:rPr lang="de-DE" dirty="0" err="1">
                  <a:solidFill>
                    <a:srgbClr val="C00000"/>
                  </a:solidFill>
                </a:rPr>
                <a:t>i</a:t>
              </a:r>
              <a:r>
                <a:rPr lang="de-DE" dirty="0" err="1">
                  <a:solidFill>
                    <a:srgbClr val="00B050"/>
                  </a:solidFill>
                </a:rPr>
                <a:t>sm</a:t>
              </a:r>
              <a:endParaRPr lang="de-DE" dirty="0">
                <a:solidFill>
                  <a:srgbClr val="00B050"/>
                </a:solidFill>
              </a:endParaRPr>
            </a:p>
          </p:txBody>
        </p:sp>
        <p:sp>
          <p:nvSpPr>
            <p:cNvPr id="18" name="Ellipse 17"/>
            <p:cNvSpPr/>
            <p:nvPr/>
          </p:nvSpPr>
          <p:spPr>
            <a:xfrm>
              <a:off x="289600"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1297712"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535451" y="380957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1039507" y="380957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429995" y="3707740"/>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1130424" y="3707740"/>
              <a:ext cx="486030" cy="369332"/>
            </a:xfrm>
            <a:prstGeom prst="rect">
              <a:avLst/>
            </a:prstGeom>
            <a:noFill/>
          </p:spPr>
          <p:txBody>
            <a:bodyPr wrap="none" rtlCol="0">
              <a:spAutoFit/>
            </a:bodyPr>
            <a:lstStyle/>
            <a:p>
              <a:r>
                <a:rPr lang="de-DE" dirty="0" err="1"/>
                <a:t>ple</a:t>
              </a:r>
              <a:endParaRPr lang="de-DE" dirty="0"/>
            </a:p>
          </p:txBody>
        </p:sp>
        <p:sp>
          <p:nvSpPr>
            <p:cNvPr id="24" name="Textfeld 23"/>
            <p:cNvSpPr txBox="1"/>
            <p:nvPr/>
          </p:nvSpPr>
          <p:spPr>
            <a:xfrm>
              <a:off x="179512" y="425154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1096126" y="4283804"/>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26" name="Textfeld 25"/>
            <p:cNvSpPr txBox="1"/>
            <p:nvPr/>
          </p:nvSpPr>
          <p:spPr>
            <a:xfrm>
              <a:off x="1955994" y="427451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2757061" y="427451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 name="Ellipse 4"/>
            <p:cNvSpPr/>
            <p:nvPr/>
          </p:nvSpPr>
          <p:spPr>
            <a:xfrm>
              <a:off x="1729760" y="305966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2665864" y="3563724"/>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170491" y="4067780"/>
              <a:ext cx="288032" cy="288032"/>
            </a:xfrm>
            <a:prstGeom prst="ellipse">
              <a:avLst/>
            </a:prstGeom>
            <a:gradFill>
              <a:gsLst>
                <a:gs pos="0">
                  <a:srgbClr val="C00000"/>
                </a:gs>
                <a:gs pos="100000">
                  <a:srgbClr val="00B05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0" name="Gruppieren 59"/>
          <p:cNvGrpSpPr/>
          <p:nvPr/>
        </p:nvGrpSpPr>
        <p:grpSpPr>
          <a:xfrm>
            <a:off x="4283968" y="1422068"/>
            <a:ext cx="4608512" cy="2097524"/>
            <a:chOff x="4139952" y="3068960"/>
            <a:chExt cx="4608512" cy="2097524"/>
          </a:xfrm>
        </p:grpSpPr>
        <p:cxnSp>
          <p:nvCxnSpPr>
            <p:cNvPr id="29" name="Gerade Verbindung 28"/>
            <p:cNvCxnSpPr>
              <a:stCxn id="28" idx="3"/>
              <a:endCxn id="33" idx="7"/>
            </p:cNvCxnSpPr>
            <p:nvPr/>
          </p:nvCxnSpPr>
          <p:spPr>
            <a:xfrm flipH="1">
              <a:off x="4999947" y="3314811"/>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8" idx="5"/>
              <a:endCxn id="34" idx="1"/>
            </p:cNvCxnSpPr>
            <p:nvPr/>
          </p:nvCxnSpPr>
          <p:spPr>
            <a:xfrm>
              <a:off x="5936051" y="3314811"/>
              <a:ext cx="732434"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1" name="Textfeld 30"/>
            <p:cNvSpPr txBox="1"/>
            <p:nvPr/>
          </p:nvSpPr>
          <p:spPr>
            <a:xfrm>
              <a:off x="5047456" y="3140968"/>
              <a:ext cx="426720" cy="369332"/>
            </a:xfrm>
            <a:prstGeom prst="rect">
              <a:avLst/>
            </a:prstGeom>
            <a:noFill/>
          </p:spPr>
          <p:txBody>
            <a:bodyPr wrap="none" rtlCol="0">
              <a:spAutoFit/>
            </a:bodyPr>
            <a:lstStyle/>
            <a:p>
              <a:r>
                <a:rPr lang="de-DE" dirty="0" err="1"/>
                <a:t>ap</a:t>
              </a:r>
              <a:endParaRPr lang="de-DE" dirty="0"/>
            </a:p>
          </p:txBody>
        </p:sp>
        <p:sp>
          <p:nvSpPr>
            <p:cNvPr id="32" name="Textfeld 31"/>
            <p:cNvSpPr txBox="1"/>
            <p:nvPr/>
          </p:nvSpPr>
          <p:spPr>
            <a:xfrm>
              <a:off x="6194256" y="3140968"/>
              <a:ext cx="751872" cy="369332"/>
            </a:xfrm>
            <a:prstGeom prst="rect">
              <a:avLst/>
            </a:prstGeom>
            <a:noFill/>
          </p:spPr>
          <p:txBody>
            <a:bodyPr wrap="none" rtlCol="0">
              <a:spAutoFit/>
            </a:bodyPr>
            <a:lstStyle/>
            <a:p>
              <a:r>
                <a:rPr lang="de-DE" dirty="0" err="1">
                  <a:solidFill>
                    <a:srgbClr val="C00000"/>
                  </a:solidFill>
                </a:rPr>
                <a:t>organ</a:t>
              </a:r>
              <a:endParaRPr lang="de-DE" dirty="0">
                <a:solidFill>
                  <a:srgbClr val="C00000"/>
                </a:solidFill>
              </a:endParaRPr>
            </a:p>
          </p:txBody>
        </p:sp>
        <p:sp>
          <p:nvSpPr>
            <p:cNvPr id="33" name="Ellipse 32"/>
            <p:cNvSpPr/>
            <p:nvPr/>
          </p:nvSpPr>
          <p:spPr>
            <a:xfrm>
              <a:off x="4754096" y="357301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p:cNvSpPr/>
            <p:nvPr/>
          </p:nvSpPr>
          <p:spPr>
            <a:xfrm>
              <a:off x="6122819"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34" idx="3"/>
              <a:endCxn id="35" idx="7"/>
            </p:cNvCxnSpPr>
            <p:nvPr/>
          </p:nvCxnSpPr>
          <p:spPr>
            <a:xfrm flipH="1">
              <a:off x="6368670" y="381886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a:stCxn id="34" idx="5"/>
              <a:endCxn id="36" idx="1"/>
            </p:cNvCxnSpPr>
            <p:nvPr/>
          </p:nvCxnSpPr>
          <p:spPr>
            <a:xfrm>
              <a:off x="6872155" y="3818867"/>
              <a:ext cx="300957"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Textfeld 38"/>
                <p:cNvSpPr txBox="1"/>
                <p:nvPr/>
              </p:nvSpPr>
              <p:spPr>
                <a:xfrm>
                  <a:off x="6194256" y="371703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9" name="Textfeld 38"/>
                <p:cNvSpPr txBox="1">
                  <a:spLocks noRot="1" noChangeAspect="1" noMove="1" noResize="1" noEditPoints="1" noAdjustHandles="1" noChangeArrowheads="1" noChangeShapeType="1" noTextEdit="1"/>
                </p:cNvSpPr>
                <p:nvPr/>
              </p:nvSpPr>
              <p:spPr>
                <a:xfrm>
                  <a:off x="6194256" y="3717032"/>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40" name="Textfeld 39"/>
            <p:cNvSpPr txBox="1"/>
            <p:nvPr/>
          </p:nvSpPr>
          <p:spPr>
            <a:xfrm>
              <a:off x="6963643" y="3717032"/>
              <a:ext cx="239168" cy="369332"/>
            </a:xfrm>
            <a:prstGeom prst="rect">
              <a:avLst/>
            </a:prstGeom>
            <a:noFill/>
          </p:spPr>
          <p:txBody>
            <a:bodyPr wrap="none" rtlCol="0">
              <a:spAutoFit/>
            </a:bodyPr>
            <a:lstStyle/>
            <a:p>
              <a:r>
                <a:rPr lang="de-DE" dirty="0">
                  <a:solidFill>
                    <a:srgbClr val="C00000"/>
                  </a:solidFill>
                </a:rPr>
                <a:t>i</a:t>
              </a:r>
            </a:p>
          </p:txBody>
        </p:sp>
        <p:sp>
          <p:nvSpPr>
            <p:cNvPr id="41" name="Ellipse 40"/>
            <p:cNvSpPr/>
            <p:nvPr/>
          </p:nvSpPr>
          <p:spPr>
            <a:xfrm>
              <a:off x="4250040"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Ellipse 41"/>
            <p:cNvSpPr/>
            <p:nvPr/>
          </p:nvSpPr>
          <p:spPr>
            <a:xfrm>
              <a:off x="5258152"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3" name="Gerade Verbindung 42"/>
            <p:cNvCxnSpPr>
              <a:stCxn id="33" idx="3"/>
              <a:endCxn id="41" idx="7"/>
            </p:cNvCxnSpPr>
            <p:nvPr/>
          </p:nvCxnSpPr>
          <p:spPr>
            <a:xfrm flipH="1">
              <a:off x="4495891" y="3818867"/>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a:stCxn id="33" idx="5"/>
              <a:endCxn id="42" idx="1"/>
            </p:cNvCxnSpPr>
            <p:nvPr/>
          </p:nvCxnSpPr>
          <p:spPr>
            <a:xfrm>
              <a:off x="4999947" y="3818867"/>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5" name="Textfeld 44"/>
            <p:cNvSpPr txBox="1"/>
            <p:nvPr/>
          </p:nvSpPr>
          <p:spPr>
            <a:xfrm>
              <a:off x="4390435" y="3717032"/>
              <a:ext cx="300082" cy="369332"/>
            </a:xfrm>
            <a:prstGeom prst="rect">
              <a:avLst/>
            </a:prstGeom>
            <a:noFill/>
          </p:spPr>
          <p:txBody>
            <a:bodyPr wrap="none" rtlCol="0">
              <a:spAutoFit/>
            </a:bodyPr>
            <a:lstStyle/>
            <a:p>
              <a:r>
                <a:rPr lang="de-DE" dirty="0"/>
                <a:t>e</a:t>
              </a:r>
            </a:p>
          </p:txBody>
        </p:sp>
        <p:sp>
          <p:nvSpPr>
            <p:cNvPr id="46" name="Textfeld 45"/>
            <p:cNvSpPr txBox="1"/>
            <p:nvPr/>
          </p:nvSpPr>
          <p:spPr>
            <a:xfrm>
              <a:off x="5090864" y="3717032"/>
              <a:ext cx="486030" cy="369332"/>
            </a:xfrm>
            <a:prstGeom prst="rect">
              <a:avLst/>
            </a:prstGeom>
            <a:noFill/>
          </p:spPr>
          <p:txBody>
            <a:bodyPr wrap="none" rtlCol="0">
              <a:spAutoFit/>
            </a:bodyPr>
            <a:lstStyle/>
            <a:p>
              <a:r>
                <a:rPr lang="de-DE" dirty="0" err="1"/>
                <a:t>ple</a:t>
              </a:r>
              <a:endParaRPr lang="de-DE" dirty="0"/>
            </a:p>
          </p:txBody>
        </p:sp>
        <p:sp>
          <p:nvSpPr>
            <p:cNvPr id="47" name="Textfeld 46"/>
            <p:cNvSpPr txBox="1"/>
            <p:nvPr/>
          </p:nvSpPr>
          <p:spPr>
            <a:xfrm>
              <a:off x="4139952" y="4260841"/>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48" name="Textfeld 47"/>
            <p:cNvSpPr txBox="1"/>
            <p:nvPr/>
          </p:nvSpPr>
          <p:spPr>
            <a:xfrm>
              <a:off x="5056566" y="4293096"/>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49" name="Textfeld 48"/>
            <p:cNvSpPr txBox="1"/>
            <p:nvPr/>
          </p:nvSpPr>
          <p:spPr>
            <a:xfrm>
              <a:off x="5916434" y="428380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0" name="Textfeld 49"/>
            <p:cNvSpPr txBox="1"/>
            <p:nvPr/>
          </p:nvSpPr>
          <p:spPr>
            <a:xfrm>
              <a:off x="6191658" y="479715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1" name="Textfeld 50"/>
            <p:cNvSpPr txBox="1"/>
            <p:nvPr/>
          </p:nvSpPr>
          <p:spPr>
            <a:xfrm>
              <a:off x="7271778" y="4797152"/>
              <a:ext cx="1476686" cy="369332"/>
            </a:xfrm>
            <a:prstGeom prst="rect">
              <a:avLst/>
            </a:prstGeom>
            <a:noFill/>
          </p:spPr>
          <p:txBody>
            <a:bodyPr wrap="none" rtlCol="0">
              <a:spAutoFit/>
            </a:bodyPr>
            <a:lstStyle/>
            <a:p>
              <a:r>
                <a:rPr lang="de-DE" b="1" i="1" dirty="0" err="1">
                  <a:solidFill>
                    <a:srgbClr val="C00000"/>
                  </a:solidFill>
                </a:rPr>
                <a:t>organization</a:t>
              </a:r>
              <a:endParaRPr lang="de-DE" b="1" i="1" dirty="0">
                <a:solidFill>
                  <a:srgbClr val="C00000"/>
                </a:solidFill>
              </a:endParaRPr>
            </a:p>
          </p:txBody>
        </p:sp>
        <p:sp>
          <p:nvSpPr>
            <p:cNvPr id="52" name="Ellipse 51"/>
            <p:cNvSpPr/>
            <p:nvPr/>
          </p:nvSpPr>
          <p:spPr>
            <a:xfrm>
              <a:off x="6629522" y="4581128"/>
              <a:ext cx="288032" cy="28803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p:cNvSpPr/>
            <p:nvPr/>
          </p:nvSpPr>
          <p:spPr>
            <a:xfrm>
              <a:off x="7637634" y="4581128"/>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4" name="Gerade Verbindung 53"/>
            <p:cNvCxnSpPr>
              <a:stCxn id="36" idx="3"/>
              <a:endCxn id="52" idx="7"/>
            </p:cNvCxnSpPr>
            <p:nvPr/>
          </p:nvCxnSpPr>
          <p:spPr>
            <a:xfrm flipH="1">
              <a:off x="6875373" y="4322923"/>
              <a:ext cx="297739" cy="300386"/>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a:stCxn id="36" idx="5"/>
              <a:endCxn id="53" idx="1"/>
            </p:cNvCxnSpPr>
            <p:nvPr/>
          </p:nvCxnSpPr>
          <p:spPr>
            <a:xfrm>
              <a:off x="7376782" y="4322923"/>
              <a:ext cx="303033"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56" name="Textfeld 55"/>
            <p:cNvSpPr txBox="1"/>
            <p:nvPr/>
          </p:nvSpPr>
          <p:spPr>
            <a:xfrm>
              <a:off x="6623882" y="4221088"/>
              <a:ext cx="468398" cy="369332"/>
            </a:xfrm>
            <a:prstGeom prst="rect">
              <a:avLst/>
            </a:prstGeom>
            <a:noFill/>
          </p:spPr>
          <p:txBody>
            <a:bodyPr wrap="none" rtlCol="0">
              <a:spAutoFit/>
            </a:bodyPr>
            <a:lstStyle/>
            <a:p>
              <a:r>
                <a:rPr lang="de-DE" dirty="0" err="1">
                  <a:solidFill>
                    <a:srgbClr val="00B050"/>
                  </a:solidFill>
                </a:rPr>
                <a:t>sm</a:t>
              </a:r>
              <a:endParaRPr lang="de-DE" dirty="0">
                <a:solidFill>
                  <a:srgbClr val="00B050"/>
                </a:solidFill>
              </a:endParaRPr>
            </a:p>
          </p:txBody>
        </p:sp>
        <p:sp>
          <p:nvSpPr>
            <p:cNvPr id="57" name="Textfeld 56"/>
            <p:cNvSpPr txBox="1"/>
            <p:nvPr/>
          </p:nvSpPr>
          <p:spPr>
            <a:xfrm>
              <a:off x="7470346" y="4221088"/>
              <a:ext cx="780085" cy="369332"/>
            </a:xfrm>
            <a:prstGeom prst="rect">
              <a:avLst/>
            </a:prstGeom>
            <a:noFill/>
          </p:spPr>
          <p:txBody>
            <a:bodyPr wrap="none" rtlCol="0">
              <a:spAutoFit/>
            </a:bodyPr>
            <a:lstStyle/>
            <a:p>
              <a:r>
                <a:rPr lang="de-DE" dirty="0" err="1">
                  <a:solidFill>
                    <a:srgbClr val="C00000"/>
                  </a:solidFill>
                </a:rPr>
                <a:t>zation</a:t>
              </a:r>
              <a:endParaRPr lang="de-DE" dirty="0">
                <a:solidFill>
                  <a:srgbClr val="C00000"/>
                </a:solidFill>
              </a:endParaRPr>
            </a:p>
          </p:txBody>
        </p:sp>
        <p:sp>
          <p:nvSpPr>
            <p:cNvPr id="28" name="Ellipse 27"/>
            <p:cNvSpPr/>
            <p:nvPr/>
          </p:nvSpPr>
          <p:spPr>
            <a:xfrm>
              <a:off x="5690200" y="3068960"/>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p:cNvSpPr/>
            <p:nvPr/>
          </p:nvSpPr>
          <p:spPr>
            <a:xfrm>
              <a:off x="6626304" y="357301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Ellipse 35"/>
            <p:cNvSpPr/>
            <p:nvPr/>
          </p:nvSpPr>
          <p:spPr>
            <a:xfrm>
              <a:off x="7130931" y="4077072"/>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2" name="Pfeil nach rechts 61"/>
          <p:cNvSpPr/>
          <p:nvPr/>
        </p:nvSpPr>
        <p:spPr>
          <a:xfrm>
            <a:off x="3602539" y="1566084"/>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Textfeld 84"/>
          <p:cNvSpPr txBox="1"/>
          <p:nvPr/>
        </p:nvSpPr>
        <p:spPr>
          <a:xfrm>
            <a:off x="2901077" y="499459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25" name="Pfeil nach rechts 124"/>
          <p:cNvSpPr/>
          <p:nvPr/>
        </p:nvSpPr>
        <p:spPr>
          <a:xfrm>
            <a:off x="3594288" y="3984529"/>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7" name="Gruppieren 126"/>
          <p:cNvGrpSpPr/>
          <p:nvPr/>
        </p:nvGrpSpPr>
        <p:grpSpPr>
          <a:xfrm>
            <a:off x="323528" y="3779748"/>
            <a:ext cx="3346591" cy="1593468"/>
            <a:chOff x="179512" y="4571836"/>
            <a:chExt cx="3346591" cy="1593468"/>
          </a:xfrm>
        </p:grpSpPr>
        <p:cxnSp>
          <p:nvCxnSpPr>
            <p:cNvPr id="64" name="Gerade Verbindung 63"/>
            <p:cNvCxnSpPr>
              <a:stCxn id="63" idx="3"/>
              <a:endCxn id="68" idx="7"/>
            </p:cNvCxnSpPr>
            <p:nvPr/>
          </p:nvCxnSpPr>
          <p:spPr>
            <a:xfrm flipH="1">
              <a:off x="1039507" y="48176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a:stCxn id="63" idx="5"/>
              <a:endCxn id="69" idx="1"/>
            </p:cNvCxnSpPr>
            <p:nvPr/>
          </p:nvCxnSpPr>
          <p:spPr>
            <a:xfrm>
              <a:off x="1975611" y="4817687"/>
              <a:ext cx="732434" cy="300386"/>
            </a:xfrm>
            <a:prstGeom prst="line">
              <a:avLst/>
            </a:prstGeom>
            <a:ln w="25400">
              <a:gradFill>
                <a:gsLst>
                  <a:gs pos="0">
                    <a:srgbClr val="C00000"/>
                  </a:gs>
                  <a:gs pos="100000">
                    <a:srgbClr val="00B050"/>
                  </a:gs>
                </a:gsLst>
                <a:lin ang="5400000" scaled="0"/>
              </a:gradFill>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1087016" y="4643844"/>
              <a:ext cx="426720" cy="369332"/>
            </a:xfrm>
            <a:prstGeom prst="rect">
              <a:avLst/>
            </a:prstGeom>
            <a:noFill/>
          </p:spPr>
          <p:txBody>
            <a:bodyPr wrap="none" rtlCol="0">
              <a:spAutoFit/>
            </a:bodyPr>
            <a:lstStyle/>
            <a:p>
              <a:r>
                <a:rPr lang="de-DE" dirty="0" err="1"/>
                <a:t>ap</a:t>
              </a:r>
              <a:endParaRPr lang="de-DE" dirty="0"/>
            </a:p>
          </p:txBody>
        </p:sp>
        <p:sp>
          <p:nvSpPr>
            <p:cNvPr id="67" name="Textfeld 66"/>
            <p:cNvSpPr txBox="1"/>
            <p:nvPr/>
          </p:nvSpPr>
          <p:spPr>
            <a:xfrm>
              <a:off x="2233816" y="4643844"/>
              <a:ext cx="751872" cy="369332"/>
            </a:xfrm>
            <a:prstGeom prst="rect">
              <a:avLst/>
            </a:prstGeom>
            <a:noFill/>
          </p:spPr>
          <p:txBody>
            <a:bodyPr wrap="none" rtlCol="0">
              <a:spAutoFit/>
            </a:bodyPr>
            <a:lstStyle/>
            <a:p>
              <a:r>
                <a:rPr lang="de-DE" dirty="0" err="1">
                  <a:solidFill>
                    <a:srgbClr val="C00000"/>
                  </a:solidFill>
                </a:rPr>
                <a:t>org</a:t>
              </a:r>
              <a:r>
                <a:rPr lang="de-DE" dirty="0" err="1">
                  <a:solidFill>
                    <a:srgbClr val="00B050"/>
                  </a:solidFill>
                </a:rPr>
                <a:t>an</a:t>
              </a:r>
              <a:endParaRPr lang="de-DE" dirty="0">
                <a:solidFill>
                  <a:srgbClr val="00B050"/>
                </a:solidFill>
              </a:endParaRPr>
            </a:p>
          </p:txBody>
        </p:sp>
        <p:sp>
          <p:nvSpPr>
            <p:cNvPr id="68" name="Ellipse 67"/>
            <p:cNvSpPr/>
            <p:nvPr/>
          </p:nvSpPr>
          <p:spPr>
            <a:xfrm>
              <a:off x="793656" y="50758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Ellipse 69"/>
            <p:cNvSpPr/>
            <p:nvPr/>
          </p:nvSpPr>
          <p:spPr>
            <a:xfrm>
              <a:off x="2162379"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Ellipse 70"/>
            <p:cNvSpPr/>
            <p:nvPr/>
          </p:nvSpPr>
          <p:spPr>
            <a:xfrm>
              <a:off x="3170491"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2" name="Gerade Verbindung 71"/>
            <p:cNvCxnSpPr>
              <a:stCxn id="69" idx="3"/>
              <a:endCxn id="70" idx="7"/>
            </p:cNvCxnSpPr>
            <p:nvPr/>
          </p:nvCxnSpPr>
          <p:spPr>
            <a:xfrm flipH="1">
              <a:off x="2408230" y="5321743"/>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a:stCxn id="69" idx="5"/>
              <a:endCxn id="71" idx="1"/>
            </p:cNvCxnSpPr>
            <p:nvPr/>
          </p:nvCxnSpPr>
          <p:spPr>
            <a:xfrm>
              <a:off x="2911715" y="5321743"/>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4" name="Textfeld 73"/>
                <p:cNvSpPr txBox="1"/>
                <p:nvPr/>
              </p:nvSpPr>
              <p:spPr>
                <a:xfrm>
                  <a:off x="2233816" y="5219908"/>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74" name="Textfeld 73"/>
                <p:cNvSpPr txBox="1">
                  <a:spLocks noRot="1" noChangeAspect="1" noMove="1" noResize="1" noEditPoints="1" noAdjustHandles="1" noChangeArrowheads="1" noChangeShapeType="1" noTextEdit="1"/>
                </p:cNvSpPr>
                <p:nvPr/>
              </p:nvSpPr>
              <p:spPr>
                <a:xfrm>
                  <a:off x="2233816" y="5219908"/>
                  <a:ext cx="386644" cy="369332"/>
                </a:xfrm>
                <a:prstGeom prst="rect">
                  <a:avLst/>
                </a:prstGeom>
                <a:blipFill rotWithShape="1">
                  <a:blip r:embed="rId4"/>
                  <a:stretch>
                    <a:fillRect/>
                  </a:stretch>
                </a:blipFill>
              </p:spPr>
              <p:txBody>
                <a:bodyPr/>
                <a:lstStyle/>
                <a:p>
                  <a:r>
                    <a:rPr lang="de-DE">
                      <a:noFill/>
                    </a:rPr>
                    <a:t> </a:t>
                  </a:r>
                </a:p>
              </p:txBody>
            </p:sp>
          </mc:Fallback>
        </mc:AlternateContent>
        <p:sp>
          <p:nvSpPr>
            <p:cNvPr id="75" name="Textfeld 74"/>
            <p:cNvSpPr txBox="1"/>
            <p:nvPr/>
          </p:nvSpPr>
          <p:spPr>
            <a:xfrm>
              <a:off x="3003203" y="5219908"/>
              <a:ext cx="522900" cy="369332"/>
            </a:xfrm>
            <a:prstGeom prst="rect">
              <a:avLst/>
            </a:prstGeom>
            <a:noFill/>
          </p:spPr>
          <p:txBody>
            <a:bodyPr wrap="none" rtlCol="0">
              <a:spAutoFit/>
            </a:bodyPr>
            <a:lstStyle/>
            <a:p>
              <a:r>
                <a:rPr lang="de-DE" dirty="0" err="1"/>
                <a:t>ism</a:t>
              </a:r>
              <a:endParaRPr lang="de-DE" dirty="0"/>
            </a:p>
          </p:txBody>
        </p:sp>
        <p:sp>
          <p:nvSpPr>
            <p:cNvPr id="76" name="Ellipse 75"/>
            <p:cNvSpPr/>
            <p:nvPr/>
          </p:nvSpPr>
          <p:spPr>
            <a:xfrm>
              <a:off x="289600"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p:cNvSpPr/>
            <p:nvPr/>
          </p:nvSpPr>
          <p:spPr>
            <a:xfrm>
              <a:off x="1297712"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77"/>
            <p:cNvCxnSpPr>
              <a:stCxn id="68" idx="3"/>
              <a:endCxn id="76" idx="7"/>
            </p:cNvCxnSpPr>
            <p:nvPr/>
          </p:nvCxnSpPr>
          <p:spPr>
            <a:xfrm flipH="1">
              <a:off x="535451"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9" name="Gerade Verbindung 78"/>
            <p:cNvCxnSpPr>
              <a:stCxn id="68" idx="5"/>
              <a:endCxn id="77" idx="1"/>
            </p:cNvCxnSpPr>
            <p:nvPr/>
          </p:nvCxnSpPr>
          <p:spPr>
            <a:xfrm>
              <a:off x="1039507"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429995" y="5219908"/>
              <a:ext cx="300082" cy="369332"/>
            </a:xfrm>
            <a:prstGeom prst="rect">
              <a:avLst/>
            </a:prstGeom>
            <a:noFill/>
          </p:spPr>
          <p:txBody>
            <a:bodyPr wrap="none" rtlCol="0">
              <a:spAutoFit/>
            </a:bodyPr>
            <a:lstStyle/>
            <a:p>
              <a:r>
                <a:rPr lang="de-DE" dirty="0"/>
                <a:t>e</a:t>
              </a:r>
            </a:p>
          </p:txBody>
        </p:sp>
        <p:sp>
          <p:nvSpPr>
            <p:cNvPr id="81" name="Textfeld 80"/>
            <p:cNvSpPr txBox="1"/>
            <p:nvPr/>
          </p:nvSpPr>
          <p:spPr>
            <a:xfrm>
              <a:off x="1130424" y="5219908"/>
              <a:ext cx="486030" cy="369332"/>
            </a:xfrm>
            <a:prstGeom prst="rect">
              <a:avLst/>
            </a:prstGeom>
            <a:noFill/>
          </p:spPr>
          <p:txBody>
            <a:bodyPr wrap="none" rtlCol="0">
              <a:spAutoFit/>
            </a:bodyPr>
            <a:lstStyle/>
            <a:p>
              <a:r>
                <a:rPr lang="de-DE" dirty="0" err="1"/>
                <a:t>ple</a:t>
              </a:r>
              <a:endParaRPr lang="de-DE" dirty="0"/>
            </a:p>
          </p:txBody>
        </p:sp>
        <p:sp>
          <p:nvSpPr>
            <p:cNvPr id="82" name="Textfeld 81"/>
            <p:cNvSpPr txBox="1"/>
            <p:nvPr/>
          </p:nvSpPr>
          <p:spPr>
            <a:xfrm>
              <a:off x="179512" y="57637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83" name="Textfeld 82"/>
            <p:cNvSpPr txBox="1"/>
            <p:nvPr/>
          </p:nvSpPr>
          <p:spPr>
            <a:xfrm>
              <a:off x="1096126" y="57959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84" name="Textfeld 83"/>
            <p:cNvSpPr txBox="1"/>
            <p:nvPr/>
          </p:nvSpPr>
          <p:spPr>
            <a:xfrm>
              <a:off x="1955994" y="5786680"/>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63" name="Ellipse 62"/>
            <p:cNvSpPr/>
            <p:nvPr/>
          </p:nvSpPr>
          <p:spPr>
            <a:xfrm>
              <a:off x="1729760" y="457183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p:nvPr/>
          </p:nvSpPr>
          <p:spPr>
            <a:xfrm>
              <a:off x="2665864" y="5075892"/>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6" name="Gruppieren 125"/>
          <p:cNvGrpSpPr/>
          <p:nvPr/>
        </p:nvGrpSpPr>
        <p:grpSpPr>
          <a:xfrm>
            <a:off x="4283968" y="3779748"/>
            <a:ext cx="3960440" cy="2097524"/>
            <a:chOff x="4139952" y="4571836"/>
            <a:chExt cx="3960440" cy="2097524"/>
          </a:xfrm>
        </p:grpSpPr>
        <p:sp>
          <p:nvSpPr>
            <p:cNvPr id="116" name="Textfeld 115"/>
            <p:cNvSpPr txBox="1"/>
            <p:nvPr/>
          </p:nvSpPr>
          <p:spPr>
            <a:xfrm>
              <a:off x="6732240" y="5263662"/>
              <a:ext cx="423514" cy="369332"/>
            </a:xfrm>
            <a:prstGeom prst="rect">
              <a:avLst/>
            </a:prstGeom>
            <a:noFill/>
          </p:spPr>
          <p:txBody>
            <a:bodyPr wrap="none" rtlCol="0">
              <a:spAutoFit/>
            </a:bodyPr>
            <a:lstStyle/>
            <a:p>
              <a:r>
                <a:rPr lang="de-DE" dirty="0">
                  <a:solidFill>
                    <a:srgbClr val="00B050"/>
                  </a:solidFill>
                </a:rPr>
                <a:t>an</a:t>
              </a:r>
            </a:p>
          </p:txBody>
        </p:sp>
        <p:cxnSp>
          <p:nvCxnSpPr>
            <p:cNvPr id="87" name="Gerade Verbindung 86"/>
            <p:cNvCxnSpPr>
              <a:stCxn id="86" idx="3"/>
              <a:endCxn id="91" idx="7"/>
            </p:cNvCxnSpPr>
            <p:nvPr/>
          </p:nvCxnSpPr>
          <p:spPr>
            <a:xfrm flipH="1">
              <a:off x="4999947" y="48176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a:stCxn id="86" idx="5"/>
              <a:endCxn id="110" idx="1"/>
            </p:cNvCxnSpPr>
            <p:nvPr/>
          </p:nvCxnSpPr>
          <p:spPr>
            <a:xfrm>
              <a:off x="5936051" y="4817687"/>
              <a:ext cx="735652" cy="2438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a:xfrm>
              <a:off x="5047456" y="4643844"/>
              <a:ext cx="426720" cy="369332"/>
            </a:xfrm>
            <a:prstGeom prst="rect">
              <a:avLst/>
            </a:prstGeom>
            <a:noFill/>
          </p:spPr>
          <p:txBody>
            <a:bodyPr wrap="none" rtlCol="0">
              <a:spAutoFit/>
            </a:bodyPr>
            <a:lstStyle/>
            <a:p>
              <a:r>
                <a:rPr lang="de-DE" dirty="0" err="1"/>
                <a:t>ap</a:t>
              </a:r>
              <a:endParaRPr lang="de-DE" dirty="0"/>
            </a:p>
          </p:txBody>
        </p:sp>
        <p:sp>
          <p:nvSpPr>
            <p:cNvPr id="90" name="Textfeld 89"/>
            <p:cNvSpPr txBox="1"/>
            <p:nvPr/>
          </p:nvSpPr>
          <p:spPr>
            <a:xfrm>
              <a:off x="6194256" y="4643844"/>
              <a:ext cx="513026" cy="369332"/>
            </a:xfrm>
            <a:prstGeom prst="rect">
              <a:avLst/>
            </a:prstGeom>
            <a:noFill/>
          </p:spPr>
          <p:txBody>
            <a:bodyPr wrap="none" rtlCol="0">
              <a:spAutoFit/>
            </a:bodyPr>
            <a:lstStyle/>
            <a:p>
              <a:r>
                <a:rPr lang="de-DE" dirty="0" err="1">
                  <a:solidFill>
                    <a:srgbClr val="C00000"/>
                  </a:solidFill>
                </a:rPr>
                <a:t>org</a:t>
              </a:r>
              <a:endParaRPr lang="de-DE" dirty="0">
                <a:solidFill>
                  <a:srgbClr val="C00000"/>
                </a:solidFill>
              </a:endParaRPr>
            </a:p>
          </p:txBody>
        </p:sp>
        <p:sp>
          <p:nvSpPr>
            <p:cNvPr id="91" name="Ellipse 90"/>
            <p:cNvSpPr/>
            <p:nvPr/>
          </p:nvSpPr>
          <p:spPr>
            <a:xfrm>
              <a:off x="4754096" y="50758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3" name="Ellipse 92"/>
            <p:cNvSpPr/>
            <p:nvPr/>
          </p:nvSpPr>
          <p:spPr>
            <a:xfrm>
              <a:off x="6122819" y="60932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4" name="Ellipse 93"/>
            <p:cNvSpPr/>
            <p:nvPr/>
          </p:nvSpPr>
          <p:spPr>
            <a:xfrm>
              <a:off x="7130931" y="60932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5" name="Gerade Verbindung 94"/>
            <p:cNvCxnSpPr>
              <a:stCxn id="92" idx="3"/>
              <a:endCxn id="93" idx="7"/>
            </p:cNvCxnSpPr>
            <p:nvPr/>
          </p:nvCxnSpPr>
          <p:spPr>
            <a:xfrm flipH="1">
              <a:off x="6368670" y="5835091"/>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6" name="Gerade Verbindung 95"/>
            <p:cNvCxnSpPr>
              <a:stCxn id="92" idx="5"/>
              <a:endCxn id="94" idx="1"/>
            </p:cNvCxnSpPr>
            <p:nvPr/>
          </p:nvCxnSpPr>
          <p:spPr>
            <a:xfrm>
              <a:off x="6872155" y="5835091"/>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7" name="Textfeld 96"/>
                <p:cNvSpPr txBox="1"/>
                <p:nvPr/>
              </p:nvSpPr>
              <p:spPr>
                <a:xfrm>
                  <a:off x="6194256" y="5733256"/>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97" name="Textfeld 96"/>
                <p:cNvSpPr txBox="1">
                  <a:spLocks noRot="1" noChangeAspect="1" noMove="1" noResize="1" noEditPoints="1" noAdjustHandles="1" noChangeArrowheads="1" noChangeShapeType="1" noTextEdit="1"/>
                </p:cNvSpPr>
                <p:nvPr/>
              </p:nvSpPr>
              <p:spPr>
                <a:xfrm>
                  <a:off x="6194256" y="5733256"/>
                  <a:ext cx="386644" cy="369332"/>
                </a:xfrm>
                <a:prstGeom prst="rect">
                  <a:avLst/>
                </a:prstGeom>
                <a:blipFill rotWithShape="1">
                  <a:blip r:embed="rId5"/>
                  <a:stretch>
                    <a:fillRect/>
                  </a:stretch>
                </a:blipFill>
              </p:spPr>
              <p:txBody>
                <a:bodyPr/>
                <a:lstStyle/>
                <a:p>
                  <a:r>
                    <a:rPr lang="de-DE">
                      <a:noFill/>
                    </a:rPr>
                    <a:t> </a:t>
                  </a:r>
                </a:p>
              </p:txBody>
            </p:sp>
          </mc:Fallback>
        </mc:AlternateContent>
        <p:sp>
          <p:nvSpPr>
            <p:cNvPr id="98" name="Textfeld 97"/>
            <p:cNvSpPr txBox="1"/>
            <p:nvPr/>
          </p:nvSpPr>
          <p:spPr>
            <a:xfrm>
              <a:off x="6963643" y="5733256"/>
              <a:ext cx="522900" cy="369332"/>
            </a:xfrm>
            <a:prstGeom prst="rect">
              <a:avLst/>
            </a:prstGeom>
            <a:noFill/>
          </p:spPr>
          <p:txBody>
            <a:bodyPr wrap="none" rtlCol="0">
              <a:spAutoFit/>
            </a:bodyPr>
            <a:lstStyle/>
            <a:p>
              <a:r>
                <a:rPr lang="de-DE" dirty="0" err="1"/>
                <a:t>ism</a:t>
              </a:r>
              <a:endParaRPr lang="de-DE" dirty="0"/>
            </a:p>
          </p:txBody>
        </p:sp>
        <p:sp>
          <p:nvSpPr>
            <p:cNvPr id="99" name="Ellipse 98"/>
            <p:cNvSpPr/>
            <p:nvPr/>
          </p:nvSpPr>
          <p:spPr>
            <a:xfrm>
              <a:off x="4250040"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0" name="Ellipse 99"/>
            <p:cNvSpPr/>
            <p:nvPr/>
          </p:nvSpPr>
          <p:spPr>
            <a:xfrm>
              <a:off x="5258152"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1" name="Gerade Verbindung 100"/>
            <p:cNvCxnSpPr>
              <a:stCxn id="91" idx="3"/>
              <a:endCxn id="99" idx="7"/>
            </p:cNvCxnSpPr>
            <p:nvPr/>
          </p:nvCxnSpPr>
          <p:spPr>
            <a:xfrm flipH="1">
              <a:off x="4495891"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2" name="Gerade Verbindung 101"/>
            <p:cNvCxnSpPr>
              <a:stCxn id="91" idx="5"/>
              <a:endCxn id="100" idx="1"/>
            </p:cNvCxnSpPr>
            <p:nvPr/>
          </p:nvCxnSpPr>
          <p:spPr>
            <a:xfrm>
              <a:off x="4999947"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3" name="Textfeld 102"/>
            <p:cNvSpPr txBox="1"/>
            <p:nvPr/>
          </p:nvSpPr>
          <p:spPr>
            <a:xfrm>
              <a:off x="4390435" y="5219908"/>
              <a:ext cx="300082" cy="369332"/>
            </a:xfrm>
            <a:prstGeom prst="rect">
              <a:avLst/>
            </a:prstGeom>
            <a:noFill/>
          </p:spPr>
          <p:txBody>
            <a:bodyPr wrap="none" rtlCol="0">
              <a:spAutoFit/>
            </a:bodyPr>
            <a:lstStyle/>
            <a:p>
              <a:r>
                <a:rPr lang="de-DE" dirty="0"/>
                <a:t>e</a:t>
              </a:r>
            </a:p>
          </p:txBody>
        </p:sp>
        <p:sp>
          <p:nvSpPr>
            <p:cNvPr id="104" name="Textfeld 103"/>
            <p:cNvSpPr txBox="1"/>
            <p:nvPr/>
          </p:nvSpPr>
          <p:spPr>
            <a:xfrm>
              <a:off x="5090864" y="5219908"/>
              <a:ext cx="486030" cy="369332"/>
            </a:xfrm>
            <a:prstGeom prst="rect">
              <a:avLst/>
            </a:prstGeom>
            <a:noFill/>
          </p:spPr>
          <p:txBody>
            <a:bodyPr wrap="none" rtlCol="0">
              <a:spAutoFit/>
            </a:bodyPr>
            <a:lstStyle/>
            <a:p>
              <a:r>
                <a:rPr lang="de-DE" dirty="0" err="1"/>
                <a:t>ple</a:t>
              </a:r>
              <a:endParaRPr lang="de-DE" dirty="0"/>
            </a:p>
          </p:txBody>
        </p:sp>
        <p:sp>
          <p:nvSpPr>
            <p:cNvPr id="105" name="Textfeld 104"/>
            <p:cNvSpPr txBox="1"/>
            <p:nvPr/>
          </p:nvSpPr>
          <p:spPr>
            <a:xfrm>
              <a:off x="4139952" y="57637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106" name="Textfeld 105"/>
            <p:cNvSpPr txBox="1"/>
            <p:nvPr/>
          </p:nvSpPr>
          <p:spPr>
            <a:xfrm>
              <a:off x="5056566" y="57959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107" name="Textfeld 106"/>
            <p:cNvSpPr txBox="1"/>
            <p:nvPr/>
          </p:nvSpPr>
          <p:spPr>
            <a:xfrm>
              <a:off x="5916434" y="6300028"/>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108" name="Textfeld 107"/>
            <p:cNvSpPr txBox="1"/>
            <p:nvPr/>
          </p:nvSpPr>
          <p:spPr>
            <a:xfrm>
              <a:off x="6717501"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cxnSp>
          <p:nvCxnSpPr>
            <p:cNvPr id="113" name="Gerade Verbindung 112"/>
            <p:cNvCxnSpPr>
              <a:stCxn id="110" idx="4"/>
              <a:endCxn id="92" idx="0"/>
            </p:cNvCxnSpPr>
            <p:nvPr/>
          </p:nvCxnSpPr>
          <p:spPr>
            <a:xfrm flipH="1">
              <a:off x="6770320" y="5307417"/>
              <a:ext cx="3218" cy="281823"/>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117" name="Ellipse 116"/>
            <p:cNvSpPr/>
            <p:nvPr/>
          </p:nvSpPr>
          <p:spPr>
            <a:xfrm>
              <a:off x="7668344" y="558924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8" name="Gerade Verbindung 117"/>
            <p:cNvCxnSpPr>
              <a:stCxn id="110" idx="5"/>
              <a:endCxn id="117" idx="1"/>
            </p:cNvCxnSpPr>
            <p:nvPr/>
          </p:nvCxnSpPr>
          <p:spPr>
            <a:xfrm>
              <a:off x="6875373" y="5265236"/>
              <a:ext cx="835152" cy="36618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9" name="Textfeld 118"/>
                <p:cNvSpPr txBox="1"/>
                <p:nvPr/>
              </p:nvSpPr>
              <p:spPr>
                <a:xfrm>
                  <a:off x="7236296" y="514790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smtClean="0">
                            <a:solidFill>
                              <a:srgbClr val="C00000"/>
                            </a:solidFill>
                            <a:latin typeface="Cambria Math"/>
                            <a:ea typeface="Cambria Math"/>
                          </a:rPr>
                          <m:t>⊥</m:t>
                        </m:r>
                      </m:oMath>
                    </m:oMathPara>
                  </a14:m>
                  <a:endParaRPr lang="de-DE" dirty="0">
                    <a:solidFill>
                      <a:srgbClr val="C00000"/>
                    </a:solidFill>
                  </a:endParaRPr>
                </a:p>
              </p:txBody>
            </p:sp>
          </mc:Choice>
          <mc:Fallback xmlns="">
            <p:sp>
              <p:nvSpPr>
                <p:cNvPr id="119" name="Textfeld 118"/>
                <p:cNvSpPr txBox="1">
                  <a:spLocks noRot="1" noChangeAspect="1" noMove="1" noResize="1" noEditPoints="1" noAdjustHandles="1" noChangeArrowheads="1" noChangeShapeType="1" noTextEdit="1"/>
                </p:cNvSpPr>
                <p:nvPr/>
              </p:nvSpPr>
              <p:spPr>
                <a:xfrm>
                  <a:off x="7236296" y="5147900"/>
                  <a:ext cx="386644" cy="369332"/>
                </a:xfrm>
                <a:prstGeom prst="rect">
                  <a:avLst/>
                </a:prstGeom>
                <a:blipFill rotWithShape="1">
                  <a:blip r:embed="rId6"/>
                  <a:stretch>
                    <a:fillRect/>
                  </a:stretch>
                </a:blipFill>
              </p:spPr>
              <p:txBody>
                <a:bodyPr/>
                <a:lstStyle/>
                <a:p>
                  <a:r>
                    <a:rPr lang="de-DE">
                      <a:noFill/>
                    </a:rPr>
                    <a:t> </a:t>
                  </a:r>
                </a:p>
              </p:txBody>
            </p:sp>
          </mc:Fallback>
        </mc:AlternateContent>
        <p:sp>
          <p:nvSpPr>
            <p:cNvPr id="120" name="Textfeld 119"/>
            <p:cNvSpPr txBox="1"/>
            <p:nvPr/>
          </p:nvSpPr>
          <p:spPr>
            <a:xfrm>
              <a:off x="7574992" y="5795972"/>
              <a:ext cx="525400" cy="369332"/>
            </a:xfrm>
            <a:prstGeom prst="rect">
              <a:avLst/>
            </a:prstGeom>
            <a:noFill/>
          </p:spPr>
          <p:txBody>
            <a:bodyPr wrap="none" rtlCol="0">
              <a:spAutoFit/>
            </a:bodyPr>
            <a:lstStyle/>
            <a:p>
              <a:r>
                <a:rPr lang="de-DE" b="1" i="1" dirty="0" err="1">
                  <a:solidFill>
                    <a:srgbClr val="C00000"/>
                  </a:solidFill>
                </a:rPr>
                <a:t>org</a:t>
              </a:r>
              <a:endParaRPr lang="de-DE" b="1" i="1" dirty="0">
                <a:solidFill>
                  <a:srgbClr val="C00000"/>
                </a:solidFill>
              </a:endParaRPr>
            </a:p>
          </p:txBody>
        </p:sp>
        <p:sp>
          <p:nvSpPr>
            <p:cNvPr id="86" name="Ellipse 85"/>
            <p:cNvSpPr/>
            <p:nvPr/>
          </p:nvSpPr>
          <p:spPr>
            <a:xfrm>
              <a:off x="5690200" y="457183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 name="Ellipse 91"/>
            <p:cNvSpPr/>
            <p:nvPr/>
          </p:nvSpPr>
          <p:spPr>
            <a:xfrm>
              <a:off x="6626304" y="5589240"/>
              <a:ext cx="288032" cy="28803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0" name="Ellipse 109"/>
            <p:cNvSpPr/>
            <p:nvPr/>
          </p:nvSpPr>
          <p:spPr>
            <a:xfrm>
              <a:off x="6629522" y="5019385"/>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28</a:t>
            </a:fld>
            <a:endParaRPr lang="de-DE"/>
          </a:p>
        </p:txBody>
      </p:sp>
    </p:spTree>
    <p:extLst>
      <p:ext uri="{BB962C8B-B14F-4D97-AF65-F5344CB8AC3E}">
        <p14:creationId xmlns:p14="http://schemas.microsoft.com/office/powerpoint/2010/main" val="183074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p:cTn id="11" dur="500" fill="hold"/>
                                        <p:tgtEl>
                                          <p:spTgt spid="60"/>
                                        </p:tgtEl>
                                        <p:attrNameLst>
                                          <p:attrName>ppt_w</p:attrName>
                                        </p:attrNameLst>
                                      </p:cBhvr>
                                      <p:tavLst>
                                        <p:tav tm="0">
                                          <p:val>
                                            <p:fltVal val="0"/>
                                          </p:val>
                                        </p:tav>
                                        <p:tav tm="100000">
                                          <p:val>
                                            <p:strVal val="#ppt_w"/>
                                          </p:val>
                                        </p:tav>
                                      </p:tavLst>
                                    </p:anim>
                                    <p:anim calcmode="lin" valueType="num">
                                      <p:cBhvr>
                                        <p:cTn id="12" dur="500" fill="hold"/>
                                        <p:tgtEl>
                                          <p:spTgt spid="60"/>
                                        </p:tgtEl>
                                        <p:attrNameLst>
                                          <p:attrName>ppt_h</p:attrName>
                                        </p:attrNameLst>
                                      </p:cBhvr>
                                      <p:tavLst>
                                        <p:tav tm="0">
                                          <p:val>
                                            <p:fltVal val="0"/>
                                          </p:val>
                                        </p:tav>
                                        <p:tav tm="100000">
                                          <p:val>
                                            <p:strVal val="#ppt_h"/>
                                          </p:val>
                                        </p:tav>
                                      </p:tavLst>
                                    </p:anim>
                                    <p:animEffect transition="in" filter="fade">
                                      <p:cBhvr>
                                        <p:cTn id="13" dur="500"/>
                                        <p:tgtEl>
                                          <p:spTgt spid="60"/>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2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126"/>
                                        </p:tgtEl>
                                        <p:attrNameLst>
                                          <p:attrName>style.visibility</p:attrName>
                                        </p:attrNameLst>
                                      </p:cBhvr>
                                      <p:to>
                                        <p:strVal val="visible"/>
                                      </p:to>
                                    </p:set>
                                    <p:anim calcmode="lin" valueType="num">
                                      <p:cBhvr>
                                        <p:cTn id="22" dur="500" fill="hold"/>
                                        <p:tgtEl>
                                          <p:spTgt spid="126"/>
                                        </p:tgtEl>
                                        <p:attrNameLst>
                                          <p:attrName>ppt_w</p:attrName>
                                        </p:attrNameLst>
                                      </p:cBhvr>
                                      <p:tavLst>
                                        <p:tav tm="0">
                                          <p:val>
                                            <p:fltVal val="0"/>
                                          </p:val>
                                        </p:tav>
                                        <p:tav tm="100000">
                                          <p:val>
                                            <p:strVal val="#ppt_w"/>
                                          </p:val>
                                        </p:tav>
                                      </p:tavLst>
                                    </p:anim>
                                    <p:anim calcmode="lin" valueType="num">
                                      <p:cBhvr>
                                        <p:cTn id="23" dur="500" fill="hold"/>
                                        <p:tgtEl>
                                          <p:spTgt spid="126"/>
                                        </p:tgtEl>
                                        <p:attrNameLst>
                                          <p:attrName>ppt_h</p:attrName>
                                        </p:attrNameLst>
                                      </p:cBhvr>
                                      <p:tavLst>
                                        <p:tav tm="0">
                                          <p:val>
                                            <p:fltVal val="0"/>
                                          </p:val>
                                        </p:tav>
                                        <p:tav tm="100000">
                                          <p:val>
                                            <p:strVal val="#ppt_h"/>
                                          </p:val>
                                        </p:tav>
                                      </p:tavLst>
                                    </p:anim>
                                    <p:animEffect transition="in" filter="fade">
                                      <p:cBhvr>
                                        <p:cTn id="24"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12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Beispiel für neuen Sonderfall beim Löschen von </a:t>
            </a:r>
            <a:r>
              <a:rPr lang="de-DE" sz="2800" b="1" i="1" dirty="0" err="1">
                <a:solidFill>
                  <a:srgbClr val="C00000"/>
                </a:solidFill>
              </a:rPr>
              <a:t>apple</a:t>
            </a:r>
            <a:endParaRPr lang="de-DE" sz="2800" b="1" i="1" dirty="0">
              <a:solidFill>
                <a:srgbClr val="C00000"/>
              </a:solidFill>
            </a:endParaRPr>
          </a:p>
        </p:txBody>
      </p:sp>
      <p:grpSp>
        <p:nvGrpSpPr>
          <p:cNvPr id="75" name="Gruppieren 74"/>
          <p:cNvGrpSpPr/>
          <p:nvPr/>
        </p:nvGrpSpPr>
        <p:grpSpPr>
          <a:xfrm>
            <a:off x="251520" y="1835532"/>
            <a:ext cx="3710488" cy="1593468"/>
            <a:chOff x="251520" y="2339588"/>
            <a:chExt cx="3710488" cy="1593468"/>
          </a:xfrm>
        </p:grpSpPr>
        <p:sp>
          <p:nvSpPr>
            <p:cNvPr id="5" name="Ellipse 4"/>
            <p:cNvSpPr/>
            <p:nvPr/>
          </p:nvSpPr>
          <p:spPr>
            <a:xfrm>
              <a:off x="1801768" y="233958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5"/>
            <p:cNvCxnSpPr>
              <a:stCxn id="5" idx="3"/>
              <a:endCxn id="10" idx="7"/>
            </p:cNvCxnSpPr>
            <p:nvPr/>
          </p:nvCxnSpPr>
          <p:spPr>
            <a:xfrm flipH="1">
              <a:off x="1111515"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2047619"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1159024" y="2411596"/>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2305824" y="2411596"/>
              <a:ext cx="751872" cy="369332"/>
            </a:xfrm>
            <a:prstGeom prst="rect">
              <a:avLst/>
            </a:prstGeom>
            <a:noFill/>
          </p:spPr>
          <p:txBody>
            <a:bodyPr wrap="none" rtlCol="0">
              <a:spAutoFit/>
            </a:bodyPr>
            <a:lstStyle/>
            <a:p>
              <a:r>
                <a:rPr lang="de-DE" dirty="0" err="1"/>
                <a:t>organ</a:t>
              </a:r>
              <a:endParaRPr lang="de-DE" dirty="0"/>
            </a:p>
          </p:txBody>
        </p:sp>
        <p:sp>
          <p:nvSpPr>
            <p:cNvPr id="11" name="Ellipse 10"/>
            <p:cNvSpPr/>
            <p:nvPr/>
          </p:nvSpPr>
          <p:spPr>
            <a:xfrm>
              <a:off x="2737872"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2234387"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242499"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2480238" y="308949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2983723" y="308949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2305824" y="298766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2305824" y="2987660"/>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3075211" y="2987660"/>
              <a:ext cx="522900" cy="369332"/>
            </a:xfrm>
            <a:prstGeom prst="rect">
              <a:avLst/>
            </a:prstGeom>
            <a:noFill/>
          </p:spPr>
          <p:txBody>
            <a:bodyPr wrap="none" rtlCol="0">
              <a:spAutoFit/>
            </a:bodyPr>
            <a:lstStyle/>
            <a:p>
              <a:r>
                <a:rPr lang="de-DE" dirty="0" err="1"/>
                <a:t>ism</a:t>
              </a:r>
              <a:endParaRPr lang="de-DE" dirty="0"/>
            </a:p>
          </p:txBody>
        </p:sp>
        <p:sp>
          <p:nvSpPr>
            <p:cNvPr id="18" name="Ellipse 17"/>
            <p:cNvSpPr/>
            <p:nvPr/>
          </p:nvSpPr>
          <p:spPr>
            <a:xfrm>
              <a:off x="361608"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1369720" y="334770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607459" y="308949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1111515" y="3089495"/>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502003" y="2987660"/>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1202432" y="2987660"/>
              <a:ext cx="486030" cy="369332"/>
            </a:xfrm>
            <a:prstGeom prst="rect">
              <a:avLst/>
            </a:prstGeom>
            <a:noFill/>
          </p:spPr>
          <p:txBody>
            <a:bodyPr wrap="none" rtlCol="0">
              <a:spAutoFit/>
            </a:bodyPr>
            <a:lstStyle/>
            <a:p>
              <a:r>
                <a:rPr lang="de-DE" dirty="0" err="1">
                  <a:solidFill>
                    <a:srgbClr val="C00000"/>
                  </a:solidFill>
                </a:rPr>
                <a:t>ple</a:t>
              </a:r>
              <a:endParaRPr lang="de-DE" dirty="0">
                <a:solidFill>
                  <a:srgbClr val="C00000"/>
                </a:solidFill>
              </a:endParaRPr>
            </a:p>
          </p:txBody>
        </p:sp>
        <p:sp>
          <p:nvSpPr>
            <p:cNvPr id="24" name="Textfeld 23"/>
            <p:cNvSpPr txBox="1"/>
            <p:nvPr/>
          </p:nvSpPr>
          <p:spPr>
            <a:xfrm>
              <a:off x="251520" y="353146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1168134" y="3563724"/>
              <a:ext cx="750077" cy="369332"/>
            </a:xfrm>
            <a:prstGeom prst="rect">
              <a:avLst/>
            </a:prstGeom>
            <a:noFill/>
          </p:spPr>
          <p:txBody>
            <a:bodyPr wrap="none" rtlCol="0">
              <a:spAutoFit/>
            </a:bodyPr>
            <a:lstStyle/>
            <a:p>
              <a:r>
                <a:rPr lang="de-DE" b="1" i="1" dirty="0" err="1">
                  <a:solidFill>
                    <a:srgbClr val="C00000"/>
                  </a:solidFill>
                </a:rPr>
                <a:t>apple</a:t>
              </a:r>
              <a:endParaRPr lang="de-DE" b="1" i="1" dirty="0">
                <a:solidFill>
                  <a:srgbClr val="C00000"/>
                </a:solidFill>
              </a:endParaRPr>
            </a:p>
          </p:txBody>
        </p:sp>
        <p:sp>
          <p:nvSpPr>
            <p:cNvPr id="26" name="Textfeld 25"/>
            <p:cNvSpPr txBox="1"/>
            <p:nvPr/>
          </p:nvSpPr>
          <p:spPr>
            <a:xfrm>
              <a:off x="2028002" y="355443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2829069" y="355443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0" name="Ellipse 9"/>
            <p:cNvSpPr/>
            <p:nvPr/>
          </p:nvSpPr>
          <p:spPr>
            <a:xfrm>
              <a:off x="865664"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037976" y="1835532"/>
            <a:ext cx="3710488" cy="1584176"/>
            <a:chOff x="5037976" y="2339588"/>
            <a:chExt cx="3710488" cy="1584176"/>
          </a:xfrm>
        </p:grpSpPr>
        <p:sp>
          <p:nvSpPr>
            <p:cNvPr id="28" name="Ellipse 27"/>
            <p:cNvSpPr/>
            <p:nvPr/>
          </p:nvSpPr>
          <p:spPr>
            <a:xfrm>
              <a:off x="6588224" y="233958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8" idx="3"/>
              <a:endCxn id="33" idx="7"/>
            </p:cNvCxnSpPr>
            <p:nvPr/>
          </p:nvCxnSpPr>
          <p:spPr>
            <a:xfrm flipH="1">
              <a:off x="5897971"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8" idx="5"/>
              <a:endCxn id="34" idx="1"/>
            </p:cNvCxnSpPr>
            <p:nvPr/>
          </p:nvCxnSpPr>
          <p:spPr>
            <a:xfrm>
              <a:off x="6834075"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1" name="Textfeld 30"/>
            <p:cNvSpPr txBox="1"/>
            <p:nvPr/>
          </p:nvSpPr>
          <p:spPr>
            <a:xfrm>
              <a:off x="5945480" y="2411596"/>
              <a:ext cx="426720" cy="369332"/>
            </a:xfrm>
            <a:prstGeom prst="rect">
              <a:avLst/>
            </a:prstGeom>
            <a:noFill/>
          </p:spPr>
          <p:txBody>
            <a:bodyPr wrap="none" rtlCol="0">
              <a:spAutoFit/>
            </a:bodyPr>
            <a:lstStyle/>
            <a:p>
              <a:r>
                <a:rPr lang="de-DE" dirty="0" err="1"/>
                <a:t>ap</a:t>
              </a:r>
              <a:endParaRPr lang="de-DE" dirty="0"/>
            </a:p>
          </p:txBody>
        </p:sp>
        <p:sp>
          <p:nvSpPr>
            <p:cNvPr id="32" name="Textfeld 31"/>
            <p:cNvSpPr txBox="1"/>
            <p:nvPr/>
          </p:nvSpPr>
          <p:spPr>
            <a:xfrm>
              <a:off x="7092280" y="2411596"/>
              <a:ext cx="751872" cy="369332"/>
            </a:xfrm>
            <a:prstGeom prst="rect">
              <a:avLst/>
            </a:prstGeom>
            <a:noFill/>
          </p:spPr>
          <p:txBody>
            <a:bodyPr wrap="none" rtlCol="0">
              <a:spAutoFit/>
            </a:bodyPr>
            <a:lstStyle/>
            <a:p>
              <a:r>
                <a:rPr lang="de-DE" dirty="0" err="1"/>
                <a:t>organ</a:t>
              </a:r>
              <a:endParaRPr lang="de-DE" dirty="0"/>
            </a:p>
          </p:txBody>
        </p:sp>
        <p:sp>
          <p:nvSpPr>
            <p:cNvPr id="33" name="Ellipse 32"/>
            <p:cNvSpPr/>
            <p:nvPr/>
          </p:nvSpPr>
          <p:spPr>
            <a:xfrm>
              <a:off x="5652120"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p:cNvSpPr/>
            <p:nvPr/>
          </p:nvSpPr>
          <p:spPr>
            <a:xfrm>
              <a:off x="7524328"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p:cNvSpPr/>
            <p:nvPr/>
          </p:nvSpPr>
          <p:spPr>
            <a:xfrm>
              <a:off x="7020843"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Ellipse 35"/>
            <p:cNvSpPr/>
            <p:nvPr/>
          </p:nvSpPr>
          <p:spPr>
            <a:xfrm>
              <a:off x="8028955"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34" idx="3"/>
              <a:endCxn id="35" idx="7"/>
            </p:cNvCxnSpPr>
            <p:nvPr/>
          </p:nvCxnSpPr>
          <p:spPr>
            <a:xfrm flipH="1">
              <a:off x="7266694" y="308949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a:stCxn id="34" idx="5"/>
              <a:endCxn id="36" idx="1"/>
            </p:cNvCxnSpPr>
            <p:nvPr/>
          </p:nvCxnSpPr>
          <p:spPr>
            <a:xfrm>
              <a:off x="7770179" y="308949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Textfeld 38"/>
                <p:cNvSpPr txBox="1"/>
                <p:nvPr/>
              </p:nvSpPr>
              <p:spPr>
                <a:xfrm>
                  <a:off x="7092280" y="298766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9" name="Textfeld 38"/>
                <p:cNvSpPr txBox="1">
                  <a:spLocks noRot="1" noChangeAspect="1" noMove="1" noResize="1" noEditPoints="1" noAdjustHandles="1" noChangeArrowheads="1" noChangeShapeType="1" noTextEdit="1"/>
                </p:cNvSpPr>
                <p:nvPr/>
              </p:nvSpPr>
              <p:spPr>
                <a:xfrm>
                  <a:off x="7092280" y="2987660"/>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40" name="Textfeld 39"/>
            <p:cNvSpPr txBox="1"/>
            <p:nvPr/>
          </p:nvSpPr>
          <p:spPr>
            <a:xfrm>
              <a:off x="7861667" y="2987660"/>
              <a:ext cx="522900" cy="369332"/>
            </a:xfrm>
            <a:prstGeom prst="rect">
              <a:avLst/>
            </a:prstGeom>
            <a:noFill/>
          </p:spPr>
          <p:txBody>
            <a:bodyPr wrap="none" rtlCol="0">
              <a:spAutoFit/>
            </a:bodyPr>
            <a:lstStyle/>
            <a:p>
              <a:r>
                <a:rPr lang="de-DE" dirty="0" err="1"/>
                <a:t>ism</a:t>
              </a:r>
              <a:endParaRPr lang="de-DE" dirty="0"/>
            </a:p>
          </p:txBody>
        </p:sp>
        <p:sp>
          <p:nvSpPr>
            <p:cNvPr id="41" name="Ellipse 40"/>
            <p:cNvSpPr/>
            <p:nvPr/>
          </p:nvSpPr>
          <p:spPr>
            <a:xfrm>
              <a:off x="5148064"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3" name="Gerade Verbindung 42"/>
            <p:cNvCxnSpPr>
              <a:stCxn id="33" idx="3"/>
              <a:endCxn id="41" idx="7"/>
            </p:cNvCxnSpPr>
            <p:nvPr/>
          </p:nvCxnSpPr>
          <p:spPr>
            <a:xfrm flipH="1">
              <a:off x="5393915" y="308949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5" name="Textfeld 44"/>
            <p:cNvSpPr txBox="1"/>
            <p:nvPr/>
          </p:nvSpPr>
          <p:spPr>
            <a:xfrm>
              <a:off x="5288459" y="2987660"/>
              <a:ext cx="300082" cy="369332"/>
            </a:xfrm>
            <a:prstGeom prst="rect">
              <a:avLst/>
            </a:prstGeom>
            <a:noFill/>
          </p:spPr>
          <p:txBody>
            <a:bodyPr wrap="none" rtlCol="0">
              <a:spAutoFit/>
            </a:bodyPr>
            <a:lstStyle/>
            <a:p>
              <a:r>
                <a:rPr lang="de-DE" dirty="0"/>
                <a:t>e</a:t>
              </a:r>
            </a:p>
          </p:txBody>
        </p:sp>
        <p:sp>
          <p:nvSpPr>
            <p:cNvPr id="47" name="Textfeld 46"/>
            <p:cNvSpPr txBox="1"/>
            <p:nvPr/>
          </p:nvSpPr>
          <p:spPr>
            <a:xfrm>
              <a:off x="5037976" y="353146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49" name="Textfeld 48"/>
            <p:cNvSpPr txBox="1"/>
            <p:nvPr/>
          </p:nvSpPr>
          <p:spPr>
            <a:xfrm>
              <a:off x="6814458" y="355443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0" name="Textfeld 49"/>
            <p:cNvSpPr txBox="1"/>
            <p:nvPr/>
          </p:nvSpPr>
          <p:spPr>
            <a:xfrm>
              <a:off x="7615525" y="355443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grpSp>
        <p:nvGrpSpPr>
          <p:cNvPr id="74" name="Gruppieren 73"/>
          <p:cNvGrpSpPr/>
          <p:nvPr/>
        </p:nvGrpSpPr>
        <p:grpSpPr>
          <a:xfrm>
            <a:off x="5515899" y="4355812"/>
            <a:ext cx="3232565" cy="1584176"/>
            <a:chOff x="5515899" y="4859868"/>
            <a:chExt cx="3232565" cy="1584176"/>
          </a:xfrm>
        </p:grpSpPr>
        <p:sp>
          <p:nvSpPr>
            <p:cNvPr id="51" name="Ellipse 50"/>
            <p:cNvSpPr/>
            <p:nvPr/>
          </p:nvSpPr>
          <p:spPr>
            <a:xfrm>
              <a:off x="6588224" y="48598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2" name="Gerade Verbindung 51"/>
            <p:cNvCxnSpPr>
              <a:stCxn id="51" idx="3"/>
              <a:endCxn id="56" idx="7"/>
            </p:cNvCxnSpPr>
            <p:nvPr/>
          </p:nvCxnSpPr>
          <p:spPr>
            <a:xfrm flipH="1">
              <a:off x="5897971" y="51057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a:stCxn id="51" idx="5"/>
              <a:endCxn id="57" idx="1"/>
            </p:cNvCxnSpPr>
            <p:nvPr/>
          </p:nvCxnSpPr>
          <p:spPr>
            <a:xfrm>
              <a:off x="6834075" y="51057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5945480" y="4931876"/>
              <a:ext cx="542136" cy="369332"/>
            </a:xfrm>
            <a:prstGeom prst="rect">
              <a:avLst/>
            </a:prstGeom>
            <a:noFill/>
          </p:spPr>
          <p:txBody>
            <a:bodyPr wrap="none" rtlCol="0">
              <a:spAutoFit/>
            </a:bodyPr>
            <a:lstStyle/>
            <a:p>
              <a:r>
                <a:rPr lang="de-DE" dirty="0" err="1"/>
                <a:t>ape</a:t>
              </a:r>
              <a:endParaRPr lang="de-DE" dirty="0"/>
            </a:p>
          </p:txBody>
        </p:sp>
        <p:sp>
          <p:nvSpPr>
            <p:cNvPr id="55" name="Textfeld 54"/>
            <p:cNvSpPr txBox="1"/>
            <p:nvPr/>
          </p:nvSpPr>
          <p:spPr>
            <a:xfrm>
              <a:off x="7092280" y="4931876"/>
              <a:ext cx="751872" cy="369332"/>
            </a:xfrm>
            <a:prstGeom prst="rect">
              <a:avLst/>
            </a:prstGeom>
            <a:noFill/>
          </p:spPr>
          <p:txBody>
            <a:bodyPr wrap="none" rtlCol="0">
              <a:spAutoFit/>
            </a:bodyPr>
            <a:lstStyle/>
            <a:p>
              <a:r>
                <a:rPr lang="de-DE" dirty="0" err="1"/>
                <a:t>organ</a:t>
              </a:r>
              <a:endParaRPr lang="de-DE" dirty="0"/>
            </a:p>
          </p:txBody>
        </p:sp>
        <p:sp>
          <p:nvSpPr>
            <p:cNvPr id="56" name="Ellipse 55"/>
            <p:cNvSpPr/>
            <p:nvPr/>
          </p:nvSpPr>
          <p:spPr>
            <a:xfrm>
              <a:off x="5652120" y="53639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a:off x="7524328" y="53639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p:cNvSpPr/>
            <p:nvPr/>
          </p:nvSpPr>
          <p:spPr>
            <a:xfrm>
              <a:off x="7020843" y="58679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Ellipse 58"/>
            <p:cNvSpPr/>
            <p:nvPr/>
          </p:nvSpPr>
          <p:spPr>
            <a:xfrm>
              <a:off x="8028955" y="58679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 Verbindung 59"/>
            <p:cNvCxnSpPr>
              <a:stCxn id="57" idx="3"/>
              <a:endCxn id="58" idx="7"/>
            </p:cNvCxnSpPr>
            <p:nvPr/>
          </p:nvCxnSpPr>
          <p:spPr>
            <a:xfrm flipH="1">
              <a:off x="7266694" y="560977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a:stCxn id="57" idx="5"/>
              <a:endCxn id="59" idx="1"/>
            </p:cNvCxnSpPr>
            <p:nvPr/>
          </p:nvCxnSpPr>
          <p:spPr>
            <a:xfrm>
              <a:off x="7770179" y="560977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2" name="Textfeld 61"/>
                <p:cNvSpPr txBox="1"/>
                <p:nvPr/>
              </p:nvSpPr>
              <p:spPr>
                <a:xfrm>
                  <a:off x="7092280" y="550794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62" name="Textfeld 61"/>
                <p:cNvSpPr txBox="1">
                  <a:spLocks noRot="1" noChangeAspect="1" noMove="1" noResize="1" noEditPoints="1" noAdjustHandles="1" noChangeArrowheads="1" noChangeShapeType="1" noTextEdit="1"/>
                </p:cNvSpPr>
                <p:nvPr/>
              </p:nvSpPr>
              <p:spPr>
                <a:xfrm>
                  <a:off x="7092280" y="5507940"/>
                  <a:ext cx="386644" cy="369332"/>
                </a:xfrm>
                <a:prstGeom prst="rect">
                  <a:avLst/>
                </a:prstGeom>
                <a:blipFill rotWithShape="1">
                  <a:blip r:embed="rId4"/>
                  <a:stretch>
                    <a:fillRect/>
                  </a:stretch>
                </a:blipFill>
              </p:spPr>
              <p:txBody>
                <a:bodyPr/>
                <a:lstStyle/>
                <a:p>
                  <a:r>
                    <a:rPr lang="de-DE">
                      <a:noFill/>
                    </a:rPr>
                    <a:t> </a:t>
                  </a:r>
                </a:p>
              </p:txBody>
            </p:sp>
          </mc:Fallback>
        </mc:AlternateContent>
        <p:sp>
          <p:nvSpPr>
            <p:cNvPr id="63" name="Textfeld 62"/>
            <p:cNvSpPr txBox="1"/>
            <p:nvPr/>
          </p:nvSpPr>
          <p:spPr>
            <a:xfrm>
              <a:off x="7861667" y="5507940"/>
              <a:ext cx="522900" cy="369332"/>
            </a:xfrm>
            <a:prstGeom prst="rect">
              <a:avLst/>
            </a:prstGeom>
            <a:noFill/>
          </p:spPr>
          <p:txBody>
            <a:bodyPr wrap="none" rtlCol="0">
              <a:spAutoFit/>
            </a:bodyPr>
            <a:lstStyle/>
            <a:p>
              <a:r>
                <a:rPr lang="de-DE" dirty="0" err="1"/>
                <a:t>ism</a:t>
              </a:r>
              <a:endParaRPr lang="de-DE" dirty="0"/>
            </a:p>
          </p:txBody>
        </p:sp>
        <p:sp>
          <p:nvSpPr>
            <p:cNvPr id="70" name="Textfeld 69"/>
            <p:cNvSpPr txBox="1"/>
            <p:nvPr/>
          </p:nvSpPr>
          <p:spPr>
            <a:xfrm>
              <a:off x="5515899" y="554082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2" name="Textfeld 71"/>
            <p:cNvSpPr txBox="1"/>
            <p:nvPr/>
          </p:nvSpPr>
          <p:spPr>
            <a:xfrm>
              <a:off x="6814458" y="607471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3" name="Textfeld 72"/>
            <p:cNvSpPr txBox="1"/>
            <p:nvPr/>
          </p:nvSpPr>
          <p:spPr>
            <a:xfrm>
              <a:off x="7615525" y="607471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sp>
        <p:nvSpPr>
          <p:cNvPr id="77" name="Textfeld 76"/>
          <p:cNvSpPr txBox="1"/>
          <p:nvPr/>
        </p:nvSpPr>
        <p:spPr>
          <a:xfrm>
            <a:off x="5852608" y="1412776"/>
            <a:ext cx="1759264" cy="369332"/>
          </a:xfrm>
          <a:prstGeom prst="rect">
            <a:avLst/>
          </a:prstGeom>
          <a:noFill/>
        </p:spPr>
        <p:txBody>
          <a:bodyPr wrap="none" rtlCol="0">
            <a:spAutoFit/>
          </a:bodyPr>
          <a:lstStyle/>
          <a:p>
            <a:r>
              <a:rPr lang="de-DE" dirty="0"/>
              <a:t>Zwischenschritt:</a:t>
            </a:r>
          </a:p>
        </p:txBody>
      </p:sp>
      <p:sp>
        <p:nvSpPr>
          <p:cNvPr id="78" name="Pfeil nach rechts 77"/>
          <p:cNvSpPr/>
          <p:nvPr/>
        </p:nvSpPr>
        <p:spPr>
          <a:xfrm>
            <a:off x="3970374" y="2040313"/>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Pfeil nach rechts 78"/>
          <p:cNvSpPr/>
          <p:nvPr/>
        </p:nvSpPr>
        <p:spPr>
          <a:xfrm rot="5400000">
            <a:off x="6773864" y="3594106"/>
            <a:ext cx="801381"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29</a:t>
            </a:fld>
            <a:endParaRPr lang="de-DE"/>
          </a:p>
        </p:txBody>
      </p:sp>
    </p:spTree>
    <p:extLst>
      <p:ext uri="{BB962C8B-B14F-4D97-AF65-F5344CB8AC3E}">
        <p14:creationId xmlns:p14="http://schemas.microsoft.com/office/powerpoint/2010/main" val="416272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p:cTn id="11" dur="500" fill="hold"/>
                                        <p:tgtEl>
                                          <p:spTgt spid="76"/>
                                        </p:tgtEl>
                                        <p:attrNameLst>
                                          <p:attrName>ppt_w</p:attrName>
                                        </p:attrNameLst>
                                      </p:cBhvr>
                                      <p:tavLst>
                                        <p:tav tm="0">
                                          <p:val>
                                            <p:fltVal val="0"/>
                                          </p:val>
                                        </p:tav>
                                        <p:tav tm="100000">
                                          <p:val>
                                            <p:strVal val="#ppt_w"/>
                                          </p:val>
                                        </p:tav>
                                      </p:tavLst>
                                    </p:anim>
                                    <p:anim calcmode="lin" valueType="num">
                                      <p:cBhvr>
                                        <p:cTn id="12" dur="500" fill="hold"/>
                                        <p:tgtEl>
                                          <p:spTgt spid="76"/>
                                        </p:tgtEl>
                                        <p:attrNameLst>
                                          <p:attrName>ppt_h</p:attrName>
                                        </p:attrNameLst>
                                      </p:cBhvr>
                                      <p:tavLst>
                                        <p:tav tm="0">
                                          <p:val>
                                            <p:fltVal val="0"/>
                                          </p:val>
                                        </p:tav>
                                        <p:tav tm="100000">
                                          <p:val>
                                            <p:strVal val="#ppt_h"/>
                                          </p:val>
                                        </p:tav>
                                      </p:tavLst>
                                    </p:anim>
                                    <p:animEffect transition="in" filter="fade">
                                      <p:cBhvr>
                                        <p:cTn id="13" dur="500"/>
                                        <p:tgtEl>
                                          <p:spTgt spid="7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7"/>
                                        </p:tgtEl>
                                        <p:attrNameLst>
                                          <p:attrName>style.visibility</p:attrName>
                                        </p:attrNameLst>
                                      </p:cBhvr>
                                      <p:to>
                                        <p:strVal val="visible"/>
                                      </p:to>
                                    </p:set>
                                    <p:anim calcmode="lin" valueType="num">
                                      <p:cBhvr>
                                        <p:cTn id="16" dur="500" fill="hold"/>
                                        <p:tgtEl>
                                          <p:spTgt spid="77"/>
                                        </p:tgtEl>
                                        <p:attrNameLst>
                                          <p:attrName>ppt_w</p:attrName>
                                        </p:attrNameLst>
                                      </p:cBhvr>
                                      <p:tavLst>
                                        <p:tav tm="0">
                                          <p:val>
                                            <p:fltVal val="0"/>
                                          </p:val>
                                        </p:tav>
                                        <p:tav tm="100000">
                                          <p:val>
                                            <p:strVal val="#ppt_w"/>
                                          </p:val>
                                        </p:tav>
                                      </p:tavLst>
                                    </p:anim>
                                    <p:anim calcmode="lin" valueType="num">
                                      <p:cBhvr>
                                        <p:cTn id="17" dur="500" fill="hold"/>
                                        <p:tgtEl>
                                          <p:spTgt spid="77"/>
                                        </p:tgtEl>
                                        <p:attrNameLst>
                                          <p:attrName>ppt_h</p:attrName>
                                        </p:attrNameLst>
                                      </p:cBhvr>
                                      <p:tavLst>
                                        <p:tav tm="0">
                                          <p:val>
                                            <p:fltVal val="0"/>
                                          </p:val>
                                        </p:tav>
                                        <p:tav tm="100000">
                                          <p:val>
                                            <p:strVal val="#ppt_h"/>
                                          </p:val>
                                        </p:tav>
                                      </p:tavLst>
                                    </p:anim>
                                    <p:animEffect transition="in" filter="fade">
                                      <p:cBhvr>
                                        <p:cTn id="18" dur="500"/>
                                        <p:tgtEl>
                                          <p:spTgt spid="7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74"/>
                                        </p:tgtEl>
                                        <p:attrNameLst>
                                          <p:attrName>style.visibility</p:attrName>
                                        </p:attrNameLst>
                                      </p:cBhvr>
                                      <p:to>
                                        <p:strVal val="visible"/>
                                      </p:to>
                                    </p:set>
                                    <p:anim calcmode="lin" valueType="num">
                                      <p:cBhvr>
                                        <p:cTn id="27" dur="500" fill="hold"/>
                                        <p:tgtEl>
                                          <p:spTgt spid="74"/>
                                        </p:tgtEl>
                                        <p:attrNameLst>
                                          <p:attrName>ppt_w</p:attrName>
                                        </p:attrNameLst>
                                      </p:cBhvr>
                                      <p:tavLst>
                                        <p:tav tm="0">
                                          <p:val>
                                            <p:fltVal val="0"/>
                                          </p:val>
                                        </p:tav>
                                        <p:tav tm="100000">
                                          <p:val>
                                            <p:strVal val="#ppt_w"/>
                                          </p:val>
                                        </p:tav>
                                      </p:tavLst>
                                    </p:anim>
                                    <p:anim calcmode="lin" valueType="num">
                                      <p:cBhvr>
                                        <p:cTn id="28" dur="500" fill="hold"/>
                                        <p:tgtEl>
                                          <p:spTgt spid="74"/>
                                        </p:tgtEl>
                                        <p:attrNameLst>
                                          <p:attrName>ppt_h</p:attrName>
                                        </p:attrNameLst>
                                      </p:cBhvr>
                                      <p:tavLst>
                                        <p:tav tm="0">
                                          <p:val>
                                            <p:fltVal val="0"/>
                                          </p:val>
                                        </p:tav>
                                        <p:tav tm="100000">
                                          <p:val>
                                            <p:strVal val="#ppt_h"/>
                                          </p:val>
                                        </p:tav>
                                      </p:tavLst>
                                    </p:anim>
                                    <p:animEffect transition="in" filter="fade">
                                      <p:cBhvr>
                                        <p:cTn id="29"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animBg="1"/>
      <p:bldP spid="7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Idee: Ausnutzung von gemeinsamen Präfixen</a:t>
            </a: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60"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a:t>
            </a:fld>
            <a:endParaRPr lang="de-DE"/>
          </a:p>
        </p:txBody>
      </p:sp>
    </p:spTree>
    <p:extLst>
      <p:ext uri="{BB962C8B-B14F-4D97-AF65-F5344CB8AC3E}">
        <p14:creationId xmlns:p14="http://schemas.microsoft.com/office/powerpoint/2010/main" val="117136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1000"/>
                                        <p:tgtEl>
                                          <p:spTgt spid="74"/>
                                        </p:tgtEl>
                                      </p:cBhvr>
                                    </p:animEffect>
                                    <p:anim calcmode="lin" valueType="num">
                                      <p:cBhvr>
                                        <p:cTn id="8" dur="1000" fill="hold"/>
                                        <p:tgtEl>
                                          <p:spTgt spid="74"/>
                                        </p:tgtEl>
                                        <p:attrNameLst>
                                          <p:attrName>ppt_x</p:attrName>
                                        </p:attrNameLst>
                                      </p:cBhvr>
                                      <p:tavLst>
                                        <p:tav tm="0">
                                          <p:val>
                                            <p:strVal val="#ppt_x"/>
                                          </p:val>
                                        </p:tav>
                                        <p:tav tm="100000">
                                          <p:val>
                                            <p:strVal val="#ppt_x"/>
                                          </p:val>
                                        </p:tav>
                                      </p:tavLst>
                                    </p:anim>
                                    <p:anim calcmode="lin" valueType="num">
                                      <p:cBhvr>
                                        <p:cTn id="9"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5"/>
                                        </p:tgtEl>
                                        <p:attrNameLst>
                                          <p:attrName>style.visibility</p:attrName>
                                        </p:attrNameLst>
                                      </p:cBhvr>
                                      <p:to>
                                        <p:strVal val="visible"/>
                                      </p:to>
                                    </p:set>
                                    <p:animEffect transition="in" filter="fade">
                                      <p:cBhvr>
                                        <p:cTn id="14" dur="1000"/>
                                        <p:tgtEl>
                                          <p:spTgt spid="75"/>
                                        </p:tgtEl>
                                      </p:cBhvr>
                                    </p:animEffect>
                                    <p:anim calcmode="lin" valueType="num">
                                      <p:cBhvr>
                                        <p:cTn id="15" dur="1000" fill="hold"/>
                                        <p:tgtEl>
                                          <p:spTgt spid="75"/>
                                        </p:tgtEl>
                                        <p:attrNameLst>
                                          <p:attrName>ppt_x</p:attrName>
                                        </p:attrNameLst>
                                      </p:cBhvr>
                                      <p:tavLst>
                                        <p:tav tm="0">
                                          <p:val>
                                            <p:strVal val="#ppt_x"/>
                                          </p:val>
                                        </p:tav>
                                        <p:tav tm="100000">
                                          <p:val>
                                            <p:strVal val="#ppt_x"/>
                                          </p:val>
                                        </p:tav>
                                      </p:tavLst>
                                    </p:anim>
                                    <p:anim calcmode="lin" valueType="num">
                                      <p:cBhvr>
                                        <p:cTn id="16"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1000"/>
                                        <p:tgtEl>
                                          <p:spTgt spid="76"/>
                                        </p:tgtEl>
                                      </p:cBhvr>
                                    </p:animEffect>
                                    <p:anim calcmode="lin" valueType="num">
                                      <p:cBhvr>
                                        <p:cTn id="22" dur="1000" fill="hold"/>
                                        <p:tgtEl>
                                          <p:spTgt spid="76"/>
                                        </p:tgtEl>
                                        <p:attrNameLst>
                                          <p:attrName>ppt_x</p:attrName>
                                        </p:attrNameLst>
                                      </p:cBhvr>
                                      <p:tavLst>
                                        <p:tav tm="0">
                                          <p:val>
                                            <p:strVal val="#ppt_x"/>
                                          </p:val>
                                        </p:tav>
                                        <p:tav tm="100000">
                                          <p:val>
                                            <p:strVal val="#ppt_x"/>
                                          </p:val>
                                        </p:tav>
                                      </p:tavLst>
                                    </p:anim>
                                    <p:anim calcmode="lin" valueType="num">
                                      <p:cBhvr>
                                        <p:cTn id="23"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7"/>
                                        </p:tgtEl>
                                        <p:attrNameLst>
                                          <p:attrName>style.visibility</p:attrName>
                                        </p:attrNameLst>
                                      </p:cBhvr>
                                      <p:to>
                                        <p:strVal val="visible"/>
                                      </p:to>
                                    </p:set>
                                    <p:animEffect transition="in" filter="fade">
                                      <p:cBhvr>
                                        <p:cTn id="28" dur="1000"/>
                                        <p:tgtEl>
                                          <p:spTgt spid="77"/>
                                        </p:tgtEl>
                                      </p:cBhvr>
                                    </p:animEffect>
                                    <p:anim calcmode="lin" valueType="num">
                                      <p:cBhvr>
                                        <p:cTn id="29" dur="1000" fill="hold"/>
                                        <p:tgtEl>
                                          <p:spTgt spid="77"/>
                                        </p:tgtEl>
                                        <p:attrNameLst>
                                          <p:attrName>ppt_x</p:attrName>
                                        </p:attrNameLst>
                                      </p:cBhvr>
                                      <p:tavLst>
                                        <p:tav tm="0">
                                          <p:val>
                                            <p:strVal val="#ppt_x"/>
                                          </p:val>
                                        </p:tav>
                                        <p:tav tm="100000">
                                          <p:val>
                                            <p:strVal val="#ppt_x"/>
                                          </p:val>
                                        </p:tav>
                                      </p:tavLst>
                                    </p:anim>
                                    <p:anim calcmode="lin" valueType="num">
                                      <p:cBhvr>
                                        <p:cTn id="30"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p:bldP spid="76" grpId="0"/>
      <p:bldP spid="7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Komplexität</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dirty="0"/>
                  <a:t>Ergebnisse für Basisoperationen korrelieren asymptotisch mit denen der </a:t>
                </a:r>
                <a:r>
                  <a:rPr lang="de-DE" dirty="0" err="1"/>
                  <a:t>Tries</a:t>
                </a:r>
                <a:endParaRPr lang="de-DE" dirty="0"/>
              </a:p>
              <a:p>
                <a:pPr lvl="1"/>
                <a:r>
                  <a:rPr lang="de-DE" dirty="0"/>
                  <a:t>D.h. bei geeigneter Implementierung </a:t>
                </a:r>
                <a14:m>
                  <m:oMath xmlns:m="http://schemas.openxmlformats.org/officeDocument/2006/math">
                    <m:r>
                      <a:rPr lang="de-DE" i="1" dirty="0" smtClean="0">
                        <a:solidFill>
                          <a:schemeClr val="accent1">
                            <a:lumMod val="50000"/>
                          </a:schemeClr>
                        </a:solidFill>
                        <a:latin typeface="Cambria Math"/>
                      </a:rPr>
                      <m:t>𝑂</m:t>
                    </m:r>
                    <m:r>
                      <a:rPr lang="de-DE" i="1" dirty="0" smtClean="0">
                        <a:solidFill>
                          <a:schemeClr val="accent1">
                            <a:lumMod val="50000"/>
                          </a:schemeClr>
                        </a:solidFill>
                        <a:latin typeface="Cambria Math"/>
                      </a:rPr>
                      <m:t>(</m:t>
                    </m:r>
                    <m:r>
                      <a:rPr lang="de-DE" i="1" dirty="0" smtClean="0">
                        <a:solidFill>
                          <a:schemeClr val="accent1">
                            <a:lumMod val="50000"/>
                          </a:schemeClr>
                        </a:solidFill>
                        <a:latin typeface="Cambria Math"/>
                      </a:rPr>
                      <m:t>𝑡</m:t>
                    </m:r>
                    <m:r>
                      <a:rPr lang="de-DE" i="1" dirty="0" smtClean="0">
                        <a:solidFill>
                          <a:schemeClr val="accent1">
                            <a:lumMod val="50000"/>
                          </a:schemeClr>
                        </a:solidFill>
                        <a:latin typeface="Cambria Math"/>
                      </a:rPr>
                      <m:t>)</m:t>
                    </m:r>
                  </m:oMath>
                </a14:m>
                <a:r>
                  <a:rPr lang="de-DE" dirty="0">
                    <a:solidFill>
                      <a:schemeClr val="accent1">
                        <a:lumMod val="50000"/>
                      </a:schemeClr>
                    </a:solidFill>
                  </a:rPr>
                  <a:t> </a:t>
                </a:r>
                <a:r>
                  <a:rPr lang="de-DE" dirty="0"/>
                  <a:t>mit </a:t>
                </a:r>
                <a14:m>
                  <m:oMath xmlns:m="http://schemas.openxmlformats.org/officeDocument/2006/math">
                    <m:r>
                      <a:rPr lang="de-DE" i="1" dirty="0" smtClean="0">
                        <a:solidFill>
                          <a:schemeClr val="accent1">
                            <a:lumMod val="50000"/>
                          </a:schemeClr>
                        </a:solidFill>
                        <a:latin typeface="Cambria Math"/>
                      </a:rPr>
                      <m:t>𝑡</m:t>
                    </m:r>
                  </m:oMath>
                </a14:m>
                <a:r>
                  <a:rPr lang="de-DE" dirty="0"/>
                  <a:t> Tiefe des Patricia </a:t>
                </a:r>
                <a:r>
                  <a:rPr lang="de-DE" dirty="0" err="1"/>
                  <a:t>Tries</a:t>
                </a:r>
                <a:r>
                  <a:rPr lang="de-DE" dirty="0"/>
                  <a:t>, welches mit der maximalen Länge der eingefügten Wörter korreliert</a:t>
                </a:r>
              </a:p>
              <a:p>
                <a:r>
                  <a:rPr lang="de-DE" dirty="0"/>
                  <a:t>Da Patricia </a:t>
                </a:r>
                <a:r>
                  <a:rPr lang="de-DE" dirty="0" err="1"/>
                  <a:t>Tries</a:t>
                </a:r>
                <a:r>
                  <a:rPr lang="de-DE" dirty="0"/>
                  <a:t> i.d.R. weniger Knoten haben, </a:t>
                </a:r>
                <a:br>
                  <a:rPr lang="de-DE" dirty="0"/>
                </a:br>
                <a:r>
                  <a:rPr lang="de-DE" dirty="0"/>
                  <a:t>sind in der Praxis</a:t>
                </a:r>
              </a:p>
              <a:p>
                <a:pPr lvl="1"/>
                <a:r>
                  <a:rPr lang="de-DE" dirty="0"/>
                  <a:t>Patricia </a:t>
                </a:r>
                <a:r>
                  <a:rPr lang="de-DE" dirty="0" err="1"/>
                  <a:t>Tries</a:t>
                </a:r>
                <a:r>
                  <a:rPr lang="de-DE" dirty="0"/>
                  <a:t> </a:t>
                </a:r>
                <a:r>
                  <a:rPr lang="de-DE" i="1" dirty="0"/>
                  <a:t>schneller</a:t>
                </a:r>
                <a:r>
                  <a:rPr lang="de-DE" dirty="0"/>
                  <a:t> und</a:t>
                </a:r>
              </a:p>
              <a:p>
                <a:pPr lvl="1"/>
                <a:r>
                  <a:rPr lang="de-DE" dirty="0"/>
                  <a:t>haben </a:t>
                </a:r>
                <a:r>
                  <a:rPr lang="de-DE" i="1" dirty="0"/>
                  <a:t>geringeren Speicherplatzverbrauch</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a:blip r:embed="rId2"/>
                <a:stretch>
                  <a:fillRect l="-1389" t="-1018" r="-1235"/>
                </a:stretch>
              </a:blipFill>
            </p:spPr>
            <p:txBody>
              <a:bodyPr/>
              <a:lstStyle/>
              <a:p>
                <a:r>
                  <a:rPr lang="en-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30</a:t>
            </a:fld>
            <a:endParaRPr lang="de-DE"/>
          </a:p>
        </p:txBody>
      </p:sp>
    </p:spTree>
    <p:extLst>
      <p:ext uri="{BB962C8B-B14F-4D97-AF65-F5344CB8AC3E}">
        <p14:creationId xmlns:p14="http://schemas.microsoft.com/office/powerpoint/2010/main" val="1233886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a:xfrm>
            <a:off x="468313" y="188640"/>
            <a:ext cx="8229600" cy="503238"/>
          </a:xfrm>
        </p:spPr>
        <p:txBody>
          <a:bodyPr/>
          <a:lstStyle/>
          <a:p>
            <a:r>
              <a:rPr lang="de-DE" altLang="de-DE" sz="3600" dirty="0"/>
              <a:t>Zusammenfassung</a:t>
            </a:r>
          </a:p>
        </p:txBody>
      </p:sp>
      <p:sp>
        <p:nvSpPr>
          <p:cNvPr id="36867" name="Inhaltsplatzhalter 2"/>
          <p:cNvSpPr>
            <a:spLocks noGrp="1"/>
          </p:cNvSpPr>
          <p:nvPr>
            <p:ph idx="1"/>
          </p:nvPr>
        </p:nvSpPr>
        <p:spPr/>
        <p:txBody>
          <a:bodyPr/>
          <a:lstStyle/>
          <a:p>
            <a:pPr>
              <a:spcBef>
                <a:spcPct val="0"/>
              </a:spcBef>
            </a:pPr>
            <a:r>
              <a:rPr lang="de-DE" altLang="de-DE" sz="2800" dirty="0" err="1"/>
              <a:t>Trie</a:t>
            </a:r>
            <a:endParaRPr lang="de-DE" altLang="de-DE" sz="2800" dirty="0"/>
          </a:p>
          <a:p>
            <a:pPr lvl="1">
              <a:spcBef>
                <a:spcPct val="0"/>
              </a:spcBef>
            </a:pPr>
            <a:r>
              <a:rPr lang="de-DE" altLang="de-DE" dirty="0" err="1"/>
              <a:t>n-äres</a:t>
            </a:r>
            <a:r>
              <a:rPr lang="de-DE" altLang="de-DE" dirty="0"/>
              <a:t> Alphabet</a:t>
            </a:r>
          </a:p>
          <a:p>
            <a:pPr lvl="2">
              <a:spcBef>
                <a:spcPct val="0"/>
              </a:spcBef>
            </a:pPr>
            <a:r>
              <a:rPr lang="de-DE" altLang="de-DE" sz="2000" dirty="0"/>
              <a:t>Speichern von Zeichenketten</a:t>
            </a:r>
          </a:p>
          <a:p>
            <a:pPr lvl="1">
              <a:spcBef>
                <a:spcPct val="0"/>
              </a:spcBef>
            </a:pPr>
            <a:r>
              <a:rPr lang="de-DE" altLang="de-DE" dirty="0"/>
              <a:t>binäres Alphabet</a:t>
            </a:r>
          </a:p>
          <a:p>
            <a:pPr lvl="2">
              <a:spcBef>
                <a:spcPct val="0"/>
              </a:spcBef>
            </a:pPr>
            <a:r>
              <a:rPr lang="de-DE" altLang="de-DE" sz="2000" dirty="0"/>
              <a:t>Speichern von z.B. Zahlen</a:t>
            </a:r>
          </a:p>
          <a:p>
            <a:pPr>
              <a:spcBef>
                <a:spcPct val="0"/>
              </a:spcBef>
            </a:pPr>
            <a:r>
              <a:rPr lang="de-DE" altLang="de-DE" sz="2800" dirty="0"/>
              <a:t>Patricia </a:t>
            </a:r>
            <a:r>
              <a:rPr lang="de-DE" altLang="de-DE" sz="2800" dirty="0" err="1"/>
              <a:t>Trie</a:t>
            </a:r>
            <a:endParaRPr lang="de-DE" altLang="de-DE" sz="2800" dirty="0"/>
          </a:p>
          <a:p>
            <a:pPr lvl="1">
              <a:spcBef>
                <a:spcPct val="0"/>
              </a:spcBef>
            </a:pPr>
            <a:r>
              <a:rPr lang="de-DE" altLang="de-DE" dirty="0"/>
              <a:t>kompaktere Darstellung</a:t>
            </a:r>
          </a:p>
          <a:p>
            <a:pPr lvl="1">
              <a:spcBef>
                <a:spcPct val="0"/>
              </a:spcBef>
            </a:pPr>
            <a:r>
              <a:rPr lang="de-DE" altLang="de-DE" dirty="0" err="1"/>
              <a:t>n-äres</a:t>
            </a:r>
            <a:r>
              <a:rPr lang="de-DE" altLang="de-DE" dirty="0"/>
              <a:t> Alphabet</a:t>
            </a:r>
          </a:p>
          <a:p>
            <a:pPr lvl="1">
              <a:spcBef>
                <a:spcPct val="0"/>
              </a:spcBef>
            </a:pPr>
            <a:r>
              <a:rPr lang="de-DE" altLang="de-DE" dirty="0"/>
              <a:t>binäres Alphabet</a:t>
            </a:r>
          </a:p>
        </p:txBody>
      </p:sp>
      <p:sp>
        <p:nvSpPr>
          <p:cNvPr id="36868" name="Foliennummernplatzhalter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Myriad Pro" pitchFamily="34" charset="0"/>
              </a:defRPr>
            </a:lvl1pPr>
            <a:lvl2pPr marL="742950" indent="-285750" eaLnBrk="0" hangingPunct="0">
              <a:spcBef>
                <a:spcPct val="20000"/>
              </a:spcBef>
              <a:buChar char="–"/>
              <a:defRPr sz="2800">
                <a:solidFill>
                  <a:schemeClr val="tx1"/>
                </a:solidFill>
                <a:latin typeface="Myriad Pro" pitchFamily="34" charset="0"/>
              </a:defRPr>
            </a:lvl2pPr>
            <a:lvl3pPr marL="1143000" indent="-228600" eaLnBrk="0" hangingPunct="0">
              <a:spcBef>
                <a:spcPct val="20000"/>
              </a:spcBef>
              <a:buChar char="•"/>
              <a:defRPr sz="2400">
                <a:solidFill>
                  <a:schemeClr val="tx1"/>
                </a:solidFill>
                <a:latin typeface="Myriad Pro" pitchFamily="34" charset="0"/>
              </a:defRPr>
            </a:lvl3pPr>
            <a:lvl4pPr marL="1600200" indent="-228600" eaLnBrk="0" hangingPunct="0">
              <a:spcBef>
                <a:spcPct val="20000"/>
              </a:spcBef>
              <a:buChar char="–"/>
              <a:defRPr sz="2000">
                <a:solidFill>
                  <a:schemeClr val="tx1"/>
                </a:solidFill>
                <a:latin typeface="Myriad Pro" pitchFamily="34" charset="0"/>
              </a:defRPr>
            </a:lvl4pPr>
            <a:lvl5pPr marL="2057400" indent="-228600" eaLnBrk="0" hangingPunct="0">
              <a:spcBef>
                <a:spcPct val="20000"/>
              </a:spcBef>
              <a:buChar char="»"/>
              <a:defRPr sz="2000">
                <a:solidFill>
                  <a:schemeClr val="tx1"/>
                </a:solidFill>
                <a:latin typeface="Myriad Pro" pitchFamily="34" charset="0"/>
              </a:defRPr>
            </a:lvl5pPr>
            <a:lvl6pPr marL="2514600" indent="-228600" eaLnBrk="0" fontAlgn="base" hangingPunct="0">
              <a:spcBef>
                <a:spcPct val="20000"/>
              </a:spcBef>
              <a:spcAft>
                <a:spcPct val="0"/>
              </a:spcAft>
              <a:buChar char="»"/>
              <a:defRPr sz="2000">
                <a:solidFill>
                  <a:schemeClr val="tx1"/>
                </a:solidFill>
                <a:latin typeface="Myriad Pro" pitchFamily="34" charset="0"/>
              </a:defRPr>
            </a:lvl6pPr>
            <a:lvl7pPr marL="2971800" indent="-228600" eaLnBrk="0" fontAlgn="base" hangingPunct="0">
              <a:spcBef>
                <a:spcPct val="20000"/>
              </a:spcBef>
              <a:spcAft>
                <a:spcPct val="0"/>
              </a:spcAft>
              <a:buChar char="»"/>
              <a:defRPr sz="2000">
                <a:solidFill>
                  <a:schemeClr val="tx1"/>
                </a:solidFill>
                <a:latin typeface="Myriad Pro" pitchFamily="34" charset="0"/>
              </a:defRPr>
            </a:lvl7pPr>
            <a:lvl8pPr marL="3429000" indent="-228600" eaLnBrk="0" fontAlgn="base" hangingPunct="0">
              <a:spcBef>
                <a:spcPct val="20000"/>
              </a:spcBef>
              <a:spcAft>
                <a:spcPct val="0"/>
              </a:spcAft>
              <a:buChar char="»"/>
              <a:defRPr sz="2000">
                <a:solidFill>
                  <a:schemeClr val="tx1"/>
                </a:solidFill>
                <a:latin typeface="Myriad Pro" pitchFamily="34" charset="0"/>
              </a:defRPr>
            </a:lvl8pPr>
            <a:lvl9pPr marL="3886200" indent="-228600" eaLnBrk="0" fontAlgn="base" hangingPunct="0">
              <a:spcBef>
                <a:spcPct val="20000"/>
              </a:spcBef>
              <a:spcAft>
                <a:spcPct val="0"/>
              </a:spcAft>
              <a:buChar char="»"/>
              <a:defRPr sz="2000">
                <a:solidFill>
                  <a:schemeClr val="tx1"/>
                </a:solidFill>
                <a:latin typeface="Myriad Pro" pitchFamily="34" charset="0"/>
              </a:defRPr>
            </a:lvl9pPr>
          </a:lstStyle>
          <a:p>
            <a:pPr eaLnBrk="1" hangingPunct="1">
              <a:spcBef>
                <a:spcPct val="0"/>
              </a:spcBef>
              <a:buFontTx/>
              <a:buNone/>
            </a:pPr>
            <a:fld id="{4D4145C1-DA1E-4BB1-B072-A2FE57DE868D}" type="slidenum">
              <a:rPr lang="de-DE" altLang="de-DE" sz="1100" smtClean="0">
                <a:solidFill>
                  <a:schemeClr val="bg1"/>
                </a:solidFill>
              </a:rPr>
              <a:pPr eaLnBrk="1" hangingPunct="1">
                <a:spcBef>
                  <a:spcPct val="0"/>
                </a:spcBef>
                <a:buFontTx/>
                <a:buNone/>
              </a:pPr>
              <a:t>31</a:t>
            </a:fld>
            <a:endParaRPr lang="de-DE" altLang="de-DE" sz="1100">
              <a:solidFill>
                <a:schemeClr val="bg1"/>
              </a:solidFill>
            </a:endParaRP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31</a:t>
            </a:fld>
            <a:endParaRPr lang="de-DE" dirty="0"/>
          </a:p>
        </p:txBody>
      </p:sp>
    </p:spTree>
    <p:extLst>
      <p:ext uri="{BB962C8B-B14F-4D97-AF65-F5344CB8AC3E}">
        <p14:creationId xmlns:p14="http://schemas.microsoft.com/office/powerpoint/2010/main" val="503609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 4" descr="RM2057.jpg">
            <a:extLst>
              <a:ext uri="{FF2B5EF4-FFF2-40B4-BE49-F238E27FC236}">
                <a16:creationId xmlns:a16="http://schemas.microsoft.com/office/drawing/2014/main" id="{FE24469B-CF50-BF43-9C18-C710CAEEE9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1741" y="3573040"/>
            <a:ext cx="2492872" cy="2492872"/>
          </a:xfrm>
          <a:prstGeom prst="rect">
            <a:avLst/>
          </a:prstGeom>
        </p:spPr>
      </p:pic>
      <p:sp>
        <p:nvSpPr>
          <p:cNvPr id="2" name="Titel 1"/>
          <p:cNvSpPr>
            <a:spLocks noGrp="1"/>
          </p:cNvSpPr>
          <p:nvPr>
            <p:ph type="title"/>
          </p:nvPr>
        </p:nvSpPr>
        <p:spPr/>
        <p:txBody>
          <a:bodyPr/>
          <a:lstStyle/>
          <a:p>
            <a:r>
              <a:rPr lang="de-DE" dirty="0" err="1"/>
              <a:t>Trie</a:t>
            </a:r>
            <a:endParaRPr lang="de-DE" dirty="0"/>
          </a:p>
        </p:txBody>
      </p:sp>
      <p:sp>
        <p:nvSpPr>
          <p:cNvPr id="3" name="Inhaltsplatzhalter 2"/>
          <p:cNvSpPr>
            <a:spLocks noGrp="1"/>
          </p:cNvSpPr>
          <p:nvPr>
            <p:ph idx="1"/>
          </p:nvPr>
        </p:nvSpPr>
        <p:spPr/>
        <p:txBody>
          <a:bodyPr/>
          <a:lstStyle/>
          <a:p>
            <a:r>
              <a:rPr lang="de-DE" dirty="0"/>
              <a:t>Repräsentation von Mengen von Zeichenketten</a:t>
            </a:r>
          </a:p>
          <a:p>
            <a:r>
              <a:rPr lang="de-DE" dirty="0"/>
              <a:t>Name stammt nach </a:t>
            </a:r>
            <a:r>
              <a:rPr lang="de-DE" i="1" dirty="0"/>
              <a:t>Edward </a:t>
            </a:r>
            <a:r>
              <a:rPr lang="de-DE" i="1" dirty="0" err="1"/>
              <a:t>Fredkin</a:t>
            </a:r>
            <a:r>
              <a:rPr lang="de-DE" i="1" dirty="0"/>
              <a:t> </a:t>
            </a:r>
            <a:r>
              <a:rPr lang="de-DE" dirty="0"/>
              <a:t>von </a:t>
            </a:r>
            <a:r>
              <a:rPr lang="de-DE" dirty="0" err="1"/>
              <a:t>re</a:t>
            </a:r>
            <a:r>
              <a:rPr lang="de-DE" b="1" dirty="0" err="1"/>
              <a:t>TRIE</a:t>
            </a:r>
            <a:r>
              <a:rPr lang="de-DE" dirty="0" err="1"/>
              <a:t>val</a:t>
            </a:r>
            <a:endParaRPr lang="de-DE" dirty="0"/>
          </a:p>
          <a:p>
            <a:pPr lvl="1"/>
            <a:r>
              <a:rPr lang="de-DE" dirty="0"/>
              <a:t>Anwendungen von </a:t>
            </a:r>
            <a:r>
              <a:rPr lang="de-DE" dirty="0" err="1"/>
              <a:t>Tries</a:t>
            </a:r>
            <a:r>
              <a:rPr lang="de-DE" dirty="0"/>
              <a:t> finden sich im Bereich des </a:t>
            </a:r>
            <a:br>
              <a:rPr lang="de-DE" dirty="0"/>
            </a:br>
            <a:r>
              <a:rPr lang="de-DE" i="1" dirty="0"/>
              <a:t>Information </a:t>
            </a:r>
            <a:r>
              <a:rPr lang="de-DE" i="1" dirty="0" err="1"/>
              <a:t>Retrieval</a:t>
            </a:r>
            <a:endParaRPr lang="de-DE" dirty="0"/>
          </a:p>
          <a:p>
            <a:pPr lvl="2"/>
            <a:r>
              <a:rPr lang="de-DE" dirty="0"/>
              <a:t>Informationsrückgewinnung aus bestehenden komplexen Daten (Beispiel Internet-Suchmaschine)</a:t>
            </a:r>
          </a:p>
          <a:p>
            <a:pPr lvl="1"/>
            <a:r>
              <a:rPr lang="de-DE" dirty="0"/>
              <a:t>auch Radix-Baum oder Suffix-Baum genannt</a:t>
            </a:r>
          </a:p>
          <a:p>
            <a:r>
              <a:rPr lang="de-DE" dirty="0"/>
              <a:t>Relativ </a:t>
            </a:r>
            <a:r>
              <a:rPr lang="de-DE" dirty="0">
                <a:solidFill>
                  <a:srgbClr val="0833FF"/>
                </a:solidFill>
              </a:rPr>
              <a:t>kompakte Speicherung von Daten</a:t>
            </a:r>
            <a:br>
              <a:rPr lang="de-DE" dirty="0">
                <a:solidFill>
                  <a:srgbClr val="0833FF"/>
                </a:solidFill>
              </a:rPr>
            </a:br>
            <a:r>
              <a:rPr lang="de-DE" dirty="0"/>
              <a:t>insbesondere mit </a:t>
            </a:r>
            <a:r>
              <a:rPr lang="de-DE" dirty="0">
                <a:solidFill>
                  <a:srgbClr val="0833FF"/>
                </a:solidFill>
              </a:rPr>
              <a:t>gemeinsamen Präfixen</a:t>
            </a:r>
          </a:p>
        </p:txBody>
      </p:sp>
      <p:sp>
        <p:nvSpPr>
          <p:cNvPr id="6" name="Rechteck 5"/>
          <p:cNvSpPr/>
          <p:nvPr/>
        </p:nvSpPr>
        <p:spPr>
          <a:xfrm>
            <a:off x="2195736" y="6238473"/>
            <a:ext cx="4139952" cy="430887"/>
          </a:xfrm>
          <a:prstGeom prst="rect">
            <a:avLst/>
          </a:prstGeom>
        </p:spPr>
        <p:txBody>
          <a:bodyPr wrap="square">
            <a:spAutoFit/>
          </a:bodyPr>
          <a:lstStyle/>
          <a:p>
            <a:r>
              <a:rPr lang="de-DE" sz="1100" dirty="0">
                <a:solidFill>
                  <a:srgbClr val="0000FF"/>
                </a:solidFill>
              </a:rPr>
              <a:t>Edward </a:t>
            </a:r>
            <a:r>
              <a:rPr lang="de-DE" sz="1100" dirty="0" err="1">
                <a:solidFill>
                  <a:srgbClr val="0000FF"/>
                </a:solidFill>
              </a:rPr>
              <a:t>Fredkin</a:t>
            </a:r>
            <a:r>
              <a:rPr lang="de-DE" sz="1100" dirty="0">
                <a:solidFill>
                  <a:srgbClr val="0000FF"/>
                </a:solidFill>
              </a:rPr>
              <a:t>, </a:t>
            </a:r>
            <a:r>
              <a:rPr lang="de-DE" sz="1100" dirty="0" err="1">
                <a:solidFill>
                  <a:srgbClr val="0000FF"/>
                </a:solidFill>
              </a:rPr>
              <a:t>Trie</a:t>
            </a:r>
            <a:r>
              <a:rPr lang="de-DE" sz="1100" dirty="0">
                <a:solidFill>
                  <a:srgbClr val="0000FF"/>
                </a:solidFill>
              </a:rPr>
              <a:t> Memory,</a:t>
            </a:r>
            <a:br>
              <a:rPr lang="de-DE" sz="1100" dirty="0">
                <a:solidFill>
                  <a:srgbClr val="0000FF"/>
                </a:solidFill>
              </a:rPr>
            </a:br>
            <a:r>
              <a:rPr lang="de-DE" sz="1100" dirty="0">
                <a:solidFill>
                  <a:srgbClr val="0000FF"/>
                </a:solidFill>
              </a:rPr>
              <a:t>Communications of </a:t>
            </a:r>
            <a:r>
              <a:rPr lang="de-DE" sz="1100" dirty="0" err="1">
                <a:solidFill>
                  <a:srgbClr val="0000FF"/>
                </a:solidFill>
              </a:rPr>
              <a:t>the</a:t>
            </a:r>
            <a:r>
              <a:rPr lang="de-DE" sz="1100" dirty="0">
                <a:solidFill>
                  <a:srgbClr val="0000FF"/>
                </a:solidFill>
              </a:rPr>
              <a:t> ACM 3 (9), S. 490–499, </a:t>
            </a:r>
            <a:r>
              <a:rPr lang="de-DE" sz="1100" b="1" dirty="0">
                <a:solidFill>
                  <a:srgbClr val="FF0000"/>
                </a:solidFill>
              </a:rPr>
              <a:t>1960</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4</a:t>
            </a:fld>
            <a:endParaRPr lang="de-DE"/>
          </a:p>
        </p:txBody>
      </p:sp>
      <p:sp>
        <p:nvSpPr>
          <p:cNvPr id="8" name="Rounded Rectangular Callout 5">
            <a:extLst>
              <a:ext uri="{FF2B5EF4-FFF2-40B4-BE49-F238E27FC236}">
                <a16:creationId xmlns:a16="http://schemas.microsoft.com/office/drawing/2014/main" id="{C8D52B4E-97CE-1D31-B9CE-9DEE164CCA26}"/>
              </a:ext>
            </a:extLst>
          </p:cNvPr>
          <p:cNvSpPr/>
          <p:nvPr/>
        </p:nvSpPr>
        <p:spPr>
          <a:xfrm>
            <a:off x="4244915" y="5157621"/>
            <a:ext cx="2456473" cy="1175673"/>
          </a:xfrm>
          <a:custGeom>
            <a:avLst/>
            <a:gdLst>
              <a:gd name="connsiteX0" fmla="*/ 0 w 2795307"/>
              <a:gd name="connsiteY0" fmla="*/ 251484 h 1508873"/>
              <a:gd name="connsiteX1" fmla="*/ 251484 w 2795307"/>
              <a:gd name="connsiteY1" fmla="*/ 0 h 1508873"/>
              <a:gd name="connsiteX2" fmla="*/ 465885 w 2795307"/>
              <a:gd name="connsiteY2" fmla="*/ 0 h 1508873"/>
              <a:gd name="connsiteX3" fmla="*/ 465885 w 2795307"/>
              <a:gd name="connsiteY3" fmla="*/ 0 h 1508873"/>
              <a:gd name="connsiteX4" fmla="*/ 1164711 w 2795307"/>
              <a:gd name="connsiteY4" fmla="*/ 0 h 1508873"/>
              <a:gd name="connsiteX5" fmla="*/ 2543823 w 2795307"/>
              <a:gd name="connsiteY5" fmla="*/ 0 h 1508873"/>
              <a:gd name="connsiteX6" fmla="*/ 2795307 w 2795307"/>
              <a:gd name="connsiteY6" fmla="*/ 251484 h 1508873"/>
              <a:gd name="connsiteX7" fmla="*/ 2795307 w 2795307"/>
              <a:gd name="connsiteY7" fmla="*/ 251479 h 1508873"/>
              <a:gd name="connsiteX8" fmla="*/ 2795307 w 2795307"/>
              <a:gd name="connsiteY8" fmla="*/ 251479 h 1508873"/>
              <a:gd name="connsiteX9" fmla="*/ 2795307 w 2795307"/>
              <a:gd name="connsiteY9" fmla="*/ 628697 h 1508873"/>
              <a:gd name="connsiteX10" fmla="*/ 2795307 w 2795307"/>
              <a:gd name="connsiteY10" fmla="*/ 1257389 h 1508873"/>
              <a:gd name="connsiteX11" fmla="*/ 2543823 w 2795307"/>
              <a:gd name="connsiteY11" fmla="*/ 1508873 h 1508873"/>
              <a:gd name="connsiteX12" fmla="*/ 1164711 w 2795307"/>
              <a:gd name="connsiteY12" fmla="*/ 1508873 h 1508873"/>
              <a:gd name="connsiteX13" fmla="*/ 465885 w 2795307"/>
              <a:gd name="connsiteY13" fmla="*/ 1508873 h 1508873"/>
              <a:gd name="connsiteX14" fmla="*/ 465885 w 2795307"/>
              <a:gd name="connsiteY14" fmla="*/ 1508873 h 1508873"/>
              <a:gd name="connsiteX15" fmla="*/ 251484 w 2795307"/>
              <a:gd name="connsiteY15" fmla="*/ 1508873 h 1508873"/>
              <a:gd name="connsiteX16" fmla="*/ 0 w 2795307"/>
              <a:gd name="connsiteY16" fmla="*/ 1257389 h 1508873"/>
              <a:gd name="connsiteX17" fmla="*/ 0 w 2795307"/>
              <a:gd name="connsiteY17" fmla="*/ 628697 h 1508873"/>
              <a:gd name="connsiteX18" fmla="*/ -3009120 w 2795307"/>
              <a:gd name="connsiteY18" fmla="*/ 89491 h 1508873"/>
              <a:gd name="connsiteX19" fmla="*/ 0 w 2795307"/>
              <a:gd name="connsiteY19" fmla="*/ 251479 h 1508873"/>
              <a:gd name="connsiteX20" fmla="*/ 0 w 2795307"/>
              <a:gd name="connsiteY20" fmla="*/ 251484 h 1508873"/>
              <a:gd name="connsiteX0" fmla="*/ 2962821 w 5758128"/>
              <a:gd name="connsiteY0" fmla="*/ 251484 h 1508873"/>
              <a:gd name="connsiteX1" fmla="*/ 3214305 w 5758128"/>
              <a:gd name="connsiteY1" fmla="*/ 0 h 1508873"/>
              <a:gd name="connsiteX2" fmla="*/ 3428706 w 5758128"/>
              <a:gd name="connsiteY2" fmla="*/ 0 h 1508873"/>
              <a:gd name="connsiteX3" fmla="*/ 3428706 w 5758128"/>
              <a:gd name="connsiteY3" fmla="*/ 0 h 1508873"/>
              <a:gd name="connsiteX4" fmla="*/ 4127532 w 5758128"/>
              <a:gd name="connsiteY4" fmla="*/ 0 h 1508873"/>
              <a:gd name="connsiteX5" fmla="*/ 5506644 w 5758128"/>
              <a:gd name="connsiteY5" fmla="*/ 0 h 1508873"/>
              <a:gd name="connsiteX6" fmla="*/ 5758128 w 5758128"/>
              <a:gd name="connsiteY6" fmla="*/ 251484 h 1508873"/>
              <a:gd name="connsiteX7" fmla="*/ 5758128 w 5758128"/>
              <a:gd name="connsiteY7" fmla="*/ 251479 h 1508873"/>
              <a:gd name="connsiteX8" fmla="*/ 5758128 w 5758128"/>
              <a:gd name="connsiteY8" fmla="*/ 251479 h 1508873"/>
              <a:gd name="connsiteX9" fmla="*/ 5758128 w 5758128"/>
              <a:gd name="connsiteY9" fmla="*/ 628697 h 1508873"/>
              <a:gd name="connsiteX10" fmla="*/ 5758128 w 5758128"/>
              <a:gd name="connsiteY10" fmla="*/ 1257389 h 1508873"/>
              <a:gd name="connsiteX11" fmla="*/ 5506644 w 5758128"/>
              <a:gd name="connsiteY11" fmla="*/ 1508873 h 1508873"/>
              <a:gd name="connsiteX12" fmla="*/ 4127532 w 5758128"/>
              <a:gd name="connsiteY12" fmla="*/ 1508873 h 1508873"/>
              <a:gd name="connsiteX13" fmla="*/ 3428706 w 5758128"/>
              <a:gd name="connsiteY13" fmla="*/ 1508873 h 1508873"/>
              <a:gd name="connsiteX14" fmla="*/ 3428706 w 5758128"/>
              <a:gd name="connsiteY14" fmla="*/ 1508873 h 1508873"/>
              <a:gd name="connsiteX15" fmla="*/ 3214305 w 5758128"/>
              <a:gd name="connsiteY15" fmla="*/ 1508873 h 1508873"/>
              <a:gd name="connsiteX16" fmla="*/ 2962821 w 5758128"/>
              <a:gd name="connsiteY16" fmla="*/ 1257389 h 1508873"/>
              <a:gd name="connsiteX17" fmla="*/ 2962821 w 5758128"/>
              <a:gd name="connsiteY17" fmla="*/ 628697 h 1508873"/>
              <a:gd name="connsiteX18" fmla="*/ 0 w 5758128"/>
              <a:gd name="connsiteY18" fmla="*/ 436732 h 1508873"/>
              <a:gd name="connsiteX19" fmla="*/ 2962821 w 5758128"/>
              <a:gd name="connsiteY19" fmla="*/ 251479 h 1508873"/>
              <a:gd name="connsiteX20" fmla="*/ 2962821 w 5758128"/>
              <a:gd name="connsiteY20" fmla="*/ 251484 h 1508873"/>
              <a:gd name="connsiteX0" fmla="*/ 0 w 2795307"/>
              <a:gd name="connsiteY0" fmla="*/ 251484 h 1508873"/>
              <a:gd name="connsiteX1" fmla="*/ 251484 w 2795307"/>
              <a:gd name="connsiteY1" fmla="*/ 0 h 1508873"/>
              <a:gd name="connsiteX2" fmla="*/ 465885 w 2795307"/>
              <a:gd name="connsiteY2" fmla="*/ 0 h 1508873"/>
              <a:gd name="connsiteX3" fmla="*/ 465885 w 2795307"/>
              <a:gd name="connsiteY3" fmla="*/ 0 h 1508873"/>
              <a:gd name="connsiteX4" fmla="*/ 1164711 w 2795307"/>
              <a:gd name="connsiteY4" fmla="*/ 0 h 1508873"/>
              <a:gd name="connsiteX5" fmla="*/ 2543823 w 2795307"/>
              <a:gd name="connsiteY5" fmla="*/ 0 h 1508873"/>
              <a:gd name="connsiteX6" fmla="*/ 2795307 w 2795307"/>
              <a:gd name="connsiteY6" fmla="*/ 251484 h 1508873"/>
              <a:gd name="connsiteX7" fmla="*/ 2795307 w 2795307"/>
              <a:gd name="connsiteY7" fmla="*/ 251479 h 1508873"/>
              <a:gd name="connsiteX8" fmla="*/ 2795307 w 2795307"/>
              <a:gd name="connsiteY8" fmla="*/ 251479 h 1508873"/>
              <a:gd name="connsiteX9" fmla="*/ 2795307 w 2795307"/>
              <a:gd name="connsiteY9" fmla="*/ 628697 h 1508873"/>
              <a:gd name="connsiteX10" fmla="*/ 2795307 w 2795307"/>
              <a:gd name="connsiteY10" fmla="*/ 1257389 h 1508873"/>
              <a:gd name="connsiteX11" fmla="*/ 2543823 w 2795307"/>
              <a:gd name="connsiteY11" fmla="*/ 1508873 h 1508873"/>
              <a:gd name="connsiteX12" fmla="*/ 1164711 w 2795307"/>
              <a:gd name="connsiteY12" fmla="*/ 1508873 h 1508873"/>
              <a:gd name="connsiteX13" fmla="*/ 465885 w 2795307"/>
              <a:gd name="connsiteY13" fmla="*/ 1508873 h 1508873"/>
              <a:gd name="connsiteX14" fmla="*/ 465885 w 2795307"/>
              <a:gd name="connsiteY14" fmla="*/ 1508873 h 1508873"/>
              <a:gd name="connsiteX15" fmla="*/ 251484 w 2795307"/>
              <a:gd name="connsiteY15" fmla="*/ 1508873 h 1508873"/>
              <a:gd name="connsiteX16" fmla="*/ 0 w 2795307"/>
              <a:gd name="connsiteY16" fmla="*/ 1257389 h 1508873"/>
              <a:gd name="connsiteX17" fmla="*/ 0 w 2795307"/>
              <a:gd name="connsiteY17" fmla="*/ 628697 h 1508873"/>
              <a:gd name="connsiteX18" fmla="*/ 298 w 2795307"/>
              <a:gd name="connsiteY18" fmla="*/ 413582 h 1508873"/>
              <a:gd name="connsiteX19" fmla="*/ 0 w 2795307"/>
              <a:gd name="connsiteY19" fmla="*/ 251479 h 1508873"/>
              <a:gd name="connsiteX20" fmla="*/ 0 w 2795307"/>
              <a:gd name="connsiteY20" fmla="*/ 251484 h 1508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95307" h="1508873">
                <a:moveTo>
                  <a:pt x="0" y="251484"/>
                </a:moveTo>
                <a:cubicBezTo>
                  <a:pt x="0" y="112593"/>
                  <a:pt x="112593" y="0"/>
                  <a:pt x="251484" y="0"/>
                </a:cubicBezTo>
                <a:lnTo>
                  <a:pt x="465885" y="0"/>
                </a:lnTo>
                <a:lnTo>
                  <a:pt x="465885" y="0"/>
                </a:lnTo>
                <a:lnTo>
                  <a:pt x="1164711" y="0"/>
                </a:lnTo>
                <a:lnTo>
                  <a:pt x="2543823" y="0"/>
                </a:lnTo>
                <a:cubicBezTo>
                  <a:pt x="2682714" y="0"/>
                  <a:pt x="2795307" y="112593"/>
                  <a:pt x="2795307" y="251484"/>
                </a:cubicBezTo>
                <a:lnTo>
                  <a:pt x="2795307" y="251479"/>
                </a:lnTo>
                <a:lnTo>
                  <a:pt x="2795307" y="251479"/>
                </a:lnTo>
                <a:lnTo>
                  <a:pt x="2795307" y="628697"/>
                </a:lnTo>
                <a:lnTo>
                  <a:pt x="2795307" y="1257389"/>
                </a:lnTo>
                <a:cubicBezTo>
                  <a:pt x="2795307" y="1396280"/>
                  <a:pt x="2682714" y="1508873"/>
                  <a:pt x="2543823" y="1508873"/>
                </a:cubicBezTo>
                <a:lnTo>
                  <a:pt x="1164711" y="1508873"/>
                </a:lnTo>
                <a:lnTo>
                  <a:pt x="465885" y="1508873"/>
                </a:lnTo>
                <a:lnTo>
                  <a:pt x="465885" y="1508873"/>
                </a:lnTo>
                <a:lnTo>
                  <a:pt x="251484" y="1508873"/>
                </a:lnTo>
                <a:cubicBezTo>
                  <a:pt x="112593" y="1508873"/>
                  <a:pt x="0" y="1396280"/>
                  <a:pt x="0" y="1257389"/>
                </a:cubicBezTo>
                <a:lnTo>
                  <a:pt x="0" y="628697"/>
                </a:lnTo>
                <a:cubicBezTo>
                  <a:pt x="99" y="556992"/>
                  <a:pt x="199" y="485287"/>
                  <a:pt x="298" y="413582"/>
                </a:cubicBezTo>
                <a:cubicBezTo>
                  <a:pt x="199" y="359548"/>
                  <a:pt x="99" y="305513"/>
                  <a:pt x="0" y="251479"/>
                </a:cubicBezTo>
                <a:lnTo>
                  <a:pt x="0" y="251484"/>
                </a:lnTo>
                <a:close/>
              </a:path>
            </a:pathLst>
          </a:custGeom>
          <a:blipFill dpi="0" rotWithShape="1">
            <a:blip r:embed="rId3">
              <a:extLst>
                <a:ext uri="{96DAC541-7B7A-43D3-8B79-37D633B846F1}">
                  <asvg:svgBlip xmlns:asvg="http://schemas.microsoft.com/office/drawing/2016/SVG/main" r:embed="rId4"/>
                </a:ext>
              </a:extLst>
            </a:blip>
            <a:srcRect/>
            <a:stretch>
              <a:fillRect/>
            </a:stretch>
          </a:blip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sz="1700" dirty="0"/>
              <a:t>Beispielimplementierung </a:t>
            </a:r>
          </a:p>
          <a:p>
            <a:pPr algn="ctr"/>
            <a:r>
              <a:rPr lang="de-DE" sz="1700" dirty="0"/>
              <a:t>in Julia vorhanden.</a:t>
            </a:r>
            <a:endParaRPr lang="en-DE" sz="1700" dirty="0"/>
          </a:p>
        </p:txBody>
      </p:sp>
    </p:spTree>
    <p:extLst>
      <p:ext uri="{BB962C8B-B14F-4D97-AF65-F5344CB8AC3E}">
        <p14:creationId xmlns:p14="http://schemas.microsoft.com/office/powerpoint/2010/main" val="307012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endParaRPr lang="de-DE" dirty="0"/>
          </a:p>
        </p:txBody>
      </p:sp>
      <p:sp>
        <p:nvSpPr>
          <p:cNvPr id="3" name="Inhaltsplatzhalter 2"/>
          <p:cNvSpPr>
            <a:spLocks noGrp="1"/>
          </p:cNvSpPr>
          <p:nvPr>
            <p:ph idx="1"/>
          </p:nvPr>
        </p:nvSpPr>
        <p:spPr/>
        <p:txBody>
          <a:bodyPr/>
          <a:lstStyle/>
          <a:p>
            <a:r>
              <a:rPr lang="de-DE" dirty="0"/>
              <a:t>Voraussetzung</a:t>
            </a:r>
          </a:p>
          <a:p>
            <a:pPr lvl="1"/>
            <a:r>
              <a:rPr lang="de-DE" dirty="0"/>
              <a:t>Daten darstellbar als Folge von Elementen aus einem (endlichen) Alphabet</a:t>
            </a:r>
          </a:p>
          <a:p>
            <a:pPr lvl="2"/>
            <a:r>
              <a:rPr lang="de-DE" dirty="0"/>
              <a:t>Beispiele</a:t>
            </a:r>
          </a:p>
          <a:p>
            <a:pPr lvl="3"/>
            <a:r>
              <a:rPr lang="de-DE" dirty="0"/>
              <a:t>Zeichenkette „Otto“ besteht aus Zeichen ‚O‘, ‚t‘, ‚t‘ und ‚</a:t>
            </a:r>
            <a:r>
              <a:rPr lang="de-DE" dirty="0" err="1"/>
              <a:t>o‘</a:t>
            </a:r>
            <a:r>
              <a:rPr lang="de-DE" dirty="0"/>
              <a:t> </a:t>
            </a:r>
            <a:br>
              <a:rPr lang="de-DE" dirty="0"/>
            </a:br>
            <a:r>
              <a:rPr lang="de-DE" dirty="0"/>
              <a:t>(Alphabet ist alle Zeichen)</a:t>
            </a:r>
          </a:p>
          <a:p>
            <a:pPr lvl="3"/>
            <a:r>
              <a:rPr lang="de-DE" dirty="0"/>
              <a:t>Zahl 7 ist darstellbar als Folge von Bits </a:t>
            </a:r>
            <a:r>
              <a:rPr lang="de-DE"/>
              <a:t>111 </a:t>
            </a:r>
            <a:br>
              <a:rPr lang="de-DE"/>
            </a:br>
            <a:r>
              <a:rPr lang="de-DE"/>
              <a:t>(</a:t>
            </a:r>
            <a:r>
              <a:rPr lang="de-DE" dirty="0"/>
              <a:t>Alphabet ist {0, 1})</a:t>
            </a:r>
          </a:p>
          <a:p>
            <a:pPr lvl="1"/>
            <a:r>
              <a:rPr lang="de-DE" dirty="0"/>
              <a:t>Unter den Elementen aus dem Alphabet besteht eine Ordnung</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5</a:t>
            </a:fld>
            <a:endParaRPr lang="de-DE"/>
          </a:p>
        </p:txBody>
      </p:sp>
    </p:spTree>
    <p:extLst>
      <p:ext uri="{BB962C8B-B14F-4D97-AF65-F5344CB8AC3E}">
        <p14:creationId xmlns:p14="http://schemas.microsoft.com/office/powerpoint/2010/main" val="4090936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 Beispiel mit Bits als Alphabet</a:t>
            </a:r>
          </a:p>
        </p:txBody>
      </p:sp>
      <p:sp>
        <p:nvSpPr>
          <p:cNvPr id="5" name="Ellipse 4"/>
          <p:cNvSpPr/>
          <p:nvPr/>
        </p:nvSpPr>
        <p:spPr>
          <a:xfrm>
            <a:off x="4194271"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2987824"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490415"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3233675" y="2882763"/>
            <a:ext cx="100277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440122" y="2882763"/>
            <a:ext cx="109247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476624" y="2771636"/>
            <a:ext cx="303288" cy="369332"/>
          </a:xfrm>
          <a:prstGeom prst="rect">
            <a:avLst/>
          </a:prstGeom>
          <a:noFill/>
        </p:spPr>
        <p:txBody>
          <a:bodyPr wrap="none" rtlCol="0">
            <a:spAutoFit/>
          </a:bodyPr>
          <a:lstStyle/>
          <a:p>
            <a:r>
              <a:rPr lang="de-DE" dirty="0"/>
              <a:t>0</a:t>
            </a:r>
          </a:p>
        </p:txBody>
      </p:sp>
      <p:sp>
        <p:nvSpPr>
          <p:cNvPr id="11" name="Textfeld 10"/>
          <p:cNvSpPr txBox="1"/>
          <p:nvPr/>
        </p:nvSpPr>
        <p:spPr>
          <a:xfrm>
            <a:off x="4932040" y="2771636"/>
            <a:ext cx="311304" cy="369332"/>
          </a:xfrm>
          <a:prstGeom prst="rect">
            <a:avLst/>
          </a:prstGeom>
          <a:noFill/>
        </p:spPr>
        <p:txBody>
          <a:bodyPr wrap="none" rtlCol="0">
            <a:spAutoFit/>
          </a:bodyPr>
          <a:lstStyle/>
          <a:p>
            <a:r>
              <a:rPr lang="de-DE" dirty="0"/>
              <a:t>1</a:t>
            </a:r>
          </a:p>
        </p:txBody>
      </p:sp>
      <p:sp>
        <p:nvSpPr>
          <p:cNvPr id="12" name="Ellipse 11"/>
          <p:cNvSpPr/>
          <p:nvPr/>
        </p:nvSpPr>
        <p:spPr>
          <a:xfrm>
            <a:off x="248376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491880"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6" idx="3"/>
            <a:endCxn id="12" idx="7"/>
          </p:cNvCxnSpPr>
          <p:nvPr/>
        </p:nvCxnSpPr>
        <p:spPr>
          <a:xfrm flipH="1">
            <a:off x="2729619"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6" idx="5"/>
            <a:endCxn id="13" idx="1"/>
          </p:cNvCxnSpPr>
          <p:nvPr/>
        </p:nvCxnSpPr>
        <p:spPr>
          <a:xfrm>
            <a:off x="3233675"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6" name="Textfeld 15"/>
          <p:cNvSpPr txBox="1"/>
          <p:nvPr/>
        </p:nvSpPr>
        <p:spPr>
          <a:xfrm>
            <a:off x="2624163" y="3284577"/>
            <a:ext cx="303288" cy="369332"/>
          </a:xfrm>
          <a:prstGeom prst="rect">
            <a:avLst/>
          </a:prstGeom>
          <a:noFill/>
        </p:spPr>
        <p:txBody>
          <a:bodyPr wrap="none" rtlCol="0">
            <a:spAutoFit/>
          </a:bodyPr>
          <a:lstStyle/>
          <a:p>
            <a:r>
              <a:rPr lang="de-DE" dirty="0"/>
              <a:t>0</a:t>
            </a:r>
          </a:p>
        </p:txBody>
      </p:sp>
      <p:sp>
        <p:nvSpPr>
          <p:cNvPr id="17" name="Textfeld 16"/>
          <p:cNvSpPr txBox="1"/>
          <p:nvPr/>
        </p:nvSpPr>
        <p:spPr>
          <a:xfrm>
            <a:off x="3324592" y="3284577"/>
            <a:ext cx="311304" cy="369332"/>
          </a:xfrm>
          <a:prstGeom prst="rect">
            <a:avLst/>
          </a:prstGeom>
          <a:noFill/>
        </p:spPr>
        <p:txBody>
          <a:bodyPr wrap="none" rtlCol="0">
            <a:spAutoFit/>
          </a:bodyPr>
          <a:lstStyle/>
          <a:p>
            <a:r>
              <a:rPr lang="de-DE" dirty="0"/>
              <a:t>1</a:t>
            </a:r>
          </a:p>
        </p:txBody>
      </p:sp>
      <p:sp>
        <p:nvSpPr>
          <p:cNvPr id="20" name="Ellipse 19"/>
          <p:cNvSpPr/>
          <p:nvPr/>
        </p:nvSpPr>
        <p:spPr>
          <a:xfrm>
            <a:off x="500404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6012160"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 Verbindung 21"/>
          <p:cNvCxnSpPr>
            <a:stCxn id="7" idx="3"/>
            <a:endCxn id="20" idx="7"/>
          </p:cNvCxnSpPr>
          <p:nvPr/>
        </p:nvCxnSpPr>
        <p:spPr>
          <a:xfrm flipH="1">
            <a:off x="5249899"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a:stCxn id="7" idx="5"/>
            <a:endCxn id="21" idx="1"/>
          </p:cNvCxnSpPr>
          <p:nvPr/>
        </p:nvCxnSpPr>
        <p:spPr>
          <a:xfrm>
            <a:off x="5736266"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5144443" y="3284577"/>
            <a:ext cx="303288" cy="369332"/>
          </a:xfrm>
          <a:prstGeom prst="rect">
            <a:avLst/>
          </a:prstGeom>
          <a:noFill/>
        </p:spPr>
        <p:txBody>
          <a:bodyPr wrap="none" rtlCol="0">
            <a:spAutoFit/>
          </a:bodyPr>
          <a:lstStyle/>
          <a:p>
            <a:r>
              <a:rPr lang="de-DE" dirty="0"/>
              <a:t>0</a:t>
            </a:r>
          </a:p>
        </p:txBody>
      </p:sp>
      <p:sp>
        <p:nvSpPr>
          <p:cNvPr id="25" name="Textfeld 24"/>
          <p:cNvSpPr txBox="1"/>
          <p:nvPr/>
        </p:nvSpPr>
        <p:spPr>
          <a:xfrm>
            <a:off x="5844872" y="3284577"/>
            <a:ext cx="311304" cy="369332"/>
          </a:xfrm>
          <a:prstGeom prst="rect">
            <a:avLst/>
          </a:prstGeom>
          <a:noFill/>
        </p:spPr>
        <p:txBody>
          <a:bodyPr wrap="none" rtlCol="0">
            <a:spAutoFit/>
          </a:bodyPr>
          <a:lstStyle/>
          <a:p>
            <a:r>
              <a:rPr lang="de-DE" dirty="0"/>
              <a:t>1</a:t>
            </a:r>
          </a:p>
        </p:txBody>
      </p:sp>
      <p:sp>
        <p:nvSpPr>
          <p:cNvPr id="28" name="Ellipse 27"/>
          <p:cNvSpPr/>
          <p:nvPr/>
        </p:nvSpPr>
        <p:spPr>
          <a:xfrm>
            <a:off x="2976188"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p:cNvSpPr/>
          <p:nvPr/>
        </p:nvSpPr>
        <p:spPr>
          <a:xfrm>
            <a:off x="3984300"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29"/>
          <p:cNvCxnSpPr>
            <a:stCxn id="13" idx="3"/>
            <a:endCxn id="28" idx="7"/>
          </p:cNvCxnSpPr>
          <p:nvPr/>
        </p:nvCxnSpPr>
        <p:spPr>
          <a:xfrm flipH="1">
            <a:off x="3222039"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a:stCxn id="13" idx="5"/>
            <a:endCxn id="29" idx="1"/>
          </p:cNvCxnSpPr>
          <p:nvPr/>
        </p:nvCxnSpPr>
        <p:spPr>
          <a:xfrm>
            <a:off x="3737731"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2" name="Textfeld 31"/>
          <p:cNvSpPr txBox="1"/>
          <p:nvPr/>
        </p:nvSpPr>
        <p:spPr>
          <a:xfrm>
            <a:off x="3116583" y="3789040"/>
            <a:ext cx="303288" cy="369332"/>
          </a:xfrm>
          <a:prstGeom prst="rect">
            <a:avLst/>
          </a:prstGeom>
          <a:noFill/>
        </p:spPr>
        <p:txBody>
          <a:bodyPr wrap="none" rtlCol="0">
            <a:spAutoFit/>
          </a:bodyPr>
          <a:lstStyle/>
          <a:p>
            <a:r>
              <a:rPr lang="de-DE" dirty="0"/>
              <a:t>0</a:t>
            </a:r>
          </a:p>
        </p:txBody>
      </p:sp>
      <p:sp>
        <p:nvSpPr>
          <p:cNvPr id="33" name="Textfeld 32"/>
          <p:cNvSpPr txBox="1"/>
          <p:nvPr/>
        </p:nvSpPr>
        <p:spPr>
          <a:xfrm>
            <a:off x="3817012" y="3789040"/>
            <a:ext cx="311304" cy="369332"/>
          </a:xfrm>
          <a:prstGeom prst="rect">
            <a:avLst/>
          </a:prstGeom>
          <a:noFill/>
        </p:spPr>
        <p:txBody>
          <a:bodyPr wrap="none" rtlCol="0">
            <a:spAutoFit/>
          </a:bodyPr>
          <a:lstStyle/>
          <a:p>
            <a:r>
              <a:rPr lang="de-DE" dirty="0"/>
              <a:t>1</a:t>
            </a:r>
          </a:p>
        </p:txBody>
      </p:sp>
      <p:sp>
        <p:nvSpPr>
          <p:cNvPr id="36" name="Ellipse 35"/>
          <p:cNvSpPr/>
          <p:nvPr/>
        </p:nvSpPr>
        <p:spPr>
          <a:xfrm>
            <a:off x="1979712"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12" idx="3"/>
            <a:endCxn id="36" idx="7"/>
          </p:cNvCxnSpPr>
          <p:nvPr/>
        </p:nvCxnSpPr>
        <p:spPr>
          <a:xfrm flipH="1">
            <a:off x="2225563"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8" name="Textfeld 37"/>
          <p:cNvSpPr txBox="1"/>
          <p:nvPr/>
        </p:nvSpPr>
        <p:spPr>
          <a:xfrm>
            <a:off x="2120107" y="3789040"/>
            <a:ext cx="303288" cy="369332"/>
          </a:xfrm>
          <a:prstGeom prst="rect">
            <a:avLst/>
          </a:prstGeom>
          <a:noFill/>
        </p:spPr>
        <p:txBody>
          <a:bodyPr wrap="none" rtlCol="0">
            <a:spAutoFit/>
          </a:bodyPr>
          <a:lstStyle/>
          <a:p>
            <a:r>
              <a:rPr lang="de-DE" dirty="0"/>
              <a:t>0</a:t>
            </a:r>
          </a:p>
        </p:txBody>
      </p:sp>
      <p:sp>
        <p:nvSpPr>
          <p:cNvPr id="40" name="Ellipse 39"/>
          <p:cNvSpPr/>
          <p:nvPr/>
        </p:nvSpPr>
        <p:spPr>
          <a:xfrm>
            <a:off x="5490415"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20" idx="5"/>
            <a:endCxn id="40" idx="1"/>
          </p:cNvCxnSpPr>
          <p:nvPr/>
        </p:nvCxnSpPr>
        <p:spPr>
          <a:xfrm>
            <a:off x="5249899" y="3890468"/>
            <a:ext cx="282697"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2" name="Textfeld 41"/>
          <p:cNvSpPr txBox="1"/>
          <p:nvPr/>
        </p:nvSpPr>
        <p:spPr>
          <a:xfrm>
            <a:off x="5323127" y="3806716"/>
            <a:ext cx="311304" cy="369332"/>
          </a:xfrm>
          <a:prstGeom prst="rect">
            <a:avLst/>
          </a:prstGeom>
          <a:noFill/>
        </p:spPr>
        <p:txBody>
          <a:bodyPr wrap="none" rtlCol="0">
            <a:spAutoFit/>
          </a:bodyPr>
          <a:lstStyle/>
          <a:p>
            <a:r>
              <a:rPr lang="de-DE" dirty="0"/>
              <a:t>1</a:t>
            </a:r>
          </a:p>
        </p:txBody>
      </p:sp>
      <p:sp>
        <p:nvSpPr>
          <p:cNvPr id="44" name="Ellipse 43"/>
          <p:cNvSpPr/>
          <p:nvPr/>
        </p:nvSpPr>
        <p:spPr>
          <a:xfrm>
            <a:off x="6516216"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5" name="Gerade Verbindung 44"/>
          <p:cNvCxnSpPr>
            <a:stCxn id="21" idx="5"/>
            <a:endCxn id="44" idx="1"/>
          </p:cNvCxnSpPr>
          <p:nvPr/>
        </p:nvCxnSpPr>
        <p:spPr>
          <a:xfrm>
            <a:off x="6258011"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6348928"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48" name="Textfeld 47"/>
              <p:cNvSpPr txBox="1"/>
              <p:nvPr/>
            </p:nvSpPr>
            <p:spPr>
              <a:xfrm>
                <a:off x="1835696" y="4355812"/>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48" name="Textfeld 47"/>
              <p:cNvSpPr txBox="1">
                <a:spLocks noRot="1" noChangeAspect="1" noMove="1" noResize="1" noEditPoints="1" noAdjustHandles="1" noChangeArrowheads="1" noChangeShapeType="1" noTextEdit="1"/>
              </p:cNvSpPr>
              <p:nvPr/>
            </p:nvSpPr>
            <p:spPr>
              <a:xfrm>
                <a:off x="1835696" y="4355812"/>
                <a:ext cx="603820" cy="646331"/>
              </a:xfrm>
              <a:prstGeom prst="rect">
                <a:avLst/>
              </a:prstGeom>
              <a:blipFill rotWithShape="1">
                <a:blip r:embed="rId2"/>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9" name="Textfeld 48"/>
              <p:cNvSpPr txBox="1"/>
              <p:nvPr/>
            </p:nvSpPr>
            <p:spPr>
              <a:xfrm>
                <a:off x="2843808"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49" name="Textfeld 48"/>
              <p:cNvSpPr txBox="1">
                <a:spLocks noRot="1" noChangeAspect="1" noMove="1" noResize="1" noEditPoints="1" noAdjustHandles="1" noChangeArrowheads="1" noChangeShapeType="1" noTextEdit="1"/>
              </p:cNvSpPr>
              <p:nvPr/>
            </p:nvSpPr>
            <p:spPr>
              <a:xfrm>
                <a:off x="2843808" y="4355812"/>
                <a:ext cx="603820" cy="646331"/>
              </a:xfrm>
              <a:prstGeom prst="rect">
                <a:avLst/>
              </a:prstGeom>
              <a:blipFill rotWithShape="1">
                <a:blip r:embed="rId3"/>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Textfeld 49"/>
              <p:cNvSpPr txBox="1"/>
              <p:nvPr/>
            </p:nvSpPr>
            <p:spPr>
              <a:xfrm>
                <a:off x="3843364"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50" name="Textfeld 49"/>
              <p:cNvSpPr txBox="1">
                <a:spLocks noRot="1" noChangeAspect="1" noMove="1" noResize="1" noEditPoints="1" noAdjustHandles="1" noChangeArrowheads="1" noChangeShapeType="1" noTextEdit="1"/>
              </p:cNvSpPr>
              <p:nvPr/>
            </p:nvSpPr>
            <p:spPr>
              <a:xfrm>
                <a:off x="3843364" y="4355811"/>
                <a:ext cx="603820" cy="646331"/>
              </a:xfrm>
              <a:prstGeom prst="rect">
                <a:avLst/>
              </a:prstGeom>
              <a:blipFill rotWithShape="1">
                <a:blip r:embed="rId4"/>
                <a:stretch>
                  <a:fillRect l="-8000" t="-3774" r="-2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Textfeld 50"/>
              <p:cNvSpPr txBox="1"/>
              <p:nvPr/>
            </p:nvSpPr>
            <p:spPr>
              <a:xfrm>
                <a:off x="5332521" y="4355812"/>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51" name="Textfeld 50"/>
              <p:cNvSpPr txBox="1">
                <a:spLocks noRot="1" noChangeAspect="1" noMove="1" noResize="1" noEditPoints="1" noAdjustHandles="1" noChangeArrowheads="1" noChangeShapeType="1" noTextEdit="1"/>
              </p:cNvSpPr>
              <p:nvPr/>
            </p:nvSpPr>
            <p:spPr>
              <a:xfrm>
                <a:off x="5332521" y="4355812"/>
                <a:ext cx="603820" cy="646331"/>
              </a:xfrm>
              <a:prstGeom prst="rect">
                <a:avLst/>
              </a:prstGeom>
              <a:blipFill rotWithShape="1">
                <a:blip r:embed="rId5"/>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2" name="Textfeld 51"/>
              <p:cNvSpPr txBox="1"/>
              <p:nvPr/>
            </p:nvSpPr>
            <p:spPr>
              <a:xfrm>
                <a:off x="6358322" y="4355810"/>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52" name="Textfeld 51"/>
              <p:cNvSpPr txBox="1">
                <a:spLocks noRot="1" noChangeAspect="1" noMove="1" noResize="1" noEditPoints="1" noAdjustHandles="1" noChangeArrowheads="1" noChangeShapeType="1" noTextEdit="1"/>
              </p:cNvSpPr>
              <p:nvPr/>
            </p:nvSpPr>
            <p:spPr>
              <a:xfrm>
                <a:off x="6358322" y="4355810"/>
                <a:ext cx="603820" cy="646331"/>
              </a:xfrm>
              <a:prstGeom prst="rect">
                <a:avLst/>
              </a:prstGeom>
              <a:blipFill rotWithShape="1">
                <a:blip r:embed="rId6"/>
                <a:stretch>
                  <a:fillRect l="-8081" t="-3774" r="-3030"/>
                </a:stretch>
              </a:blipFill>
            </p:spPr>
            <p:txBody>
              <a:bodyPr/>
              <a:lstStyle/>
              <a:p>
                <a:r>
                  <a:rPr lang="de-DE">
                    <a:noFill/>
                  </a:rPr>
                  <a:t> </a:t>
                </a:r>
              </a:p>
            </p:txBody>
          </p:sp>
        </mc:Fallback>
      </mc:AlternateContent>
      <p:sp>
        <p:nvSpPr>
          <p:cNvPr id="4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6</a:t>
            </a:fld>
            <a:endParaRPr lang="de-DE"/>
          </a:p>
        </p:txBody>
      </p:sp>
    </p:spTree>
    <p:extLst>
      <p:ext uri="{BB962C8B-B14F-4D97-AF65-F5344CB8AC3E}">
        <p14:creationId xmlns:p14="http://schemas.microsoft.com/office/powerpoint/2010/main" val="161965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1000"/>
                                        <p:tgtEl>
                                          <p:spTgt spid="48"/>
                                        </p:tgtEl>
                                      </p:cBhvr>
                                    </p:animEffect>
                                    <p:anim calcmode="lin" valueType="num">
                                      <p:cBhvr>
                                        <p:cTn id="8" dur="1000" fill="hold"/>
                                        <p:tgtEl>
                                          <p:spTgt spid="48"/>
                                        </p:tgtEl>
                                        <p:attrNameLst>
                                          <p:attrName>ppt_x</p:attrName>
                                        </p:attrNameLst>
                                      </p:cBhvr>
                                      <p:tavLst>
                                        <p:tav tm="0">
                                          <p:val>
                                            <p:strVal val="#ppt_x"/>
                                          </p:val>
                                        </p:tav>
                                        <p:tav tm="100000">
                                          <p:val>
                                            <p:strVal val="#ppt_x"/>
                                          </p:val>
                                        </p:tav>
                                      </p:tavLst>
                                    </p:anim>
                                    <p:anim calcmode="lin" valueType="num">
                                      <p:cBhvr>
                                        <p:cTn id="9"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9"/>
                                        </p:tgtEl>
                                        <p:attrNameLst>
                                          <p:attrName>style.visibility</p:attrName>
                                        </p:attrNameLst>
                                      </p:cBhvr>
                                      <p:to>
                                        <p:strVal val="visible"/>
                                      </p:to>
                                    </p:set>
                                    <p:animEffect transition="in" filter="fade">
                                      <p:cBhvr>
                                        <p:cTn id="14" dur="1000"/>
                                        <p:tgtEl>
                                          <p:spTgt spid="49"/>
                                        </p:tgtEl>
                                      </p:cBhvr>
                                    </p:animEffect>
                                    <p:anim calcmode="lin" valueType="num">
                                      <p:cBhvr>
                                        <p:cTn id="15" dur="1000" fill="hold"/>
                                        <p:tgtEl>
                                          <p:spTgt spid="49"/>
                                        </p:tgtEl>
                                        <p:attrNameLst>
                                          <p:attrName>ppt_x</p:attrName>
                                        </p:attrNameLst>
                                      </p:cBhvr>
                                      <p:tavLst>
                                        <p:tav tm="0">
                                          <p:val>
                                            <p:strVal val="#ppt_x"/>
                                          </p:val>
                                        </p:tav>
                                        <p:tav tm="100000">
                                          <p:val>
                                            <p:strVal val="#ppt_x"/>
                                          </p:val>
                                        </p:tav>
                                      </p:tavLst>
                                    </p:anim>
                                    <p:anim calcmode="lin" valueType="num">
                                      <p:cBhvr>
                                        <p:cTn id="16"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1000"/>
                                        <p:tgtEl>
                                          <p:spTgt spid="50"/>
                                        </p:tgtEl>
                                      </p:cBhvr>
                                    </p:animEffect>
                                    <p:anim calcmode="lin" valueType="num">
                                      <p:cBhvr>
                                        <p:cTn id="22" dur="1000" fill="hold"/>
                                        <p:tgtEl>
                                          <p:spTgt spid="50"/>
                                        </p:tgtEl>
                                        <p:attrNameLst>
                                          <p:attrName>ppt_x</p:attrName>
                                        </p:attrNameLst>
                                      </p:cBhvr>
                                      <p:tavLst>
                                        <p:tav tm="0">
                                          <p:val>
                                            <p:strVal val="#ppt_x"/>
                                          </p:val>
                                        </p:tav>
                                        <p:tav tm="100000">
                                          <p:val>
                                            <p:strVal val="#ppt_x"/>
                                          </p:val>
                                        </p:tav>
                                      </p:tavLst>
                                    </p:anim>
                                    <p:anim calcmode="lin" valueType="num">
                                      <p:cBhvr>
                                        <p:cTn id="23"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fade">
                                      <p:cBhvr>
                                        <p:cTn id="28" dur="1000"/>
                                        <p:tgtEl>
                                          <p:spTgt spid="51"/>
                                        </p:tgtEl>
                                      </p:cBhvr>
                                    </p:animEffect>
                                    <p:anim calcmode="lin" valueType="num">
                                      <p:cBhvr>
                                        <p:cTn id="29" dur="1000" fill="hold"/>
                                        <p:tgtEl>
                                          <p:spTgt spid="51"/>
                                        </p:tgtEl>
                                        <p:attrNameLst>
                                          <p:attrName>ppt_x</p:attrName>
                                        </p:attrNameLst>
                                      </p:cBhvr>
                                      <p:tavLst>
                                        <p:tav tm="0">
                                          <p:val>
                                            <p:strVal val="#ppt_x"/>
                                          </p:val>
                                        </p:tav>
                                        <p:tav tm="100000">
                                          <p:val>
                                            <p:strVal val="#ppt_x"/>
                                          </p:val>
                                        </p:tav>
                                      </p:tavLst>
                                    </p:anim>
                                    <p:anim calcmode="lin" valueType="num">
                                      <p:cBhvr>
                                        <p:cTn id="30"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2"/>
                                        </p:tgtEl>
                                        <p:attrNameLst>
                                          <p:attrName>style.visibility</p:attrName>
                                        </p:attrNameLst>
                                      </p:cBhvr>
                                      <p:to>
                                        <p:strVal val="visible"/>
                                      </p:to>
                                    </p:set>
                                    <p:animEffect transition="in" filter="fade">
                                      <p:cBhvr>
                                        <p:cTn id="35" dur="1000"/>
                                        <p:tgtEl>
                                          <p:spTgt spid="52"/>
                                        </p:tgtEl>
                                      </p:cBhvr>
                                    </p:animEffect>
                                    <p:anim calcmode="lin" valueType="num">
                                      <p:cBhvr>
                                        <p:cTn id="36" dur="1000" fill="hold"/>
                                        <p:tgtEl>
                                          <p:spTgt spid="52"/>
                                        </p:tgtEl>
                                        <p:attrNameLst>
                                          <p:attrName>ppt_x</p:attrName>
                                        </p:attrNameLst>
                                      </p:cBhvr>
                                      <p:tavLst>
                                        <p:tav tm="0">
                                          <p:val>
                                            <p:strVal val="#ppt_x"/>
                                          </p:val>
                                        </p:tav>
                                        <p:tav tm="100000">
                                          <p:val>
                                            <p:strVal val="#ppt_x"/>
                                          </p:val>
                                        </p:tav>
                                      </p:tavLst>
                                    </p:anim>
                                    <p:anim calcmode="lin" valueType="num">
                                      <p:cBhvr>
                                        <p:cTn id="37"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P spid="50" grpId="0"/>
      <p:bldP spid="51" grpId="0"/>
      <p:bldP spid="5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 Definition</a:t>
            </a:r>
          </a:p>
        </p:txBody>
      </p:sp>
      <p:sp>
        <p:nvSpPr>
          <p:cNvPr id="3" name="Inhaltsplatzhalter 2"/>
          <p:cNvSpPr>
            <a:spLocks noGrp="1"/>
          </p:cNvSpPr>
          <p:nvPr>
            <p:ph idx="1"/>
          </p:nvPr>
        </p:nvSpPr>
        <p:spPr>
          <a:xfrm>
            <a:off x="457200" y="1052736"/>
            <a:ext cx="8315325" cy="5400600"/>
          </a:xfrm>
        </p:spPr>
        <p:txBody>
          <a:bodyPr/>
          <a:lstStyle/>
          <a:p>
            <a:pPr>
              <a:spcBef>
                <a:spcPts val="0"/>
              </a:spcBef>
            </a:pPr>
            <a:r>
              <a:rPr lang="de-DE" sz="2400" dirty="0"/>
              <a:t>Sei </a:t>
            </a:r>
            <a:r>
              <a:rPr lang="de-DE" sz="2400" dirty="0">
                <a:latin typeface="Symbol" charset="2"/>
                <a:cs typeface="Symbol" charset="2"/>
              </a:rPr>
              <a:t>S</a:t>
            </a:r>
            <a:r>
              <a:rPr lang="de-DE" sz="2400" dirty="0"/>
              <a:t> das </a:t>
            </a:r>
            <a:r>
              <a:rPr lang="de-DE" sz="2400" dirty="0">
                <a:solidFill>
                  <a:srgbClr val="0833FF"/>
                </a:solidFill>
              </a:rPr>
              <a:t>Alphabet</a:t>
            </a:r>
            <a:r>
              <a:rPr lang="de-DE" sz="2400" dirty="0"/>
              <a:t> der zu speichernden Wörter </a:t>
            </a:r>
            <a:br>
              <a:rPr lang="de-DE" sz="2400" dirty="0"/>
            </a:br>
            <a:r>
              <a:rPr lang="de-DE" sz="2400" dirty="0"/>
              <a:t>inklusive ⊥ für „leeres Zeichen“</a:t>
            </a:r>
          </a:p>
          <a:p>
            <a:pPr>
              <a:spcBef>
                <a:spcPts val="0"/>
              </a:spcBef>
            </a:pPr>
            <a:endParaRPr lang="de-DE" sz="2400" dirty="0"/>
          </a:p>
          <a:p>
            <a:pPr>
              <a:spcBef>
                <a:spcPts val="0"/>
              </a:spcBef>
            </a:pPr>
            <a:r>
              <a:rPr lang="de-DE" sz="2400" dirty="0"/>
              <a:t>Dann ist ein </a:t>
            </a:r>
            <a:r>
              <a:rPr lang="de-DE" sz="2400" dirty="0" err="1">
                <a:solidFill>
                  <a:srgbClr val="0833FF"/>
                </a:solidFill>
              </a:rPr>
              <a:t>Trie</a:t>
            </a:r>
            <a:r>
              <a:rPr lang="de-DE" sz="2400" dirty="0">
                <a:solidFill>
                  <a:srgbClr val="0833FF"/>
                </a:solidFill>
              </a:rPr>
              <a:t> ein Baum </a:t>
            </a:r>
            <a:r>
              <a:rPr lang="de-DE" sz="2400" dirty="0"/>
              <a:t>mit folgenden </a:t>
            </a:r>
            <a:r>
              <a:rPr lang="de-DE" sz="2400" dirty="0">
                <a:solidFill>
                  <a:srgbClr val="0833FF"/>
                </a:solidFill>
              </a:rPr>
              <a:t>Bedingungen</a:t>
            </a:r>
          </a:p>
          <a:p>
            <a:pPr lvl="1">
              <a:spcBef>
                <a:spcPts val="0"/>
              </a:spcBef>
            </a:pPr>
            <a:r>
              <a:rPr lang="de-DE" sz="2000" dirty="0"/>
              <a:t>Jeder Knoten hat </a:t>
            </a:r>
            <a:r>
              <a:rPr lang="de-DE" sz="2000" dirty="0">
                <a:solidFill>
                  <a:srgbClr val="0833FF"/>
                </a:solidFill>
              </a:rPr>
              <a:t>0 bis maximal |</a:t>
            </a:r>
            <a:r>
              <a:rPr lang="de-DE" sz="2000" dirty="0">
                <a:solidFill>
                  <a:srgbClr val="0833FF"/>
                </a:solidFill>
                <a:latin typeface="Symbol" charset="2"/>
                <a:cs typeface="Symbol" charset="2"/>
              </a:rPr>
              <a:t>S</a:t>
            </a:r>
            <a:r>
              <a:rPr lang="de-DE" sz="2000" dirty="0">
                <a:solidFill>
                  <a:srgbClr val="0833FF"/>
                </a:solidFill>
              </a:rPr>
              <a:t>| Kinder</a:t>
            </a:r>
          </a:p>
          <a:p>
            <a:pPr lvl="1">
              <a:spcBef>
                <a:spcPts val="0"/>
              </a:spcBef>
            </a:pPr>
            <a:r>
              <a:rPr lang="de-DE" sz="2000" dirty="0"/>
              <a:t>Jede Kante ist durch </a:t>
            </a:r>
            <a:r>
              <a:rPr lang="de-DE" sz="2000" dirty="0">
                <a:solidFill>
                  <a:srgbClr val="0833FF"/>
                </a:solidFill>
              </a:rPr>
              <a:t>genau einen Bezeichner aus </a:t>
            </a:r>
            <a:r>
              <a:rPr lang="de-DE" dirty="0">
                <a:solidFill>
                  <a:srgbClr val="0833FF"/>
                </a:solidFill>
                <a:latin typeface="Symbol" charset="2"/>
                <a:cs typeface="Symbol" charset="2"/>
              </a:rPr>
              <a:t>S</a:t>
            </a:r>
            <a:r>
              <a:rPr lang="de-DE" sz="2000" dirty="0">
                <a:solidFill>
                  <a:srgbClr val="0833FF"/>
                </a:solidFill>
              </a:rPr>
              <a:t> </a:t>
            </a:r>
            <a:r>
              <a:rPr lang="de-DE" sz="2000" dirty="0"/>
              <a:t>gekennzeichnet</a:t>
            </a:r>
          </a:p>
          <a:p>
            <a:pPr lvl="1">
              <a:spcBef>
                <a:spcPts val="0"/>
              </a:spcBef>
            </a:pPr>
            <a:r>
              <a:rPr lang="de-DE" sz="2000" dirty="0"/>
              <a:t>Die Kanten zu den Kindern eines Knotens haben </a:t>
            </a:r>
            <a:r>
              <a:rPr lang="de-DE" sz="2000" i="1" dirty="0">
                <a:solidFill>
                  <a:srgbClr val="0833FF"/>
                </a:solidFill>
              </a:rPr>
              <a:t>unterschiedliche</a:t>
            </a:r>
            <a:r>
              <a:rPr lang="de-DE" sz="2000" dirty="0"/>
              <a:t> Bezeichner</a:t>
            </a:r>
          </a:p>
          <a:p>
            <a:pPr lvl="2">
              <a:spcBef>
                <a:spcPts val="0"/>
              </a:spcBef>
            </a:pPr>
            <a:r>
              <a:rPr lang="de-DE" sz="1800" dirty="0"/>
              <a:t>d.h. es gibt </a:t>
            </a:r>
            <a:r>
              <a:rPr lang="de-DE" sz="1800" i="1" dirty="0"/>
              <a:t>keine</a:t>
            </a:r>
            <a:r>
              <a:rPr lang="de-DE" sz="1800" dirty="0"/>
              <a:t> Kanten eines Knotens mit demselben Bezeichner</a:t>
            </a:r>
          </a:p>
          <a:p>
            <a:pPr lvl="2">
              <a:spcBef>
                <a:spcPts val="0"/>
              </a:spcBef>
            </a:pPr>
            <a:r>
              <a:rPr lang="de-DE" sz="1800" dirty="0"/>
              <a:t>in der Regel werden die Kanten sortiert dargestellt und gespeichert</a:t>
            </a:r>
          </a:p>
          <a:p>
            <a:pPr lvl="1">
              <a:spcBef>
                <a:spcPts val="0"/>
              </a:spcBef>
            </a:pPr>
            <a:r>
              <a:rPr lang="de-DE" sz="2000" dirty="0">
                <a:solidFill>
                  <a:srgbClr val="0833FF"/>
                </a:solidFill>
              </a:rPr>
              <a:t>⊥ steht nur über einen Blattknoten </a:t>
            </a:r>
            <a:r>
              <a:rPr lang="de-DE" sz="2000" dirty="0"/>
              <a:t>und auch nur wenn der Elternknoten des Blattknotens weitere Kindsknoten besitzt</a:t>
            </a:r>
          </a:p>
          <a:p>
            <a:pPr lvl="1">
              <a:spcBef>
                <a:spcPts val="0"/>
              </a:spcBef>
            </a:pPr>
            <a:endParaRPr lang="de-DE" sz="2000" dirty="0"/>
          </a:p>
          <a:p>
            <a:pPr>
              <a:spcBef>
                <a:spcPts val="0"/>
              </a:spcBef>
            </a:pPr>
            <a:r>
              <a:rPr lang="de-DE" sz="2200" dirty="0"/>
              <a:t>Der Wert eines Blattknotens ergibt sich aus der </a:t>
            </a:r>
            <a:r>
              <a:rPr lang="de-DE" sz="2200" dirty="0" err="1">
                <a:solidFill>
                  <a:srgbClr val="0833FF"/>
                </a:solidFill>
              </a:rPr>
              <a:t>Konkatenation</a:t>
            </a:r>
            <a:r>
              <a:rPr lang="de-DE" sz="2200" dirty="0">
                <a:solidFill>
                  <a:srgbClr val="0833FF"/>
                </a:solidFill>
              </a:rPr>
              <a:t> der Kantenbezeichner </a:t>
            </a:r>
            <a:r>
              <a:rPr lang="de-DE" sz="2200" dirty="0"/>
              <a:t>von der Wurzel zum Blattknoten</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7</a:t>
            </a:fld>
            <a:endParaRPr lang="de-DE"/>
          </a:p>
        </p:txBody>
      </p:sp>
    </p:spTree>
    <p:extLst>
      <p:ext uri="{BB962C8B-B14F-4D97-AF65-F5344CB8AC3E}">
        <p14:creationId xmlns:p14="http://schemas.microsoft.com/office/powerpoint/2010/main" val="657254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ape</a:t>
            </a:r>
            <a:endParaRPr lang="de-DE" b="1" dirty="0">
              <a:solidFill>
                <a:srgbClr val="C00000"/>
              </a:solidFill>
            </a:endParaRPr>
          </a:p>
        </p:txBody>
      </p:sp>
      <p:sp>
        <p:nvSpPr>
          <p:cNvPr id="5" name="Ellipse 4"/>
          <p:cNvSpPr/>
          <p:nvPr/>
        </p:nvSpPr>
        <p:spPr>
          <a:xfrm>
            <a:off x="4291501"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787445"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79555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3329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537352"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27840"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28269"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787445"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795557"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571421"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4947672"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31461"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4939573"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795557"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4947672"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4939573"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795557"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4947672"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4939573"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795557"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4947672"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4959444"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292072"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0018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537923"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041408"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363509"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363509"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32896"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06097"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458212"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444200"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06097"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458212"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450113"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283389"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29150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2924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33296"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23784"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24213"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291501"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456013"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35517"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29150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35173"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35517"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173301"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089915"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085687"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886754"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3207467" y="1196752"/>
            <a:ext cx="659155" cy="369332"/>
          </a:xfrm>
          <a:prstGeom prst="rect">
            <a:avLst/>
          </a:prstGeom>
          <a:noFill/>
        </p:spPr>
        <p:txBody>
          <a:bodyPr wrap="none" rtlCol="0">
            <a:spAutoFit/>
          </a:bodyPr>
          <a:lstStyle/>
          <a:p>
            <a:r>
              <a:rPr lang="de-DE" b="1" dirty="0">
                <a:solidFill>
                  <a:srgbClr val="C00000"/>
                </a:solidFill>
              </a:rPr>
              <a:t>a p e</a:t>
            </a:r>
          </a:p>
        </p:txBody>
      </p:sp>
      <p:sp>
        <p:nvSpPr>
          <p:cNvPr id="11" name="Rechteck 10"/>
          <p:cNvSpPr/>
          <p:nvPr/>
        </p:nvSpPr>
        <p:spPr>
          <a:xfrm>
            <a:off x="3244203"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679433"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947410" y="1907540"/>
            <a:ext cx="659155" cy="369332"/>
          </a:xfrm>
          <a:prstGeom prst="rect">
            <a:avLst/>
          </a:prstGeom>
          <a:noFill/>
        </p:spPr>
        <p:txBody>
          <a:bodyPr wrap="none" rtlCol="0">
            <a:spAutoFit/>
          </a:bodyPr>
          <a:lstStyle/>
          <a:p>
            <a:r>
              <a:rPr lang="de-DE" b="1" dirty="0">
                <a:solidFill>
                  <a:srgbClr val="C00000"/>
                </a:solidFill>
              </a:rPr>
              <a:t>a p e</a:t>
            </a:r>
          </a:p>
        </p:txBody>
      </p:sp>
      <p:sp>
        <p:nvSpPr>
          <p:cNvPr id="61" name="Rechteck 60"/>
          <p:cNvSpPr/>
          <p:nvPr/>
        </p:nvSpPr>
        <p:spPr>
          <a:xfrm>
            <a:off x="3168384" y="1979547"/>
            <a:ext cx="212889" cy="25757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571421"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1187624" y="2998693"/>
            <a:ext cx="3052310" cy="1200329"/>
          </a:xfrm>
          <a:prstGeom prst="rect">
            <a:avLst/>
          </a:prstGeom>
          <a:noFill/>
        </p:spPr>
        <p:txBody>
          <a:bodyPr wrap="none" rtlCol="0">
            <a:spAutoFit/>
          </a:bodyPr>
          <a:lstStyle/>
          <a:p>
            <a:r>
              <a:rPr lang="de-DE" b="1" dirty="0">
                <a:solidFill>
                  <a:srgbClr val="C00000"/>
                </a:solidFill>
              </a:rPr>
              <a:t>Gefunden!</a:t>
            </a:r>
          </a:p>
          <a:p>
            <a:r>
              <a:rPr lang="de-DE" b="1" dirty="0">
                <a:solidFill>
                  <a:srgbClr val="C00000"/>
                </a:solidFill>
              </a:rPr>
              <a:t>(Blattknoten erreicht</a:t>
            </a:r>
          </a:p>
          <a:p>
            <a:r>
              <a:rPr lang="de-DE" b="1" dirty="0">
                <a:solidFill>
                  <a:srgbClr val="C00000"/>
                </a:solidFill>
              </a:rPr>
              <a:t>  und Ende des zu </a:t>
            </a:r>
          </a:p>
          <a:p>
            <a:r>
              <a:rPr lang="de-DE" b="1" dirty="0">
                <a:solidFill>
                  <a:srgbClr val="C00000"/>
                </a:solidFill>
              </a:rPr>
              <a:t>  suchendes Wortes erreicht)</a:t>
            </a:r>
          </a:p>
        </p:txBody>
      </p:sp>
      <p:sp>
        <p:nvSpPr>
          <p:cNvPr id="72" name="Textfeld 71"/>
          <p:cNvSpPr txBox="1"/>
          <p:nvPr/>
        </p:nvSpPr>
        <p:spPr>
          <a:xfrm>
            <a:off x="2587370" y="2420888"/>
            <a:ext cx="659155" cy="369332"/>
          </a:xfrm>
          <a:prstGeom prst="rect">
            <a:avLst/>
          </a:prstGeom>
          <a:noFill/>
        </p:spPr>
        <p:txBody>
          <a:bodyPr wrap="none" rtlCol="0">
            <a:spAutoFit/>
          </a:bodyPr>
          <a:lstStyle/>
          <a:p>
            <a:r>
              <a:rPr lang="de-DE" b="1" dirty="0">
                <a:solidFill>
                  <a:srgbClr val="C00000"/>
                </a:solidFill>
              </a:rPr>
              <a:t>a p e</a:t>
            </a:r>
          </a:p>
        </p:txBody>
      </p:sp>
      <p:sp>
        <p:nvSpPr>
          <p:cNvPr id="73" name="Rechteck 72"/>
          <p:cNvSpPr/>
          <p:nvPr/>
        </p:nvSpPr>
        <p:spPr>
          <a:xfrm>
            <a:off x="2982719" y="2492896"/>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flipH="1">
            <a:off x="3059336" y="2492896"/>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8</a:t>
            </a:fld>
            <a:endParaRPr lang="de-DE"/>
          </a:p>
        </p:txBody>
      </p:sp>
    </p:spTree>
    <p:extLst>
      <p:ext uri="{BB962C8B-B14F-4D97-AF65-F5344CB8AC3E}">
        <p14:creationId xmlns:p14="http://schemas.microsoft.com/office/powerpoint/2010/main" val="344290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additive="base">
                                        <p:cTn id="35" dur="500" fill="hold"/>
                                        <p:tgtEl>
                                          <p:spTgt spid="72"/>
                                        </p:tgtEl>
                                        <p:attrNameLst>
                                          <p:attrName>ppt_x</p:attrName>
                                        </p:attrNameLst>
                                      </p:cBhvr>
                                      <p:tavLst>
                                        <p:tav tm="0">
                                          <p:val>
                                            <p:strVal val="0-#ppt_w/2"/>
                                          </p:val>
                                        </p:tav>
                                        <p:tav tm="100000">
                                          <p:val>
                                            <p:strVal val="#ppt_x"/>
                                          </p:val>
                                        </p:tav>
                                      </p:tavLst>
                                    </p:anim>
                                    <p:anim calcmode="lin" valueType="num">
                                      <p:cBhvr additive="base">
                                        <p:cTn id="36" dur="500" fill="hold"/>
                                        <p:tgtEl>
                                          <p:spTgt spid="72"/>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73"/>
                                        </p:tgtEl>
                                        <p:attrNameLst>
                                          <p:attrName>style.visibility</p:attrName>
                                        </p:attrNameLst>
                                      </p:cBhvr>
                                      <p:to>
                                        <p:strVal val="visible"/>
                                      </p:to>
                                    </p:set>
                                    <p:anim calcmode="lin" valueType="num">
                                      <p:cBhvr additive="base">
                                        <p:cTn id="39" dur="500" fill="hold"/>
                                        <p:tgtEl>
                                          <p:spTgt spid="73"/>
                                        </p:tgtEl>
                                        <p:attrNameLst>
                                          <p:attrName>ppt_x</p:attrName>
                                        </p:attrNameLst>
                                      </p:cBhvr>
                                      <p:tavLst>
                                        <p:tav tm="0">
                                          <p:val>
                                            <p:strVal val="0-#ppt_w/2"/>
                                          </p:val>
                                        </p:tav>
                                        <p:tav tm="100000">
                                          <p:val>
                                            <p:strVal val="#ppt_x"/>
                                          </p:val>
                                        </p:tav>
                                      </p:tavLst>
                                    </p:anim>
                                    <p:anim calcmode="lin" valueType="num">
                                      <p:cBhvr additive="base">
                                        <p:cTn id="40" dur="500" fill="hold"/>
                                        <p:tgtEl>
                                          <p:spTgt spid="73"/>
                                        </p:tgtEl>
                                        <p:attrNameLst>
                                          <p:attrName>ppt_y</p:attrName>
                                        </p:attrNameLst>
                                      </p:cBhvr>
                                      <p:tavLst>
                                        <p:tav tm="0">
                                          <p:val>
                                            <p:strVal val="1+#ppt_h/2"/>
                                          </p:val>
                                        </p:tav>
                                        <p:tav tm="100000">
                                          <p:val>
                                            <p:strVal val="#ppt_y"/>
                                          </p:val>
                                        </p:tav>
                                      </p:tavLst>
                                    </p:anim>
                                  </p:childTnLst>
                                </p:cTn>
                              </p:par>
                              <p:par>
                                <p:cTn id="41" presetID="2" presetClass="entr" presetSubtype="12" fill="hold" nodeType="withEffect">
                                  <p:stCondLst>
                                    <p:cond delay="0"/>
                                  </p:stCondLst>
                                  <p:childTnLst>
                                    <p:set>
                                      <p:cBhvr>
                                        <p:cTn id="42" dur="1" fill="hold">
                                          <p:stCondLst>
                                            <p:cond delay="0"/>
                                          </p:stCondLst>
                                        </p:cTn>
                                        <p:tgtEl>
                                          <p:spTgt spid="78"/>
                                        </p:tgtEl>
                                        <p:attrNameLst>
                                          <p:attrName>style.visibility</p:attrName>
                                        </p:attrNameLst>
                                      </p:cBhvr>
                                      <p:to>
                                        <p:strVal val="visible"/>
                                      </p:to>
                                    </p:set>
                                    <p:anim calcmode="lin" valueType="num">
                                      <p:cBhvr additive="base">
                                        <p:cTn id="43" dur="500" fill="hold"/>
                                        <p:tgtEl>
                                          <p:spTgt spid="78"/>
                                        </p:tgtEl>
                                        <p:attrNameLst>
                                          <p:attrName>ppt_x</p:attrName>
                                        </p:attrNameLst>
                                      </p:cBhvr>
                                      <p:tavLst>
                                        <p:tav tm="0">
                                          <p:val>
                                            <p:strVal val="0-#ppt_w/2"/>
                                          </p:val>
                                        </p:tav>
                                        <p:tav tm="100000">
                                          <p:val>
                                            <p:strVal val="#ppt_x"/>
                                          </p:val>
                                        </p:tav>
                                      </p:tavLst>
                                    </p:anim>
                                    <p:anim calcmode="lin" valueType="num">
                                      <p:cBhvr additive="base">
                                        <p:cTn id="44"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86"/>
                                        </p:tgtEl>
                                        <p:attrNameLst>
                                          <p:attrName>style.visibility</p:attrName>
                                        </p:attrNameLst>
                                      </p:cBhvr>
                                      <p:to>
                                        <p:strVal val="visible"/>
                                      </p:to>
                                    </p:set>
                                    <p:anim calcmode="lin" valueType="num">
                                      <p:cBhvr additive="base">
                                        <p:cTn id="49" dur="500" fill="hold"/>
                                        <p:tgtEl>
                                          <p:spTgt spid="86"/>
                                        </p:tgtEl>
                                        <p:attrNameLst>
                                          <p:attrName>ppt_x</p:attrName>
                                        </p:attrNameLst>
                                      </p:cBhvr>
                                      <p:tavLst>
                                        <p:tav tm="0">
                                          <p:val>
                                            <p:strVal val="0-#ppt_w/2"/>
                                          </p:val>
                                        </p:tav>
                                        <p:tav tm="100000">
                                          <p:val>
                                            <p:strVal val="#ppt_x"/>
                                          </p:val>
                                        </p:tav>
                                      </p:tavLst>
                                    </p:anim>
                                    <p:anim calcmode="lin" valueType="num">
                                      <p:cBhvr additive="base">
                                        <p:cTn id="50"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86" grpId="0"/>
      <p:bldP spid="72" grpId="0"/>
      <p:bldP spid="7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Suche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457200" y="1124744"/>
                <a:ext cx="8315325" cy="4173538"/>
              </a:xfrm>
            </p:spPr>
            <p:txBody>
              <a:bodyPr/>
              <a:lstStyle/>
              <a:p>
                <a:r>
                  <a:rPr lang="de-DE" sz="2400" dirty="0"/>
                  <a:t>Wir rufen die Suchmethode mit der Wurzel des </a:t>
                </a:r>
                <a:r>
                  <a:rPr lang="de-DE" sz="2400" dirty="0" err="1"/>
                  <a:t>Trie</a:t>
                </a:r>
                <a:r>
                  <a:rPr lang="de-DE" sz="2400" dirty="0"/>
                  <a:t> auf</a:t>
                </a:r>
              </a:p>
              <a:p>
                <a:r>
                  <a:rPr lang="de-DE" sz="2400" dirty="0"/>
                  <a:t>Die Suchmethode erhält als Parameter den momentanen Knoten des </a:t>
                </a:r>
                <a:r>
                  <a:rPr lang="de-DE" sz="2400" dirty="0" err="1"/>
                  <a:t>Trie</a:t>
                </a:r>
                <a:r>
                  <a:rPr lang="de-DE" sz="2400" dirty="0"/>
                  <a:t> sowie das restliche zu suchende Wort</a:t>
                </a:r>
              </a:p>
              <a:p>
                <a:pPr lvl="1"/>
                <a:r>
                  <a:rPr lang="de-DE" sz="2000" dirty="0"/>
                  <a:t>Falls das restliche zu suchende Wort leer ist,</a:t>
                </a:r>
              </a:p>
              <a:p>
                <a:pPr lvl="2"/>
                <a:r>
                  <a:rPr lang="de-DE" sz="1800" dirty="0"/>
                  <a:t>geben wir „</a:t>
                </a:r>
                <a:r>
                  <a:rPr lang="de-DE" sz="1800" b="1" dirty="0"/>
                  <a:t>gefunden</a:t>
                </a:r>
                <a:r>
                  <a:rPr lang="de-DE" sz="1800" dirty="0"/>
                  <a:t>“ zurück</a:t>
                </a:r>
              </a:p>
              <a:p>
                <a:pPr lvl="3"/>
                <a:r>
                  <a:rPr lang="de-DE" sz="1600" dirty="0"/>
                  <a:t>falls der momentane Knoten ein Blattknoten ist  </a:t>
                </a:r>
              </a:p>
              <a:p>
                <a:pPr lvl="3"/>
                <a:r>
                  <a:rPr lang="de-DE" sz="1600" dirty="0"/>
                  <a:t>falls eine ausgehende Kante mit dem Bezeichner </a:t>
                </a:r>
                <a14:m>
                  <m:oMath xmlns:m="http://schemas.openxmlformats.org/officeDocument/2006/math">
                    <m:r>
                      <a:rPr lang="de-DE" sz="1600" b="0" i="1" smtClean="0">
                        <a:latin typeface="Cambria Math"/>
                      </a:rPr>
                      <m:t>⊥</m:t>
                    </m:r>
                  </m:oMath>
                </a14:m>
                <a:r>
                  <a:rPr lang="de-DE" sz="1600" dirty="0"/>
                  <a:t> existiert</a:t>
                </a:r>
              </a:p>
              <a:p>
                <a:pPr lvl="2"/>
                <a:r>
                  <a:rPr lang="de-DE" sz="1800" dirty="0"/>
                  <a:t>ansonsten geben wir „</a:t>
                </a:r>
                <a:r>
                  <a:rPr lang="de-DE" sz="1800" b="1" dirty="0"/>
                  <a:t>nicht gefunden</a:t>
                </a:r>
                <a:r>
                  <a:rPr lang="de-DE" sz="1800" dirty="0"/>
                  <a:t>“ zurück</a:t>
                </a:r>
              </a:p>
              <a:p>
                <a:pPr lvl="1"/>
                <a:r>
                  <a:rPr lang="de-DE" sz="2000" dirty="0"/>
                  <a:t>Falls das restliche zu suchende Wort </a:t>
                </a:r>
                <a:r>
                  <a:rPr lang="de-DE" sz="2000" i="1" dirty="0"/>
                  <a:t>nicht leer </a:t>
                </a:r>
                <a:r>
                  <a:rPr lang="de-DE" sz="2000" dirty="0"/>
                  <a:t>ist</a:t>
                </a:r>
              </a:p>
              <a:p>
                <a:pPr lvl="2"/>
                <a:r>
                  <a:rPr lang="de-DE" sz="1800" dirty="0"/>
                  <a:t>und falls eine ausgehende Kante existiert mit dem nächsten Zeichen des restlich zu suchenden Wortes, dann rufen wir die Suchmethode mit dem entsprechenden Kindsknoten und um das nächste Zeichen verkürzte restlich zu suchende Wort rekursiv auf</a:t>
                </a:r>
              </a:p>
              <a:p>
                <a:pPr lvl="2"/>
                <a:r>
                  <a:rPr lang="de-DE" sz="1800" dirty="0"/>
                  <a:t>ansonsten geben wir nicht „</a:t>
                </a:r>
                <a:r>
                  <a:rPr lang="de-DE" sz="1800" b="1" dirty="0"/>
                  <a:t>nicht gefunden</a:t>
                </a:r>
                <a:r>
                  <a:rPr lang="de-DE" sz="1800" dirty="0"/>
                  <a:t>“ zurück</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457200" y="1124744"/>
                <a:ext cx="8315325" cy="4173538"/>
              </a:xfrm>
              <a:blipFill>
                <a:blip r:embed="rId2"/>
                <a:stretch>
                  <a:fillRect l="-1221" t="-1520" b="-15502"/>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9</a:t>
            </a:fld>
            <a:endParaRPr lang="de-DE"/>
          </a:p>
        </p:txBody>
      </p:sp>
    </p:spTree>
    <p:extLst>
      <p:ext uri="{BB962C8B-B14F-4D97-AF65-F5344CB8AC3E}">
        <p14:creationId xmlns:p14="http://schemas.microsoft.com/office/powerpoint/2010/main" val="3788882787"/>
      </p:ext>
    </p:extLst>
  </p:cSld>
  <p:clrMapOvr>
    <a:masterClrMapping/>
  </p:clrMapOvr>
</p:sld>
</file>

<file path=ppt/theme/theme1.xml><?xml version="1.0" encoding="utf-8"?>
<a:theme xmlns:a="http://schemas.openxmlformats.org/drawingml/2006/main" name="7_Standarddesign">
  <a:themeElements>
    <a:clrScheme name="7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Standarddesign">
      <a:majorFont>
        <a:latin typeface="Myriad Pro"/>
        <a:ea typeface="ＭＳ Ｐゴシック"/>
        <a:cs typeface=""/>
      </a:majorFont>
      <a:minorFont>
        <a:latin typeface="Myriad Pr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7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211</TotalTime>
  <Words>1694</Words>
  <Application>Microsoft Macintosh PowerPoint</Application>
  <PresentationFormat>On-screen Show (4:3)</PresentationFormat>
  <Paragraphs>583</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Cambria Math</vt:lpstr>
      <vt:lpstr>Myriad Pro</vt:lpstr>
      <vt:lpstr>Symbol</vt:lpstr>
      <vt:lpstr>7_Standarddesign</vt:lpstr>
      <vt:lpstr>Algorithmen und Datenstrukturen</vt:lpstr>
      <vt:lpstr>Danksagung</vt:lpstr>
      <vt:lpstr>Idee: Ausnutzung von gemeinsamen Präfixen</vt:lpstr>
      <vt:lpstr>Trie</vt:lpstr>
      <vt:lpstr>Trie</vt:lpstr>
      <vt:lpstr>Trie – Beispiel mit Bits als Alphabet</vt:lpstr>
      <vt:lpstr>Trie - Definition</vt:lpstr>
      <vt:lpstr>Beispiel: Suche nach ape</vt:lpstr>
      <vt:lpstr>Suche in Tries</vt:lpstr>
      <vt:lpstr>Beispiel: Suche nach organ</vt:lpstr>
      <vt:lpstr>Beispiel: Suche nach apricot</vt:lpstr>
      <vt:lpstr>Beispiel: Suche nach org</vt:lpstr>
      <vt:lpstr>Einfügen: Beispiel apricot</vt:lpstr>
      <vt:lpstr>Einfügen in Tries</vt:lpstr>
      <vt:lpstr>Beispiel: Einfügen von org</vt:lpstr>
      <vt:lpstr>Beispiel: Einfügen von ape-man</vt:lpstr>
      <vt:lpstr>Löschen von ape</vt:lpstr>
      <vt:lpstr>Löschen von organism</vt:lpstr>
      <vt:lpstr>Löschen in Tries</vt:lpstr>
      <vt:lpstr>Implementierungsmöglichkeiten</vt:lpstr>
      <vt:lpstr>Analyse der Implementationsmöglichkeiten</vt:lpstr>
      <vt:lpstr>Komplexität der Basisoperationen (Suchen, Einfügen, Löschen)</vt:lpstr>
      <vt:lpstr>Patricia Tries</vt:lpstr>
      <vt:lpstr>Trie:                 Patricia Trie:</vt:lpstr>
      <vt:lpstr>Trie (binär):    Patricia Trie:</vt:lpstr>
      <vt:lpstr>Konsequenzen für die Basisoperationen</vt:lpstr>
      <vt:lpstr>Beispiel Suchen nach ape </vt:lpstr>
      <vt:lpstr>Sonderfall beim Einfügen von organization bzw. org</vt:lpstr>
      <vt:lpstr>Beispiel für neuen Sonderfall beim Löschen von apple</vt:lpstr>
      <vt:lpstr>Komplexität</vt:lpstr>
      <vt:lpstr>Zusammenfassung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Uli</dc:creator>
  <cp:lastModifiedBy>Magnus Bender</cp:lastModifiedBy>
  <cp:revision>795</cp:revision>
  <cp:lastPrinted>2015-04-09T12:56:16Z</cp:lastPrinted>
  <dcterms:created xsi:type="dcterms:W3CDTF">2010-04-27T12:26:40Z</dcterms:created>
  <dcterms:modified xsi:type="dcterms:W3CDTF">2022-05-16T13:23:42Z</dcterms:modified>
</cp:coreProperties>
</file>