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962" r:id="rId2"/>
    <p:sldId id="1300" r:id="rId3"/>
    <p:sldId id="3956" r:id="rId4"/>
    <p:sldId id="3951" r:id="rId5"/>
    <p:sldId id="275" r:id="rId6"/>
    <p:sldId id="3954" r:id="rId7"/>
    <p:sldId id="1304" r:id="rId8"/>
    <p:sldId id="3960" r:id="rId9"/>
    <p:sldId id="3957" r:id="rId1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3FF"/>
    <a:srgbClr val="5744F0"/>
    <a:srgbClr val="F6F6F4"/>
    <a:srgbClr val="6EF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73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7D9BB-445D-E640-B90E-C6F61C01E066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543B-8D17-7E4B-A146-3214B19BD98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9160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8863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058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100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6FF8-3EDD-1144-B305-F1FCC9F0E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5A76-7EF8-B342-A791-7E3F37BA5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E721F-C043-EF45-AA4F-423C5E2B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8D47-DA96-CF4B-8982-583B25CB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21950-62F6-A646-9184-40F0E0E6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2581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A02B-CD1D-8944-AD45-0FBA3963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702F6-FDA0-7641-8918-D6E001907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DCC5F-ED40-E141-AE73-EF668603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5EAC5-690C-B841-98F4-6FEC3D7A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BE7ED-9CD5-1B45-AFF9-0F41B93C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54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942DE-264B-A646-B33D-A0847239A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BEC6F-F0FB-CB4C-B8C9-67E35266D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E645-F348-164F-BC49-435CC12E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C67F7-5ED0-B14D-AE24-E4A58BB6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0EEB-21D3-B147-907D-323BC446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16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D58C-9BA4-AC42-B9D5-0DC0560C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9C1B-64CB-1A45-BA96-DF06F03E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D3916-8759-9043-BEA3-07EB06DB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8F854-6171-E443-A36D-5A86647E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8B94F-5A11-8844-B42F-155286FB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602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BCFD-CAA9-0147-ADDE-5B1015AE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99059-C35B-5742-ACE6-EB82E70BD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1830-7B19-2446-B980-A7879AE6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25B74-06D5-BA47-A898-AD4CA0AB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8F012-871F-7E4E-9352-64907CB9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017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3145D-444F-9B41-A2A9-6CD90059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6C4F8-9E2C-814A-81BF-BFB9C10A3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DDE7B-684C-2549-B14C-1FD64F9CA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CE0D7-36B5-114E-92CC-BEAA6072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82E7C-7618-AB4C-A8BD-6D249849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FD6EC-A2D7-9349-8FD3-32ECA0AF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963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CCAA-C51E-874D-B1D8-A278A9E8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AB8E0-1103-E746-8A01-B6426A801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6CFFE-1083-3040-BB2A-4C612FAF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5B1EB-C331-2C4B-A50C-8AEFAEB36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8D04C-B158-0B4D-AAD8-77B709674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B85A0B-EE7B-B84A-8356-59A587F1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0749B-0BFC-8D4D-9EEE-01D6B020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34606-C381-0747-9776-7F0B33C3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832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1564-D6D4-1746-91A5-1A7151A8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A28DA-0433-9E4D-BB80-7610DFC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7B6D1-B317-544D-BD7B-05AF0E63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8A3CB-19A6-ED4B-8F89-493E9F99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972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FA99C-FE16-2F49-AC3A-13019716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D0B41-D92F-1445-92AA-CC3D02AA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FCB86-9C2C-784E-B032-7DE0422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05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14A6-5B74-A946-8434-C61FA648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AD27-7E88-2B44-93A6-6502DEAD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5DA0-3600-DD45-90FE-D12F34FDE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FEB70-F614-0542-BC3F-56FB16DE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E84A6-F335-D04B-A00F-24AB660A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5DBA2-4C50-E642-A60A-A0E73D3E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9906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FE04-2CA7-834C-9E72-2E3E85BF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8C7E1-0451-CB45-A4D9-4E2AF1BCE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C4646-F93E-C74E-8BD6-183F62C46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26AC9-43E7-F84B-8C80-CF70A1D0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FDE5-7225-A74E-AD46-4120CD30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95A12-AC77-AA45-B784-0CFD944B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972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F5A8D-EA61-1341-940A-DC640C50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30C08-14C8-074A-AC47-A7928F16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1DB3-697F-2640-A651-96CF7C6FC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D87-D0D7-2844-9F99-91F2391D722A}" type="datetimeFigureOut">
              <a:rPr lang="en-DE" smtClean="0"/>
              <a:t>23.06.22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499A-A0FC-674C-A8F9-BE0A54591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12552-2056-9A4E-8B2B-200356190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439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7.jpe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CBE7-3023-03BB-2207-735F3E907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Zwei-Personen-Spiele und Künstliche Intelligenz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EE8D3-2583-093E-FB45-CED5F54BC6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DE" dirty="0"/>
              <a:t>Ralf Möller</a:t>
            </a:r>
          </a:p>
          <a:p>
            <a:r>
              <a:rPr lang="en-DE" dirty="0"/>
              <a:t>Institut für Informationssysteme</a:t>
            </a:r>
          </a:p>
        </p:txBody>
      </p:sp>
    </p:spTree>
    <p:extLst>
      <p:ext uri="{BB962C8B-B14F-4D97-AF65-F5344CB8AC3E}">
        <p14:creationId xmlns:p14="http://schemas.microsoft.com/office/powerpoint/2010/main" val="288620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9A8A446D-2EAA-1C47-9F9A-0A6B3A91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326" y="2302536"/>
            <a:ext cx="4221968" cy="422196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111" y="2477232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558635"/>
            <a:ext cx="815168" cy="815168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4042985"/>
            <a:ext cx="1015236" cy="2448609"/>
            <a:chOff x="8883960" y="227833"/>
            <a:chExt cx="2857500" cy="68918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936530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163F159-160F-FE4C-AB7B-037DDEC287AC}"/>
              </a:ext>
            </a:extLst>
          </p:cNvPr>
          <p:cNvSpPr txBox="1"/>
          <p:nvPr/>
        </p:nvSpPr>
        <p:spPr>
          <a:xfrm>
            <a:off x="3067501" y="1720712"/>
            <a:ext cx="2737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Abbildung</a:t>
            </a:r>
            <a:r>
              <a:rPr lang="en-US" dirty="0"/>
              <a:t> von </a:t>
            </a:r>
            <a:r>
              <a:rPr lang="en-US" dirty="0" err="1"/>
              <a:t>Perzepten</a:t>
            </a:r>
            <a:br>
              <a:rPr lang="en-US" dirty="0"/>
            </a:br>
            <a:r>
              <a:rPr lang="en-US" dirty="0"/>
              <a:t>auf </a:t>
            </a:r>
            <a:r>
              <a:rPr lang="en-US" dirty="0" err="1"/>
              <a:t>Zustand</a:t>
            </a:r>
            <a:r>
              <a:rPr lang="en-US" dirty="0"/>
              <a:t> der </a:t>
            </a:r>
            <a:r>
              <a:rPr lang="en-US" dirty="0" err="1"/>
              <a:t>Umgebung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hängt</a:t>
            </a:r>
            <a:r>
              <a:rPr lang="en-US" dirty="0"/>
              <a:t> von </a:t>
            </a:r>
            <a:r>
              <a:rPr lang="en-US" dirty="0" err="1"/>
              <a:t>Zielen</a:t>
            </a:r>
            <a:r>
              <a:rPr lang="en-US" dirty="0"/>
              <a:t> Z ab)</a:t>
            </a:r>
            <a:endParaRPr lang="en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D5561-B37B-0048-B6D8-8313E4823B96}"/>
              </a:ext>
            </a:extLst>
          </p:cNvPr>
          <p:cNvSpPr txBox="1"/>
          <p:nvPr/>
        </p:nvSpPr>
        <p:spPr>
          <a:xfrm>
            <a:off x="7496414" y="5905387"/>
            <a:ext cx="4695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Folge</a:t>
            </a:r>
            <a:r>
              <a:rPr lang="en-US" dirty="0"/>
              <a:t> von </a:t>
            </a:r>
            <a:r>
              <a:rPr lang="en-US" dirty="0" err="1"/>
              <a:t>Aktionen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um </a:t>
            </a:r>
            <a:r>
              <a:rPr lang="en-US" dirty="0" err="1"/>
              <a:t>Ziel</a:t>
            </a:r>
            <a:r>
              <a:rPr lang="en-US" dirty="0"/>
              <a:t> Z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erreichen</a:t>
            </a:r>
            <a:r>
              <a:rPr lang="en-US" dirty="0"/>
              <a:t>?
</a:t>
            </a:r>
            <a:r>
              <a:rPr lang="en-US" dirty="0" err="1"/>
              <a:t>Handlungsstrategie</a:t>
            </a:r>
            <a:endParaRPr lang="en-D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F2C1D2-372C-9544-87AD-51B6CA70E098}"/>
              </a:ext>
            </a:extLst>
          </p:cNvPr>
          <p:cNvSpPr txBox="1"/>
          <p:nvPr/>
        </p:nvSpPr>
        <p:spPr>
          <a:xfrm>
            <a:off x="2838180" y="6155172"/>
            <a:ext cx="226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Gebe</a:t>
            </a:r>
            <a:r>
              <a:rPr lang="en-US" dirty="0"/>
              <a:t> </a:t>
            </a:r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Aktion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Ausführung</a:t>
            </a:r>
            <a:r>
              <a:rPr lang="en-US" dirty="0"/>
              <a:t> </a:t>
            </a:r>
            <a:r>
              <a:rPr lang="en-US" dirty="0" err="1"/>
              <a:t>zurück</a:t>
            </a:r>
            <a:endParaRPr lang="en-DE" dirty="0"/>
          </a:p>
        </p:txBody>
      </p: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06973" y="2297390"/>
            <a:ext cx="229773" cy="230242"/>
          </a:xfr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456" y="5409874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A234262-20BA-A14B-A938-9AEEC9EA93A8}"/>
              </a:ext>
            </a:extLst>
          </p:cNvPr>
          <p:cNvSpPr txBox="1"/>
          <p:nvPr/>
        </p:nvSpPr>
        <p:spPr>
          <a:xfrm>
            <a:off x="5705233" y="3755971"/>
            <a:ext cx="1212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Ziele Z</a:t>
            </a:r>
          </a:p>
          <a:p>
            <a:r>
              <a:rPr lang="en-DE" dirty="0"/>
              <a:t>Modelle M</a:t>
            </a:r>
            <a:br>
              <a:rPr lang="en-DE" dirty="0"/>
            </a:br>
            <a:r>
              <a:rPr lang="en-DE" dirty="0"/>
              <a:t>Perzept-</a:t>
            </a:r>
          </a:p>
          <a:p>
            <a:r>
              <a:rPr lang="en-DE" dirty="0"/>
              <a:t>historie 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82D6A6-E608-CB49-8213-EDA3C0B95F61}"/>
              </a:ext>
            </a:extLst>
          </p:cNvPr>
          <p:cNvSpPr txBox="1"/>
          <p:nvPr/>
        </p:nvSpPr>
        <p:spPr>
          <a:xfrm>
            <a:off x="372959" y="1807791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Perzepte</a:t>
            </a:r>
            <a:endParaRPr lang="en-DE" dirty="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1C0C155B-948D-2042-BF57-560F3A9ED017}"/>
              </a:ext>
            </a:extLst>
          </p:cNvPr>
          <p:cNvSpPr/>
          <p:nvPr/>
        </p:nvSpPr>
        <p:spPr>
          <a:xfrm rot="10800000">
            <a:off x="1346026" y="504254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C0D445E9-2DA9-224A-94C0-19EF7BBEEDE2}"/>
              </a:ext>
            </a:extLst>
          </p:cNvPr>
          <p:cNvSpPr/>
          <p:nvPr/>
        </p:nvSpPr>
        <p:spPr>
          <a:xfrm>
            <a:off x="1438381" y="1781301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549AC0-0F2C-F642-8AC1-E873736A395A}"/>
              </a:ext>
            </a:extLst>
          </p:cNvPr>
          <p:cNvSpPr txBox="1"/>
          <p:nvPr/>
        </p:nvSpPr>
        <p:spPr>
          <a:xfrm>
            <a:off x="244371" y="5036766"/>
            <a:ext cx="79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Aktion</a:t>
            </a:r>
            <a:endParaRPr lang="en-DE" dirty="0"/>
          </a:p>
        </p:txBody>
      </p:sp>
      <p:sp>
        <p:nvSpPr>
          <p:cNvPr id="52" name="Foliennummernplatzhalter 2">
            <a:extLst>
              <a:ext uri="{FF2B5EF4-FFF2-40B4-BE49-F238E27FC236}">
                <a16:creationId xmlns:a16="http://schemas.microsoft.com/office/drawing/2014/main" id="{0EE52D40-B9AC-C349-AE96-7B8700A0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30" name="Picture 2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893EC47-C01E-6641-B329-1707D608F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172" y="1209601"/>
            <a:ext cx="2361823" cy="1606648"/>
          </a:xfrm>
          <a:prstGeom prst="rect">
            <a:avLst/>
          </a:prstGeom>
        </p:spPr>
      </p:pic>
      <p:pic>
        <p:nvPicPr>
          <p:cNvPr id="37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406374E4-9EE3-F94D-B808-7743E84A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03" y="3890897"/>
            <a:ext cx="243911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9222CB2-AB7F-CF4F-B29B-B468BF106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219" y="484197"/>
            <a:ext cx="9356491" cy="6769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14" y="190874"/>
            <a:ext cx="11377708" cy="742378"/>
          </a:xfrm>
        </p:spPr>
        <p:txBody>
          <a:bodyPr>
            <a:normAutofit fontScale="90000"/>
          </a:bodyPr>
          <a:lstStyle/>
          <a:p>
            <a:r>
              <a:rPr lang="en-DE" b="0" dirty="0"/>
              <a:t>Zentrale Datenverarbeitungsabstraktion der KI: Agent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A7387535-0C63-8909-B44F-ECCE35CB8318}"/>
              </a:ext>
            </a:extLst>
          </p:cNvPr>
          <p:cNvSpPr/>
          <p:nvPr/>
        </p:nvSpPr>
        <p:spPr>
          <a:xfrm>
            <a:off x="9354207" y="1189211"/>
            <a:ext cx="3100552" cy="2436858"/>
          </a:xfrm>
          <a:prstGeom prst="cloudCallout">
            <a:avLst>
              <a:gd name="adj1" fmla="val -41172"/>
              <a:gd name="adj2" fmla="val -58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Agent kommt von </a:t>
            </a:r>
            <a:br>
              <a:rPr lang="en-DE" dirty="0"/>
            </a:br>
            <a:r>
              <a:rPr lang="en-DE" dirty="0"/>
              <a:t>agieren</a:t>
            </a:r>
          </a:p>
        </p:txBody>
      </p:sp>
    </p:spTree>
    <p:extLst>
      <p:ext uri="{BB962C8B-B14F-4D97-AF65-F5344CB8AC3E}">
        <p14:creationId xmlns:p14="http://schemas.microsoft.com/office/powerpoint/2010/main" val="91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00026 0.0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556A-CC50-F04E-A778-E397864E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63" y="160432"/>
            <a:ext cx="11700419" cy="1325563"/>
          </a:xfrm>
        </p:spPr>
        <p:txBody>
          <a:bodyPr/>
          <a:lstStyle/>
          <a:p>
            <a:r>
              <a:rPr lang="en-DE" dirty="0"/>
              <a:t>Engineering: AI Injection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B2737-E269-E74B-8665-C3F2BFD2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02" y="1841326"/>
            <a:ext cx="4469090" cy="40521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59081B-034A-0845-B0F4-2583C6A61978}"/>
              </a:ext>
            </a:extLst>
          </p:cNvPr>
          <p:cNvGrpSpPr/>
          <p:nvPr/>
        </p:nvGrpSpPr>
        <p:grpSpPr>
          <a:xfrm>
            <a:off x="4964038" y="2394179"/>
            <a:ext cx="7164143" cy="3820311"/>
            <a:chOff x="5060515" y="1841326"/>
            <a:chExt cx="7164143" cy="3820311"/>
          </a:xfrm>
        </p:grpSpPr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C2247983-E00F-5B47-AECD-6CECA108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4587" y="2073185"/>
              <a:ext cx="6910071" cy="35884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182321-E0E1-A740-8201-DD30786BAE4A}"/>
                </a:ext>
              </a:extLst>
            </p:cNvPr>
            <p:cNvSpPr/>
            <p:nvPr/>
          </p:nvSpPr>
          <p:spPr>
            <a:xfrm>
              <a:off x="5060515" y="1841326"/>
              <a:ext cx="1503123" cy="513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A867539-C4F8-A84B-8D53-DD71FCD94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50" y="1631771"/>
            <a:ext cx="4385285" cy="43852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EB146-0536-E049-BADB-EB28C1322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676" y="2073185"/>
            <a:ext cx="815168" cy="81516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422B1-4C9B-244E-A06D-E55A59DAC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321" y="5017693"/>
            <a:ext cx="815168" cy="815168"/>
          </a:xfrm>
          <a:prstGeom prst="rect">
            <a:avLst/>
          </a:prstGeom>
          <a:noFill/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280A21-7BDB-AB47-91B7-4E01ED49A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94508">
            <a:off x="2110796" y="3096758"/>
            <a:ext cx="1226422" cy="1108213"/>
          </a:xfrm>
          <a:prstGeom prst="rect">
            <a:avLst/>
          </a:prstGeom>
        </p:spPr>
      </p:pic>
      <p:pic>
        <p:nvPicPr>
          <p:cNvPr id="12" name="Content Placeholder 38">
            <a:extLst>
              <a:ext uri="{FF2B5EF4-FFF2-40B4-BE49-F238E27FC236}">
                <a16:creationId xmlns:a16="http://schemas.microsoft.com/office/drawing/2014/main" id="{EA3F9D32-B85B-1E4A-9C18-DCB0B7D02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968" y="237035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06E77C31-1B41-864B-82FF-D55D93BB9056}"/>
              </a:ext>
            </a:extLst>
          </p:cNvPr>
          <p:cNvSpPr/>
          <p:nvPr/>
        </p:nvSpPr>
        <p:spPr>
          <a:xfrm>
            <a:off x="7441118" y="86807"/>
            <a:ext cx="5320145" cy="2995231"/>
          </a:xfrm>
          <a:prstGeom prst="cloudCallout">
            <a:avLst>
              <a:gd name="adj1" fmla="val -70599"/>
              <a:gd name="adj2" fmla="val 58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Das will die Industrie</a:t>
            </a:r>
            <a:br>
              <a:rPr lang="en-DE" sz="2400" dirty="0"/>
            </a:br>
            <a:r>
              <a:rPr lang="en-DE" sz="2400" dirty="0"/>
              <a:t>Darauf basiert der</a:t>
            </a:r>
            <a:br>
              <a:rPr lang="en-DE" sz="2400" dirty="0"/>
            </a:br>
            <a:r>
              <a:rPr lang="en-DE" sz="2400" dirty="0"/>
              <a:t>KI-Hype: KI-Methoden</a:t>
            </a: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7F629A8B-5CDE-674A-BDBD-CAA31A6E7DAA}"/>
              </a:ext>
            </a:extLst>
          </p:cNvPr>
          <p:cNvSpPr/>
          <p:nvPr/>
        </p:nvSpPr>
        <p:spPr>
          <a:xfrm>
            <a:off x="5196072" y="2600600"/>
            <a:ext cx="7718957" cy="2417093"/>
          </a:xfrm>
          <a:prstGeom prst="cloudCallout">
            <a:avLst>
              <a:gd name="adj1" fmla="val -73394"/>
              <a:gd name="adj2" fmla="val -3648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Es gibt viel mehr zu verstehen, als die einfache Anwendung von </a:t>
            </a:r>
            <a:br>
              <a:rPr lang="en-DE" sz="2400" dirty="0"/>
            </a:br>
            <a:r>
              <a:rPr lang="en-DE" sz="2400" dirty="0"/>
              <a:t>KI-Methoden in Standard-Kontexten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CC92CE3-2250-3844-9A1F-1F22CD2A3EA9}"/>
              </a:ext>
            </a:extLst>
          </p:cNvPr>
          <p:cNvSpPr/>
          <p:nvPr/>
        </p:nvSpPr>
        <p:spPr>
          <a:xfrm>
            <a:off x="3395732" y="4531660"/>
            <a:ext cx="8490218" cy="2476442"/>
          </a:xfrm>
          <a:prstGeom prst="cloudCallout">
            <a:avLst>
              <a:gd name="adj1" fmla="val -51855"/>
              <a:gd name="adj2" fmla="val -578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Aber: Zerbrechlichkeit der Kompetenz der ersten intelligenten Systems:</a:t>
            </a:r>
            <a:br>
              <a:rPr lang="en-DE" sz="2400" dirty="0"/>
            </a:br>
            <a:r>
              <a:rPr lang="en-DE" sz="2400" dirty="0"/>
              <a:t>Anwendbarkeit nur in sehr engem Kontext (wenn überhaupt)</a:t>
            </a:r>
          </a:p>
        </p:txBody>
      </p: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654A765-49BF-8B48-A375-95F6885C2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496" y="2073185"/>
            <a:ext cx="1198323" cy="815168"/>
          </a:xfrm>
          <a:prstGeom prst="rect">
            <a:avLst/>
          </a:prstGeom>
        </p:spPr>
      </p:pic>
      <p:pic>
        <p:nvPicPr>
          <p:cNvPr id="17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20E5195B-4BB1-0543-A88C-C13B7B1D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68" y="4905984"/>
            <a:ext cx="1282633" cy="10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arl's Ladder of Causation. The first rung, associations, only allows... |  Download Scientific Diagram">
            <a:extLst>
              <a:ext uri="{FF2B5EF4-FFF2-40B4-BE49-F238E27FC236}">
                <a16:creationId xmlns:a16="http://schemas.microsoft.com/office/drawing/2014/main" id="{99318199-DBCD-CB47-BD66-BF5F910C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8" y="781421"/>
            <a:ext cx="8611792" cy="39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2423520-0C2C-444E-9129-3C3D81A8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066" y="4838024"/>
            <a:ext cx="2361823" cy="1606648"/>
          </a:xfrm>
          <a:prstGeom prst="rect">
            <a:avLst/>
          </a:prstGeom>
        </p:spPr>
      </p:pic>
      <p:pic>
        <p:nvPicPr>
          <p:cNvPr id="1028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798A5E7D-3CB8-994C-88A4-39DAB1FD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89" y="4201868"/>
            <a:ext cx="243911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EE069B-76D9-2A40-970A-8970BC008DF9}"/>
              </a:ext>
            </a:extLst>
          </p:cNvPr>
          <p:cNvSpPr/>
          <p:nvPr/>
        </p:nvSpPr>
        <p:spPr>
          <a:xfrm>
            <a:off x="6929202" y="545269"/>
            <a:ext cx="2951068" cy="3918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3B725FC-7D60-BC40-8063-9A7F5925B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18587" y="4141039"/>
            <a:ext cx="2781314" cy="21361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4D4EF-A790-2049-9F09-074E4C58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04"/>
            <a:ext cx="10515600" cy="1325563"/>
          </a:xfrm>
        </p:spPr>
        <p:txBody>
          <a:bodyPr>
            <a:normAutofit/>
          </a:bodyPr>
          <a:lstStyle/>
          <a:p>
            <a:r>
              <a:rPr lang="en-DE" sz="4000" dirty="0"/>
              <a:t>AI: Möglichkeiten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E52DDEE8-5761-6B4B-BDC2-0ABBD5628680}"/>
              </a:ext>
            </a:extLst>
          </p:cNvPr>
          <p:cNvSpPr/>
          <p:nvPr/>
        </p:nvSpPr>
        <p:spPr>
          <a:xfrm>
            <a:off x="7786255" y="3837709"/>
            <a:ext cx="5233949" cy="3269673"/>
          </a:xfrm>
          <a:prstGeom prst="cloudCallout">
            <a:avLst>
              <a:gd name="adj1" fmla="val -44221"/>
              <a:gd name="adj2" fmla="val -58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Was könnte man besser machen?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Interne Generierung von “Daten” bisher nicht immer betrachtet</a:t>
            </a:r>
          </a:p>
          <a:p>
            <a:pPr algn="ctr"/>
            <a:r>
              <a:rPr lang="en-DE" dirty="0"/>
              <a:t>Man verlässt sich zu sehr auf “externe” Daten</a:t>
            </a:r>
          </a:p>
        </p:txBody>
      </p:sp>
    </p:spTree>
    <p:extLst>
      <p:ext uri="{BB962C8B-B14F-4D97-AF65-F5344CB8AC3E}">
        <p14:creationId xmlns:p14="http://schemas.microsoft.com/office/powerpoint/2010/main" val="28780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8E90-4116-7444-9A64-D23A430C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Meine These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05AE-4BF6-0D47-92BB-D7AF0514C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KI ist nicht nur Datenanalyse (Data Science) mit sog. “KI-Methoden”</a:t>
            </a:r>
          </a:p>
          <a:p>
            <a:r>
              <a:rPr lang="en-DE" dirty="0"/>
              <a:t>Nur, wenn wir Systeme betrachten, die auch handeln …</a:t>
            </a:r>
          </a:p>
          <a:p>
            <a:r>
              <a:rPr lang="en-DE" dirty="0"/>
              <a:t>… </a:t>
            </a:r>
            <a:r>
              <a:rPr lang="en-US" dirty="0"/>
              <a:t>w</a:t>
            </a:r>
            <a:r>
              <a:rPr lang="en-DE" dirty="0"/>
              <a:t>ird die KI richtig interessant</a:t>
            </a:r>
          </a:p>
          <a:p>
            <a:endParaRPr lang="en-DE" dirty="0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C6032323-EF19-B84A-838D-7C52B9A186CD}"/>
              </a:ext>
            </a:extLst>
          </p:cNvPr>
          <p:cNvSpPr/>
          <p:nvPr/>
        </p:nvSpPr>
        <p:spPr>
          <a:xfrm>
            <a:off x="6144490" y="3556578"/>
            <a:ext cx="5554858" cy="2151061"/>
          </a:xfrm>
          <a:prstGeom prst="cloudCallout">
            <a:avLst>
              <a:gd name="adj1" fmla="val -48397"/>
              <a:gd name="adj2" fmla="val -497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/>
              <a:t>Zerbrechlickkeits-Problem der initialen Handlungsmodelle</a:t>
            </a:r>
          </a:p>
        </p:txBody>
      </p:sp>
      <p:pic>
        <p:nvPicPr>
          <p:cNvPr id="2050" name="Picture 2" descr="6: Blocks world: planning problem [1, p. 5] | Download Scientific Diagram">
            <a:extLst>
              <a:ext uri="{FF2B5EF4-FFF2-40B4-BE49-F238E27FC236}">
                <a16:creationId xmlns:a16="http://schemas.microsoft.com/office/drawing/2014/main" id="{6AF85789-7FE6-F748-9AA0-2A81D3C3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95" y="4001294"/>
            <a:ext cx="46863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7495-8962-3E45-AAD7-8F011988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A5B8-B838-3849-9561-4B6B5835E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098" name="Picture 2" descr="MuZero: Mastering Go, chess, shogi and Atari without rules | DeepMind">
            <a:extLst>
              <a:ext uri="{FF2B5EF4-FFF2-40B4-BE49-F238E27FC236}">
                <a16:creationId xmlns:a16="http://schemas.microsoft.com/office/drawing/2014/main" id="{22010981-F265-FC4A-9168-8865F5DD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974DFA-6283-6D40-832A-9A9DAAE88476}"/>
              </a:ext>
            </a:extLst>
          </p:cNvPr>
          <p:cNvSpPr txBox="1">
            <a:spLocks/>
          </p:cNvSpPr>
          <p:nvPr/>
        </p:nvSpPr>
        <p:spPr>
          <a:xfrm>
            <a:off x="838200" y="3851564"/>
            <a:ext cx="3810000" cy="266591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Gegen die Zerbrechlichkeit:</a:t>
            </a:r>
            <a:br>
              <a:rPr lang="en-DE" sz="3600" dirty="0"/>
            </a:br>
            <a:r>
              <a:rPr lang="en-DE" sz="3600" dirty="0"/>
              <a:t>MuZero</a:t>
            </a:r>
            <a:br>
              <a:rPr lang="en-DE" sz="3600" dirty="0"/>
            </a:br>
            <a:r>
              <a:rPr lang="en-DE" sz="3600" dirty="0"/>
              <a:t>(DeepMind)</a:t>
            </a:r>
          </a:p>
        </p:txBody>
      </p:sp>
      <p:pic>
        <p:nvPicPr>
          <p:cNvPr id="8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69E35B03-D6EF-9C45-88CC-175C1454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16" y="0"/>
            <a:ext cx="6213311" cy="68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358E-C6CE-044E-B76D-CB86A43E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8" y="-25984"/>
            <a:ext cx="10515600" cy="1661150"/>
          </a:xfrm>
        </p:spPr>
        <p:txBody>
          <a:bodyPr>
            <a:normAutofit/>
          </a:bodyPr>
          <a:lstStyle/>
          <a:p>
            <a:r>
              <a:rPr lang="en-DE" dirty="0"/>
              <a:t>Ein paar mehr Details</a:t>
            </a:r>
            <a:r>
              <a:rPr lang="en-US" dirty="0"/>
              <a:t>…</a:t>
            </a:r>
            <a:br>
              <a:rPr lang="en-DE" dirty="0"/>
            </a:br>
            <a:endParaRPr lang="en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4EEF7-4B0B-6E43-BDC4-EA9E3FB86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753" y="215045"/>
            <a:ext cx="4536056" cy="641686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56C976-C48E-7441-90C3-ABB602BAFB90}"/>
              </a:ext>
            </a:extLst>
          </p:cNvPr>
          <p:cNvGrpSpPr/>
          <p:nvPr/>
        </p:nvGrpSpPr>
        <p:grpSpPr>
          <a:xfrm>
            <a:off x="1588302" y="2409937"/>
            <a:ext cx="4221968" cy="4221968"/>
            <a:chOff x="4403421" y="2047043"/>
            <a:chExt cx="4221968" cy="4221968"/>
          </a:xfrm>
        </p:grpSpPr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9FF9A57B-E132-4D44-8A65-59A8E6CA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85EBE4-83F8-5840-8348-A4958EB5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217B35B-72F0-264B-AB5D-475E410D5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992" y="2584633"/>
            <a:ext cx="815168" cy="815168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C8312D-E0E1-964F-AF5A-4C767865A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975" y="5666036"/>
            <a:ext cx="815168" cy="815168"/>
          </a:xfrm>
          <a:prstGeom prst="rect">
            <a:avLst/>
          </a:prstGeom>
          <a:noFill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C9E0375-E432-C94B-A3DD-17E98417BB9D}"/>
              </a:ext>
            </a:extLst>
          </p:cNvPr>
          <p:cNvGrpSpPr/>
          <p:nvPr/>
        </p:nvGrpSpPr>
        <p:grpSpPr>
          <a:xfrm>
            <a:off x="3776606" y="4150386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07444-6B0C-0E44-972F-7AF69D42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30995D24-7CB3-064F-AC63-F019B17E1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8CB1AF-7B9C-7542-A162-93D6168BA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AD8B6646-CF19-6E40-B09F-2D99385D5A11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CA37B241-8EDA-FF44-A8F6-F9F1A65F475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64F91E-F1F0-2942-958A-2E588EC16861}"/>
              </a:ext>
            </a:extLst>
          </p:cNvPr>
          <p:cNvGrpSpPr/>
          <p:nvPr/>
        </p:nvGrpSpPr>
        <p:grpSpPr>
          <a:xfrm>
            <a:off x="3100201" y="1043931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9E7C586-37B2-9F4B-9E3B-9F9986BA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45" name="Content Placeholder 3">
              <a:extLst>
                <a:ext uri="{FF2B5EF4-FFF2-40B4-BE49-F238E27FC236}">
                  <a16:creationId xmlns:a16="http://schemas.microsoft.com/office/drawing/2014/main" id="{177CE22A-3958-5348-BEC1-2926C933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18EBC0C-386B-1941-96D2-48619DB04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89CFD7E1-96D8-3F4B-A33B-B69CFF527B7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707C2558-84C2-6340-9F7F-E7301F370925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3CEDE2-12C5-7949-9F55-F000A366013E}"/>
              </a:ext>
            </a:extLst>
          </p:cNvPr>
          <p:cNvGrpSpPr/>
          <p:nvPr/>
        </p:nvGrpSpPr>
        <p:grpSpPr>
          <a:xfrm>
            <a:off x="3513948" y="2897547"/>
            <a:ext cx="863590" cy="3298076"/>
            <a:chOff x="6329067" y="2534653"/>
            <a:chExt cx="863590" cy="329807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B28F9A-D89C-1E48-ADEC-87613AC934B7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572FFA-6B45-8B42-9170-25A29F19502F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4" name="Content Placeholder 38">
            <a:extLst>
              <a:ext uri="{FF2B5EF4-FFF2-40B4-BE49-F238E27FC236}">
                <a16:creationId xmlns:a16="http://schemas.microsoft.com/office/drawing/2014/main" id="{EF8662AE-EA62-6B45-9989-324621DC1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54" y="240479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Content Placeholder 38">
            <a:extLst>
              <a:ext uri="{FF2B5EF4-FFF2-40B4-BE49-F238E27FC236}">
                <a16:creationId xmlns:a16="http://schemas.microsoft.com/office/drawing/2014/main" id="{86A19DBD-34B3-C74B-A89E-6D6EBB0C8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337" y="5517275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Right Arrow 97">
            <a:extLst>
              <a:ext uri="{FF2B5EF4-FFF2-40B4-BE49-F238E27FC236}">
                <a16:creationId xmlns:a16="http://schemas.microsoft.com/office/drawing/2014/main" id="{63171683-FB19-FA4A-8DB3-5152E6AB6A19}"/>
              </a:ext>
            </a:extLst>
          </p:cNvPr>
          <p:cNvSpPr/>
          <p:nvPr/>
        </p:nvSpPr>
        <p:spPr>
          <a:xfrm>
            <a:off x="1339172" y="1655197"/>
            <a:ext cx="1290917" cy="423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09B3DC1C-712D-9143-92F1-BED7055C659F}"/>
              </a:ext>
            </a:extLst>
          </p:cNvPr>
          <p:cNvSpPr/>
          <p:nvPr/>
        </p:nvSpPr>
        <p:spPr>
          <a:xfrm>
            <a:off x="1339172" y="1211444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ACCB5675-7D03-C541-A8F2-F5D067C2B56F}"/>
              </a:ext>
            </a:extLst>
          </p:cNvPr>
          <p:cNvSpPr/>
          <p:nvPr/>
        </p:nvSpPr>
        <p:spPr>
          <a:xfrm rot="10800000">
            <a:off x="264727" y="4721127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E1123-D75F-D844-B5EC-4C8AFCD56DD1}"/>
              </a:ext>
            </a:extLst>
          </p:cNvPr>
          <p:cNvSpPr txBox="1"/>
          <p:nvPr/>
        </p:nvSpPr>
        <p:spPr>
          <a:xfrm>
            <a:off x="206281" y="1682392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B28186-3A81-E947-B785-9EC97FF634B3}"/>
              </a:ext>
            </a:extLst>
          </p:cNvPr>
          <p:cNvSpPr txBox="1"/>
          <p:nvPr/>
        </p:nvSpPr>
        <p:spPr>
          <a:xfrm>
            <a:off x="240874" y="1238639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Perzepte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6DCA58-A5E8-FF49-AC48-7C84D80EA874}"/>
              </a:ext>
            </a:extLst>
          </p:cNvPr>
          <p:cNvSpPr txBox="1"/>
          <p:nvPr/>
        </p:nvSpPr>
        <p:spPr>
          <a:xfrm>
            <a:off x="525088" y="5144849"/>
            <a:ext cx="84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Aktion 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F84480BE-3C70-3642-B850-7F273192286B}"/>
              </a:ext>
            </a:extLst>
          </p:cNvPr>
          <p:cNvSpPr/>
          <p:nvPr/>
        </p:nvSpPr>
        <p:spPr>
          <a:xfrm>
            <a:off x="4349920" y="820475"/>
            <a:ext cx="3705356" cy="2234782"/>
          </a:xfrm>
          <a:prstGeom prst="cloudCallout">
            <a:avLst>
              <a:gd name="adj1" fmla="val -60538"/>
              <a:gd name="adj2" fmla="val 61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Lernen unumgänglich:</a:t>
            </a:r>
          </a:p>
          <a:p>
            <a:pPr algn="ctr"/>
            <a:r>
              <a:rPr lang="en-DE" sz="2400" dirty="0"/>
              <a:t>Reinforcement</a:t>
            </a:r>
            <a:br>
              <a:rPr lang="en-DE" sz="2400" dirty="0"/>
            </a:br>
            <a:r>
              <a:rPr lang="en-DE" sz="2400" dirty="0"/>
              <a:t>Lernen</a:t>
            </a:r>
          </a:p>
        </p:txBody>
      </p:sp>
      <p:sp>
        <p:nvSpPr>
          <p:cNvPr id="39" name="Cloud Callout 38">
            <a:extLst>
              <a:ext uri="{FF2B5EF4-FFF2-40B4-BE49-F238E27FC236}">
                <a16:creationId xmlns:a16="http://schemas.microsoft.com/office/drawing/2014/main" id="{1429059E-8C47-DC4D-B035-A8F48B63732B}"/>
              </a:ext>
            </a:extLst>
          </p:cNvPr>
          <p:cNvSpPr/>
          <p:nvPr/>
        </p:nvSpPr>
        <p:spPr>
          <a:xfrm>
            <a:off x="8006018" y="534967"/>
            <a:ext cx="5019304" cy="2864834"/>
          </a:xfrm>
          <a:prstGeom prst="cloudCallout">
            <a:avLst>
              <a:gd name="adj1" fmla="val -48582"/>
              <a:gd name="adj2" fmla="val 40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Nicht immer wird der beste Zug genommen (Exploration/Counterfactuals: Hätte ich das und das gemacht, was wäre die Konsequenz?)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171B6-F80E-964C-903B-0795C98F75AC}"/>
              </a:ext>
            </a:extLst>
          </p:cNvPr>
          <p:cNvSpPr txBox="1"/>
          <p:nvPr/>
        </p:nvSpPr>
        <p:spPr>
          <a:xfrm>
            <a:off x="3025329" y="4213592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Ziele Z</a:t>
            </a:r>
            <a:br>
              <a:rPr lang="en-DE" dirty="0"/>
            </a:br>
            <a:r>
              <a:rPr lang="en-DE" dirty="0"/>
              <a:t>Modelle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C4931-9513-7BCD-D524-959955E153D3}"/>
              </a:ext>
            </a:extLst>
          </p:cNvPr>
          <p:cNvSpPr txBox="1"/>
          <p:nvPr/>
        </p:nvSpPr>
        <p:spPr>
          <a:xfrm>
            <a:off x="6831106" y="7624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368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übecker Nachrichten">
            <a:extLst>
              <a:ext uri="{FF2B5EF4-FFF2-40B4-BE49-F238E27FC236}">
                <a16:creationId xmlns:a16="http://schemas.microsoft.com/office/drawing/2014/main" id="{54C00BFB-A22F-7A41-9700-D3B0C752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53" y="119962"/>
            <a:ext cx="7897091" cy="10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ker game">
            <a:extLst>
              <a:ext uri="{FF2B5EF4-FFF2-40B4-BE49-F238E27FC236}">
                <a16:creationId xmlns:a16="http://schemas.microsoft.com/office/drawing/2014/main" id="{0BF0D5F1-5ACA-6942-A35C-EB7F61D927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09" y="1722391"/>
            <a:ext cx="56261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EF3A7D-8F22-494A-82A9-5F1EF9A21D1A}"/>
              </a:ext>
            </a:extLst>
          </p:cNvPr>
          <p:cNvSpPr/>
          <p:nvPr/>
        </p:nvSpPr>
        <p:spPr>
          <a:xfrm>
            <a:off x="4002809" y="4712069"/>
            <a:ext cx="56261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solidFill>
                  <a:srgbClr val="31313B"/>
                </a:solidFill>
                <a:latin typeface="Charter" panose="02040503050506020203" pitchFamily="18" charset="0"/>
              </a:rPr>
              <a:t>Artificial intelligence has now pretty much conquered poker</a:t>
            </a:r>
          </a:p>
          <a:p>
            <a:pPr fontAlgn="base"/>
            <a:r>
              <a:rPr lang="en-US" sz="2400" dirty="0">
                <a:solidFill>
                  <a:srgbClr val="31313B"/>
                </a:solidFill>
                <a:latin typeface="museo-sans"/>
              </a:rPr>
              <a:t>Called Pluribus, the AI is a formidable opponent at six-player no-limit Texas </a:t>
            </a:r>
            <a:r>
              <a:rPr lang="en-US" sz="2400" dirty="0" err="1">
                <a:solidFill>
                  <a:srgbClr val="31313B"/>
                </a:solidFill>
                <a:latin typeface="museo-sans"/>
              </a:rPr>
              <a:t>Hold’em</a:t>
            </a:r>
            <a:endParaRPr lang="en-US" sz="2400" b="0" i="0" u="none" strike="noStrike" dirty="0">
              <a:solidFill>
                <a:srgbClr val="31313B"/>
              </a:solidFill>
              <a:effectLst/>
              <a:latin typeface="museo-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75F9F-ABEC-D649-A717-4114EE357CB6}"/>
              </a:ext>
            </a:extLst>
          </p:cNvPr>
          <p:cNvSpPr txBox="1"/>
          <p:nvPr/>
        </p:nvSpPr>
        <p:spPr>
          <a:xfrm>
            <a:off x="8711670" y="979715"/>
            <a:ext cx="917239" cy="369332"/>
          </a:xfrm>
          <a:prstGeom prst="rect">
            <a:avLst/>
          </a:prstGeom>
          <a:solidFill>
            <a:srgbClr val="6EFF86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  2016   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4079F50-5454-7E45-A9E4-BC7F4FC5A406}"/>
              </a:ext>
            </a:extLst>
          </p:cNvPr>
          <p:cNvSpPr/>
          <p:nvPr/>
        </p:nvSpPr>
        <p:spPr>
          <a:xfrm>
            <a:off x="8486644" y="1325557"/>
            <a:ext cx="3705356" cy="3386512"/>
          </a:xfrm>
          <a:prstGeom prst="cloudCallout">
            <a:avLst>
              <a:gd name="adj1" fmla="val -63155"/>
              <a:gd name="adj2" fmla="val 410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Facebook, CMU</a:t>
            </a:r>
          </a:p>
          <a:p>
            <a:pPr algn="ctr"/>
            <a:r>
              <a:rPr lang="en-DE" sz="2400" dirty="0"/>
              <a:t>Offline- + Online-Lernen</a:t>
            </a:r>
          </a:p>
          <a:p>
            <a:pPr algn="ctr"/>
            <a:r>
              <a:rPr lang="en-DE" sz="2400" dirty="0"/>
              <a:t>Spielerverhalten nur online verfügbar</a:t>
            </a:r>
          </a:p>
        </p:txBody>
      </p:sp>
    </p:spTree>
    <p:extLst>
      <p:ext uri="{BB962C8B-B14F-4D97-AF65-F5344CB8AC3E}">
        <p14:creationId xmlns:p14="http://schemas.microsoft.com/office/powerpoint/2010/main" val="8636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8797-D9CD-3648-9EC0-29130EED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276228-A316-6B43-9FF6-605C865AF877}"/>
              </a:ext>
            </a:extLst>
          </p:cNvPr>
          <p:cNvGrpSpPr/>
          <p:nvPr/>
        </p:nvGrpSpPr>
        <p:grpSpPr>
          <a:xfrm>
            <a:off x="1644650" y="244334"/>
            <a:ext cx="8902700" cy="6904612"/>
            <a:chOff x="1644650" y="244334"/>
            <a:chExt cx="8902700" cy="6904612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3123223-9160-1E45-8381-0C6FD279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56205">
              <a:off x="1644650" y="244334"/>
              <a:ext cx="8902700" cy="68199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8E0DEC-612C-8C44-A298-7A8EC9C7590E}"/>
                </a:ext>
              </a:extLst>
            </p:cNvPr>
            <p:cNvSpPr/>
            <p:nvPr/>
          </p:nvSpPr>
          <p:spPr>
            <a:xfrm rot="21255456">
              <a:off x="2840625" y="3002745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solidFill>
                    <a:srgbClr val="121212"/>
                  </a:solidFill>
                  <a:latin typeface="GH Guardian Headline"/>
                </a:rPr>
                <a:t>Artificial Intelligence </a:t>
              </a:r>
              <a:br>
                <a:rPr lang="en-US" sz="2800" dirty="0">
                  <a:solidFill>
                    <a:srgbClr val="121212"/>
                  </a:solidFill>
                  <a:latin typeface="GH Guardian Headline"/>
                </a:rPr>
              </a:br>
              <a:r>
                <a:rPr lang="en-US" sz="2800" dirty="0">
                  <a:solidFill>
                    <a:srgbClr val="121212"/>
                  </a:solidFill>
                  <a:latin typeface="GH Guardian Headline"/>
                </a:rPr>
                <a:t>Beats 8 World Champions at Bridge</a:t>
              </a:r>
              <a:endParaRPr lang="en-DE" sz="2800" dirty="0"/>
            </a:p>
          </p:txBody>
        </p:sp>
        <p:pic>
          <p:nvPicPr>
            <p:cNvPr id="8" name="Picture 2" descr="Hand holding a deck of cards in front of a table with a green felt cloth and a bridge game set up">
              <a:extLst>
                <a:ext uri="{FF2B5EF4-FFF2-40B4-BE49-F238E27FC236}">
                  <a16:creationId xmlns:a16="http://schemas.microsoft.com/office/drawing/2014/main" id="{46056A68-C01A-0A4D-9C89-6F04F939D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28370">
              <a:off x="2685910" y="4138277"/>
              <a:ext cx="5017783" cy="3010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08AA29-12B1-BA48-9DB2-7C71F3D1ABFB}"/>
              </a:ext>
            </a:extLst>
          </p:cNvPr>
          <p:cNvSpPr txBox="1"/>
          <p:nvPr/>
        </p:nvSpPr>
        <p:spPr>
          <a:xfrm rot="21211208">
            <a:off x="7778450" y="3823226"/>
            <a:ext cx="284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Using machine learning techniques, the small French startup </a:t>
            </a:r>
            <a:br>
              <a:rPr lang="en-DE" dirty="0"/>
            </a:br>
            <a:r>
              <a:rPr lang="en-DE" dirty="0"/>
              <a:t>company NukkAI….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D1701-6EC8-9545-9C86-BAA5BEDA940B}"/>
              </a:ext>
            </a:extLst>
          </p:cNvPr>
          <p:cNvSpPr/>
          <p:nvPr/>
        </p:nvSpPr>
        <p:spPr>
          <a:xfrm rot="21220131">
            <a:off x="8272783" y="6123543"/>
            <a:ext cx="1580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https://nukk.ai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AC26F-82F3-6C4B-B241-E85C83CC468F}"/>
              </a:ext>
            </a:extLst>
          </p:cNvPr>
          <p:cNvSpPr txBox="1"/>
          <p:nvPr/>
        </p:nvSpPr>
        <p:spPr>
          <a:xfrm rot="21216814">
            <a:off x="8829146" y="1945446"/>
            <a:ext cx="917239" cy="369332"/>
          </a:xfrm>
          <a:prstGeom prst="rect">
            <a:avLst/>
          </a:prstGeom>
          <a:solidFill>
            <a:srgbClr val="6EFF86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  2022   </a:t>
            </a:r>
          </a:p>
        </p:txBody>
      </p:sp>
    </p:spTree>
    <p:extLst>
      <p:ext uri="{BB962C8B-B14F-4D97-AF65-F5344CB8AC3E}">
        <p14:creationId xmlns:p14="http://schemas.microsoft.com/office/powerpoint/2010/main" val="11018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312</Words>
  <Application>Microsoft Macintosh PowerPoint</Application>
  <PresentationFormat>Widescreen</PresentationFormat>
  <Paragraphs>50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Charter</vt:lpstr>
      <vt:lpstr>GH Guardian Headline</vt:lpstr>
      <vt:lpstr>museo-sans</vt:lpstr>
      <vt:lpstr>Office Theme</vt:lpstr>
      <vt:lpstr>Zwei-Personen-Spiele und Künstliche Intelligenz</vt:lpstr>
      <vt:lpstr>Zentrale Datenverarbeitungsabstraktion der KI: Agent</vt:lpstr>
      <vt:lpstr>Engineering: AI Injection</vt:lpstr>
      <vt:lpstr>AI: Möglichkeiten</vt:lpstr>
      <vt:lpstr>Meine These</vt:lpstr>
      <vt:lpstr>PowerPoint Presentation</vt:lpstr>
      <vt:lpstr>Ein paar mehr Details…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Gespräch Med-Inf</dc:title>
  <dc:creator>Ralf Möller</dc:creator>
  <cp:lastModifiedBy>Ralf Möller</cp:lastModifiedBy>
  <cp:revision>337</cp:revision>
  <dcterms:created xsi:type="dcterms:W3CDTF">2022-04-29T07:31:45Z</dcterms:created>
  <dcterms:modified xsi:type="dcterms:W3CDTF">2022-06-23T07:41:23Z</dcterms:modified>
</cp:coreProperties>
</file>