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91"/>
  </p:notesMasterIdLst>
  <p:handoutMasterIdLst>
    <p:handoutMasterId r:id="rId92"/>
  </p:handoutMasterIdLst>
  <p:sldIdLst>
    <p:sldId id="273" r:id="rId2"/>
    <p:sldId id="448" r:id="rId3"/>
    <p:sldId id="449" r:id="rId4"/>
    <p:sldId id="450" r:id="rId5"/>
    <p:sldId id="282" r:id="rId6"/>
    <p:sldId id="451" r:id="rId7"/>
    <p:sldId id="285" r:id="rId8"/>
    <p:sldId id="482" r:id="rId9"/>
    <p:sldId id="286" r:id="rId10"/>
    <p:sldId id="452" r:id="rId11"/>
    <p:sldId id="288" r:id="rId12"/>
    <p:sldId id="289" r:id="rId13"/>
    <p:sldId id="290" r:id="rId14"/>
    <p:sldId id="291" r:id="rId15"/>
    <p:sldId id="292" r:id="rId16"/>
    <p:sldId id="293" r:id="rId17"/>
    <p:sldId id="453" r:id="rId18"/>
    <p:sldId id="455" r:id="rId19"/>
    <p:sldId id="456" r:id="rId20"/>
    <p:sldId id="457" r:id="rId21"/>
    <p:sldId id="458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48" r:id="rId50"/>
    <p:sldId id="349" r:id="rId51"/>
    <p:sldId id="350" r:id="rId52"/>
    <p:sldId id="351" r:id="rId53"/>
    <p:sldId id="352" r:id="rId54"/>
    <p:sldId id="353" r:id="rId55"/>
    <p:sldId id="354" r:id="rId56"/>
    <p:sldId id="355" r:id="rId57"/>
    <p:sldId id="356" r:id="rId58"/>
    <p:sldId id="357" r:id="rId59"/>
    <p:sldId id="358" r:id="rId60"/>
    <p:sldId id="359" r:id="rId61"/>
    <p:sldId id="360" r:id="rId62"/>
    <p:sldId id="361" r:id="rId63"/>
    <p:sldId id="362" r:id="rId64"/>
    <p:sldId id="485" r:id="rId65"/>
    <p:sldId id="363" r:id="rId66"/>
    <p:sldId id="364" r:id="rId67"/>
    <p:sldId id="365" r:id="rId68"/>
    <p:sldId id="367" r:id="rId69"/>
    <p:sldId id="368" r:id="rId70"/>
    <p:sldId id="369" r:id="rId71"/>
    <p:sldId id="370" r:id="rId72"/>
    <p:sldId id="395" r:id="rId73"/>
    <p:sldId id="400" r:id="rId74"/>
    <p:sldId id="401" r:id="rId75"/>
    <p:sldId id="402" r:id="rId76"/>
    <p:sldId id="459" r:id="rId77"/>
    <p:sldId id="404" r:id="rId78"/>
    <p:sldId id="405" r:id="rId79"/>
    <p:sldId id="406" r:id="rId80"/>
    <p:sldId id="408" r:id="rId81"/>
    <p:sldId id="460" r:id="rId82"/>
    <p:sldId id="442" r:id="rId83"/>
    <p:sldId id="443" r:id="rId84"/>
    <p:sldId id="444" r:id="rId85"/>
    <p:sldId id="445" r:id="rId86"/>
    <p:sldId id="446" r:id="rId87"/>
    <p:sldId id="440" r:id="rId88"/>
    <p:sldId id="481" r:id="rId89"/>
    <p:sldId id="439" r:id="rId9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52" autoAdjust="0"/>
    <p:restoredTop sz="94762"/>
  </p:normalViewPr>
  <p:slideViewPr>
    <p:cSldViewPr>
      <p:cViewPr varScale="1">
        <p:scale>
          <a:sx n="121" d="100"/>
          <a:sy n="121" d="100"/>
        </p:scale>
        <p:origin x="10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23.06.22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23.06.22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60DCF-84F4-6940-88FE-AAC66A3A79A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683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BB1EA9-B80A-BD49-8703-64B3CDF1E81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875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730F2F-9D3E-7A40-8FB2-3B237F49454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748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1F7AF-064A-034F-B470-1095AC17B81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183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7EF46C-01F3-3C43-8B9D-752B9D71147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25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6F74D-1A9A-D043-AB75-C549FB855A8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965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9776D7-6C85-5042-94BA-299B92188D31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0832F4-91CE-8147-8681-A43D8A9E1A3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668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9DCEF7-B439-084E-99CD-5B59F0389BAB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95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267D25-773C-9040-9EAB-978B786E856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72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CC5599-B8A4-1747-8615-A9FC35E43769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06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5537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45877-373E-D445-B86F-0CB006FC29EA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028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F72BE-55F4-A84D-BEEF-9032EBEEDA99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6420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E1C5-C7DD-F14A-86D8-A9D08B4AC3A3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47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9CD5A-3319-3B42-8146-45E03580FCB8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5229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7FD52-8D2E-BC4A-B878-1EDD3D09F214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797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AB5B33-0824-024D-96BA-B7148602B323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7209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CEC4CC-22FB-084A-B266-B8D9C6E331B1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381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E1F261-E489-E841-A16F-F637264BBF04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9533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D5F47-200A-5B4C-935C-B413D76910AC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768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CC22DD-F2CD-F74E-AFAD-C0CE274DBDB0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25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9251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F0644-4864-D549-83FE-CD05894F90A5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2406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204437-CA5A-F048-A6FE-FD6B099CAEC5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1049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833093-FFF4-ED45-9B07-B59095451151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8755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6E0FA7-64F1-A04E-9A5F-234E69403338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739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B37756-AFA3-934C-96AE-C8BD4B68B3B5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1001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723A3-D40F-AD40-AE39-B2C004C852A3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5842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59376-FCCE-DA46-8A73-7458108F2D4B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786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B621B0-5C29-AB48-A8AC-85277D80D5F1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5408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A08523-C473-2E4F-8173-00DEC1846334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613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42E588-F804-8B45-9782-C40B7C7786B6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474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DE0454-93F4-D24E-A560-88F67E2A92F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272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EFB81E-09F8-D841-BA70-7940448DF352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4518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8E904C-6D43-5343-AF0D-555077095B0E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6659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24FFB8-FAB6-8741-865A-49867EE85F70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264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58C51A-DCD3-E248-A9A0-D3A37BEC8DFC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5055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20A600-BE87-DF4E-871C-2E0F7E8122FB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42496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FDC635-9F01-7246-A5D9-EC14B4583A70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7451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8494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3795-C57D-8A4F-9320-2776B6B8B217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134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1E6D3B-91C3-434D-8797-5C09C07CDF93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1588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4C109E-5215-054E-A3A3-DC026BD20DF2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70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A50645-185A-8240-B403-929B02D8691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8701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ABA706-298F-6A42-B9AF-CB1C0EE05A3C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6371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FA0DEE-0FC9-114D-B30A-D2B7F7B0E6F8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67108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45248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09747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F0EE6C-043D-3D41-8132-6A57510ED648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57971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76808C-29BA-4F44-9B45-4D180783115F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29040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A23BA-0A3F-3241-942C-9348DF166D11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58299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CEBB95-A5F0-044F-9580-75767BEFE73F}" type="slidenum">
              <a:rPr lang="en-US"/>
              <a:pPr>
                <a:defRPr/>
              </a:pPr>
              <a:t>68</a:t>
            </a:fld>
            <a:endParaRPr 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10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B16216-BC4E-594A-9D01-3C6DE65896D5}" type="slidenum">
              <a:rPr lang="en-US"/>
              <a:pPr>
                <a:defRPr/>
              </a:pPr>
              <a:t>69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90361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3198A-EFED-7B4A-ABBF-E15737D5EEE8}" type="slidenum">
              <a:rPr lang="en-US"/>
              <a:pPr>
                <a:defRPr/>
              </a:pPr>
              <a:t>70</a:t>
            </a:fld>
            <a:endParaRPr lang="en-US"/>
          </a:p>
        </p:txBody>
      </p:sp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05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6BE426-9346-144B-9F58-28E2A1BED63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3037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83A97-E2FB-E148-A783-6CCC9E698CE9}" type="slidenum">
              <a:rPr lang="en-US"/>
              <a:pPr>
                <a:defRPr/>
              </a:pPr>
              <a:t>71</a:t>
            </a:fld>
            <a:endParaRPr 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64777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3F65F-255E-E34B-8AB1-3F9F022203B1}" type="slidenum">
              <a:rPr lang="en-US"/>
              <a:pPr>
                <a:defRPr/>
              </a:pPr>
              <a:t>72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54628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81A12-6537-654C-9E68-6A9620D54C64}" type="slidenum">
              <a:rPr lang="en-US"/>
              <a:pPr>
                <a:defRPr/>
              </a:pPr>
              <a:t>73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32631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BF1155-50B3-294C-8135-09B385194B4B}" type="slidenum">
              <a:rPr lang="en-US"/>
              <a:pPr>
                <a:defRPr/>
              </a:pPr>
              <a:t>74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41767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D2C423-9C9B-B648-A944-E819F966F182}" type="slidenum">
              <a:rPr lang="en-US"/>
              <a:pPr>
                <a:defRPr/>
              </a:pPr>
              <a:t>75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3883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76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20418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500BB4-2E70-9E4C-9005-F355DBFE6088}" type="slidenum">
              <a:rPr lang="en-US"/>
              <a:pPr>
                <a:defRPr/>
              </a:pPr>
              <a:t>77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62816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23B6D-F422-8141-B0DC-5CBE001C6AD3}" type="slidenum">
              <a:rPr lang="en-US"/>
              <a:pPr>
                <a:defRPr/>
              </a:pPr>
              <a:t>78</a:t>
            </a:fld>
            <a:endParaRPr lang="en-US"/>
          </a:p>
        </p:txBody>
      </p:sp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65205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0CA363-FA95-854E-A5FB-5916FAC0CD89}" type="slidenum">
              <a:rPr lang="en-US"/>
              <a:pPr>
                <a:defRPr/>
              </a:pPr>
              <a:t>79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7045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E8AA67-AD0A-2445-96F4-32872D6C9FBC}" type="slidenum">
              <a:rPr lang="en-US"/>
              <a:pPr>
                <a:defRPr/>
              </a:pPr>
              <a:t>80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609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29281D-8729-BD4E-9881-2AA715E3D87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FD48A5-EEB3-0F48-BB77-124381554E6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39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D16916-8C29-1941-949C-2F4016DF213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961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03B85-9501-C649-AE2B-9CBEC7DD9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chaffnertasche_mit_galoppwechsler.jpe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Eurom%C3%BCnzen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Betrachtung eines Lösungsansatzes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680297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Annahme: Kürzester Pfad gefunden</a:t>
            </a:r>
          </a:p>
          <a:p>
            <a:r>
              <a:rPr lang="de-DE" sz="2400" dirty="0"/>
              <a:t>Folgende Kanten kommen vor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(m, n-1)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 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2</a:t>
            </a:r>
          </a:p>
          <a:p>
            <a:r>
              <a:rPr lang="de-DE" sz="2400" dirty="0">
                <a:solidFill>
                  <a:srgbClr val="0000FF"/>
                </a:solidFill>
              </a:rPr>
              <a:t>Fall 1: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(0, 0)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n-1)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m, n-1))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(m, n-1,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ist die kürzeste Pfadlänge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solidFill>
                  <a:srgbClr val="0000FF"/>
                </a:solidFill>
              </a:rPr>
              <a:t>Fall 2: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rgbClr val="3C8C93"/>
                </a:solidFill>
              </a:rPr>
              <a:t>(0, 0)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ist die kürzeste Pfadlänge</a:t>
            </a:r>
          </a:p>
          <a:p>
            <a:pPr eaLnBrk="1" hangingPunct="1">
              <a:defRPr/>
            </a:pPr>
            <a:r>
              <a:rPr lang="de-DE" sz="2400" dirty="0"/>
              <a:t>Wir wissen nicht, welcher Fall eintreten wird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Falls wir die zwei Pfade haben, können wir aber vergleichen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Dann lässt sich der kürzeste Pfad leicht bestimmen</a:t>
            </a:r>
          </a:p>
          <a:p>
            <a:pPr lvl="1"/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53422"/>
              </p:ext>
            </p:extLst>
          </p:nvPr>
        </p:nvGraphicFramePr>
        <p:xfrm>
          <a:off x="6674296" y="1349375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val 62"/>
          <p:cNvSpPr>
            <a:spLocks noChangeArrowheads="1"/>
          </p:cNvSpPr>
          <p:nvPr/>
        </p:nvSpPr>
        <p:spPr bwMode="auto">
          <a:xfrm>
            <a:off x="6598096" y="1273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63"/>
          <p:cNvSpPr>
            <a:spLocks noChangeArrowheads="1"/>
          </p:cNvSpPr>
          <p:nvPr/>
        </p:nvSpPr>
        <p:spPr bwMode="auto">
          <a:xfrm>
            <a:off x="8807896" y="3178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8807896" y="2797175"/>
            <a:ext cx="152400" cy="381000"/>
            <a:chOff x="5472" y="1824"/>
            <a:chExt cx="96" cy="240"/>
          </a:xfrm>
        </p:grpSpPr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" name="Oval 66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8426896" y="3178175"/>
            <a:ext cx="381000" cy="152400"/>
            <a:chOff x="5232" y="2064"/>
            <a:chExt cx="240" cy="96"/>
          </a:xfrm>
        </p:grpSpPr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Oval 69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4" name="Freeform 70"/>
          <p:cNvSpPr>
            <a:spLocks/>
          </p:cNvSpPr>
          <p:nvPr/>
        </p:nvSpPr>
        <p:spPr bwMode="auto">
          <a:xfrm>
            <a:off x="6740971" y="1346200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Freeform 71"/>
          <p:cNvSpPr>
            <a:spLocks/>
          </p:cNvSpPr>
          <p:nvPr/>
        </p:nvSpPr>
        <p:spPr bwMode="auto">
          <a:xfrm>
            <a:off x="6704459" y="1409700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72"/>
          <p:cNvSpPr txBox="1">
            <a:spLocks noChangeArrowheads="1"/>
          </p:cNvSpPr>
          <p:nvPr/>
        </p:nvSpPr>
        <p:spPr bwMode="auto">
          <a:xfrm>
            <a:off x="6277421" y="306228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8725346" y="982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6443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Lösungsansatz</a:t>
            </a:r>
          </a:p>
        </p:txBody>
      </p:sp>
      <p:grpSp>
        <p:nvGrpSpPr>
          <p:cNvPr id="285700" name="Group 4"/>
          <p:cNvGrpSpPr>
            <a:grpSpLocks/>
          </p:cNvGrpSpPr>
          <p:nvPr/>
        </p:nvGrpSpPr>
        <p:grpSpPr bwMode="auto">
          <a:xfrm>
            <a:off x="2895600" y="1828800"/>
            <a:ext cx="6172200" cy="1200150"/>
            <a:chOff x="1824" y="1152"/>
            <a:chExt cx="3888" cy="756"/>
          </a:xfrm>
        </p:grpSpPr>
        <p:sp>
          <p:nvSpPr>
            <p:cNvPr id="285701" name="Rectangle 5"/>
            <p:cNvSpPr>
              <a:spLocks noChangeArrowheads="1"/>
            </p:cNvSpPr>
            <p:nvPr/>
          </p:nvSpPr>
          <p:spPr bwMode="auto">
            <a:xfrm>
              <a:off x="1824" y="1152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F(m-1, n) + dist(m-1, n, m, n)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F(m, n)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F(m, n-1) + dist(m, n-1, m, n)</a:t>
              </a:r>
            </a:p>
          </p:txBody>
        </p:sp>
        <p:sp>
          <p:nvSpPr>
            <p:cNvPr id="285702" name="AutoShape 6"/>
            <p:cNvSpPr>
              <a:spLocks/>
            </p:cNvSpPr>
            <p:nvPr/>
          </p:nvSpPr>
          <p:spPr bwMode="auto">
            <a:xfrm>
              <a:off x="2971" y="1276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85703" name="Group 7"/>
          <p:cNvGrpSpPr>
            <a:grpSpLocks/>
          </p:cNvGrpSpPr>
          <p:nvPr/>
        </p:nvGrpSpPr>
        <p:grpSpPr bwMode="auto">
          <a:xfrm>
            <a:off x="2819400" y="2971800"/>
            <a:ext cx="6172200" cy="1809750"/>
            <a:chOff x="1776" y="1872"/>
            <a:chExt cx="3888" cy="1140"/>
          </a:xfrm>
        </p:grpSpPr>
        <p:sp>
          <p:nvSpPr>
            <p:cNvPr id="285704" name="Rectangle 8"/>
            <p:cNvSpPr>
              <a:spLocks noChangeArrowheads="1"/>
            </p:cNvSpPr>
            <p:nvPr/>
          </p:nvSpPr>
          <p:spPr bwMode="auto">
            <a:xfrm>
              <a:off x="1776" y="2256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F(i-1, j) + dist(i-1, j, i, j)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F(i, j)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F(i, j-1) + dist(i, j-1, i, j)</a:t>
              </a:r>
            </a:p>
          </p:txBody>
        </p:sp>
        <p:grpSp>
          <p:nvGrpSpPr>
            <p:cNvPr id="33868" name="Group 9"/>
            <p:cNvGrpSpPr>
              <a:grpSpLocks/>
            </p:cNvGrpSpPr>
            <p:nvPr/>
          </p:nvGrpSpPr>
          <p:grpSpPr bwMode="auto">
            <a:xfrm>
              <a:off x="2880" y="1872"/>
              <a:ext cx="1366" cy="1056"/>
              <a:chOff x="2880" y="1872"/>
              <a:chExt cx="1366" cy="1056"/>
            </a:xfrm>
          </p:grpSpPr>
          <p:sp>
            <p:nvSpPr>
              <p:cNvPr id="285706" name="Line 10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0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5707" name="Text Box 11"/>
              <p:cNvSpPr txBox="1">
                <a:spLocks noChangeArrowheads="1"/>
              </p:cNvSpPr>
              <p:nvPr/>
            </p:nvSpPr>
            <p:spPr bwMode="auto">
              <a:xfrm>
                <a:off x="3168" y="1977"/>
                <a:ext cx="107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Generalisierung</a:t>
                </a:r>
              </a:p>
            </p:txBody>
          </p:sp>
          <p:sp>
            <p:nvSpPr>
              <p:cNvPr id="285708" name="AutoShape 12"/>
              <p:cNvSpPr>
                <a:spLocks/>
              </p:cNvSpPr>
              <p:nvPr/>
            </p:nvSpPr>
            <p:spPr bwMode="auto">
              <a:xfrm>
                <a:off x="2880" y="2400"/>
                <a:ext cx="96" cy="528"/>
              </a:xfrm>
              <a:prstGeom prst="leftBrace">
                <a:avLst>
                  <a:gd name="adj1" fmla="val 458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</p:grpSp>
      </p:grpSp>
      <p:graphicFrame>
        <p:nvGraphicFramePr>
          <p:cNvPr id="28571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99085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5774" name="Oval 78"/>
          <p:cNvSpPr>
            <a:spLocks noChangeArrowheads="1"/>
          </p:cNvSpPr>
          <p:nvPr/>
        </p:nvSpPr>
        <p:spPr bwMode="auto">
          <a:xfrm>
            <a:off x="381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75" name="Oval 79"/>
          <p:cNvSpPr>
            <a:spLocks noChangeArrowheads="1"/>
          </p:cNvSpPr>
          <p:nvPr/>
        </p:nvSpPr>
        <p:spPr bwMode="auto">
          <a:xfrm>
            <a:off x="2590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3857" name="Group 80"/>
          <p:cNvGrpSpPr>
            <a:grpSpLocks/>
          </p:cNvGrpSpPr>
          <p:nvPr/>
        </p:nvGrpSpPr>
        <p:grpSpPr bwMode="auto">
          <a:xfrm>
            <a:off x="2590800" y="3581400"/>
            <a:ext cx="152400" cy="381000"/>
            <a:chOff x="5472" y="1824"/>
            <a:chExt cx="96" cy="240"/>
          </a:xfrm>
        </p:grpSpPr>
        <p:sp>
          <p:nvSpPr>
            <p:cNvPr id="285777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78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3858" name="Group 83"/>
          <p:cNvGrpSpPr>
            <a:grpSpLocks/>
          </p:cNvGrpSpPr>
          <p:nvPr/>
        </p:nvGrpSpPr>
        <p:grpSpPr bwMode="auto">
          <a:xfrm>
            <a:off x="2209800" y="3962400"/>
            <a:ext cx="381000" cy="152400"/>
            <a:chOff x="5232" y="2064"/>
            <a:chExt cx="240" cy="96"/>
          </a:xfrm>
        </p:grpSpPr>
        <p:sp>
          <p:nvSpPr>
            <p:cNvPr id="285780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81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5782" name="Freeform 86"/>
          <p:cNvSpPr>
            <a:spLocks/>
          </p:cNvSpPr>
          <p:nvPr/>
        </p:nvSpPr>
        <p:spPr bwMode="auto">
          <a:xfrm>
            <a:off x="523875" y="2130425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3" name="Freeform 87"/>
          <p:cNvSpPr>
            <a:spLocks/>
          </p:cNvSpPr>
          <p:nvPr/>
        </p:nvSpPr>
        <p:spPr bwMode="auto">
          <a:xfrm>
            <a:off x="487363" y="2193925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4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5785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dirty="0">
                <a:cs typeface="+mn-cs"/>
              </a:rPr>
              <a:t>Sei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length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(SP(0, 0, 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)). =&gt; F(m,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</a:t>
            </a:r>
            <a:r>
              <a:rPr lang="de-DE" sz="2000" dirty="0">
                <a:cs typeface="+mn-cs"/>
              </a:rPr>
              <a:t>die Länge des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 dirty="0">
                <a:cs typeface="+mn-cs"/>
              </a:rPr>
              <a:t> von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 dirty="0">
                <a:cs typeface="+mn-cs"/>
              </a:rPr>
              <a:t> nach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(m,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7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Vermeide Neuberechnungen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00200"/>
            <a:ext cx="464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Um den kürzesten Pfad von 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400" dirty="0">
                <a:cs typeface="+mn-cs"/>
              </a:rPr>
              <a:t>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n)</a:t>
            </a:r>
            <a:r>
              <a:rPr lang="de-DE" sz="2400" dirty="0">
                <a:cs typeface="+mn-cs"/>
              </a:rPr>
              <a:t> zu finden, benötigen wir die kürzesten Pfade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(m-1, n)</a:t>
            </a:r>
            <a:r>
              <a:rPr lang="de-DE" sz="2400" dirty="0">
                <a:cs typeface="+mn-cs"/>
              </a:rPr>
              <a:t> und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n-1)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Bei rekursivem Aufruf werden Lösungen immer wieder neu berechnet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Strategie: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Löse Teilprobleme in richtiger Reihenfolge, so dass redundante Berechnungen vermieden werden</a:t>
            </a:r>
          </a:p>
        </p:txBody>
      </p:sp>
      <p:graphicFrame>
        <p:nvGraphicFramePr>
          <p:cNvPr id="271488" name="Group 128"/>
          <p:cNvGraphicFramePr>
            <a:graphicFrameLocks noGrp="1"/>
          </p:cNvGraphicFramePr>
          <p:nvPr/>
        </p:nvGraphicFramePr>
        <p:xfrm>
          <a:off x="457200" y="1752600"/>
          <a:ext cx="3905250" cy="3367091"/>
        </p:xfrm>
        <a:graphic>
          <a:graphicData uri="http://schemas.openxmlformats.org/drawingml/2006/table">
            <a:tbl>
              <a:tblPr/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3886200" y="4724400"/>
            <a:ext cx="533400" cy="457200"/>
            <a:chOff x="2448" y="2880"/>
            <a:chExt cx="336" cy="288"/>
          </a:xfrm>
        </p:grpSpPr>
        <p:sp>
          <p:nvSpPr>
            <p:cNvPr id="271489" name="Oval 129"/>
            <p:cNvSpPr>
              <a:spLocks noChangeArrowheads="1"/>
            </p:cNvSpPr>
            <p:nvPr/>
          </p:nvSpPr>
          <p:spPr bwMode="auto">
            <a:xfrm>
              <a:off x="244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0" name="Oval 130"/>
            <p:cNvSpPr>
              <a:spLocks noChangeArrowheads="1"/>
            </p:cNvSpPr>
            <p:nvPr/>
          </p:nvSpPr>
          <p:spPr bwMode="auto">
            <a:xfrm>
              <a:off x="268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71491" name="Text Box 131"/>
          <p:cNvSpPr txBox="1">
            <a:spLocks noChangeArrowheads="1"/>
          </p:cNvSpPr>
          <p:nvPr/>
        </p:nvSpPr>
        <p:spPr bwMode="auto">
          <a:xfrm>
            <a:off x="76200" y="278288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m</a:t>
            </a:r>
          </a:p>
        </p:txBody>
      </p:sp>
      <p:sp>
        <p:nvSpPr>
          <p:cNvPr id="271492" name="Text Box 132"/>
          <p:cNvSpPr txBox="1">
            <a:spLocks noChangeArrowheads="1"/>
          </p:cNvSpPr>
          <p:nvPr/>
        </p:nvSpPr>
        <p:spPr bwMode="auto">
          <a:xfrm>
            <a:off x="2236788" y="50292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n</a:t>
            </a:r>
          </a:p>
        </p:txBody>
      </p:sp>
      <p:grpSp>
        <p:nvGrpSpPr>
          <p:cNvPr id="271500" name="Group 140"/>
          <p:cNvGrpSpPr>
            <a:grpSpLocks/>
          </p:cNvGrpSpPr>
          <p:nvPr/>
        </p:nvGrpSpPr>
        <p:grpSpPr bwMode="auto">
          <a:xfrm>
            <a:off x="3886200" y="4343400"/>
            <a:ext cx="533400" cy="457200"/>
            <a:chOff x="2448" y="2688"/>
            <a:chExt cx="336" cy="288"/>
          </a:xfrm>
        </p:grpSpPr>
        <p:sp>
          <p:nvSpPr>
            <p:cNvPr id="271495" name="Oval 135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6" name="Oval 136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3505200" y="4724400"/>
            <a:ext cx="533400" cy="457200"/>
            <a:chOff x="2208" y="2880"/>
            <a:chExt cx="336" cy="288"/>
          </a:xfrm>
        </p:grpSpPr>
        <p:sp>
          <p:nvSpPr>
            <p:cNvPr id="271497" name="Oval 137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8" name="Oval 138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3" name="Group 143"/>
          <p:cNvGrpSpPr>
            <a:grpSpLocks/>
          </p:cNvGrpSpPr>
          <p:nvPr/>
        </p:nvGrpSpPr>
        <p:grpSpPr bwMode="auto">
          <a:xfrm>
            <a:off x="3886200" y="4038600"/>
            <a:ext cx="533400" cy="457200"/>
            <a:chOff x="2448" y="2688"/>
            <a:chExt cx="336" cy="288"/>
          </a:xfrm>
        </p:grpSpPr>
        <p:sp>
          <p:nvSpPr>
            <p:cNvPr id="271504" name="Oval 14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5" name="Oval 145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6" name="Group 146"/>
          <p:cNvGrpSpPr>
            <a:grpSpLocks/>
          </p:cNvGrpSpPr>
          <p:nvPr/>
        </p:nvGrpSpPr>
        <p:grpSpPr bwMode="auto">
          <a:xfrm>
            <a:off x="3505200" y="4419600"/>
            <a:ext cx="533400" cy="457200"/>
            <a:chOff x="2448" y="2688"/>
            <a:chExt cx="336" cy="288"/>
          </a:xfrm>
        </p:grpSpPr>
        <p:sp>
          <p:nvSpPr>
            <p:cNvPr id="271507" name="Oval 147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8" name="Oval 148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9" name="Group 149"/>
          <p:cNvGrpSpPr>
            <a:grpSpLocks/>
          </p:cNvGrpSpPr>
          <p:nvPr/>
        </p:nvGrpSpPr>
        <p:grpSpPr bwMode="auto">
          <a:xfrm>
            <a:off x="3048000" y="4724400"/>
            <a:ext cx="533400" cy="457200"/>
            <a:chOff x="2208" y="2880"/>
            <a:chExt cx="336" cy="288"/>
          </a:xfrm>
        </p:grpSpPr>
        <p:sp>
          <p:nvSpPr>
            <p:cNvPr id="271510" name="Oval 150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1" name="Oval 151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12" name="Group 152"/>
          <p:cNvGrpSpPr>
            <a:grpSpLocks/>
          </p:cNvGrpSpPr>
          <p:nvPr/>
        </p:nvGrpSpPr>
        <p:grpSpPr bwMode="auto">
          <a:xfrm>
            <a:off x="3429000" y="4343400"/>
            <a:ext cx="533400" cy="457200"/>
            <a:chOff x="2208" y="2880"/>
            <a:chExt cx="336" cy="288"/>
          </a:xfrm>
        </p:grpSpPr>
        <p:sp>
          <p:nvSpPr>
            <p:cNvPr id="271513" name="Oval 153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4" name="Oval 15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0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Prinzip der Dynamischen Programmierung</a:t>
            </a:r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3008312" y="2622550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	  F(i-1, j) + dist(i-1, j, i, j) 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        	  F(i, j-1) + dist(i, j-1, i, j)</a:t>
            </a:r>
          </a:p>
        </p:txBody>
      </p:sp>
      <p:sp>
        <p:nvSpPr>
          <p:cNvPr id="287756" name="AutoShape 12"/>
          <p:cNvSpPr>
            <a:spLocks/>
          </p:cNvSpPr>
          <p:nvPr/>
        </p:nvSpPr>
        <p:spPr bwMode="auto">
          <a:xfrm>
            <a:off x="4572000" y="281940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aphicFrame>
        <p:nvGraphicFramePr>
          <p:cNvPr id="28776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60498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7823" name="Oval 79"/>
          <p:cNvSpPr>
            <a:spLocks noChangeArrowheads="1"/>
          </p:cNvSpPr>
          <p:nvPr/>
        </p:nvSpPr>
        <p:spPr bwMode="auto">
          <a:xfrm>
            <a:off x="1676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7952" name="Group 80"/>
          <p:cNvGrpSpPr>
            <a:grpSpLocks/>
          </p:cNvGrpSpPr>
          <p:nvPr/>
        </p:nvGrpSpPr>
        <p:grpSpPr bwMode="auto">
          <a:xfrm>
            <a:off x="1676400" y="2667000"/>
            <a:ext cx="152400" cy="381000"/>
            <a:chOff x="5472" y="1824"/>
            <a:chExt cx="96" cy="240"/>
          </a:xfrm>
        </p:grpSpPr>
        <p:sp>
          <p:nvSpPr>
            <p:cNvPr id="287825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6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7953" name="Group 83"/>
          <p:cNvGrpSpPr>
            <a:grpSpLocks/>
          </p:cNvGrpSpPr>
          <p:nvPr/>
        </p:nvGrpSpPr>
        <p:grpSpPr bwMode="auto">
          <a:xfrm>
            <a:off x="1295400" y="3048000"/>
            <a:ext cx="381000" cy="152400"/>
            <a:chOff x="5232" y="2064"/>
            <a:chExt cx="240" cy="96"/>
          </a:xfrm>
        </p:grpSpPr>
        <p:sp>
          <p:nvSpPr>
            <p:cNvPr id="287828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9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7832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7833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grpSp>
        <p:nvGrpSpPr>
          <p:cNvPr id="287834" name="Group 90"/>
          <p:cNvGrpSpPr>
            <a:grpSpLocks/>
          </p:cNvGrpSpPr>
          <p:nvPr/>
        </p:nvGrpSpPr>
        <p:grpSpPr bwMode="auto">
          <a:xfrm>
            <a:off x="685800" y="3962402"/>
            <a:ext cx="3962400" cy="1103313"/>
            <a:chOff x="384" y="2928"/>
            <a:chExt cx="2496" cy="695"/>
          </a:xfrm>
        </p:grpSpPr>
        <p:sp>
          <p:nvSpPr>
            <p:cNvPr id="287835" name="Text Box 91"/>
            <p:cNvSpPr txBox="1">
              <a:spLocks noChangeArrowheads="1"/>
            </p:cNvSpPr>
            <p:nvPr/>
          </p:nvSpPr>
          <p:spPr bwMode="auto">
            <a:xfrm>
              <a:off x="384" y="3216"/>
              <a:ext cx="249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dirty="0">
                  <a:cs typeface="+mn-cs"/>
                </a:rPr>
                <a:t>Grenzfall: 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i = 0 </a:t>
              </a:r>
              <a:r>
                <a:rPr lang="de-DE" dirty="0">
                  <a:latin typeface="+mn-lt"/>
                  <a:cs typeface="+mn-cs"/>
                </a:rPr>
                <a:t>oder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= 0</a:t>
              </a:r>
              <a:r>
                <a:rPr lang="de-DE" i="1" dirty="0">
                  <a:latin typeface="Times New Roman" charset="0"/>
                  <a:cs typeface="+mn-cs"/>
                </a:rPr>
                <a:t> </a:t>
              </a:r>
              <a:br>
                <a:rPr lang="de-DE" i="1" dirty="0">
                  <a:latin typeface="Times New Roman" charset="0"/>
                  <a:cs typeface="+mn-cs"/>
                </a:rPr>
              </a:br>
              <a:r>
                <a:rPr lang="de-DE" dirty="0">
                  <a:cs typeface="+mn-cs"/>
                </a:rPr>
                <a:t>Leicht zu identifizieren</a:t>
              </a:r>
            </a:p>
          </p:txBody>
        </p:sp>
        <p:sp>
          <p:nvSpPr>
            <p:cNvPr id="287836" name="Line 92"/>
            <p:cNvSpPr>
              <a:spLocks noChangeShapeType="1"/>
            </p:cNvSpPr>
            <p:nvPr/>
          </p:nvSpPr>
          <p:spPr bwMode="auto">
            <a:xfrm flipH="1">
              <a:off x="1920" y="2928"/>
              <a:ext cx="28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37" name="Group 93"/>
          <p:cNvGrpSpPr>
            <a:grpSpLocks/>
          </p:cNvGrpSpPr>
          <p:nvPr/>
        </p:nvGrpSpPr>
        <p:grpSpPr bwMode="auto">
          <a:xfrm>
            <a:off x="5029200" y="3962402"/>
            <a:ext cx="3657600" cy="1055688"/>
            <a:chOff x="3312" y="3024"/>
            <a:chExt cx="2304" cy="665"/>
          </a:xfrm>
        </p:grpSpPr>
        <p:grpSp>
          <p:nvGrpSpPr>
            <p:cNvPr id="37971" name="Group 94"/>
            <p:cNvGrpSpPr>
              <a:grpSpLocks/>
            </p:cNvGrpSpPr>
            <p:nvPr/>
          </p:nvGrpSpPr>
          <p:grpSpPr bwMode="auto">
            <a:xfrm>
              <a:off x="3312" y="3216"/>
              <a:ext cx="2304" cy="473"/>
              <a:chOff x="3168" y="3024"/>
              <a:chExt cx="2304" cy="473"/>
            </a:xfrm>
          </p:grpSpPr>
          <p:sp>
            <p:nvSpPr>
              <p:cNvPr id="287839" name="Text Box 95"/>
              <p:cNvSpPr txBox="1">
                <a:spLocks noChangeArrowheads="1"/>
              </p:cNvSpPr>
              <p:nvPr/>
            </p:nvSpPr>
            <p:spPr bwMode="auto">
              <a:xfrm>
                <a:off x="3176" y="3024"/>
                <a:ext cx="12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 sz="2000">
                    <a:solidFill>
                      <a:srgbClr val="3C8C93"/>
                    </a:solidFill>
                    <a:latin typeface="+mn-lt"/>
                    <a:cs typeface="+mn-cs"/>
                  </a:rPr>
                  <a:t>i = 1 .. m, j = 1 .. n</a:t>
                </a:r>
              </a:p>
            </p:txBody>
          </p:sp>
          <p:sp>
            <p:nvSpPr>
              <p:cNvPr id="287840" name="Rectangle 96"/>
              <p:cNvSpPr>
                <a:spLocks noChangeArrowheads="1"/>
              </p:cNvSpPr>
              <p:nvPr/>
            </p:nvSpPr>
            <p:spPr bwMode="auto">
              <a:xfrm>
                <a:off x="3168" y="3264"/>
                <a:ext cx="23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de-DE">
                    <a:cs typeface="+mn-cs"/>
                  </a:rPr>
                  <a:t>Anzahl der Unterprobleme: </a:t>
                </a:r>
                <a:r>
                  <a:rPr lang="de-DE">
                    <a:solidFill>
                      <a:srgbClr val="3C8C93"/>
                    </a:solidFill>
                    <a:cs typeface="+mn-cs"/>
                  </a:rPr>
                  <a:t>m ∙ n</a:t>
                </a:r>
              </a:p>
            </p:txBody>
          </p:sp>
        </p:grpSp>
        <p:sp>
          <p:nvSpPr>
            <p:cNvPr id="287841" name="Line 97"/>
            <p:cNvSpPr>
              <a:spLocks noChangeShapeType="1"/>
            </p:cNvSpPr>
            <p:nvPr/>
          </p:nvSpPr>
          <p:spPr bwMode="auto">
            <a:xfrm>
              <a:off x="3696" y="302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55" name="Group 111"/>
          <p:cNvGrpSpPr>
            <a:grpSpLocks/>
          </p:cNvGrpSpPr>
          <p:nvPr/>
        </p:nvGrpSpPr>
        <p:grpSpPr bwMode="auto">
          <a:xfrm>
            <a:off x="2590800" y="4572000"/>
            <a:ext cx="5721350" cy="2073275"/>
            <a:chOff x="1632" y="2880"/>
            <a:chExt cx="3604" cy="1306"/>
          </a:xfrm>
        </p:grpSpPr>
        <p:sp>
          <p:nvSpPr>
            <p:cNvPr id="287758" name="Line 14"/>
            <p:cNvSpPr>
              <a:spLocks noChangeShapeType="1"/>
            </p:cNvSpPr>
            <p:nvPr/>
          </p:nvSpPr>
          <p:spPr bwMode="auto">
            <a:xfrm>
              <a:off x="2784" y="288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760" name="Text Box 16"/>
            <p:cNvSpPr txBox="1">
              <a:spLocks noChangeArrowheads="1"/>
            </p:cNvSpPr>
            <p:nvPr/>
          </p:nvSpPr>
          <p:spPr bwMode="auto">
            <a:xfrm>
              <a:off x="2880" y="3430"/>
              <a:ext cx="235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Datenabhängigkeit definiert Anordnung der Teilprobleme;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hier von links nach rechts,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von oben nach unten</a:t>
              </a:r>
            </a:p>
          </p:txBody>
        </p:sp>
        <p:sp>
          <p:nvSpPr>
            <p:cNvPr id="287843" name="Oval 99"/>
            <p:cNvSpPr>
              <a:spLocks noChangeArrowheads="1"/>
            </p:cNvSpPr>
            <p:nvPr/>
          </p:nvSpPr>
          <p:spPr bwMode="auto">
            <a:xfrm>
              <a:off x="2400" y="3849"/>
              <a:ext cx="115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grpSp>
          <p:nvGrpSpPr>
            <p:cNvPr id="37962" name="Group 100"/>
            <p:cNvGrpSpPr>
              <a:grpSpLocks/>
            </p:cNvGrpSpPr>
            <p:nvPr/>
          </p:nvGrpSpPr>
          <p:grpSpPr bwMode="auto">
            <a:xfrm>
              <a:off x="2400" y="3609"/>
              <a:ext cx="115" cy="240"/>
              <a:chOff x="5472" y="1824"/>
              <a:chExt cx="96" cy="240"/>
            </a:xfrm>
          </p:grpSpPr>
          <p:sp>
            <p:nvSpPr>
              <p:cNvPr id="287845" name="Line 101"/>
              <p:cNvSpPr>
                <a:spLocks noChangeShapeType="1"/>
              </p:cNvSpPr>
              <p:nvPr/>
            </p:nvSpPr>
            <p:spPr bwMode="auto">
              <a:xfrm>
                <a:off x="5520" y="1920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6" name="Oval 102"/>
              <p:cNvSpPr>
                <a:spLocks noChangeArrowheads="1"/>
              </p:cNvSpPr>
              <p:nvPr/>
            </p:nvSpPr>
            <p:spPr bwMode="auto">
              <a:xfrm>
                <a:off x="5472" y="182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grpSp>
          <p:nvGrpSpPr>
            <p:cNvPr id="37963" name="Group 103"/>
            <p:cNvGrpSpPr>
              <a:grpSpLocks/>
            </p:cNvGrpSpPr>
            <p:nvPr/>
          </p:nvGrpSpPr>
          <p:grpSpPr bwMode="auto">
            <a:xfrm>
              <a:off x="2160" y="3849"/>
              <a:ext cx="287" cy="96"/>
              <a:chOff x="5232" y="2064"/>
              <a:chExt cx="240" cy="96"/>
            </a:xfrm>
          </p:grpSpPr>
          <p:sp>
            <p:nvSpPr>
              <p:cNvPr id="287848" name="Line 104"/>
              <p:cNvSpPr>
                <a:spLocks noChangeShapeType="1"/>
              </p:cNvSpPr>
              <p:nvPr/>
            </p:nvSpPr>
            <p:spPr bwMode="auto">
              <a:xfrm>
                <a:off x="5328" y="2112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9" name="Oval 105"/>
              <p:cNvSpPr>
                <a:spLocks noChangeArrowheads="1"/>
              </p:cNvSpPr>
              <p:nvPr/>
            </p:nvSpPr>
            <p:spPr bwMode="auto">
              <a:xfrm>
                <a:off x="5232" y="20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sp>
          <p:nvSpPr>
            <p:cNvPr id="287850" name="Text Box 106"/>
            <p:cNvSpPr txBox="1">
              <a:spLocks noChangeArrowheads="1"/>
            </p:cNvSpPr>
            <p:nvPr/>
          </p:nvSpPr>
          <p:spPr bwMode="auto">
            <a:xfrm>
              <a:off x="2380" y="3945"/>
              <a:ext cx="3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j)</a:t>
              </a:r>
            </a:p>
          </p:txBody>
        </p:sp>
        <p:sp>
          <p:nvSpPr>
            <p:cNvPr id="287851" name="Text Box 107"/>
            <p:cNvSpPr txBox="1">
              <a:spLocks noChangeArrowheads="1"/>
            </p:cNvSpPr>
            <p:nvPr/>
          </p:nvSpPr>
          <p:spPr bwMode="auto">
            <a:xfrm>
              <a:off x="2208" y="3369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(i-1, j)</a:t>
              </a:r>
            </a:p>
          </p:txBody>
        </p:sp>
        <p:sp>
          <p:nvSpPr>
            <p:cNvPr id="287852" name="Text Box 108"/>
            <p:cNvSpPr txBox="1">
              <a:spLocks noChangeArrowheads="1"/>
            </p:cNvSpPr>
            <p:nvPr/>
          </p:nvSpPr>
          <p:spPr bwMode="auto">
            <a:xfrm>
              <a:off x="1632" y="3762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j-1)</a:t>
              </a:r>
            </a:p>
          </p:txBody>
        </p:sp>
      </p:grp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Sei </a:t>
            </a:r>
            <a:r>
              <a:rPr lang="de-DE" sz="20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SP(0, 0, i, j). =&gt; F(m, n) </a:t>
            </a:r>
            <a:r>
              <a:rPr lang="de-DE" sz="2000">
                <a:cs typeface="+mn-cs"/>
              </a:rPr>
              <a:t>die Länge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>
                <a:cs typeface="+mn-cs"/>
              </a:rPr>
              <a:t>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>
                <a:cs typeface="+mn-cs"/>
              </a:rPr>
              <a:t> nach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(m, n)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04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Dynamische Programmierung: Illustration</a:t>
            </a:r>
          </a:p>
        </p:txBody>
      </p:sp>
      <p:graphicFrame>
        <p:nvGraphicFramePr>
          <p:cNvPr id="27955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28485"/>
              </p:ext>
            </p:extLst>
          </p:nvPr>
        </p:nvGraphicFramePr>
        <p:xfrm>
          <a:off x="2209800" y="1590079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9582" name="Text Box 30"/>
          <p:cNvSpPr txBox="1">
            <a:spLocks noChangeArrowheads="1"/>
          </p:cNvSpPr>
          <p:nvPr/>
        </p:nvSpPr>
        <p:spPr bwMode="auto">
          <a:xfrm>
            <a:off x="2651125" y="12995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3" name="Text Box 31"/>
          <p:cNvSpPr txBox="1">
            <a:spLocks noChangeArrowheads="1"/>
          </p:cNvSpPr>
          <p:nvPr/>
        </p:nvSpPr>
        <p:spPr bwMode="auto">
          <a:xfrm>
            <a:off x="3575050" y="12773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584" name="Text Box 32"/>
          <p:cNvSpPr txBox="1">
            <a:spLocks noChangeArrowheads="1"/>
          </p:cNvSpPr>
          <p:nvPr/>
        </p:nvSpPr>
        <p:spPr bwMode="auto">
          <a:xfrm>
            <a:off x="457200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85" name="Text Box 33"/>
          <p:cNvSpPr txBox="1">
            <a:spLocks noChangeArrowheads="1"/>
          </p:cNvSpPr>
          <p:nvPr/>
        </p:nvSpPr>
        <p:spPr bwMode="auto">
          <a:xfrm>
            <a:off x="570865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6" name="Text Box 34"/>
          <p:cNvSpPr txBox="1">
            <a:spLocks noChangeArrowheads="1"/>
          </p:cNvSpPr>
          <p:nvPr/>
        </p:nvSpPr>
        <p:spPr bwMode="auto">
          <a:xfrm>
            <a:off x="2651125" y="20695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7" name="Text Box 35"/>
          <p:cNvSpPr txBox="1">
            <a:spLocks noChangeArrowheads="1"/>
          </p:cNvSpPr>
          <p:nvPr/>
        </p:nvSpPr>
        <p:spPr bwMode="auto">
          <a:xfrm>
            <a:off x="3575050" y="2047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8" name="Text Box 36"/>
          <p:cNvSpPr txBox="1">
            <a:spLocks noChangeArrowheads="1"/>
          </p:cNvSpPr>
          <p:nvPr/>
        </p:nvSpPr>
        <p:spPr bwMode="auto">
          <a:xfrm>
            <a:off x="457200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589" name="Text Box 37"/>
          <p:cNvSpPr txBox="1">
            <a:spLocks noChangeArrowheads="1"/>
          </p:cNvSpPr>
          <p:nvPr/>
        </p:nvSpPr>
        <p:spPr bwMode="auto">
          <a:xfrm>
            <a:off x="570865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0" name="Text Box 38"/>
          <p:cNvSpPr txBox="1">
            <a:spLocks noChangeArrowheads="1"/>
          </p:cNvSpPr>
          <p:nvPr/>
        </p:nvSpPr>
        <p:spPr bwMode="auto">
          <a:xfrm>
            <a:off x="2651125" y="29077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1" name="Text Box 39"/>
          <p:cNvSpPr txBox="1">
            <a:spLocks noChangeArrowheads="1"/>
          </p:cNvSpPr>
          <p:nvPr/>
        </p:nvSpPr>
        <p:spPr bwMode="auto">
          <a:xfrm>
            <a:off x="3575050" y="28854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592" name="Text Box 40"/>
          <p:cNvSpPr txBox="1">
            <a:spLocks noChangeArrowheads="1"/>
          </p:cNvSpPr>
          <p:nvPr/>
        </p:nvSpPr>
        <p:spPr bwMode="auto">
          <a:xfrm>
            <a:off x="457200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3" name="Text Box 41"/>
          <p:cNvSpPr txBox="1">
            <a:spLocks noChangeArrowheads="1"/>
          </p:cNvSpPr>
          <p:nvPr/>
        </p:nvSpPr>
        <p:spPr bwMode="auto">
          <a:xfrm>
            <a:off x="570865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4" name="Text Box 42"/>
          <p:cNvSpPr txBox="1">
            <a:spLocks noChangeArrowheads="1"/>
          </p:cNvSpPr>
          <p:nvPr/>
        </p:nvSpPr>
        <p:spPr bwMode="auto">
          <a:xfrm>
            <a:off x="2651125" y="3737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5" name="Text Box 43"/>
          <p:cNvSpPr txBox="1">
            <a:spLocks noChangeArrowheads="1"/>
          </p:cNvSpPr>
          <p:nvPr/>
        </p:nvSpPr>
        <p:spPr bwMode="auto">
          <a:xfrm>
            <a:off x="3575050" y="37157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596" name="Text Box 44"/>
          <p:cNvSpPr txBox="1">
            <a:spLocks noChangeArrowheads="1"/>
          </p:cNvSpPr>
          <p:nvPr/>
        </p:nvSpPr>
        <p:spPr bwMode="auto">
          <a:xfrm>
            <a:off x="457200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7" name="Text Box 45"/>
          <p:cNvSpPr txBox="1">
            <a:spLocks noChangeArrowheads="1"/>
          </p:cNvSpPr>
          <p:nvPr/>
        </p:nvSpPr>
        <p:spPr bwMode="auto">
          <a:xfrm>
            <a:off x="570865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8" name="Text Box 46"/>
          <p:cNvSpPr txBox="1">
            <a:spLocks noChangeArrowheads="1"/>
          </p:cNvSpPr>
          <p:nvPr/>
        </p:nvSpPr>
        <p:spPr bwMode="auto">
          <a:xfrm>
            <a:off x="2667000" y="45079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99" name="Text Box 47"/>
          <p:cNvSpPr txBox="1">
            <a:spLocks noChangeArrowheads="1"/>
          </p:cNvSpPr>
          <p:nvPr/>
        </p:nvSpPr>
        <p:spPr bwMode="auto">
          <a:xfrm>
            <a:off x="3590925" y="4485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0" name="Text Box 48"/>
          <p:cNvSpPr txBox="1">
            <a:spLocks noChangeArrowheads="1"/>
          </p:cNvSpPr>
          <p:nvPr/>
        </p:nvSpPr>
        <p:spPr bwMode="auto">
          <a:xfrm>
            <a:off x="458787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1" name="Text Box 49"/>
          <p:cNvSpPr txBox="1">
            <a:spLocks noChangeArrowheads="1"/>
          </p:cNvSpPr>
          <p:nvPr/>
        </p:nvSpPr>
        <p:spPr bwMode="auto">
          <a:xfrm>
            <a:off x="572452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2" name="Text Box 50"/>
          <p:cNvSpPr txBox="1">
            <a:spLocks noChangeArrowheads="1"/>
          </p:cNvSpPr>
          <p:nvPr/>
        </p:nvSpPr>
        <p:spPr bwMode="auto">
          <a:xfrm>
            <a:off x="190500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603" name="Text Box 51"/>
          <p:cNvSpPr txBox="1">
            <a:spLocks noChangeArrowheads="1"/>
          </p:cNvSpPr>
          <p:nvPr/>
        </p:nvSpPr>
        <p:spPr bwMode="auto">
          <a:xfrm>
            <a:off x="296545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4" name="Text Box 52"/>
          <p:cNvSpPr txBox="1">
            <a:spLocks noChangeArrowheads="1"/>
          </p:cNvSpPr>
          <p:nvPr/>
        </p:nvSpPr>
        <p:spPr bwMode="auto">
          <a:xfrm>
            <a:off x="403225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5" name="Text Box 53"/>
          <p:cNvSpPr txBox="1">
            <a:spLocks noChangeArrowheads="1"/>
          </p:cNvSpPr>
          <p:nvPr/>
        </p:nvSpPr>
        <p:spPr bwMode="auto">
          <a:xfrm>
            <a:off x="502920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6" name="Text Box 54"/>
          <p:cNvSpPr txBox="1">
            <a:spLocks noChangeArrowheads="1"/>
          </p:cNvSpPr>
          <p:nvPr/>
        </p:nvSpPr>
        <p:spPr bwMode="auto">
          <a:xfrm>
            <a:off x="6089650" y="1832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7" name="Text Box 55"/>
          <p:cNvSpPr txBox="1">
            <a:spLocks noChangeArrowheads="1"/>
          </p:cNvSpPr>
          <p:nvPr/>
        </p:nvSpPr>
        <p:spPr bwMode="auto">
          <a:xfrm>
            <a:off x="190500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8" name="Text Box 56"/>
          <p:cNvSpPr txBox="1">
            <a:spLocks noChangeArrowheads="1"/>
          </p:cNvSpPr>
          <p:nvPr/>
        </p:nvSpPr>
        <p:spPr bwMode="auto">
          <a:xfrm>
            <a:off x="296545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9" name="Text Box 57"/>
          <p:cNvSpPr txBox="1">
            <a:spLocks noChangeArrowheads="1"/>
          </p:cNvSpPr>
          <p:nvPr/>
        </p:nvSpPr>
        <p:spPr bwMode="auto">
          <a:xfrm>
            <a:off x="403225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0" name="Text Box 58"/>
          <p:cNvSpPr txBox="1">
            <a:spLocks noChangeArrowheads="1"/>
          </p:cNvSpPr>
          <p:nvPr/>
        </p:nvSpPr>
        <p:spPr bwMode="auto">
          <a:xfrm>
            <a:off x="502920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11" name="Text Box 59"/>
          <p:cNvSpPr txBox="1">
            <a:spLocks noChangeArrowheads="1"/>
          </p:cNvSpPr>
          <p:nvPr/>
        </p:nvSpPr>
        <p:spPr bwMode="auto">
          <a:xfrm>
            <a:off x="6089650" y="2594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2" name="Text Box 60"/>
          <p:cNvSpPr txBox="1">
            <a:spLocks noChangeArrowheads="1"/>
          </p:cNvSpPr>
          <p:nvPr/>
        </p:nvSpPr>
        <p:spPr bwMode="auto">
          <a:xfrm>
            <a:off x="190500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3" name="Text Box 61"/>
          <p:cNvSpPr txBox="1">
            <a:spLocks noChangeArrowheads="1"/>
          </p:cNvSpPr>
          <p:nvPr/>
        </p:nvSpPr>
        <p:spPr bwMode="auto">
          <a:xfrm>
            <a:off x="296545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14" name="Text Box 62"/>
          <p:cNvSpPr txBox="1">
            <a:spLocks noChangeArrowheads="1"/>
          </p:cNvSpPr>
          <p:nvPr/>
        </p:nvSpPr>
        <p:spPr bwMode="auto">
          <a:xfrm>
            <a:off x="403225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5" name="Text Box 63"/>
          <p:cNvSpPr txBox="1">
            <a:spLocks noChangeArrowheads="1"/>
          </p:cNvSpPr>
          <p:nvPr/>
        </p:nvSpPr>
        <p:spPr bwMode="auto">
          <a:xfrm>
            <a:off x="502920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79616" name="Text Box 64"/>
          <p:cNvSpPr txBox="1">
            <a:spLocks noChangeArrowheads="1"/>
          </p:cNvSpPr>
          <p:nvPr/>
        </p:nvSpPr>
        <p:spPr bwMode="auto">
          <a:xfrm>
            <a:off x="6089650" y="34331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7" name="Text Box 65"/>
          <p:cNvSpPr txBox="1">
            <a:spLocks noChangeArrowheads="1"/>
          </p:cNvSpPr>
          <p:nvPr/>
        </p:nvSpPr>
        <p:spPr bwMode="auto">
          <a:xfrm>
            <a:off x="190500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8" name="Text Box 66"/>
          <p:cNvSpPr txBox="1">
            <a:spLocks noChangeArrowheads="1"/>
          </p:cNvSpPr>
          <p:nvPr/>
        </p:nvSpPr>
        <p:spPr bwMode="auto">
          <a:xfrm>
            <a:off x="296545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9" name="Text Box 67"/>
          <p:cNvSpPr txBox="1">
            <a:spLocks noChangeArrowheads="1"/>
          </p:cNvSpPr>
          <p:nvPr/>
        </p:nvSpPr>
        <p:spPr bwMode="auto">
          <a:xfrm>
            <a:off x="403225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0" name="Text Box 68"/>
          <p:cNvSpPr txBox="1">
            <a:spLocks noChangeArrowheads="1"/>
          </p:cNvSpPr>
          <p:nvPr/>
        </p:nvSpPr>
        <p:spPr bwMode="auto">
          <a:xfrm>
            <a:off x="502920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621" name="Text Box 69"/>
          <p:cNvSpPr txBox="1">
            <a:spLocks noChangeArrowheads="1"/>
          </p:cNvSpPr>
          <p:nvPr/>
        </p:nvSpPr>
        <p:spPr bwMode="auto">
          <a:xfrm>
            <a:off x="6089650" y="42713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2" name="Oval 70"/>
          <p:cNvSpPr>
            <a:spLocks noChangeArrowheads="1"/>
          </p:cNvSpPr>
          <p:nvPr/>
        </p:nvSpPr>
        <p:spPr bwMode="auto">
          <a:xfrm>
            <a:off x="3124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3" name="Oval 71"/>
          <p:cNvSpPr>
            <a:spLocks noChangeArrowheads="1"/>
          </p:cNvSpPr>
          <p:nvPr/>
        </p:nvSpPr>
        <p:spPr bwMode="auto">
          <a:xfrm>
            <a:off x="41148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79624" name="Oval 72"/>
          <p:cNvSpPr>
            <a:spLocks noChangeArrowheads="1"/>
          </p:cNvSpPr>
          <p:nvPr/>
        </p:nvSpPr>
        <p:spPr bwMode="auto">
          <a:xfrm>
            <a:off x="51816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5" name="Oval 73"/>
          <p:cNvSpPr>
            <a:spLocks noChangeArrowheads="1"/>
          </p:cNvSpPr>
          <p:nvPr/>
        </p:nvSpPr>
        <p:spPr bwMode="auto">
          <a:xfrm>
            <a:off x="6172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26" name="Oval 74"/>
          <p:cNvSpPr>
            <a:spLocks noChangeArrowheads="1"/>
          </p:cNvSpPr>
          <p:nvPr/>
        </p:nvSpPr>
        <p:spPr bwMode="auto">
          <a:xfrm>
            <a:off x="3124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27" name="Oval 75"/>
          <p:cNvSpPr>
            <a:spLocks noChangeArrowheads="1"/>
          </p:cNvSpPr>
          <p:nvPr/>
        </p:nvSpPr>
        <p:spPr bwMode="auto">
          <a:xfrm>
            <a:off x="41148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79628" name="Oval 76"/>
          <p:cNvSpPr>
            <a:spLocks noChangeArrowheads="1"/>
          </p:cNvSpPr>
          <p:nvPr/>
        </p:nvSpPr>
        <p:spPr bwMode="auto">
          <a:xfrm>
            <a:off x="51816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9" name="Oval 77"/>
          <p:cNvSpPr>
            <a:spLocks noChangeArrowheads="1"/>
          </p:cNvSpPr>
          <p:nvPr/>
        </p:nvSpPr>
        <p:spPr bwMode="auto">
          <a:xfrm>
            <a:off x="6172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30" name="Oval 78"/>
          <p:cNvSpPr>
            <a:spLocks noChangeArrowheads="1"/>
          </p:cNvSpPr>
          <p:nvPr/>
        </p:nvSpPr>
        <p:spPr bwMode="auto">
          <a:xfrm>
            <a:off x="31242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31" name="Oval 79"/>
          <p:cNvSpPr>
            <a:spLocks noChangeArrowheads="1"/>
          </p:cNvSpPr>
          <p:nvPr/>
        </p:nvSpPr>
        <p:spPr bwMode="auto">
          <a:xfrm>
            <a:off x="41148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79632" name="Oval 80"/>
          <p:cNvSpPr>
            <a:spLocks noChangeArrowheads="1"/>
          </p:cNvSpPr>
          <p:nvPr/>
        </p:nvSpPr>
        <p:spPr bwMode="auto">
          <a:xfrm>
            <a:off x="51816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33" name="Oval 81"/>
          <p:cNvSpPr>
            <a:spLocks noChangeArrowheads="1"/>
          </p:cNvSpPr>
          <p:nvPr/>
        </p:nvSpPr>
        <p:spPr bwMode="auto">
          <a:xfrm>
            <a:off x="61722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79634" name="Oval 82"/>
          <p:cNvSpPr>
            <a:spLocks noChangeArrowheads="1"/>
          </p:cNvSpPr>
          <p:nvPr/>
        </p:nvSpPr>
        <p:spPr bwMode="auto">
          <a:xfrm>
            <a:off x="3124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79635" name="Oval 83"/>
          <p:cNvSpPr>
            <a:spLocks noChangeArrowheads="1"/>
          </p:cNvSpPr>
          <p:nvPr/>
        </p:nvSpPr>
        <p:spPr bwMode="auto">
          <a:xfrm>
            <a:off x="41148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79636" name="Oval 84"/>
          <p:cNvSpPr>
            <a:spLocks noChangeArrowheads="1"/>
          </p:cNvSpPr>
          <p:nvPr/>
        </p:nvSpPr>
        <p:spPr bwMode="auto">
          <a:xfrm>
            <a:off x="51816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37" name="Oval 85"/>
          <p:cNvSpPr>
            <a:spLocks noChangeArrowheads="1"/>
          </p:cNvSpPr>
          <p:nvPr/>
        </p:nvSpPr>
        <p:spPr bwMode="auto">
          <a:xfrm>
            <a:off x="6172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38" name="Oval 86"/>
          <p:cNvSpPr>
            <a:spLocks noChangeArrowheads="1"/>
          </p:cNvSpPr>
          <p:nvPr/>
        </p:nvSpPr>
        <p:spPr bwMode="auto">
          <a:xfrm>
            <a:off x="3124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79639" name="Oval 87"/>
          <p:cNvSpPr>
            <a:spLocks noChangeArrowheads="1"/>
          </p:cNvSpPr>
          <p:nvPr/>
        </p:nvSpPr>
        <p:spPr bwMode="auto">
          <a:xfrm>
            <a:off x="41148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0" name="Oval 88"/>
          <p:cNvSpPr>
            <a:spLocks noChangeArrowheads="1"/>
          </p:cNvSpPr>
          <p:nvPr/>
        </p:nvSpPr>
        <p:spPr bwMode="auto">
          <a:xfrm>
            <a:off x="51816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79641" name="Oval 89"/>
          <p:cNvSpPr>
            <a:spLocks noChangeArrowheads="1"/>
          </p:cNvSpPr>
          <p:nvPr/>
        </p:nvSpPr>
        <p:spPr bwMode="auto">
          <a:xfrm>
            <a:off x="6172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42" name="Oval 90"/>
          <p:cNvSpPr>
            <a:spLocks noChangeArrowheads="1"/>
          </p:cNvSpPr>
          <p:nvPr/>
        </p:nvSpPr>
        <p:spPr bwMode="auto">
          <a:xfrm>
            <a:off x="20574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79643" name="Oval 91"/>
          <p:cNvSpPr>
            <a:spLocks noChangeArrowheads="1"/>
          </p:cNvSpPr>
          <p:nvPr/>
        </p:nvSpPr>
        <p:spPr bwMode="auto">
          <a:xfrm>
            <a:off x="20574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79644" name="Oval 92"/>
          <p:cNvSpPr>
            <a:spLocks noChangeArrowheads="1"/>
          </p:cNvSpPr>
          <p:nvPr/>
        </p:nvSpPr>
        <p:spPr bwMode="auto">
          <a:xfrm>
            <a:off x="20574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79645" name="Oval 93"/>
          <p:cNvSpPr>
            <a:spLocks noChangeArrowheads="1"/>
          </p:cNvSpPr>
          <p:nvPr/>
        </p:nvSpPr>
        <p:spPr bwMode="auto">
          <a:xfrm>
            <a:off x="20574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46" name="Oval 94"/>
          <p:cNvSpPr>
            <a:spLocks noChangeArrowheads="1"/>
          </p:cNvSpPr>
          <p:nvPr/>
        </p:nvSpPr>
        <p:spPr bwMode="auto">
          <a:xfrm>
            <a:off x="20574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7" name="Line 95"/>
          <p:cNvSpPr>
            <a:spLocks noChangeShapeType="1"/>
          </p:cNvSpPr>
          <p:nvPr/>
        </p:nvSpPr>
        <p:spPr bwMode="auto">
          <a:xfrm>
            <a:off x="32766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8" name="Line 96"/>
          <p:cNvSpPr>
            <a:spLocks noChangeShapeType="1"/>
          </p:cNvSpPr>
          <p:nvPr/>
        </p:nvSpPr>
        <p:spPr bwMode="auto">
          <a:xfrm>
            <a:off x="34290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9" name="Line 97"/>
          <p:cNvSpPr>
            <a:spLocks noChangeShapeType="1"/>
          </p:cNvSpPr>
          <p:nvPr/>
        </p:nvSpPr>
        <p:spPr bwMode="auto">
          <a:xfrm>
            <a:off x="4419600" y="2428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0" name="Line 98"/>
          <p:cNvSpPr>
            <a:spLocks noChangeShapeType="1"/>
          </p:cNvSpPr>
          <p:nvPr/>
        </p:nvSpPr>
        <p:spPr bwMode="auto">
          <a:xfrm>
            <a:off x="54864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1" name="Line 99"/>
          <p:cNvSpPr>
            <a:spLocks noChangeShapeType="1"/>
          </p:cNvSpPr>
          <p:nvPr/>
        </p:nvSpPr>
        <p:spPr bwMode="auto">
          <a:xfrm>
            <a:off x="32766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2" name="Line 100"/>
          <p:cNvSpPr>
            <a:spLocks noChangeShapeType="1"/>
          </p:cNvSpPr>
          <p:nvPr/>
        </p:nvSpPr>
        <p:spPr bwMode="auto">
          <a:xfrm>
            <a:off x="32766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3" name="Line 101"/>
          <p:cNvSpPr>
            <a:spLocks noChangeShapeType="1"/>
          </p:cNvSpPr>
          <p:nvPr/>
        </p:nvSpPr>
        <p:spPr bwMode="auto">
          <a:xfrm>
            <a:off x="32766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4" name="Line 102"/>
          <p:cNvSpPr>
            <a:spLocks noChangeShapeType="1"/>
          </p:cNvSpPr>
          <p:nvPr/>
        </p:nvSpPr>
        <p:spPr bwMode="auto">
          <a:xfrm>
            <a:off x="42672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5" name="Line 103"/>
          <p:cNvSpPr>
            <a:spLocks noChangeShapeType="1"/>
          </p:cNvSpPr>
          <p:nvPr/>
        </p:nvSpPr>
        <p:spPr bwMode="auto">
          <a:xfrm>
            <a:off x="4267200" y="3418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6" name="Line 104"/>
          <p:cNvSpPr>
            <a:spLocks noChangeShapeType="1"/>
          </p:cNvSpPr>
          <p:nvPr/>
        </p:nvSpPr>
        <p:spPr bwMode="auto">
          <a:xfrm>
            <a:off x="4267200" y="2580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7" name="Line 105"/>
          <p:cNvSpPr>
            <a:spLocks noChangeShapeType="1"/>
          </p:cNvSpPr>
          <p:nvPr/>
        </p:nvSpPr>
        <p:spPr bwMode="auto">
          <a:xfrm>
            <a:off x="4419600" y="3190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8" name="Line 106"/>
          <p:cNvSpPr>
            <a:spLocks noChangeShapeType="1"/>
          </p:cNvSpPr>
          <p:nvPr/>
        </p:nvSpPr>
        <p:spPr bwMode="auto">
          <a:xfrm>
            <a:off x="4419600" y="40284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9" name="Line 107"/>
          <p:cNvSpPr>
            <a:spLocks noChangeShapeType="1"/>
          </p:cNvSpPr>
          <p:nvPr/>
        </p:nvSpPr>
        <p:spPr bwMode="auto">
          <a:xfrm>
            <a:off x="5486400" y="3190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0" name="Line 108"/>
          <p:cNvSpPr>
            <a:spLocks noChangeShapeType="1"/>
          </p:cNvSpPr>
          <p:nvPr/>
        </p:nvSpPr>
        <p:spPr bwMode="auto">
          <a:xfrm>
            <a:off x="5486400" y="4028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1" name="Line 109"/>
          <p:cNvSpPr>
            <a:spLocks noChangeShapeType="1"/>
          </p:cNvSpPr>
          <p:nvPr/>
        </p:nvSpPr>
        <p:spPr bwMode="auto">
          <a:xfrm>
            <a:off x="5486400" y="4790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2" name="Line 110"/>
          <p:cNvSpPr>
            <a:spLocks noChangeShapeType="1"/>
          </p:cNvSpPr>
          <p:nvPr/>
        </p:nvSpPr>
        <p:spPr bwMode="auto">
          <a:xfrm>
            <a:off x="53340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3" name="Line 111"/>
          <p:cNvSpPr>
            <a:spLocks noChangeShapeType="1"/>
          </p:cNvSpPr>
          <p:nvPr/>
        </p:nvSpPr>
        <p:spPr bwMode="auto">
          <a:xfrm>
            <a:off x="34290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4" name="Line 112"/>
          <p:cNvSpPr>
            <a:spLocks noChangeShapeType="1"/>
          </p:cNvSpPr>
          <p:nvPr/>
        </p:nvSpPr>
        <p:spPr bwMode="auto">
          <a:xfrm>
            <a:off x="4419600" y="15900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5" name="Line 113"/>
          <p:cNvSpPr>
            <a:spLocks noChangeShapeType="1"/>
          </p:cNvSpPr>
          <p:nvPr/>
        </p:nvSpPr>
        <p:spPr bwMode="auto">
          <a:xfrm>
            <a:off x="5486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6" name="Line 114"/>
          <p:cNvSpPr>
            <a:spLocks noChangeShapeType="1"/>
          </p:cNvSpPr>
          <p:nvPr/>
        </p:nvSpPr>
        <p:spPr bwMode="auto">
          <a:xfrm>
            <a:off x="2438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7" name="Line 115"/>
          <p:cNvSpPr>
            <a:spLocks noChangeShapeType="1"/>
          </p:cNvSpPr>
          <p:nvPr/>
        </p:nvSpPr>
        <p:spPr bwMode="auto">
          <a:xfrm>
            <a:off x="22098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8" name="Line 116"/>
          <p:cNvSpPr>
            <a:spLocks noChangeShapeType="1"/>
          </p:cNvSpPr>
          <p:nvPr/>
        </p:nvSpPr>
        <p:spPr bwMode="auto">
          <a:xfrm>
            <a:off x="22098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9" name="Line 117"/>
          <p:cNvSpPr>
            <a:spLocks noChangeShapeType="1"/>
          </p:cNvSpPr>
          <p:nvPr/>
        </p:nvSpPr>
        <p:spPr bwMode="auto">
          <a:xfrm>
            <a:off x="22098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0" name="Line 118"/>
          <p:cNvSpPr>
            <a:spLocks noChangeShapeType="1"/>
          </p:cNvSpPr>
          <p:nvPr/>
        </p:nvSpPr>
        <p:spPr bwMode="auto">
          <a:xfrm>
            <a:off x="22098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3" name="Text Box 121"/>
          <p:cNvSpPr txBox="1">
            <a:spLocks noChangeArrowheads="1"/>
          </p:cNvSpPr>
          <p:nvPr/>
        </p:nvSpPr>
        <p:spPr bwMode="auto">
          <a:xfrm>
            <a:off x="1797050" y="1223367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79674" name="Text Box 122"/>
          <p:cNvSpPr txBox="1">
            <a:spLocks noChangeArrowheads="1"/>
          </p:cNvSpPr>
          <p:nvPr/>
        </p:nvSpPr>
        <p:spPr bwMode="auto">
          <a:xfrm>
            <a:off x="6400800" y="4790479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79675" name="Rectangle 123"/>
          <p:cNvSpPr>
            <a:spLocks noChangeArrowheads="1"/>
          </p:cNvSpPr>
          <p:nvPr/>
        </p:nvSpPr>
        <p:spPr bwMode="auto">
          <a:xfrm>
            <a:off x="1905000" y="5253008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	F(i-1, j) + dist(i-1, j, i, j) 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        	F(i, j-1) + dist(i, j-1, i, j)</a:t>
            </a:r>
          </a:p>
        </p:txBody>
      </p:sp>
      <p:sp>
        <p:nvSpPr>
          <p:cNvPr id="279676" name="AutoShape 124"/>
          <p:cNvSpPr>
            <a:spLocks/>
          </p:cNvSpPr>
          <p:nvPr/>
        </p:nvSpPr>
        <p:spPr bwMode="auto">
          <a:xfrm>
            <a:off x="3505200" y="5494784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6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22" grpId="0" animBg="1"/>
      <p:bldP spid="279623" grpId="0" animBg="1"/>
      <p:bldP spid="279624" grpId="0" animBg="1"/>
      <p:bldP spid="279625" grpId="0" animBg="1"/>
      <p:bldP spid="279626" grpId="0" animBg="1"/>
      <p:bldP spid="279627" grpId="0" animBg="1"/>
      <p:bldP spid="279628" grpId="0" animBg="1"/>
      <p:bldP spid="279629" grpId="0" animBg="1"/>
      <p:bldP spid="279630" grpId="0" animBg="1"/>
      <p:bldP spid="279631" grpId="0" animBg="1"/>
      <p:bldP spid="279632" grpId="0" animBg="1"/>
      <p:bldP spid="279633" grpId="0" animBg="1"/>
      <p:bldP spid="279634" grpId="0" animBg="1"/>
      <p:bldP spid="279635" grpId="0" animBg="1"/>
      <p:bldP spid="279636" grpId="0" animBg="1"/>
      <p:bldP spid="279637" grpId="0" animBg="1"/>
      <p:bldP spid="279638" grpId="0" animBg="1"/>
      <p:bldP spid="279639" grpId="0" animBg="1"/>
      <p:bldP spid="279640" grpId="0" animBg="1"/>
      <p:bldP spid="279641" grpId="0" animBg="1"/>
      <p:bldP spid="279642" grpId="0" animBg="1"/>
      <p:bldP spid="279643" grpId="0" animBg="1"/>
      <p:bldP spid="279644" grpId="0" animBg="1"/>
      <p:bldP spid="279645" grpId="0" animBg="1"/>
      <p:bldP spid="2796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Rückverfolgung zur Bestimmung der Lösung</a:t>
            </a:r>
          </a:p>
        </p:txBody>
      </p:sp>
      <p:graphicFrame>
        <p:nvGraphicFramePr>
          <p:cNvPr id="2897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624"/>
              </p:ext>
            </p:extLst>
          </p:nvPr>
        </p:nvGraphicFramePr>
        <p:xfrm>
          <a:off x="2209800" y="1585301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2651125" y="12947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3" name="Text Box 31"/>
          <p:cNvSpPr txBox="1">
            <a:spLocks noChangeArrowheads="1"/>
          </p:cNvSpPr>
          <p:nvPr/>
        </p:nvSpPr>
        <p:spPr bwMode="auto">
          <a:xfrm>
            <a:off x="3575050" y="12725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24" name="Text Box 32"/>
          <p:cNvSpPr txBox="1">
            <a:spLocks noChangeArrowheads="1"/>
          </p:cNvSpPr>
          <p:nvPr/>
        </p:nvSpPr>
        <p:spPr bwMode="auto">
          <a:xfrm>
            <a:off x="457200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25" name="Text Box 33"/>
          <p:cNvSpPr txBox="1">
            <a:spLocks noChangeArrowheads="1"/>
          </p:cNvSpPr>
          <p:nvPr/>
        </p:nvSpPr>
        <p:spPr bwMode="auto">
          <a:xfrm>
            <a:off x="570865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6" name="Text Box 34"/>
          <p:cNvSpPr txBox="1">
            <a:spLocks noChangeArrowheads="1"/>
          </p:cNvSpPr>
          <p:nvPr/>
        </p:nvSpPr>
        <p:spPr bwMode="auto">
          <a:xfrm>
            <a:off x="2651125" y="20647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7" name="Text Box 35"/>
          <p:cNvSpPr txBox="1">
            <a:spLocks noChangeArrowheads="1"/>
          </p:cNvSpPr>
          <p:nvPr/>
        </p:nvSpPr>
        <p:spPr bwMode="auto">
          <a:xfrm>
            <a:off x="3575050" y="2042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8" name="Text Box 36"/>
          <p:cNvSpPr txBox="1">
            <a:spLocks noChangeArrowheads="1"/>
          </p:cNvSpPr>
          <p:nvPr/>
        </p:nvSpPr>
        <p:spPr bwMode="auto">
          <a:xfrm>
            <a:off x="457200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29" name="Text Box 37"/>
          <p:cNvSpPr txBox="1">
            <a:spLocks noChangeArrowheads="1"/>
          </p:cNvSpPr>
          <p:nvPr/>
        </p:nvSpPr>
        <p:spPr bwMode="auto">
          <a:xfrm>
            <a:off x="570865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0" name="Text Box 38"/>
          <p:cNvSpPr txBox="1">
            <a:spLocks noChangeArrowheads="1"/>
          </p:cNvSpPr>
          <p:nvPr/>
        </p:nvSpPr>
        <p:spPr bwMode="auto">
          <a:xfrm>
            <a:off x="2651125" y="2902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1" name="Text Box 39"/>
          <p:cNvSpPr txBox="1">
            <a:spLocks noChangeArrowheads="1"/>
          </p:cNvSpPr>
          <p:nvPr/>
        </p:nvSpPr>
        <p:spPr bwMode="auto">
          <a:xfrm>
            <a:off x="3575050" y="28807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457200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3" name="Text Box 41"/>
          <p:cNvSpPr txBox="1">
            <a:spLocks noChangeArrowheads="1"/>
          </p:cNvSpPr>
          <p:nvPr/>
        </p:nvSpPr>
        <p:spPr bwMode="auto">
          <a:xfrm>
            <a:off x="570865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4" name="Text Box 42"/>
          <p:cNvSpPr txBox="1">
            <a:spLocks noChangeArrowheads="1"/>
          </p:cNvSpPr>
          <p:nvPr/>
        </p:nvSpPr>
        <p:spPr bwMode="auto">
          <a:xfrm>
            <a:off x="2651125" y="3733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5" name="Text Box 43"/>
          <p:cNvSpPr txBox="1">
            <a:spLocks noChangeArrowheads="1"/>
          </p:cNvSpPr>
          <p:nvPr/>
        </p:nvSpPr>
        <p:spPr bwMode="auto">
          <a:xfrm>
            <a:off x="3575050" y="37109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36" name="Text Box 44"/>
          <p:cNvSpPr txBox="1">
            <a:spLocks noChangeArrowheads="1"/>
          </p:cNvSpPr>
          <p:nvPr/>
        </p:nvSpPr>
        <p:spPr bwMode="auto">
          <a:xfrm>
            <a:off x="457200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7" name="Text Box 45"/>
          <p:cNvSpPr txBox="1">
            <a:spLocks noChangeArrowheads="1"/>
          </p:cNvSpPr>
          <p:nvPr/>
        </p:nvSpPr>
        <p:spPr bwMode="auto">
          <a:xfrm>
            <a:off x="570865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2667000" y="45031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39" name="Text Box 47"/>
          <p:cNvSpPr txBox="1">
            <a:spLocks noChangeArrowheads="1"/>
          </p:cNvSpPr>
          <p:nvPr/>
        </p:nvSpPr>
        <p:spPr bwMode="auto">
          <a:xfrm>
            <a:off x="3590925" y="4480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0" name="Text Box 48"/>
          <p:cNvSpPr txBox="1">
            <a:spLocks noChangeArrowheads="1"/>
          </p:cNvSpPr>
          <p:nvPr/>
        </p:nvSpPr>
        <p:spPr bwMode="auto">
          <a:xfrm>
            <a:off x="458787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1" name="Text Box 49"/>
          <p:cNvSpPr txBox="1">
            <a:spLocks noChangeArrowheads="1"/>
          </p:cNvSpPr>
          <p:nvPr/>
        </p:nvSpPr>
        <p:spPr bwMode="auto">
          <a:xfrm>
            <a:off x="572452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2" name="Text Box 50"/>
          <p:cNvSpPr txBox="1">
            <a:spLocks noChangeArrowheads="1"/>
          </p:cNvSpPr>
          <p:nvPr/>
        </p:nvSpPr>
        <p:spPr bwMode="auto">
          <a:xfrm>
            <a:off x="190500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43" name="Text Box 51"/>
          <p:cNvSpPr txBox="1">
            <a:spLocks noChangeArrowheads="1"/>
          </p:cNvSpPr>
          <p:nvPr/>
        </p:nvSpPr>
        <p:spPr bwMode="auto">
          <a:xfrm>
            <a:off x="296545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4" name="Text Box 52"/>
          <p:cNvSpPr txBox="1">
            <a:spLocks noChangeArrowheads="1"/>
          </p:cNvSpPr>
          <p:nvPr/>
        </p:nvSpPr>
        <p:spPr bwMode="auto">
          <a:xfrm>
            <a:off x="403225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5" name="Text Box 53"/>
          <p:cNvSpPr txBox="1">
            <a:spLocks noChangeArrowheads="1"/>
          </p:cNvSpPr>
          <p:nvPr/>
        </p:nvSpPr>
        <p:spPr bwMode="auto">
          <a:xfrm>
            <a:off x="502920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6" name="Text Box 54"/>
          <p:cNvSpPr txBox="1">
            <a:spLocks noChangeArrowheads="1"/>
          </p:cNvSpPr>
          <p:nvPr/>
        </p:nvSpPr>
        <p:spPr bwMode="auto">
          <a:xfrm>
            <a:off x="6089650" y="1828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7" name="Text Box 55"/>
          <p:cNvSpPr txBox="1">
            <a:spLocks noChangeArrowheads="1"/>
          </p:cNvSpPr>
          <p:nvPr/>
        </p:nvSpPr>
        <p:spPr bwMode="auto">
          <a:xfrm>
            <a:off x="190500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8" name="Text Box 56"/>
          <p:cNvSpPr txBox="1">
            <a:spLocks noChangeArrowheads="1"/>
          </p:cNvSpPr>
          <p:nvPr/>
        </p:nvSpPr>
        <p:spPr bwMode="auto">
          <a:xfrm>
            <a:off x="296545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9" name="Text Box 57"/>
          <p:cNvSpPr txBox="1">
            <a:spLocks noChangeArrowheads="1"/>
          </p:cNvSpPr>
          <p:nvPr/>
        </p:nvSpPr>
        <p:spPr bwMode="auto">
          <a:xfrm>
            <a:off x="403225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0" name="Text Box 58"/>
          <p:cNvSpPr txBox="1">
            <a:spLocks noChangeArrowheads="1"/>
          </p:cNvSpPr>
          <p:nvPr/>
        </p:nvSpPr>
        <p:spPr bwMode="auto">
          <a:xfrm>
            <a:off x="502920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51" name="Text Box 59"/>
          <p:cNvSpPr txBox="1">
            <a:spLocks noChangeArrowheads="1"/>
          </p:cNvSpPr>
          <p:nvPr/>
        </p:nvSpPr>
        <p:spPr bwMode="auto">
          <a:xfrm>
            <a:off x="6089650" y="2590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2" name="Text Box 60"/>
          <p:cNvSpPr txBox="1">
            <a:spLocks noChangeArrowheads="1"/>
          </p:cNvSpPr>
          <p:nvPr/>
        </p:nvSpPr>
        <p:spPr bwMode="auto">
          <a:xfrm>
            <a:off x="190500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3" name="Text Box 61"/>
          <p:cNvSpPr txBox="1">
            <a:spLocks noChangeArrowheads="1"/>
          </p:cNvSpPr>
          <p:nvPr/>
        </p:nvSpPr>
        <p:spPr bwMode="auto">
          <a:xfrm>
            <a:off x="296545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54" name="Text Box 62"/>
          <p:cNvSpPr txBox="1">
            <a:spLocks noChangeArrowheads="1"/>
          </p:cNvSpPr>
          <p:nvPr/>
        </p:nvSpPr>
        <p:spPr bwMode="auto">
          <a:xfrm>
            <a:off x="403225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5" name="Text Box 63"/>
          <p:cNvSpPr txBox="1">
            <a:spLocks noChangeArrowheads="1"/>
          </p:cNvSpPr>
          <p:nvPr/>
        </p:nvSpPr>
        <p:spPr bwMode="auto">
          <a:xfrm>
            <a:off x="502920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89856" name="Text Box 64"/>
          <p:cNvSpPr txBox="1">
            <a:spLocks noChangeArrowheads="1"/>
          </p:cNvSpPr>
          <p:nvPr/>
        </p:nvSpPr>
        <p:spPr bwMode="auto">
          <a:xfrm>
            <a:off x="6089650" y="34283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7" name="Text Box 65"/>
          <p:cNvSpPr txBox="1">
            <a:spLocks noChangeArrowheads="1"/>
          </p:cNvSpPr>
          <p:nvPr/>
        </p:nvSpPr>
        <p:spPr bwMode="auto">
          <a:xfrm>
            <a:off x="190500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8" name="Text Box 66"/>
          <p:cNvSpPr txBox="1">
            <a:spLocks noChangeArrowheads="1"/>
          </p:cNvSpPr>
          <p:nvPr/>
        </p:nvSpPr>
        <p:spPr bwMode="auto">
          <a:xfrm>
            <a:off x="296545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9" name="Text Box 67"/>
          <p:cNvSpPr txBox="1">
            <a:spLocks noChangeArrowheads="1"/>
          </p:cNvSpPr>
          <p:nvPr/>
        </p:nvSpPr>
        <p:spPr bwMode="auto">
          <a:xfrm>
            <a:off x="403225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0" name="Text Box 68"/>
          <p:cNvSpPr txBox="1">
            <a:spLocks noChangeArrowheads="1"/>
          </p:cNvSpPr>
          <p:nvPr/>
        </p:nvSpPr>
        <p:spPr bwMode="auto">
          <a:xfrm>
            <a:off x="502920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61" name="Text Box 69"/>
          <p:cNvSpPr txBox="1">
            <a:spLocks noChangeArrowheads="1"/>
          </p:cNvSpPr>
          <p:nvPr/>
        </p:nvSpPr>
        <p:spPr bwMode="auto">
          <a:xfrm>
            <a:off x="6089650" y="42665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2" name="Oval 70"/>
          <p:cNvSpPr>
            <a:spLocks noChangeArrowheads="1"/>
          </p:cNvSpPr>
          <p:nvPr/>
        </p:nvSpPr>
        <p:spPr bwMode="auto">
          <a:xfrm>
            <a:off x="3124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3" name="Oval 71"/>
          <p:cNvSpPr>
            <a:spLocks noChangeArrowheads="1"/>
          </p:cNvSpPr>
          <p:nvPr/>
        </p:nvSpPr>
        <p:spPr bwMode="auto">
          <a:xfrm>
            <a:off x="41148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89864" name="Oval 72"/>
          <p:cNvSpPr>
            <a:spLocks noChangeArrowheads="1"/>
          </p:cNvSpPr>
          <p:nvPr/>
        </p:nvSpPr>
        <p:spPr bwMode="auto">
          <a:xfrm>
            <a:off x="51816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5" name="Oval 73"/>
          <p:cNvSpPr>
            <a:spLocks noChangeArrowheads="1"/>
          </p:cNvSpPr>
          <p:nvPr/>
        </p:nvSpPr>
        <p:spPr bwMode="auto">
          <a:xfrm>
            <a:off x="6172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66" name="Oval 74"/>
          <p:cNvSpPr>
            <a:spLocks noChangeArrowheads="1"/>
          </p:cNvSpPr>
          <p:nvPr/>
        </p:nvSpPr>
        <p:spPr bwMode="auto">
          <a:xfrm>
            <a:off x="3124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67" name="Oval 75"/>
          <p:cNvSpPr>
            <a:spLocks noChangeArrowheads="1"/>
          </p:cNvSpPr>
          <p:nvPr/>
        </p:nvSpPr>
        <p:spPr bwMode="auto">
          <a:xfrm>
            <a:off x="41148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89868" name="Oval 76"/>
          <p:cNvSpPr>
            <a:spLocks noChangeArrowheads="1"/>
          </p:cNvSpPr>
          <p:nvPr/>
        </p:nvSpPr>
        <p:spPr bwMode="auto">
          <a:xfrm>
            <a:off x="51816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9" name="Oval 77"/>
          <p:cNvSpPr>
            <a:spLocks noChangeArrowheads="1"/>
          </p:cNvSpPr>
          <p:nvPr/>
        </p:nvSpPr>
        <p:spPr bwMode="auto">
          <a:xfrm>
            <a:off x="6172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70" name="Oval 78"/>
          <p:cNvSpPr>
            <a:spLocks noChangeArrowheads="1"/>
          </p:cNvSpPr>
          <p:nvPr/>
        </p:nvSpPr>
        <p:spPr bwMode="auto">
          <a:xfrm>
            <a:off x="31242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71" name="Oval 79"/>
          <p:cNvSpPr>
            <a:spLocks noChangeArrowheads="1"/>
          </p:cNvSpPr>
          <p:nvPr/>
        </p:nvSpPr>
        <p:spPr bwMode="auto">
          <a:xfrm>
            <a:off x="41148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89872" name="Oval 80"/>
          <p:cNvSpPr>
            <a:spLocks noChangeArrowheads="1"/>
          </p:cNvSpPr>
          <p:nvPr/>
        </p:nvSpPr>
        <p:spPr bwMode="auto">
          <a:xfrm>
            <a:off x="51816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73" name="Oval 81"/>
          <p:cNvSpPr>
            <a:spLocks noChangeArrowheads="1"/>
          </p:cNvSpPr>
          <p:nvPr/>
        </p:nvSpPr>
        <p:spPr bwMode="auto">
          <a:xfrm>
            <a:off x="61722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89874" name="Oval 82"/>
          <p:cNvSpPr>
            <a:spLocks noChangeArrowheads="1"/>
          </p:cNvSpPr>
          <p:nvPr/>
        </p:nvSpPr>
        <p:spPr bwMode="auto">
          <a:xfrm>
            <a:off x="3124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89875" name="Oval 83"/>
          <p:cNvSpPr>
            <a:spLocks noChangeArrowheads="1"/>
          </p:cNvSpPr>
          <p:nvPr/>
        </p:nvSpPr>
        <p:spPr bwMode="auto">
          <a:xfrm>
            <a:off x="41148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89876" name="Oval 84"/>
          <p:cNvSpPr>
            <a:spLocks noChangeArrowheads="1"/>
          </p:cNvSpPr>
          <p:nvPr/>
        </p:nvSpPr>
        <p:spPr bwMode="auto">
          <a:xfrm>
            <a:off x="51816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77" name="Oval 85"/>
          <p:cNvSpPr>
            <a:spLocks noChangeArrowheads="1"/>
          </p:cNvSpPr>
          <p:nvPr/>
        </p:nvSpPr>
        <p:spPr bwMode="auto">
          <a:xfrm>
            <a:off x="6172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78" name="Oval 86"/>
          <p:cNvSpPr>
            <a:spLocks noChangeArrowheads="1"/>
          </p:cNvSpPr>
          <p:nvPr/>
        </p:nvSpPr>
        <p:spPr bwMode="auto">
          <a:xfrm>
            <a:off x="3124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89879" name="Oval 87"/>
          <p:cNvSpPr>
            <a:spLocks noChangeArrowheads="1"/>
          </p:cNvSpPr>
          <p:nvPr/>
        </p:nvSpPr>
        <p:spPr bwMode="auto">
          <a:xfrm>
            <a:off x="41148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0" name="Oval 88"/>
          <p:cNvSpPr>
            <a:spLocks noChangeArrowheads="1"/>
          </p:cNvSpPr>
          <p:nvPr/>
        </p:nvSpPr>
        <p:spPr bwMode="auto">
          <a:xfrm>
            <a:off x="51816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89881" name="Oval 89"/>
          <p:cNvSpPr>
            <a:spLocks noChangeArrowheads="1"/>
          </p:cNvSpPr>
          <p:nvPr/>
        </p:nvSpPr>
        <p:spPr bwMode="auto">
          <a:xfrm>
            <a:off x="6172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82" name="Oval 90"/>
          <p:cNvSpPr>
            <a:spLocks noChangeArrowheads="1"/>
          </p:cNvSpPr>
          <p:nvPr/>
        </p:nvSpPr>
        <p:spPr bwMode="auto">
          <a:xfrm>
            <a:off x="20574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89883" name="Oval 91"/>
          <p:cNvSpPr>
            <a:spLocks noChangeArrowheads="1"/>
          </p:cNvSpPr>
          <p:nvPr/>
        </p:nvSpPr>
        <p:spPr bwMode="auto">
          <a:xfrm>
            <a:off x="20574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89884" name="Oval 92"/>
          <p:cNvSpPr>
            <a:spLocks noChangeArrowheads="1"/>
          </p:cNvSpPr>
          <p:nvPr/>
        </p:nvSpPr>
        <p:spPr bwMode="auto">
          <a:xfrm>
            <a:off x="20574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89885" name="Oval 93"/>
          <p:cNvSpPr>
            <a:spLocks noChangeArrowheads="1"/>
          </p:cNvSpPr>
          <p:nvPr/>
        </p:nvSpPr>
        <p:spPr bwMode="auto">
          <a:xfrm>
            <a:off x="20574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86" name="Oval 94"/>
          <p:cNvSpPr>
            <a:spLocks noChangeArrowheads="1"/>
          </p:cNvSpPr>
          <p:nvPr/>
        </p:nvSpPr>
        <p:spPr bwMode="auto">
          <a:xfrm>
            <a:off x="20574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7" name="Line 95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8" name="Line 96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9" name="Line 97"/>
          <p:cNvSpPr>
            <a:spLocks noChangeShapeType="1"/>
          </p:cNvSpPr>
          <p:nvPr/>
        </p:nvSpPr>
        <p:spPr bwMode="auto">
          <a:xfrm>
            <a:off x="4419600" y="2423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0" name="Line 98"/>
          <p:cNvSpPr>
            <a:spLocks noChangeShapeType="1"/>
          </p:cNvSpPr>
          <p:nvPr/>
        </p:nvSpPr>
        <p:spPr bwMode="auto">
          <a:xfrm>
            <a:off x="54864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1" name="Line 99"/>
          <p:cNvSpPr>
            <a:spLocks noChangeShapeType="1"/>
          </p:cNvSpPr>
          <p:nvPr/>
        </p:nvSpPr>
        <p:spPr bwMode="auto">
          <a:xfrm>
            <a:off x="32766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2" name="Line 100"/>
          <p:cNvSpPr>
            <a:spLocks noChangeShapeType="1"/>
          </p:cNvSpPr>
          <p:nvPr/>
        </p:nvSpPr>
        <p:spPr bwMode="auto">
          <a:xfrm>
            <a:off x="32766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3" name="Line 101"/>
          <p:cNvSpPr>
            <a:spLocks noChangeShapeType="1"/>
          </p:cNvSpPr>
          <p:nvPr/>
        </p:nvSpPr>
        <p:spPr bwMode="auto">
          <a:xfrm>
            <a:off x="32766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4" name="Line 102"/>
          <p:cNvSpPr>
            <a:spLocks noChangeShapeType="1"/>
          </p:cNvSpPr>
          <p:nvPr/>
        </p:nvSpPr>
        <p:spPr bwMode="auto">
          <a:xfrm>
            <a:off x="42672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5" name="Line 103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6" name="Line 104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7" name="Line 105"/>
          <p:cNvSpPr>
            <a:spLocks noChangeShapeType="1"/>
          </p:cNvSpPr>
          <p:nvPr/>
        </p:nvSpPr>
        <p:spPr bwMode="auto">
          <a:xfrm>
            <a:off x="4419600" y="3185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8" name="Line 106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9" name="Line 107"/>
          <p:cNvSpPr>
            <a:spLocks noChangeShapeType="1"/>
          </p:cNvSpPr>
          <p:nvPr/>
        </p:nvSpPr>
        <p:spPr bwMode="auto">
          <a:xfrm>
            <a:off x="5486400" y="3185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0" name="Line 108"/>
          <p:cNvSpPr>
            <a:spLocks noChangeShapeType="1"/>
          </p:cNvSpPr>
          <p:nvPr/>
        </p:nvSpPr>
        <p:spPr bwMode="auto">
          <a:xfrm>
            <a:off x="5486400" y="4023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1" name="Line 10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2" name="Line 11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3" name="Line 111"/>
          <p:cNvSpPr>
            <a:spLocks noChangeShapeType="1"/>
          </p:cNvSpPr>
          <p:nvPr/>
        </p:nvSpPr>
        <p:spPr bwMode="auto">
          <a:xfrm>
            <a:off x="34290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4" name="Line 112"/>
          <p:cNvSpPr>
            <a:spLocks noChangeShapeType="1"/>
          </p:cNvSpPr>
          <p:nvPr/>
        </p:nvSpPr>
        <p:spPr bwMode="auto">
          <a:xfrm>
            <a:off x="4419600" y="15853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5" name="Line 113"/>
          <p:cNvSpPr>
            <a:spLocks noChangeShapeType="1"/>
          </p:cNvSpPr>
          <p:nvPr/>
        </p:nvSpPr>
        <p:spPr bwMode="auto">
          <a:xfrm>
            <a:off x="5486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6" name="Line 114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7" name="Line 115"/>
          <p:cNvSpPr>
            <a:spLocks noChangeShapeType="1"/>
          </p:cNvSpPr>
          <p:nvPr/>
        </p:nvSpPr>
        <p:spPr bwMode="auto">
          <a:xfrm>
            <a:off x="22098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8" name="Line 116"/>
          <p:cNvSpPr>
            <a:spLocks noChangeShapeType="1"/>
          </p:cNvSpPr>
          <p:nvPr/>
        </p:nvSpPr>
        <p:spPr bwMode="auto">
          <a:xfrm>
            <a:off x="22098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9" name="Line 117"/>
          <p:cNvSpPr>
            <a:spLocks noChangeShapeType="1"/>
          </p:cNvSpPr>
          <p:nvPr/>
        </p:nvSpPr>
        <p:spPr bwMode="auto">
          <a:xfrm>
            <a:off x="22098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0" name="Line 118"/>
          <p:cNvSpPr>
            <a:spLocks noChangeShapeType="1"/>
          </p:cNvSpPr>
          <p:nvPr/>
        </p:nvSpPr>
        <p:spPr bwMode="auto">
          <a:xfrm>
            <a:off x="22098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1" name="Text Box 119"/>
          <p:cNvSpPr txBox="1">
            <a:spLocks noChangeArrowheads="1"/>
          </p:cNvSpPr>
          <p:nvPr/>
        </p:nvSpPr>
        <p:spPr bwMode="auto">
          <a:xfrm>
            <a:off x="1797050" y="1218589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89912" name="Text Box 120"/>
          <p:cNvSpPr txBox="1">
            <a:spLocks noChangeArrowheads="1"/>
          </p:cNvSpPr>
          <p:nvPr/>
        </p:nvSpPr>
        <p:spPr bwMode="auto">
          <a:xfrm>
            <a:off x="6400800" y="4785701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89915" name="Text Box 123"/>
          <p:cNvSpPr txBox="1">
            <a:spLocks noChangeArrowheads="1"/>
          </p:cNvSpPr>
          <p:nvPr/>
        </p:nvSpPr>
        <p:spPr bwMode="auto">
          <a:xfrm>
            <a:off x="2590800" y="5319101"/>
            <a:ext cx="32577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Kürzester Pfad hat die Länge 20</a:t>
            </a:r>
          </a:p>
        </p:txBody>
      </p:sp>
      <p:sp>
        <p:nvSpPr>
          <p:cNvPr id="289916" name="Line 124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7" name="Line 125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8" name="Line 126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9" name="Line 127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0" name="Line 128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1" name="Line 12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2" name="Line 13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3" name="Line 131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4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zh-CN">
                <a:ea typeface="宋体" charset="0"/>
                <a:cs typeface="宋体" charset="0"/>
              </a:rPr>
              <a:t>Elemente der Dynamischen Programmierung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Optimale Unterstrukturen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Optimale Lösungen des ursprünglichen Problems enthält optimale Lösungen von Teilproblemen</a:t>
            </a: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Überlappung von Teilproblemen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Einige Teilprobleme kommen in vielen Lösungen vor</a:t>
            </a:r>
          </a:p>
          <a:p>
            <a:pPr lvl="1" eaLnBrk="1" hangingPunct="1">
              <a:defRPr/>
            </a:pPr>
            <a:r>
              <a:rPr lang="de-DE" altLang="zh-CN" dirty="0">
                <a:ea typeface="宋体" charset="0"/>
                <a:cs typeface="宋体" charset="0"/>
              </a:rPr>
              <a:t>Formulierung von Lösungen als Rekurrenz auf Teillösungen</a:t>
            </a:r>
            <a:endParaRPr lang="de-DE" altLang="zh-CN" sz="2400" dirty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Speicherung und Wiederverwendung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Wähle Ordnung der Teilprobleme sorgfältig aus, so dass jedes Teilproblem eines höheren Problems vorher gelöst wurde und die </a:t>
            </a:r>
            <a:r>
              <a:rPr lang="de-DE" altLang="zh-CN" dirty="0">
                <a:ea typeface="宋体" charset="0"/>
                <a:cs typeface="宋体" charset="0"/>
              </a:rPr>
              <a:t>Lösung wiederverwendet </a:t>
            </a:r>
            <a:r>
              <a:rPr lang="de-DE" altLang="zh-CN">
                <a:ea typeface="宋体" charset="0"/>
                <a:cs typeface="宋体" charset="0"/>
              </a:rPr>
              <a:t>werden kann</a:t>
            </a:r>
            <a:endParaRPr lang="de-DE" altLang="zh-CN" dirty="0">
              <a:ea typeface="宋体" charset="0"/>
              <a:cs typeface="宋体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123728" y="6362825"/>
            <a:ext cx="4968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Richard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: Dynamic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 </a:t>
            </a:r>
            <a:r>
              <a:rPr lang="de-DE" sz="1200" dirty="0" err="1">
                <a:solidFill>
                  <a:srgbClr val="0000FF"/>
                </a:solidFill>
              </a:rPr>
              <a:t>Princeton</a:t>
            </a:r>
            <a:r>
              <a:rPr lang="de-DE" sz="1200" dirty="0">
                <a:solidFill>
                  <a:srgbClr val="0000FF"/>
                </a:solidFill>
              </a:rPr>
              <a:t> University Press, </a:t>
            </a:r>
            <a:r>
              <a:rPr lang="de-DE" sz="1200" b="1" dirty="0">
                <a:solidFill>
                  <a:srgbClr val="FF0000"/>
                </a:solidFill>
              </a:rPr>
              <a:t>1957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1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 über betrachtete Probleme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Sequenzausrichtungsprobleme (mehrere Varianten)</a:t>
            </a:r>
          </a:p>
          <a:p>
            <a:pPr lvl="1" eaLnBrk="1" hangingPunct="1">
              <a:defRPr/>
            </a:pPr>
            <a:r>
              <a:rPr lang="de-DE" dirty="0"/>
              <a:t>Vergleich zweier Zeichenketten auf Ähnlichkeit</a:t>
            </a:r>
          </a:p>
          <a:p>
            <a:pPr lvl="2" eaLnBrk="1" hangingPunct="1">
              <a:defRPr/>
            </a:pPr>
            <a:r>
              <a:rPr lang="de-DE" dirty="0"/>
              <a:t>Definition von Ähnlichkeit nötig</a:t>
            </a:r>
          </a:p>
          <a:p>
            <a:pPr lvl="2" eaLnBrk="1" hangingPunct="1">
              <a:defRPr/>
            </a:pPr>
            <a:r>
              <a:rPr lang="de-DE" dirty="0"/>
              <a:t>Nützlich in vielen Anwendungen</a:t>
            </a:r>
          </a:p>
          <a:p>
            <a:pPr lvl="3" eaLnBrk="1" hangingPunct="1">
              <a:defRPr/>
            </a:pPr>
            <a:r>
              <a:rPr lang="de-DE" dirty="0"/>
              <a:t>Vergleich von DNA-Sequenzen, Aufsätzen, Quellcode</a:t>
            </a:r>
          </a:p>
          <a:p>
            <a:pPr lvl="1" eaLnBrk="1" hangingPunct="1">
              <a:defRPr/>
            </a:pPr>
            <a:r>
              <a:rPr lang="de-DE" dirty="0"/>
              <a:t>Beispielproblem: </a:t>
            </a:r>
            <a:r>
              <a:rPr lang="de-DE" dirty="0" err="1"/>
              <a:t>Longest</a:t>
            </a:r>
            <a:r>
              <a:rPr lang="de-DE" dirty="0"/>
              <a:t>-Common-</a:t>
            </a:r>
            <a:r>
              <a:rPr lang="de-DE" dirty="0" err="1"/>
              <a:t>Subsequence</a:t>
            </a:r>
            <a:r>
              <a:rPr lang="de-DE" dirty="0"/>
              <a:t> (LCS)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 (</a:t>
            </a:r>
            <a:r>
              <a:rPr lang="de-DE" dirty="0" err="1"/>
              <a:t>Scheduling</a:t>
            </a:r>
            <a:r>
              <a:rPr lang="de-DE" dirty="0"/>
              <a:t>)</a:t>
            </a:r>
          </a:p>
          <a:p>
            <a:r>
              <a:rPr lang="de-DE" dirty="0"/>
              <a:t>Rucksackproblem (mehrere Varianten)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44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Gemeinsame Teilsequenz (Common </a:t>
            </a:r>
            <a:r>
              <a:rPr lang="de-DE" sz="2800" dirty="0" err="1"/>
              <a:t>Subsequence</a:t>
            </a:r>
            <a:r>
              <a:rPr lang="de-DE" sz="28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Teilsequenz</a:t>
            </a:r>
            <a:r>
              <a:rPr lang="de-DE" dirty="0"/>
              <a:t> einer Zeichenkette: Zeichenkette mit 0 oder mehr ausgelassenen Zeichen</a:t>
            </a:r>
          </a:p>
          <a:p>
            <a:r>
              <a:rPr lang="de-DE" dirty="0">
                <a:solidFill>
                  <a:srgbClr val="0000FF"/>
                </a:solidFill>
              </a:rPr>
              <a:t>Gemeinsame Teilsequenz </a:t>
            </a:r>
            <a:r>
              <a:rPr lang="de-DE" dirty="0"/>
              <a:t>von zwei Zeichenketten</a:t>
            </a:r>
          </a:p>
          <a:p>
            <a:pPr lvl="1"/>
            <a:r>
              <a:rPr lang="de-DE" dirty="0"/>
              <a:t>Teilsequenz von beiden Zeichenketten</a:t>
            </a:r>
          </a:p>
          <a:p>
            <a:r>
              <a:rPr lang="de-DE" dirty="0"/>
              <a:t>Beispiel: 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 = &lt;A B C B D A B&gt;,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= &lt;B D C A B A&gt;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&lt;B C&gt;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&lt;A A&gt; </a:t>
            </a:r>
            <a:r>
              <a:rPr lang="de-DE" dirty="0"/>
              <a:t>sind </a:t>
            </a:r>
            <a:br>
              <a:rPr lang="de-DE" dirty="0"/>
            </a:br>
            <a:r>
              <a:rPr lang="de-DE" dirty="0"/>
              <a:t>gemeinsame Teilsequenzen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565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Längste gemeinsame Teilsequenz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Gegeben sei ein Alphabet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 </a:t>
            </a:r>
            <a:r>
              <a:rPr lang="de-DE" dirty="0"/>
              <a:t>und zwei Sequenzen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x[1..m]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y[1..n] </a:t>
            </a:r>
            <a:r>
              <a:rPr lang="de-DE" dirty="0"/>
              <a:t>in denen jeder Buchstabe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</a:t>
            </a:r>
            <a:r>
              <a:rPr lang="de-DE" dirty="0"/>
              <a:t> vorkommt. Aufgabe: Bestimme eine längste gemeinsame Teilsequenz (</a:t>
            </a:r>
            <a:r>
              <a:rPr lang="de-DE" dirty="0" err="1"/>
              <a:t>longest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subsequence</a:t>
            </a:r>
            <a:r>
              <a:rPr lang="de-DE" dirty="0"/>
              <a:t>, </a:t>
            </a:r>
            <a:r>
              <a:rPr lang="de-DE" dirty="0">
                <a:solidFill>
                  <a:srgbClr val="503AFF"/>
                </a:solidFill>
              </a:rPr>
              <a:t>LCS</a:t>
            </a:r>
            <a:r>
              <a:rPr lang="de-DE" dirty="0"/>
              <a:t>)</a:t>
            </a:r>
          </a:p>
          <a:p>
            <a:r>
              <a:rPr lang="de-DE" dirty="0"/>
              <a:t>NB: „eine“ längste, nicht die längste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4800" y="3585614"/>
            <a:ext cx="6375400" cy="1498601"/>
            <a:chOff x="240" y="2736"/>
            <a:chExt cx="4016" cy="944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40" y="2736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x: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24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87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749" y="2736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312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874" y="2736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7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00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40" y="3312"/>
              <a:ext cx="31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y: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2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" y="3312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49" y="3312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312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87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437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219200" y="3661815"/>
            <a:ext cx="7696200" cy="2503489"/>
            <a:chOff x="768" y="2544"/>
            <a:chExt cx="4848" cy="1577"/>
          </a:xfrm>
        </p:grpSpPr>
        <p:sp>
          <p:nvSpPr>
            <p:cNvPr id="22" name="AutoShape 24"/>
            <p:cNvSpPr>
              <a:spLocks/>
            </p:cNvSpPr>
            <p:nvPr/>
          </p:nvSpPr>
          <p:spPr bwMode="auto">
            <a:xfrm>
              <a:off x="4224" y="2544"/>
              <a:ext cx="219" cy="864"/>
            </a:xfrm>
            <a:prstGeom prst="rightBrace">
              <a:avLst>
                <a:gd name="adj1" fmla="val 32877"/>
                <a:gd name="adj2" fmla="val 50000"/>
              </a:avLst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464" y="2665"/>
              <a:ext cx="1152" cy="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BCBA = LCS(x, y)</a:t>
              </a: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H="1">
              <a:off x="768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2500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H="1">
              <a:off x="18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H="1">
              <a:off x="35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3312" y="3570"/>
              <a:ext cx="2160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</a:rPr>
                <a:t>Funktionale Notation</a:t>
              </a:r>
              <a:br>
                <a:rPr lang="de-DE" sz="2800">
                  <a:latin typeface="+mn-lt"/>
                  <a:cs typeface="Arial Unicode MS" charset="0"/>
                </a:rPr>
              </a:br>
              <a:r>
                <a:rPr lang="de-DE" sz="2800">
                  <a:latin typeface="+mn-lt"/>
                  <a:cs typeface="Arial Unicode MS" charset="0"/>
                </a:rPr>
                <a:t>(aber keine Funktion)</a:t>
              </a: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4468" y="3264"/>
              <a:ext cx="524" cy="31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94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Animationen wurden übernommen aus dem Kurs:</a:t>
            </a:r>
            <a:br>
              <a:rPr lang="de-DE" dirty="0"/>
            </a:br>
            <a:r>
              <a:rPr lang="de-DE" dirty="0"/>
              <a:t>CS 3343 Analysis of </a:t>
            </a:r>
            <a:r>
              <a:rPr lang="de-DE" dirty="0" err="1"/>
              <a:t>Algorithms</a:t>
            </a:r>
            <a:r>
              <a:rPr lang="de-DE" dirty="0"/>
              <a:t> von </a:t>
            </a:r>
            <a:r>
              <a:rPr lang="de-DE" dirty="0" err="1"/>
              <a:t>Jianhua</a:t>
            </a:r>
            <a:r>
              <a:rPr lang="de-DE" dirty="0"/>
              <a:t> </a:t>
            </a:r>
            <a:r>
              <a:rPr lang="de-DE" dirty="0" err="1"/>
              <a:t>Ruan</a:t>
            </a:r>
            <a:endParaRPr lang="de-DE" dirty="0"/>
          </a:p>
          <a:p>
            <a:r>
              <a:rPr lang="de-DE" dirty="0"/>
              <a:t>Inhalte sind angelehnt an</a:t>
            </a:r>
          </a:p>
          <a:p>
            <a:r>
              <a:rPr lang="de-DE" dirty="0"/>
              <a:t>Wer ein “Skript“ sucht,</a:t>
            </a:r>
            <a:br>
              <a:rPr lang="de-DE" dirty="0"/>
            </a:br>
            <a:r>
              <a:rPr lang="de-DE" dirty="0"/>
              <a:t>ist </a:t>
            </a:r>
            <a:r>
              <a:rPr lang="de-DE"/>
              <a:t>hier richtig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6" name="Bild 6" descr="41YR4c5ftAL.jpg">
            <a:extLst>
              <a:ext uri="{FF2B5EF4-FFF2-40B4-BE49-F238E27FC236}">
                <a16:creationId xmlns:a16="http://schemas.microsoft.com/office/drawing/2014/main" id="{E80332AF-A44F-7D4D-B450-3E62AF943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04864"/>
            <a:ext cx="2745978" cy="384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68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648370"/>
          </a:xfrm>
        </p:spPr>
        <p:txBody>
          <a:bodyPr/>
          <a:lstStyle/>
          <a:p>
            <a:r>
              <a:rPr lang="de-DE" dirty="0" err="1"/>
              <a:t>Brute</a:t>
            </a:r>
            <a:r>
              <a:rPr lang="de-DE" dirty="0"/>
              <a:t>-Force-Algorithmus?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Prüfe jede Teilsequenz von </a:t>
            </a:r>
            <a:r>
              <a:rPr lang="de-DE" sz="2400" dirty="0">
                <a:solidFill>
                  <a:srgbClr val="3C8C93"/>
                </a:solidFill>
              </a:rPr>
              <a:t>x[1..m]</a:t>
            </a:r>
            <a:r>
              <a:rPr lang="de-DE" sz="2400" dirty="0"/>
              <a:t> und prüfe, ob es sich auch um eine Teilsequenz von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</a:t>
            </a:r>
            <a:r>
              <a:rPr lang="de-DE" sz="2400" dirty="0"/>
              <a:t> handelt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Analyse:</a:t>
            </a:r>
          </a:p>
          <a:p>
            <a:r>
              <a:rPr lang="de-DE" sz="2400" dirty="0">
                <a:solidFill>
                  <a:srgbClr val="3C8C93"/>
                </a:solidFill>
              </a:rPr>
              <a:t>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Teilsequenzen in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vorhanden (jeder Bitvektor der Länge </a:t>
            </a:r>
            <a:r>
              <a:rPr lang="de-DE" sz="24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bestimmt unterschiedliche Teilsequenz)</a:t>
            </a:r>
          </a:p>
          <a:p>
            <a:r>
              <a:rPr lang="de-DE" sz="2400" dirty="0"/>
              <a:t>Die Zeitfunktion dieses Algorithmus wäre in </a:t>
            </a:r>
            <a:r>
              <a:rPr lang="de-DE" sz="2400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sz="2400" dirty="0">
                <a:solidFill>
                  <a:srgbClr val="3C8C93"/>
                </a:solidFill>
              </a:rPr>
              <a:t>(2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, der Algorithmus also </a:t>
            </a:r>
            <a:r>
              <a:rPr lang="de-DE" sz="2400" dirty="0">
                <a:solidFill>
                  <a:srgbClr val="FF0000"/>
                </a:solidFill>
              </a:rPr>
              <a:t>exponentiell</a:t>
            </a:r>
            <a:r>
              <a:rPr lang="de-DE" sz="2400" dirty="0"/>
              <a:t> (</a:t>
            </a:r>
            <a:r>
              <a:rPr lang="en-DE" dirty="0"/>
              <a:t>→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nicht praxistauglich</a:t>
            </a:r>
            <a:r>
              <a:rPr lang="de-DE" sz="2400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Auf dem Weg zu einer besseren Strategie:</a:t>
            </a:r>
          </a:p>
          <a:p>
            <a:r>
              <a:rPr lang="de-DE" sz="2400" dirty="0">
                <a:solidFill>
                  <a:srgbClr val="000000"/>
                </a:solidFill>
              </a:rPr>
              <a:t>Ansatz der dynamischen Programmierung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</a:rPr>
              <a:t>Bestimme </a:t>
            </a:r>
            <a:r>
              <a:rPr lang="de-DE" sz="2000" dirty="0" err="1">
                <a:solidFill>
                  <a:srgbClr val="000000"/>
                </a:solidFill>
              </a:rPr>
              <a:t>opt</a:t>
            </a:r>
            <a:r>
              <a:rPr lang="de-DE" sz="2000" dirty="0">
                <a:solidFill>
                  <a:srgbClr val="000000"/>
                </a:solidFill>
              </a:rPr>
              <a:t>. Substruktur, überlappende Teilprobleme</a:t>
            </a:r>
          </a:p>
          <a:p>
            <a:r>
              <a:rPr lang="de-DE" sz="2400" dirty="0">
                <a:solidFill>
                  <a:srgbClr val="000000"/>
                </a:solidFill>
              </a:rPr>
              <a:t>Zunächst: Bestimmung der Länge eines LCS,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dann Bestimmung eines LCS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11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Optimale Substruktur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Falls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=LCS(x,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, dann gilt für jeden Präfix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>
                <a:solidFill>
                  <a:srgbClr val="3C8C93"/>
                </a:solidFill>
              </a:rPr>
              <a:t>uz</a:t>
            </a:r>
            <a:r>
              <a:rPr lang="de-DE" dirty="0"/>
              <a:t> ist ein LCS von </a:t>
            </a:r>
            <a:r>
              <a:rPr lang="de-DE" dirty="0" err="1">
                <a:solidFill>
                  <a:srgbClr val="3C8C93"/>
                </a:solidFill>
              </a:rPr>
              <a:t>ux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uy</a:t>
            </a:r>
            <a:endParaRPr lang="de-DE" dirty="0">
              <a:solidFill>
                <a:srgbClr val="3C8C93"/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Teilprobleme: Finde LCS von Präfixen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262135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0" y="361195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71600" y="25594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30350" y="36262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146925" y="2276872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080250" y="32452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2286000" y="300235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9718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5814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39624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495800" y="3002359"/>
            <a:ext cx="76200" cy="609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0292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150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4770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965325" y="30928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4495800" y="26213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4572000" y="36119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400550" y="2278459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419600" y="3994547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16733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86200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Fall 1: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Es gibt </a:t>
            </a:r>
            <a:r>
              <a:rPr lang="de-DE" sz="2400" b="1" dirty="0">
                <a:cs typeface="+mn-cs"/>
              </a:rPr>
              <a:t>einen</a:t>
            </a:r>
            <a:r>
              <a:rPr lang="de-DE" sz="2400" dirty="0">
                <a:cs typeface="+mn-cs"/>
              </a:rPr>
              <a:t> optimalen LCS in dem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cs typeface="+mn-cs"/>
              </a:rPr>
              <a:t> mit 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abgeglichen wird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Fall 2: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solidFill>
                  <a:srgbClr val="3C8C93"/>
                </a:solidFill>
                <a:cs typeface="+mn-cs"/>
                <a:sym typeface="Symbol" charset="0"/>
              </a:rPr>
              <a:t>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Einer könnte in LCS sein</a:t>
            </a:r>
          </a:p>
          <a:p>
            <a:pPr lvl="1" eaLnBrk="1" hangingPunct="1">
              <a:defRPr/>
            </a:pPr>
            <a:r>
              <a:rPr lang="de-DE" sz="2000" dirty="0"/>
              <a:t>Fall 2.1: </a:t>
            </a:r>
            <a:r>
              <a:rPr lang="de-DE" sz="2000" dirty="0">
                <a:solidFill>
                  <a:srgbClr val="3C8C93"/>
                </a:solidFill>
              </a:rPr>
              <a:t>x[m]</a:t>
            </a:r>
            <a:r>
              <a:rPr lang="de-DE" sz="2000" dirty="0"/>
              <a:t> nicht in LCS</a:t>
            </a:r>
          </a:p>
          <a:p>
            <a:pPr lvl="1" eaLnBrk="1" hangingPunct="1">
              <a:defRPr/>
            </a:pPr>
            <a:r>
              <a:rPr lang="de-DE" sz="2000" dirty="0"/>
              <a:t>Fall 2.2: </a:t>
            </a:r>
            <a:r>
              <a:rPr lang="de-DE" sz="2000" dirty="0" err="1">
                <a:solidFill>
                  <a:srgbClr val="3C8C93"/>
                </a:solidFill>
              </a:rPr>
              <a:t>y</a:t>
            </a:r>
            <a:r>
              <a:rPr lang="de-DE" sz="2000" dirty="0">
                <a:solidFill>
                  <a:srgbClr val="3C8C93"/>
                </a:solidFill>
              </a:rPr>
              <a:t>[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]</a:t>
            </a:r>
            <a:r>
              <a:rPr lang="de-DE" sz="2000" dirty="0"/>
              <a:t> nicht in LCS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06183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6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06187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9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0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1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2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06196" name="Group 20"/>
          <p:cNvGrpSpPr>
            <a:grpSpLocks/>
          </p:cNvGrpSpPr>
          <p:nvPr/>
        </p:nvGrpSpPr>
        <p:grpSpPr bwMode="auto">
          <a:xfrm>
            <a:off x="4191006" y="4343400"/>
            <a:ext cx="3454403" cy="369888"/>
            <a:chOff x="2640" y="2736"/>
            <a:chExt cx="2176" cy="233"/>
          </a:xfrm>
        </p:grpSpPr>
        <p:sp>
          <p:nvSpPr>
            <p:cNvPr id="306197" name="Line 21"/>
            <p:cNvSpPr>
              <a:spLocks noChangeShapeType="1"/>
            </p:cNvSpPr>
            <p:nvPr/>
          </p:nvSpPr>
          <p:spPr bwMode="auto">
            <a:xfrm flipV="1">
              <a:off x="2640" y="2832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198" name="Text Box 22"/>
            <p:cNvSpPr txBox="1">
              <a:spLocks noChangeArrowheads="1"/>
            </p:cNvSpPr>
            <p:nvPr/>
          </p:nvSpPr>
          <p:spPr bwMode="auto">
            <a:xfrm>
              <a:off x="2928" y="2736"/>
              <a:ext cx="18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Finde LCS (x[1..m-1], y[1..n-1])</a:t>
              </a:r>
            </a:p>
          </p:txBody>
        </p:sp>
      </p:grpSp>
      <p:grpSp>
        <p:nvGrpSpPr>
          <p:cNvPr id="306199" name="Group 23"/>
          <p:cNvGrpSpPr>
            <a:grpSpLocks/>
          </p:cNvGrpSpPr>
          <p:nvPr/>
        </p:nvGrpSpPr>
        <p:grpSpPr bwMode="auto">
          <a:xfrm>
            <a:off x="4267201" y="5562600"/>
            <a:ext cx="3471863" cy="369888"/>
            <a:chOff x="2688" y="3504"/>
            <a:chExt cx="2187" cy="233"/>
          </a:xfrm>
        </p:grpSpPr>
        <p:sp>
          <p:nvSpPr>
            <p:cNvPr id="306200" name="Line 24"/>
            <p:cNvSpPr>
              <a:spLocks noChangeShapeType="1"/>
            </p:cNvSpPr>
            <p:nvPr/>
          </p:nvSpPr>
          <p:spPr bwMode="auto">
            <a:xfrm>
              <a:off x="2688" y="3634"/>
              <a:ext cx="384" cy="1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201" name="Text Box 25"/>
            <p:cNvSpPr txBox="1">
              <a:spLocks noChangeArrowheads="1"/>
            </p:cNvSpPr>
            <p:nvPr/>
          </p:nvSpPr>
          <p:spPr bwMode="auto">
            <a:xfrm>
              <a:off x="3106" y="3504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(x[1..m], y[1..n-1])</a:t>
              </a:r>
            </a:p>
          </p:txBody>
        </p:sp>
      </p:grpSp>
      <p:grpSp>
        <p:nvGrpSpPr>
          <p:cNvPr id="306202" name="Group 26"/>
          <p:cNvGrpSpPr>
            <a:grpSpLocks/>
          </p:cNvGrpSpPr>
          <p:nvPr/>
        </p:nvGrpSpPr>
        <p:grpSpPr bwMode="auto">
          <a:xfrm>
            <a:off x="4419601" y="5105400"/>
            <a:ext cx="3471863" cy="369888"/>
            <a:chOff x="2784" y="3216"/>
            <a:chExt cx="2187" cy="233"/>
          </a:xfrm>
        </p:grpSpPr>
        <p:sp>
          <p:nvSpPr>
            <p:cNvPr id="306203" name="Text Box 27"/>
            <p:cNvSpPr txBox="1">
              <a:spLocks noChangeArrowheads="1"/>
            </p:cNvSpPr>
            <p:nvPr/>
          </p:nvSpPr>
          <p:spPr bwMode="auto">
            <a:xfrm>
              <a:off x="3202" y="3216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(x[1..m-1], y[1..n])</a:t>
              </a:r>
            </a:p>
          </p:txBody>
        </p:sp>
        <p:sp>
          <p:nvSpPr>
            <p:cNvPr id="306204" name="Line 28"/>
            <p:cNvSpPr>
              <a:spLocks noChangeShapeType="1"/>
            </p:cNvSpPr>
            <p:nvPr/>
          </p:nvSpPr>
          <p:spPr bwMode="auto">
            <a:xfrm>
              <a:off x="2784" y="3360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3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446239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Fall 1: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 || x[m]</a:t>
            </a:r>
          </a:p>
          <a:p>
            <a:pPr eaLnBrk="1" hangingPunct="1">
              <a:defRPr/>
            </a:pPr>
            <a:r>
              <a:rPr lang="de-DE" sz="2800" dirty="0">
                <a:solidFill>
                  <a:srgbClr val="000000"/>
                </a:solidFill>
                <a:cs typeface="+mn-cs"/>
              </a:rPr>
              <a:t>Fall 2: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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[1..n]) </a:t>
            </a:r>
            <a:r>
              <a:rPr lang="de-DE" sz="2200" dirty="0">
                <a:solidFill>
                  <a:srgbClr val="000000"/>
                </a:solidFill>
              </a:rPr>
              <a:t>oder </a:t>
            </a:r>
          </a:p>
          <a:p>
            <a:pPr lvl="1" eaLnBrk="1" hangingPunct="1"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			     LCS(x[1..m],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</a:t>
            </a:r>
            <a:endParaRPr lang="de-DE" sz="2200" dirty="0">
              <a:solidFill>
                <a:srgbClr val="000000"/>
              </a:solidFill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1752600" y="154123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1905000" y="253183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1371600" y="1479327"/>
            <a:ext cx="2915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x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1530350" y="2546127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y</a:t>
            </a:r>
          </a:p>
        </p:txBody>
      </p:sp>
      <p:sp>
        <p:nvSpPr>
          <p:cNvPr id="308232" name="Rectangle 8"/>
          <p:cNvSpPr>
            <a:spLocks noChangeArrowheads="1"/>
          </p:cNvSpPr>
          <p:nvPr/>
        </p:nvSpPr>
        <p:spPr bwMode="auto">
          <a:xfrm>
            <a:off x="7239000" y="15412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7086600" y="25318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4" name="Text Box 10"/>
          <p:cNvSpPr txBox="1">
            <a:spLocks noChangeArrowheads="1"/>
          </p:cNvSpPr>
          <p:nvPr/>
        </p:nvSpPr>
        <p:spPr bwMode="auto">
          <a:xfrm>
            <a:off x="7146925" y="1196752"/>
            <a:ext cx="377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m</a:t>
            </a:r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7080250" y="2165127"/>
            <a:ext cx="3127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H="1">
            <a:off x="2286000" y="192223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>
            <a:off x="29718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>
            <a:off x="35814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9" name="Line 15"/>
          <p:cNvSpPr>
            <a:spLocks noChangeShapeType="1"/>
          </p:cNvSpPr>
          <p:nvPr/>
        </p:nvSpPr>
        <p:spPr bwMode="auto">
          <a:xfrm>
            <a:off x="39624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>
            <a:off x="44958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1" name="Line 17"/>
          <p:cNvSpPr>
            <a:spLocks noChangeShapeType="1"/>
          </p:cNvSpPr>
          <p:nvPr/>
        </p:nvSpPr>
        <p:spPr bwMode="auto">
          <a:xfrm flipH="1">
            <a:off x="50292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>
            <a:off x="57150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3" name="Line 19"/>
          <p:cNvSpPr>
            <a:spLocks noChangeShapeType="1"/>
          </p:cNvSpPr>
          <p:nvPr/>
        </p:nvSpPr>
        <p:spPr bwMode="auto">
          <a:xfrm>
            <a:off x="64770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 flipV="1">
            <a:off x="4267200" y="375103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5" name="Text Box 21"/>
          <p:cNvSpPr txBox="1">
            <a:spLocks noChangeArrowheads="1"/>
          </p:cNvSpPr>
          <p:nvPr/>
        </p:nvSpPr>
        <p:spPr bwMode="auto">
          <a:xfrm>
            <a:off x="4616450" y="3536727"/>
            <a:ext cx="46602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beide Sequenzen um 1 Zeichen</a:t>
            </a:r>
          </a:p>
        </p:txBody>
      </p:sp>
      <p:sp>
        <p:nvSpPr>
          <p:cNvPr id="308246" name="Text Box 22"/>
          <p:cNvSpPr txBox="1">
            <a:spLocks noChangeArrowheads="1"/>
          </p:cNvSpPr>
          <p:nvPr/>
        </p:nvSpPr>
        <p:spPr bwMode="auto">
          <a:xfrm>
            <a:off x="2627784" y="5898927"/>
            <a:ext cx="49228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eine der Sequenzen um 1 Zeichen</a:t>
            </a:r>
          </a:p>
        </p:txBody>
      </p:sp>
      <p:sp>
        <p:nvSpPr>
          <p:cNvPr id="308247" name="Line 23"/>
          <p:cNvSpPr>
            <a:spLocks noChangeShapeType="1"/>
          </p:cNvSpPr>
          <p:nvPr/>
        </p:nvSpPr>
        <p:spPr bwMode="auto">
          <a:xfrm>
            <a:off x="4267200" y="5808439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8" name="Line 24"/>
          <p:cNvSpPr>
            <a:spLocks noChangeShapeType="1"/>
          </p:cNvSpPr>
          <p:nvPr/>
        </p:nvSpPr>
        <p:spPr bwMode="auto">
          <a:xfrm flipH="1" flipV="1">
            <a:off x="5652120" y="4437111"/>
            <a:ext cx="672480" cy="2283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9" name="Text Box 25"/>
          <p:cNvSpPr txBox="1">
            <a:spLocks noChangeArrowheads="1"/>
          </p:cNvSpPr>
          <p:nvPr/>
        </p:nvSpPr>
        <p:spPr bwMode="auto">
          <a:xfrm>
            <a:off x="6096000" y="4603527"/>
            <a:ext cx="19079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Konkatenierung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040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Finden der Länge eines LCS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3886200"/>
            <a:ext cx="7435552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Sei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c[i, j]</a:t>
            </a:r>
            <a:r>
              <a:rPr lang="de-DE" sz="2800" dirty="0">
                <a:cs typeface="+mn-cs"/>
              </a:rPr>
              <a:t> die Länge von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LCS(x[1..i], y[1..j])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de-DE" sz="2400" dirty="0"/>
              <a:t>dann ist </a:t>
            </a:r>
            <a:r>
              <a:rPr lang="de-DE" sz="2400" dirty="0">
                <a:solidFill>
                  <a:srgbClr val="3C8C93"/>
                </a:solidFill>
              </a:rPr>
              <a:t>c[m, n]</a:t>
            </a:r>
            <a:r>
              <a:rPr lang="de-DE" sz="2400" dirty="0"/>
              <a:t> die Länge von </a:t>
            </a:r>
            <a:r>
              <a:rPr lang="de-DE" sz="2400" dirty="0">
                <a:solidFill>
                  <a:srgbClr val="3C8C93"/>
                </a:solidFill>
              </a:rPr>
              <a:t>LCS(x, 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=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c[m-1, n-1] + 1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≠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</a:t>
            </a:r>
            <a:r>
              <a:rPr lang="de-DE" sz="2400" dirty="0" err="1">
                <a:solidFill>
                  <a:srgbClr val="3C8C93"/>
                </a:solidFill>
              </a:rPr>
              <a:t>max</a:t>
            </a:r>
            <a:r>
              <a:rPr lang="de-DE" sz="2400" dirty="0">
                <a:solidFill>
                  <a:srgbClr val="3C8C93"/>
                </a:solidFill>
              </a:rPr>
              <a:t>( { c[m-1, n], c[m, n-1] } )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10279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2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0283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5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6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7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1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494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Generalisierung: Rekursive Formulierung</a:t>
            </a:r>
          </a:p>
        </p:txBody>
      </p:sp>
      <p:grpSp>
        <p:nvGrpSpPr>
          <p:cNvPr id="68610" name="Group 3"/>
          <p:cNvGrpSpPr>
            <a:grpSpLocks/>
          </p:cNvGrpSpPr>
          <p:nvPr/>
        </p:nvGrpSpPr>
        <p:grpSpPr bwMode="auto">
          <a:xfrm>
            <a:off x="609600" y="2044700"/>
            <a:ext cx="8072439" cy="952500"/>
            <a:chOff x="384" y="1167"/>
            <a:chExt cx="5085" cy="600"/>
          </a:xfrm>
        </p:grpSpPr>
        <p:sp>
          <p:nvSpPr>
            <p:cNvPr id="312324" name="Text Box 4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2325" name="Text Box 5"/>
            <p:cNvSpPr txBox="1">
              <a:spLocks noChangeArrowheads="1"/>
            </p:cNvSpPr>
            <p:nvPr/>
          </p:nvSpPr>
          <p:spPr bwMode="auto">
            <a:xfrm>
              <a:off x="1450" y="1167"/>
              <a:ext cx="4019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j–1] + 1</a:t>
              </a:r>
              <a:r>
                <a:rPr lang="de-DE" sz="2800">
                  <a:latin typeface="+mn-lt"/>
                  <a:cs typeface="Arial Unicode MS" charset="0"/>
                </a:rPr>
                <a:t>	falls 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y[j]</a:t>
              </a:r>
              <a:r>
                <a:rPr lang="de-DE" sz="280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j], c[i, j–1]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}</a:t>
              </a:r>
              <a:r>
                <a:rPr lang="de-DE" sz="2800">
                  <a:latin typeface="+mn-lt"/>
                  <a:cs typeface="Arial Unicode MS" charset="0"/>
                </a:rPr>
                <a:t>	sonst</a:t>
              </a:r>
            </a:p>
          </p:txBody>
        </p:sp>
        <p:sp>
          <p:nvSpPr>
            <p:cNvPr id="312326" name="AutoShape 6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pSp>
        <p:nvGrpSpPr>
          <p:cNvPr id="68611" name="Group 7"/>
          <p:cNvGrpSpPr>
            <a:grpSpLocks/>
          </p:cNvGrpSpPr>
          <p:nvPr/>
        </p:nvGrpSpPr>
        <p:grpSpPr bwMode="auto">
          <a:xfrm>
            <a:off x="1066800" y="3352800"/>
            <a:ext cx="6629400" cy="1744663"/>
            <a:chOff x="672" y="2453"/>
            <a:chExt cx="4176" cy="1099"/>
          </a:xfrm>
        </p:grpSpPr>
        <p:sp>
          <p:nvSpPr>
            <p:cNvPr id="312328" name="Rectangle 8"/>
            <p:cNvSpPr>
              <a:spLocks noChangeArrowheads="1"/>
            </p:cNvSpPr>
            <p:nvPr/>
          </p:nvSpPr>
          <p:spPr bwMode="auto">
            <a:xfrm>
              <a:off x="1008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29" name="Rectangle 9"/>
            <p:cNvSpPr>
              <a:spLocks noChangeArrowheads="1"/>
            </p:cNvSpPr>
            <p:nvPr/>
          </p:nvSpPr>
          <p:spPr bwMode="auto">
            <a:xfrm>
              <a:off x="1296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0" name="Rectangle 10"/>
            <p:cNvSpPr>
              <a:spLocks noChangeArrowheads="1"/>
            </p:cNvSpPr>
            <p:nvPr/>
          </p:nvSpPr>
          <p:spPr bwMode="auto">
            <a:xfrm>
              <a:off x="1584" y="2640"/>
              <a:ext cx="720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304" y="264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259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3" name="Rectangle 13"/>
            <p:cNvSpPr>
              <a:spLocks noChangeArrowheads="1"/>
            </p:cNvSpPr>
            <p:nvPr/>
          </p:nvSpPr>
          <p:spPr bwMode="auto">
            <a:xfrm>
              <a:off x="3696" y="2640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4" name="Rectangle 14"/>
            <p:cNvSpPr>
              <a:spLocks noChangeArrowheads="1"/>
            </p:cNvSpPr>
            <p:nvPr/>
          </p:nvSpPr>
          <p:spPr bwMode="auto">
            <a:xfrm>
              <a:off x="427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5" name="Rectangle 15"/>
            <p:cNvSpPr>
              <a:spLocks noChangeArrowheads="1"/>
            </p:cNvSpPr>
            <p:nvPr/>
          </p:nvSpPr>
          <p:spPr bwMode="auto">
            <a:xfrm>
              <a:off x="4560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6" name="AutoShape 16"/>
            <p:cNvSpPr>
              <a:spLocks noChangeArrowheads="1"/>
            </p:cNvSpPr>
            <p:nvPr/>
          </p:nvSpPr>
          <p:spPr bwMode="auto">
            <a:xfrm rot="-5400000">
              <a:off x="3264" y="2112"/>
              <a:ext cx="384" cy="1440"/>
            </a:xfrm>
            <a:prstGeom prst="wave">
              <a:avLst>
                <a:gd name="adj1" fmla="val 33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37" name="Text Box 17"/>
            <p:cNvSpPr txBox="1">
              <a:spLocks noChangeArrowheads="1"/>
            </p:cNvSpPr>
            <p:nvPr/>
          </p:nvSpPr>
          <p:spPr bwMode="auto">
            <a:xfrm>
              <a:off x="1058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38" name="Text Box 18"/>
            <p:cNvSpPr txBox="1">
              <a:spLocks noChangeArrowheads="1"/>
            </p:cNvSpPr>
            <p:nvPr/>
          </p:nvSpPr>
          <p:spPr bwMode="auto">
            <a:xfrm>
              <a:off x="1346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39" name="Text Box 19"/>
            <p:cNvSpPr txBox="1">
              <a:spLocks noChangeArrowheads="1"/>
            </p:cNvSpPr>
            <p:nvPr/>
          </p:nvSpPr>
          <p:spPr bwMode="auto">
            <a:xfrm>
              <a:off x="2345" y="2453"/>
              <a:ext cx="2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i</a:t>
              </a:r>
            </a:p>
          </p:txBody>
        </p:sp>
        <p:sp>
          <p:nvSpPr>
            <p:cNvPr id="312340" name="Text Box 20"/>
            <p:cNvSpPr txBox="1">
              <a:spLocks noChangeArrowheads="1"/>
            </p:cNvSpPr>
            <p:nvPr/>
          </p:nvSpPr>
          <p:spPr bwMode="auto">
            <a:xfrm>
              <a:off x="4569" y="2453"/>
              <a:ext cx="2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m</a:t>
              </a:r>
            </a:p>
          </p:txBody>
        </p:sp>
        <p:sp>
          <p:nvSpPr>
            <p:cNvPr id="312341" name="Rectangle 21"/>
            <p:cNvSpPr>
              <a:spLocks noChangeArrowheads="1"/>
            </p:cNvSpPr>
            <p:nvPr/>
          </p:nvSpPr>
          <p:spPr bwMode="auto">
            <a:xfrm>
              <a:off x="1008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2" name="Rectangle 22"/>
            <p:cNvSpPr>
              <a:spLocks noChangeArrowheads="1"/>
            </p:cNvSpPr>
            <p:nvPr/>
          </p:nvSpPr>
          <p:spPr bwMode="auto">
            <a:xfrm>
              <a:off x="12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3" name="Rectangle 23"/>
            <p:cNvSpPr>
              <a:spLocks noChangeArrowheads="1"/>
            </p:cNvSpPr>
            <p:nvPr/>
          </p:nvSpPr>
          <p:spPr bwMode="auto">
            <a:xfrm>
              <a:off x="1584" y="3168"/>
              <a:ext cx="129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4" name="Rectangle 24"/>
            <p:cNvSpPr>
              <a:spLocks noChangeArrowheads="1"/>
            </p:cNvSpPr>
            <p:nvPr/>
          </p:nvSpPr>
          <p:spPr bwMode="auto">
            <a:xfrm>
              <a:off x="2832" y="31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5" name="Rectangle 25"/>
            <p:cNvSpPr>
              <a:spLocks noChangeArrowheads="1"/>
            </p:cNvSpPr>
            <p:nvPr/>
          </p:nvSpPr>
          <p:spPr bwMode="auto">
            <a:xfrm>
              <a:off x="3120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6" name="Rectangle 26"/>
            <p:cNvSpPr>
              <a:spLocks noChangeArrowheads="1"/>
            </p:cNvSpPr>
            <p:nvPr/>
          </p:nvSpPr>
          <p:spPr bwMode="auto">
            <a:xfrm>
              <a:off x="3360" y="3168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7" name="Rectangle 27"/>
            <p:cNvSpPr>
              <a:spLocks noChangeArrowheads="1"/>
            </p:cNvSpPr>
            <p:nvPr/>
          </p:nvSpPr>
          <p:spPr bwMode="auto">
            <a:xfrm>
              <a:off x="36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8" name="Rectangle 28"/>
            <p:cNvSpPr>
              <a:spLocks noChangeArrowheads="1"/>
            </p:cNvSpPr>
            <p:nvPr/>
          </p:nvSpPr>
          <p:spPr bwMode="auto">
            <a:xfrm>
              <a:off x="3984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9" name="AutoShape 29"/>
            <p:cNvSpPr>
              <a:spLocks noChangeArrowheads="1"/>
            </p:cNvSpPr>
            <p:nvPr/>
          </p:nvSpPr>
          <p:spPr bwMode="auto">
            <a:xfrm rot="-5400000">
              <a:off x="3384" y="3048"/>
              <a:ext cx="384" cy="624"/>
            </a:xfrm>
            <a:prstGeom prst="wave">
              <a:avLst>
                <a:gd name="adj1" fmla="val 55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50" name="Text Box 30"/>
            <p:cNvSpPr txBox="1">
              <a:spLocks noChangeArrowheads="1"/>
            </p:cNvSpPr>
            <p:nvPr/>
          </p:nvSpPr>
          <p:spPr bwMode="auto">
            <a:xfrm>
              <a:off x="1058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51" name="Text Box 31"/>
            <p:cNvSpPr txBox="1">
              <a:spLocks noChangeArrowheads="1"/>
            </p:cNvSpPr>
            <p:nvPr/>
          </p:nvSpPr>
          <p:spPr bwMode="auto">
            <a:xfrm>
              <a:off x="1346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52" name="Text Box 32"/>
            <p:cNvSpPr txBox="1">
              <a:spLocks noChangeArrowheads="1"/>
            </p:cNvSpPr>
            <p:nvPr/>
          </p:nvSpPr>
          <p:spPr bwMode="auto">
            <a:xfrm>
              <a:off x="2867" y="2943"/>
              <a:ext cx="2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j</a:t>
              </a:r>
            </a:p>
          </p:txBody>
        </p:sp>
        <p:sp>
          <p:nvSpPr>
            <p:cNvPr id="312353" name="Text Box 33"/>
            <p:cNvSpPr txBox="1">
              <a:spLocks noChangeArrowheads="1"/>
            </p:cNvSpPr>
            <p:nvPr/>
          </p:nvSpPr>
          <p:spPr bwMode="auto">
            <a:xfrm>
              <a:off x="4009" y="2981"/>
              <a:ext cx="2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n</a:t>
              </a:r>
            </a:p>
          </p:txBody>
        </p:sp>
        <p:sp>
          <p:nvSpPr>
            <p:cNvPr id="312354" name="Line 34"/>
            <p:cNvSpPr>
              <a:spLocks noChangeShapeType="1"/>
            </p:cNvSpPr>
            <p:nvPr/>
          </p:nvSpPr>
          <p:spPr bwMode="auto">
            <a:xfrm>
              <a:off x="2448" y="2784"/>
              <a:ext cx="528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55" name="Text Box 35"/>
            <p:cNvSpPr txBox="1">
              <a:spLocks noChangeArrowheads="1"/>
            </p:cNvSpPr>
            <p:nvPr/>
          </p:nvSpPr>
          <p:spPr bwMode="auto">
            <a:xfrm>
              <a:off x="672" y="2634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x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12356" name="Text Box 36"/>
            <p:cNvSpPr txBox="1">
              <a:spLocks noChangeArrowheads="1"/>
            </p:cNvSpPr>
            <p:nvPr/>
          </p:nvSpPr>
          <p:spPr bwMode="auto">
            <a:xfrm>
              <a:off x="672" y="3169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y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354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Algorithmus für LCS</a:t>
            </a: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927100" y="1544864"/>
            <a:ext cx="753333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j)</a:t>
            </a:r>
          </a:p>
          <a:p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== y[j]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c[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j] =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i-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 + 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else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c[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j] =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i-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j), 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)])</a:t>
            </a:r>
          </a:p>
          <a:p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927100" y="4267200"/>
            <a:ext cx="7289800" cy="143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Schlimmster Fall: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x[i] ≠ y[ j]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br>
              <a:rPr lang="de-DE" sz="3200" dirty="0">
                <a:latin typeface="+mn-lt"/>
                <a:cs typeface="Arial Unicode MS" charset="0"/>
              </a:rPr>
            </a:br>
            <a:r>
              <a:rPr lang="de-DE" sz="3200" dirty="0">
                <a:latin typeface="+mn-lt"/>
                <a:cs typeface="Arial Unicode MS" charset="0"/>
              </a:rPr>
              <a:t>dann zwei Subprobleme, jedes mit nur einer </a:t>
            </a:r>
            <a:r>
              <a:rPr lang="de-DE" sz="3200" dirty="0" err="1">
                <a:latin typeface="+mn-lt"/>
                <a:cs typeface="Arial Unicode MS" charset="0"/>
              </a:rPr>
              <a:t>Dekrementierung</a:t>
            </a:r>
            <a:r>
              <a:rPr lang="de-DE" sz="3200" dirty="0">
                <a:latin typeface="+mn-lt"/>
                <a:cs typeface="Arial Unicode MS" charset="0"/>
              </a:rPr>
              <a:t> (um 1)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1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418" name="Group 2"/>
          <p:cNvGrpSpPr>
            <a:grpSpLocks/>
          </p:cNvGrpSpPr>
          <p:nvPr/>
        </p:nvGrpSpPr>
        <p:grpSpPr bwMode="auto">
          <a:xfrm>
            <a:off x="527050" y="2436813"/>
            <a:ext cx="8058150" cy="3860800"/>
            <a:chOff x="332" y="1535"/>
            <a:chExt cx="5076" cy="2432"/>
          </a:xfrm>
        </p:grpSpPr>
        <p:grpSp>
          <p:nvGrpSpPr>
            <p:cNvPr id="72745" name="Group 3"/>
            <p:cNvGrpSpPr>
              <a:grpSpLocks/>
            </p:cNvGrpSpPr>
            <p:nvPr/>
          </p:nvGrpSpPr>
          <p:grpSpPr bwMode="auto">
            <a:xfrm>
              <a:off x="729" y="1535"/>
              <a:ext cx="3963" cy="1825"/>
              <a:chOff x="1401" y="1440"/>
              <a:chExt cx="3963" cy="1825"/>
            </a:xfrm>
          </p:grpSpPr>
          <p:sp>
            <p:nvSpPr>
              <p:cNvPr id="316420" name="Freeform 4"/>
              <p:cNvSpPr>
                <a:spLocks/>
              </p:cNvSpPr>
              <p:nvPr/>
            </p:nvSpPr>
            <p:spPr bwMode="auto">
              <a:xfrm>
                <a:off x="1401" y="1823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1" name="Freeform 5"/>
              <p:cNvSpPr>
                <a:spLocks/>
              </p:cNvSpPr>
              <p:nvPr/>
            </p:nvSpPr>
            <p:spPr bwMode="auto">
              <a:xfrm>
                <a:off x="3360" y="1824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2" name="Text Box 6"/>
              <p:cNvSpPr txBox="1">
                <a:spLocks noChangeArrowheads="1"/>
              </p:cNvSpPr>
              <p:nvPr/>
            </p:nvSpPr>
            <p:spPr bwMode="auto">
              <a:xfrm>
                <a:off x="2554" y="1440"/>
                <a:ext cx="1592" cy="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gleiche</a:t>
                </a:r>
                <a:b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</a:b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Teilprobleme</a:t>
                </a:r>
              </a:p>
            </p:txBody>
          </p:sp>
        </p:grpSp>
        <p:sp>
          <p:nvSpPr>
            <p:cNvPr id="316423" name="Rectangle 7"/>
            <p:cNvSpPr>
              <a:spLocks noChangeArrowheads="1"/>
            </p:cNvSpPr>
            <p:nvPr/>
          </p:nvSpPr>
          <p:spPr bwMode="auto">
            <a:xfrm>
              <a:off x="332" y="3416"/>
              <a:ext cx="5076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endParaRPr lang="de-DE" sz="2800">
                <a:latin typeface="+mn-lt"/>
                <a:cs typeface="Arial Unicode MS" charset="0"/>
                <a:sym typeface="Symbol" charset="0"/>
              </a:endParaRPr>
            </a:p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  <a:sym typeface="Symbol" charset="0"/>
                </a:rPr>
                <a:t>mit wiederholter Lösung gleicher Teilprobleme!</a:t>
              </a:r>
            </a:p>
          </p:txBody>
        </p:sp>
      </p:grpSp>
      <p:sp>
        <p:nvSpPr>
          <p:cNvPr id="3164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Rekursionsbaum</a:t>
            </a:r>
          </a:p>
        </p:txBody>
      </p:sp>
      <p:sp>
        <p:nvSpPr>
          <p:cNvPr id="316425" name="Text Box 9"/>
          <p:cNvSpPr txBox="1">
            <a:spLocks noChangeArrowheads="1"/>
          </p:cNvSpPr>
          <p:nvPr/>
        </p:nvSpPr>
        <p:spPr bwMode="auto">
          <a:xfrm>
            <a:off x="228600" y="1295400"/>
            <a:ext cx="227498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3200">
                <a:solidFill>
                  <a:srgbClr val="008A87"/>
                </a:solidFill>
                <a:latin typeface="+mn-lt"/>
                <a:cs typeface="Arial Unicode MS" charset="0"/>
              </a:rPr>
              <a:t>m = 3, n = 4:</a:t>
            </a:r>
          </a:p>
        </p:txBody>
      </p:sp>
      <p:sp>
        <p:nvSpPr>
          <p:cNvPr id="316426" name="Oval 10"/>
          <p:cNvSpPr>
            <a:spLocks noChangeArrowheads="1"/>
          </p:cNvSpPr>
          <p:nvPr/>
        </p:nvSpPr>
        <p:spPr bwMode="auto">
          <a:xfrm>
            <a:off x="3906838" y="13684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3,4</a:t>
            </a:r>
          </a:p>
        </p:txBody>
      </p:sp>
      <p:sp>
        <p:nvSpPr>
          <p:cNvPr id="316427" name="Oval 11"/>
          <p:cNvSpPr>
            <a:spLocks noChangeArrowheads="1"/>
          </p:cNvSpPr>
          <p:nvPr/>
        </p:nvSpPr>
        <p:spPr bwMode="auto">
          <a:xfrm>
            <a:off x="1568450" y="22828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2,4</a:t>
            </a:r>
          </a:p>
        </p:txBody>
      </p:sp>
      <p:sp>
        <p:nvSpPr>
          <p:cNvPr id="316428" name="Oval 12"/>
          <p:cNvSpPr>
            <a:spLocks noChangeArrowheads="1"/>
          </p:cNvSpPr>
          <p:nvPr/>
        </p:nvSpPr>
        <p:spPr bwMode="auto">
          <a:xfrm>
            <a:off x="917575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1,4</a:t>
            </a:r>
          </a:p>
        </p:txBody>
      </p:sp>
      <p:cxnSp>
        <p:nvCxnSpPr>
          <p:cNvPr id="316429" name="AutoShape 13"/>
          <p:cNvCxnSpPr>
            <a:cxnSpLocks noChangeShapeType="1"/>
            <a:stCxn id="316428" idx="0"/>
            <a:endCxn id="316427" idx="3"/>
          </p:cNvCxnSpPr>
          <p:nvPr/>
        </p:nvCxnSpPr>
        <p:spPr bwMode="auto">
          <a:xfrm flipV="1">
            <a:off x="1192213" y="2738438"/>
            <a:ext cx="4572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0" name="AutoShape 14"/>
          <p:cNvCxnSpPr>
            <a:cxnSpLocks noChangeShapeType="1"/>
            <a:stCxn id="316427" idx="5"/>
            <a:endCxn id="316441" idx="1"/>
          </p:cNvCxnSpPr>
          <p:nvPr/>
        </p:nvCxnSpPr>
        <p:spPr bwMode="auto">
          <a:xfrm>
            <a:off x="2036763" y="2738438"/>
            <a:ext cx="504825" cy="536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1" name="AutoShape 15"/>
          <p:cNvCxnSpPr>
            <a:cxnSpLocks noChangeShapeType="1"/>
            <a:stCxn id="316428" idx="3"/>
          </p:cNvCxnSpPr>
          <p:nvPr/>
        </p:nvCxnSpPr>
        <p:spPr bwMode="auto">
          <a:xfrm flipH="1">
            <a:off x="838200" y="3652838"/>
            <a:ext cx="160338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2" name="AutoShape 16"/>
          <p:cNvCxnSpPr>
            <a:cxnSpLocks noChangeShapeType="1"/>
            <a:stCxn id="316428" idx="5"/>
          </p:cNvCxnSpPr>
          <p:nvPr/>
        </p:nvCxnSpPr>
        <p:spPr bwMode="auto">
          <a:xfrm>
            <a:off x="1385888" y="36528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6243638" y="22828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3,3</a:t>
            </a:r>
          </a:p>
        </p:txBody>
      </p:sp>
      <p:sp>
        <p:nvSpPr>
          <p:cNvPr id="316434" name="Oval 18"/>
          <p:cNvSpPr>
            <a:spLocks noChangeArrowheads="1"/>
          </p:cNvSpPr>
          <p:nvPr/>
        </p:nvSpPr>
        <p:spPr bwMode="auto">
          <a:xfrm>
            <a:off x="7002463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3,2</a:t>
            </a:r>
          </a:p>
        </p:txBody>
      </p:sp>
      <p:cxnSp>
        <p:nvCxnSpPr>
          <p:cNvPr id="316435" name="AutoShape 19"/>
          <p:cNvCxnSpPr>
            <a:cxnSpLocks noChangeShapeType="1"/>
            <a:stCxn id="316433" idx="3"/>
          </p:cNvCxnSpPr>
          <p:nvPr/>
        </p:nvCxnSpPr>
        <p:spPr bwMode="auto">
          <a:xfrm flipH="1">
            <a:off x="5905500" y="2738438"/>
            <a:ext cx="4191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6" name="AutoShape 20"/>
          <p:cNvCxnSpPr>
            <a:cxnSpLocks noChangeShapeType="1"/>
            <a:stCxn id="316433" idx="5"/>
            <a:endCxn id="316434" idx="0"/>
          </p:cNvCxnSpPr>
          <p:nvPr/>
        </p:nvCxnSpPr>
        <p:spPr bwMode="auto">
          <a:xfrm>
            <a:off x="6710363" y="2738438"/>
            <a:ext cx="566737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7" name="AutoShape 21"/>
          <p:cNvCxnSpPr>
            <a:cxnSpLocks noChangeShapeType="1"/>
            <a:stCxn id="316434" idx="3"/>
          </p:cNvCxnSpPr>
          <p:nvPr/>
        </p:nvCxnSpPr>
        <p:spPr bwMode="auto">
          <a:xfrm flipH="1">
            <a:off x="6934200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8" name="AutoShape 22"/>
          <p:cNvCxnSpPr>
            <a:cxnSpLocks noChangeShapeType="1"/>
            <a:stCxn id="316434" idx="5"/>
          </p:cNvCxnSpPr>
          <p:nvPr/>
        </p:nvCxnSpPr>
        <p:spPr bwMode="auto">
          <a:xfrm>
            <a:off x="7470775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9" name="AutoShape 23"/>
          <p:cNvCxnSpPr>
            <a:cxnSpLocks noChangeShapeType="1"/>
            <a:stCxn id="316426" idx="3"/>
            <a:endCxn id="316427" idx="0"/>
          </p:cNvCxnSpPr>
          <p:nvPr/>
        </p:nvCxnSpPr>
        <p:spPr bwMode="auto">
          <a:xfrm flipH="1">
            <a:off x="1843088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0" name="AutoShape 24"/>
          <p:cNvCxnSpPr>
            <a:cxnSpLocks noChangeShapeType="1"/>
            <a:stCxn id="316426" idx="5"/>
            <a:endCxn id="316433" idx="0"/>
          </p:cNvCxnSpPr>
          <p:nvPr/>
        </p:nvCxnSpPr>
        <p:spPr bwMode="auto">
          <a:xfrm>
            <a:off x="4373563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1" name="Oval 25"/>
          <p:cNvSpPr>
            <a:spLocks noChangeArrowheads="1"/>
          </p:cNvSpPr>
          <p:nvPr/>
        </p:nvSpPr>
        <p:spPr bwMode="auto">
          <a:xfrm>
            <a:off x="2460625" y="3197225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42" name="Oval 26"/>
          <p:cNvSpPr>
            <a:spLocks noChangeArrowheads="1"/>
          </p:cNvSpPr>
          <p:nvPr/>
        </p:nvSpPr>
        <p:spPr bwMode="auto">
          <a:xfrm>
            <a:off x="1890713" y="41116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43" name="Oval 27"/>
          <p:cNvSpPr>
            <a:spLocks noChangeArrowheads="1"/>
          </p:cNvSpPr>
          <p:nvPr/>
        </p:nvSpPr>
        <p:spPr bwMode="auto">
          <a:xfrm>
            <a:off x="3048000" y="41116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44" name="AutoShape 28"/>
          <p:cNvCxnSpPr>
            <a:cxnSpLocks noChangeShapeType="1"/>
            <a:stCxn id="316441" idx="3"/>
            <a:endCxn id="316442" idx="0"/>
          </p:cNvCxnSpPr>
          <p:nvPr/>
        </p:nvCxnSpPr>
        <p:spPr bwMode="auto">
          <a:xfrm flipH="1">
            <a:off x="2165350" y="3652838"/>
            <a:ext cx="37623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5" name="AutoShape 29"/>
          <p:cNvCxnSpPr>
            <a:cxnSpLocks noChangeShapeType="1"/>
            <a:stCxn id="316441" idx="5"/>
            <a:endCxn id="316443" idx="0"/>
          </p:cNvCxnSpPr>
          <p:nvPr/>
        </p:nvCxnSpPr>
        <p:spPr bwMode="auto">
          <a:xfrm>
            <a:off x="2927350" y="3652838"/>
            <a:ext cx="39528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6" name="AutoShape 30"/>
          <p:cNvCxnSpPr>
            <a:cxnSpLocks noChangeShapeType="1"/>
            <a:stCxn id="316442" idx="3"/>
          </p:cNvCxnSpPr>
          <p:nvPr/>
        </p:nvCxnSpPr>
        <p:spPr bwMode="auto">
          <a:xfrm flipH="1">
            <a:off x="18113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7" name="AutoShape 31"/>
          <p:cNvCxnSpPr>
            <a:cxnSpLocks noChangeShapeType="1"/>
            <a:stCxn id="316442" idx="5"/>
          </p:cNvCxnSpPr>
          <p:nvPr/>
        </p:nvCxnSpPr>
        <p:spPr bwMode="auto">
          <a:xfrm>
            <a:off x="23574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8" name="AutoShape 32"/>
          <p:cNvCxnSpPr>
            <a:cxnSpLocks noChangeShapeType="1"/>
            <a:stCxn id="316443" idx="3"/>
          </p:cNvCxnSpPr>
          <p:nvPr/>
        </p:nvCxnSpPr>
        <p:spPr bwMode="auto">
          <a:xfrm flipH="1">
            <a:off x="2979738" y="45672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9" name="AutoShape 33"/>
          <p:cNvCxnSpPr>
            <a:cxnSpLocks noChangeShapeType="1"/>
            <a:stCxn id="316443" idx="5"/>
          </p:cNvCxnSpPr>
          <p:nvPr/>
        </p:nvCxnSpPr>
        <p:spPr bwMode="auto">
          <a:xfrm>
            <a:off x="3516313" y="4567238"/>
            <a:ext cx="179387" cy="373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0" name="Text Box 34"/>
          <p:cNvSpPr txBox="1">
            <a:spLocks noChangeArrowheads="1"/>
          </p:cNvSpPr>
          <p:nvPr/>
        </p:nvSpPr>
        <p:spPr bwMode="auto">
          <a:xfrm>
            <a:off x="546100" y="5432425"/>
            <a:ext cx="8597900" cy="48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2800">
                <a:latin typeface="+mn-lt"/>
                <a:cs typeface="Arial Unicode MS" charset="0"/>
              </a:rPr>
              <a:t>Höhe </a:t>
            </a:r>
            <a:r>
              <a:rPr lang="de-DE" sz="2800">
                <a:solidFill>
                  <a:srgbClr val="008A87"/>
                </a:solidFill>
                <a:latin typeface="+mn-lt"/>
                <a:cs typeface="Arial Unicode MS" charset="0"/>
              </a:rPr>
              <a:t>= m + n</a:t>
            </a:r>
            <a:r>
              <a:rPr lang="de-DE" sz="2800">
                <a:latin typeface="+mn-lt"/>
                <a:cs typeface="Arial Unicode MS" charset="0"/>
              </a:rPr>
              <a:t> </a:t>
            </a:r>
            <a:r>
              <a:rPr lang="de-DE" sz="2800">
                <a:latin typeface="+mn-lt"/>
                <a:cs typeface="Arial Unicode MS" charset="0"/>
                <a:sym typeface="Symbol" charset="0"/>
              </a:rPr>
              <a:t> potentiell exponentieller Aufwand</a:t>
            </a:r>
            <a:endParaRPr lang="de-DE" sz="2800">
              <a:latin typeface="+mn-lt"/>
              <a:cs typeface="Arial Unicode MS" charset="0"/>
            </a:endParaRPr>
          </a:p>
        </p:txBody>
      </p:sp>
      <p:sp>
        <p:nvSpPr>
          <p:cNvPr id="316451" name="Oval 35"/>
          <p:cNvSpPr>
            <a:spLocks noChangeArrowheads="1"/>
          </p:cNvSpPr>
          <p:nvPr/>
        </p:nvSpPr>
        <p:spPr bwMode="auto">
          <a:xfrm>
            <a:off x="5570538" y="3198813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52" name="Oval 36"/>
          <p:cNvSpPr>
            <a:spLocks noChangeArrowheads="1"/>
          </p:cNvSpPr>
          <p:nvPr/>
        </p:nvSpPr>
        <p:spPr bwMode="auto">
          <a:xfrm>
            <a:off x="5000625" y="4113213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53" name="Oval 37"/>
          <p:cNvSpPr>
            <a:spLocks noChangeArrowheads="1"/>
          </p:cNvSpPr>
          <p:nvPr/>
        </p:nvSpPr>
        <p:spPr bwMode="auto">
          <a:xfrm>
            <a:off x="6157913" y="4113213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54" name="AutoShape 38"/>
          <p:cNvCxnSpPr>
            <a:cxnSpLocks noChangeShapeType="1"/>
            <a:stCxn id="316451" idx="3"/>
            <a:endCxn id="316452" idx="0"/>
          </p:cNvCxnSpPr>
          <p:nvPr/>
        </p:nvCxnSpPr>
        <p:spPr bwMode="auto">
          <a:xfrm flipH="1">
            <a:off x="5275263" y="3654425"/>
            <a:ext cx="37623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5" name="AutoShape 39"/>
          <p:cNvCxnSpPr>
            <a:cxnSpLocks noChangeShapeType="1"/>
            <a:stCxn id="316451" idx="5"/>
            <a:endCxn id="316453" idx="0"/>
          </p:cNvCxnSpPr>
          <p:nvPr/>
        </p:nvCxnSpPr>
        <p:spPr bwMode="auto">
          <a:xfrm>
            <a:off x="6037263" y="3654425"/>
            <a:ext cx="39528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6" name="AutoShape 40"/>
          <p:cNvCxnSpPr>
            <a:cxnSpLocks noChangeShapeType="1"/>
            <a:stCxn id="316452" idx="3"/>
          </p:cNvCxnSpPr>
          <p:nvPr/>
        </p:nvCxnSpPr>
        <p:spPr bwMode="auto">
          <a:xfrm flipH="1">
            <a:off x="49212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7" name="AutoShape 41"/>
          <p:cNvCxnSpPr>
            <a:cxnSpLocks noChangeShapeType="1"/>
            <a:stCxn id="316452" idx="5"/>
          </p:cNvCxnSpPr>
          <p:nvPr/>
        </p:nvCxnSpPr>
        <p:spPr bwMode="auto">
          <a:xfrm>
            <a:off x="54673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8" name="AutoShape 42"/>
          <p:cNvCxnSpPr>
            <a:cxnSpLocks noChangeShapeType="1"/>
            <a:stCxn id="316453" idx="3"/>
          </p:cNvCxnSpPr>
          <p:nvPr/>
        </p:nvCxnSpPr>
        <p:spPr bwMode="auto">
          <a:xfrm flipH="1">
            <a:off x="6089650" y="4568825"/>
            <a:ext cx="149225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9" name="AutoShape 43"/>
          <p:cNvCxnSpPr>
            <a:cxnSpLocks noChangeShapeType="1"/>
            <a:stCxn id="316453" idx="5"/>
          </p:cNvCxnSpPr>
          <p:nvPr/>
        </p:nvCxnSpPr>
        <p:spPr bwMode="auto">
          <a:xfrm>
            <a:off x="6626225" y="4568825"/>
            <a:ext cx="1476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16460" name="Group 44"/>
          <p:cNvGrpSpPr>
            <a:grpSpLocks/>
          </p:cNvGrpSpPr>
          <p:nvPr/>
        </p:nvGrpSpPr>
        <p:grpSpPr bwMode="auto">
          <a:xfrm>
            <a:off x="7829550" y="1447800"/>
            <a:ext cx="998538" cy="3810000"/>
            <a:chOff x="4932" y="912"/>
            <a:chExt cx="629" cy="2400"/>
          </a:xfrm>
        </p:grpSpPr>
        <p:sp>
          <p:nvSpPr>
            <p:cNvPr id="316461" name="Line 45"/>
            <p:cNvSpPr>
              <a:spLocks noChangeShapeType="1"/>
            </p:cNvSpPr>
            <p:nvPr/>
          </p:nvSpPr>
          <p:spPr bwMode="auto">
            <a:xfrm>
              <a:off x="5247" y="912"/>
              <a:ext cx="0" cy="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6462" name="Rectangle 46"/>
            <p:cNvSpPr>
              <a:spLocks noChangeArrowheads="1"/>
            </p:cNvSpPr>
            <p:nvPr/>
          </p:nvSpPr>
          <p:spPr bwMode="auto">
            <a:xfrm>
              <a:off x="4932" y="1968"/>
              <a:ext cx="629" cy="3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m+n</a:t>
              </a:r>
            </a:p>
          </p:txBody>
        </p:sp>
      </p:grp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0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5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Dynamische Programmierung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Finde richtige Anordnung der Teilprobleme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Gesamtanzahl der Teilprobleme:</a:t>
            </a:r>
            <a:r>
              <a:rPr lang="de-DE" sz="2800" i="1">
                <a:cs typeface="+mn-cs"/>
              </a:rPr>
              <a:t> </a:t>
            </a:r>
            <a:r>
              <a:rPr lang="de-DE" sz="2800">
                <a:solidFill>
                  <a:srgbClr val="3C8C93"/>
                </a:solidFill>
                <a:cs typeface="+mn-cs"/>
              </a:rPr>
              <a:t>m ∙ n</a:t>
            </a:r>
          </a:p>
          <a:p>
            <a:pPr lvl="1" eaLnBrk="1" hangingPunct="1">
              <a:defRPr/>
            </a:pPr>
            <a:endParaRPr lang="de-DE"/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grpSp>
        <p:nvGrpSpPr>
          <p:cNvPr id="74755" name="Group 4"/>
          <p:cNvGrpSpPr>
            <a:grpSpLocks/>
          </p:cNvGrpSpPr>
          <p:nvPr/>
        </p:nvGrpSpPr>
        <p:grpSpPr bwMode="auto">
          <a:xfrm>
            <a:off x="706438" y="2492896"/>
            <a:ext cx="8234361" cy="952500"/>
            <a:chOff x="384" y="1167"/>
            <a:chExt cx="5187" cy="600"/>
          </a:xfrm>
        </p:grpSpPr>
        <p:sp>
          <p:nvSpPr>
            <p:cNvPr id="318469" name="Text Box 5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8470" name="Text Box 6"/>
            <p:cNvSpPr txBox="1">
              <a:spLocks noChangeArrowheads="1"/>
            </p:cNvSpPr>
            <p:nvPr/>
          </p:nvSpPr>
          <p:spPr bwMode="auto">
            <a:xfrm>
              <a:off x="1450" y="1167"/>
              <a:ext cx="4121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 + 1</a:t>
              </a:r>
              <a:r>
                <a:rPr lang="de-DE" sz="2800" dirty="0">
                  <a:latin typeface="+mn-lt"/>
                  <a:cs typeface="Arial Unicode MS" charset="0"/>
                </a:rPr>
                <a:t>	falls 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y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[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</a:t>
              </a:r>
              <a:r>
                <a:rPr lang="de-DE" sz="2800" dirty="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(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], c[i,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})</a:t>
              </a:r>
              <a:r>
                <a:rPr lang="de-DE" sz="2800" dirty="0">
                  <a:latin typeface="+mn-lt"/>
                  <a:cs typeface="Arial Unicode MS" charset="0"/>
                </a:rPr>
                <a:t>	sonst.</a:t>
              </a:r>
            </a:p>
          </p:txBody>
        </p:sp>
        <p:sp>
          <p:nvSpPr>
            <p:cNvPr id="318471" name="AutoShape 7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aphicFrame>
        <p:nvGraphicFramePr>
          <p:cNvPr id="318472" name="Group 8"/>
          <p:cNvGraphicFramePr>
            <a:graphicFrameLocks noGrp="1"/>
          </p:cNvGraphicFramePr>
          <p:nvPr/>
        </p:nvGraphicFramePr>
        <p:xfrm>
          <a:off x="2720752" y="4098032"/>
          <a:ext cx="4038600" cy="2286002"/>
        </p:xfrm>
        <a:graphic>
          <a:graphicData uri="http://schemas.openxmlformats.org/drawingml/2006/table">
            <a:tbl>
              <a:tblPr/>
              <a:tblGrid>
                <a:gridCol w="80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C(i, 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8510" name="Line 46"/>
          <p:cNvSpPr>
            <a:spLocks noChangeShapeType="1"/>
          </p:cNvSpPr>
          <p:nvPr/>
        </p:nvSpPr>
        <p:spPr bwMode="auto">
          <a:xfrm flipV="1">
            <a:off x="4778152" y="478383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1" name="Line 47"/>
          <p:cNvSpPr>
            <a:spLocks noChangeShapeType="1"/>
          </p:cNvSpPr>
          <p:nvPr/>
        </p:nvSpPr>
        <p:spPr bwMode="auto">
          <a:xfrm flipH="1">
            <a:off x="4092352" y="531723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2" name="Line 48"/>
          <p:cNvSpPr>
            <a:spLocks noChangeShapeType="1"/>
          </p:cNvSpPr>
          <p:nvPr/>
        </p:nvSpPr>
        <p:spPr bwMode="auto">
          <a:xfrm flipH="1" flipV="1">
            <a:off x="4168552" y="4860032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3" name="Text Box 49"/>
          <p:cNvSpPr txBox="1">
            <a:spLocks noChangeArrowheads="1"/>
          </p:cNvSpPr>
          <p:nvPr/>
        </p:nvSpPr>
        <p:spPr bwMode="auto">
          <a:xfrm>
            <a:off x="2415952" y="41885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4" name="Text Box 50"/>
          <p:cNvSpPr txBox="1">
            <a:spLocks noChangeArrowheads="1"/>
          </p:cNvSpPr>
          <p:nvPr/>
        </p:nvSpPr>
        <p:spPr bwMode="auto">
          <a:xfrm>
            <a:off x="2339752" y="6017320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2943002" y="37313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6" name="Text Box 52"/>
          <p:cNvSpPr txBox="1">
            <a:spLocks noChangeArrowheads="1"/>
          </p:cNvSpPr>
          <p:nvPr/>
        </p:nvSpPr>
        <p:spPr bwMode="auto">
          <a:xfrm>
            <a:off x="6156102" y="371703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8517" name="Text Box 53"/>
          <p:cNvSpPr txBox="1">
            <a:spLocks noChangeArrowheads="1"/>
          </p:cNvSpPr>
          <p:nvPr/>
        </p:nvSpPr>
        <p:spPr bwMode="auto">
          <a:xfrm>
            <a:off x="2400077" y="5125145"/>
            <a:ext cx="238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i</a:t>
            </a:r>
          </a:p>
        </p:txBody>
      </p:sp>
      <p:sp>
        <p:nvSpPr>
          <p:cNvPr id="318518" name="Text Box 54"/>
          <p:cNvSpPr txBox="1">
            <a:spLocks noChangeArrowheads="1"/>
          </p:cNvSpPr>
          <p:nvPr/>
        </p:nvSpPr>
        <p:spPr bwMode="auto">
          <a:xfrm>
            <a:off x="4619402" y="3731320"/>
            <a:ext cx="2535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j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13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Algorithmus LCS</a:t>
            </a:r>
            <a:endParaRPr lang="de-DE" dirty="0">
              <a:cs typeface="+mj-cs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8153400" cy="5030688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lcs_length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m =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(X);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(Y)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 =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ZeroIndexArray</a:t>
            </a:r>
            <a:r>
              <a:rPr lang="de-DE" sz="2000" dirty="0">
                <a:solidFill>
                  <a:srgbClr val="267F99"/>
                </a:solidFill>
                <a:latin typeface="Courier New" panose="02070309020205020404" pitchFamily="49" charset="0"/>
              </a:rPr>
              <a:t>{</a:t>
            </a:r>
            <a:r>
              <a:rPr lang="de-DE" sz="2000" dirty="0" err="1">
                <a:solidFill>
                  <a:srgbClr val="267F99"/>
                </a:solidFill>
                <a:latin typeface="Courier New" panose="02070309020205020404" pitchFamily="49" charset="0"/>
              </a:rPr>
              <a:t>Int</a:t>
            </a:r>
            <a:r>
              <a:rPr lang="de-DE" sz="2000" dirty="0">
                <a:solidFill>
                  <a:srgbClr val="267F99"/>
                </a:solidFill>
                <a:latin typeface="Courier New" panose="02070309020205020404" pitchFamily="49" charset="0"/>
              </a:rPr>
              <a:t>}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undef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m+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n+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i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:m  c[i,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Sonderfall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: Y[0]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:n  c[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Sonderfall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: X[0]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i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:m                 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für alle X[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:n               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für alle Y[j]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  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  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c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3833A2EC-A851-C45F-441D-7346F41E6D4E}"/>
              </a:ext>
            </a:extLst>
          </p:cNvPr>
          <p:cNvSpPr/>
          <p:nvPr/>
        </p:nvSpPr>
        <p:spPr>
          <a:xfrm>
            <a:off x="5436096" y="26823"/>
            <a:ext cx="3916122" cy="1872208"/>
          </a:xfrm>
          <a:prstGeom prst="cloudCallout">
            <a:avLst>
              <a:gd name="adj1" fmla="val -75206"/>
              <a:gd name="adj2" fmla="val 618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Dieses Array beginnt mit Index 0, man könnte den Code auch für Arrays beginnend mit Index 1 umschreiben.</a:t>
            </a:r>
          </a:p>
        </p:txBody>
      </p:sp>
    </p:spTree>
    <p:extLst>
      <p:ext uri="{BB962C8B-B14F-4D97-AF65-F5344CB8AC3E}">
        <p14:creationId xmlns:p14="http://schemas.microsoft.com/office/powerpoint/2010/main" val="23813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uiExpand="1" build="p" autoUpdateAnimBg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Algorithmen-Entwurfsmuster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Beispielproblemklasse: </a:t>
            </a:r>
            <a:r>
              <a:rPr lang="de-DE" dirty="0">
                <a:solidFill>
                  <a:srgbClr val="0000FF"/>
                </a:solidFill>
              </a:rPr>
              <a:t>Optimierungsprobleme</a:t>
            </a:r>
          </a:p>
          <a:p>
            <a:r>
              <a:rPr lang="de-DE" dirty="0"/>
              <a:t>Beladungsprobleme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</a:t>
            </a:r>
          </a:p>
          <a:p>
            <a:pPr marL="0" indent="0">
              <a:buNone/>
            </a:pPr>
            <a:r>
              <a:rPr lang="de-DE" dirty="0"/>
              <a:t>Naiver Ansatz (</a:t>
            </a:r>
            <a:r>
              <a:rPr lang="de-DE" dirty="0" err="1"/>
              <a:t>Brute</a:t>
            </a:r>
            <a:r>
              <a:rPr lang="de-DE" dirty="0"/>
              <a:t>-Force) ist fast immer kombinatorisch oder die optimale Lösung wird nicht gefunden (Unvollständigkeit)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Entwurfsziel:</a:t>
            </a:r>
            <a:r>
              <a:rPr lang="de-DE" dirty="0">
                <a:solidFill>
                  <a:srgbClr val="0000FF"/>
                </a:solidFill>
              </a:rPr>
              <a:t> Vermeidung von Kombinatorik </a:t>
            </a:r>
            <a:br>
              <a:rPr lang="de-DE" dirty="0"/>
            </a:br>
            <a:r>
              <a:rPr lang="de-DE" dirty="0"/>
              <a:t>unter </a:t>
            </a:r>
            <a:r>
              <a:rPr lang="de-DE" dirty="0">
                <a:solidFill>
                  <a:srgbClr val="0000FF"/>
                </a:solidFill>
              </a:rPr>
              <a:t>Beibehaltung der Vollständigkeit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2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LCS Anwendungsbeispiel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153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X = ABCB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Y = BDCAB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1135683" y="3900686"/>
            <a:ext cx="7315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LCS(X, Y) = BCB</a:t>
            </a: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X = A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320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Y =    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D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A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2400" b="1">
              <a:latin typeface="+mn-lt"/>
              <a:cs typeface="+mn-cs"/>
            </a:endParaRPr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1043608" y="2852936"/>
            <a:ext cx="7635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solidFill>
                  <a:schemeClr val="accent2"/>
                </a:solidFill>
                <a:latin typeface="+mn-lt"/>
                <a:cs typeface="+mn-cs"/>
              </a:rPr>
              <a:t>Was ist der LCS von X und Y?</a:t>
            </a:r>
            <a:endParaRPr lang="de-DE" sz="24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48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autoUpdateAnimBg="0"/>
      <p:bldP spid="32256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Beispiel (0)</a:t>
            </a:r>
          </a:p>
        </p:txBody>
      </p:sp>
      <p:sp>
        <p:nvSpPr>
          <p:cNvPr id="32461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462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462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462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462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463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4631" name="Text Box 2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4632" name="Text Box 24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4" name="Text Box 26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6" name="Text Box 2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324637" name="Text Box 29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8" name="Text Box 30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9" name="Text Box 31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0" name="Text Box 32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1" name="Text Box 33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2" name="Text Box 34"/>
          <p:cNvSpPr txBox="1">
            <a:spLocks noChangeArrowheads="1"/>
          </p:cNvSpPr>
          <p:nvPr/>
        </p:nvSpPr>
        <p:spPr bwMode="auto">
          <a:xfrm>
            <a:off x="1371600" y="5059363"/>
            <a:ext cx="3480440" cy="1650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X = ABCB;   m = |X| = 4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Y = BDCAB; </a:t>
            </a:r>
            <a:r>
              <a:rPr lang="de-DE" sz="2800" dirty="0" err="1">
                <a:latin typeface="+mn-lt"/>
                <a:cs typeface="+mn-cs"/>
              </a:rPr>
              <a:t>n</a:t>
            </a:r>
            <a:r>
              <a:rPr lang="de-DE" sz="2800" dirty="0">
                <a:latin typeface="+mn-lt"/>
                <a:cs typeface="+mn-cs"/>
              </a:rPr>
              <a:t> = |Y| = 5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Alloziere</a:t>
            </a:r>
            <a:r>
              <a:rPr lang="de-DE" sz="2800" dirty="0">
                <a:latin typeface="+mn-lt"/>
                <a:cs typeface="+mn-cs"/>
              </a:rPr>
              <a:t> Array c[5,6]	</a:t>
            </a: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4643" name="Text Box 35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628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4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(1)</a:t>
            </a:r>
          </a:p>
        </p:txBody>
      </p:sp>
      <p:sp>
        <p:nvSpPr>
          <p:cNvPr id="32665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667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667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667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667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667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8" name="Text Box 42"/>
          <p:cNvSpPr txBox="1">
            <a:spLocks noChangeArrowheads="1"/>
          </p:cNvSpPr>
          <p:nvPr/>
        </p:nvSpPr>
        <p:spPr bwMode="auto">
          <a:xfrm>
            <a:off x="1371600" y="5105400"/>
            <a:ext cx="5346335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i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:m  c[i,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:n  c[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de-DE" sz="24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6699" name="Text Box 43"/>
          <p:cNvSpPr txBox="1">
            <a:spLocks noChangeArrowheads="1"/>
          </p:cNvSpPr>
          <p:nvPr/>
        </p:nvSpPr>
        <p:spPr bwMode="auto">
          <a:xfrm>
            <a:off x="7543800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6700" name="Text Box 4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6701" name="Text Box 4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1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88" grpId="0" autoUpdateAnimBg="0"/>
      <p:bldP spid="326689" grpId="0" autoUpdateAnimBg="0"/>
      <p:bldP spid="326690" grpId="0" autoUpdateAnimBg="0"/>
      <p:bldP spid="326691" grpId="0" autoUpdateAnimBg="0"/>
      <p:bldP spid="326692" grpId="0" autoUpdateAnimBg="0"/>
      <p:bldP spid="326693" grpId="0" autoUpdateAnimBg="0"/>
      <p:bldP spid="326694" grpId="0" autoUpdateAnimBg="0"/>
      <p:bldP spid="326695" grpId="0" autoUpdateAnimBg="0"/>
      <p:bldP spid="326696" grpId="0" autoUpdateAnimBg="0"/>
      <p:bldP spid="32669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(2)</a:t>
            </a:r>
          </a:p>
        </p:txBody>
      </p:sp>
      <p:sp>
        <p:nvSpPr>
          <p:cNvPr id="32870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2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2872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872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872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872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6" name="Text Box 42"/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  <p:sp>
        <p:nvSpPr>
          <p:cNvPr id="328747" name="Oval 43"/>
          <p:cNvSpPr>
            <a:spLocks noChangeArrowheads="1"/>
          </p:cNvSpPr>
          <p:nvPr/>
        </p:nvSpPr>
        <p:spPr bwMode="auto">
          <a:xfrm>
            <a:off x="2362200" y="2209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8" name="Oval 44"/>
          <p:cNvSpPr>
            <a:spLocks noChangeArrowheads="1"/>
          </p:cNvSpPr>
          <p:nvPr/>
        </p:nvSpPr>
        <p:spPr bwMode="auto">
          <a:xfrm>
            <a:off x="3886200" y="1143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9" name="Line 45"/>
          <p:cNvSpPr>
            <a:spLocks noChangeShapeType="1"/>
          </p:cNvSpPr>
          <p:nvPr/>
        </p:nvSpPr>
        <p:spPr bwMode="auto">
          <a:xfrm>
            <a:off x="3962400" y="2057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0" name="Line 46"/>
          <p:cNvSpPr>
            <a:spLocks noChangeShapeType="1"/>
          </p:cNvSpPr>
          <p:nvPr/>
        </p:nvSpPr>
        <p:spPr bwMode="auto">
          <a:xfrm>
            <a:off x="35814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1" name="Text Box 47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52" name="Text Box 4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8753" name="Text Box 4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8754" name="Text Box 5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3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47" grpId="0" animBg="1"/>
      <p:bldP spid="328748" grpId="0" animBg="1"/>
      <p:bldP spid="328751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eck 4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(3)</a:t>
            </a:r>
          </a:p>
        </p:txBody>
      </p:sp>
      <p:sp>
        <p:nvSpPr>
          <p:cNvPr id="33075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076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077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077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077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077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077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077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5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6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7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8" name="Text Box 46"/>
          <p:cNvSpPr txBox="1">
            <a:spLocks noChangeArrowheads="1"/>
          </p:cNvSpPr>
          <p:nvPr/>
        </p:nvSpPr>
        <p:spPr bwMode="auto">
          <a:xfrm>
            <a:off x="7543800" y="0"/>
            <a:ext cx="15986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0799" name="Text Box 4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0800" name="Text Box 4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51" name="Text Box 42">
            <a:extLst>
              <a:ext uri="{FF2B5EF4-FFF2-40B4-BE49-F238E27FC236}">
                <a16:creationId xmlns:a16="http://schemas.microsoft.com/office/drawing/2014/main" id="{10FCF2FC-C441-16C3-B06D-E0AF7D10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18603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96" grpId="0" autoUpdateAnimBg="0"/>
      <p:bldP spid="33079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hteck 5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(4)</a:t>
            </a:r>
          </a:p>
        </p:txBody>
      </p:sp>
      <p:sp>
        <p:nvSpPr>
          <p:cNvPr id="33280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281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1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282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282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282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3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4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5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6" name="Oval 46"/>
          <p:cNvSpPr>
            <a:spLocks noChangeArrowheads="1"/>
          </p:cNvSpPr>
          <p:nvPr/>
        </p:nvSpPr>
        <p:spPr bwMode="auto">
          <a:xfrm>
            <a:off x="2362200" y="21336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7" name="Oval 47"/>
          <p:cNvSpPr>
            <a:spLocks noChangeArrowheads="1"/>
          </p:cNvSpPr>
          <p:nvPr/>
        </p:nvSpPr>
        <p:spPr bwMode="auto">
          <a:xfrm>
            <a:off x="63246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8" name="Line 48"/>
          <p:cNvSpPr>
            <a:spLocks noChangeShapeType="1"/>
          </p:cNvSpPr>
          <p:nvPr/>
        </p:nvSpPr>
        <p:spPr bwMode="auto">
          <a:xfrm>
            <a:off x="6019800" y="2057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9" name="Text Box 49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50" name="Text Box 5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2851" name="Text Box 5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2852" name="Text Box 5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D2E951A1-08F0-5AE4-0037-FA9D8FC4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257064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46" grpId="0" animBg="1"/>
      <p:bldP spid="332847" grpId="0" animBg="1"/>
      <p:bldP spid="332849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hteck 53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(5)</a:t>
            </a:r>
          </a:p>
        </p:txBody>
      </p:sp>
      <p:sp>
        <p:nvSpPr>
          <p:cNvPr id="33485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486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486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486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486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486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487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487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1" name="Text Box 43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2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3" name="Text Box 45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4" name="Text Box 46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6" name="Line 48"/>
          <p:cNvSpPr>
            <a:spLocks noChangeShapeType="1"/>
          </p:cNvSpPr>
          <p:nvPr/>
        </p:nvSpPr>
        <p:spPr bwMode="auto">
          <a:xfrm>
            <a:off x="6858000" y="2590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97" name="Oval 49"/>
          <p:cNvSpPr>
            <a:spLocks noChangeArrowheads="1"/>
          </p:cNvSpPr>
          <p:nvPr/>
        </p:nvSpPr>
        <p:spPr bwMode="auto">
          <a:xfrm>
            <a:off x="2362200" y="2209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8" name="Oval 50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9" name="Text Box 51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4900" name="Text Box 52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4901" name="Text Box 53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10C17CC3-3F4D-CF33-7019-DBD1EBC66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316922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95" grpId="0" autoUpdateAnimBg="0"/>
      <p:bldP spid="334897" grpId="0" animBg="1" autoUpdateAnimBg="0"/>
      <p:bldP spid="334898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5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(6)</a:t>
            </a:r>
          </a:p>
        </p:txBody>
      </p:sp>
      <p:sp>
        <p:nvSpPr>
          <p:cNvPr id="33689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3691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691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691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1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691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691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691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9" name="Text Box 43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1" name="Text Box 45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4" name="Oval 48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5" name="Oval 49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6" name="Line 50"/>
          <p:cNvSpPr>
            <a:spLocks noChangeShapeType="1"/>
          </p:cNvSpPr>
          <p:nvPr/>
        </p:nvSpPr>
        <p:spPr bwMode="auto">
          <a:xfrm>
            <a:off x="3581400" y="27432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7" name="Text Box 51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8" name="Text Box 5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6949" name="Text Box 5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6950" name="Text Box 5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14BCECC-EB63-F40A-18B7-66EB0F061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390047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44" grpId="0" animBg="1"/>
      <p:bldP spid="336945" grpId="0" animBg="1"/>
      <p:bldP spid="33694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(7)</a:t>
            </a:r>
          </a:p>
        </p:txBody>
      </p:sp>
      <p:sp>
        <p:nvSpPr>
          <p:cNvPr id="33894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2         3        4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896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896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896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896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896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896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3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4" name="Text Box 50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5" name="Text Box 51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6" name="Oval 52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7" name="Oval 53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8" name="Line 54"/>
          <p:cNvSpPr>
            <a:spLocks noChangeShapeType="1"/>
          </p:cNvSpPr>
          <p:nvPr/>
        </p:nvSpPr>
        <p:spPr bwMode="auto">
          <a:xfrm>
            <a:off x="4343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99" name="Line 55"/>
          <p:cNvSpPr>
            <a:spLocks noChangeShapeType="1"/>
          </p:cNvSpPr>
          <p:nvPr/>
        </p:nvSpPr>
        <p:spPr bwMode="auto">
          <a:xfrm>
            <a:off x="51816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0" name="Line 56"/>
          <p:cNvSpPr>
            <a:spLocks noChangeShapeType="1"/>
          </p:cNvSpPr>
          <p:nvPr/>
        </p:nvSpPr>
        <p:spPr bwMode="auto">
          <a:xfrm>
            <a:off x="64008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1" name="Line 57"/>
          <p:cNvSpPr>
            <a:spLocks noChangeShapeType="1"/>
          </p:cNvSpPr>
          <p:nvPr/>
        </p:nvSpPr>
        <p:spPr bwMode="auto">
          <a:xfrm>
            <a:off x="6019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2" name="Text Box 5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9003" name="Text Box 5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9004" name="Text Box 6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63" name="Text Box 42">
            <a:extLst>
              <a:ext uri="{FF2B5EF4-FFF2-40B4-BE49-F238E27FC236}">
                <a16:creationId xmlns:a16="http://schemas.microsoft.com/office/drawing/2014/main" id="{1F53A57B-E314-7DAC-8FFC-AD02292B3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85417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93" grpId="0" autoUpdateAnimBg="0"/>
      <p:bldP spid="338994" grpId="0" autoUpdateAnimBg="0"/>
      <p:bldP spid="338995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(8)</a:t>
            </a:r>
          </a:p>
        </p:txBody>
      </p:sp>
      <p:sp>
        <p:nvSpPr>
          <p:cNvPr id="34099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4100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101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101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101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101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101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1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4" name="Text Box 52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5" name="Oval 53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6" name="Oval 54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7" name="Line 55"/>
          <p:cNvSpPr>
            <a:spLocks noChangeShapeType="1"/>
          </p:cNvSpPr>
          <p:nvPr/>
        </p:nvSpPr>
        <p:spPr bwMode="auto">
          <a:xfrm>
            <a:off x="6934200" y="26670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8" name="Text Box 56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1049" name="Text Box 5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1050" name="Text Box 5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E7F6B98B-91F8-B5EA-66FE-55B6411EB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4622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44" grpId="0" autoUpdateAnimBg="0"/>
      <p:bldP spid="341045" grpId="0" animBg="1"/>
      <p:bldP spid="3410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Dynamische Programmierung</a:t>
            </a:r>
          </a:p>
          <a:p>
            <a:pPr lvl="1"/>
            <a:r>
              <a:rPr lang="de-DE" dirty="0"/>
              <a:t>Name historisch begründet (sollte gut klingen, kein Bezug zum heutigen Begriff der Programmierung)</a:t>
            </a:r>
          </a:p>
          <a:p>
            <a:pPr lvl="1"/>
            <a:r>
              <a:rPr lang="de-DE" dirty="0" err="1">
                <a:solidFill>
                  <a:srgbClr val="FF0000"/>
                </a:solidFill>
              </a:rPr>
              <a:t>Bellmans</a:t>
            </a:r>
            <a:r>
              <a:rPr lang="de-DE" dirty="0">
                <a:solidFill>
                  <a:srgbClr val="FF0000"/>
                </a:solidFill>
              </a:rPr>
              <a:t> Optimalitätsprinzip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r>
              <a:rPr lang="de-DE" dirty="0"/>
              <a:t>Wie können Problemlösungen aus Lösungen für Teilprobleme hergeleitet werden, so dass Vollständigkeit erreicht wird</a:t>
            </a:r>
          </a:p>
          <a:p>
            <a:r>
              <a:rPr lang="de-DE" dirty="0">
                <a:solidFill>
                  <a:srgbClr val="0000FF"/>
                </a:solidFill>
              </a:rPr>
              <a:t>Gierige Algorithmen (</a:t>
            </a:r>
            <a:r>
              <a:rPr lang="de-DE" dirty="0" err="1">
                <a:solidFill>
                  <a:srgbClr val="0000FF"/>
                </a:solidFill>
              </a:rPr>
              <a:t>Greedy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Algorithms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de-DE" dirty="0"/>
              <a:t>Verfolgung nur des augenscheinlich </a:t>
            </a:r>
            <a:br>
              <a:rPr lang="de-DE" dirty="0"/>
            </a:br>
            <a:r>
              <a:rPr lang="de-DE" dirty="0"/>
              <a:t>aktuell günstigsten Wegs zum Ziel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/>
              <a:t>Wann sind gierige Algorithmen vollständig?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1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hteck 6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(9)</a:t>
            </a:r>
          </a:p>
        </p:txBody>
      </p:sp>
      <p:sp>
        <p:nvSpPr>
          <p:cNvPr id="34304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1          2</a:t>
            </a:r>
            <a:r>
              <a:rPr lang="de-DE" sz="2400">
                <a:latin typeface="Times New Roman" charset="0"/>
                <a:cs typeface="+mn-cs"/>
              </a:rPr>
              <a:t>         3        4         5 </a:t>
            </a:r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5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306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306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306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8" name="Text Box 48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9" name="Text Box 49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2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3" name="Oval 53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4" name="Oval 54"/>
          <p:cNvSpPr>
            <a:spLocks noChangeArrowheads="1"/>
          </p:cNvSpPr>
          <p:nvPr/>
        </p:nvSpPr>
        <p:spPr bwMode="auto">
          <a:xfrm>
            <a:off x="3810000" y="1066800"/>
            <a:ext cx="15240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5" name="Text Box 55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96" name="Text Box 56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7" name="Line 57"/>
          <p:cNvSpPr>
            <a:spLocks noChangeShapeType="1"/>
          </p:cNvSpPr>
          <p:nvPr/>
        </p:nvSpPr>
        <p:spPr bwMode="auto">
          <a:xfrm>
            <a:off x="38862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8" name="Line 58"/>
          <p:cNvSpPr>
            <a:spLocks noChangeShapeType="1"/>
          </p:cNvSpPr>
          <p:nvPr/>
        </p:nvSpPr>
        <p:spPr bwMode="auto">
          <a:xfrm>
            <a:off x="4724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9" name="Line 59"/>
          <p:cNvSpPr>
            <a:spLocks noChangeShapeType="1"/>
          </p:cNvSpPr>
          <p:nvPr/>
        </p:nvSpPr>
        <p:spPr bwMode="auto">
          <a:xfrm>
            <a:off x="4343400" y="3810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100" name="Text Box 6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latin typeface="+mn-lt"/>
                <a:cs typeface="+mn-cs"/>
              </a:rPr>
              <a:t>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3101" name="Text Box 6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3102" name="Text Box 6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65" name="Text Box 42">
            <a:extLst>
              <a:ext uri="{FF2B5EF4-FFF2-40B4-BE49-F238E27FC236}">
                <a16:creationId xmlns:a16="http://schemas.microsoft.com/office/drawing/2014/main" id="{C9327870-6AC4-1B99-AD85-A5FB2F7D2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7564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95" grpId="0" autoUpdateAnimBg="0"/>
      <p:bldP spid="34309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(10)</a:t>
            </a: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r>
              <a:rPr lang="de-DE" sz="2400">
                <a:latin typeface="Times New Roman" charset="0"/>
                <a:cs typeface="+mn-cs"/>
              </a:rPr>
              <a:t>        4         5 </a:t>
            </a:r>
          </a:p>
        </p:txBody>
      </p:sp>
      <p:sp>
        <p:nvSpPr>
          <p:cNvPr id="34510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510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510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510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0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511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511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1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2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3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4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7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8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9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0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1" name="Text Box 53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2" name="Text Box 54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3" name="Text Box 55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4" name="Line 56"/>
          <p:cNvSpPr>
            <a:spLocks noChangeShapeType="1"/>
          </p:cNvSpPr>
          <p:nvPr/>
        </p:nvSpPr>
        <p:spPr bwMode="auto">
          <a:xfrm>
            <a:off x="5181600" y="33528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5" name="Oval 57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6" name="Oval 58"/>
          <p:cNvSpPr>
            <a:spLocks noChangeArrowheads="1"/>
          </p:cNvSpPr>
          <p:nvPr/>
        </p:nvSpPr>
        <p:spPr bwMode="auto">
          <a:xfrm>
            <a:off x="5486400" y="1066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7" name="Text Box 5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5148" name="Text Box 6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5149" name="Text Box 6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64" name="Text Box 42">
            <a:extLst>
              <a:ext uri="{FF2B5EF4-FFF2-40B4-BE49-F238E27FC236}">
                <a16:creationId xmlns:a16="http://schemas.microsoft.com/office/drawing/2014/main" id="{E9FD12D3-A8BF-DFDA-EA04-37BC39022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7485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43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(11)</a:t>
            </a:r>
          </a:p>
        </p:txBody>
      </p:sp>
      <p:sp>
        <p:nvSpPr>
          <p:cNvPr id="34713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4715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715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715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715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715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715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715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9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4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5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6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0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1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2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3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4" name="Line 58"/>
          <p:cNvSpPr>
            <a:spLocks noChangeShapeType="1"/>
          </p:cNvSpPr>
          <p:nvPr/>
        </p:nvSpPr>
        <p:spPr bwMode="auto">
          <a:xfrm>
            <a:off x="6019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5" name="Line 59"/>
          <p:cNvSpPr>
            <a:spLocks noChangeShapeType="1"/>
          </p:cNvSpPr>
          <p:nvPr/>
        </p:nvSpPr>
        <p:spPr bwMode="auto">
          <a:xfrm>
            <a:off x="6781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6" name="Line 60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7" name="Oval 61"/>
          <p:cNvSpPr>
            <a:spLocks noChangeArrowheads="1"/>
          </p:cNvSpPr>
          <p:nvPr/>
        </p:nvSpPr>
        <p:spPr bwMode="auto">
          <a:xfrm>
            <a:off x="6172200" y="1066800"/>
            <a:ext cx="1752600" cy="68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8" name="Oval 62"/>
          <p:cNvSpPr>
            <a:spLocks noChangeArrowheads="1"/>
          </p:cNvSpPr>
          <p:nvPr/>
        </p:nvSpPr>
        <p:spPr bwMode="auto">
          <a:xfrm>
            <a:off x="2286000" y="35052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9" name="Text Box 63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7200" name="Text Box 6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7201" name="Text Box 6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68" name="Text Box 42">
            <a:extLst>
              <a:ext uri="{FF2B5EF4-FFF2-40B4-BE49-F238E27FC236}">
                <a16:creationId xmlns:a16="http://schemas.microsoft.com/office/drawing/2014/main" id="{49944166-DCF1-E9C5-5D8E-AFB642592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64961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92" grpId="0" autoUpdateAnimBg="0"/>
      <p:bldP spid="34719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eck 6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(12)</a:t>
            </a:r>
          </a:p>
        </p:txBody>
      </p:sp>
      <p:sp>
        <p:nvSpPr>
          <p:cNvPr id="34918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0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4920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920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920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920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920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920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3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4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5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6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7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8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9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0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1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2" name="Oval 58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3" name="Oval 59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4" name="Line 60"/>
          <p:cNvSpPr>
            <a:spLocks noChangeShapeType="1"/>
          </p:cNvSpPr>
          <p:nvPr/>
        </p:nvSpPr>
        <p:spPr bwMode="auto">
          <a:xfrm>
            <a:off x="3581400" y="3962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5" name="Text Box 61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6" name="Text Box 6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9247" name="Text Box 6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9248" name="Text Box 6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67" name="Text Box 42">
            <a:extLst>
              <a:ext uri="{FF2B5EF4-FFF2-40B4-BE49-F238E27FC236}">
                <a16:creationId xmlns:a16="http://schemas.microsoft.com/office/drawing/2014/main" id="{10892413-9C8E-DF45-E0F1-E7F03FFAE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220576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4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(13)</a:t>
            </a:r>
          </a:p>
        </p:txBody>
      </p:sp>
      <p:sp>
        <p:nvSpPr>
          <p:cNvPr id="35123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2         3</a:t>
            </a:r>
            <a:r>
              <a:rPr lang="de-DE" sz="2400">
                <a:latin typeface="Times New Roman" charset="0"/>
                <a:cs typeface="+mn-cs"/>
              </a:rPr>
              <a:t>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5124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125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5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5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125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125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1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4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5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6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7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8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9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0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1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92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3" name="Line 61"/>
          <p:cNvSpPr>
            <a:spLocks noChangeShapeType="1"/>
          </p:cNvSpPr>
          <p:nvPr/>
        </p:nvSpPr>
        <p:spPr bwMode="auto">
          <a:xfrm>
            <a:off x="4343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4" name="Line 62"/>
          <p:cNvSpPr>
            <a:spLocks noChangeShapeType="1"/>
          </p:cNvSpPr>
          <p:nvPr/>
        </p:nvSpPr>
        <p:spPr bwMode="auto">
          <a:xfrm>
            <a:off x="5562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5" name="Line 63"/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6" name="Oval 64"/>
          <p:cNvSpPr>
            <a:spLocks noChangeArrowheads="1"/>
          </p:cNvSpPr>
          <p:nvPr/>
        </p:nvSpPr>
        <p:spPr bwMode="auto">
          <a:xfrm>
            <a:off x="2286000" y="41148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7" name="Oval 65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8" name="Text Box 66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9" name="Line 67"/>
          <p:cNvSpPr>
            <a:spLocks noChangeShapeType="1"/>
          </p:cNvSpPr>
          <p:nvPr/>
        </p:nvSpPr>
        <p:spPr bwMode="auto">
          <a:xfrm>
            <a:off x="6324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0" name="Line 68"/>
          <p:cNvSpPr>
            <a:spLocks noChangeShapeType="1"/>
          </p:cNvSpPr>
          <p:nvPr/>
        </p:nvSpPr>
        <p:spPr bwMode="auto">
          <a:xfrm>
            <a:off x="60198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1" name="Text Box 6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1302" name="Text Box 7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1303" name="Text Box 7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74" name="Text Box 42">
            <a:extLst>
              <a:ext uri="{FF2B5EF4-FFF2-40B4-BE49-F238E27FC236}">
                <a16:creationId xmlns:a16="http://schemas.microsoft.com/office/drawing/2014/main" id="{63A09175-5E0F-7E67-10A2-3BE87BE7A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8445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91" grpId="0" autoUpdateAnimBg="0"/>
      <p:bldP spid="351292" grpId="0" autoUpdateAnimBg="0"/>
      <p:bldP spid="351298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hteck 6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(14)</a:t>
            </a:r>
          </a:p>
        </p:txBody>
      </p:sp>
      <p:sp>
        <p:nvSpPr>
          <p:cNvPr id="35328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5329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329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329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330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330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330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8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9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2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3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5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6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7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8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9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1" name="Text Box 61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2" name="Text Box 62"/>
          <p:cNvSpPr txBox="1">
            <a:spLocks noChangeArrowheads="1"/>
          </p:cNvSpPr>
          <p:nvPr/>
        </p:nvSpPr>
        <p:spPr bwMode="auto">
          <a:xfrm>
            <a:off x="7239000" y="4117975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 b="1">
                <a:solidFill>
                  <a:srgbClr val="33CC33"/>
                </a:solidFill>
                <a:latin typeface="Times New Roman" charset="0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3" name="Oval 63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4" name="Oval 64"/>
          <p:cNvSpPr>
            <a:spLocks noChangeArrowheads="1"/>
          </p:cNvSpPr>
          <p:nvPr/>
        </p:nvSpPr>
        <p:spPr bwMode="auto">
          <a:xfrm>
            <a:off x="71628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5" name="Line 65"/>
          <p:cNvSpPr>
            <a:spLocks noChangeShapeType="1"/>
          </p:cNvSpPr>
          <p:nvPr/>
        </p:nvSpPr>
        <p:spPr bwMode="auto">
          <a:xfrm>
            <a:off x="6858000" y="3886200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6" name="Oval 66"/>
          <p:cNvSpPr>
            <a:spLocks noChangeArrowheads="1"/>
          </p:cNvSpPr>
          <p:nvPr/>
        </p:nvSpPr>
        <p:spPr bwMode="auto">
          <a:xfrm>
            <a:off x="7086600" y="4114800"/>
            <a:ext cx="685800" cy="685800"/>
          </a:xfrm>
          <a:prstGeom prst="ellipse">
            <a:avLst/>
          </a:prstGeom>
          <a:noFill/>
          <a:ln w="1111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33CC33"/>
              </a:solidFill>
              <a:latin typeface="Times New Roman" charset="0"/>
              <a:cs typeface="+mn-cs"/>
            </a:endParaRPr>
          </a:p>
        </p:txBody>
      </p:sp>
      <p:sp>
        <p:nvSpPr>
          <p:cNvPr id="353347" name="Text Box 67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3348" name="Text Box 68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3349" name="Text Box 69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72" name="Text Box 42">
            <a:extLst>
              <a:ext uri="{FF2B5EF4-FFF2-40B4-BE49-F238E27FC236}">
                <a16:creationId xmlns:a16="http://schemas.microsoft.com/office/drawing/2014/main" id="{AF69509B-A394-6BE7-5226-2ECCDCAEF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23487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42" grpId="0" autoUpdateAnimBg="0"/>
      <p:bldP spid="353343" grpId="0" animBg="1"/>
      <p:bldP spid="353344" grpId="0" animBg="1"/>
      <p:bldP spid="353346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LCS-Algorithmus: Analyse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8153400" cy="2209800"/>
          </a:xfrm>
        </p:spPr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Der LCS-Algorithmus bestimmt die Werte des Feldes c[</a:t>
            </a:r>
            <a:r>
              <a:rPr lang="de-DE" dirty="0" err="1">
                <a:cs typeface="+mn-cs"/>
              </a:rPr>
              <a:t>m,n</a:t>
            </a:r>
            <a:r>
              <a:rPr lang="de-DE" dirty="0">
                <a:cs typeface="+mn-cs"/>
              </a:rPr>
              <a:t>]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Laufzeit?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1524000" y="3657600"/>
            <a:ext cx="6629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Jedes c[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i,j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] wird in konstanter Zeit berechnet, und es gibt 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 Elemente in dem Feld</a:t>
            </a:r>
            <a:endParaRPr lang="de-DE" sz="24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18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392"/>
            <a:ext cx="7924800" cy="738336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Wie findet man den tatsächlichen LCS?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Für c[i, j] ist bekannt wie es hergeleitet wurde: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Match liegt nur vor, wenn erste Gleichung verwendet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Beginnend von c[</a:t>
            </a:r>
            <a:r>
              <a:rPr lang="de-DE" sz="2400" dirty="0" err="1">
                <a:cs typeface="+mn-cs"/>
              </a:rPr>
              <a:t>m,n</a:t>
            </a:r>
            <a:r>
              <a:rPr lang="de-DE" sz="2400" dirty="0">
                <a:cs typeface="+mn-cs"/>
              </a:rPr>
              <a:t>] und rückwärtslaufend,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speichere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x[i]</a:t>
            </a:r>
            <a:r>
              <a:rPr lang="de-DE" sz="2400" dirty="0">
                <a:cs typeface="+mn-cs"/>
              </a:rPr>
              <a:t> wenn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c[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 = c[i-1, j-1]+1</a:t>
            </a:r>
            <a:r>
              <a:rPr lang="de-DE" sz="2800" dirty="0">
                <a:cs typeface="+mn-cs"/>
              </a:rPr>
              <a:t>.</a:t>
            </a:r>
          </a:p>
        </p:txBody>
      </p:sp>
      <p:sp>
        <p:nvSpPr>
          <p:cNvPr id="357380" name="Line 4"/>
          <p:cNvSpPr>
            <a:spLocks noChangeShapeType="1"/>
          </p:cNvSpPr>
          <p:nvPr/>
        </p:nvSpPr>
        <p:spPr bwMode="auto">
          <a:xfrm>
            <a:off x="14192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1" name="Line 5"/>
          <p:cNvSpPr>
            <a:spLocks noChangeShapeType="1"/>
          </p:cNvSpPr>
          <p:nvPr/>
        </p:nvSpPr>
        <p:spPr bwMode="auto">
          <a:xfrm>
            <a:off x="2105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2" name="Line 6"/>
          <p:cNvSpPr>
            <a:spLocks noChangeShapeType="1"/>
          </p:cNvSpPr>
          <p:nvPr/>
        </p:nvSpPr>
        <p:spPr bwMode="auto">
          <a:xfrm>
            <a:off x="2867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3" name="Line 7"/>
          <p:cNvSpPr>
            <a:spLocks noChangeShapeType="1"/>
          </p:cNvSpPr>
          <p:nvPr/>
        </p:nvSpPr>
        <p:spPr bwMode="auto">
          <a:xfrm>
            <a:off x="1419225" y="47251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4" name="Line 8"/>
          <p:cNvSpPr>
            <a:spLocks noChangeShapeType="1"/>
          </p:cNvSpPr>
          <p:nvPr/>
        </p:nvSpPr>
        <p:spPr bwMode="auto">
          <a:xfrm>
            <a:off x="1419225" y="53347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5" name="Line 9"/>
          <p:cNvSpPr>
            <a:spLocks noChangeShapeType="1"/>
          </p:cNvSpPr>
          <p:nvPr/>
        </p:nvSpPr>
        <p:spPr bwMode="auto">
          <a:xfrm>
            <a:off x="1419225" y="59443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15716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15716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22574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22574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3248025" y="4921994"/>
            <a:ext cx="42957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Zum Beispiel hier </a:t>
            </a:r>
          </a:p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c[i,j] = c[i-1,j-1] +1 = 2+1=3</a:t>
            </a:r>
            <a:endParaRPr lang="de-DE" sz="20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57391" name="Line 15"/>
          <p:cNvSpPr>
            <a:spLocks noChangeShapeType="1"/>
          </p:cNvSpPr>
          <p:nvPr/>
        </p:nvSpPr>
        <p:spPr bwMode="auto">
          <a:xfrm>
            <a:off x="1952625" y="5182344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113679" name="Object 16"/>
          <p:cNvGraphicFramePr>
            <a:graphicFrameLocks noChangeAspect="1"/>
          </p:cNvGraphicFramePr>
          <p:nvPr/>
        </p:nvGraphicFramePr>
        <p:xfrm>
          <a:off x="955675" y="1976438"/>
          <a:ext cx="677227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3" imgW="3149600" imgH="469900" progId="Equation.3">
                  <p:embed/>
                </p:oleObj>
              </mc:Choice>
              <mc:Fallback>
                <p:oleObj name="Formel" r:id="rId3" imgW="3149600" imgH="469900" progId="Equation.3">
                  <p:embed/>
                  <p:pic>
                    <p:nvPicPr>
                      <p:cNvPr id="11367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976438"/>
                        <a:ext cx="677227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18" name="Rounded Rectangular Callout 5">
            <a:extLst>
              <a:ext uri="{FF2B5EF4-FFF2-40B4-BE49-F238E27FC236}">
                <a16:creationId xmlns:a16="http://schemas.microsoft.com/office/drawing/2014/main" id="{4853C86F-9942-616F-4AE7-BBBA3A6EB8DE}"/>
              </a:ext>
            </a:extLst>
          </p:cNvPr>
          <p:cNvSpPr/>
          <p:nvPr/>
        </p:nvSpPr>
        <p:spPr>
          <a:xfrm>
            <a:off x="6573572" y="4141991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</a:t>
            </a:r>
          </a:p>
          <a:p>
            <a:pPr algn="ctr"/>
            <a:r>
              <a:rPr lang="de-DE" sz="1700" dirty="0"/>
              <a:t>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209146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82960"/>
            <a:ext cx="8305800" cy="653752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 LCS</a:t>
            </a:r>
          </a:p>
        </p:txBody>
      </p:sp>
      <p:sp>
        <p:nvSpPr>
          <p:cNvPr id="359427" name="Line 3"/>
          <p:cNvSpPr>
            <a:spLocks noChangeShapeType="1"/>
          </p:cNvSpPr>
          <p:nvPr/>
        </p:nvSpPr>
        <p:spPr bwMode="auto">
          <a:xfrm>
            <a:off x="3048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8" name="Line 4"/>
          <p:cNvSpPr>
            <a:spLocks noChangeShapeType="1"/>
          </p:cNvSpPr>
          <p:nvPr/>
        </p:nvSpPr>
        <p:spPr bwMode="auto">
          <a:xfrm>
            <a:off x="3048000" y="1993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>
            <a:off x="5334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0" name="Line 6"/>
          <p:cNvSpPr>
            <a:spLocks noChangeShapeType="1"/>
          </p:cNvSpPr>
          <p:nvPr/>
        </p:nvSpPr>
        <p:spPr bwMode="auto">
          <a:xfrm>
            <a:off x="4495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1" name="Line 7"/>
          <p:cNvSpPr>
            <a:spLocks noChangeShapeType="1"/>
          </p:cNvSpPr>
          <p:nvPr/>
        </p:nvSpPr>
        <p:spPr bwMode="auto">
          <a:xfrm>
            <a:off x="3733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61722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>
            <a:off x="7772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>
            <a:off x="7010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>
            <a:off x="3048000" y="3212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>
            <a:off x="3048000" y="3898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3048000" y="4507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3048000" y="2602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>
            <a:off x="3048000" y="5117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40" name="Text Box 16"/>
          <p:cNvSpPr txBox="1">
            <a:spLocks noChangeArrowheads="1"/>
          </p:cNvSpPr>
          <p:nvPr/>
        </p:nvSpPr>
        <p:spPr bwMode="auto">
          <a:xfrm>
            <a:off x="2590800" y="1154886"/>
            <a:ext cx="50692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j       0          1          2           3          4           5 </a:t>
            </a:r>
          </a:p>
        </p:txBody>
      </p:sp>
      <p:sp>
        <p:nvSpPr>
          <p:cNvPr id="359441" name="Text Box 17"/>
          <p:cNvSpPr txBox="1">
            <a:spLocks noChangeArrowheads="1"/>
          </p:cNvSpPr>
          <p:nvPr/>
        </p:nvSpPr>
        <p:spPr bwMode="auto">
          <a:xfrm>
            <a:off x="1295400" y="20692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42" name="Text Box 18"/>
          <p:cNvSpPr txBox="1">
            <a:spLocks noChangeArrowheads="1"/>
          </p:cNvSpPr>
          <p:nvPr/>
        </p:nvSpPr>
        <p:spPr bwMode="auto">
          <a:xfrm>
            <a:off x="12954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43" name="Text Box 19"/>
          <p:cNvSpPr txBox="1">
            <a:spLocks noChangeArrowheads="1"/>
          </p:cNvSpPr>
          <p:nvPr/>
        </p:nvSpPr>
        <p:spPr bwMode="auto">
          <a:xfrm>
            <a:off x="1295400" y="33646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44" name="Text Box 20"/>
          <p:cNvSpPr txBox="1">
            <a:spLocks noChangeArrowheads="1"/>
          </p:cNvSpPr>
          <p:nvPr/>
        </p:nvSpPr>
        <p:spPr bwMode="auto">
          <a:xfrm>
            <a:off x="1295400" y="39742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9445" name="Text Box 21"/>
          <p:cNvSpPr txBox="1">
            <a:spLocks noChangeArrowheads="1"/>
          </p:cNvSpPr>
          <p:nvPr/>
        </p:nvSpPr>
        <p:spPr bwMode="auto">
          <a:xfrm>
            <a:off x="1295400" y="4583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359446" name="Text Box 22"/>
          <p:cNvSpPr txBox="1">
            <a:spLocks noChangeArrowheads="1"/>
          </p:cNvSpPr>
          <p:nvPr/>
        </p:nvSpPr>
        <p:spPr bwMode="auto">
          <a:xfrm>
            <a:off x="1279525" y="1500961"/>
            <a:ext cx="256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i</a:t>
            </a:r>
          </a:p>
        </p:txBody>
      </p:sp>
      <p:sp>
        <p:nvSpPr>
          <p:cNvPr id="359447" name="Text Box 23"/>
          <p:cNvSpPr txBox="1">
            <a:spLocks noChangeArrowheads="1"/>
          </p:cNvSpPr>
          <p:nvPr/>
        </p:nvSpPr>
        <p:spPr bwMode="auto">
          <a:xfrm>
            <a:off x="2438400" y="26026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48" name="Text Box 24"/>
          <p:cNvSpPr txBox="1">
            <a:spLocks noChangeArrowheads="1"/>
          </p:cNvSpPr>
          <p:nvPr/>
        </p:nvSpPr>
        <p:spPr bwMode="auto">
          <a:xfrm>
            <a:off x="2438400" y="32884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49" name="Text Box 25"/>
          <p:cNvSpPr txBox="1">
            <a:spLocks noChangeArrowheads="1"/>
          </p:cNvSpPr>
          <p:nvPr/>
        </p:nvSpPr>
        <p:spPr bwMode="auto">
          <a:xfrm>
            <a:off x="2438400" y="39742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0" name="Text Box 26"/>
          <p:cNvSpPr txBox="1">
            <a:spLocks noChangeArrowheads="1"/>
          </p:cNvSpPr>
          <p:nvPr/>
        </p:nvSpPr>
        <p:spPr bwMode="auto">
          <a:xfrm>
            <a:off x="72390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1" name="Text Box 27"/>
          <p:cNvSpPr txBox="1">
            <a:spLocks noChangeArrowheads="1"/>
          </p:cNvSpPr>
          <p:nvPr/>
        </p:nvSpPr>
        <p:spPr bwMode="auto">
          <a:xfrm>
            <a:off x="39624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2" name="Text Box 28"/>
          <p:cNvSpPr txBox="1">
            <a:spLocks noChangeArrowheads="1"/>
          </p:cNvSpPr>
          <p:nvPr/>
        </p:nvSpPr>
        <p:spPr bwMode="auto">
          <a:xfrm>
            <a:off x="6400800" y="15358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53" name="Text Box 29"/>
          <p:cNvSpPr txBox="1">
            <a:spLocks noChangeArrowheads="1"/>
          </p:cNvSpPr>
          <p:nvPr/>
        </p:nvSpPr>
        <p:spPr bwMode="auto">
          <a:xfrm>
            <a:off x="5562600" y="15358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4" name="Text Box 30"/>
          <p:cNvSpPr txBox="1">
            <a:spLocks noChangeArrowheads="1"/>
          </p:cNvSpPr>
          <p:nvPr/>
        </p:nvSpPr>
        <p:spPr bwMode="auto">
          <a:xfrm>
            <a:off x="4724400" y="1535886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D</a:t>
            </a:r>
          </a:p>
        </p:txBody>
      </p:sp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3200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6" name="Text Box 32"/>
          <p:cNvSpPr txBox="1">
            <a:spLocks noChangeArrowheads="1"/>
          </p:cNvSpPr>
          <p:nvPr/>
        </p:nvSpPr>
        <p:spPr bwMode="auto">
          <a:xfrm>
            <a:off x="3200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72390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8" name="Text Box 34"/>
          <p:cNvSpPr txBox="1">
            <a:spLocks noChangeArrowheads="1"/>
          </p:cNvSpPr>
          <p:nvPr/>
        </p:nvSpPr>
        <p:spPr bwMode="auto">
          <a:xfrm>
            <a:off x="64008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55626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0" name="Text Box 36"/>
          <p:cNvSpPr txBox="1">
            <a:spLocks noChangeArrowheads="1"/>
          </p:cNvSpPr>
          <p:nvPr/>
        </p:nvSpPr>
        <p:spPr bwMode="auto">
          <a:xfrm>
            <a:off x="4724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1" name="Text Box 37"/>
          <p:cNvSpPr txBox="1">
            <a:spLocks noChangeArrowheads="1"/>
          </p:cNvSpPr>
          <p:nvPr/>
        </p:nvSpPr>
        <p:spPr bwMode="auto">
          <a:xfrm>
            <a:off x="3962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2" name="Text Box 38"/>
          <p:cNvSpPr txBox="1">
            <a:spLocks noChangeArrowheads="1"/>
          </p:cNvSpPr>
          <p:nvPr/>
        </p:nvSpPr>
        <p:spPr bwMode="auto">
          <a:xfrm>
            <a:off x="3200400" y="4660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3" name="Text Box 39"/>
          <p:cNvSpPr txBox="1">
            <a:spLocks noChangeArrowheads="1"/>
          </p:cNvSpPr>
          <p:nvPr/>
        </p:nvSpPr>
        <p:spPr bwMode="auto">
          <a:xfrm>
            <a:off x="3200400" y="4050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3200400" y="34408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5" name="Text Box 41"/>
          <p:cNvSpPr txBox="1">
            <a:spLocks noChangeArrowheads="1"/>
          </p:cNvSpPr>
          <p:nvPr/>
        </p:nvSpPr>
        <p:spPr bwMode="auto">
          <a:xfrm>
            <a:off x="64008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66" name="Text Box 42"/>
          <p:cNvSpPr txBox="1">
            <a:spLocks noChangeArrowheads="1"/>
          </p:cNvSpPr>
          <p:nvPr/>
        </p:nvSpPr>
        <p:spPr bwMode="auto">
          <a:xfrm>
            <a:off x="55626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7" name="Text Box 43"/>
          <p:cNvSpPr txBox="1">
            <a:spLocks noChangeArrowheads="1"/>
          </p:cNvSpPr>
          <p:nvPr/>
        </p:nvSpPr>
        <p:spPr bwMode="auto">
          <a:xfrm>
            <a:off x="4724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8" name="Text Box 44"/>
          <p:cNvSpPr txBox="1">
            <a:spLocks noChangeArrowheads="1"/>
          </p:cNvSpPr>
          <p:nvPr/>
        </p:nvSpPr>
        <p:spPr bwMode="auto">
          <a:xfrm>
            <a:off x="3962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9" name="Text Box 45"/>
          <p:cNvSpPr txBox="1">
            <a:spLocks noChangeArrowheads="1"/>
          </p:cNvSpPr>
          <p:nvPr/>
        </p:nvSpPr>
        <p:spPr bwMode="auto">
          <a:xfrm>
            <a:off x="72390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0" name="Text Box 46"/>
          <p:cNvSpPr txBox="1">
            <a:spLocks noChangeArrowheads="1"/>
          </p:cNvSpPr>
          <p:nvPr/>
        </p:nvSpPr>
        <p:spPr bwMode="auto">
          <a:xfrm>
            <a:off x="3962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1" name="Text Box 47"/>
          <p:cNvSpPr txBox="1">
            <a:spLocks noChangeArrowheads="1"/>
          </p:cNvSpPr>
          <p:nvPr/>
        </p:nvSpPr>
        <p:spPr bwMode="auto">
          <a:xfrm>
            <a:off x="72390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72" name="Text Box 48"/>
          <p:cNvSpPr txBox="1">
            <a:spLocks noChangeArrowheads="1"/>
          </p:cNvSpPr>
          <p:nvPr/>
        </p:nvSpPr>
        <p:spPr bwMode="auto">
          <a:xfrm>
            <a:off x="55626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3" name="Text Box 49"/>
          <p:cNvSpPr txBox="1">
            <a:spLocks noChangeArrowheads="1"/>
          </p:cNvSpPr>
          <p:nvPr/>
        </p:nvSpPr>
        <p:spPr bwMode="auto">
          <a:xfrm>
            <a:off x="64008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4" name="Text Box 50"/>
          <p:cNvSpPr txBox="1">
            <a:spLocks noChangeArrowheads="1"/>
          </p:cNvSpPr>
          <p:nvPr/>
        </p:nvSpPr>
        <p:spPr bwMode="auto">
          <a:xfrm>
            <a:off x="3962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5" name="Text Box 51"/>
          <p:cNvSpPr txBox="1">
            <a:spLocks noChangeArrowheads="1"/>
          </p:cNvSpPr>
          <p:nvPr/>
        </p:nvSpPr>
        <p:spPr bwMode="auto">
          <a:xfrm>
            <a:off x="4724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6" name="Text Box 52"/>
          <p:cNvSpPr txBox="1">
            <a:spLocks noChangeArrowheads="1"/>
          </p:cNvSpPr>
          <p:nvPr/>
        </p:nvSpPr>
        <p:spPr bwMode="auto">
          <a:xfrm>
            <a:off x="55626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7" name="Text Box 53"/>
          <p:cNvSpPr txBox="1">
            <a:spLocks noChangeArrowheads="1"/>
          </p:cNvSpPr>
          <p:nvPr/>
        </p:nvSpPr>
        <p:spPr bwMode="auto">
          <a:xfrm>
            <a:off x="4724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8" name="Text Box 54"/>
          <p:cNvSpPr txBox="1">
            <a:spLocks noChangeArrowheads="1"/>
          </p:cNvSpPr>
          <p:nvPr/>
        </p:nvSpPr>
        <p:spPr bwMode="auto">
          <a:xfrm>
            <a:off x="72390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9" name="Text Box 55"/>
          <p:cNvSpPr txBox="1">
            <a:spLocks noChangeArrowheads="1"/>
          </p:cNvSpPr>
          <p:nvPr/>
        </p:nvSpPr>
        <p:spPr bwMode="auto">
          <a:xfrm>
            <a:off x="64008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0" name="Text Box 56"/>
          <p:cNvSpPr txBox="1">
            <a:spLocks noChangeArrowheads="1"/>
          </p:cNvSpPr>
          <p:nvPr/>
        </p:nvSpPr>
        <p:spPr bwMode="auto">
          <a:xfrm>
            <a:off x="3962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1" name="Text Box 57"/>
          <p:cNvSpPr txBox="1">
            <a:spLocks noChangeArrowheads="1"/>
          </p:cNvSpPr>
          <p:nvPr/>
        </p:nvSpPr>
        <p:spPr bwMode="auto">
          <a:xfrm>
            <a:off x="4724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2" name="Text Box 58"/>
          <p:cNvSpPr txBox="1">
            <a:spLocks noChangeArrowheads="1"/>
          </p:cNvSpPr>
          <p:nvPr/>
        </p:nvSpPr>
        <p:spPr bwMode="auto">
          <a:xfrm>
            <a:off x="55626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3" name="Text Box 59"/>
          <p:cNvSpPr txBox="1">
            <a:spLocks noChangeArrowheads="1"/>
          </p:cNvSpPr>
          <p:nvPr/>
        </p:nvSpPr>
        <p:spPr bwMode="auto">
          <a:xfrm>
            <a:off x="64008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4" name="Text Box 60"/>
          <p:cNvSpPr txBox="1">
            <a:spLocks noChangeArrowheads="1"/>
          </p:cNvSpPr>
          <p:nvPr/>
        </p:nvSpPr>
        <p:spPr bwMode="auto">
          <a:xfrm>
            <a:off x="7239000" y="4510861"/>
            <a:ext cx="421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>
                <a:solidFill>
                  <a:srgbClr val="33CC33"/>
                </a:solidFill>
                <a:latin typeface="+mn-lt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5" name="Line 61"/>
          <p:cNvSpPr>
            <a:spLocks noChangeShapeType="1"/>
          </p:cNvSpPr>
          <p:nvPr/>
        </p:nvSpPr>
        <p:spPr bwMode="auto">
          <a:xfrm flipH="1" flipV="1">
            <a:off x="6858000" y="4279086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6" name="Line 62"/>
          <p:cNvSpPr>
            <a:spLocks noChangeShapeType="1"/>
          </p:cNvSpPr>
          <p:nvPr/>
        </p:nvSpPr>
        <p:spPr bwMode="auto">
          <a:xfrm flipH="1" flipV="1">
            <a:off x="5943600" y="42790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7" name="Line 63"/>
          <p:cNvSpPr>
            <a:spLocks noChangeShapeType="1"/>
          </p:cNvSpPr>
          <p:nvPr/>
        </p:nvSpPr>
        <p:spPr bwMode="auto">
          <a:xfrm flipH="1" flipV="1">
            <a:off x="5105400" y="36694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8" name="Line 64"/>
          <p:cNvSpPr>
            <a:spLocks noChangeShapeType="1"/>
          </p:cNvSpPr>
          <p:nvPr/>
        </p:nvSpPr>
        <p:spPr bwMode="auto">
          <a:xfrm flipH="1" flipV="1">
            <a:off x="4267200" y="36694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9" name="Line 65"/>
          <p:cNvSpPr>
            <a:spLocks noChangeShapeType="1"/>
          </p:cNvSpPr>
          <p:nvPr/>
        </p:nvSpPr>
        <p:spPr bwMode="auto">
          <a:xfrm flipH="1" flipV="1">
            <a:off x="3581400" y="30598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90" name="Text Box 66"/>
          <p:cNvSpPr txBox="1">
            <a:spLocks noChangeArrowheads="1"/>
          </p:cNvSpPr>
          <p:nvPr/>
        </p:nvSpPr>
        <p:spPr bwMode="auto">
          <a:xfrm>
            <a:off x="2438400" y="4583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91" name="Text Box 67"/>
          <p:cNvSpPr txBox="1">
            <a:spLocks noChangeArrowheads="1"/>
          </p:cNvSpPr>
          <p:nvPr/>
        </p:nvSpPr>
        <p:spPr bwMode="auto">
          <a:xfrm>
            <a:off x="2362200" y="1993086"/>
            <a:ext cx="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X[i]</a:t>
            </a:r>
          </a:p>
        </p:txBody>
      </p:sp>
      <p:sp>
        <p:nvSpPr>
          <p:cNvPr id="359492" name="Text Box 68"/>
          <p:cNvSpPr txBox="1">
            <a:spLocks noChangeArrowheads="1"/>
          </p:cNvSpPr>
          <p:nvPr/>
        </p:nvSpPr>
        <p:spPr bwMode="auto">
          <a:xfrm>
            <a:off x="3048000" y="1535886"/>
            <a:ext cx="6180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Y[j]</a:t>
            </a:r>
          </a:p>
        </p:txBody>
      </p:sp>
      <p:sp>
        <p:nvSpPr>
          <p:cNvPr id="359493" name="Text Box 69"/>
          <p:cNvSpPr txBox="1">
            <a:spLocks noChangeArrowheads="1"/>
          </p:cNvSpPr>
          <p:nvPr/>
        </p:nvSpPr>
        <p:spPr bwMode="auto">
          <a:xfrm>
            <a:off x="2798448" y="177300"/>
            <a:ext cx="652115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200" dirty="0">
                <a:latin typeface="+mn-lt"/>
                <a:cs typeface="+mn-cs"/>
              </a:rPr>
              <a:t>Zeit für Rückverfolgung: 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rgbClr val="3C8C93"/>
                </a:solidFill>
                <a:latin typeface="+mn-lt"/>
                <a:cs typeface="+mn-cs"/>
              </a:rPr>
              <a:t>m+n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)</a:t>
            </a:r>
            <a:endParaRPr lang="de-DE" sz="3200" dirty="0">
              <a:latin typeface="+mn-lt"/>
              <a:cs typeface="+mn-cs"/>
            </a:endParaRPr>
          </a:p>
        </p:txBody>
      </p:sp>
      <p:sp>
        <p:nvSpPr>
          <p:cNvPr id="7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  <p:sp>
        <p:nvSpPr>
          <p:cNvPr id="71" name="Text Box 73"/>
          <p:cNvSpPr txBox="1">
            <a:spLocks noChangeArrowheads="1"/>
          </p:cNvSpPr>
          <p:nvPr/>
        </p:nvSpPr>
        <p:spPr bwMode="auto">
          <a:xfrm>
            <a:off x="51054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5715000" y="5330934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3" name="Text Box 75"/>
          <p:cNvSpPr txBox="1">
            <a:spLocks noChangeArrowheads="1"/>
          </p:cNvSpPr>
          <p:nvPr/>
        </p:nvSpPr>
        <p:spPr bwMode="auto">
          <a:xfrm>
            <a:off x="63246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4" name="Text Box 76"/>
          <p:cNvSpPr txBox="1">
            <a:spLocks noChangeArrowheads="1"/>
          </p:cNvSpPr>
          <p:nvPr/>
        </p:nvSpPr>
        <p:spPr bwMode="auto">
          <a:xfrm>
            <a:off x="1295400" y="5300771"/>
            <a:ext cx="23837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LCS (umgekehrt):</a:t>
            </a:r>
            <a:endParaRPr lang="de-DE" dirty="0">
              <a:latin typeface="+mn-lt"/>
              <a:cs typeface="+mn-cs"/>
            </a:endParaRPr>
          </a:p>
        </p:txBody>
      </p: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1371600" y="5910371"/>
            <a:ext cx="3214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LCS (richtig dargestellt):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6" name="Text Box 78"/>
          <p:cNvSpPr txBox="1">
            <a:spLocks noChangeArrowheads="1"/>
          </p:cNvSpPr>
          <p:nvPr/>
        </p:nvSpPr>
        <p:spPr bwMode="auto">
          <a:xfrm>
            <a:off x="3941736" y="5910371"/>
            <a:ext cx="214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de-DE" sz="2400" b="1" dirty="0">
                <a:latin typeface="+mn-lt"/>
                <a:cs typeface="+mn-cs"/>
              </a:rPr>
              <a:t>B  C  B</a:t>
            </a:r>
            <a:r>
              <a:rPr lang="de-DE" sz="2400" dirty="0">
                <a:latin typeface="+mn-lt"/>
                <a:cs typeface="+mn-cs"/>
              </a:rPr>
              <a:t> </a:t>
            </a:r>
          </a:p>
          <a:p>
            <a:pPr algn="r"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(ein Palindrom)</a:t>
            </a:r>
            <a:endParaRPr lang="de-DE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9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utoUpdateAnimBg="0"/>
      <p:bldP spid="72" grpId="0" autoUpdateAnimBg="0"/>
      <p:bldP spid="73" grpId="0" autoUpdateAnimBg="0"/>
      <p:bldP spid="76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Dynamische Programmierung: </a:t>
            </a:r>
            <a:r>
              <a:rPr lang="de-DE" sz="2800" dirty="0">
                <a:cs typeface="+mj-cs"/>
              </a:rPr>
              <a:t>Restaurant-Platzierung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Städte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/>
              <a:t>an der Autobahn</a:t>
            </a:r>
            <a:endParaRPr lang="de-DE" sz="2400" i="1" baseline="-25000" dirty="0">
              <a:latin typeface="Times New Roman" charset="0"/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in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haben von der Größe der Stadt abhängigen geschätzten jährlichen Profit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endParaRPr lang="de-DE" sz="2400" baseline="-25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mit Mindestabstand von 10 km aufgrund von Vorgaben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Ziel: Maximierung des Profits – großer Bonus</a:t>
            </a:r>
          </a:p>
        </p:txBody>
      </p:sp>
      <p:sp>
        <p:nvSpPr>
          <p:cNvPr id="422916" name="Line 4"/>
          <p:cNvSpPr>
            <a:spLocks noChangeShapeType="1"/>
          </p:cNvSpPr>
          <p:nvPr/>
        </p:nvSpPr>
        <p:spPr bwMode="auto">
          <a:xfrm>
            <a:off x="914400" y="4733528"/>
            <a:ext cx="739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7" name="Oval 5"/>
          <p:cNvSpPr>
            <a:spLocks noChangeArrowheads="1"/>
          </p:cNvSpPr>
          <p:nvPr/>
        </p:nvSpPr>
        <p:spPr bwMode="auto">
          <a:xfrm>
            <a:off x="914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8" name="Oval 6"/>
          <p:cNvSpPr>
            <a:spLocks noChangeArrowheads="1"/>
          </p:cNvSpPr>
          <p:nvPr/>
        </p:nvSpPr>
        <p:spPr bwMode="auto">
          <a:xfrm>
            <a:off x="14478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9" name="Oval 7"/>
          <p:cNvSpPr>
            <a:spLocks noChangeArrowheads="1"/>
          </p:cNvSpPr>
          <p:nvPr/>
        </p:nvSpPr>
        <p:spPr bwMode="auto">
          <a:xfrm>
            <a:off x="25146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20" name="Oval 8"/>
          <p:cNvSpPr>
            <a:spLocks noChangeArrowheads="1"/>
          </p:cNvSpPr>
          <p:nvPr/>
        </p:nvSpPr>
        <p:spPr bwMode="auto">
          <a:xfrm>
            <a:off x="29718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1" name="Oval 9"/>
          <p:cNvSpPr>
            <a:spLocks noChangeArrowheads="1"/>
          </p:cNvSpPr>
          <p:nvPr/>
        </p:nvSpPr>
        <p:spPr bwMode="auto">
          <a:xfrm>
            <a:off x="350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2" name="Oval 10"/>
          <p:cNvSpPr>
            <a:spLocks noChangeArrowheads="1"/>
          </p:cNvSpPr>
          <p:nvPr/>
        </p:nvSpPr>
        <p:spPr bwMode="auto">
          <a:xfrm>
            <a:off x="45720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3" name="Oval 11"/>
          <p:cNvSpPr>
            <a:spLocks noChangeArrowheads="1"/>
          </p:cNvSpPr>
          <p:nvPr/>
        </p:nvSpPr>
        <p:spPr bwMode="auto">
          <a:xfrm>
            <a:off x="5029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4" name="Oval 12"/>
          <p:cNvSpPr>
            <a:spLocks noChangeArrowheads="1"/>
          </p:cNvSpPr>
          <p:nvPr/>
        </p:nvSpPr>
        <p:spPr bwMode="auto">
          <a:xfrm>
            <a:off x="56388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5" name="Oval 13"/>
          <p:cNvSpPr>
            <a:spLocks noChangeArrowheads="1"/>
          </p:cNvSpPr>
          <p:nvPr/>
        </p:nvSpPr>
        <p:spPr bwMode="auto">
          <a:xfrm>
            <a:off x="67056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6" name="Oval 14"/>
          <p:cNvSpPr>
            <a:spLocks noChangeArrowheads="1"/>
          </p:cNvSpPr>
          <p:nvPr/>
        </p:nvSpPr>
        <p:spPr bwMode="auto">
          <a:xfrm>
            <a:off x="6096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7" name="Oval 15"/>
          <p:cNvSpPr>
            <a:spLocks noChangeArrowheads="1"/>
          </p:cNvSpPr>
          <p:nvPr/>
        </p:nvSpPr>
        <p:spPr bwMode="auto">
          <a:xfrm>
            <a:off x="4343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8" name="Oval 16"/>
          <p:cNvSpPr>
            <a:spLocks noChangeArrowheads="1"/>
          </p:cNvSpPr>
          <p:nvPr/>
        </p:nvSpPr>
        <p:spPr bwMode="auto">
          <a:xfrm>
            <a:off x="81534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9" name="Oval 17"/>
          <p:cNvSpPr>
            <a:spLocks noChangeArrowheads="1"/>
          </p:cNvSpPr>
          <p:nvPr/>
        </p:nvSpPr>
        <p:spPr bwMode="auto">
          <a:xfrm>
            <a:off x="731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30" name="Line 18"/>
          <p:cNvSpPr>
            <a:spLocks noChangeShapeType="1"/>
          </p:cNvSpPr>
          <p:nvPr/>
        </p:nvSpPr>
        <p:spPr bwMode="auto">
          <a:xfrm>
            <a:off x="3435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3435350" y="511452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>
            <a:off x="4197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3" name="Text Box 21"/>
          <p:cNvSpPr txBox="1">
            <a:spLocks noChangeArrowheads="1"/>
          </p:cNvSpPr>
          <p:nvPr/>
        </p:nvSpPr>
        <p:spPr bwMode="auto">
          <a:xfrm>
            <a:off x="3346450" y="5205016"/>
            <a:ext cx="7751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 km</a:t>
            </a:r>
          </a:p>
        </p:txBody>
      </p:sp>
      <p:sp>
        <p:nvSpPr>
          <p:cNvPr id="422934" name="Oval 22"/>
          <p:cNvSpPr>
            <a:spLocks noChangeArrowheads="1"/>
          </p:cNvSpPr>
          <p:nvPr/>
        </p:nvSpPr>
        <p:spPr bwMode="auto">
          <a:xfrm>
            <a:off x="1905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1466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Kürzeste Wege als Optimierungsproblem betrachtet</a:t>
            </a:r>
          </a:p>
        </p:txBody>
      </p:sp>
      <p:pic>
        <p:nvPicPr>
          <p:cNvPr id="2488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93941"/>
            <a:ext cx="6912028" cy="477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2371725" y="19558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Start</a:t>
            </a:r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5562600" y="38862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5724525" y="3733800"/>
            <a:ext cx="5755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Ziel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307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Brute-Force-Ansatz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Jede Stadt wird entweder gewählt oder nicht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Testen der Bedingungen für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Teilmengen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Eliminiere Teilmengen, die Einschränkungen nicht erfüllen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Berechne Gesamtprofit für jede übrigbleibende Teilmenge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Wähle Teilmenge von Städten mit größtem Profit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8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n∙2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6934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58" name="Line 50"/>
          <p:cNvSpPr>
            <a:spLocks noChangeShapeType="1"/>
          </p:cNvSpPr>
          <p:nvPr/>
        </p:nvSpPr>
        <p:spPr bwMode="auto">
          <a:xfrm>
            <a:off x="1758950" y="500697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Natürlich-gierige Strategie 1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Nehme erste Stadt. Dann nächste Stadt mit Entfernung &gt;= 10 km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Können Sie ein Beispiel angeben, bei dem nicht die richtige (beste) Lösung bestimmt wird?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</p:txBody>
      </p:sp>
      <p:sp>
        <p:nvSpPr>
          <p:cNvPr id="427027" name="Line 19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8" name="Oval 20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9" name="Oval 21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0" name="Oval 22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1" name="Oval 23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2" name="Oval 24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3" name="Oval 25"/>
          <p:cNvSpPr>
            <a:spLocks noChangeArrowheads="1"/>
          </p:cNvSpPr>
          <p:nvPr/>
        </p:nvSpPr>
        <p:spPr bwMode="auto">
          <a:xfrm>
            <a:off x="45720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4" name="Oval 26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5" name="Oval 27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6" name="Oval 28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7" name="Oval 29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8" name="Oval 30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9" name="Oval 31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0" name="Oval 32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5" name="Oval 37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6" name="Oval 38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7" name="Oval 3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8" name="Oval 40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0" name="Oval 42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1" name="Oval 4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2" name="Oval 4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3" name="Oval 45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5" name="Oval 47"/>
          <p:cNvSpPr>
            <a:spLocks noChangeArrowheads="1"/>
          </p:cNvSpPr>
          <p:nvPr/>
        </p:nvSpPr>
        <p:spPr bwMode="auto">
          <a:xfrm>
            <a:off x="2216150" y="48545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6" name="Oval 48"/>
          <p:cNvSpPr>
            <a:spLocks noChangeArrowheads="1"/>
          </p:cNvSpPr>
          <p:nvPr/>
        </p:nvSpPr>
        <p:spPr bwMode="auto">
          <a:xfrm>
            <a:off x="16827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7" name="Oval 49"/>
          <p:cNvSpPr>
            <a:spLocks noChangeArrowheads="1"/>
          </p:cNvSpPr>
          <p:nvPr/>
        </p:nvSpPr>
        <p:spPr bwMode="auto">
          <a:xfrm>
            <a:off x="26733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9" name="Text Box 51"/>
          <p:cNvSpPr txBox="1">
            <a:spLocks noChangeArrowheads="1"/>
          </p:cNvSpPr>
          <p:nvPr/>
        </p:nvSpPr>
        <p:spPr bwMode="auto">
          <a:xfrm>
            <a:off x="142240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0" name="Text Box 52"/>
          <p:cNvSpPr txBox="1">
            <a:spLocks noChangeArrowheads="1"/>
          </p:cNvSpPr>
          <p:nvPr/>
        </p:nvSpPr>
        <p:spPr bwMode="auto">
          <a:xfrm>
            <a:off x="244475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1" name="Text Box 53"/>
          <p:cNvSpPr txBox="1">
            <a:spLocks noChangeArrowheads="1"/>
          </p:cNvSpPr>
          <p:nvPr/>
        </p:nvSpPr>
        <p:spPr bwMode="auto">
          <a:xfrm>
            <a:off x="2047875" y="5195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3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9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uiExpand="1" build="p"/>
      <p:bldP spid="427046" grpId="0" uiExpand="1" animBg="1"/>
      <p:bldP spid="427047" grpId="0" uiExpand="1" animBg="1"/>
      <p:bldP spid="427048" grpId="0" uiExpand="1" animBg="1"/>
      <p:bldP spid="427050" grpId="0" uiExpand="1" animBg="1"/>
      <p:bldP spid="427051" grpId="0" uiExpand="1" animBg="1"/>
      <p:bldP spid="427052" grpId="0" uiExpand="1" animBg="1"/>
      <p:bldP spid="427053" grpId="0" uiExpand="1" animBg="1"/>
      <p:bldP spid="427055" grpId="0" animBg="1"/>
      <p:bldP spid="427056" grpId="0" animBg="1"/>
      <p:bldP spid="427057" grpId="0" animBg="1"/>
      <p:bldP spid="427059" grpId="0"/>
      <p:bldP spid="427060" grpId="0"/>
      <p:bldP spid="42706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Line 2"/>
          <p:cNvSpPr>
            <a:spLocks noChangeShapeType="1"/>
          </p:cNvSpPr>
          <p:nvPr/>
        </p:nvSpPr>
        <p:spPr bwMode="auto">
          <a:xfrm>
            <a:off x="16002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Natürlich-gierige Strategie </a:t>
            </a:r>
            <a:r>
              <a:rPr lang="de-DE">
                <a:cs typeface="+mj-cs"/>
              </a:rPr>
              <a:t>2</a:t>
            </a:r>
          </a:p>
        </p:txBody>
      </p:sp>
      <p:sp>
        <p:nvSpPr>
          <p:cNvPr id="431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cs typeface="+mn-cs"/>
              </a:rPr>
              <a:t>Nehme Stadt mit höchstem Profit und dann die nächsten, die nicht &lt;10 km von der vorher gewählten Stadt liegen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Können Sie ein Beispiel angeben, bei dem nicht die richtige (beste) Lösung bestimmt wird?</a:t>
            </a:r>
          </a:p>
          <a:p>
            <a:pPr eaLnBrk="1" hangingPunct="1">
              <a:lnSpc>
                <a:spcPct val="8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431109" name="Line 5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0" name="Oval 6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1" name="Oval 7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2" name="Oval 8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3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4" name="Oval 10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5" name="Oval 11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6" name="Oval 12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7" name="Oval 1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8" name="Oval 1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9" name="Oval 15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0" name="Oval 16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1" name="Oval 17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2" name="Oval 18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3" name="Oval 1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26" name="Oval 22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9" name="Oval 25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0" name="Oval 26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1" name="Oval 27"/>
          <p:cNvSpPr>
            <a:spLocks noChangeArrowheads="1"/>
          </p:cNvSpPr>
          <p:nvPr/>
        </p:nvSpPr>
        <p:spPr bwMode="auto">
          <a:xfrm>
            <a:off x="1981200" y="4687888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2" name="Oval 28"/>
          <p:cNvSpPr>
            <a:spLocks noChangeArrowheads="1"/>
          </p:cNvSpPr>
          <p:nvPr/>
        </p:nvSpPr>
        <p:spPr bwMode="auto">
          <a:xfrm>
            <a:off x="1371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3" name="Oval 29"/>
          <p:cNvSpPr>
            <a:spLocks noChangeArrowheads="1"/>
          </p:cNvSpPr>
          <p:nvPr/>
        </p:nvSpPr>
        <p:spPr bwMode="auto">
          <a:xfrm>
            <a:off x="2514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4" name="Text Box 30"/>
          <p:cNvSpPr txBox="1">
            <a:spLocks noChangeArrowheads="1"/>
          </p:cNvSpPr>
          <p:nvPr/>
        </p:nvSpPr>
        <p:spPr bwMode="auto">
          <a:xfrm>
            <a:off x="12636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5" name="Text Box 31"/>
          <p:cNvSpPr txBox="1">
            <a:spLocks noChangeArrowheads="1"/>
          </p:cNvSpPr>
          <p:nvPr/>
        </p:nvSpPr>
        <p:spPr bwMode="auto">
          <a:xfrm>
            <a:off x="23685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6" name="Text Box 32"/>
          <p:cNvSpPr txBox="1">
            <a:spLocks noChangeArrowheads="1"/>
          </p:cNvSpPr>
          <p:nvPr/>
        </p:nvSpPr>
        <p:spPr bwMode="auto">
          <a:xfrm>
            <a:off x="1828800" y="50657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431137" name="Oval 33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40" name="Oval 36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41" name="Oval 37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3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70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8" grpId="0" build="p"/>
      <p:bldP spid="431126" grpId="0" animBg="1"/>
      <p:bldP spid="431129" grpId="0" animBg="1"/>
      <p:bldP spid="431130" grpId="0" animBg="1"/>
      <p:bldP spid="431131" grpId="0" animBg="1"/>
      <p:bldP spid="431132" grpId="0" animBg="1"/>
      <p:bldP spid="431133" grpId="0" animBg="1"/>
      <p:bldP spid="431134" grpId="0"/>
      <p:bldP spid="431135" grpId="0"/>
      <p:bldP spid="431136" grpId="0"/>
      <p:bldP spid="431137" grpId="0" animBg="1"/>
      <p:bldP spid="431140" grpId="0" animBg="1"/>
      <p:bldP spid="43114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640959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Formulierung über dynamische Programmierung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Nehmen wir an, die optimale Lösung sei gefunden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Entweder enthält sie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oder nicht</a:t>
            </a:r>
            <a:endParaRPr lang="de-DE" sz="2400" baseline="-25000">
              <a:cs typeface="+mn-cs"/>
            </a:endParaRP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1: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nicht enthalten</a:t>
            </a:r>
          </a:p>
          <a:p>
            <a:pPr lvl="1" eaLnBrk="1" hangingPunct="1">
              <a:defRPr/>
            </a:pPr>
            <a:r>
              <a:rPr lang="de-DE" sz="2000"/>
              <a:t>Beste Lösung identisch zur besten Lösung von </a:t>
            </a:r>
            <a:r>
              <a:rPr lang="de-DE" sz="2000">
                <a:solidFill>
                  <a:srgbClr val="3C8C93"/>
                </a:solidFill>
              </a:rPr>
              <a:t>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n-1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2: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enthalten</a:t>
            </a:r>
          </a:p>
          <a:p>
            <a:pPr lvl="1" eaLnBrk="1" hangingPunct="1">
              <a:defRPr/>
            </a:pPr>
            <a:r>
              <a:rPr lang="de-DE" sz="2000"/>
              <a:t>Beste Lösung ist </a:t>
            </a:r>
            <a:r>
              <a:rPr lang="de-DE" sz="2000">
                <a:solidFill>
                  <a:srgbClr val="3C8C93"/>
                </a:solidFill>
              </a:rPr>
              <a:t>p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 + beste Lösung für 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 baseline="-25000"/>
              <a:t>  </a:t>
            </a:r>
            <a:r>
              <a:rPr lang="de-DE" sz="2000"/>
              <a:t>, wobei </a:t>
            </a:r>
            <a:r>
              <a:rPr lang="de-DE" sz="2000">
                <a:solidFill>
                  <a:srgbClr val="3C8C93"/>
                </a:solidFill>
              </a:rPr>
              <a:t>j &lt; n</a:t>
            </a:r>
            <a:r>
              <a:rPr lang="de-DE" sz="2000"/>
              <a:t> der größte Index ist, so dass </a:t>
            </a:r>
            <a:r>
              <a:rPr lang="de-DE" sz="2000">
                <a:solidFill>
                  <a:srgbClr val="3C8C93"/>
                </a:solidFill>
              </a:rPr>
              <a:t>dist(t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>
                <a:solidFill>
                  <a:srgbClr val="3C8C93"/>
                </a:solidFill>
              </a:rPr>
              <a:t>, t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) </a:t>
            </a:r>
            <a:r>
              <a:rPr lang="de-DE" sz="2000">
                <a:solidFill>
                  <a:srgbClr val="3C8C93"/>
                </a:solidFill>
                <a:cs typeface="Times New Roman" charset="0"/>
              </a:rPr>
              <a:t>≥ 10</a:t>
            </a:r>
          </a:p>
        </p:txBody>
      </p:sp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8007424" y="4365104"/>
            <a:ext cx="0" cy="5334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3193" name="Line 41"/>
          <p:cNvSpPr>
            <a:spLocks noChangeShapeType="1"/>
          </p:cNvSpPr>
          <p:nvPr/>
        </p:nvSpPr>
        <p:spPr bwMode="auto">
          <a:xfrm>
            <a:off x="7321624" y="5279504"/>
            <a:ext cx="0" cy="4572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433196" name="Group 44"/>
          <p:cNvGrpSpPr>
            <a:grpSpLocks/>
          </p:cNvGrpSpPr>
          <p:nvPr/>
        </p:nvGrpSpPr>
        <p:grpSpPr bwMode="auto">
          <a:xfrm>
            <a:off x="920824" y="4441304"/>
            <a:ext cx="7467600" cy="381000"/>
            <a:chOff x="480" y="3216"/>
            <a:chExt cx="4704" cy="240"/>
          </a:xfrm>
        </p:grpSpPr>
        <p:sp>
          <p:nvSpPr>
            <p:cNvPr id="433156" name="Line 4"/>
            <p:cNvSpPr>
              <a:spLocks noChangeShapeType="1"/>
            </p:cNvSpPr>
            <p:nvPr/>
          </p:nvSpPr>
          <p:spPr bwMode="auto">
            <a:xfrm>
              <a:off x="480" y="3360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7" name="Oval 5"/>
            <p:cNvSpPr>
              <a:spLocks noChangeArrowheads="1"/>
            </p:cNvSpPr>
            <p:nvPr/>
          </p:nvSpPr>
          <p:spPr bwMode="auto">
            <a:xfrm>
              <a:off x="48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8" name="Oval 6"/>
            <p:cNvSpPr>
              <a:spLocks noChangeArrowheads="1"/>
            </p:cNvSpPr>
            <p:nvPr/>
          </p:nvSpPr>
          <p:spPr bwMode="auto">
            <a:xfrm>
              <a:off x="816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9" name="Oval 7"/>
            <p:cNvSpPr>
              <a:spLocks noChangeArrowheads="1"/>
            </p:cNvSpPr>
            <p:nvPr/>
          </p:nvSpPr>
          <p:spPr bwMode="auto">
            <a:xfrm>
              <a:off x="148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0" name="Oval 8"/>
            <p:cNvSpPr>
              <a:spLocks noChangeArrowheads="1"/>
            </p:cNvSpPr>
            <p:nvPr/>
          </p:nvSpPr>
          <p:spPr bwMode="auto">
            <a:xfrm>
              <a:off x="1776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1" name="Oval 9"/>
            <p:cNvSpPr>
              <a:spLocks noChangeArrowheads="1"/>
            </p:cNvSpPr>
            <p:nvPr/>
          </p:nvSpPr>
          <p:spPr bwMode="auto">
            <a:xfrm>
              <a:off x="211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2" name="Oval 10"/>
            <p:cNvSpPr>
              <a:spLocks noChangeArrowheads="1"/>
            </p:cNvSpPr>
            <p:nvPr/>
          </p:nvSpPr>
          <p:spPr bwMode="auto">
            <a:xfrm>
              <a:off x="2784" y="321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3" name="Oval 11"/>
            <p:cNvSpPr>
              <a:spLocks noChangeArrowheads="1"/>
            </p:cNvSpPr>
            <p:nvPr/>
          </p:nvSpPr>
          <p:spPr bwMode="auto">
            <a:xfrm>
              <a:off x="307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4" name="Oval 12"/>
            <p:cNvSpPr>
              <a:spLocks noChangeArrowheads="1"/>
            </p:cNvSpPr>
            <p:nvPr/>
          </p:nvSpPr>
          <p:spPr bwMode="auto">
            <a:xfrm>
              <a:off x="3456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5" name="Oval 13"/>
            <p:cNvSpPr>
              <a:spLocks noChangeArrowheads="1"/>
            </p:cNvSpPr>
            <p:nvPr/>
          </p:nvSpPr>
          <p:spPr bwMode="auto">
            <a:xfrm>
              <a:off x="4128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6" name="Oval 14"/>
            <p:cNvSpPr>
              <a:spLocks noChangeArrowheads="1"/>
            </p:cNvSpPr>
            <p:nvPr/>
          </p:nvSpPr>
          <p:spPr bwMode="auto">
            <a:xfrm>
              <a:off x="374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7" name="Oval 15"/>
            <p:cNvSpPr>
              <a:spLocks noChangeArrowheads="1"/>
            </p:cNvSpPr>
            <p:nvPr/>
          </p:nvSpPr>
          <p:spPr bwMode="auto">
            <a:xfrm>
              <a:off x="264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8" name="Oval 16"/>
            <p:cNvSpPr>
              <a:spLocks noChangeArrowheads="1"/>
            </p:cNvSpPr>
            <p:nvPr/>
          </p:nvSpPr>
          <p:spPr bwMode="auto">
            <a:xfrm>
              <a:off x="5040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9" name="Oval 17"/>
            <p:cNvSpPr>
              <a:spLocks noChangeArrowheads="1"/>
            </p:cNvSpPr>
            <p:nvPr/>
          </p:nvSpPr>
          <p:spPr bwMode="auto">
            <a:xfrm>
              <a:off x="460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0" name="Oval 18"/>
            <p:cNvSpPr>
              <a:spLocks noChangeArrowheads="1"/>
            </p:cNvSpPr>
            <p:nvPr/>
          </p:nvSpPr>
          <p:spPr bwMode="auto">
            <a:xfrm>
              <a:off x="110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4" name="Oval 42"/>
            <p:cNvSpPr>
              <a:spLocks noChangeArrowheads="1"/>
            </p:cNvSpPr>
            <p:nvPr/>
          </p:nvSpPr>
          <p:spPr bwMode="auto">
            <a:xfrm>
              <a:off x="475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433197" name="Group 45"/>
          <p:cNvGrpSpPr>
            <a:grpSpLocks/>
          </p:cNvGrpSpPr>
          <p:nvPr/>
        </p:nvGrpSpPr>
        <p:grpSpPr bwMode="auto">
          <a:xfrm>
            <a:off x="920824" y="5279504"/>
            <a:ext cx="7467600" cy="381000"/>
            <a:chOff x="480" y="3744"/>
            <a:chExt cx="4704" cy="240"/>
          </a:xfrm>
        </p:grpSpPr>
        <p:sp>
          <p:nvSpPr>
            <p:cNvPr id="433177" name="Line 25"/>
            <p:cNvSpPr>
              <a:spLocks noChangeShapeType="1"/>
            </p:cNvSpPr>
            <p:nvPr/>
          </p:nvSpPr>
          <p:spPr bwMode="auto">
            <a:xfrm>
              <a:off x="480" y="3888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8" name="Oval 26"/>
            <p:cNvSpPr>
              <a:spLocks noChangeArrowheads="1"/>
            </p:cNvSpPr>
            <p:nvPr/>
          </p:nvSpPr>
          <p:spPr bwMode="auto">
            <a:xfrm>
              <a:off x="48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9" name="Oval 27"/>
            <p:cNvSpPr>
              <a:spLocks noChangeArrowheads="1"/>
            </p:cNvSpPr>
            <p:nvPr/>
          </p:nvSpPr>
          <p:spPr bwMode="auto">
            <a:xfrm>
              <a:off x="816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0" name="Oval 28"/>
            <p:cNvSpPr>
              <a:spLocks noChangeArrowheads="1"/>
            </p:cNvSpPr>
            <p:nvPr/>
          </p:nvSpPr>
          <p:spPr bwMode="auto">
            <a:xfrm>
              <a:off x="148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1" name="Oval 29"/>
            <p:cNvSpPr>
              <a:spLocks noChangeArrowheads="1"/>
            </p:cNvSpPr>
            <p:nvPr/>
          </p:nvSpPr>
          <p:spPr bwMode="auto">
            <a:xfrm>
              <a:off x="1776" y="379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2" name="Oval 30"/>
            <p:cNvSpPr>
              <a:spLocks noChangeArrowheads="1"/>
            </p:cNvSpPr>
            <p:nvPr/>
          </p:nvSpPr>
          <p:spPr bwMode="auto">
            <a:xfrm>
              <a:off x="211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3" name="Oval 31"/>
            <p:cNvSpPr>
              <a:spLocks noChangeArrowheads="1"/>
            </p:cNvSpPr>
            <p:nvPr/>
          </p:nvSpPr>
          <p:spPr bwMode="auto">
            <a:xfrm>
              <a:off x="2784" y="374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4" name="Oval 32"/>
            <p:cNvSpPr>
              <a:spLocks noChangeArrowheads="1"/>
            </p:cNvSpPr>
            <p:nvPr/>
          </p:nvSpPr>
          <p:spPr bwMode="auto">
            <a:xfrm>
              <a:off x="307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5" name="Oval 33"/>
            <p:cNvSpPr>
              <a:spLocks noChangeArrowheads="1"/>
            </p:cNvSpPr>
            <p:nvPr/>
          </p:nvSpPr>
          <p:spPr bwMode="auto">
            <a:xfrm>
              <a:off x="3456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6" name="Oval 34"/>
            <p:cNvSpPr>
              <a:spLocks noChangeArrowheads="1"/>
            </p:cNvSpPr>
            <p:nvPr/>
          </p:nvSpPr>
          <p:spPr bwMode="auto">
            <a:xfrm>
              <a:off x="4128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7" name="Oval 35"/>
            <p:cNvSpPr>
              <a:spLocks noChangeArrowheads="1"/>
            </p:cNvSpPr>
            <p:nvPr/>
          </p:nvSpPr>
          <p:spPr bwMode="auto">
            <a:xfrm>
              <a:off x="374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8" name="Oval 36"/>
            <p:cNvSpPr>
              <a:spLocks noChangeArrowheads="1"/>
            </p:cNvSpPr>
            <p:nvPr/>
          </p:nvSpPr>
          <p:spPr bwMode="auto">
            <a:xfrm>
              <a:off x="264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9" name="Oval 37"/>
            <p:cNvSpPr>
              <a:spLocks noChangeArrowheads="1"/>
            </p:cNvSpPr>
            <p:nvPr/>
          </p:nvSpPr>
          <p:spPr bwMode="auto">
            <a:xfrm>
              <a:off x="5040" y="3792"/>
              <a:ext cx="144" cy="144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0" name="Oval 38"/>
            <p:cNvSpPr>
              <a:spLocks noChangeArrowheads="1"/>
            </p:cNvSpPr>
            <p:nvPr/>
          </p:nvSpPr>
          <p:spPr bwMode="auto">
            <a:xfrm>
              <a:off x="460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1" name="Oval 39"/>
            <p:cNvSpPr>
              <a:spLocks noChangeArrowheads="1"/>
            </p:cNvSpPr>
            <p:nvPr/>
          </p:nvSpPr>
          <p:spPr bwMode="auto">
            <a:xfrm>
              <a:off x="110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5" name="Oval 43"/>
            <p:cNvSpPr>
              <a:spLocks noChangeArrowheads="1"/>
            </p:cNvSpPr>
            <p:nvPr/>
          </p:nvSpPr>
          <p:spPr bwMode="auto">
            <a:xfrm>
              <a:off x="475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Formulierung als Rekurrenz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Sei </a:t>
            </a:r>
            <a:r>
              <a:rPr lang="de-DE" sz="2400">
                <a:solidFill>
                  <a:schemeClr val="accent1">
                    <a:lumMod val="50000"/>
                  </a:schemeClr>
                </a:solidFill>
                <a:cs typeface="+mn-cs"/>
              </a:rPr>
              <a:t>S(i)</a:t>
            </a:r>
            <a:r>
              <a:rPr lang="de-DE" sz="2400">
                <a:cs typeface="+mn-cs"/>
              </a:rPr>
              <a:t> der Gesamtprofit der optimalen Lösung, wenn die ersten </a:t>
            </a:r>
            <a:r>
              <a:rPr lang="de-DE" sz="2400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 Städte betrachtet, aber nicht notwendigerweise ausgewählt wurden</a:t>
            </a:r>
          </a:p>
          <a:p>
            <a:pPr lvl="1" eaLnBrk="1" hangingPunct="1">
              <a:defRPr/>
            </a:pPr>
            <a:r>
              <a:rPr lang="de-DE" sz="2000"/>
              <a:t>S(n) ist die optimale Lösung für das Gesamtproblem</a:t>
            </a:r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</p:txBody>
      </p:sp>
      <p:grpSp>
        <p:nvGrpSpPr>
          <p:cNvPr id="435223" name="Group 23"/>
          <p:cNvGrpSpPr>
            <a:grpSpLocks/>
          </p:cNvGrpSpPr>
          <p:nvPr/>
        </p:nvGrpSpPr>
        <p:grpSpPr bwMode="auto">
          <a:xfrm>
            <a:off x="609600" y="2743201"/>
            <a:ext cx="8066088" cy="1016001"/>
            <a:chOff x="384" y="1728"/>
            <a:chExt cx="5081" cy="640"/>
          </a:xfrm>
        </p:grpSpPr>
        <p:sp>
          <p:nvSpPr>
            <p:cNvPr id="435204" name="Text Box 4"/>
            <p:cNvSpPr txBox="1">
              <a:spLocks noChangeArrowheads="1"/>
            </p:cNvSpPr>
            <p:nvPr/>
          </p:nvSpPr>
          <p:spPr bwMode="auto">
            <a:xfrm>
              <a:off x="1488" y="1728"/>
              <a:ext cx="3977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S(n-1)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 maximal</a:t>
              </a:r>
            </a:p>
          </p:txBody>
        </p:sp>
        <p:sp>
          <p:nvSpPr>
            <p:cNvPr id="435205" name="AutoShape 5"/>
            <p:cNvSpPr>
              <a:spLocks/>
            </p:cNvSpPr>
            <p:nvPr/>
          </p:nvSpPr>
          <p:spPr bwMode="auto">
            <a:xfrm>
              <a:off x="1392" y="1833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8" name="Rectangle 8"/>
            <p:cNvSpPr>
              <a:spLocks noChangeArrowheads="1"/>
            </p:cNvSpPr>
            <p:nvPr/>
          </p:nvSpPr>
          <p:spPr bwMode="auto">
            <a:xfrm>
              <a:off x="384" y="1881"/>
              <a:ext cx="9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S(n) = max</a:t>
              </a:r>
            </a:p>
          </p:txBody>
        </p:sp>
      </p:grpSp>
      <p:grpSp>
        <p:nvGrpSpPr>
          <p:cNvPr id="435224" name="Group 24"/>
          <p:cNvGrpSpPr>
            <a:grpSpLocks/>
          </p:cNvGrpSpPr>
          <p:nvPr/>
        </p:nvGrpSpPr>
        <p:grpSpPr bwMode="auto">
          <a:xfrm>
            <a:off x="609600" y="3900487"/>
            <a:ext cx="7850188" cy="1473199"/>
            <a:chOff x="384" y="2457"/>
            <a:chExt cx="4945" cy="928"/>
          </a:xfrm>
        </p:grpSpPr>
        <p:sp>
          <p:nvSpPr>
            <p:cNvPr id="435206" name="Line 6"/>
            <p:cNvSpPr>
              <a:spLocks noChangeShapeType="1"/>
            </p:cNvSpPr>
            <p:nvPr/>
          </p:nvSpPr>
          <p:spPr bwMode="auto">
            <a:xfrm>
              <a:off x="1728" y="2457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9" name="Text Box 9"/>
            <p:cNvSpPr txBox="1">
              <a:spLocks noChangeArrowheads="1"/>
            </p:cNvSpPr>
            <p:nvPr/>
          </p:nvSpPr>
          <p:spPr bwMode="auto">
            <a:xfrm>
              <a:off x="1488" y="2745"/>
              <a:ext cx="384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S(i-1)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i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 maximal</a:t>
              </a:r>
              <a:endParaRPr lang="de-DE" sz="2400" dirty="0">
                <a:solidFill>
                  <a:srgbClr val="3C8C93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435210" name="AutoShape 10"/>
            <p:cNvSpPr>
              <a:spLocks/>
            </p:cNvSpPr>
            <p:nvPr/>
          </p:nvSpPr>
          <p:spPr bwMode="auto">
            <a:xfrm>
              <a:off x="1392" y="2850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11" name="Rectangle 11"/>
            <p:cNvSpPr>
              <a:spLocks noChangeArrowheads="1"/>
            </p:cNvSpPr>
            <p:nvPr/>
          </p:nvSpPr>
          <p:spPr bwMode="auto">
            <a:xfrm>
              <a:off x="384" y="2898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S(i) = max</a:t>
              </a:r>
            </a:p>
          </p:txBody>
        </p:sp>
        <p:sp>
          <p:nvSpPr>
            <p:cNvPr id="435212" name="Text Box 12"/>
            <p:cNvSpPr txBox="1">
              <a:spLocks noChangeArrowheads="1"/>
            </p:cNvSpPr>
            <p:nvPr/>
          </p:nvSpPr>
          <p:spPr bwMode="auto">
            <a:xfrm>
              <a:off x="1824" y="2457"/>
              <a:ext cx="9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Generalisiere</a:t>
              </a:r>
            </a:p>
          </p:txBody>
        </p:sp>
      </p:grpSp>
      <p:sp>
        <p:nvSpPr>
          <p:cNvPr id="435213" name="Text Box 13"/>
          <p:cNvSpPr txBox="1">
            <a:spLocks noChangeArrowheads="1"/>
          </p:cNvSpPr>
          <p:nvPr/>
        </p:nvSpPr>
        <p:spPr bwMode="auto">
          <a:xfrm>
            <a:off x="593725" y="5445224"/>
            <a:ext cx="6873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Anzahl der Teilprobleme: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>
                <a:latin typeface="+mn-lt"/>
                <a:cs typeface="+mn-cs"/>
              </a:rPr>
              <a:t>.   Grenzfall: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S(0) = 0</a:t>
            </a:r>
            <a:r>
              <a:rPr lang="de-DE">
                <a:latin typeface="+mn-lt"/>
                <a:cs typeface="+mn-cs"/>
              </a:rPr>
              <a:t>.</a:t>
            </a:r>
          </a:p>
        </p:txBody>
      </p:sp>
      <p:grpSp>
        <p:nvGrpSpPr>
          <p:cNvPr id="435227" name="Group 27"/>
          <p:cNvGrpSpPr>
            <a:grpSpLocks/>
          </p:cNvGrpSpPr>
          <p:nvPr/>
        </p:nvGrpSpPr>
        <p:grpSpPr bwMode="auto">
          <a:xfrm>
            <a:off x="593725" y="5986562"/>
            <a:ext cx="6569075" cy="446087"/>
            <a:chOff x="374" y="3911"/>
            <a:chExt cx="4138" cy="281"/>
          </a:xfrm>
        </p:grpSpPr>
        <p:grpSp>
          <p:nvGrpSpPr>
            <p:cNvPr id="166919" name="Group 25"/>
            <p:cNvGrpSpPr>
              <a:grpSpLocks/>
            </p:cNvGrpSpPr>
            <p:nvPr/>
          </p:nvGrpSpPr>
          <p:grpSpPr bwMode="auto">
            <a:xfrm>
              <a:off x="374" y="3911"/>
              <a:ext cx="4138" cy="265"/>
              <a:chOff x="374" y="3911"/>
              <a:chExt cx="4138" cy="265"/>
            </a:xfrm>
          </p:grpSpPr>
          <p:sp>
            <p:nvSpPr>
              <p:cNvPr id="435215" name="Text Box 15"/>
              <p:cNvSpPr txBox="1">
                <a:spLocks noChangeArrowheads="1"/>
              </p:cNvSpPr>
              <p:nvPr/>
            </p:nvSpPr>
            <p:spPr bwMode="auto">
              <a:xfrm>
                <a:off x="374" y="3911"/>
                <a:ext cx="112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Abhängigkeiten: </a:t>
                </a:r>
              </a:p>
            </p:txBody>
          </p:sp>
          <p:sp>
            <p:nvSpPr>
              <p:cNvPr id="435216" name="Rectangle 16"/>
              <p:cNvSpPr>
                <a:spLocks noChangeArrowheads="1"/>
              </p:cNvSpPr>
              <p:nvPr/>
            </p:nvSpPr>
            <p:spPr bwMode="auto">
              <a:xfrm>
                <a:off x="1680" y="3984"/>
                <a:ext cx="283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435217" name="Rectangle 17"/>
              <p:cNvSpPr>
                <a:spLocks noChangeArrowheads="1"/>
              </p:cNvSpPr>
              <p:nvPr/>
            </p:nvSpPr>
            <p:spPr bwMode="auto">
              <a:xfrm>
                <a:off x="2928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i</a:t>
                </a:r>
              </a:p>
            </p:txBody>
          </p:sp>
          <p:sp>
            <p:nvSpPr>
              <p:cNvPr id="435221" name="Rectangle 21"/>
              <p:cNvSpPr>
                <a:spLocks noChangeArrowheads="1"/>
              </p:cNvSpPr>
              <p:nvPr/>
            </p:nvSpPr>
            <p:spPr bwMode="auto">
              <a:xfrm>
                <a:off x="2736" y="3984"/>
                <a:ext cx="192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 sz="1600">
                    <a:solidFill>
                      <a:schemeClr val="bg1"/>
                    </a:solidFill>
                    <a:latin typeface="+mn-lt"/>
                    <a:cs typeface="+mn-cs"/>
                  </a:rPr>
                  <a:t>i-1</a:t>
                </a:r>
              </a:p>
            </p:txBody>
          </p:sp>
          <p:sp>
            <p:nvSpPr>
              <p:cNvPr id="435222" name="Rectangle 22"/>
              <p:cNvSpPr>
                <a:spLocks noChangeArrowheads="1"/>
              </p:cNvSpPr>
              <p:nvPr/>
            </p:nvSpPr>
            <p:spPr bwMode="auto">
              <a:xfrm>
                <a:off x="2400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j</a:t>
                </a:r>
              </a:p>
            </p:txBody>
          </p:sp>
        </p:grpSp>
        <p:sp>
          <p:nvSpPr>
            <p:cNvPr id="435226" name="Text Box 26"/>
            <p:cNvSpPr txBox="1">
              <a:spLocks noChangeArrowheads="1"/>
            </p:cNvSpPr>
            <p:nvPr/>
          </p:nvSpPr>
          <p:spPr bwMode="auto">
            <a:xfrm>
              <a:off x="1488" y="3959"/>
              <a:ext cx="1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S</a:t>
              </a:r>
            </a:p>
          </p:txBody>
        </p:sp>
      </p:grp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7192"/>
            <a:ext cx="8229600" cy="1173163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1: 6 + 3 + 4 + 12 = 25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2: 12 + 9 + 4 = 25</a:t>
            </a:r>
          </a:p>
        </p:txBody>
      </p:sp>
      <p:pic>
        <p:nvPicPr>
          <p:cNvPr id="168963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83" name="Text Box 35"/>
          <p:cNvSpPr txBox="1">
            <a:spLocks noChangeArrowheads="1"/>
          </p:cNvSpPr>
          <p:nvPr/>
        </p:nvSpPr>
        <p:spPr bwMode="auto">
          <a:xfrm>
            <a:off x="1981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284" name="Text Box 36"/>
          <p:cNvSpPr txBox="1">
            <a:spLocks noChangeArrowheads="1"/>
          </p:cNvSpPr>
          <p:nvPr/>
        </p:nvSpPr>
        <p:spPr bwMode="auto">
          <a:xfrm>
            <a:off x="25082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5" name="Text Box 37"/>
          <p:cNvSpPr txBox="1">
            <a:spLocks noChangeArrowheads="1"/>
          </p:cNvSpPr>
          <p:nvPr/>
        </p:nvSpPr>
        <p:spPr bwMode="auto">
          <a:xfrm>
            <a:off x="28130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6" name="Text Box 38"/>
          <p:cNvSpPr txBox="1">
            <a:spLocks noChangeArrowheads="1"/>
          </p:cNvSpPr>
          <p:nvPr/>
        </p:nvSpPr>
        <p:spPr bwMode="auto">
          <a:xfrm>
            <a:off x="34226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4267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8" name="Text Box 40"/>
          <p:cNvSpPr txBox="1">
            <a:spLocks noChangeArrowheads="1"/>
          </p:cNvSpPr>
          <p:nvPr/>
        </p:nvSpPr>
        <p:spPr bwMode="auto">
          <a:xfrm>
            <a:off x="56261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9" name="Text Box 41"/>
          <p:cNvSpPr txBox="1">
            <a:spLocks noChangeArrowheads="1"/>
          </p:cNvSpPr>
          <p:nvPr/>
        </p:nvSpPr>
        <p:spPr bwMode="auto">
          <a:xfrm>
            <a:off x="4953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0" name="Text Box 42"/>
          <p:cNvSpPr txBox="1">
            <a:spLocks noChangeArrowheads="1"/>
          </p:cNvSpPr>
          <p:nvPr/>
        </p:nvSpPr>
        <p:spPr bwMode="auto">
          <a:xfrm>
            <a:off x="6699250" y="1766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291" name="Text Box 43"/>
          <p:cNvSpPr txBox="1">
            <a:spLocks noChangeArrowheads="1"/>
          </p:cNvSpPr>
          <p:nvPr/>
        </p:nvSpPr>
        <p:spPr bwMode="auto">
          <a:xfrm>
            <a:off x="8001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2" name="Text Box 44"/>
          <p:cNvSpPr txBox="1">
            <a:spLocks noChangeArrowheads="1"/>
          </p:cNvSpPr>
          <p:nvPr/>
        </p:nvSpPr>
        <p:spPr bwMode="auto">
          <a:xfrm>
            <a:off x="1593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93" name="Text Box 45"/>
          <p:cNvSpPr txBox="1">
            <a:spLocks noChangeArrowheads="1"/>
          </p:cNvSpPr>
          <p:nvPr/>
        </p:nvSpPr>
        <p:spPr bwMode="auto">
          <a:xfrm>
            <a:off x="2355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4" name="Text Box 46"/>
          <p:cNvSpPr txBox="1">
            <a:spLocks noChangeArrowheads="1"/>
          </p:cNvSpPr>
          <p:nvPr/>
        </p:nvSpPr>
        <p:spPr bwMode="auto">
          <a:xfrm>
            <a:off x="26606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295" name="Text Box 47"/>
          <p:cNvSpPr txBox="1">
            <a:spLocks noChangeArrowheads="1"/>
          </p:cNvSpPr>
          <p:nvPr/>
        </p:nvSpPr>
        <p:spPr bwMode="auto">
          <a:xfrm>
            <a:off x="2965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437296" name="Text Box 48"/>
          <p:cNvSpPr txBox="1">
            <a:spLocks noChangeArrowheads="1"/>
          </p:cNvSpPr>
          <p:nvPr/>
        </p:nvSpPr>
        <p:spPr bwMode="auto">
          <a:xfrm>
            <a:off x="38036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7" name="Text Box 49"/>
          <p:cNvSpPr txBox="1">
            <a:spLocks noChangeArrowheads="1"/>
          </p:cNvSpPr>
          <p:nvPr/>
        </p:nvSpPr>
        <p:spPr bwMode="auto">
          <a:xfrm>
            <a:off x="46482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8" name="Text Box 50"/>
          <p:cNvSpPr txBox="1">
            <a:spLocks noChangeArrowheads="1"/>
          </p:cNvSpPr>
          <p:nvPr/>
        </p:nvSpPr>
        <p:spPr bwMode="auto">
          <a:xfrm>
            <a:off x="51054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300" name="Text Box 52"/>
          <p:cNvSpPr txBox="1">
            <a:spLocks noChangeArrowheads="1"/>
          </p:cNvSpPr>
          <p:nvPr/>
        </p:nvSpPr>
        <p:spPr bwMode="auto">
          <a:xfrm>
            <a:off x="6013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437301" name="Text Box 53"/>
          <p:cNvSpPr txBox="1">
            <a:spLocks noChangeArrowheads="1"/>
          </p:cNvSpPr>
          <p:nvPr/>
        </p:nvSpPr>
        <p:spPr bwMode="auto">
          <a:xfrm>
            <a:off x="7467600" y="25908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02" name="Text Box 54"/>
          <p:cNvSpPr txBox="1">
            <a:spLocks noChangeArrowheads="1"/>
          </p:cNvSpPr>
          <p:nvPr/>
        </p:nvSpPr>
        <p:spPr bwMode="auto">
          <a:xfrm>
            <a:off x="85280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303" name="Text Box 55"/>
          <p:cNvSpPr txBox="1">
            <a:spLocks noChangeArrowheads="1"/>
          </p:cNvSpPr>
          <p:nvPr/>
        </p:nvSpPr>
        <p:spPr bwMode="auto">
          <a:xfrm>
            <a:off x="0" y="1447800"/>
            <a:ext cx="13831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Distanz (km)</a:t>
            </a:r>
          </a:p>
        </p:txBody>
      </p:sp>
      <p:sp>
        <p:nvSpPr>
          <p:cNvPr id="437304" name="Text Box 56"/>
          <p:cNvSpPr txBox="1">
            <a:spLocks noChangeArrowheads="1"/>
          </p:cNvSpPr>
          <p:nvPr/>
        </p:nvSpPr>
        <p:spPr bwMode="auto">
          <a:xfrm>
            <a:off x="0" y="2590800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Profit</a:t>
            </a:r>
          </a:p>
        </p:txBody>
      </p:sp>
      <p:sp>
        <p:nvSpPr>
          <p:cNvPr id="437305" name="Text Box 57"/>
          <p:cNvSpPr txBox="1">
            <a:spLocks noChangeArrowheads="1"/>
          </p:cNvSpPr>
          <p:nvPr/>
        </p:nvSpPr>
        <p:spPr bwMode="auto">
          <a:xfrm>
            <a:off x="1600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306" name="Text Box 58"/>
          <p:cNvSpPr txBox="1">
            <a:spLocks noChangeArrowheads="1"/>
          </p:cNvSpPr>
          <p:nvPr/>
        </p:nvSpPr>
        <p:spPr bwMode="auto">
          <a:xfrm>
            <a:off x="2362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307" name="Text Box 59"/>
          <p:cNvSpPr txBox="1">
            <a:spLocks noChangeArrowheads="1"/>
          </p:cNvSpPr>
          <p:nvPr/>
        </p:nvSpPr>
        <p:spPr bwMode="auto">
          <a:xfrm>
            <a:off x="26670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8" name="Text Box 60"/>
          <p:cNvSpPr txBox="1">
            <a:spLocks noChangeArrowheads="1"/>
          </p:cNvSpPr>
          <p:nvPr/>
        </p:nvSpPr>
        <p:spPr bwMode="auto">
          <a:xfrm>
            <a:off x="29718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9" name="Text Box 61"/>
          <p:cNvSpPr txBox="1">
            <a:spLocks noChangeArrowheads="1"/>
          </p:cNvSpPr>
          <p:nvPr/>
        </p:nvSpPr>
        <p:spPr bwMode="auto">
          <a:xfrm>
            <a:off x="3733800" y="30622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310" name="Text Box 62"/>
          <p:cNvSpPr txBox="1">
            <a:spLocks noChangeArrowheads="1"/>
          </p:cNvSpPr>
          <p:nvPr/>
        </p:nvSpPr>
        <p:spPr bwMode="auto">
          <a:xfrm>
            <a:off x="45720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1" name="Text Box 63"/>
          <p:cNvSpPr txBox="1">
            <a:spLocks noChangeArrowheads="1"/>
          </p:cNvSpPr>
          <p:nvPr/>
        </p:nvSpPr>
        <p:spPr bwMode="auto">
          <a:xfrm>
            <a:off x="50292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2" name="Text Box 64"/>
          <p:cNvSpPr txBox="1">
            <a:spLocks noChangeArrowheads="1"/>
          </p:cNvSpPr>
          <p:nvPr/>
        </p:nvSpPr>
        <p:spPr bwMode="auto">
          <a:xfrm>
            <a:off x="58864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14</a:t>
            </a:r>
          </a:p>
        </p:txBody>
      </p:sp>
      <p:sp>
        <p:nvSpPr>
          <p:cNvPr id="437313" name="Text Box 65"/>
          <p:cNvSpPr txBox="1">
            <a:spLocks noChangeArrowheads="1"/>
          </p:cNvSpPr>
          <p:nvPr/>
        </p:nvSpPr>
        <p:spPr bwMode="auto">
          <a:xfrm>
            <a:off x="74739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4" name="Text Box 66"/>
          <p:cNvSpPr txBox="1">
            <a:spLocks noChangeArrowheads="1"/>
          </p:cNvSpPr>
          <p:nvPr/>
        </p:nvSpPr>
        <p:spPr bwMode="auto">
          <a:xfrm>
            <a:off x="84010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5" name="Text Box 67"/>
          <p:cNvSpPr txBox="1">
            <a:spLocks noChangeArrowheads="1"/>
          </p:cNvSpPr>
          <p:nvPr/>
        </p:nvSpPr>
        <p:spPr bwMode="auto">
          <a:xfrm>
            <a:off x="136525" y="3008313"/>
            <a:ext cx="4835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S(i)</a:t>
            </a:r>
          </a:p>
        </p:txBody>
      </p:sp>
      <p:sp>
        <p:nvSpPr>
          <p:cNvPr id="437316" name="Text Box 68"/>
          <p:cNvSpPr txBox="1">
            <a:spLocks noChangeArrowheads="1"/>
          </p:cNvSpPr>
          <p:nvPr/>
        </p:nvSpPr>
        <p:spPr bwMode="auto">
          <a:xfrm>
            <a:off x="2590800" y="3861048"/>
            <a:ext cx="533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S(i-1)</a:t>
            </a:r>
          </a:p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S(j) + p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j &lt; i &amp; dist (t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, 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) </a:t>
            </a:r>
            <a:r>
              <a:rPr lang="de-DE" sz="2400">
                <a:solidFill>
                  <a:srgbClr val="3C8C93"/>
                </a:solidFill>
                <a:latin typeface="+mn-lt"/>
                <a:cs typeface="Arial" charset="0"/>
              </a:rPr>
              <a:t>≥ 10</a:t>
            </a:r>
          </a:p>
        </p:txBody>
      </p:sp>
      <p:sp>
        <p:nvSpPr>
          <p:cNvPr id="437317" name="AutoShape 69"/>
          <p:cNvSpPr>
            <a:spLocks/>
          </p:cNvSpPr>
          <p:nvPr/>
        </p:nvSpPr>
        <p:spPr bwMode="auto">
          <a:xfrm>
            <a:off x="2438400" y="4027736"/>
            <a:ext cx="152400" cy="669925"/>
          </a:xfrm>
          <a:prstGeom prst="leftBrace">
            <a:avLst>
              <a:gd name="adj1" fmla="val 36632"/>
              <a:gd name="adj2" fmla="val 50000"/>
            </a:avLst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18" name="Rectangle 70"/>
          <p:cNvSpPr>
            <a:spLocks noChangeArrowheads="1"/>
          </p:cNvSpPr>
          <p:nvPr/>
        </p:nvSpPr>
        <p:spPr bwMode="auto">
          <a:xfrm>
            <a:off x="838200" y="4103936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S(i) = max</a:t>
            </a:r>
          </a:p>
        </p:txBody>
      </p:sp>
      <p:sp>
        <p:nvSpPr>
          <p:cNvPr id="437320" name="Oval 72"/>
          <p:cNvSpPr>
            <a:spLocks noChangeArrowheads="1"/>
          </p:cNvSpPr>
          <p:nvPr/>
        </p:nvSpPr>
        <p:spPr bwMode="auto">
          <a:xfrm>
            <a:off x="228600" y="2133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1" name="Line 73"/>
          <p:cNvSpPr>
            <a:spLocks noChangeShapeType="1"/>
          </p:cNvSpPr>
          <p:nvPr/>
        </p:nvSpPr>
        <p:spPr bwMode="auto">
          <a:xfrm>
            <a:off x="381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2" name="Text Box 74"/>
          <p:cNvSpPr txBox="1">
            <a:spLocks noChangeArrowheads="1"/>
          </p:cNvSpPr>
          <p:nvPr/>
        </p:nvSpPr>
        <p:spPr bwMode="auto">
          <a:xfrm>
            <a:off x="882650" y="1752600"/>
            <a:ext cx="539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</a:t>
            </a:r>
          </a:p>
        </p:txBody>
      </p:sp>
      <p:sp>
        <p:nvSpPr>
          <p:cNvPr id="437323" name="Text Box 75"/>
          <p:cNvSpPr txBox="1">
            <a:spLocks noChangeArrowheads="1"/>
          </p:cNvSpPr>
          <p:nvPr/>
        </p:nvSpPr>
        <p:spPr bwMode="auto">
          <a:xfrm>
            <a:off x="146050" y="230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437335" name="Line 87"/>
          <p:cNvSpPr>
            <a:spLocks noChangeShapeType="1"/>
          </p:cNvSpPr>
          <p:nvPr/>
        </p:nvSpPr>
        <p:spPr bwMode="auto">
          <a:xfrm flipH="1">
            <a:off x="28956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6" name="Line 88"/>
          <p:cNvSpPr>
            <a:spLocks noChangeShapeType="1"/>
          </p:cNvSpPr>
          <p:nvPr/>
        </p:nvSpPr>
        <p:spPr bwMode="auto">
          <a:xfrm flipV="1">
            <a:off x="3962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7" name="Freeform 89"/>
          <p:cNvSpPr>
            <a:spLocks/>
          </p:cNvSpPr>
          <p:nvPr/>
        </p:nvSpPr>
        <p:spPr bwMode="auto">
          <a:xfrm>
            <a:off x="2514600" y="3276600"/>
            <a:ext cx="13716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8" name="Line 90"/>
          <p:cNvSpPr>
            <a:spLocks noChangeShapeType="1"/>
          </p:cNvSpPr>
          <p:nvPr/>
        </p:nvSpPr>
        <p:spPr bwMode="auto">
          <a:xfrm flipV="1">
            <a:off x="4800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9" name="Freeform 91"/>
          <p:cNvSpPr>
            <a:spLocks/>
          </p:cNvSpPr>
          <p:nvPr/>
        </p:nvSpPr>
        <p:spPr bwMode="auto">
          <a:xfrm>
            <a:off x="3124200" y="3314700"/>
            <a:ext cx="16764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0" name="Line 92"/>
          <p:cNvSpPr>
            <a:spLocks noChangeShapeType="1"/>
          </p:cNvSpPr>
          <p:nvPr/>
        </p:nvSpPr>
        <p:spPr bwMode="auto">
          <a:xfrm flipH="1">
            <a:off x="49530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1" name="Line 93"/>
          <p:cNvSpPr>
            <a:spLocks noChangeShapeType="1"/>
          </p:cNvSpPr>
          <p:nvPr/>
        </p:nvSpPr>
        <p:spPr bwMode="auto">
          <a:xfrm flipV="1">
            <a:off x="6172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2" name="Freeform 94"/>
          <p:cNvSpPr>
            <a:spLocks/>
          </p:cNvSpPr>
          <p:nvPr/>
        </p:nvSpPr>
        <p:spPr bwMode="auto">
          <a:xfrm>
            <a:off x="3962400" y="3314700"/>
            <a:ext cx="22098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3" name="Line 95"/>
          <p:cNvSpPr>
            <a:spLocks noChangeShapeType="1"/>
          </p:cNvSpPr>
          <p:nvPr/>
        </p:nvSpPr>
        <p:spPr bwMode="auto">
          <a:xfrm flipV="1">
            <a:off x="7696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4" name="Freeform 96"/>
          <p:cNvSpPr>
            <a:spLocks/>
          </p:cNvSpPr>
          <p:nvPr/>
        </p:nvSpPr>
        <p:spPr bwMode="auto">
          <a:xfrm>
            <a:off x="6096000" y="3314700"/>
            <a:ext cx="16002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5" name="Line 97"/>
          <p:cNvSpPr>
            <a:spLocks noChangeShapeType="1"/>
          </p:cNvSpPr>
          <p:nvPr/>
        </p:nvSpPr>
        <p:spPr bwMode="auto">
          <a:xfrm flipH="1">
            <a:off x="7848600" y="3200400"/>
            <a:ext cx="6096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6" name="Line 98"/>
          <p:cNvSpPr>
            <a:spLocks noChangeShapeType="1"/>
          </p:cNvSpPr>
          <p:nvPr/>
        </p:nvSpPr>
        <p:spPr bwMode="auto">
          <a:xfrm flipV="1">
            <a:off x="2819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7" name="Line 99"/>
          <p:cNvSpPr>
            <a:spLocks noChangeShapeType="1"/>
          </p:cNvSpPr>
          <p:nvPr/>
        </p:nvSpPr>
        <p:spPr bwMode="auto">
          <a:xfrm flipV="1">
            <a:off x="2514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8" name="Line 100"/>
          <p:cNvSpPr>
            <a:spLocks noChangeShapeType="1"/>
          </p:cNvSpPr>
          <p:nvPr/>
        </p:nvSpPr>
        <p:spPr bwMode="auto">
          <a:xfrm flipV="1">
            <a:off x="1752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53" name="Oval 105"/>
          <p:cNvSpPr>
            <a:spLocks noChangeArrowheads="1"/>
          </p:cNvSpPr>
          <p:nvPr/>
        </p:nvSpPr>
        <p:spPr bwMode="auto">
          <a:xfrm>
            <a:off x="228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37354" name="Oval 106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37355" name="Oval 107"/>
          <p:cNvSpPr>
            <a:spLocks noChangeArrowheads="1"/>
          </p:cNvSpPr>
          <p:nvPr/>
        </p:nvSpPr>
        <p:spPr bwMode="auto">
          <a:xfrm>
            <a:off x="609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4</a:t>
            </a:r>
          </a:p>
        </p:txBody>
      </p:sp>
      <p:sp>
        <p:nvSpPr>
          <p:cNvPr id="437356" name="Oval 108"/>
          <p:cNvSpPr>
            <a:spLocks noChangeArrowheads="1"/>
          </p:cNvSpPr>
          <p:nvPr/>
        </p:nvSpPr>
        <p:spPr bwMode="auto">
          <a:xfrm>
            <a:off x="75438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12</a:t>
            </a:r>
          </a:p>
        </p:txBody>
      </p:sp>
      <p:grpSp>
        <p:nvGrpSpPr>
          <p:cNvPr id="437364" name="Group 116"/>
          <p:cNvGrpSpPr>
            <a:grpSpLocks/>
          </p:cNvGrpSpPr>
          <p:nvPr/>
        </p:nvGrpSpPr>
        <p:grpSpPr bwMode="auto">
          <a:xfrm>
            <a:off x="2514600" y="2895600"/>
            <a:ext cx="5181600" cy="685800"/>
            <a:chOff x="1584" y="1824"/>
            <a:chExt cx="3264" cy="432"/>
          </a:xfrm>
        </p:grpSpPr>
        <p:sp>
          <p:nvSpPr>
            <p:cNvPr id="437357" name="Line 109"/>
            <p:cNvSpPr>
              <a:spLocks noChangeShapeType="1"/>
            </p:cNvSpPr>
            <p:nvPr/>
          </p:nvSpPr>
          <p:spPr bwMode="auto">
            <a:xfrm flipV="1">
              <a:off x="2496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8" name="Freeform 110"/>
            <p:cNvSpPr>
              <a:spLocks/>
            </p:cNvSpPr>
            <p:nvPr/>
          </p:nvSpPr>
          <p:spPr bwMode="auto">
            <a:xfrm>
              <a:off x="1584" y="2064"/>
              <a:ext cx="864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9" name="Line 111"/>
            <p:cNvSpPr>
              <a:spLocks noChangeShapeType="1"/>
            </p:cNvSpPr>
            <p:nvPr/>
          </p:nvSpPr>
          <p:spPr bwMode="auto">
            <a:xfrm flipV="1">
              <a:off x="388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0" name="Freeform 112"/>
            <p:cNvSpPr>
              <a:spLocks/>
            </p:cNvSpPr>
            <p:nvPr/>
          </p:nvSpPr>
          <p:spPr bwMode="auto">
            <a:xfrm>
              <a:off x="2496" y="2088"/>
              <a:ext cx="1392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1" name="Line 113"/>
            <p:cNvSpPr>
              <a:spLocks noChangeShapeType="1"/>
            </p:cNvSpPr>
            <p:nvPr/>
          </p:nvSpPr>
          <p:spPr bwMode="auto">
            <a:xfrm flipV="1">
              <a:off x="484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2" name="Freeform 114"/>
            <p:cNvSpPr>
              <a:spLocks/>
            </p:cNvSpPr>
            <p:nvPr/>
          </p:nvSpPr>
          <p:spPr bwMode="auto">
            <a:xfrm>
              <a:off x="3840" y="2088"/>
              <a:ext cx="1008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3" name="Line 115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37365" name="Text Box 117"/>
          <p:cNvSpPr txBox="1">
            <a:spLocks noChangeArrowheads="1"/>
          </p:cNvSpPr>
          <p:nvPr/>
        </p:nvSpPr>
        <p:spPr bwMode="auto">
          <a:xfrm>
            <a:off x="-76200" y="1873250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>
                <a:cs typeface="+mn-cs"/>
              </a:rPr>
              <a:t>dummy</a:t>
            </a:r>
          </a:p>
        </p:txBody>
      </p:sp>
      <p:sp>
        <p:nvSpPr>
          <p:cNvPr id="437366" name="Text Box 118"/>
          <p:cNvSpPr txBox="1">
            <a:spLocks noChangeArrowheads="1"/>
          </p:cNvSpPr>
          <p:nvPr/>
        </p:nvSpPr>
        <p:spPr bwMode="auto">
          <a:xfrm>
            <a:off x="7029450" y="3748088"/>
            <a:ext cx="1300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Optimal: 26</a:t>
            </a:r>
          </a:p>
        </p:txBody>
      </p:sp>
      <p:sp>
        <p:nvSpPr>
          <p:cNvPr id="7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68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305" grpId="0"/>
      <p:bldP spid="437306" grpId="0"/>
      <p:bldP spid="437307" grpId="0"/>
      <p:bldP spid="437308" grpId="0"/>
      <p:bldP spid="437309" grpId="0"/>
      <p:bldP spid="437310" grpId="0"/>
      <p:bldP spid="437311" grpId="0"/>
      <p:bldP spid="437312" grpId="0"/>
      <p:bldP spid="437313" grpId="0"/>
      <p:bldP spid="437314" grpId="0"/>
      <p:bldP spid="437353" grpId="0" animBg="1"/>
      <p:bldP spid="437354" grpId="0" animBg="1"/>
      <p:bldP spid="437355" grpId="0" animBg="1"/>
      <p:bldP spid="437356" grpId="0" animBg="1"/>
      <p:bldP spid="43736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Aufwandsanalyse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Zeit: </a:t>
            </a:r>
            <a:r>
              <a:rPr lang="de-DE" dirty="0">
                <a:solidFill>
                  <a:srgbClr val="3C8C93"/>
                </a:solidFill>
                <a:cs typeface="+mn-cs"/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nk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i="1" dirty="0">
                <a:cs typeface="+mn-cs"/>
              </a:rPr>
              <a:t>,</a:t>
            </a:r>
            <a:r>
              <a:rPr lang="de-DE" dirty="0">
                <a:cs typeface="+mn-cs"/>
              </a:rPr>
              <a:t> wobei </a:t>
            </a:r>
            <a:r>
              <a:rPr lang="de-DE" dirty="0" err="1">
                <a:cs typeface="+mn-cs"/>
              </a:rPr>
              <a:t>k</a:t>
            </a:r>
            <a:r>
              <a:rPr lang="de-DE" dirty="0">
                <a:cs typeface="+mn-cs"/>
              </a:rPr>
              <a:t> die maximale Anzahl der Städte innerhalb von 10km nach links zu jeder Stadt ist</a:t>
            </a:r>
          </a:p>
          <a:p>
            <a:pPr lvl="1" eaLnBrk="1" hangingPunct="1">
              <a:defRPr/>
            </a:pPr>
            <a:r>
              <a:rPr lang="de-DE" dirty="0"/>
              <a:t>Im schlimmsten Fall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(n</a:t>
            </a:r>
            <a:r>
              <a:rPr lang="de-DE" baseline="30000" dirty="0">
                <a:solidFill>
                  <a:srgbClr val="3C8C93"/>
                </a:solidFill>
              </a:rPr>
              <a:t>2</a:t>
            </a:r>
            <a:r>
              <a:rPr lang="de-DE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dirty="0"/>
              <a:t>Kann durch Vorverarbeitung verbessert werden zu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)</a:t>
            </a:r>
            <a:r>
              <a:rPr lang="de-DE" dirty="0"/>
              <a:t> 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Speicher: </a:t>
            </a:r>
            <a:r>
              <a:rPr lang="de-DE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7468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895600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>
                <a:cs typeface="+mn-cs"/>
              </a:rPr>
              <a:t>: 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4427984" y="5805264"/>
            <a:ext cx="396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Wir beginnen mit dem 0-1-Problem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899592" y="5517232"/>
            <a:ext cx="128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48710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0-1-Problem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Rucksack hat Gewichtseinschränkung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1, 2,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(beliebig)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Gewichte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lvl="1" eaLnBrk="1" hangingPunct="1">
              <a:defRPr/>
            </a:pPr>
            <a:r>
              <a:rPr lang="de-DE" sz="2400" dirty="0"/>
              <a:t>Gewichte sind Ganzzahlen und </a:t>
            </a:r>
            <a:r>
              <a:rPr lang="de-DE" sz="2400" dirty="0" err="1">
                <a:solidFill>
                  <a:srgbClr val="3C8C93"/>
                </a:solidFill>
              </a:rPr>
              <a:t>w</a:t>
            </a:r>
            <a:r>
              <a:rPr lang="de-DE" sz="2400" baseline="-25000" dirty="0" err="1">
                <a:solidFill>
                  <a:srgbClr val="3C8C93"/>
                </a:solidFill>
              </a:rPr>
              <a:t>i</a:t>
            </a:r>
            <a:r>
              <a:rPr lang="de-DE" sz="2400" dirty="0">
                <a:solidFill>
                  <a:srgbClr val="3C8C93"/>
                </a:solidFill>
              </a:rPr>
              <a:t> &lt; 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Werte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Ziel: Finde eine Teilmenge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}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/>
              <a:t>von Gegenständen,</a:t>
            </a:r>
            <a:r>
              <a:rPr lang="de-DE" sz="2800" dirty="0">
                <a:cs typeface="+mn-cs"/>
              </a:rPr>
              <a:t> so dass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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W</a:t>
            </a:r>
            <a:r>
              <a:rPr lang="de-DE" sz="2800" dirty="0">
                <a:cs typeface="+mn-cs"/>
              </a:rPr>
              <a:t> und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cs typeface="+mn-cs"/>
              </a:rPr>
              <a:t> maximal bezüglich aller möglicher Teilmengen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10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Naive Algorithmen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Betrachte alle Untermengen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}</a:t>
            </a:r>
          </a:p>
          <a:p>
            <a:pPr lvl="1" eaLnBrk="1" hangingPunct="1">
              <a:defRPr/>
            </a:pPr>
            <a:r>
              <a:rPr lang="de-DE" sz="2400" dirty="0"/>
              <a:t>Optimale Lösung wird gefunden, aber exponentiell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1: Nimm jeweils den nächsten passenden Gegenstand mit dem größten Wert</a:t>
            </a:r>
          </a:p>
          <a:p>
            <a:pPr lvl="1" eaLnBrk="1" hangingPunct="1">
              <a:defRPr/>
            </a:pPr>
            <a:r>
              <a:rPr lang="de-DE" dirty="0"/>
              <a:t>O</a:t>
            </a:r>
            <a:r>
              <a:rPr lang="de-DE" sz="2400" dirty="0"/>
              <a:t>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2: Nehme jeweils nächsten Gegenstand mit dem besten Wert/Gewichts-Verhältnis</a:t>
            </a:r>
          </a:p>
          <a:p>
            <a:pPr lvl="1" eaLnBrk="1" hangingPunct="1">
              <a:defRPr/>
            </a:pPr>
            <a:r>
              <a:rPr lang="de-DE" dirty="0"/>
              <a:t>Optimale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24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Bellmans</a:t>
            </a:r>
            <a:r>
              <a:rPr lang="de-DE" dirty="0"/>
              <a:t> Optimalitätsprinzip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413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>
                <a:solidFill>
                  <a:srgbClr val="0000FF"/>
                </a:solidFill>
              </a:rPr>
              <a:t>Behauptung: </a:t>
            </a:r>
            <a:r>
              <a:rPr lang="de-DE" sz="2400" dirty="0"/>
              <a:t>Falls ein Weg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start⟶goal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optimal ist, muss jeder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x⟶y</a:t>
            </a:r>
            <a:r>
              <a:rPr lang="de-DE" sz="2400" dirty="0"/>
              <a:t>, der auf dem optimalen Pfad liegt, optimal sein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br>
              <a:rPr lang="de-DE" sz="2400" dirty="0">
                <a:solidFill>
                  <a:srgbClr val="0000FF"/>
                </a:solidFill>
              </a:rPr>
            </a:br>
            <a:r>
              <a:rPr lang="de-DE" sz="2400" dirty="0">
                <a:solidFill>
                  <a:srgbClr val="0000FF"/>
                </a:solidFill>
              </a:rPr>
              <a:t>Beweis durch Widerspruch: </a:t>
            </a:r>
          </a:p>
          <a:p>
            <a:r>
              <a:rPr lang="de-DE" sz="2400" dirty="0"/>
              <a:t>Falls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zwischen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und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nicht kürzester Weg, können wir ihn durch kürzeren Weg </a:t>
            </a:r>
            <a:r>
              <a:rPr lang="de-DE" sz="2400" dirty="0">
                <a:solidFill>
                  <a:srgbClr val="3C8C93"/>
                </a:solidFill>
              </a:rPr>
              <a:t>b‘</a:t>
            </a:r>
            <a:r>
              <a:rPr lang="de-DE" sz="2400" dirty="0"/>
              <a:t> ersetzen</a:t>
            </a:r>
          </a:p>
          <a:p>
            <a:r>
              <a:rPr lang="de-DE" sz="2400" dirty="0"/>
              <a:t>Dadurch wird der Gesamtweg kürzer und der betrachtete Weg </a:t>
            </a:r>
            <a:r>
              <a:rPr lang="de-DE" sz="2400" dirty="0" err="1">
                <a:solidFill>
                  <a:srgbClr val="3C8C93"/>
                </a:solidFill>
              </a:rPr>
              <a:t>start⟶goal</a:t>
            </a:r>
            <a:r>
              <a:rPr lang="de-DE" sz="2400" dirty="0"/>
              <a:t> ist nicht optimal: Widerspruch</a:t>
            </a:r>
          </a:p>
          <a:p>
            <a:r>
              <a:rPr lang="de-DE" sz="2400" dirty="0"/>
              <a:t>Also muss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der kürzeste Weg von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nach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762000" y="2179662"/>
            <a:ext cx="4953000" cy="801688"/>
            <a:chOff x="480" y="1584"/>
            <a:chExt cx="3120" cy="505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80" y="1849"/>
              <a:ext cx="384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start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120" y="1849"/>
              <a:ext cx="48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goal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15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x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59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y</a:t>
              </a: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64" y="1953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32" y="1945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394" y="1797"/>
              <a:ext cx="1198" cy="167"/>
            </a:xfrm>
            <a:custGeom>
              <a:avLst/>
              <a:gdLst>
                <a:gd name="T0" fmla="*/ 0 w 1198"/>
                <a:gd name="T1" fmla="*/ 167 h 167"/>
                <a:gd name="T2" fmla="*/ 75 w 1198"/>
                <a:gd name="T3" fmla="*/ 144 h 167"/>
                <a:gd name="T4" fmla="*/ 138 w 1198"/>
                <a:gd name="T5" fmla="*/ 92 h 167"/>
                <a:gd name="T6" fmla="*/ 190 w 1198"/>
                <a:gd name="T7" fmla="*/ 52 h 167"/>
                <a:gd name="T8" fmla="*/ 265 w 1198"/>
                <a:gd name="T9" fmla="*/ 69 h 167"/>
                <a:gd name="T10" fmla="*/ 334 w 1198"/>
                <a:gd name="T11" fmla="*/ 58 h 167"/>
                <a:gd name="T12" fmla="*/ 340 w 1198"/>
                <a:gd name="T13" fmla="*/ 40 h 167"/>
                <a:gd name="T14" fmla="*/ 409 w 1198"/>
                <a:gd name="T15" fmla="*/ 0 h 167"/>
                <a:gd name="T16" fmla="*/ 507 w 1198"/>
                <a:gd name="T17" fmla="*/ 75 h 167"/>
                <a:gd name="T18" fmla="*/ 593 w 1198"/>
                <a:gd name="T19" fmla="*/ 35 h 167"/>
                <a:gd name="T20" fmla="*/ 645 w 1198"/>
                <a:gd name="T21" fmla="*/ 12 h 167"/>
                <a:gd name="T22" fmla="*/ 697 w 1198"/>
                <a:gd name="T23" fmla="*/ 46 h 167"/>
                <a:gd name="T24" fmla="*/ 731 w 1198"/>
                <a:gd name="T25" fmla="*/ 69 h 167"/>
                <a:gd name="T26" fmla="*/ 783 w 1198"/>
                <a:gd name="T27" fmla="*/ 46 h 167"/>
                <a:gd name="T28" fmla="*/ 801 w 1198"/>
                <a:gd name="T29" fmla="*/ 29 h 167"/>
                <a:gd name="T30" fmla="*/ 852 w 1198"/>
                <a:gd name="T31" fmla="*/ 12 h 167"/>
                <a:gd name="T32" fmla="*/ 904 w 1198"/>
                <a:gd name="T33" fmla="*/ 40 h 167"/>
                <a:gd name="T34" fmla="*/ 968 w 1198"/>
                <a:gd name="T35" fmla="*/ 52 h 167"/>
                <a:gd name="T36" fmla="*/ 1002 w 1198"/>
                <a:gd name="T37" fmla="*/ 29 h 167"/>
                <a:gd name="T38" fmla="*/ 1060 w 1198"/>
                <a:gd name="T39" fmla="*/ 46 h 167"/>
                <a:gd name="T40" fmla="*/ 1083 w 1198"/>
                <a:gd name="T41" fmla="*/ 81 h 167"/>
                <a:gd name="T42" fmla="*/ 1146 w 1198"/>
                <a:gd name="T43" fmla="*/ 87 h 167"/>
                <a:gd name="T44" fmla="*/ 1169 w 1198"/>
                <a:gd name="T45" fmla="*/ 127 h 167"/>
                <a:gd name="T46" fmla="*/ 1198 w 1198"/>
                <a:gd name="T47" fmla="*/ 13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98" h="167">
                  <a:moveTo>
                    <a:pt x="0" y="167"/>
                  </a:moveTo>
                  <a:cubicBezTo>
                    <a:pt x="33" y="162"/>
                    <a:pt x="49" y="162"/>
                    <a:pt x="75" y="144"/>
                  </a:cubicBezTo>
                  <a:cubicBezTo>
                    <a:pt x="89" y="122"/>
                    <a:pt x="113" y="101"/>
                    <a:pt x="138" y="92"/>
                  </a:cubicBezTo>
                  <a:cubicBezTo>
                    <a:pt x="156" y="74"/>
                    <a:pt x="172" y="70"/>
                    <a:pt x="190" y="52"/>
                  </a:cubicBezTo>
                  <a:cubicBezTo>
                    <a:pt x="218" y="56"/>
                    <a:pt x="239" y="61"/>
                    <a:pt x="265" y="69"/>
                  </a:cubicBezTo>
                  <a:cubicBezTo>
                    <a:pt x="288" y="67"/>
                    <a:pt x="318" y="75"/>
                    <a:pt x="334" y="58"/>
                  </a:cubicBezTo>
                  <a:cubicBezTo>
                    <a:pt x="338" y="53"/>
                    <a:pt x="336" y="45"/>
                    <a:pt x="340" y="40"/>
                  </a:cubicBezTo>
                  <a:cubicBezTo>
                    <a:pt x="356" y="24"/>
                    <a:pt x="387" y="8"/>
                    <a:pt x="409" y="0"/>
                  </a:cubicBezTo>
                  <a:cubicBezTo>
                    <a:pt x="444" y="24"/>
                    <a:pt x="465" y="60"/>
                    <a:pt x="507" y="75"/>
                  </a:cubicBezTo>
                  <a:cubicBezTo>
                    <a:pt x="559" y="66"/>
                    <a:pt x="553" y="47"/>
                    <a:pt x="593" y="35"/>
                  </a:cubicBezTo>
                  <a:cubicBezTo>
                    <a:pt x="610" y="23"/>
                    <a:pt x="625" y="18"/>
                    <a:pt x="645" y="12"/>
                  </a:cubicBezTo>
                  <a:cubicBezTo>
                    <a:pt x="662" y="23"/>
                    <a:pt x="680" y="34"/>
                    <a:pt x="697" y="46"/>
                  </a:cubicBezTo>
                  <a:cubicBezTo>
                    <a:pt x="708" y="54"/>
                    <a:pt x="731" y="69"/>
                    <a:pt x="731" y="69"/>
                  </a:cubicBezTo>
                  <a:cubicBezTo>
                    <a:pt x="751" y="63"/>
                    <a:pt x="767" y="59"/>
                    <a:pt x="783" y="46"/>
                  </a:cubicBezTo>
                  <a:cubicBezTo>
                    <a:pt x="789" y="41"/>
                    <a:pt x="794" y="33"/>
                    <a:pt x="801" y="29"/>
                  </a:cubicBezTo>
                  <a:cubicBezTo>
                    <a:pt x="810" y="24"/>
                    <a:pt x="839" y="16"/>
                    <a:pt x="852" y="12"/>
                  </a:cubicBezTo>
                  <a:cubicBezTo>
                    <a:pt x="870" y="23"/>
                    <a:pt x="884" y="34"/>
                    <a:pt x="904" y="40"/>
                  </a:cubicBezTo>
                  <a:cubicBezTo>
                    <a:pt x="928" y="64"/>
                    <a:pt x="923" y="68"/>
                    <a:pt x="968" y="52"/>
                  </a:cubicBezTo>
                  <a:cubicBezTo>
                    <a:pt x="981" y="47"/>
                    <a:pt x="1002" y="29"/>
                    <a:pt x="1002" y="29"/>
                  </a:cubicBezTo>
                  <a:cubicBezTo>
                    <a:pt x="1023" y="32"/>
                    <a:pt x="1044" y="30"/>
                    <a:pt x="1060" y="46"/>
                  </a:cubicBezTo>
                  <a:cubicBezTo>
                    <a:pt x="1062" y="48"/>
                    <a:pt x="1079" y="80"/>
                    <a:pt x="1083" y="81"/>
                  </a:cubicBezTo>
                  <a:cubicBezTo>
                    <a:pt x="1103" y="87"/>
                    <a:pt x="1125" y="85"/>
                    <a:pt x="1146" y="87"/>
                  </a:cubicBezTo>
                  <a:cubicBezTo>
                    <a:pt x="1170" y="94"/>
                    <a:pt x="1178" y="102"/>
                    <a:pt x="1169" y="127"/>
                  </a:cubicBezTo>
                  <a:cubicBezTo>
                    <a:pt x="1189" y="140"/>
                    <a:pt x="1179" y="138"/>
                    <a:pt x="1198" y="13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902" y="172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a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910" y="1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870" y="16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c</a:t>
              </a:r>
            </a:p>
          </p:txBody>
        </p:sp>
      </p:grp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2176463" y="2884512"/>
            <a:ext cx="2020887" cy="615950"/>
            <a:chOff x="1371" y="2028"/>
            <a:chExt cx="1273" cy="388"/>
          </a:xfrm>
        </p:grpSpPr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371" y="2028"/>
              <a:ext cx="1273" cy="207"/>
            </a:xfrm>
            <a:custGeom>
              <a:avLst/>
              <a:gdLst>
                <a:gd name="T0" fmla="*/ 0 w 1273"/>
                <a:gd name="T1" fmla="*/ 0 h 207"/>
                <a:gd name="T2" fmla="*/ 46 w 1273"/>
                <a:gd name="T3" fmla="*/ 46 h 207"/>
                <a:gd name="T4" fmla="*/ 92 w 1273"/>
                <a:gd name="T5" fmla="*/ 97 h 207"/>
                <a:gd name="T6" fmla="*/ 294 w 1273"/>
                <a:gd name="T7" fmla="*/ 40 h 207"/>
                <a:gd name="T8" fmla="*/ 345 w 1273"/>
                <a:gd name="T9" fmla="*/ 74 h 207"/>
                <a:gd name="T10" fmla="*/ 432 w 1273"/>
                <a:gd name="T11" fmla="*/ 172 h 207"/>
                <a:gd name="T12" fmla="*/ 489 w 1273"/>
                <a:gd name="T13" fmla="*/ 149 h 207"/>
                <a:gd name="T14" fmla="*/ 582 w 1273"/>
                <a:gd name="T15" fmla="*/ 103 h 207"/>
                <a:gd name="T16" fmla="*/ 668 w 1273"/>
                <a:gd name="T17" fmla="*/ 184 h 207"/>
                <a:gd name="T18" fmla="*/ 703 w 1273"/>
                <a:gd name="T19" fmla="*/ 207 h 207"/>
                <a:gd name="T20" fmla="*/ 754 w 1273"/>
                <a:gd name="T21" fmla="*/ 167 h 207"/>
                <a:gd name="T22" fmla="*/ 829 w 1273"/>
                <a:gd name="T23" fmla="*/ 92 h 207"/>
                <a:gd name="T24" fmla="*/ 870 w 1273"/>
                <a:gd name="T25" fmla="*/ 97 h 207"/>
                <a:gd name="T26" fmla="*/ 904 w 1273"/>
                <a:gd name="T27" fmla="*/ 121 h 207"/>
                <a:gd name="T28" fmla="*/ 968 w 1273"/>
                <a:gd name="T29" fmla="*/ 172 h 207"/>
                <a:gd name="T30" fmla="*/ 1025 w 1273"/>
                <a:gd name="T31" fmla="*/ 138 h 207"/>
                <a:gd name="T32" fmla="*/ 1094 w 1273"/>
                <a:gd name="T33" fmla="*/ 92 h 207"/>
                <a:gd name="T34" fmla="*/ 1152 w 1273"/>
                <a:gd name="T35" fmla="*/ 74 h 207"/>
                <a:gd name="T36" fmla="*/ 1221 w 1273"/>
                <a:gd name="T37" fmla="*/ 121 h 207"/>
                <a:gd name="T38" fmla="*/ 1273 w 1273"/>
                <a:gd name="T39" fmla="*/ 57 h 207"/>
                <a:gd name="T40" fmla="*/ 1267 w 1273"/>
                <a:gd name="T41" fmla="*/ 4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73" h="207">
                  <a:moveTo>
                    <a:pt x="0" y="0"/>
                  </a:moveTo>
                  <a:cubicBezTo>
                    <a:pt x="16" y="16"/>
                    <a:pt x="27" y="33"/>
                    <a:pt x="46" y="46"/>
                  </a:cubicBezTo>
                  <a:cubicBezTo>
                    <a:pt x="58" y="65"/>
                    <a:pt x="92" y="97"/>
                    <a:pt x="92" y="97"/>
                  </a:cubicBezTo>
                  <a:cubicBezTo>
                    <a:pt x="163" y="88"/>
                    <a:pt x="227" y="62"/>
                    <a:pt x="294" y="40"/>
                  </a:cubicBezTo>
                  <a:cubicBezTo>
                    <a:pt x="322" y="47"/>
                    <a:pt x="322" y="59"/>
                    <a:pt x="345" y="74"/>
                  </a:cubicBezTo>
                  <a:cubicBezTo>
                    <a:pt x="365" y="112"/>
                    <a:pt x="388" y="159"/>
                    <a:pt x="432" y="172"/>
                  </a:cubicBezTo>
                  <a:cubicBezTo>
                    <a:pt x="453" y="166"/>
                    <a:pt x="467" y="155"/>
                    <a:pt x="489" y="149"/>
                  </a:cubicBezTo>
                  <a:cubicBezTo>
                    <a:pt x="519" y="128"/>
                    <a:pt x="552" y="123"/>
                    <a:pt x="582" y="103"/>
                  </a:cubicBezTo>
                  <a:cubicBezTo>
                    <a:pt x="617" y="116"/>
                    <a:pt x="642" y="158"/>
                    <a:pt x="668" y="184"/>
                  </a:cubicBezTo>
                  <a:cubicBezTo>
                    <a:pt x="678" y="194"/>
                    <a:pt x="703" y="207"/>
                    <a:pt x="703" y="207"/>
                  </a:cubicBezTo>
                  <a:cubicBezTo>
                    <a:pt x="732" y="200"/>
                    <a:pt x="733" y="188"/>
                    <a:pt x="754" y="167"/>
                  </a:cubicBezTo>
                  <a:cubicBezTo>
                    <a:pt x="762" y="137"/>
                    <a:pt x="798" y="101"/>
                    <a:pt x="829" y="92"/>
                  </a:cubicBezTo>
                  <a:cubicBezTo>
                    <a:pt x="843" y="94"/>
                    <a:pt x="857" y="92"/>
                    <a:pt x="870" y="97"/>
                  </a:cubicBezTo>
                  <a:cubicBezTo>
                    <a:pt x="883" y="102"/>
                    <a:pt x="904" y="121"/>
                    <a:pt x="904" y="121"/>
                  </a:cubicBezTo>
                  <a:cubicBezTo>
                    <a:pt x="919" y="143"/>
                    <a:pt x="942" y="165"/>
                    <a:pt x="968" y="172"/>
                  </a:cubicBezTo>
                  <a:cubicBezTo>
                    <a:pt x="991" y="165"/>
                    <a:pt x="1003" y="149"/>
                    <a:pt x="1025" y="138"/>
                  </a:cubicBezTo>
                  <a:cubicBezTo>
                    <a:pt x="1046" y="117"/>
                    <a:pt x="1066" y="100"/>
                    <a:pt x="1094" y="92"/>
                  </a:cubicBezTo>
                  <a:cubicBezTo>
                    <a:pt x="1136" y="65"/>
                    <a:pt x="1115" y="66"/>
                    <a:pt x="1152" y="74"/>
                  </a:cubicBezTo>
                  <a:cubicBezTo>
                    <a:pt x="1176" y="91"/>
                    <a:pt x="1193" y="111"/>
                    <a:pt x="1221" y="121"/>
                  </a:cubicBezTo>
                  <a:cubicBezTo>
                    <a:pt x="1247" y="103"/>
                    <a:pt x="1262" y="87"/>
                    <a:pt x="1273" y="57"/>
                  </a:cubicBezTo>
                  <a:cubicBezTo>
                    <a:pt x="1271" y="51"/>
                    <a:pt x="1267" y="40"/>
                    <a:pt x="1267" y="40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824" y="2185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  <a:r>
                <a:rPr lang="ja-JP" altLang="en-US">
                  <a:latin typeface="Arial"/>
                  <a:cs typeface="+mn-cs"/>
                </a:rPr>
                <a:t>’</a:t>
              </a:r>
              <a:endParaRPr lang="en-US">
                <a:cs typeface="+mn-cs"/>
              </a:endParaRPr>
            </a:p>
          </p:txBody>
        </p:sp>
      </p:grp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019800" y="2246337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 + c </a:t>
            </a:r>
            <a:r>
              <a:rPr lang="en-US" dirty="0" err="1">
                <a:cs typeface="+mn-cs"/>
              </a:rPr>
              <a:t>ist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kürzester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Weg</a:t>
            </a:r>
            <a:endParaRPr lang="en-US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&lt; b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+ c &lt; a + b + c</a:t>
            </a:r>
          </a:p>
        </p:txBody>
      </p:sp>
      <p:sp>
        <p:nvSpPr>
          <p:cNvPr id="20" name="Rechteck 19"/>
          <p:cNvSpPr/>
          <p:nvPr/>
        </p:nvSpPr>
        <p:spPr>
          <a:xfrm>
            <a:off x="2733222" y="6207695"/>
            <a:ext cx="3927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i="1" dirty="0">
                <a:solidFill>
                  <a:srgbClr val="0000FF"/>
                </a:solidFill>
              </a:rPr>
              <a:t>On </a:t>
            </a:r>
            <a:r>
              <a:rPr lang="de-DE" sz="1200" i="1" dirty="0" err="1">
                <a:solidFill>
                  <a:srgbClr val="0000FF"/>
                </a:solidFill>
              </a:rPr>
              <a:t>the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Theory</a:t>
            </a:r>
            <a:r>
              <a:rPr lang="de-DE" sz="1200" i="1" dirty="0">
                <a:solidFill>
                  <a:srgbClr val="0000FF"/>
                </a:solidFill>
              </a:rPr>
              <a:t> of Dynamic </a:t>
            </a:r>
            <a:r>
              <a:rPr lang="de-DE" sz="1200" i="1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National </a:t>
            </a:r>
            <a:r>
              <a:rPr lang="de-DE" sz="1200" dirty="0" err="1">
                <a:solidFill>
                  <a:srgbClr val="0000FF"/>
                </a:solidFill>
              </a:rPr>
              <a:t>Academy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Sciences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b="1" dirty="0">
                <a:solidFill>
                  <a:srgbClr val="FF0000"/>
                </a:solidFill>
              </a:rPr>
              <a:t>1952</a:t>
            </a:r>
          </a:p>
        </p:txBody>
      </p:sp>
    </p:spTree>
    <p:extLst>
      <p:ext uri="{BB962C8B-B14F-4D97-AF65-F5344CB8AC3E}">
        <p14:creationId xmlns:p14="http://schemas.microsoft.com/office/powerpoint/2010/main" val="362811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Ansatz mit dynamischer Programmierung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n-cs"/>
              </a:rPr>
              <a:t>Angenommen, die optimale Lösung </a:t>
            </a:r>
            <a:r>
              <a:rPr lang="de-DE">
                <a:solidFill>
                  <a:srgbClr val="3C8C93"/>
                </a:solidFill>
                <a:cs typeface="+mn-cs"/>
              </a:rPr>
              <a:t>S</a:t>
            </a:r>
            <a:r>
              <a:rPr lang="de-DE">
                <a:cs typeface="+mn-cs"/>
              </a:rPr>
              <a:t> ist bekannt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1: Gegenstand </a:t>
            </a:r>
            <a:r>
              <a:rPr lang="de-DE">
                <a:solidFill>
                  <a:srgbClr val="3C8C93"/>
                </a:solidFill>
                <a:cs typeface="+mn-cs"/>
              </a:rPr>
              <a:t>n</a:t>
            </a:r>
            <a:r>
              <a:rPr lang="de-DE">
                <a:cs typeface="+mn-cs"/>
              </a:rPr>
              <a:t> ist im Rucksack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2: </a:t>
            </a:r>
            <a:r>
              <a:rPr lang="de-DE"/>
              <a:t>Gegenstand </a:t>
            </a:r>
            <a:r>
              <a:rPr lang="de-DE">
                <a:solidFill>
                  <a:srgbClr val="3C8C93"/>
                </a:solidFill>
              </a:rPr>
              <a:t>n</a:t>
            </a:r>
            <a:r>
              <a:rPr lang="de-DE"/>
              <a:t> ist nicht im Rucksack</a:t>
            </a:r>
            <a:endParaRPr lang="de-DE">
              <a:cs typeface="+mn-cs"/>
            </a:endParaRPr>
          </a:p>
          <a:p>
            <a:pPr eaLnBrk="1" hangingPunct="1">
              <a:defRPr/>
            </a:pPr>
            <a:endParaRPr lang="de-DE">
              <a:cs typeface="+mn-cs"/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1676400" y="2985864"/>
            <a:ext cx="19050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18288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5638800" y="2985864"/>
            <a:ext cx="1905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4" name="Text Box 8"/>
          <p:cNvSpPr txBox="1">
            <a:spLocks noChangeArrowheads="1"/>
          </p:cNvSpPr>
          <p:nvPr/>
        </p:nvSpPr>
        <p:spPr bwMode="auto">
          <a:xfrm>
            <a:off x="3810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Finde optimale Lösung unter Verwendung von Gegenständen </a:t>
            </a:r>
            <a:br>
              <a:rPr lang="de-DE">
                <a:latin typeface="+mn-lt"/>
                <a:cs typeface="+mn-cs"/>
              </a:rPr>
            </a:b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1, 2, …, n-1</a:t>
            </a:r>
            <a:r>
              <a:rPr lang="de-DE">
                <a:latin typeface="+mn-lt"/>
                <a:cs typeface="+mn-cs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W - w</a:t>
            </a:r>
            <a:r>
              <a:rPr lang="de-DE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49530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47244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</a:rPr>
              <a:t>Finde optimale Lösung unter Verwendung von Gegenständen </a:t>
            </a:r>
            <a:br>
              <a:rPr lang="de-DE">
                <a:latin typeface="+mn-lt"/>
              </a:rPr>
            </a:br>
            <a:r>
              <a:rPr lang="de-DE">
                <a:solidFill>
                  <a:srgbClr val="3C8C93"/>
                </a:solidFill>
                <a:latin typeface="+mn-lt"/>
              </a:rPr>
              <a:t>1, 2, …, n-1</a:t>
            </a:r>
            <a:r>
              <a:rPr lang="de-DE">
                <a:latin typeface="+mn-lt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</a:rPr>
              <a:t>W </a:t>
            </a:r>
            <a:endParaRPr lang="de-DE" baseline="-25000">
              <a:solidFill>
                <a:srgbClr val="3C8C93"/>
              </a:solidFill>
              <a:latin typeface="+mn-lt"/>
            </a:endParaRP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066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 Formulierung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1447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Sei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V[i, w]</a:t>
            </a:r>
            <a:r>
              <a:rPr lang="de-DE" sz="2400" dirty="0">
                <a:cs typeface="+mn-cs"/>
              </a:rPr>
              <a:t> der optimale Gesamtwert wenn Gegenstände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1, 2, …, i</a:t>
            </a:r>
            <a:r>
              <a:rPr lang="de-DE" sz="2400" dirty="0">
                <a:cs typeface="+mn-cs"/>
              </a:rPr>
              <a:t> betrachtet werden für aktuelle Gewichtsgrenze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w</a:t>
            </a:r>
            <a:endParaRPr lang="de-DE" sz="24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	=&gt;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V[n, W]</a:t>
            </a:r>
            <a:r>
              <a:rPr lang="de-DE" sz="2400" dirty="0">
                <a:cs typeface="+mn-cs"/>
              </a:rPr>
              <a:t> ist die optimale Lösung</a:t>
            </a: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</p:txBody>
      </p:sp>
      <p:grpSp>
        <p:nvGrpSpPr>
          <p:cNvPr id="451605" name="Group 21"/>
          <p:cNvGrpSpPr>
            <a:grpSpLocks/>
          </p:cNvGrpSpPr>
          <p:nvPr/>
        </p:nvGrpSpPr>
        <p:grpSpPr bwMode="auto">
          <a:xfrm>
            <a:off x="1828800" y="2496344"/>
            <a:ext cx="3821113" cy="1016000"/>
            <a:chOff x="1152" y="1872"/>
            <a:chExt cx="2407" cy="640"/>
          </a:xfrm>
        </p:grpSpPr>
        <p:sp>
          <p:nvSpPr>
            <p:cNvPr id="451588" name="Rectangle 4"/>
            <p:cNvSpPr>
              <a:spLocks noChangeArrowheads="1"/>
            </p:cNvSpPr>
            <p:nvPr/>
          </p:nvSpPr>
          <p:spPr bwMode="auto">
            <a:xfrm>
              <a:off x="1152" y="2063"/>
              <a:ext cx="10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V[n, W] = max</a:t>
              </a:r>
            </a:p>
          </p:txBody>
        </p:sp>
        <p:sp>
          <p:nvSpPr>
            <p:cNvPr id="451589" name="Rectangle 5"/>
            <p:cNvSpPr>
              <a:spLocks noChangeArrowheads="1"/>
            </p:cNvSpPr>
            <p:nvPr/>
          </p:nvSpPr>
          <p:spPr bwMode="auto">
            <a:xfrm>
              <a:off x="2313" y="1872"/>
              <a:ext cx="124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W-w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</a:p>
            <a:p>
              <a:pPr>
                <a:defRPr/>
              </a:pPr>
              <a:endParaRPr lang="de-DE" sz="200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W]</a:t>
              </a:r>
            </a:p>
          </p:txBody>
        </p:sp>
        <p:sp>
          <p:nvSpPr>
            <p:cNvPr id="451590" name="AutoShape 6"/>
            <p:cNvSpPr>
              <a:spLocks/>
            </p:cNvSpPr>
            <p:nvPr/>
          </p:nvSpPr>
          <p:spPr bwMode="auto">
            <a:xfrm>
              <a:off x="2217" y="1982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7" name="Group 23"/>
          <p:cNvGrpSpPr>
            <a:grpSpLocks/>
          </p:cNvGrpSpPr>
          <p:nvPr/>
        </p:nvGrpSpPr>
        <p:grpSpPr bwMode="auto">
          <a:xfrm>
            <a:off x="2978155" y="3639344"/>
            <a:ext cx="1863728" cy="381000"/>
            <a:chOff x="1876" y="2592"/>
            <a:chExt cx="1174" cy="240"/>
          </a:xfrm>
        </p:grpSpPr>
        <p:sp>
          <p:nvSpPr>
            <p:cNvPr id="451592" name="Line 8"/>
            <p:cNvSpPr>
              <a:spLocks noChangeShapeType="1"/>
            </p:cNvSpPr>
            <p:nvPr/>
          </p:nvSpPr>
          <p:spPr bwMode="auto">
            <a:xfrm>
              <a:off x="1876" y="259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51596" name="Text Box 12"/>
            <p:cNvSpPr txBox="1">
              <a:spLocks noChangeArrowheads="1"/>
            </p:cNvSpPr>
            <p:nvPr/>
          </p:nvSpPr>
          <p:spPr bwMode="auto">
            <a:xfrm>
              <a:off x="1972" y="2592"/>
              <a:ext cx="10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Generalisierung</a:t>
              </a:r>
            </a:p>
          </p:txBody>
        </p:sp>
      </p:grpSp>
      <p:grpSp>
        <p:nvGrpSpPr>
          <p:cNvPr id="451608" name="Group 24"/>
          <p:cNvGrpSpPr>
            <a:grpSpLocks/>
          </p:cNvGrpSpPr>
          <p:nvPr/>
        </p:nvGrpSpPr>
        <p:grpSpPr bwMode="auto">
          <a:xfrm>
            <a:off x="1828800" y="4171157"/>
            <a:ext cx="6473829" cy="1016000"/>
            <a:chOff x="1152" y="2927"/>
            <a:chExt cx="4078" cy="640"/>
          </a:xfrm>
        </p:grpSpPr>
        <p:sp>
          <p:nvSpPr>
            <p:cNvPr id="451597" name="Rectangle 13"/>
            <p:cNvSpPr>
              <a:spLocks noChangeArrowheads="1"/>
            </p:cNvSpPr>
            <p:nvPr/>
          </p:nvSpPr>
          <p:spPr bwMode="auto">
            <a:xfrm>
              <a:off x="1152" y="3119"/>
              <a:ext cx="124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V[i, w] =         max</a:t>
              </a:r>
            </a:p>
          </p:txBody>
        </p:sp>
        <p:sp>
          <p:nvSpPr>
            <p:cNvPr id="451598" name="Rectangle 14"/>
            <p:cNvSpPr>
              <a:spLocks noChangeArrowheads="1"/>
            </p:cNvSpPr>
            <p:nvPr/>
          </p:nvSpPr>
          <p:spPr bwMode="auto">
            <a:xfrm>
              <a:off x="2601" y="2927"/>
              <a:ext cx="2629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w-w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 dirty="0">
                  <a:solidFill>
                    <a:srgbClr val="3C8C93"/>
                  </a:solidFill>
                  <a:latin typeface="+mn-lt"/>
                  <a:cs typeface="+mn-cs"/>
                </a:rPr>
                <a:t>i        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i gewählt</a:t>
              </a:r>
            </a:p>
            <a:p>
              <a:pPr>
                <a:defRPr/>
              </a:pP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	    	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599" name="AutoShape 15"/>
            <p:cNvSpPr>
              <a:spLocks/>
            </p:cNvSpPr>
            <p:nvPr/>
          </p:nvSpPr>
          <p:spPr bwMode="auto">
            <a:xfrm>
              <a:off x="2457" y="3038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9" name="Group 25"/>
          <p:cNvGrpSpPr>
            <a:grpSpLocks/>
          </p:cNvGrpSpPr>
          <p:nvPr/>
        </p:nvGrpSpPr>
        <p:grpSpPr bwMode="auto">
          <a:xfrm>
            <a:off x="3124200" y="4629944"/>
            <a:ext cx="5119689" cy="1084263"/>
            <a:chOff x="1968" y="3216"/>
            <a:chExt cx="3225" cy="683"/>
          </a:xfrm>
        </p:grpSpPr>
        <p:sp>
          <p:nvSpPr>
            <p:cNvPr id="451600" name="AutoShape 16"/>
            <p:cNvSpPr>
              <a:spLocks/>
            </p:cNvSpPr>
            <p:nvPr/>
          </p:nvSpPr>
          <p:spPr bwMode="auto">
            <a:xfrm>
              <a:off x="1968" y="321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603" name="Rectangle 19"/>
            <p:cNvSpPr>
              <a:spLocks noChangeArrowheads="1"/>
            </p:cNvSpPr>
            <p:nvPr/>
          </p:nvSpPr>
          <p:spPr bwMode="auto">
            <a:xfrm>
              <a:off x="2064" y="3647"/>
              <a:ext cx="31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if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&gt;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              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51610" name="Text Box 26"/>
          <p:cNvSpPr txBox="1">
            <a:spLocks noChangeArrowheads="1"/>
          </p:cNvSpPr>
          <p:nvPr/>
        </p:nvSpPr>
        <p:spPr bwMode="auto">
          <a:xfrm>
            <a:off x="611560" y="5805264"/>
            <a:ext cx="7193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cs typeface="+mn-cs"/>
              </a:rPr>
              <a:t>Grenzfall: 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V[i, 0] = 0, V[0,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] = 0</a:t>
            </a:r>
            <a:r>
              <a:rPr lang="de-DE" sz="2400" dirty="0">
                <a:latin typeface="+mn-lt"/>
                <a:cs typeface="+mn-cs"/>
              </a:rPr>
              <a:t>.  </a:t>
            </a:r>
            <a:r>
              <a:rPr lang="de-DE" sz="2400" dirty="0" err="1">
                <a:latin typeface="+mn-lt"/>
                <a:cs typeface="+mn-cs"/>
              </a:rPr>
              <a:t>Wieviele</a:t>
            </a:r>
            <a:r>
              <a:rPr lang="de-DE" sz="2400" dirty="0">
                <a:latin typeface="+mn-lt"/>
                <a:cs typeface="+mn-cs"/>
              </a:rPr>
              <a:t> Teilprobleme? </a:t>
            </a: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20" name="Rounded Rectangular Callout 5">
            <a:extLst>
              <a:ext uri="{FF2B5EF4-FFF2-40B4-BE49-F238E27FC236}">
                <a16:creationId xmlns:a16="http://schemas.microsoft.com/office/drawing/2014/main" id="{8B028A96-17DD-CE0F-EBE9-72DE0ED65836}"/>
              </a:ext>
            </a:extLst>
          </p:cNvPr>
          <p:cNvSpPr/>
          <p:nvPr/>
        </p:nvSpPr>
        <p:spPr>
          <a:xfrm>
            <a:off x="6482048" y="2030236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</a:t>
            </a:r>
          </a:p>
          <a:p>
            <a:pPr algn="ctr"/>
            <a:r>
              <a:rPr lang="de-DE" sz="1700" dirty="0"/>
              <a:t>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29850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10" grpId="0"/>
      <p:bldP spid="20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= 6 (# der Gegenstände)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W = 10 (Gewichtsgrenze)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Gegenstände (Gewicht und Wert):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  <p:sp>
        <p:nvSpPr>
          <p:cNvPr id="5" name="Rectangle 138"/>
          <p:cNvSpPr>
            <a:spLocks noChangeArrowheads="1"/>
          </p:cNvSpPr>
          <p:nvPr/>
        </p:nvSpPr>
        <p:spPr bwMode="auto">
          <a:xfrm>
            <a:off x="4490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" name="Rectangle 139"/>
          <p:cNvSpPr>
            <a:spLocks noChangeArrowheads="1"/>
          </p:cNvSpPr>
          <p:nvPr/>
        </p:nvSpPr>
        <p:spPr bwMode="auto">
          <a:xfrm>
            <a:off x="39193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7" name="Rectangle 140"/>
          <p:cNvSpPr>
            <a:spLocks noChangeArrowheads="1"/>
          </p:cNvSpPr>
          <p:nvPr/>
        </p:nvSpPr>
        <p:spPr bwMode="auto">
          <a:xfrm>
            <a:off x="3347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8" name="Rectangle 141"/>
          <p:cNvSpPr>
            <a:spLocks noChangeArrowheads="1"/>
          </p:cNvSpPr>
          <p:nvPr/>
        </p:nvSpPr>
        <p:spPr bwMode="auto">
          <a:xfrm>
            <a:off x="3347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" name="Rectangle 142"/>
          <p:cNvSpPr>
            <a:spLocks noChangeArrowheads="1"/>
          </p:cNvSpPr>
          <p:nvPr/>
        </p:nvSpPr>
        <p:spPr bwMode="auto">
          <a:xfrm>
            <a:off x="3347864" y="4835277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0" name="Rectangle 143"/>
          <p:cNvSpPr>
            <a:spLocks noChangeArrowheads="1"/>
          </p:cNvSpPr>
          <p:nvPr/>
        </p:nvSpPr>
        <p:spPr bwMode="auto">
          <a:xfrm>
            <a:off x="3347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1" name="Rectangle 144"/>
          <p:cNvSpPr>
            <a:spLocks noChangeArrowheads="1"/>
          </p:cNvSpPr>
          <p:nvPr/>
        </p:nvSpPr>
        <p:spPr bwMode="auto">
          <a:xfrm>
            <a:off x="3347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3347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3" name="Rectangle 147"/>
          <p:cNvSpPr>
            <a:spLocks noChangeArrowheads="1"/>
          </p:cNvSpPr>
          <p:nvPr/>
        </p:nvSpPr>
        <p:spPr bwMode="auto">
          <a:xfrm>
            <a:off x="4490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39193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15" name="Rectangle 151"/>
          <p:cNvSpPr>
            <a:spLocks noChangeArrowheads="1"/>
          </p:cNvSpPr>
          <p:nvPr/>
        </p:nvSpPr>
        <p:spPr bwMode="auto">
          <a:xfrm>
            <a:off x="4490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6" name="Rectangle 152"/>
          <p:cNvSpPr>
            <a:spLocks noChangeArrowheads="1"/>
          </p:cNvSpPr>
          <p:nvPr/>
        </p:nvSpPr>
        <p:spPr bwMode="auto">
          <a:xfrm>
            <a:off x="39193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7" name="Rectangle 153"/>
          <p:cNvSpPr>
            <a:spLocks noChangeArrowheads="1"/>
          </p:cNvSpPr>
          <p:nvPr/>
        </p:nvSpPr>
        <p:spPr bwMode="auto">
          <a:xfrm>
            <a:off x="4490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8" name="Rectangle 154"/>
          <p:cNvSpPr>
            <a:spLocks noChangeArrowheads="1"/>
          </p:cNvSpPr>
          <p:nvPr/>
        </p:nvSpPr>
        <p:spPr bwMode="auto">
          <a:xfrm>
            <a:off x="39193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9" name="Rectangle 155"/>
          <p:cNvSpPr>
            <a:spLocks noChangeArrowheads="1"/>
          </p:cNvSpPr>
          <p:nvPr/>
        </p:nvSpPr>
        <p:spPr bwMode="auto">
          <a:xfrm>
            <a:off x="4490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0" name="Rectangle 156"/>
          <p:cNvSpPr>
            <a:spLocks noChangeArrowheads="1"/>
          </p:cNvSpPr>
          <p:nvPr/>
        </p:nvSpPr>
        <p:spPr bwMode="auto">
          <a:xfrm>
            <a:off x="39193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1" name="Rectangle 157"/>
          <p:cNvSpPr>
            <a:spLocks noChangeArrowheads="1"/>
          </p:cNvSpPr>
          <p:nvPr/>
        </p:nvSpPr>
        <p:spPr bwMode="auto">
          <a:xfrm>
            <a:off x="44908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2" name="Rectangle 158"/>
          <p:cNvSpPr>
            <a:spLocks noChangeArrowheads="1"/>
          </p:cNvSpPr>
          <p:nvPr/>
        </p:nvSpPr>
        <p:spPr bwMode="auto">
          <a:xfrm>
            <a:off x="39193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23" name="Rectangle 195"/>
          <p:cNvSpPr>
            <a:spLocks noChangeArrowheads="1"/>
          </p:cNvSpPr>
          <p:nvPr/>
        </p:nvSpPr>
        <p:spPr bwMode="auto">
          <a:xfrm>
            <a:off x="44908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4" name="Rectangle 205"/>
          <p:cNvSpPr>
            <a:spLocks noChangeArrowheads="1"/>
          </p:cNvSpPr>
          <p:nvPr/>
        </p:nvSpPr>
        <p:spPr bwMode="auto">
          <a:xfrm>
            <a:off x="39193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>
                <a:latin typeface="Times New Roman"/>
                <a:cs typeface="Times New Roman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807312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417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782796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727392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6" name="Rectangle 6"/>
          <p:cNvSpPr>
            <a:spLocks noChangeArrowheads="1"/>
          </p:cNvSpPr>
          <p:nvPr/>
        </p:nvSpPr>
        <p:spPr bwMode="auto">
          <a:xfrm>
            <a:off x="61658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7" name="Rectangle 7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8" name="Rectangle 8"/>
          <p:cNvSpPr>
            <a:spLocks noChangeArrowheads="1"/>
          </p:cNvSpPr>
          <p:nvPr/>
        </p:nvSpPr>
        <p:spPr bwMode="auto">
          <a:xfrm>
            <a:off x="5056188" y="357505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9" name="Rectangle 9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0" name="Rectangle 10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1" name="Rectangle 11"/>
          <p:cNvSpPr>
            <a:spLocks noChangeArrowheads="1"/>
          </p:cNvSpPr>
          <p:nvPr/>
        </p:nvSpPr>
        <p:spPr bwMode="auto">
          <a:xfrm>
            <a:off x="339407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2" name="Rectangle 12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3" name="Rectangle 13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54" name="Rectangle 1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5" name="Rectangle 15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6" name="Rectangle 16"/>
          <p:cNvSpPr>
            <a:spLocks noChangeArrowheads="1"/>
          </p:cNvSpPr>
          <p:nvPr/>
        </p:nvSpPr>
        <p:spPr bwMode="auto">
          <a:xfrm>
            <a:off x="671988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7" name="Rectangle 17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8" name="Rectangle 18"/>
          <p:cNvSpPr>
            <a:spLocks noChangeArrowheads="1"/>
          </p:cNvSpPr>
          <p:nvPr/>
        </p:nvSpPr>
        <p:spPr bwMode="auto">
          <a:xfrm>
            <a:off x="56118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9" name="Rectangle 1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0" name="Rectangle 2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1" name="Rectangle 2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2" name="Rectangle 2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3" name="Rectangle 2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4" name="Rectangle 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65" name="Rectangle 25"/>
          <p:cNvSpPr>
            <a:spLocks noChangeArrowheads="1"/>
          </p:cNvSpPr>
          <p:nvPr/>
        </p:nvSpPr>
        <p:spPr bwMode="auto">
          <a:xfrm>
            <a:off x="782796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6" name="Rectangle 26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7" name="Rectangle 27"/>
          <p:cNvSpPr>
            <a:spLocks noChangeArrowheads="1"/>
          </p:cNvSpPr>
          <p:nvPr/>
        </p:nvSpPr>
        <p:spPr bwMode="auto">
          <a:xfrm>
            <a:off x="671988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8" name="Rectangle 28"/>
          <p:cNvSpPr>
            <a:spLocks noChangeArrowheads="1"/>
          </p:cNvSpPr>
          <p:nvPr/>
        </p:nvSpPr>
        <p:spPr bwMode="auto">
          <a:xfrm>
            <a:off x="6165850" y="2963863"/>
            <a:ext cx="554038" cy="6111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669" name="Rectangle 2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0" name="Rectangle 30"/>
          <p:cNvSpPr>
            <a:spLocks noChangeArrowheads="1"/>
          </p:cNvSpPr>
          <p:nvPr/>
        </p:nvSpPr>
        <p:spPr bwMode="auto">
          <a:xfrm>
            <a:off x="5056188" y="296386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1" name="Rectangle 31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2" name="Rectangle 32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3" name="Rectangle 33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4" name="Rectangle 3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5" name="Rectangle 35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76" name="Rectangle 36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7" name="Rectangle 37"/>
          <p:cNvSpPr>
            <a:spLocks noChangeArrowheads="1"/>
          </p:cNvSpPr>
          <p:nvPr/>
        </p:nvSpPr>
        <p:spPr bwMode="auto">
          <a:xfrm>
            <a:off x="727392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8" name="Rectangle 38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0" name="Rectangle 40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1" name="Rectangle 41"/>
          <p:cNvSpPr>
            <a:spLocks noChangeArrowheads="1"/>
          </p:cNvSpPr>
          <p:nvPr/>
        </p:nvSpPr>
        <p:spPr bwMode="auto">
          <a:xfrm>
            <a:off x="5056188" y="2352675"/>
            <a:ext cx="55562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2" name="Rectangle 42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3" name="Rectangle 43"/>
          <p:cNvSpPr>
            <a:spLocks noChangeArrowheads="1"/>
          </p:cNvSpPr>
          <p:nvPr/>
        </p:nvSpPr>
        <p:spPr bwMode="auto">
          <a:xfrm>
            <a:off x="39481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5" name="Rectangle 45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6" name="Rectangle 46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87" name="Rectangle 47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8" name="Rectangle 48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9" name="Rectangle 4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0" name="Rectangle 50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1" name="Rectangle 51"/>
          <p:cNvSpPr>
            <a:spLocks noChangeArrowheads="1"/>
          </p:cNvSpPr>
          <p:nvPr/>
        </p:nvSpPr>
        <p:spPr bwMode="auto">
          <a:xfrm>
            <a:off x="56118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2" name="Rectangle 52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3" name="Rectangle 53"/>
          <p:cNvSpPr>
            <a:spLocks noChangeArrowheads="1"/>
          </p:cNvSpPr>
          <p:nvPr/>
        </p:nvSpPr>
        <p:spPr bwMode="auto">
          <a:xfrm>
            <a:off x="45021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4" name="Rectangle 5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5" name="Rectangle 5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6" name="Rectangle 5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7" name="Rectangle 5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98" name="Rectangle 5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9" name="Rectangle 5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0" name="Rectangle 6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1" name="Rectangle 6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2" name="Rectangle 6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3" name="Rectangle 6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4" name="Rectangle 6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5" name="Rectangle 6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6" name="Rectangle 66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7" name="Rectangle 67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8" name="Rectangle 68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09" name="Rectangle 6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0" name="Rectangle 70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1" name="Rectangle 71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2" name="Rectangle 72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3" name="Rectangle 73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4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5" name="Rectangle 75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6" name="Rectangle 76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7" name="Rectangle 77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8" name="Rectangle 78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9" name="Rectangle 7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20" name="Line 80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1" name="Line 81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2" name="Line 82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3" name="Line 83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4" name="Line 84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5" name="Line 85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6" name="Line 86"/>
          <p:cNvSpPr>
            <a:spLocks noChangeShapeType="1"/>
          </p:cNvSpPr>
          <p:nvPr/>
        </p:nvSpPr>
        <p:spPr bwMode="auto">
          <a:xfrm>
            <a:off x="2292424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7" name="Line 87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728" name="Line 88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9" name="Line 89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0" name="Line 90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1" name="Line 91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2" name="Line 92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3" name="Line 93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4" name="Line 94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5" name="Line 95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6" name="Line 96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7" name="Line 97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8" name="Line 98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9" name="Line 9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6740" name="Group 100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6" name="Rectangle 146"/>
          <p:cNvSpPr>
            <a:spLocks noChangeArrowheads="1"/>
          </p:cNvSpPr>
          <p:nvPr/>
        </p:nvSpPr>
        <p:spPr bwMode="auto">
          <a:xfrm>
            <a:off x="457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799" name="Line 159"/>
          <p:cNvSpPr>
            <a:spLocks noChangeShapeType="1"/>
          </p:cNvSpPr>
          <p:nvPr/>
        </p:nvSpPr>
        <p:spPr bwMode="auto">
          <a:xfrm>
            <a:off x="457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2" name="Line 162"/>
          <p:cNvSpPr>
            <a:spLocks noChangeShapeType="1"/>
          </p:cNvSpPr>
          <p:nvPr/>
        </p:nvSpPr>
        <p:spPr bwMode="auto">
          <a:xfrm>
            <a:off x="21717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3" name="Line 163"/>
          <p:cNvSpPr>
            <a:spLocks noChangeShapeType="1"/>
          </p:cNvSpPr>
          <p:nvPr/>
        </p:nvSpPr>
        <p:spPr bwMode="auto">
          <a:xfrm>
            <a:off x="10287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5" name="Line 165"/>
          <p:cNvSpPr>
            <a:spLocks noChangeShapeType="1"/>
          </p:cNvSpPr>
          <p:nvPr/>
        </p:nvSpPr>
        <p:spPr bwMode="auto">
          <a:xfrm>
            <a:off x="1600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6" name="Line 166"/>
          <p:cNvSpPr>
            <a:spLocks noChangeShapeType="1"/>
          </p:cNvSpPr>
          <p:nvPr/>
        </p:nvSpPr>
        <p:spPr bwMode="auto">
          <a:xfrm>
            <a:off x="21717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8" name="Line 168"/>
          <p:cNvSpPr>
            <a:spLocks noChangeShapeType="1"/>
          </p:cNvSpPr>
          <p:nvPr/>
        </p:nvSpPr>
        <p:spPr bwMode="auto">
          <a:xfrm>
            <a:off x="21717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0" name="Line 170"/>
          <p:cNvSpPr>
            <a:spLocks noChangeShapeType="1"/>
          </p:cNvSpPr>
          <p:nvPr/>
        </p:nvSpPr>
        <p:spPr bwMode="auto">
          <a:xfrm>
            <a:off x="21717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2" name="Line 172"/>
          <p:cNvSpPr>
            <a:spLocks noChangeShapeType="1"/>
          </p:cNvSpPr>
          <p:nvPr/>
        </p:nvSpPr>
        <p:spPr bwMode="auto">
          <a:xfrm>
            <a:off x="21717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4" name="Line 174"/>
          <p:cNvSpPr>
            <a:spLocks noChangeShapeType="1"/>
          </p:cNvSpPr>
          <p:nvPr/>
        </p:nvSpPr>
        <p:spPr bwMode="auto">
          <a:xfrm>
            <a:off x="21717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7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496818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w-w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>
                <a:latin typeface="+mn-lt"/>
                <a:cs typeface="+mn-cs"/>
              </a:rPr>
              <a:t>    </a:t>
            </a:r>
            <a:r>
              <a:rPr lang="de-DE" sz="2000">
                <a:latin typeface="+mn-lt"/>
                <a:cs typeface="+mn-cs"/>
              </a:rPr>
              <a:t>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>
              <a:latin typeface="+mn-lt"/>
              <a:cs typeface="+mn-cs"/>
            </a:endParaRPr>
          </a:p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>
                <a:latin typeface="+mn-lt"/>
                <a:cs typeface="+mn-cs"/>
              </a:rPr>
              <a:t>	 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19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1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2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23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496828" name="Text Box 188"/>
          <p:cNvSpPr txBox="1">
            <a:spLocks noChangeArrowheads="1"/>
          </p:cNvSpPr>
          <p:nvPr/>
        </p:nvSpPr>
        <p:spPr bwMode="auto">
          <a:xfrm>
            <a:off x="6102350" y="3062288"/>
            <a:ext cx="761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V[i, w]</a:t>
            </a:r>
          </a:p>
        </p:txBody>
      </p:sp>
      <p:grpSp>
        <p:nvGrpSpPr>
          <p:cNvPr id="496837" name="Group 197"/>
          <p:cNvGrpSpPr>
            <a:grpSpLocks/>
          </p:cNvGrpSpPr>
          <p:nvPr/>
        </p:nvGrpSpPr>
        <p:grpSpPr bwMode="auto">
          <a:xfrm>
            <a:off x="6102353" y="2352675"/>
            <a:ext cx="954088" cy="611188"/>
            <a:chOff x="3844" y="1482"/>
            <a:chExt cx="601" cy="385"/>
          </a:xfrm>
        </p:grpSpPr>
        <p:sp>
          <p:nvSpPr>
            <p:cNvPr id="496679" name="Rectangle 3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2" name="Text Box 192"/>
            <p:cNvSpPr txBox="1">
              <a:spLocks noChangeArrowheads="1"/>
            </p:cNvSpPr>
            <p:nvPr/>
          </p:nvSpPr>
          <p:spPr bwMode="auto">
            <a:xfrm>
              <a:off x="3844" y="1584"/>
              <a:ext cx="6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w]</a:t>
              </a:r>
            </a:p>
          </p:txBody>
        </p:sp>
      </p:grpSp>
      <p:grpSp>
        <p:nvGrpSpPr>
          <p:cNvPr id="496838" name="Group 198"/>
          <p:cNvGrpSpPr>
            <a:grpSpLocks/>
          </p:cNvGrpSpPr>
          <p:nvPr/>
        </p:nvGrpSpPr>
        <p:grpSpPr bwMode="auto">
          <a:xfrm>
            <a:off x="3321051" y="2352675"/>
            <a:ext cx="1228726" cy="611188"/>
            <a:chOff x="2092" y="1482"/>
            <a:chExt cx="774" cy="385"/>
          </a:xfrm>
        </p:grpSpPr>
        <p:sp>
          <p:nvSpPr>
            <p:cNvPr id="496684" name="Rectangle 44"/>
            <p:cNvSpPr>
              <a:spLocks noChangeArrowheads="1"/>
            </p:cNvSpPr>
            <p:nvPr/>
          </p:nvSpPr>
          <p:spPr bwMode="auto">
            <a:xfrm>
              <a:off x="2138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4" name="Text Box 194"/>
            <p:cNvSpPr txBox="1">
              <a:spLocks noChangeArrowheads="1"/>
            </p:cNvSpPr>
            <p:nvPr/>
          </p:nvSpPr>
          <p:spPr bwMode="auto">
            <a:xfrm>
              <a:off x="2092" y="1584"/>
              <a:ext cx="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w-w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  <a:r>
                <a:rPr lang="de-DE">
                  <a:latin typeface="+mn-lt"/>
                  <a:cs typeface="+mn-cs"/>
                </a:rPr>
                <a:t>]</a:t>
              </a:r>
            </a:p>
          </p:txBody>
        </p:sp>
      </p:grpSp>
      <p:sp>
        <p:nvSpPr>
          <p:cNvPr id="496835" name="Rectangle 195"/>
          <p:cNvSpPr>
            <a:spLocks noChangeArrowheads="1"/>
          </p:cNvSpPr>
          <p:nvPr/>
        </p:nvSpPr>
        <p:spPr bwMode="auto">
          <a:xfrm>
            <a:off x="16002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grpSp>
        <p:nvGrpSpPr>
          <p:cNvPr id="496844" name="Group 204"/>
          <p:cNvGrpSpPr>
            <a:grpSpLocks/>
          </p:cNvGrpSpPr>
          <p:nvPr/>
        </p:nvGrpSpPr>
        <p:grpSpPr bwMode="auto">
          <a:xfrm>
            <a:off x="3657600" y="1920875"/>
            <a:ext cx="2743200" cy="369888"/>
            <a:chOff x="2304" y="1210"/>
            <a:chExt cx="1728" cy="233"/>
          </a:xfrm>
        </p:grpSpPr>
        <p:sp>
          <p:nvSpPr>
            <p:cNvPr id="496839" name="Line 199"/>
            <p:cNvSpPr>
              <a:spLocks noChangeShapeType="1"/>
            </p:cNvSpPr>
            <p:nvPr/>
          </p:nvSpPr>
          <p:spPr bwMode="auto">
            <a:xfrm>
              <a:off x="2304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0" name="Line 200"/>
            <p:cNvSpPr>
              <a:spLocks noChangeShapeType="1"/>
            </p:cNvSpPr>
            <p:nvPr/>
          </p:nvSpPr>
          <p:spPr bwMode="auto">
            <a:xfrm>
              <a:off x="4032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1" name="Line 201"/>
            <p:cNvSpPr>
              <a:spLocks noChangeShapeType="1"/>
            </p:cNvSpPr>
            <p:nvPr/>
          </p:nvSpPr>
          <p:spPr bwMode="auto">
            <a:xfrm flipH="1">
              <a:off x="2304" y="134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2" name="Line 202"/>
            <p:cNvSpPr>
              <a:spLocks noChangeShapeType="1"/>
            </p:cNvSpPr>
            <p:nvPr/>
          </p:nvSpPr>
          <p:spPr bwMode="auto">
            <a:xfrm>
              <a:off x="3168" y="134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3" name="Text Box 203"/>
            <p:cNvSpPr txBox="1">
              <a:spLocks noChangeArrowheads="1"/>
            </p:cNvSpPr>
            <p:nvPr/>
          </p:nvSpPr>
          <p:spPr bwMode="auto">
            <a:xfrm>
              <a:off x="2927" y="1210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</a:p>
          </p:txBody>
        </p:sp>
      </p:grpSp>
      <p:sp>
        <p:nvSpPr>
          <p:cNvPr id="496845" name="Rectangle 205"/>
          <p:cNvSpPr>
            <a:spLocks noChangeArrowheads="1"/>
          </p:cNvSpPr>
          <p:nvPr/>
        </p:nvSpPr>
        <p:spPr bwMode="auto">
          <a:xfrm>
            <a:off x="10287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5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3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96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96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9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835" grpId="0" animBg="1"/>
      <p:bldP spid="49684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hteck 1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2898" name="Rectangle 354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894" name="Rectangle 350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888" name="Rectangle 34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884" name="Rectangle 340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882" name="Rectangle 338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7" name="Rectangle 133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2675" name="Rectangle 131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673" name="Rectangle 12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672" name="Rectangle 128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71" name="Rectangle 127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70" name="Rectangle 126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69" name="Rectangle 125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8" name="Rectangle 1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6" name="Rectangle 122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2663" name="Rectangle 11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61" name="Rectangle 1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60" name="Rectangle 116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59" name="Rectangle 115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58" name="Rectangle 11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7" name="Rectangle 113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6" name="Rectangle 11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2654" name="Rectangle 110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52" name="Rectangle 108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50" name="Rectangle 106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48" name="Rectangle 104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47" name="Rectangle 103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6" name="Rectangle 102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5" name="Rectangle 101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4" name="Rectangle 10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3" name="Rectangle 9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2" name="Rectangle 98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0" name="Rectangle 96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38" name="Rectangle 9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7" name="Rectangle 93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6" name="Rectangle 92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5" name="Rectangle 91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4" name="Rectangle 90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3" name="Rectangle 8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2" name="Rectangle 88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1" name="Rectangle 87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0" name="Rectangle 86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9" name="Rectangle 85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8" name="Rectangle 8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7" name="Rectangle 83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5" name="Rectangle 81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4" name="Rectangle 80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3" name="Rectangle 7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2" name="Rectangle 78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1" name="Rectangle 77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0" name="Rectangle 76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9" name="Rectangle 75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8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7" name="Rectangle 73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6" name="Rectangle 72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5" name="Rectangle 71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4" name="Rectangle 70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3" name="Rectangle 6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9" name="Line 135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0" name="Line 136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1" name="Line 137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2" name="Line 138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3" name="Line 139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4" name="Line 140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5" name="Line 141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6" name="Line 142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7" name="Line 143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8" name="Line 144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9" name="Line 145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0" name="Line 146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1" name="Line 147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2" name="Line 148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3" name="Line 149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4" name="Line 150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5" name="Line 151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6" name="Line 152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7" name="Line 153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883" name="Line 33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2789" name="Group 245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2909" name="Group 365"/>
          <p:cNvGraphicFramePr>
            <a:graphicFrameLocks noGrp="1"/>
          </p:cNvGraphicFramePr>
          <p:nvPr/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92911" name="Group 367"/>
          <p:cNvGrpSpPr>
            <a:grpSpLocks/>
          </p:cNvGrpSpPr>
          <p:nvPr/>
        </p:nvGrpSpPr>
        <p:grpSpPr bwMode="auto">
          <a:xfrm>
            <a:off x="2743200" y="914400"/>
            <a:ext cx="1204913" cy="825500"/>
            <a:chOff x="1728" y="576"/>
            <a:chExt cx="759" cy="520"/>
          </a:xfrm>
        </p:grpSpPr>
        <p:sp>
          <p:nvSpPr>
            <p:cNvPr id="492626" name="Rectangle 82"/>
            <p:cNvSpPr>
              <a:spLocks noChangeArrowheads="1"/>
            </p:cNvSpPr>
            <p:nvPr/>
          </p:nvSpPr>
          <p:spPr bwMode="auto">
            <a:xfrm>
              <a:off x="2138" y="711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2</a:t>
              </a:r>
            </a:p>
          </p:txBody>
        </p:sp>
        <p:sp>
          <p:nvSpPr>
            <p:cNvPr id="492910" name="Line 366"/>
            <p:cNvSpPr>
              <a:spLocks noChangeShapeType="1"/>
            </p:cNvSpPr>
            <p:nvPr/>
          </p:nvSpPr>
          <p:spPr bwMode="auto">
            <a:xfrm flipH="1" flipV="1">
              <a:off x="1728" y="576"/>
              <a:ext cx="528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13" name="Group 369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2886" name="Rectangle 342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2912" name="Line 3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4" name="Oval 370"/>
          <p:cNvSpPr>
            <a:spLocks noChangeArrowheads="1"/>
          </p:cNvSpPr>
          <p:nvPr/>
        </p:nvSpPr>
        <p:spPr bwMode="auto">
          <a:xfrm>
            <a:off x="1676400" y="12192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915" name="Oval 371"/>
          <p:cNvSpPr>
            <a:spLocks noChangeArrowheads="1"/>
          </p:cNvSpPr>
          <p:nvPr/>
        </p:nvSpPr>
        <p:spPr bwMode="auto">
          <a:xfrm>
            <a:off x="1676400" y="37338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18" name="Group 374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2649" name="Rectangle 105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16" name="Line 372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7" name="Oval 373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42" name="Group 398"/>
          <p:cNvGrpSpPr>
            <a:grpSpLocks/>
          </p:cNvGrpSpPr>
          <p:nvPr/>
        </p:nvGrpSpPr>
        <p:grpSpPr bwMode="auto">
          <a:xfrm>
            <a:off x="3810000" y="3352800"/>
            <a:ext cx="1246188" cy="835025"/>
            <a:chOff x="2400" y="2112"/>
            <a:chExt cx="785" cy="526"/>
          </a:xfrm>
        </p:grpSpPr>
        <p:sp>
          <p:nvSpPr>
            <p:cNvPr id="492890" name="Rectangle 346"/>
            <p:cNvSpPr>
              <a:spLocks noChangeArrowheads="1"/>
            </p:cNvSpPr>
            <p:nvPr/>
          </p:nvSpPr>
          <p:spPr bwMode="auto">
            <a:xfrm>
              <a:off x="2836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1" name="Line 377"/>
            <p:cNvSpPr>
              <a:spLocks noChangeShapeType="1"/>
            </p:cNvSpPr>
            <p:nvPr/>
          </p:nvSpPr>
          <p:spPr bwMode="auto">
            <a:xfrm flipH="1" flipV="1">
              <a:off x="2400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3" name="Group 399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2651" name="Rectangle 107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2" name="Line 378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4" name="Group 400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2662" name="Rectangle 118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3" name="Line 379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5" name="Group 401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2892" name="Rectangle 348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2924" name="Line 380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6" name="Group 402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2641" name="Rectangle 97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5" name="Line 381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7" name="Group 403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2674" name="Rectangle 130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28" name="Line 384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8" name="Group 404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2653" name="Rectangle 10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9" name="Line 38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9" name="Group 405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2664" name="Rectangle 120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0" name="Line 386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0" name="Group 406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2896" name="Rectangle 352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2931" name="Line 387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1" name="Group 407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2665" name="Rectangle 121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32" name="Line 388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5" name="Group 411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2667" name="Rectangle 123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2933" name="Line 389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3" name="Group 409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2655" name="Rectangle 111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4" name="Line 39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1" name="Group 397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2639" name="Rectangle 95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36" name="Line 392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4" name="Group 410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2900" name="Rectangle 356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2937" name="Line 393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6" name="Group 412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2902" name="Rectangle 35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8" name="Line 394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2" name="Group 408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2676" name="Rectangle 132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9" name="Line 395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7" name="Group 413"/>
          <p:cNvGrpSpPr>
            <a:grpSpLocks/>
          </p:cNvGrpSpPr>
          <p:nvPr/>
        </p:nvGrpSpPr>
        <p:grpSpPr bwMode="auto">
          <a:xfrm>
            <a:off x="4953000" y="3886200"/>
            <a:ext cx="3429000" cy="914400"/>
            <a:chOff x="3120" y="2448"/>
            <a:chExt cx="2160" cy="576"/>
          </a:xfrm>
        </p:grpSpPr>
        <p:sp>
          <p:nvSpPr>
            <p:cNvPr id="492678" name="Rectangle 134"/>
            <p:cNvSpPr>
              <a:spLocks noChangeArrowheads="1"/>
            </p:cNvSpPr>
            <p:nvPr/>
          </p:nvSpPr>
          <p:spPr bwMode="auto">
            <a:xfrm>
              <a:off x="4931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15</a:t>
              </a:r>
            </a:p>
          </p:txBody>
        </p:sp>
        <p:sp>
          <p:nvSpPr>
            <p:cNvPr id="492940" name="Line 396"/>
            <p:cNvSpPr>
              <a:spLocks noChangeShapeType="1"/>
            </p:cNvSpPr>
            <p:nvPr/>
          </p:nvSpPr>
          <p:spPr bwMode="auto">
            <a:xfrm flipH="1" flipV="1">
              <a:off x="312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152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153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w-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 dirty="0">
                <a:latin typeface="+mn-lt"/>
                <a:cs typeface="+mn-cs"/>
              </a:rPr>
              <a:t>    </a:t>
            </a:r>
            <a:r>
              <a:rPr lang="de-DE" sz="2000" dirty="0">
                <a:latin typeface="+mn-lt"/>
                <a:cs typeface="+mn-cs"/>
              </a:rPr>
              <a:t>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 dirty="0">
              <a:latin typeface="+mn-lt"/>
              <a:cs typeface="+mn-cs"/>
            </a:endParaRPr>
          </a:p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	 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4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5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6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w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7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15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93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2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898" grpId="0"/>
      <p:bldP spid="492894" grpId="0"/>
      <p:bldP spid="492888" grpId="0"/>
      <p:bldP spid="492884" grpId="0"/>
      <p:bldP spid="492882" grpId="0"/>
      <p:bldP spid="492677" grpId="0"/>
      <p:bldP spid="492675" grpId="0"/>
      <p:bldP spid="492673" grpId="0"/>
      <p:bldP spid="492672" grpId="0"/>
      <p:bldP spid="492671" grpId="0"/>
      <p:bldP spid="492670" grpId="0"/>
      <p:bldP spid="492669" grpId="0"/>
      <p:bldP spid="492668" grpId="0"/>
      <p:bldP spid="492666" grpId="0"/>
      <p:bldP spid="492663" grpId="0"/>
      <p:bldP spid="492661" grpId="0"/>
      <p:bldP spid="492660" grpId="0"/>
      <p:bldP spid="492659" grpId="0"/>
      <p:bldP spid="492658" grpId="0"/>
      <p:bldP spid="492657" grpId="0"/>
      <p:bldP spid="492656" grpId="0"/>
      <p:bldP spid="492654" grpId="0"/>
      <p:bldP spid="492652" grpId="0"/>
      <p:bldP spid="492650" grpId="0"/>
      <p:bldP spid="492648" grpId="0"/>
      <p:bldP spid="492647" grpId="0"/>
      <p:bldP spid="492646" grpId="0"/>
      <p:bldP spid="492645" grpId="0"/>
      <p:bldP spid="492644" grpId="0"/>
      <p:bldP spid="492643" grpId="0"/>
      <p:bldP spid="492642" grpId="0"/>
      <p:bldP spid="492640" grpId="0"/>
      <p:bldP spid="492638" grpId="0"/>
      <p:bldP spid="492637" grpId="0"/>
      <p:bldP spid="492636" grpId="0"/>
      <p:bldP spid="492635" grpId="0"/>
      <p:bldP spid="492634" grpId="0"/>
      <p:bldP spid="492633" grpId="0"/>
      <p:bldP spid="492632" grpId="0"/>
      <p:bldP spid="492631" grpId="0"/>
      <p:bldP spid="492630" grpId="0"/>
      <p:bldP spid="492629" grpId="0"/>
      <p:bldP spid="492628" grpId="0"/>
      <p:bldP spid="492627" grpId="0"/>
      <p:bldP spid="492625" grpId="0"/>
      <p:bldP spid="492624" grpId="0"/>
      <p:bldP spid="492623" grpId="0"/>
      <p:bldP spid="492622" grpId="0"/>
      <p:bldP spid="492621" grpId="0"/>
      <p:bldP spid="492620" grpId="0"/>
      <p:bldP spid="492619" grpId="0"/>
      <p:bldP spid="492618" grpId="0"/>
      <p:bldP spid="492617" grpId="0"/>
      <p:bldP spid="492617" grpId="1"/>
      <p:bldP spid="492616" grpId="0"/>
      <p:bldP spid="492615" grpId="0"/>
      <p:bldP spid="492614" grpId="0"/>
      <p:bldP spid="492613" grpId="0"/>
      <p:bldP spid="492914" grpId="0" animBg="1"/>
      <p:bldP spid="492914" grpId="1" animBg="1"/>
      <p:bldP spid="492915" grpId="0" animBg="1"/>
      <p:bldP spid="492915" grpId="1" animBg="1"/>
      <p:bldP spid="492917" grpId="0" animBg="1"/>
      <p:bldP spid="492917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hteck 13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8696" name="Rectangle 8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7" name="Rectangle 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8" name="Rectangle 1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1" name="Rectangle 1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2" name="Rectangle 1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3" name="Rectangle 15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7" name="Rectangle 19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9" name="Rectangle 21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0" name="Rectangle 2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8711" name="Rectangle 23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12" name="Rectangle 24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3" name="Rectangle 25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14" name="Rectangle 26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15" name="Rectangle 27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6" name="Rectangle 28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7" name="Rectangle 29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9" name="Rectangle 31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0" name="Rectangle 32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1" name="Rectangle 33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22" name="Rectangle 3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3" name="Rectangle 3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4" name="Rectangle 3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5" name="Rectangle 3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6" name="Rectangle 3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7" name="Rectangle 3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8" name="Rectangle 4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9" name="Rectangle 4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0" name="Rectangle 4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1" name="Rectangle 4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2" name="Rectangle 4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3" name="Rectangle 4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4" name="Rectangle 46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5" name="Rectangle 47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6" name="Rectangle 48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7" name="Rectangle 49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8" name="Rectangle 50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9" name="Rectangle 51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0" name="Rectangle 52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1" name="Rectangle 53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2" name="Rectangle 54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3" name="Rectangle 55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4" name="Rectangle 56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5" name="Rectangle 57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6" name="Rectangle 58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7" name="Line 59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8" name="Line 60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9" name="Line 61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0" name="Line 62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1" name="Line 63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2" name="Line 64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3" name="Line 65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4" name="Line 66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5" name="Line 67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6" name="Line 68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7" name="Line 69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8" name="Line 70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9" name="Line 71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0" name="Line 72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1" name="Line 73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2" name="Line 74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3" name="Line 75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4" name="Line 76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5" name="Line 77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6" name="Line 78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8767" name="Group 79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8804" name="Group 116"/>
          <p:cNvGraphicFramePr>
            <a:graphicFrameLocks noGrp="1"/>
          </p:cNvGraphicFramePr>
          <p:nvPr/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98852" name="Rectangle 164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853" name="Line 165"/>
          <p:cNvSpPr>
            <a:spLocks noChangeShapeType="1"/>
          </p:cNvSpPr>
          <p:nvPr/>
        </p:nvSpPr>
        <p:spPr bwMode="auto">
          <a:xfrm flipH="1" flipV="1">
            <a:off x="2743200" y="914400"/>
            <a:ext cx="838200" cy="3810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5" name="Group 166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8855" name="Rectangle 167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8856" name="Line 1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56" name="Group 171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8860" name="Rectangle 172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861" name="Line 173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864" name="Rectangle 176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865" name="Line 177"/>
          <p:cNvSpPr>
            <a:spLocks noChangeShapeType="1"/>
          </p:cNvSpPr>
          <p:nvPr/>
        </p:nvSpPr>
        <p:spPr bwMode="auto">
          <a:xfrm flipH="1" flipV="1">
            <a:off x="3810000" y="3352800"/>
            <a:ext cx="8382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9" name="Group 178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8867" name="Rectangle 179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68" name="Line 180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0" name="Group 181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8870" name="Rectangle 182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71" name="Line 183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1" name="Group 184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8873" name="Rectangle 185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8874" name="Line 186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2" name="Group 187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8876" name="Rectangle 188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77" name="Line 189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3" name="Group 190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8879" name="Rectangle 191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80" name="Line 192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4" name="Group 193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8882" name="Rectangle 194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83" name="Line 19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5" name="Group 196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8885" name="Rectangle 197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86" name="Line 198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6" name="Group 199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8888" name="Rectangle 200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8889" name="Line 201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7" name="Group 202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8891" name="Rectangle 203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92" name="Line 204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8" name="Group 205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8894" name="Rectangle 206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8895" name="Line 207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9" name="Group 208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8897" name="Rectangle 209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98" name="Line 21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0" name="Group 211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8900" name="Rectangle 212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901" name="Line 213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1" name="Group 214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8903" name="Rectangle 215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8904" name="Line 216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2" name="Group 217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8906" name="Rectangle 21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07" name="Line 219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3" name="Group 220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8909" name="Rectangle 221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10" name="Line 222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912" name="Rectangle 22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15</a:t>
            </a:r>
          </a:p>
        </p:txBody>
      </p:sp>
      <p:sp>
        <p:nvSpPr>
          <p:cNvPr id="498913" name="Line 225"/>
          <p:cNvSpPr>
            <a:spLocks noChangeShapeType="1"/>
          </p:cNvSpPr>
          <p:nvPr/>
        </p:nvSpPr>
        <p:spPr bwMode="auto">
          <a:xfrm flipH="1" flipV="1">
            <a:off x="4953000" y="3886200"/>
            <a:ext cx="32004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914" name="Text Box 226"/>
          <p:cNvSpPr txBox="1">
            <a:spLocks noChangeArrowheads="1"/>
          </p:cNvSpPr>
          <p:nvPr/>
        </p:nvSpPr>
        <p:spPr bwMode="auto">
          <a:xfrm>
            <a:off x="2209800" y="5334000"/>
            <a:ext cx="25908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Gegenstand: 6, 5, 1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Gewichte: 6 + 2 + 2 = 10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Wert: 9 + 4 + 2 = 15</a:t>
            </a:r>
          </a:p>
        </p:txBody>
      </p:sp>
      <p:sp>
        <p:nvSpPr>
          <p:cNvPr id="498915" name="Rectangle 227"/>
          <p:cNvSpPr>
            <a:spLocks noChangeArrowheads="1"/>
          </p:cNvSpPr>
          <p:nvPr/>
        </p:nvSpPr>
        <p:spPr bwMode="auto">
          <a:xfrm>
            <a:off x="6178550" y="5105400"/>
            <a:ext cx="19897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Optimaler Wert: 15</a:t>
            </a:r>
          </a:p>
        </p:txBody>
      </p:sp>
      <p:sp>
        <p:nvSpPr>
          <p:cNvPr id="14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914" grpId="0"/>
      <p:bldP spid="49891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Arial" charset="0"/>
              </a:rPr>
              <a:t>nW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Polynomiell?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Pseudo-polynomiell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Laufzeit hängt vom numerischen Wert ab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Numerische Werte von der Länge klein (log </a:t>
            </a:r>
            <a:r>
              <a:rPr lang="de-DE" sz="1800" dirty="0" err="1">
                <a:cs typeface="Arial" charset="0"/>
              </a:rPr>
              <a:t>w</a:t>
            </a:r>
            <a:r>
              <a:rPr lang="de-DE" sz="1800" dirty="0">
                <a:cs typeface="Aria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Verdopplung der Länge heißt dann aber exponentiell höhere Werte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Funktioniert trotzdem gut, wenn W klein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Betrachte folgende Gegenstände (Gewicht, Wert):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cs typeface="Arial" charset="0"/>
              </a:rPr>
              <a:t>	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(10, 5), (15, 6), (20, 5), (18, 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Gewichtsgrenze 35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Optimale Lösung: </a:t>
            </a:r>
            <a:r>
              <a:rPr lang="de-DE" sz="2000" dirty="0" err="1">
                <a:cs typeface="Arial" charset="0"/>
              </a:rPr>
              <a:t>Ggst</a:t>
            </a:r>
            <a:r>
              <a:rPr lang="de-DE" sz="2000" dirty="0">
                <a:cs typeface="Arial" charset="0"/>
              </a:rPr>
              <a:t>. 2, 4 (Wert = 12). Iterationen: 2</a:t>
            </a:r>
            <a:r>
              <a:rPr lang="de-DE" sz="2000" baseline="30000" dirty="0">
                <a:cs typeface="Arial" charset="0"/>
              </a:rPr>
              <a:t>4</a:t>
            </a:r>
            <a:r>
              <a:rPr lang="de-DE" sz="2000" dirty="0">
                <a:cs typeface="Arial" charset="0"/>
              </a:rPr>
              <a:t> = 16 Mengen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Dynamische Programmierung: Fülle Tabelle 4 x 35 = 140 Einträge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Was ist das Problem?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Viele Einträge nicht verwendet: Gewichtskombination nicht möglich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err="1">
                <a:cs typeface="Arial" charset="0"/>
              </a:rPr>
              <a:t>Brute</a:t>
            </a:r>
            <a:r>
              <a:rPr lang="de-DE" sz="2000" dirty="0">
                <a:cs typeface="Arial" charset="0"/>
              </a:rPr>
              <a:t>-Force-Ansatz kann besser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err="1">
                <a:cs typeface="+mj-cs"/>
              </a:rPr>
              <a:t>Longest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Increasing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Subsequence</a:t>
            </a:r>
            <a:r>
              <a:rPr lang="de-DE" dirty="0">
                <a:cs typeface="+mj-cs"/>
              </a:rPr>
              <a:t>-Problem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Gegeben sei eine Liste von Zahlen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800" dirty="0">
                <a:cs typeface="+mn-cs"/>
              </a:rPr>
              <a:t>	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1 2 5 3 2 9 4 9 3 5 6 8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Finde </a:t>
            </a:r>
            <a:r>
              <a:rPr lang="de-DE" sz="2800" b="1" i="1" dirty="0">
                <a:cs typeface="+mn-cs"/>
              </a:rPr>
              <a:t>längste</a:t>
            </a:r>
            <a:r>
              <a:rPr lang="de-DE" sz="2800" dirty="0">
                <a:cs typeface="+mn-cs"/>
              </a:rPr>
              <a:t> Teilsequenz, in der keine Zahl kleiner ist als die vorige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Beispiel: 1 2 5 9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Teilsequenz der originalen Liste, aber nicht die längste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Die </a:t>
            </a:r>
            <a:r>
              <a:rPr lang="de-DE" dirty="0"/>
              <a:t>Lösung ist Teilsequenz der sortierten Liste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de-DE" sz="2400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Eingabe:       </a:t>
            </a:r>
            <a:r>
              <a:rPr lang="de-DE" sz="2400" dirty="0">
                <a:solidFill>
                  <a:srgbClr val="3C8C93"/>
                </a:solidFill>
              </a:rPr>
              <a:t>1 2 5 3 2 9 4 9 3 5 6 8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LCS: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Sortiert: 	   </a:t>
            </a:r>
            <a:r>
              <a:rPr lang="de-DE" sz="2400" dirty="0">
                <a:solidFill>
                  <a:srgbClr val="3C8C93"/>
                </a:solidFill>
              </a:rPr>
              <a:t>1 2 2 3 3 4 5 5 6 8 9 9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de-DE" dirty="0">
              <a:solidFill>
                <a:srgbClr val="3C8C93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600" dirty="0"/>
              <a:t>Beispiel zeigt </a:t>
            </a:r>
            <a:r>
              <a:rPr lang="de-DE" sz="2600" dirty="0">
                <a:solidFill>
                  <a:srgbClr val="0000FF"/>
                </a:solidFill>
              </a:rPr>
              <a:t>Rückführung</a:t>
            </a:r>
            <a:r>
              <a:rPr lang="de-DE" sz="2600" dirty="0"/>
              <a:t> auf bekanntes Problem mit</a:t>
            </a:r>
            <a:br>
              <a:rPr lang="de-DE" sz="2600" dirty="0"/>
            </a:br>
            <a:r>
              <a:rPr lang="de-DE" sz="2600" dirty="0">
                <a:solidFill>
                  <a:srgbClr val="0000FF"/>
                </a:solidFill>
              </a:rPr>
              <a:t>Vorverarbeitung </a:t>
            </a:r>
            <a:r>
              <a:rPr lang="de-DE" sz="2600" dirty="0"/>
              <a:t>der Originaleingabe </a:t>
            </a:r>
            <a:r>
              <a:rPr lang="de-DE" sz="2600" dirty="0">
                <a:solidFill>
                  <a:srgbClr val="0000FF"/>
                </a:solidFill>
              </a:rPr>
              <a:t>in O(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 log 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)</a:t>
            </a:r>
            <a:endParaRPr lang="de-DE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dirty="0">
                <a:solidFill>
                  <a:srgbClr val="0000FF"/>
                </a:solidFill>
              </a:rPr>
              <a:t>                            bei kleinen Zahlen in O(</a:t>
            </a:r>
            <a:r>
              <a:rPr lang="de-DE" dirty="0" err="1">
                <a:solidFill>
                  <a:srgbClr val="0000FF"/>
                </a:solidFill>
              </a:rPr>
              <a:t>n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45444" name="Line 4"/>
          <p:cNvSpPr>
            <a:spLocks noChangeShapeType="1"/>
          </p:cNvSpPr>
          <p:nvPr/>
        </p:nvSpPr>
        <p:spPr bwMode="auto">
          <a:xfrm>
            <a:off x="2666717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5" name="Line 5"/>
          <p:cNvSpPr>
            <a:spLocks noChangeShapeType="1"/>
          </p:cNvSpPr>
          <p:nvPr/>
        </p:nvSpPr>
        <p:spPr bwMode="auto">
          <a:xfrm>
            <a:off x="2863653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6" name="Line 6"/>
          <p:cNvSpPr>
            <a:spLocks noChangeShapeType="1"/>
          </p:cNvSpPr>
          <p:nvPr/>
        </p:nvSpPr>
        <p:spPr bwMode="auto">
          <a:xfrm>
            <a:off x="3321404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7" name="Line 7"/>
          <p:cNvSpPr>
            <a:spLocks noChangeShapeType="1"/>
          </p:cNvSpPr>
          <p:nvPr/>
        </p:nvSpPr>
        <p:spPr bwMode="auto">
          <a:xfrm flipH="1">
            <a:off x="3786527" y="4440559"/>
            <a:ext cx="1524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8" name="Line 8"/>
          <p:cNvSpPr>
            <a:spLocks noChangeShapeType="1"/>
          </p:cNvSpPr>
          <p:nvPr/>
        </p:nvSpPr>
        <p:spPr bwMode="auto">
          <a:xfrm flipH="1">
            <a:off x="4211960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9" name="Line 9"/>
          <p:cNvSpPr>
            <a:spLocks noChangeShapeType="1"/>
          </p:cNvSpPr>
          <p:nvPr/>
        </p:nvSpPr>
        <p:spPr bwMode="auto">
          <a:xfrm flipH="1">
            <a:off x="4434599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0" name="Line 10"/>
          <p:cNvSpPr>
            <a:spLocks noChangeShapeType="1"/>
          </p:cNvSpPr>
          <p:nvPr/>
        </p:nvSpPr>
        <p:spPr bwMode="auto">
          <a:xfrm flipH="1">
            <a:off x="4668596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5490309" y="4399132"/>
            <a:ext cx="1681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FF0000"/>
                </a:solidFill>
                <a:cs typeface="+mn-cs"/>
              </a:rPr>
              <a:t>1 2 3 4 5 6 8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266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5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Ereignisplanungs-Problem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6992"/>
            <a:ext cx="8229600" cy="30243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Eingabe: Ein Liste von Ereignissen (Intervallen) zur Berücksichtigung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hat Anfangszeit </a:t>
            </a:r>
            <a:r>
              <a:rPr lang="de-DE" sz="1800" i="1" dirty="0">
                <a:latin typeface="Times New Roman" charset="0"/>
              </a:rPr>
              <a:t>s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und </a:t>
            </a:r>
            <a:r>
              <a:rPr lang="de-DE" sz="1800" dirty="0" err="1"/>
              <a:t>Endezeit</a:t>
            </a:r>
            <a:r>
              <a:rPr lang="de-DE" sz="1800" dirty="0"/>
              <a:t>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endParaRPr lang="de-DE" sz="1800" i="1" baseline="-25000" dirty="0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wobei gilt, dass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r>
              <a:rPr lang="de-DE" sz="1800" i="1" dirty="0">
                <a:latin typeface="Times New Roman" charset="0"/>
              </a:rPr>
              <a:t> &lt;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j</a:t>
            </a:r>
            <a:r>
              <a:rPr lang="de-DE" sz="1800" dirty="0"/>
              <a:t> falls </a:t>
            </a:r>
            <a:r>
              <a:rPr lang="de-DE" sz="1800" i="1" dirty="0">
                <a:latin typeface="Times New Roman" charset="0"/>
              </a:rPr>
              <a:t>i &lt; </a:t>
            </a:r>
            <a:r>
              <a:rPr lang="de-DE" sz="1800" i="1" dirty="0" err="1">
                <a:latin typeface="Times New Roman" charset="0"/>
              </a:rPr>
              <a:t>j</a:t>
            </a:r>
            <a:endParaRPr lang="de-DE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Jedes Ereignis hat einen Wert </a:t>
            </a:r>
            <a:r>
              <a:rPr lang="de-DE" sz="2000" i="1" dirty="0">
                <a:latin typeface="Times New Roman" charset="0"/>
                <a:cs typeface="+mn-cs"/>
              </a:rPr>
              <a:t>v</a:t>
            </a:r>
            <a:r>
              <a:rPr lang="de-DE" sz="2000" i="1" baseline="-25000" dirty="0">
                <a:latin typeface="Times New Roman" charset="0"/>
                <a:cs typeface="+mn-cs"/>
              </a:rPr>
              <a:t>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Gesucht: Plan, so dass Gesamtwert maximiert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Nur ein Ereignis kann pro Zeitpunkt stattfinden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Vorgehen ähnlich zur Restaurant-Platzierung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Sortiere Ereignisse nach </a:t>
            </a:r>
            <a:r>
              <a:rPr lang="de-DE" sz="1800" dirty="0" err="1"/>
              <a:t>Endezeit</a:t>
            </a:r>
            <a:endParaRPr lang="de-DE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Betrachte ob letztes Ereignis enthalten ist oder nicht</a:t>
            </a:r>
          </a:p>
        </p:txBody>
      </p:sp>
      <p:sp>
        <p:nvSpPr>
          <p:cNvPr id="508932" name="Line 4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3" name="Line 5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4" name="Line 6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5" name="Line 7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6" name="Line 8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7" name="Line 9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8" name="Line 10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9" name="Line 11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0" name="Line 12"/>
          <p:cNvSpPr>
            <a:spLocks noChangeShapeType="1"/>
          </p:cNvSpPr>
          <p:nvPr/>
        </p:nvSpPr>
        <p:spPr bwMode="auto">
          <a:xfrm>
            <a:off x="5638800" y="2209800"/>
            <a:ext cx="6096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1" name="Line 13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2" name="Text Box 14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Zeit</a:t>
            </a:r>
          </a:p>
        </p:txBody>
      </p:sp>
      <p:sp>
        <p:nvSpPr>
          <p:cNvPr id="508943" name="Text Box 15"/>
          <p:cNvSpPr txBox="1">
            <a:spLocks noChangeArrowheads="1"/>
          </p:cNvSpPr>
          <p:nvPr/>
        </p:nvSpPr>
        <p:spPr bwMode="auto">
          <a:xfrm>
            <a:off x="1524000" y="22240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08944" name="Text Box 16"/>
          <p:cNvSpPr txBox="1">
            <a:spLocks noChangeArrowheads="1"/>
          </p:cNvSpPr>
          <p:nvPr/>
        </p:nvSpPr>
        <p:spPr bwMode="auto">
          <a:xfrm>
            <a:off x="2457450" y="2300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08945" name="Text Box 17"/>
          <p:cNvSpPr txBox="1">
            <a:spLocks noChangeArrowheads="1"/>
          </p:cNvSpPr>
          <p:nvPr/>
        </p:nvSpPr>
        <p:spPr bwMode="auto">
          <a:xfrm>
            <a:off x="2914650" y="1919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08946" name="Text Box 18"/>
          <p:cNvSpPr txBox="1">
            <a:spLocks noChangeArrowheads="1"/>
          </p:cNvSpPr>
          <p:nvPr/>
        </p:nvSpPr>
        <p:spPr bwMode="auto">
          <a:xfrm>
            <a:off x="373380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08947" name="Text Box 19"/>
          <p:cNvSpPr txBox="1">
            <a:spLocks noChangeArrowheads="1"/>
          </p:cNvSpPr>
          <p:nvPr/>
        </p:nvSpPr>
        <p:spPr bwMode="auto">
          <a:xfrm>
            <a:off x="43624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08948" name="Text Box 20"/>
          <p:cNvSpPr txBox="1">
            <a:spLocks noChangeArrowheads="1"/>
          </p:cNvSpPr>
          <p:nvPr/>
        </p:nvSpPr>
        <p:spPr bwMode="auto">
          <a:xfrm>
            <a:off x="4724400" y="1766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08949" name="Text Box 21"/>
          <p:cNvSpPr txBox="1">
            <a:spLocks noChangeArrowheads="1"/>
          </p:cNvSpPr>
          <p:nvPr/>
        </p:nvSpPr>
        <p:spPr bwMode="auto">
          <a:xfrm>
            <a:off x="5257800" y="21336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08950" name="Text Box 22"/>
          <p:cNvSpPr txBox="1">
            <a:spLocks noChangeArrowheads="1"/>
          </p:cNvSpPr>
          <p:nvPr/>
        </p:nvSpPr>
        <p:spPr bwMode="auto">
          <a:xfrm>
            <a:off x="5734050" y="18288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08951" name="Text Box 23"/>
          <p:cNvSpPr txBox="1">
            <a:spLocks noChangeArrowheads="1"/>
          </p:cNvSpPr>
          <p:nvPr/>
        </p:nvSpPr>
        <p:spPr bwMode="auto">
          <a:xfrm>
            <a:off x="65722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17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7821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Ereignisplanungs-Problem</a:t>
            </a:r>
            <a:endParaRPr lang="de-DE" dirty="0">
              <a:latin typeface="+mn-lt"/>
              <a:cs typeface="+mj-cs"/>
            </a:endParaRPr>
          </a:p>
        </p:txBody>
      </p:sp>
      <p:sp>
        <p:nvSpPr>
          <p:cNvPr id="527363" name="Line 3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4" name="Line 4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5" name="Line 5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6" name="Line 6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7" name="Line 7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8" name="Line 8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9" name="Line 9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0" name="Line 10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1" name="Line 11"/>
          <p:cNvSpPr>
            <a:spLocks noChangeShapeType="1"/>
          </p:cNvSpPr>
          <p:nvPr/>
        </p:nvSpPr>
        <p:spPr bwMode="auto">
          <a:xfrm>
            <a:off x="5638800" y="22098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2" name="Line 12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3" name="Text Box 13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Zeit</a:t>
            </a:r>
          </a:p>
        </p:txBody>
      </p:sp>
      <p:sp>
        <p:nvSpPr>
          <p:cNvPr id="527374" name="Text Box 14"/>
          <p:cNvSpPr txBox="1">
            <a:spLocks noChangeArrowheads="1"/>
          </p:cNvSpPr>
          <p:nvPr/>
        </p:nvSpPr>
        <p:spPr bwMode="auto">
          <a:xfrm>
            <a:off x="1524000" y="22240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1</a:t>
            </a:r>
          </a:p>
        </p:txBody>
      </p:sp>
      <p:sp>
        <p:nvSpPr>
          <p:cNvPr id="527375" name="Text Box 15"/>
          <p:cNvSpPr txBox="1">
            <a:spLocks noChangeArrowheads="1"/>
          </p:cNvSpPr>
          <p:nvPr/>
        </p:nvSpPr>
        <p:spPr bwMode="auto">
          <a:xfrm>
            <a:off x="2457450" y="2300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2</a:t>
            </a:r>
          </a:p>
        </p:txBody>
      </p:sp>
      <p:sp>
        <p:nvSpPr>
          <p:cNvPr id="527376" name="Text Box 16"/>
          <p:cNvSpPr txBox="1">
            <a:spLocks noChangeArrowheads="1"/>
          </p:cNvSpPr>
          <p:nvPr/>
        </p:nvSpPr>
        <p:spPr bwMode="auto">
          <a:xfrm>
            <a:off x="2914650" y="1919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3</a:t>
            </a:r>
          </a:p>
        </p:txBody>
      </p:sp>
      <p:sp>
        <p:nvSpPr>
          <p:cNvPr id="527377" name="Text Box 17"/>
          <p:cNvSpPr txBox="1">
            <a:spLocks noChangeArrowheads="1"/>
          </p:cNvSpPr>
          <p:nvPr/>
        </p:nvSpPr>
        <p:spPr bwMode="auto">
          <a:xfrm>
            <a:off x="373380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4</a:t>
            </a:r>
          </a:p>
        </p:txBody>
      </p:sp>
      <p:sp>
        <p:nvSpPr>
          <p:cNvPr id="527378" name="Text Box 18"/>
          <p:cNvSpPr txBox="1">
            <a:spLocks noChangeArrowheads="1"/>
          </p:cNvSpPr>
          <p:nvPr/>
        </p:nvSpPr>
        <p:spPr bwMode="auto">
          <a:xfrm>
            <a:off x="4362450" y="21478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5</a:t>
            </a:r>
          </a:p>
        </p:txBody>
      </p:sp>
      <p:sp>
        <p:nvSpPr>
          <p:cNvPr id="527379" name="Text Box 19"/>
          <p:cNvSpPr txBox="1">
            <a:spLocks noChangeArrowheads="1"/>
          </p:cNvSpPr>
          <p:nvPr/>
        </p:nvSpPr>
        <p:spPr bwMode="auto">
          <a:xfrm>
            <a:off x="4724400" y="1766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6</a:t>
            </a:r>
          </a:p>
        </p:txBody>
      </p:sp>
      <p:sp>
        <p:nvSpPr>
          <p:cNvPr id="527380" name="Text Box 20"/>
          <p:cNvSpPr txBox="1">
            <a:spLocks noChangeArrowheads="1"/>
          </p:cNvSpPr>
          <p:nvPr/>
        </p:nvSpPr>
        <p:spPr bwMode="auto">
          <a:xfrm>
            <a:off x="5257800" y="2133600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7</a:t>
            </a:r>
          </a:p>
        </p:txBody>
      </p:sp>
      <p:sp>
        <p:nvSpPr>
          <p:cNvPr id="527381" name="Text Box 21"/>
          <p:cNvSpPr txBox="1">
            <a:spLocks noChangeArrowheads="1"/>
          </p:cNvSpPr>
          <p:nvPr/>
        </p:nvSpPr>
        <p:spPr bwMode="auto">
          <a:xfrm>
            <a:off x="5734050" y="1828800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8</a:t>
            </a:r>
          </a:p>
        </p:txBody>
      </p:sp>
      <p:sp>
        <p:nvSpPr>
          <p:cNvPr id="527382" name="Text Box 22"/>
          <p:cNvSpPr txBox="1">
            <a:spLocks noChangeArrowheads="1"/>
          </p:cNvSpPr>
          <p:nvPr/>
        </p:nvSpPr>
        <p:spPr bwMode="auto">
          <a:xfrm>
            <a:off x="657225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9</a:t>
            </a:r>
          </a:p>
        </p:txBody>
      </p:sp>
      <p:sp>
        <p:nvSpPr>
          <p:cNvPr id="52738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V(i)</a:t>
            </a:r>
            <a:r>
              <a:rPr lang="de-DE" sz="2800">
                <a:cs typeface="+mn-cs"/>
              </a:rPr>
              <a:t> ist der optimale Wert, der erreicht werden kann, wenn die ersten </a:t>
            </a:r>
            <a:r>
              <a:rPr lang="de-DE" sz="280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>
                <a:cs typeface="+mn-cs"/>
              </a:rPr>
              <a:t> Ereignisse betrachtet werden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V(n) =</a:t>
            </a:r>
            <a:r>
              <a:rPr lang="de-DE" sz="2800">
                <a:cs typeface="+mn-cs"/>
              </a:rPr>
              <a:t> 		</a:t>
            </a:r>
          </a:p>
          <a:p>
            <a:pPr eaLnBrk="1" hangingPunct="1">
              <a:buFontTx/>
              <a:buNone/>
              <a:defRPr/>
            </a:pPr>
            <a:r>
              <a:rPr lang="de-DE" sz="2800">
                <a:cs typeface="+mn-cs"/>
              </a:rPr>
              <a:t>			     		</a:t>
            </a:r>
          </a:p>
        </p:txBody>
      </p:sp>
      <p:sp>
        <p:nvSpPr>
          <p:cNvPr id="527384" name="Rectangle 24"/>
          <p:cNvSpPr>
            <a:spLocks noChangeArrowheads="1"/>
          </p:cNvSpPr>
          <p:nvPr/>
        </p:nvSpPr>
        <p:spPr bwMode="auto">
          <a:xfrm>
            <a:off x="3011488" y="4495800"/>
            <a:ext cx="1082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V(n-1)</a:t>
            </a:r>
          </a:p>
        </p:txBody>
      </p:sp>
      <p:sp>
        <p:nvSpPr>
          <p:cNvPr id="527385" name="Rectangle 25"/>
          <p:cNvSpPr>
            <a:spLocks noChangeArrowheads="1"/>
          </p:cNvSpPr>
          <p:nvPr/>
        </p:nvSpPr>
        <p:spPr bwMode="auto">
          <a:xfrm>
            <a:off x="4648200" y="4572000"/>
            <a:ext cx="22921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latin typeface="+mn-lt"/>
                <a:cs typeface="+mn-cs"/>
              </a:rPr>
              <a:t>nicht gewählt</a:t>
            </a:r>
          </a:p>
        </p:txBody>
      </p:sp>
      <p:sp>
        <p:nvSpPr>
          <p:cNvPr id="527386" name="Rectangle 26"/>
          <p:cNvSpPr>
            <a:spLocks noChangeArrowheads="1"/>
          </p:cNvSpPr>
          <p:nvPr/>
        </p:nvSpPr>
        <p:spPr bwMode="auto">
          <a:xfrm>
            <a:off x="4648200" y="5105400"/>
            <a:ext cx="15747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solidFill>
                  <a:srgbClr val="000000"/>
                </a:solidFill>
                <a:latin typeface="+mn-lt"/>
                <a:cs typeface="+mn-cs"/>
              </a:rPr>
              <a:t>gewählt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2971800" y="5014913"/>
            <a:ext cx="1368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V(j) + v</a:t>
            </a:r>
            <a:r>
              <a:rPr lang="de-DE" sz="28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527388" name="Rectangle 28"/>
          <p:cNvSpPr>
            <a:spLocks noChangeArrowheads="1"/>
          </p:cNvSpPr>
          <p:nvPr/>
        </p:nvSpPr>
        <p:spPr bwMode="auto">
          <a:xfrm>
            <a:off x="1981200" y="4738688"/>
            <a:ext cx="10054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max {</a:t>
            </a:r>
          </a:p>
        </p:txBody>
      </p:sp>
      <p:sp>
        <p:nvSpPr>
          <p:cNvPr id="527389" name="Text Box 29"/>
          <p:cNvSpPr txBox="1">
            <a:spLocks noChangeArrowheads="1"/>
          </p:cNvSpPr>
          <p:nvPr/>
        </p:nvSpPr>
        <p:spPr bwMode="auto">
          <a:xfrm>
            <a:off x="2971800" y="5791200"/>
            <a:ext cx="3832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maximal </a:t>
            </a:r>
            <a:r>
              <a:rPr lang="de-DE" sz="2400" dirty="0">
                <a:solidFill>
                  <a:srgbClr val="000000"/>
                </a:solidFill>
                <a:latin typeface="+mn-lt"/>
                <a:cs typeface="+mn-cs"/>
              </a:rPr>
              <a:t>und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f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s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</a:p>
        </p:txBody>
      </p:sp>
      <p:grpSp>
        <p:nvGrpSpPr>
          <p:cNvPr id="199709" name="Group 30"/>
          <p:cNvGrpSpPr>
            <a:grpSpLocks/>
          </p:cNvGrpSpPr>
          <p:nvPr/>
        </p:nvGrpSpPr>
        <p:grpSpPr bwMode="auto">
          <a:xfrm>
            <a:off x="5086351" y="1828800"/>
            <a:ext cx="2490788" cy="979488"/>
            <a:chOff x="3204" y="1152"/>
            <a:chExt cx="1569" cy="617"/>
          </a:xfrm>
        </p:grpSpPr>
        <p:sp>
          <p:nvSpPr>
            <p:cNvPr id="527391" name="Text Box 31"/>
            <p:cNvSpPr txBox="1">
              <a:spLocks noChangeArrowheads="1"/>
            </p:cNvSpPr>
            <p:nvPr/>
          </p:nvSpPr>
          <p:spPr bwMode="auto">
            <a:xfrm>
              <a:off x="3812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2" name="Text Box 32"/>
            <p:cNvSpPr txBox="1">
              <a:spLocks noChangeArrowheads="1"/>
            </p:cNvSpPr>
            <p:nvPr/>
          </p:nvSpPr>
          <p:spPr bwMode="auto">
            <a:xfrm>
              <a:off x="4560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3" name="Text Box 33"/>
            <p:cNvSpPr txBox="1">
              <a:spLocks noChangeArrowheads="1"/>
            </p:cNvSpPr>
            <p:nvPr/>
          </p:nvSpPr>
          <p:spPr bwMode="auto">
            <a:xfrm>
              <a:off x="3456" y="1152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4" name="Text Box 34"/>
            <p:cNvSpPr txBox="1">
              <a:spLocks noChangeArrowheads="1"/>
            </p:cNvSpPr>
            <p:nvPr/>
          </p:nvSpPr>
          <p:spPr bwMode="auto">
            <a:xfrm>
              <a:off x="3840" y="1152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5" name="Text Box 35"/>
            <p:cNvSpPr txBox="1">
              <a:spLocks noChangeArrowheads="1"/>
            </p:cNvSpPr>
            <p:nvPr/>
          </p:nvSpPr>
          <p:spPr bwMode="auto">
            <a:xfrm>
              <a:off x="3204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27396" name="Text Box 36"/>
            <p:cNvSpPr txBox="1">
              <a:spLocks noChangeArrowheads="1"/>
            </p:cNvSpPr>
            <p:nvPr/>
          </p:nvSpPr>
          <p:spPr bwMode="auto">
            <a:xfrm>
              <a:off x="3456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70</a:t>
            </a:fld>
            <a:endParaRPr lang="de-DE"/>
          </a:p>
        </p:txBody>
      </p:sp>
      <p:sp>
        <p:nvSpPr>
          <p:cNvPr id="2" name="TextBox 1"/>
          <p:cNvSpPr txBox="1"/>
          <p:nvPr/>
        </p:nvSpPr>
        <p:spPr>
          <a:xfrm>
            <a:off x="323528" y="1196752"/>
            <a:ext cx="8786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Rückführung</a:t>
            </a:r>
            <a:r>
              <a:rPr lang="en-US" sz="2400" dirty="0"/>
              <a:t> auf </a:t>
            </a:r>
            <a:r>
              <a:rPr lang="en-US" sz="2400" dirty="0" err="1"/>
              <a:t>Optimierung</a:t>
            </a:r>
            <a:r>
              <a:rPr lang="en-US" sz="2400" dirty="0"/>
              <a:t> </a:t>
            </a:r>
            <a:r>
              <a:rPr lang="en-US" sz="2400" dirty="0" err="1"/>
              <a:t>durch</a:t>
            </a:r>
            <a:r>
              <a:rPr lang="en-US" sz="2400" dirty="0"/>
              <a:t> </a:t>
            </a:r>
            <a:r>
              <a:rPr lang="en-US" sz="2400" dirty="0" err="1"/>
              <a:t>Dynamische</a:t>
            </a:r>
            <a:r>
              <a:rPr lang="en-US" sz="2400" dirty="0"/>
              <a:t> </a:t>
            </a:r>
            <a:r>
              <a:rPr lang="en-US" sz="2400" dirty="0" err="1"/>
              <a:t>Programmierung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03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84" grpId="0"/>
      <p:bldP spid="527385" grpId="0"/>
      <p:bldP spid="527386" grpId="0"/>
      <p:bldP spid="527387" grpId="0"/>
      <p:bldP spid="527388" grpId="0"/>
      <p:bldP spid="527389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Münzwechselproblem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Gegeben eine Menge von Münzwerten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(z.B. 2, 5, 7, 10), entscheide, ob es möglich ist, Wechselgeld für einen gegebenen Wert (z.B. 13)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zurück zu geben, oder minimiere die Anzahl der Münzen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  <a:cs typeface="+mn-cs"/>
              </a:rPr>
              <a:t>Version 1</a:t>
            </a:r>
            <a:r>
              <a:rPr lang="de-DE" sz="2800" dirty="0">
                <a:cs typeface="+mn-cs"/>
              </a:rPr>
              <a:t>: Unbegrenzte Anzahl von Münzen mit entsprechenden Werten</a:t>
            </a:r>
          </a:p>
          <a:p>
            <a:pPr lvl="1" eaLnBrk="1" hangingPunct="1">
              <a:defRPr/>
            </a:pPr>
            <a:r>
              <a:rPr lang="de-DE" sz="2400" dirty="0"/>
              <a:t>Rückführung auf Unbegrenztes </a:t>
            </a:r>
            <a:r>
              <a:rPr lang="de-DE" dirty="0"/>
              <a:t>Rucksackproblem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rgbClr val="333399"/>
                </a:solidFill>
                <a:cs typeface="+mn-cs"/>
              </a:rPr>
              <a:t>Version 2</a:t>
            </a:r>
            <a:r>
              <a:rPr lang="de-DE" sz="2800" dirty="0">
                <a:cs typeface="+mn-cs"/>
              </a:rPr>
              <a:t>: Verwende jeden </a:t>
            </a:r>
            <a:r>
              <a:rPr lang="de-DE" sz="2800" dirty="0" err="1">
                <a:cs typeface="+mn-cs"/>
              </a:rPr>
              <a:t>Münztyp</a:t>
            </a:r>
            <a:r>
              <a:rPr lang="de-DE" sz="2800" dirty="0">
                <a:cs typeface="+mn-cs"/>
              </a:rPr>
              <a:t> nur einmal</a:t>
            </a:r>
          </a:p>
          <a:p>
            <a:pPr lvl="1" eaLnBrk="1" hangingPunct="1">
              <a:defRPr/>
            </a:pPr>
            <a:r>
              <a:rPr lang="de-DE" sz="2400" dirty="0"/>
              <a:t>Rückführung auf 0-1-Rucksackproblem</a:t>
            </a:r>
          </a:p>
          <a:p>
            <a:pPr lvl="1" eaLnBrk="1" hangingPunct="1">
              <a:defRPr/>
            </a:pPr>
            <a:r>
              <a:rPr lang="de-DE" dirty="0"/>
              <a:t>Und damit auf Dynamische Programmierung</a:t>
            </a:r>
            <a:endParaRPr lang="de-DE" sz="2400" dirty="0"/>
          </a:p>
          <a:p>
            <a:pPr lvl="1" eaLnBrk="1" hangingPunct="1">
              <a:defRPr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58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Gierige Algorithmen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Für einige Probleme ist dynamische Programmierung des Guten </a:t>
            </a:r>
            <a:r>
              <a:rPr lang="de-DE" dirty="0" err="1">
                <a:cs typeface="+mn-cs"/>
              </a:rPr>
              <a:t>zuviel</a:t>
            </a: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/>
              <a:t>Gierige Algorithmen können u.U. die optimale Lösung garantieren…</a:t>
            </a:r>
          </a:p>
          <a:p>
            <a:pPr lvl="1" eaLnBrk="1" hangingPunct="1">
              <a:defRPr/>
            </a:pPr>
            <a:r>
              <a:rPr lang="de-DE" dirty="0"/>
              <a:t>… und sind dabei effizienter</a:t>
            </a:r>
          </a:p>
          <a:p>
            <a:pPr lvl="1" eaLnBrk="1" hangingPunct="1">
              <a:defRPr/>
            </a:pPr>
            <a:endParaRPr lang="de-DE" dirty="0"/>
          </a:p>
          <a:p>
            <a:pPr lvl="1"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Beispiel: Restaurant-Platzierung</a:t>
            </a:r>
          </a:p>
          <a:p>
            <a:pPr lvl="1" eaLnBrk="1" hangingPunct="1">
              <a:defRPr/>
            </a:pPr>
            <a:r>
              <a:rPr lang="de-DE" dirty="0"/>
              <a:t>Sonderfall: uniformer Profit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8796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dirty="0">
                <a:cs typeface="+mj-cs"/>
              </a:rPr>
              <a:t>Gierige Restaurant-Platzierung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958" y="2821668"/>
            <a:ext cx="8229600" cy="355501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795E26"/>
                </a:solidFill>
                <a:latin typeface="Courier New" panose="02070309020205020404" pitchFamily="49" charset="0"/>
              </a:rPr>
              <a:t>greedy_locate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(towns,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min_dist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selected_towns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[towns[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]]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n = </a:t>
            </a:r>
            <a:r>
              <a:rPr lang="en-GB" sz="18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(towns); d = 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2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:n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d = d + </a:t>
            </a:r>
            <a:r>
              <a:rPr lang="en-GB" sz="1800" dirty="0" err="1">
                <a:solidFill>
                  <a:srgbClr val="795E26"/>
                </a:solidFill>
                <a:latin typeface="Courier New" panose="02070309020205020404" pitchFamily="49" charset="0"/>
              </a:rPr>
              <a:t>dist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(towns[i-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], towns[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d &gt;=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min_dist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795E26"/>
                </a:solidFill>
                <a:latin typeface="Courier New" panose="02070309020205020404" pitchFamily="49" charset="0"/>
              </a:rPr>
              <a:t>      push!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selected_towns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, towns[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 d = 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b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selected_towns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pic>
        <p:nvPicPr>
          <p:cNvPr id="2631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80084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0373" name="Text Box 5"/>
          <p:cNvSpPr txBox="1">
            <a:spLocks noChangeArrowheads="1"/>
          </p:cNvSpPr>
          <p:nvPr/>
        </p:nvSpPr>
        <p:spPr bwMode="auto">
          <a:xfrm>
            <a:off x="1500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374" name="Text Box 6"/>
          <p:cNvSpPr txBox="1">
            <a:spLocks noChangeArrowheads="1"/>
          </p:cNvSpPr>
          <p:nvPr/>
        </p:nvSpPr>
        <p:spPr bwMode="auto">
          <a:xfrm>
            <a:off x="20278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5" name="Text Box 7"/>
          <p:cNvSpPr txBox="1">
            <a:spLocks noChangeArrowheads="1"/>
          </p:cNvSpPr>
          <p:nvPr/>
        </p:nvSpPr>
        <p:spPr bwMode="auto">
          <a:xfrm>
            <a:off x="23326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6" name="Text Box 8"/>
          <p:cNvSpPr txBox="1">
            <a:spLocks noChangeArrowheads="1"/>
          </p:cNvSpPr>
          <p:nvPr/>
        </p:nvSpPr>
        <p:spPr bwMode="auto">
          <a:xfrm>
            <a:off x="29422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7" name="Text Box 9"/>
          <p:cNvSpPr txBox="1">
            <a:spLocks noChangeArrowheads="1"/>
          </p:cNvSpPr>
          <p:nvPr/>
        </p:nvSpPr>
        <p:spPr bwMode="auto">
          <a:xfrm>
            <a:off x="3786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8" name="Text Box 10"/>
          <p:cNvSpPr txBox="1">
            <a:spLocks noChangeArrowheads="1"/>
          </p:cNvSpPr>
          <p:nvPr/>
        </p:nvSpPr>
        <p:spPr bwMode="auto">
          <a:xfrm>
            <a:off x="51457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9" name="Text Box 11"/>
          <p:cNvSpPr txBox="1">
            <a:spLocks noChangeArrowheads="1"/>
          </p:cNvSpPr>
          <p:nvPr/>
        </p:nvSpPr>
        <p:spPr bwMode="auto">
          <a:xfrm>
            <a:off x="4472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570380" name="Text Box 12"/>
          <p:cNvSpPr txBox="1">
            <a:spLocks noChangeArrowheads="1"/>
          </p:cNvSpPr>
          <p:nvPr/>
        </p:nvSpPr>
        <p:spPr bwMode="auto">
          <a:xfrm>
            <a:off x="6218858" y="13213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381" name="Text Box 13"/>
          <p:cNvSpPr txBox="1">
            <a:spLocks noChangeArrowheads="1"/>
          </p:cNvSpPr>
          <p:nvPr/>
        </p:nvSpPr>
        <p:spPr bwMode="auto">
          <a:xfrm>
            <a:off x="7520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65" name="Oval 97"/>
          <p:cNvSpPr>
            <a:spLocks noChangeArrowheads="1"/>
          </p:cNvSpPr>
          <p:nvPr/>
        </p:nvSpPr>
        <p:spPr bwMode="auto">
          <a:xfrm>
            <a:off x="5615608" y="1732484"/>
            <a:ext cx="182563" cy="182562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6" name="Oval 98"/>
          <p:cNvSpPr>
            <a:spLocks noChangeArrowheads="1"/>
          </p:cNvSpPr>
          <p:nvPr/>
        </p:nvSpPr>
        <p:spPr bwMode="auto">
          <a:xfrm>
            <a:off x="7063408" y="1702321"/>
            <a:ext cx="182563" cy="182563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7" name="Text Box 99"/>
          <p:cNvSpPr txBox="1">
            <a:spLocks noChangeArrowheads="1"/>
          </p:cNvSpPr>
          <p:nvPr/>
        </p:nvSpPr>
        <p:spPr bwMode="auto">
          <a:xfrm>
            <a:off x="646733" y="2021409"/>
            <a:ext cx="325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</a:t>
            </a:r>
          </a:p>
        </p:txBody>
      </p:sp>
      <p:grpSp>
        <p:nvGrpSpPr>
          <p:cNvPr id="570481" name="Group 113"/>
          <p:cNvGrpSpPr>
            <a:grpSpLocks/>
          </p:cNvGrpSpPr>
          <p:nvPr/>
        </p:nvGrpSpPr>
        <p:grpSpPr bwMode="auto">
          <a:xfrm>
            <a:off x="1119808" y="1732484"/>
            <a:ext cx="311150" cy="641350"/>
            <a:chOff x="672" y="3667"/>
            <a:chExt cx="196" cy="404"/>
          </a:xfrm>
        </p:grpSpPr>
        <p:sp>
          <p:nvSpPr>
            <p:cNvPr id="570463" name="Oval 95"/>
            <p:cNvSpPr>
              <a:spLocks noChangeArrowheads="1"/>
            </p:cNvSpPr>
            <p:nvPr/>
          </p:nvSpPr>
          <p:spPr bwMode="auto">
            <a:xfrm>
              <a:off x="720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68" name="Text Box 100"/>
            <p:cNvSpPr txBox="1">
              <a:spLocks noChangeArrowheads="1"/>
            </p:cNvSpPr>
            <p:nvPr/>
          </p:nvSpPr>
          <p:spPr bwMode="auto">
            <a:xfrm>
              <a:off x="672" y="384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69" name="Text Box 101"/>
          <p:cNvSpPr txBox="1">
            <a:spLocks noChangeArrowheads="1"/>
          </p:cNvSpPr>
          <p:nvPr/>
        </p:nvSpPr>
        <p:spPr bwMode="auto">
          <a:xfrm>
            <a:off x="18754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470" name="Text Box 102"/>
          <p:cNvSpPr txBox="1">
            <a:spLocks noChangeArrowheads="1"/>
          </p:cNvSpPr>
          <p:nvPr/>
        </p:nvSpPr>
        <p:spPr bwMode="auto">
          <a:xfrm>
            <a:off x="21802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71" name="Text Box 103"/>
          <p:cNvSpPr txBox="1">
            <a:spLocks noChangeArrowheads="1"/>
          </p:cNvSpPr>
          <p:nvPr/>
        </p:nvSpPr>
        <p:spPr bwMode="auto">
          <a:xfrm>
            <a:off x="241520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2" name="Text Box 104"/>
          <p:cNvSpPr txBox="1">
            <a:spLocks noChangeArrowheads="1"/>
          </p:cNvSpPr>
          <p:nvPr/>
        </p:nvSpPr>
        <p:spPr bwMode="auto">
          <a:xfrm>
            <a:off x="32534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grpSp>
        <p:nvGrpSpPr>
          <p:cNvPr id="570482" name="Group 114"/>
          <p:cNvGrpSpPr>
            <a:grpSpLocks/>
          </p:cNvGrpSpPr>
          <p:nvPr/>
        </p:nvGrpSpPr>
        <p:grpSpPr bwMode="auto">
          <a:xfrm>
            <a:off x="3323258" y="1732484"/>
            <a:ext cx="311150" cy="946150"/>
            <a:chOff x="2060" y="3667"/>
            <a:chExt cx="196" cy="596"/>
          </a:xfrm>
        </p:grpSpPr>
        <p:sp>
          <p:nvSpPr>
            <p:cNvPr id="570464" name="Oval 96"/>
            <p:cNvSpPr>
              <a:spLocks noChangeArrowheads="1"/>
            </p:cNvSpPr>
            <p:nvPr/>
          </p:nvSpPr>
          <p:spPr bwMode="auto">
            <a:xfrm>
              <a:off x="2112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73" name="Text Box 105"/>
            <p:cNvSpPr txBox="1">
              <a:spLocks noChangeArrowheads="1"/>
            </p:cNvSpPr>
            <p:nvPr/>
          </p:nvSpPr>
          <p:spPr bwMode="auto">
            <a:xfrm>
              <a:off x="2060" y="40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74" name="Text Box 106"/>
          <p:cNvSpPr txBox="1">
            <a:spLocks noChangeArrowheads="1"/>
          </p:cNvSpPr>
          <p:nvPr/>
        </p:nvSpPr>
        <p:spPr bwMode="auto">
          <a:xfrm>
            <a:off x="423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475" name="Text Box 107"/>
          <p:cNvSpPr txBox="1">
            <a:spLocks noChangeArrowheads="1"/>
          </p:cNvSpPr>
          <p:nvPr/>
        </p:nvSpPr>
        <p:spPr bwMode="auto">
          <a:xfrm>
            <a:off x="462500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6" name="Text Box 108"/>
          <p:cNvSpPr txBox="1">
            <a:spLocks noChangeArrowheads="1"/>
          </p:cNvSpPr>
          <p:nvPr/>
        </p:nvSpPr>
        <p:spPr bwMode="auto">
          <a:xfrm>
            <a:off x="5463208" y="20071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570477" name="Text Box 109"/>
          <p:cNvSpPr txBox="1">
            <a:spLocks noChangeArrowheads="1"/>
          </p:cNvSpPr>
          <p:nvPr/>
        </p:nvSpPr>
        <p:spPr bwMode="auto">
          <a:xfrm>
            <a:off x="55330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78" name="Text Box 110"/>
          <p:cNvSpPr txBox="1">
            <a:spLocks noChangeArrowheads="1"/>
          </p:cNvSpPr>
          <p:nvPr/>
        </p:nvSpPr>
        <p:spPr bwMode="auto">
          <a:xfrm>
            <a:off x="69110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479" name="Text Box 111"/>
          <p:cNvSpPr txBox="1">
            <a:spLocks noChangeArrowheads="1"/>
          </p:cNvSpPr>
          <p:nvPr/>
        </p:nvSpPr>
        <p:spPr bwMode="auto">
          <a:xfrm>
            <a:off x="69808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80" name="Text Box 112"/>
          <p:cNvSpPr txBox="1">
            <a:spLocks noChangeArrowheads="1"/>
          </p:cNvSpPr>
          <p:nvPr/>
        </p:nvSpPr>
        <p:spPr bwMode="auto">
          <a:xfrm>
            <a:off x="804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3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01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70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uiExpand="1" build="p"/>
      <p:bldP spid="570465" grpId="0" animBg="1"/>
      <p:bldP spid="570466" grpId="0" animBg="1"/>
      <p:bldP spid="570469" grpId="0"/>
      <p:bldP spid="570470" grpId="0"/>
      <p:bldP spid="570471" grpId="0"/>
      <p:bldP spid="570472" grpId="0"/>
      <p:bldP spid="570474" grpId="0"/>
      <p:bldP spid="570475" grpId="0"/>
      <p:bldP spid="570476" grpId="0"/>
      <p:bldP spid="570477" grpId="0"/>
      <p:bldP spid="570478" grpId="0"/>
      <p:bldP spid="570479" grpId="0"/>
      <p:bldP spid="57048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Zeitaufwand: </a:t>
            </a: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Arial" charset="0"/>
              </a:rPr>
              <a:t>Speicheraufwand: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um die Eingabe zu speichern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für die gierige Auswahl</a:t>
            </a:r>
          </a:p>
          <a:p>
            <a:pPr eaLnBrk="1" hangingPunct="1">
              <a:defRPr/>
            </a:pPr>
            <a:endParaRPr lang="de-DE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4478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Ereignisauswahl-Problem (Uniformer Wert)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852936"/>
            <a:ext cx="8712968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Ziel: maximiere die </a:t>
            </a:r>
            <a:r>
              <a:rPr lang="de-DE" sz="1800" b="1" dirty="0">
                <a:solidFill>
                  <a:srgbClr val="FF0000"/>
                </a:solidFill>
                <a:cs typeface="+mn-cs"/>
              </a:rPr>
              <a:t>Anzahl</a:t>
            </a:r>
            <a:r>
              <a:rPr lang="de-DE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de-DE" sz="1800" dirty="0">
                <a:cs typeface="+mn-cs"/>
              </a:rPr>
              <a:t>der ausgewählten Ereignisintervalle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Setze </a:t>
            </a:r>
            <a:r>
              <a:rPr lang="de-DE" sz="1800" i="1" dirty="0">
                <a:latin typeface="Times New Roman" charset="0"/>
                <a:cs typeface="+mn-cs"/>
              </a:rPr>
              <a:t>v</a:t>
            </a:r>
            <a:r>
              <a:rPr lang="de-DE" sz="1800" i="1" baseline="-25000" dirty="0">
                <a:latin typeface="Times New Roman" charset="0"/>
                <a:cs typeface="+mn-cs"/>
              </a:rPr>
              <a:t>i</a:t>
            </a:r>
            <a:r>
              <a:rPr lang="de-DE" sz="1800" dirty="0">
                <a:latin typeface="Times New Roman" charset="0"/>
                <a:cs typeface="+mn-cs"/>
              </a:rPr>
              <a:t> = 1</a:t>
            </a:r>
            <a:r>
              <a:rPr lang="de-DE" sz="1800" dirty="0">
                <a:cs typeface="+mn-cs"/>
              </a:rPr>
              <a:t> für alle </a:t>
            </a:r>
            <a:r>
              <a:rPr lang="de-DE" sz="1800" i="1" dirty="0">
                <a:latin typeface="Times New Roman" charset="0"/>
                <a:cs typeface="+mn-cs"/>
              </a:rPr>
              <a:t>i </a:t>
            </a:r>
            <a:r>
              <a:rPr lang="de-DE" sz="1800" dirty="0">
                <a:cs typeface="+mn-cs"/>
              </a:rPr>
              <a:t>und löse Problem aufwendig mit dynamischer Programmierung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Gierige Strategie: Wähle das nächste Ereignisintervall kompatibel mit voriger Wahl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Liefert (e</a:t>
            </a:r>
            <a:r>
              <a:rPr lang="de-DE" sz="1800" baseline="-25000" dirty="0">
                <a:cs typeface="+mn-cs"/>
              </a:rPr>
              <a:t>1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2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4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6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8</a:t>
            </a:r>
            <a:r>
              <a:rPr lang="de-DE" sz="1800" dirty="0">
                <a:cs typeface="+mn-cs"/>
              </a:rPr>
              <a:t>) für das obige Beispiel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Warum funktioniert das hier?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1: </a:t>
            </a:r>
            <a:r>
              <a:rPr lang="de-DE" sz="1600" dirty="0"/>
              <a:t>optimale Substruktur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2:</a:t>
            </a:r>
            <a:r>
              <a:rPr lang="de-DE" sz="1600" dirty="0"/>
              <a:t> Es gibt optimale Lösung, die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i="1" dirty="0"/>
              <a:t> </a:t>
            </a:r>
            <a:r>
              <a:rPr lang="de-DE" sz="1600" dirty="0"/>
              <a:t>beinhaltet</a:t>
            </a:r>
            <a:endParaRPr lang="de-DE" sz="1600" baseline="-25000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Beweis durch Widerspruch</a:t>
            </a:r>
            <a:r>
              <a:rPr lang="de-DE" sz="1600" dirty="0"/>
              <a:t>: Nehme an, keine optimale Lösung enthält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Sagen wir, das erste gewählte Ereignis ist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 </a:t>
            </a:r>
            <a:r>
              <a:rPr lang="de-DE" sz="1600" i="1" dirty="0"/>
              <a:t>=&gt; </a:t>
            </a:r>
            <a:r>
              <a:rPr lang="de-DE" sz="1600" dirty="0"/>
              <a:t>andere gewählte Ereignisse starten, nachdem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endet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Ersetzte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durch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ergibt eine andere optimale Lösung (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endet früher als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Widerspruch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Einfache Idee: Wähle das nächste Ereignis, mit dem die maximale Zeit verbleibt</a:t>
            </a:r>
          </a:p>
        </p:txBody>
      </p:sp>
      <p:sp>
        <p:nvSpPr>
          <p:cNvPr id="576516" name="Line 4"/>
          <p:cNvSpPr>
            <a:spLocks noChangeShapeType="1"/>
          </p:cNvSpPr>
          <p:nvPr/>
        </p:nvSpPr>
        <p:spPr bwMode="auto">
          <a:xfrm>
            <a:off x="1219200" y="2617688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7" name="Line 5"/>
          <p:cNvSpPr>
            <a:spLocks noChangeShapeType="1"/>
          </p:cNvSpPr>
          <p:nvPr/>
        </p:nvSpPr>
        <p:spPr bwMode="auto">
          <a:xfrm>
            <a:off x="1371600" y="2236688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8" name="Line 6"/>
          <p:cNvSpPr>
            <a:spLocks noChangeShapeType="1"/>
          </p:cNvSpPr>
          <p:nvPr/>
        </p:nvSpPr>
        <p:spPr bwMode="auto">
          <a:xfrm>
            <a:off x="1828800" y="1931888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9" name="Line 7"/>
          <p:cNvSpPr>
            <a:spLocks noChangeShapeType="1"/>
          </p:cNvSpPr>
          <p:nvPr/>
        </p:nvSpPr>
        <p:spPr bwMode="auto">
          <a:xfrm>
            <a:off x="2438400" y="2084288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0" name="Line 8"/>
          <p:cNvSpPr>
            <a:spLocks noChangeShapeType="1"/>
          </p:cNvSpPr>
          <p:nvPr/>
        </p:nvSpPr>
        <p:spPr bwMode="auto">
          <a:xfrm>
            <a:off x="3657600" y="21604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1" name="Line 9"/>
          <p:cNvSpPr>
            <a:spLocks noChangeShapeType="1"/>
          </p:cNvSpPr>
          <p:nvPr/>
        </p:nvSpPr>
        <p:spPr bwMode="auto">
          <a:xfrm>
            <a:off x="4114800" y="19318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2" name="Line 10"/>
          <p:cNvSpPr>
            <a:spLocks noChangeShapeType="1"/>
          </p:cNvSpPr>
          <p:nvPr/>
        </p:nvSpPr>
        <p:spPr bwMode="auto">
          <a:xfrm>
            <a:off x="4419600" y="1779488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3" name="Line 11"/>
          <p:cNvSpPr>
            <a:spLocks noChangeShapeType="1"/>
          </p:cNvSpPr>
          <p:nvPr/>
        </p:nvSpPr>
        <p:spPr bwMode="auto">
          <a:xfrm>
            <a:off x="5181600" y="2160488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4" name="Line 12"/>
          <p:cNvSpPr>
            <a:spLocks noChangeShapeType="1"/>
          </p:cNvSpPr>
          <p:nvPr/>
        </p:nvSpPr>
        <p:spPr bwMode="auto">
          <a:xfrm>
            <a:off x="5638800" y="18556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5" name="Line 13"/>
          <p:cNvSpPr>
            <a:spLocks noChangeShapeType="1"/>
          </p:cNvSpPr>
          <p:nvPr/>
        </p:nvSpPr>
        <p:spPr bwMode="auto">
          <a:xfrm>
            <a:off x="6172200" y="2160488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6" name="Text Box 14"/>
          <p:cNvSpPr txBox="1">
            <a:spLocks noChangeArrowheads="1"/>
          </p:cNvSpPr>
          <p:nvPr/>
        </p:nvSpPr>
        <p:spPr bwMode="auto">
          <a:xfrm>
            <a:off x="7985125" y="2403376"/>
            <a:ext cx="6591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Time</a:t>
            </a:r>
          </a:p>
        </p:txBody>
      </p:sp>
      <p:sp>
        <p:nvSpPr>
          <p:cNvPr id="576527" name="Text Box 15"/>
          <p:cNvSpPr txBox="1">
            <a:spLocks noChangeArrowheads="1"/>
          </p:cNvSpPr>
          <p:nvPr/>
        </p:nvSpPr>
        <p:spPr bwMode="auto">
          <a:xfrm>
            <a:off x="1524000" y="18699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76528" name="Text Box 16"/>
          <p:cNvSpPr txBox="1">
            <a:spLocks noChangeArrowheads="1"/>
          </p:cNvSpPr>
          <p:nvPr/>
        </p:nvSpPr>
        <p:spPr bwMode="auto">
          <a:xfrm>
            <a:off x="2457450" y="1946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76529" name="Text Box 17"/>
          <p:cNvSpPr txBox="1">
            <a:spLocks noChangeArrowheads="1"/>
          </p:cNvSpPr>
          <p:nvPr/>
        </p:nvSpPr>
        <p:spPr bwMode="auto">
          <a:xfrm>
            <a:off x="2914650" y="1565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76530" name="Text Box 18"/>
          <p:cNvSpPr txBox="1">
            <a:spLocks noChangeArrowheads="1"/>
          </p:cNvSpPr>
          <p:nvPr/>
        </p:nvSpPr>
        <p:spPr bwMode="auto">
          <a:xfrm>
            <a:off x="373380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76531" name="Text Box 19"/>
          <p:cNvSpPr txBox="1">
            <a:spLocks noChangeArrowheads="1"/>
          </p:cNvSpPr>
          <p:nvPr/>
        </p:nvSpPr>
        <p:spPr bwMode="auto">
          <a:xfrm>
            <a:off x="43624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76532" name="Text Box 20"/>
          <p:cNvSpPr txBox="1">
            <a:spLocks noChangeArrowheads="1"/>
          </p:cNvSpPr>
          <p:nvPr/>
        </p:nvSpPr>
        <p:spPr bwMode="auto">
          <a:xfrm>
            <a:off x="4724400" y="1412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76533" name="Text Box 21"/>
          <p:cNvSpPr txBox="1">
            <a:spLocks noChangeArrowheads="1"/>
          </p:cNvSpPr>
          <p:nvPr/>
        </p:nvSpPr>
        <p:spPr bwMode="auto">
          <a:xfrm>
            <a:off x="5257800" y="17794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76534" name="Text Box 22"/>
          <p:cNvSpPr txBox="1">
            <a:spLocks noChangeArrowheads="1"/>
          </p:cNvSpPr>
          <p:nvPr/>
        </p:nvSpPr>
        <p:spPr bwMode="auto">
          <a:xfrm>
            <a:off x="5734050" y="14746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76535" name="Text Box 23"/>
          <p:cNvSpPr txBox="1">
            <a:spLocks noChangeArrowheads="1"/>
          </p:cNvSpPr>
          <p:nvPr/>
        </p:nvSpPr>
        <p:spPr bwMode="auto">
          <a:xfrm>
            <a:off x="65722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13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672025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 dirty="0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 dirty="0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3851920" y="5517232"/>
            <a:ext cx="396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Können wir das gestückelte Rucksackproblem mit einem gierigen Verfahren lösen? 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j-cs"/>
              </a:rPr>
              <a:t>Gieriger Algorithmus für Stückelbares-Rucksackproblem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Berechne Wert/Gewichts-Verhältnis für jeden Gegenstand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Sortiere Gegenstände bzgl. ihres Wert/Gewichts-Verhältnisses</a:t>
            </a:r>
          </a:p>
          <a:p>
            <a:pPr lvl="1" eaLnBrk="1" hangingPunct="1">
              <a:defRPr/>
            </a:pPr>
            <a:r>
              <a:rPr lang="de-DE" sz="2400"/>
              <a:t>Verwende Gegenstand mit </a:t>
            </a:r>
            <a:r>
              <a:rPr lang="de-DE"/>
              <a:t>höchstem Verhältnis als wertvollstes Element </a:t>
            </a:r>
            <a:r>
              <a:rPr lang="de-DE" sz="2400"/>
              <a:t>(most valuable item, MVI)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Iterativ: </a:t>
            </a:r>
          </a:p>
          <a:p>
            <a:pPr lvl="1" eaLnBrk="1" hangingPunct="1">
              <a:defRPr/>
            </a:pPr>
            <a:r>
              <a:rPr lang="de-DE"/>
              <a:t>Falls die Gewichtsgrenze nicht durch Addieren von MVI überschritten</a:t>
            </a:r>
            <a:endParaRPr lang="de-DE" sz="2400"/>
          </a:p>
          <a:p>
            <a:pPr lvl="2" eaLnBrk="1" hangingPunct="1">
              <a:defRPr/>
            </a:pPr>
            <a:r>
              <a:rPr lang="de-DE" sz="2000"/>
              <a:t>Wähle MVI</a:t>
            </a:r>
          </a:p>
          <a:p>
            <a:pPr lvl="1" eaLnBrk="1" hangingPunct="1">
              <a:defRPr/>
            </a:pPr>
            <a:r>
              <a:rPr lang="de-DE" sz="2400"/>
              <a:t>Sonst wähle MVI partiell bis Gewichtsgrenze erreicht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78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</p:txBody>
      </p:sp>
      <p:grpSp>
        <p:nvGrpSpPr>
          <p:cNvPr id="588848" name="Group 48"/>
          <p:cNvGrpSpPr>
            <a:grpSpLocks/>
          </p:cNvGrpSpPr>
          <p:nvPr/>
        </p:nvGrpSpPr>
        <p:grpSpPr bwMode="auto">
          <a:xfrm>
            <a:off x="3543300" y="1524000"/>
            <a:ext cx="952500" cy="4183063"/>
            <a:chOff x="2232" y="960"/>
            <a:chExt cx="600" cy="2635"/>
          </a:xfrm>
        </p:grpSpPr>
        <p:sp>
          <p:nvSpPr>
            <p:cNvPr id="588805" name="Rectangle 5"/>
            <p:cNvSpPr>
              <a:spLocks noChangeArrowheads="1"/>
            </p:cNvSpPr>
            <p:nvPr/>
          </p:nvSpPr>
          <p:spPr bwMode="auto">
            <a:xfrm>
              <a:off x="22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1.5</a:t>
              </a:r>
            </a:p>
          </p:txBody>
        </p:sp>
        <p:sp>
          <p:nvSpPr>
            <p:cNvPr id="588809" name="Rectangle 9"/>
            <p:cNvSpPr>
              <a:spLocks noChangeArrowheads="1"/>
            </p:cNvSpPr>
            <p:nvPr/>
          </p:nvSpPr>
          <p:spPr bwMode="auto">
            <a:xfrm>
              <a:off x="22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3" name="Rectangle 13"/>
            <p:cNvSpPr>
              <a:spLocks noChangeArrowheads="1"/>
            </p:cNvSpPr>
            <p:nvPr/>
          </p:nvSpPr>
          <p:spPr bwMode="auto">
            <a:xfrm>
              <a:off x="22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1.2</a:t>
              </a:r>
            </a:p>
          </p:txBody>
        </p:sp>
        <p:sp>
          <p:nvSpPr>
            <p:cNvPr id="588817" name="Rectangle 17"/>
            <p:cNvSpPr>
              <a:spLocks noChangeArrowheads="1"/>
            </p:cNvSpPr>
            <p:nvPr/>
          </p:nvSpPr>
          <p:spPr bwMode="auto">
            <a:xfrm>
              <a:off x="22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1" name="Rectangle 21"/>
            <p:cNvSpPr>
              <a:spLocks noChangeArrowheads="1"/>
            </p:cNvSpPr>
            <p:nvPr/>
          </p:nvSpPr>
          <p:spPr bwMode="auto">
            <a:xfrm>
              <a:off x="22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0.75</a:t>
              </a:r>
            </a:p>
          </p:txBody>
        </p:sp>
        <p:sp>
          <p:nvSpPr>
            <p:cNvPr id="588825" name="Rectangle 25"/>
            <p:cNvSpPr>
              <a:spLocks noChangeArrowheads="1"/>
            </p:cNvSpPr>
            <p:nvPr/>
          </p:nvSpPr>
          <p:spPr bwMode="auto">
            <a:xfrm>
              <a:off x="22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9" name="Rectangle 29"/>
            <p:cNvSpPr>
              <a:spLocks noChangeArrowheads="1"/>
            </p:cNvSpPr>
            <p:nvPr/>
          </p:nvSpPr>
          <p:spPr bwMode="auto">
            <a:xfrm>
              <a:off x="22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$ / kg</a:t>
              </a:r>
            </a:p>
          </p:txBody>
        </p:sp>
      </p:grpSp>
      <p:sp>
        <p:nvSpPr>
          <p:cNvPr id="588833" name="Line 33"/>
          <p:cNvSpPr>
            <a:spLocks noChangeShapeType="1"/>
          </p:cNvSpPr>
          <p:nvPr/>
        </p:nvSpPr>
        <p:spPr bwMode="auto">
          <a:xfrm>
            <a:off x="685800" y="1524000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4" name="Line 34"/>
          <p:cNvSpPr>
            <a:spLocks noChangeShapeType="1"/>
          </p:cNvSpPr>
          <p:nvPr/>
        </p:nvSpPr>
        <p:spPr bwMode="auto">
          <a:xfrm>
            <a:off x="685800" y="222408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5" name="Line 35"/>
          <p:cNvSpPr>
            <a:spLocks noChangeShapeType="1"/>
          </p:cNvSpPr>
          <p:nvPr/>
        </p:nvSpPr>
        <p:spPr bwMode="auto">
          <a:xfrm>
            <a:off x="685800" y="280352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6" name="Line 36"/>
          <p:cNvSpPr>
            <a:spLocks noChangeShapeType="1"/>
          </p:cNvSpPr>
          <p:nvPr/>
        </p:nvSpPr>
        <p:spPr bwMode="auto">
          <a:xfrm>
            <a:off x="685800" y="338455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7" name="Line 37"/>
          <p:cNvSpPr>
            <a:spLocks noChangeShapeType="1"/>
          </p:cNvSpPr>
          <p:nvPr/>
        </p:nvSpPr>
        <p:spPr bwMode="auto">
          <a:xfrm>
            <a:off x="685800" y="39655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8" name="Line 38"/>
          <p:cNvSpPr>
            <a:spLocks noChangeShapeType="1"/>
          </p:cNvSpPr>
          <p:nvPr/>
        </p:nvSpPr>
        <p:spPr bwMode="auto">
          <a:xfrm>
            <a:off x="685800" y="45466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9" name="Line 39"/>
          <p:cNvSpPr>
            <a:spLocks noChangeShapeType="1"/>
          </p:cNvSpPr>
          <p:nvPr/>
        </p:nvSpPr>
        <p:spPr bwMode="auto">
          <a:xfrm>
            <a:off x="685800" y="512603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40" name="Line 40"/>
          <p:cNvSpPr>
            <a:spLocks noChangeShapeType="1"/>
          </p:cNvSpPr>
          <p:nvPr/>
        </p:nvSpPr>
        <p:spPr bwMode="auto">
          <a:xfrm>
            <a:off x="685800" y="5707063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273420" name="Group 49"/>
          <p:cNvGrpSpPr>
            <a:grpSpLocks/>
          </p:cNvGrpSpPr>
          <p:nvPr/>
        </p:nvGrpSpPr>
        <p:grpSpPr bwMode="auto">
          <a:xfrm>
            <a:off x="685800" y="1524000"/>
            <a:ext cx="2857500" cy="4183063"/>
            <a:chOff x="432" y="960"/>
            <a:chExt cx="1800" cy="2635"/>
          </a:xfrm>
        </p:grpSpPr>
        <p:sp>
          <p:nvSpPr>
            <p:cNvPr id="588806" name="Rectangle 6"/>
            <p:cNvSpPr>
              <a:spLocks noChangeArrowheads="1"/>
            </p:cNvSpPr>
            <p:nvPr/>
          </p:nvSpPr>
          <p:spPr bwMode="auto">
            <a:xfrm>
              <a:off x="16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9</a:t>
              </a:r>
            </a:p>
          </p:txBody>
        </p:sp>
        <p:sp>
          <p:nvSpPr>
            <p:cNvPr id="588807" name="Rectangle 7"/>
            <p:cNvSpPr>
              <a:spLocks noChangeArrowheads="1"/>
            </p:cNvSpPr>
            <p:nvPr/>
          </p:nvSpPr>
          <p:spPr bwMode="auto">
            <a:xfrm>
              <a:off x="960" y="3229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08" name="Rectangle 8"/>
            <p:cNvSpPr>
              <a:spLocks noChangeArrowheads="1"/>
            </p:cNvSpPr>
            <p:nvPr/>
          </p:nvSpPr>
          <p:spPr bwMode="auto">
            <a:xfrm>
              <a:off x="432" y="3229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0" name="Rectangle 10"/>
            <p:cNvSpPr>
              <a:spLocks noChangeArrowheads="1"/>
            </p:cNvSpPr>
            <p:nvPr/>
          </p:nvSpPr>
          <p:spPr bwMode="auto">
            <a:xfrm>
              <a:off x="16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1" name="Rectangle 11"/>
            <p:cNvSpPr>
              <a:spLocks noChangeArrowheads="1"/>
            </p:cNvSpPr>
            <p:nvPr/>
          </p:nvSpPr>
          <p:spPr bwMode="auto">
            <a:xfrm>
              <a:off x="960" y="286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2" name="Rectangle 12"/>
            <p:cNvSpPr>
              <a:spLocks noChangeArrowheads="1"/>
            </p:cNvSpPr>
            <p:nvPr/>
          </p:nvSpPr>
          <p:spPr bwMode="auto">
            <a:xfrm>
              <a:off x="432" y="2864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4" name="Rectangle 14"/>
            <p:cNvSpPr>
              <a:spLocks noChangeArrowheads="1"/>
            </p:cNvSpPr>
            <p:nvPr/>
          </p:nvSpPr>
          <p:spPr bwMode="auto">
            <a:xfrm>
              <a:off x="16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5" name="Rectangle 15"/>
            <p:cNvSpPr>
              <a:spLocks noChangeArrowheads="1"/>
            </p:cNvSpPr>
            <p:nvPr/>
          </p:nvSpPr>
          <p:spPr bwMode="auto">
            <a:xfrm>
              <a:off x="960" y="2498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6" name="Rectangle 16"/>
            <p:cNvSpPr>
              <a:spLocks noChangeArrowheads="1"/>
            </p:cNvSpPr>
            <p:nvPr/>
          </p:nvSpPr>
          <p:spPr bwMode="auto">
            <a:xfrm>
              <a:off x="432" y="2498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8" name="Rectangle 18"/>
            <p:cNvSpPr>
              <a:spLocks noChangeArrowheads="1"/>
            </p:cNvSpPr>
            <p:nvPr/>
          </p:nvSpPr>
          <p:spPr bwMode="auto">
            <a:xfrm>
              <a:off x="16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19" name="Rectangle 19"/>
            <p:cNvSpPr>
              <a:spLocks noChangeArrowheads="1"/>
            </p:cNvSpPr>
            <p:nvPr/>
          </p:nvSpPr>
          <p:spPr bwMode="auto">
            <a:xfrm>
              <a:off x="960" y="2132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0" name="Rectangle 20"/>
            <p:cNvSpPr>
              <a:spLocks noChangeArrowheads="1"/>
            </p:cNvSpPr>
            <p:nvPr/>
          </p:nvSpPr>
          <p:spPr bwMode="auto">
            <a:xfrm>
              <a:off x="432" y="2132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2" name="Rectangle 22"/>
            <p:cNvSpPr>
              <a:spLocks noChangeArrowheads="1"/>
            </p:cNvSpPr>
            <p:nvPr/>
          </p:nvSpPr>
          <p:spPr bwMode="auto">
            <a:xfrm>
              <a:off x="16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3" name="Rectangle 23"/>
            <p:cNvSpPr>
              <a:spLocks noChangeArrowheads="1"/>
            </p:cNvSpPr>
            <p:nvPr/>
          </p:nvSpPr>
          <p:spPr bwMode="auto">
            <a:xfrm>
              <a:off x="960" y="1766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24" name="Rectangle 24"/>
            <p:cNvSpPr>
              <a:spLocks noChangeArrowheads="1"/>
            </p:cNvSpPr>
            <p:nvPr/>
          </p:nvSpPr>
          <p:spPr bwMode="auto">
            <a:xfrm>
              <a:off x="432" y="1766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6" name="Rectangle 26"/>
            <p:cNvSpPr>
              <a:spLocks noChangeArrowheads="1"/>
            </p:cNvSpPr>
            <p:nvPr/>
          </p:nvSpPr>
          <p:spPr bwMode="auto">
            <a:xfrm>
              <a:off x="16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7" name="Rectangle 27"/>
            <p:cNvSpPr>
              <a:spLocks noChangeArrowheads="1"/>
            </p:cNvSpPr>
            <p:nvPr/>
          </p:nvSpPr>
          <p:spPr bwMode="auto">
            <a:xfrm>
              <a:off x="960" y="1401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8" name="Rectangle 28"/>
            <p:cNvSpPr>
              <a:spLocks noChangeArrowheads="1"/>
            </p:cNvSpPr>
            <p:nvPr/>
          </p:nvSpPr>
          <p:spPr bwMode="auto">
            <a:xfrm>
              <a:off x="432" y="1401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30" name="Rectangle 30"/>
            <p:cNvSpPr>
              <a:spLocks noChangeArrowheads="1"/>
            </p:cNvSpPr>
            <p:nvPr/>
          </p:nvSpPr>
          <p:spPr bwMode="auto">
            <a:xfrm>
              <a:off x="16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Wert</a:t>
              </a:r>
              <a:br>
                <a:rPr lang="de-DE" sz="2000">
                  <a:cs typeface="+mn-cs"/>
                </a:rPr>
              </a:br>
              <a:r>
                <a:rPr lang="de-DE" sz="2000">
                  <a:cs typeface="+mn-cs"/>
                </a:rPr>
                <a:t>($)</a:t>
              </a:r>
            </a:p>
          </p:txBody>
        </p:sp>
        <p:sp>
          <p:nvSpPr>
            <p:cNvPr id="588831" name="Rectangle 31"/>
            <p:cNvSpPr>
              <a:spLocks noChangeArrowheads="1"/>
            </p:cNvSpPr>
            <p:nvPr/>
          </p:nvSpPr>
          <p:spPr bwMode="auto">
            <a:xfrm>
              <a:off x="960" y="960"/>
              <a:ext cx="672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Gewicht(kg)</a:t>
              </a:r>
            </a:p>
          </p:txBody>
        </p:sp>
        <p:sp>
          <p:nvSpPr>
            <p:cNvPr id="588832" name="Rectangle 32"/>
            <p:cNvSpPr>
              <a:spLocks noChangeArrowheads="1"/>
            </p:cNvSpPr>
            <p:nvPr/>
          </p:nvSpPr>
          <p:spPr bwMode="auto">
            <a:xfrm>
              <a:off x="432" y="960"/>
              <a:ext cx="528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Ggst</a:t>
              </a:r>
            </a:p>
          </p:txBody>
        </p:sp>
        <p:sp>
          <p:nvSpPr>
            <p:cNvPr id="588841" name="Line 41"/>
            <p:cNvSpPr>
              <a:spLocks noChangeShapeType="1"/>
            </p:cNvSpPr>
            <p:nvPr/>
          </p:nvSpPr>
          <p:spPr bwMode="auto">
            <a:xfrm>
              <a:off x="432" y="960"/>
              <a:ext cx="0" cy="26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2" name="Line 42"/>
            <p:cNvSpPr>
              <a:spLocks noChangeShapeType="1"/>
            </p:cNvSpPr>
            <p:nvPr/>
          </p:nvSpPr>
          <p:spPr bwMode="auto">
            <a:xfrm>
              <a:off x="960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3" name="Line 43"/>
            <p:cNvSpPr>
              <a:spLocks noChangeShapeType="1"/>
            </p:cNvSpPr>
            <p:nvPr/>
          </p:nvSpPr>
          <p:spPr bwMode="auto">
            <a:xfrm>
              <a:off x="16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4" name="Line 44"/>
            <p:cNvSpPr>
              <a:spLocks noChangeShapeType="1"/>
            </p:cNvSpPr>
            <p:nvPr/>
          </p:nvSpPr>
          <p:spPr bwMode="auto">
            <a:xfrm>
              <a:off x="22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588845" name="Line 45"/>
          <p:cNvSpPr>
            <a:spLocks noChangeShapeType="1"/>
          </p:cNvSpPr>
          <p:nvPr/>
        </p:nvSpPr>
        <p:spPr bwMode="auto">
          <a:xfrm>
            <a:off x="4495800" y="1524000"/>
            <a:ext cx="0" cy="4183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66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Beispiel: Sortierung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5</a:t>
            </a:r>
          </a:p>
          <a:p>
            <a:pPr lvl="1" eaLnBrk="1" hangingPunct="1">
              <a:defRPr/>
            </a:pPr>
            <a:r>
              <a:rPr lang="de-DE" dirty="0"/>
              <a:t>2 kg, $4</a:t>
            </a: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6</a:t>
            </a:r>
          </a:p>
          <a:p>
            <a:pPr lvl="1" eaLnBrk="1" hangingPunct="1">
              <a:defRPr/>
            </a:pPr>
            <a:r>
              <a:rPr lang="de-DE" dirty="0"/>
              <a:t>8 kg, $13</a:t>
            </a:r>
          </a:p>
          <a:p>
            <a:pPr eaLnBrk="1" hangingPunct="1">
              <a:defRPr/>
            </a:pPr>
            <a:r>
              <a:rPr lang="de-DE" sz="2800" dirty="0"/>
              <a:t>Wähle 2 kg von </a:t>
            </a:r>
            <a:r>
              <a:rPr lang="de-DE" sz="2800" dirty="0" err="1"/>
              <a:t>Ggst</a:t>
            </a:r>
            <a:r>
              <a:rPr lang="de-DE" sz="2800" dirty="0"/>
              <a:t> 4</a:t>
            </a:r>
          </a:p>
          <a:p>
            <a:pPr lvl="1" eaLnBrk="1" hangingPunct="1">
              <a:defRPr/>
            </a:pPr>
            <a:r>
              <a:rPr lang="de-DE" dirty="0"/>
              <a:t>10 kg, 15.4</a:t>
            </a:r>
          </a:p>
        </p:txBody>
      </p:sp>
      <p:graphicFrame>
        <p:nvGraphicFramePr>
          <p:cNvPr id="590943" name="Group 95"/>
          <p:cNvGraphicFramePr>
            <a:graphicFrameLocks noGrp="1"/>
          </p:cNvGraphicFramePr>
          <p:nvPr/>
        </p:nvGraphicFramePr>
        <p:xfrm>
          <a:off x="685800" y="1524000"/>
          <a:ext cx="3810000" cy="41814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Ggst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Gewicht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(kg)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Wert ($)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 / kg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308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02865" y="2600529"/>
            <a:ext cx="60465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goal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4358" y="2600529"/>
            <a:ext cx="6158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2457868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Wann funktioniert der gierige Ansatz?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96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Optimale Substruktur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Lokal optimale Entscheidung führt zur global optimalen Lösung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Vergleiche auch die Bestimmung des minimalen Spannbaums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Für die meisten Optimierungsprobleme gilt das nicht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0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</a:t>
            </a:r>
            <a:r>
              <a:rPr lang="de-DE" sz="2000"/>
              <a:t>nachfolgenden  5 Präsentationen </a:t>
            </a:r>
            <a:r>
              <a:rPr lang="de-DE" sz="2000" dirty="0"/>
              <a:t>wurden mit einigen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81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140358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/>
              <a:t>Beispiel:</a:t>
            </a:r>
            <a:r>
              <a:rPr lang="de-DE" sz="2400" dirty="0"/>
              <a:t> Wechselgeldberechnung</a:t>
            </a:r>
          </a:p>
          <a:p>
            <a:r>
              <a:rPr lang="de-DE" sz="2400" b="1" dirty="0"/>
              <a:t>Problem: </a:t>
            </a:r>
            <a:r>
              <a:rPr lang="de-DE" sz="2400" dirty="0"/>
              <a:t>Finde eine Münzkombi-</a:t>
            </a:r>
            <a:br>
              <a:rPr lang="de-DE" sz="2400" dirty="0"/>
            </a:br>
            <a:r>
              <a:rPr lang="de-DE" sz="2400" dirty="0" err="1"/>
              <a:t>nation</a:t>
            </a:r>
            <a:r>
              <a:rPr lang="de-DE" sz="2400" dirty="0"/>
              <a:t> für ein beliebiges Wechsel-</a:t>
            </a:r>
            <a:br>
              <a:rPr lang="de-DE" sz="2400" dirty="0"/>
            </a:br>
            <a:r>
              <a:rPr lang="de-DE" sz="2400" dirty="0" err="1"/>
              <a:t>geld</a:t>
            </a:r>
            <a:r>
              <a:rPr lang="de-DE" sz="2400" dirty="0"/>
              <a:t>, die aus möglichst wenig </a:t>
            </a:r>
            <a:br>
              <a:rPr lang="de-DE" sz="2400" dirty="0"/>
            </a:br>
            <a:r>
              <a:rPr lang="de-DE" sz="2400" dirty="0"/>
              <a:t>Münzen besteht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Quasi unbegrenztes </a:t>
            </a:r>
            <a:br>
              <a:rPr lang="de-DE" sz="2400" dirty="0"/>
            </a:br>
            <a:r>
              <a:rPr lang="de-DE" sz="2400" dirty="0"/>
              <a:t>Rucksackproblem</a:t>
            </a:r>
            <a:br>
              <a:rPr lang="de-DE" sz="2400" dirty="0"/>
            </a:br>
            <a:r>
              <a:rPr lang="de-DE" sz="2400" dirty="0"/>
              <a:t>durch Schaffnertasche</a:t>
            </a:r>
          </a:p>
        </p:txBody>
      </p:sp>
      <p:pic>
        <p:nvPicPr>
          <p:cNvPr id="13314" name="Picture 2" descr="File:Schaffnertasche mit galoppwechsler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11302"/>
            <a:ext cx="3082423" cy="246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4903480" y="4804410"/>
            <a:ext cx="4246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/>
              <a:t>Schaffnertasche mit Münzmagazin</a:t>
            </a:r>
          </a:p>
        </p:txBody>
      </p:sp>
      <p:sp>
        <p:nvSpPr>
          <p:cNvPr id="6" name="Rechteck 5"/>
          <p:cNvSpPr/>
          <p:nvPr/>
        </p:nvSpPr>
        <p:spPr>
          <a:xfrm rot="16200000">
            <a:off x="6922078" y="3979930"/>
            <a:ext cx="42130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900" dirty="0">
                <a:solidFill>
                  <a:srgbClr val="000000"/>
                </a:solidFill>
                <a:hlinkClick r:id="rId3"/>
              </a:rPr>
              <a:t>http://commons.wikimedia.org/wiki/File:Schaffnertasche_mit_galoppwechsler.jpeg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9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Nimm im nächsten Schritt die größte Münze, deren Wert kleiner oder gleich dem noch verbleibenden Wechselgeld ist</a:t>
            </a:r>
          </a:p>
          <a:p>
            <a:r>
              <a:rPr lang="de-DE" sz="2400" b="1" dirty="0"/>
              <a:t>Beispiel:</a:t>
            </a:r>
          </a:p>
          <a:p>
            <a:pPr lvl="1"/>
            <a:r>
              <a:rPr lang="de-DE" sz="2000" dirty="0"/>
              <a:t>Münzwerte </a:t>
            </a: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endParaRPr lang="de-DE" sz="2000" dirty="0"/>
          </a:p>
          <a:p>
            <a:pPr lvl="1"/>
            <a:r>
              <a:rPr lang="de-DE" sz="2000" dirty="0"/>
              <a:t>Wechselgeld sei 63 Cent:</a:t>
            </a:r>
          </a:p>
          <a:p>
            <a:pPr lvl="2"/>
            <a:r>
              <a:rPr lang="de-DE" sz="1600" dirty="0"/>
              <a:t>1-mal   50-Cent-Stück     	Rest:  13 Cent</a:t>
            </a:r>
          </a:p>
          <a:p>
            <a:pPr lvl="2"/>
            <a:r>
              <a:rPr lang="de-DE" sz="1600" dirty="0"/>
              <a:t>1-mal   10-Cent-Stück      	Rest:    3 Cent</a:t>
            </a:r>
          </a:p>
          <a:p>
            <a:pPr lvl="2"/>
            <a:r>
              <a:rPr lang="de-DE" sz="1600" dirty="0"/>
              <a:t>1-mal     2-Cent-Stück	Rest:    1 Cent	</a:t>
            </a:r>
          </a:p>
          <a:p>
            <a:pPr lvl="2"/>
            <a:r>
              <a:rPr lang="de-DE" sz="1600" dirty="0"/>
              <a:t>1-mal     1-Cent-Stück</a:t>
            </a:r>
          </a:p>
        </p:txBody>
      </p:sp>
      <p:pic>
        <p:nvPicPr>
          <p:cNvPr id="14340" name="Picture 4" descr="1 C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3407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2 C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86448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5 C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286" y="279119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10 C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87" y="2838822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20 Cen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03" y="2791199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50 C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956" y="2743571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 rot="5400000">
            <a:off x="7033259" y="4705351"/>
            <a:ext cx="3908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hlinkClick r:id="rId8"/>
              </a:rPr>
              <a:t>http://de.wikipedia.org/wiki/Eurom%C3%BCnzen</a:t>
            </a:r>
            <a:r>
              <a:rPr lang="de-DE" sz="1400" dirty="0"/>
              <a:t> </a:t>
            </a:r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Im Fall der Euro-Münzen ist die obige Strategie optimal</a:t>
            </a:r>
          </a:p>
          <a:p>
            <a:r>
              <a:rPr lang="de-DE" sz="2400" dirty="0"/>
              <a:t>Für die Münzwerte 1, 5 und 11 jedoch nicht:</a:t>
            </a:r>
          </a:p>
          <a:p>
            <a:pPr lvl="1"/>
            <a:r>
              <a:rPr lang="de-DE" sz="2000" dirty="0"/>
              <a:t>Wechselgeld sei 15</a:t>
            </a:r>
          </a:p>
          <a:p>
            <a:pPr lvl="1"/>
            <a:r>
              <a:rPr lang="de-DE" sz="2000" dirty="0"/>
              <a:t>Gieriges Verfahren liefert   11    1    1    1    1</a:t>
            </a:r>
          </a:p>
          <a:p>
            <a:pPr lvl="1"/>
            <a:r>
              <a:rPr lang="de-DE" sz="2000" dirty="0"/>
              <a:t>Optimum wäre:   5    5    5</a:t>
            </a:r>
          </a:p>
          <a:p>
            <a:r>
              <a:rPr lang="de-DE" sz="2400" b="1" dirty="0"/>
              <a:t>Damit:</a:t>
            </a:r>
            <a:r>
              <a:rPr lang="de-DE" sz="2400" dirty="0"/>
              <a:t> Manche gierige Strategien sind anfällig dafür,</a:t>
            </a:r>
            <a:br>
              <a:rPr lang="de-DE" sz="2400" dirty="0"/>
            </a:br>
            <a:r>
              <a:rPr lang="de-DE" sz="2400" dirty="0"/>
              <a:t>ein lokales anstatt eines globalen Minimums </a:t>
            </a:r>
            <a:br>
              <a:rPr lang="de-DE" sz="2400" dirty="0"/>
            </a:br>
            <a:r>
              <a:rPr lang="de-DE" sz="2400" dirty="0"/>
              <a:t>(</a:t>
            </a:r>
            <a:r>
              <a:rPr lang="de-DE" sz="2400" i="1"/>
              <a:t>bei Maximierungsproblemen: </a:t>
            </a:r>
            <a:r>
              <a:rPr lang="de-DE" sz="2400" i="1" dirty="0"/>
              <a:t>Maximums</a:t>
            </a:r>
            <a:r>
              <a:rPr lang="de-DE" sz="2400" dirty="0"/>
              <a:t>) zu ermitteln</a:t>
            </a:r>
          </a:p>
          <a:p>
            <a:endParaRPr lang="de-DE" sz="2400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2195736" y="4797152"/>
            <a:ext cx="3384376" cy="1252040"/>
            <a:chOff x="2195736" y="5345312"/>
            <a:chExt cx="3384376" cy="1252040"/>
          </a:xfrm>
        </p:grpSpPr>
        <p:sp>
          <p:nvSpPr>
            <p:cNvPr id="11" name="Freihandform 10"/>
            <p:cNvSpPr/>
            <p:nvPr/>
          </p:nvSpPr>
          <p:spPr>
            <a:xfrm>
              <a:off x="2195736" y="5503405"/>
              <a:ext cx="3375660" cy="961163"/>
            </a:xfrm>
            <a:custGeom>
              <a:avLst/>
              <a:gdLst>
                <a:gd name="connsiteX0" fmla="*/ 0 w 3360420"/>
                <a:gd name="connsiteY0" fmla="*/ 1066847 h 1066847"/>
                <a:gd name="connsiteX1" fmla="*/ 281940 w 3360420"/>
                <a:gd name="connsiteY1" fmla="*/ 548687 h 1066847"/>
                <a:gd name="connsiteX2" fmla="*/ 716280 w 3360420"/>
                <a:gd name="connsiteY2" fmla="*/ 518207 h 1066847"/>
                <a:gd name="connsiteX3" fmla="*/ 1021080 w 3360420"/>
                <a:gd name="connsiteY3" fmla="*/ 960167 h 1066847"/>
                <a:gd name="connsiteX4" fmla="*/ 1493520 w 3360420"/>
                <a:gd name="connsiteY4" fmla="*/ 381047 h 1066847"/>
                <a:gd name="connsiteX5" fmla="*/ 1866900 w 3360420"/>
                <a:gd name="connsiteY5" fmla="*/ 47 h 1066847"/>
                <a:gd name="connsiteX6" fmla="*/ 2156460 w 3360420"/>
                <a:gd name="connsiteY6" fmla="*/ 403907 h 1066847"/>
                <a:gd name="connsiteX7" fmla="*/ 2476500 w 3360420"/>
                <a:gd name="connsiteY7" fmla="*/ 144827 h 1066847"/>
                <a:gd name="connsiteX8" fmla="*/ 2964180 w 3360420"/>
                <a:gd name="connsiteY8" fmla="*/ 647747 h 1066847"/>
                <a:gd name="connsiteX9" fmla="*/ 3360420 w 3360420"/>
                <a:gd name="connsiteY9" fmla="*/ 411527 h 1066847"/>
                <a:gd name="connsiteX0" fmla="*/ 0 w 3375660"/>
                <a:gd name="connsiteY0" fmla="*/ 807767 h 961117"/>
                <a:gd name="connsiteX1" fmla="*/ 297180 w 3375660"/>
                <a:gd name="connsiteY1" fmla="*/ 548687 h 961117"/>
                <a:gd name="connsiteX2" fmla="*/ 731520 w 3375660"/>
                <a:gd name="connsiteY2" fmla="*/ 518207 h 961117"/>
                <a:gd name="connsiteX3" fmla="*/ 1036320 w 3375660"/>
                <a:gd name="connsiteY3" fmla="*/ 960167 h 961117"/>
                <a:gd name="connsiteX4" fmla="*/ 1508760 w 3375660"/>
                <a:gd name="connsiteY4" fmla="*/ 381047 h 961117"/>
                <a:gd name="connsiteX5" fmla="*/ 1882140 w 3375660"/>
                <a:gd name="connsiteY5" fmla="*/ 47 h 961117"/>
                <a:gd name="connsiteX6" fmla="*/ 2171700 w 3375660"/>
                <a:gd name="connsiteY6" fmla="*/ 403907 h 961117"/>
                <a:gd name="connsiteX7" fmla="*/ 2491740 w 3375660"/>
                <a:gd name="connsiteY7" fmla="*/ 144827 h 961117"/>
                <a:gd name="connsiteX8" fmla="*/ 2979420 w 3375660"/>
                <a:gd name="connsiteY8" fmla="*/ 647747 h 961117"/>
                <a:gd name="connsiteX9" fmla="*/ 3375660 w 3375660"/>
                <a:gd name="connsiteY9" fmla="*/ 411527 h 961117"/>
                <a:gd name="connsiteX0" fmla="*/ 0 w 3375660"/>
                <a:gd name="connsiteY0" fmla="*/ 807767 h 961163"/>
                <a:gd name="connsiteX1" fmla="*/ 297180 w 3375660"/>
                <a:gd name="connsiteY1" fmla="*/ 434387 h 961163"/>
                <a:gd name="connsiteX2" fmla="*/ 731520 w 3375660"/>
                <a:gd name="connsiteY2" fmla="*/ 518207 h 961163"/>
                <a:gd name="connsiteX3" fmla="*/ 1036320 w 3375660"/>
                <a:gd name="connsiteY3" fmla="*/ 960167 h 961163"/>
                <a:gd name="connsiteX4" fmla="*/ 1508760 w 3375660"/>
                <a:gd name="connsiteY4" fmla="*/ 381047 h 961163"/>
                <a:gd name="connsiteX5" fmla="*/ 1882140 w 3375660"/>
                <a:gd name="connsiteY5" fmla="*/ 47 h 961163"/>
                <a:gd name="connsiteX6" fmla="*/ 2171700 w 3375660"/>
                <a:gd name="connsiteY6" fmla="*/ 403907 h 961163"/>
                <a:gd name="connsiteX7" fmla="*/ 2491740 w 3375660"/>
                <a:gd name="connsiteY7" fmla="*/ 144827 h 961163"/>
                <a:gd name="connsiteX8" fmla="*/ 2979420 w 3375660"/>
                <a:gd name="connsiteY8" fmla="*/ 647747 h 961163"/>
                <a:gd name="connsiteX9" fmla="*/ 3375660 w 3375660"/>
                <a:gd name="connsiteY9" fmla="*/ 411527 h 961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5660" h="961163">
                  <a:moveTo>
                    <a:pt x="0" y="807767"/>
                  </a:moveTo>
                  <a:cubicBezTo>
                    <a:pt x="81280" y="594407"/>
                    <a:pt x="175260" y="482647"/>
                    <a:pt x="297180" y="434387"/>
                  </a:cubicBezTo>
                  <a:cubicBezTo>
                    <a:pt x="419100" y="386127"/>
                    <a:pt x="608330" y="430577"/>
                    <a:pt x="731520" y="518207"/>
                  </a:cubicBezTo>
                  <a:cubicBezTo>
                    <a:pt x="854710" y="605837"/>
                    <a:pt x="906780" y="983027"/>
                    <a:pt x="1036320" y="960167"/>
                  </a:cubicBezTo>
                  <a:cubicBezTo>
                    <a:pt x="1165860" y="937307"/>
                    <a:pt x="1367790" y="541067"/>
                    <a:pt x="1508760" y="381047"/>
                  </a:cubicBezTo>
                  <a:cubicBezTo>
                    <a:pt x="1649730" y="221027"/>
                    <a:pt x="1771650" y="-3763"/>
                    <a:pt x="1882140" y="47"/>
                  </a:cubicBezTo>
                  <a:cubicBezTo>
                    <a:pt x="1992630" y="3857"/>
                    <a:pt x="2070100" y="379777"/>
                    <a:pt x="2171700" y="403907"/>
                  </a:cubicBezTo>
                  <a:cubicBezTo>
                    <a:pt x="2273300" y="428037"/>
                    <a:pt x="2357120" y="104187"/>
                    <a:pt x="2491740" y="144827"/>
                  </a:cubicBezTo>
                  <a:cubicBezTo>
                    <a:pt x="2626360" y="185467"/>
                    <a:pt x="2832100" y="603297"/>
                    <a:pt x="2979420" y="647747"/>
                  </a:cubicBezTo>
                  <a:cubicBezTo>
                    <a:pt x="3126740" y="692197"/>
                    <a:pt x="3251200" y="551862"/>
                    <a:pt x="3375660" y="411527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mit Pfeil 5"/>
            <p:cNvCxnSpPr/>
            <p:nvPr/>
          </p:nvCxnSpPr>
          <p:spPr>
            <a:xfrm flipV="1">
              <a:off x="2195736" y="5417320"/>
              <a:ext cx="0" cy="11521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>
              <a:off x="2195736" y="6569448"/>
              <a:ext cx="3384376" cy="80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/>
            <p:cNvSpPr txBox="1"/>
            <p:nvPr/>
          </p:nvSpPr>
          <p:spPr>
            <a:xfrm>
              <a:off x="3882418" y="5951021"/>
              <a:ext cx="961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Lokale </a:t>
              </a:r>
            </a:p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Minima</a:t>
              </a:r>
            </a:p>
          </p:txBody>
        </p:sp>
        <p:cxnSp>
          <p:nvCxnSpPr>
            <p:cNvPr id="17" name="Gerade Verbindung mit Pfeil 16"/>
            <p:cNvCxnSpPr>
              <a:endCxn id="11" idx="8"/>
            </p:cNvCxnSpPr>
            <p:nvPr/>
          </p:nvCxnSpPr>
          <p:spPr>
            <a:xfrm flipV="1">
              <a:off x="4716016" y="6151152"/>
              <a:ext cx="459140" cy="12303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>
              <a:endCxn id="11" idx="6"/>
            </p:cNvCxnSpPr>
            <p:nvPr/>
          </p:nvCxnSpPr>
          <p:spPr>
            <a:xfrm flipV="1">
              <a:off x="4355976" y="5907312"/>
              <a:ext cx="11460" cy="15808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2627784" y="5345312"/>
              <a:ext cx="11735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Globales </a:t>
              </a:r>
            </a:p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Minimum</a:t>
              </a:r>
            </a:p>
          </p:txBody>
        </p:sp>
        <p:cxnSp>
          <p:nvCxnSpPr>
            <p:cNvPr id="21" name="Gerade Verbindung mit Pfeil 20"/>
            <p:cNvCxnSpPr>
              <a:endCxn id="11" idx="3"/>
            </p:cNvCxnSpPr>
            <p:nvPr/>
          </p:nvCxnSpPr>
          <p:spPr>
            <a:xfrm>
              <a:off x="3214547" y="5907312"/>
              <a:ext cx="17509" cy="55626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8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4968875"/>
          </a:xfrm>
        </p:spPr>
        <p:txBody>
          <a:bodyPr/>
          <a:lstStyle/>
          <a:p>
            <a:r>
              <a:rPr lang="de-DE" sz="2400" dirty="0"/>
              <a:t>Wie schlecht kann die Lösung der gierigen Strategie werden?</a:t>
            </a:r>
          </a:p>
          <a:p>
            <a:pPr lvl="1"/>
            <a:r>
              <a:rPr lang="de-DE" sz="2000" dirty="0"/>
              <a:t>Münzwerte seien n</a:t>
            </a:r>
            <a:r>
              <a:rPr lang="de-DE" sz="2000" baseline="-25000" dirty="0"/>
              <a:t>1</a:t>
            </a:r>
            <a:r>
              <a:rPr lang="de-DE" sz="2000" dirty="0"/>
              <a:t>=1, n</a:t>
            </a:r>
            <a:r>
              <a:rPr lang="de-DE" sz="2000" baseline="-25000" dirty="0"/>
              <a:t>2</a:t>
            </a:r>
            <a:r>
              <a:rPr lang="de-DE" sz="2000" dirty="0"/>
              <a:t> und n</a:t>
            </a:r>
            <a:r>
              <a:rPr lang="de-DE" sz="2000" baseline="-25000" dirty="0"/>
              <a:t>3</a:t>
            </a:r>
            <a:r>
              <a:rPr lang="de-DE" sz="2000" dirty="0"/>
              <a:t> mit Bedingung n</a:t>
            </a:r>
            <a:r>
              <a:rPr lang="de-DE" sz="2000" baseline="-25000" dirty="0"/>
              <a:t>3</a:t>
            </a:r>
            <a:r>
              <a:rPr lang="de-DE" sz="2000" dirty="0"/>
              <a:t> = 2n</a:t>
            </a:r>
            <a:r>
              <a:rPr lang="de-DE" sz="2000" baseline="-25000" dirty="0"/>
              <a:t>2</a:t>
            </a:r>
            <a:r>
              <a:rPr lang="de-DE" sz="2000" dirty="0"/>
              <a:t> +1 </a:t>
            </a:r>
            <a:br>
              <a:rPr lang="de-DE" dirty="0"/>
            </a:br>
            <a:r>
              <a:rPr lang="de-DE" sz="2000" dirty="0"/>
              <a:t>(vorheriges Bsp.: n</a:t>
            </a:r>
            <a:r>
              <a:rPr lang="de-DE" sz="2000" baseline="-25000" dirty="0"/>
              <a:t>2</a:t>
            </a:r>
            <a:r>
              <a:rPr lang="de-DE" sz="2000" dirty="0"/>
              <a:t> = 5, n</a:t>
            </a:r>
            <a:r>
              <a:rPr lang="de-DE" sz="2000" baseline="-25000" dirty="0"/>
              <a:t>3</a:t>
            </a:r>
            <a:r>
              <a:rPr lang="de-DE" sz="2000" dirty="0"/>
              <a:t> = 11)</a:t>
            </a:r>
          </a:p>
          <a:p>
            <a:pPr lvl="1"/>
            <a:r>
              <a:rPr lang="de-DE" sz="2000" dirty="0"/>
              <a:t>Wechselgeld sei N = 3n</a:t>
            </a:r>
            <a:r>
              <a:rPr lang="de-DE" sz="2000" baseline="-25000" dirty="0"/>
              <a:t>2</a:t>
            </a:r>
            <a:r>
              <a:rPr lang="de-DE" sz="2000" dirty="0"/>
              <a:t> (vorheriges Bsp.: N=15)</a:t>
            </a:r>
          </a:p>
          <a:p>
            <a:pPr lvl="1"/>
            <a:r>
              <a:rPr lang="de-DE" sz="2000" b="1" dirty="0">
                <a:solidFill>
                  <a:srgbClr val="00B050"/>
                </a:solidFill>
              </a:rPr>
              <a:t>Für </a:t>
            </a:r>
            <a:r>
              <a:rPr lang="de-DE" b="1" dirty="0"/>
              <a:t>N</a:t>
            </a:r>
            <a:r>
              <a:rPr lang="de-DE" sz="2000" b="1" dirty="0">
                <a:solidFill>
                  <a:srgbClr val="00B050"/>
                </a:solidFill>
              </a:rPr>
              <a:t> sind drei Münzen optimal (3-mal </a:t>
            </a:r>
            <a:r>
              <a:rPr lang="de-DE" sz="2000" b="1" dirty="0">
                <a:solidFill>
                  <a:srgbClr val="000000"/>
                </a:solidFill>
              </a:rPr>
              <a:t>n</a:t>
            </a:r>
            <a:r>
              <a:rPr lang="de-DE" sz="2000" b="1" baseline="-25000" dirty="0">
                <a:solidFill>
                  <a:srgbClr val="000000"/>
                </a:solidFill>
              </a:rPr>
              <a:t>2</a:t>
            </a:r>
            <a:r>
              <a:rPr lang="de-DE" sz="2000" b="1" dirty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de-DE" sz="2000" b="1" dirty="0">
                <a:solidFill>
                  <a:srgbClr val="C00000"/>
                </a:solidFill>
              </a:rPr>
              <a:t>Greedy-Strategie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1-mal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3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0-mal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(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 -1</a:t>
            </a:r>
            <a:r>
              <a:rPr lang="de-DE" sz="1800" b="1" dirty="0">
                <a:solidFill>
                  <a:srgbClr val="C00000"/>
                </a:solidFill>
              </a:rPr>
              <a:t>)–mal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1</a:t>
            </a:r>
            <a:endParaRPr lang="de-DE" sz="1800" b="1" dirty="0">
              <a:solidFill>
                <a:srgbClr val="C00000"/>
              </a:solidFill>
            </a:endParaRP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Insgesamt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Münzen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Beliebig schlecht gegenüber der optimalen Lösung </a:t>
            </a:r>
            <a:br>
              <a:rPr lang="de-DE" sz="1800" b="1" dirty="0">
                <a:solidFill>
                  <a:srgbClr val="C00000"/>
                </a:solidFill>
              </a:rPr>
            </a:br>
            <a:r>
              <a:rPr lang="de-DE" sz="1800" b="1" dirty="0">
                <a:solidFill>
                  <a:srgbClr val="C00000"/>
                </a:solidFill>
              </a:rPr>
              <a:t>(abhängig von den Münzwerten)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6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geht noch schlimmer:</a:t>
            </a:r>
          </a:p>
          <a:p>
            <a:pPr lvl="1"/>
            <a:r>
              <a:rPr lang="de-DE" dirty="0"/>
              <a:t>Münzwerte seien 25 Cent, 10 Cent und 4 Cent</a:t>
            </a:r>
          </a:p>
          <a:p>
            <a:pPr lvl="1"/>
            <a:r>
              <a:rPr lang="de-DE" dirty="0"/>
              <a:t>Wechselgeld sei 41 Cent</a:t>
            </a:r>
          </a:p>
          <a:p>
            <a:pPr lvl="1"/>
            <a:r>
              <a:rPr lang="de-DE" dirty="0"/>
              <a:t>Lösbar ist dieses mit </a:t>
            </a:r>
          </a:p>
          <a:p>
            <a:pPr lvl="2"/>
            <a:r>
              <a:rPr lang="de-DE" dirty="0"/>
              <a:t>1-mal 25-Cent-Stück und </a:t>
            </a:r>
          </a:p>
          <a:p>
            <a:pPr lvl="2"/>
            <a:r>
              <a:rPr lang="de-DE" dirty="0"/>
              <a:t>4-mal 4-Cent-Stück</a:t>
            </a:r>
          </a:p>
          <a:p>
            <a:pPr lvl="1"/>
            <a:r>
              <a:rPr lang="de-DE" dirty="0" err="1"/>
              <a:t>Greedy</a:t>
            </a:r>
            <a:r>
              <a:rPr lang="de-DE" dirty="0"/>
              <a:t>-Strategie</a:t>
            </a:r>
          </a:p>
          <a:p>
            <a:pPr lvl="2"/>
            <a:r>
              <a:rPr lang="de-DE" dirty="0"/>
              <a:t>1-mal	25-Cent-Stück	Rest: 16 Cent</a:t>
            </a:r>
          </a:p>
          <a:p>
            <a:pPr lvl="2"/>
            <a:r>
              <a:rPr lang="de-DE" dirty="0"/>
              <a:t>1-mal	10-Cent-Stück	Rest:   6 Cent</a:t>
            </a:r>
          </a:p>
          <a:p>
            <a:pPr lvl="2"/>
            <a:r>
              <a:rPr lang="de-DE" dirty="0"/>
              <a:t>1-mal	   4-Cent-Stück	Rest:   2 Cent</a:t>
            </a:r>
          </a:p>
          <a:p>
            <a:pPr lvl="2"/>
            <a:r>
              <a:rPr lang="de-DE" dirty="0">
                <a:solidFill>
                  <a:srgbClr val="C00000"/>
                </a:solidFill>
              </a:rPr>
              <a:t>??? Keine Lösung!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00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/ Entwurfsverfahren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Laufe der Zeit haben sich in der immensen Vielfalt von Algorithmen nützliche Entwurfsmuster herauskristallisiert</a:t>
            </a:r>
          </a:p>
          <a:p>
            <a:r>
              <a:rPr lang="de-DE" dirty="0"/>
              <a:t>Gründe für das Studium von Entwurfsmustern</a:t>
            </a:r>
          </a:p>
          <a:p>
            <a:pPr lvl="1"/>
            <a:r>
              <a:rPr lang="de-DE" dirty="0"/>
              <a:t>Verständnis für einzelne Algorithmen wird gesteigert, wenn man ihr jeweiliges Grundmuster verstanden hat</a:t>
            </a:r>
          </a:p>
          <a:p>
            <a:pPr lvl="1"/>
            <a:r>
              <a:rPr lang="de-DE" dirty="0"/>
              <a:t>Bei der Entwicklung neuer Algorithmen kann man sich an den Grundmustern orientieren</a:t>
            </a:r>
          </a:p>
          <a:p>
            <a:pPr lvl="1"/>
            <a:r>
              <a:rPr lang="de-DE" dirty="0"/>
              <a:t>Das Erkennen des zugrundeliegenden Musters hilft bei der Komplexitätsanalyse des Algorithmus</a:t>
            </a:r>
          </a:p>
          <a:p>
            <a:pPr lvl="1"/>
            <a:r>
              <a:rPr lang="de-DE" dirty="0"/>
              <a:t>Warnung: Hilft </a:t>
            </a:r>
            <a:r>
              <a:rPr lang="de-DE" b="1" dirty="0"/>
              <a:t>nicht</a:t>
            </a:r>
            <a:r>
              <a:rPr lang="de-DE" dirty="0"/>
              <a:t> bei der Analyse der Komplexität eines </a:t>
            </a:r>
            <a:r>
              <a:rPr lang="de-DE" b="1" dirty="0"/>
              <a:t>Problems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11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Welches Rucksackproblem ist </a:t>
            </a:r>
            <a:r>
              <a:rPr lang="de-DE"/>
              <a:t>das leichteste?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88</a:t>
            </a:fld>
            <a:endParaRPr lang="de-DE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196975"/>
            <a:ext cx="8229600" cy="470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Schwierig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Gegenstände sind teilbar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Leicht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Beliebige Anzahlen verfügbar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Es kommt auf die konkrete Probleminstanz an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Einige Instanzen sind leicht, andere schwierig</a:t>
            </a:r>
          </a:p>
        </p:txBody>
      </p:sp>
    </p:spTree>
    <p:extLst>
      <p:ext uri="{BB962C8B-B14F-4D97-AF65-F5344CB8AC3E}">
        <p14:creationId xmlns:p14="http://schemas.microsoft.com/office/powerpoint/2010/main" val="3221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Zusammenfassung Entwurfsmuster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744"/>
            <a:ext cx="8507413" cy="4968875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Am Anfang des Kurses behandelt: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Ein-Schritt-Berechnung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Verkleinerungsprinzip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Teile und Herrsche</a:t>
            </a:r>
          </a:p>
          <a:p>
            <a:pPr>
              <a:spcBef>
                <a:spcPts val="500"/>
              </a:spcBef>
            </a:pPr>
            <a:r>
              <a:rPr lang="de-DE" dirty="0"/>
              <a:t>Jetzt haben wir dazu noch verstanden: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Vollständige Suchverfahren 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Verzweigen und Begrenzen auch genannt </a:t>
            </a:r>
            <a:r>
              <a:rPr lang="de-DE" sz="1800" dirty="0" err="1"/>
              <a:t>Branch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Bound</a:t>
            </a:r>
            <a:r>
              <a:rPr lang="de-DE" sz="1800" dirty="0"/>
              <a:t>: Dijkstra, A*,...</a:t>
            </a:r>
          </a:p>
          <a:p>
            <a:pPr lvl="2">
              <a:spcBef>
                <a:spcPts val="500"/>
              </a:spcBef>
            </a:pPr>
            <a:r>
              <a:rPr lang="de-DE" sz="1800" dirty="0" err="1"/>
              <a:t>Pruning</a:t>
            </a:r>
            <a:r>
              <a:rPr lang="de-DE" sz="1800" dirty="0"/>
              <a:t> (𝛼-𝛽-Prinzip)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Suche mit richtiger Problemformulierung und Subproblemanordnung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Dynamisches Programmieren, </a:t>
            </a:r>
            <a:r>
              <a:rPr lang="de-DE" sz="1800" dirty="0" err="1"/>
              <a:t>Bellmans</a:t>
            </a:r>
            <a:r>
              <a:rPr lang="de-DE" sz="1800" dirty="0"/>
              <a:t> Optimalitätsprinzip </a:t>
            </a:r>
            <a:br>
              <a:rPr lang="de-DE" sz="1800" dirty="0"/>
            </a:br>
            <a:r>
              <a:rPr lang="de-DE" sz="1800" dirty="0"/>
              <a:t>(Berechnung von Teilen und deren Kombination, </a:t>
            </a:r>
            <a:br>
              <a:rPr lang="de-DE" sz="1800" dirty="0"/>
            </a:br>
            <a:r>
              <a:rPr lang="de-DE" sz="1800" dirty="0"/>
              <a:t> Wiederverwendung von Zwischenergebnissen)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Manchmal vollständig: Gierige Suche, Optimale Substrukturen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221595" imgH="3937487" progId="MS_ClipArt_Gallery.2">
                  <p:embed/>
                </p:oleObj>
              </mc:Choice>
              <mc:Fallback>
                <p:oleObj name="Clip" r:id="rId2" imgW="2221595" imgH="3937487" progId="MS_ClipArt_Gallery.2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904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Ein spezielles Szenario für den kürzesten Pfad</a:t>
            </a:r>
          </a:p>
        </p:txBody>
      </p:sp>
      <p:graphicFrame>
        <p:nvGraphicFramePr>
          <p:cNvPr id="240771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40073"/>
              </p:ext>
            </p:extLst>
          </p:nvPr>
        </p:nvGraphicFramePr>
        <p:xfrm>
          <a:off x="1885950" y="1367185"/>
          <a:ext cx="5181600" cy="4054478"/>
        </p:xfrm>
        <a:graphic>
          <a:graphicData uri="http://schemas.openxmlformats.org/drawingml/2006/table">
            <a:tbl>
              <a:tblPr/>
              <a:tblGrid>
                <a:gridCol w="519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0772" name="Oval 132"/>
          <p:cNvSpPr>
            <a:spLocks noChangeArrowheads="1"/>
          </p:cNvSpPr>
          <p:nvPr/>
        </p:nvSpPr>
        <p:spPr bwMode="auto">
          <a:xfrm>
            <a:off x="1809750" y="13052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4" name="Text Box 134"/>
          <p:cNvSpPr txBox="1">
            <a:spLocks noChangeArrowheads="1"/>
          </p:cNvSpPr>
          <p:nvPr/>
        </p:nvSpPr>
        <p:spPr bwMode="auto">
          <a:xfrm>
            <a:off x="1473200" y="1113185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40775" name="Text Box 135"/>
          <p:cNvSpPr txBox="1">
            <a:spLocks noChangeArrowheads="1"/>
          </p:cNvSpPr>
          <p:nvPr/>
        </p:nvSpPr>
        <p:spPr bwMode="auto">
          <a:xfrm>
            <a:off x="7143750" y="5304185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40776" name="Text Box 136"/>
          <p:cNvSpPr txBox="1">
            <a:spLocks noChangeArrowheads="1"/>
          </p:cNvSpPr>
          <p:nvPr/>
        </p:nvSpPr>
        <p:spPr bwMode="auto">
          <a:xfrm>
            <a:off x="1381125" y="317376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m</a:t>
            </a:r>
          </a:p>
        </p:txBody>
      </p:sp>
      <p:sp>
        <p:nvSpPr>
          <p:cNvPr id="240777" name="Text Box 137"/>
          <p:cNvSpPr txBox="1">
            <a:spLocks noChangeArrowheads="1"/>
          </p:cNvSpPr>
          <p:nvPr/>
        </p:nvSpPr>
        <p:spPr bwMode="auto">
          <a:xfrm>
            <a:off x="4311650" y="534806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n</a:t>
            </a:r>
          </a:p>
        </p:txBody>
      </p:sp>
      <p:sp>
        <p:nvSpPr>
          <p:cNvPr id="240778" name="Text Box 138"/>
          <p:cNvSpPr txBox="1">
            <a:spLocks noChangeArrowheads="1"/>
          </p:cNvSpPr>
          <p:nvPr/>
        </p:nvSpPr>
        <p:spPr bwMode="auto">
          <a:xfrm>
            <a:off x="827584" y="5745450"/>
            <a:ext cx="7674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Jeder Kante sind (verschiedene) Kosten zugeordnet. Schritte nur nach rechts oder nach unten möglich. Ziel: </a:t>
            </a:r>
            <a:r>
              <a:rPr lang="de-DE" sz="2000"/>
              <a:t>Kürzester Weg von S nach G. </a:t>
            </a:r>
            <a:endParaRPr lang="de-DE" sz="2000">
              <a:cs typeface="+mn-cs"/>
            </a:endParaRPr>
          </a:p>
        </p:txBody>
      </p:sp>
      <p:sp>
        <p:nvSpPr>
          <p:cNvPr id="240781" name="Line 141"/>
          <p:cNvSpPr>
            <a:spLocks noChangeShapeType="1"/>
          </p:cNvSpPr>
          <p:nvPr/>
        </p:nvSpPr>
        <p:spPr bwMode="auto">
          <a:xfrm>
            <a:off x="1981200" y="1381472"/>
            <a:ext cx="1981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2" name="Line 142"/>
          <p:cNvSpPr>
            <a:spLocks noChangeShapeType="1"/>
          </p:cNvSpPr>
          <p:nvPr/>
        </p:nvSpPr>
        <p:spPr bwMode="auto">
          <a:xfrm>
            <a:off x="3962400" y="1381472"/>
            <a:ext cx="0" cy="1981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3" name="Line 143"/>
          <p:cNvSpPr>
            <a:spLocks noChangeShapeType="1"/>
          </p:cNvSpPr>
          <p:nvPr/>
        </p:nvSpPr>
        <p:spPr bwMode="auto">
          <a:xfrm>
            <a:off x="3962400" y="3362672"/>
            <a:ext cx="20574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4" name="Line 144"/>
          <p:cNvSpPr>
            <a:spLocks noChangeShapeType="1"/>
          </p:cNvSpPr>
          <p:nvPr/>
        </p:nvSpPr>
        <p:spPr bwMode="auto">
          <a:xfrm>
            <a:off x="6019800" y="3362672"/>
            <a:ext cx="0" cy="2057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5" name="Line 145"/>
          <p:cNvSpPr>
            <a:spLocks noChangeShapeType="1"/>
          </p:cNvSpPr>
          <p:nvPr/>
        </p:nvSpPr>
        <p:spPr bwMode="auto">
          <a:xfrm>
            <a:off x="6019800" y="5420072"/>
            <a:ext cx="1066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3" name="Oval 133"/>
          <p:cNvSpPr>
            <a:spLocks noChangeArrowheads="1"/>
          </p:cNvSpPr>
          <p:nvPr/>
        </p:nvSpPr>
        <p:spPr bwMode="auto">
          <a:xfrm>
            <a:off x="7010400" y="53438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6" name="Line 146"/>
          <p:cNvSpPr>
            <a:spLocks noChangeShapeType="1"/>
          </p:cNvSpPr>
          <p:nvPr/>
        </p:nvSpPr>
        <p:spPr bwMode="auto">
          <a:xfrm>
            <a:off x="2209800" y="115287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8" name="Line 148"/>
          <p:cNvSpPr>
            <a:spLocks noChangeShapeType="1"/>
          </p:cNvSpPr>
          <p:nvPr/>
        </p:nvSpPr>
        <p:spPr bwMode="auto">
          <a:xfrm>
            <a:off x="1447800" y="161007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5864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7397</Words>
  <Application>Microsoft Macintosh PowerPoint</Application>
  <PresentationFormat>On-screen Show (4:3)</PresentationFormat>
  <Paragraphs>2158</Paragraphs>
  <Slides>89</Slides>
  <Notes>69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89</vt:i4>
      </vt:variant>
    </vt:vector>
  </HeadingPairs>
  <TitlesOfParts>
    <vt:vector size="100" baseType="lpstr">
      <vt:lpstr>Arial</vt:lpstr>
      <vt:lpstr>Calibri</vt:lpstr>
      <vt:lpstr>Courier New</vt:lpstr>
      <vt:lpstr>Microsoft Sans Serif</vt:lpstr>
      <vt:lpstr>Myriad Pro</vt:lpstr>
      <vt:lpstr>Symbol</vt:lpstr>
      <vt:lpstr>Times New Roman</vt:lpstr>
      <vt:lpstr>Wingdings</vt:lpstr>
      <vt:lpstr>7_Standarddesign</vt:lpstr>
      <vt:lpstr>Formel</vt:lpstr>
      <vt:lpstr>Clip</vt:lpstr>
      <vt:lpstr>Algorithmen und Datenstrukturen</vt:lpstr>
      <vt:lpstr>Danksagung</vt:lpstr>
      <vt:lpstr>Algorithmen-Entwurfsmuster</vt:lpstr>
      <vt:lpstr>Überblick</vt:lpstr>
      <vt:lpstr>Kürzeste Wege als Optimierungsproblem betrachtet</vt:lpstr>
      <vt:lpstr>Bellmans Optimalitätsprinzip</vt:lpstr>
      <vt:lpstr>Problem des kürzesten Pfads</vt:lpstr>
      <vt:lpstr>Problem des kürzesten Pfads</vt:lpstr>
      <vt:lpstr>Ein spezielles Szenario für den kürzesten Pfad</vt:lpstr>
      <vt:lpstr>Betrachtung eines Lösungsansatzes</vt:lpstr>
      <vt:lpstr>Rekursiver Lösungsansatz</vt:lpstr>
      <vt:lpstr>Vermeide Neuberechnungen</vt:lpstr>
      <vt:lpstr>Prinzip der Dynamischen Programmierung</vt:lpstr>
      <vt:lpstr>Dynamische Programmierung: Illustration</vt:lpstr>
      <vt:lpstr>Rückverfolgung zur Bestimmung der Lösung</vt:lpstr>
      <vt:lpstr>Elemente der Dynamischen Programmierung</vt:lpstr>
      <vt:lpstr>Überblick über betrachtete Probleme</vt:lpstr>
      <vt:lpstr>Gemeinsame Teilsequenz (Common Subsequence)</vt:lpstr>
      <vt:lpstr>Längste gemeinsame Teilsequenz</vt:lpstr>
      <vt:lpstr>Brute-Force-Algorithmus?</vt:lpstr>
      <vt:lpstr>Optimale Substruktur</vt:lpstr>
      <vt:lpstr>Rekursiver Ansatz</vt:lpstr>
      <vt:lpstr>Rekursiver Ansatz</vt:lpstr>
      <vt:lpstr>Finden der Länge eines LCS</vt:lpstr>
      <vt:lpstr>Generalisierung: Rekursive Formulierung</vt:lpstr>
      <vt:lpstr>Rekursiver Algorithmus für LCS</vt:lpstr>
      <vt:lpstr>Rekursionsbaum</vt:lpstr>
      <vt:lpstr>Dynamische Programmierung</vt:lpstr>
      <vt:lpstr>Algorithmus LCS</vt:lpstr>
      <vt:lpstr>LCS Anwendungsbeispiel</vt:lpstr>
      <vt:lpstr>LCS Beispiel (0)</vt:lpstr>
      <vt:lpstr>LCS Beispiel (1)</vt:lpstr>
      <vt:lpstr>LCS Beispiel (2)</vt:lpstr>
      <vt:lpstr>LCS Beispiel (3)</vt:lpstr>
      <vt:lpstr>LCS Beispiel (4)</vt:lpstr>
      <vt:lpstr>LCS Beispiel (5)</vt:lpstr>
      <vt:lpstr>LCS Beispiel (6)</vt:lpstr>
      <vt:lpstr>LCS Beispiel (7)</vt:lpstr>
      <vt:lpstr>LCS Beispiel (8)</vt:lpstr>
      <vt:lpstr>LCS Beispiel (9)</vt:lpstr>
      <vt:lpstr>LCS Beispiel (10)</vt:lpstr>
      <vt:lpstr>LCS Beispiel (11)</vt:lpstr>
      <vt:lpstr>LCS Beispiel (12)</vt:lpstr>
      <vt:lpstr>LCS Beispiel (13)</vt:lpstr>
      <vt:lpstr>LCS Beispiel (14)</vt:lpstr>
      <vt:lpstr>LCS-Algorithmus: Analyse</vt:lpstr>
      <vt:lpstr>Wie findet man den tatsächlichen LCS?</vt:lpstr>
      <vt:lpstr>Finde LCS</vt:lpstr>
      <vt:lpstr>Dynamische Programmierung: Restaurant-Platzierung</vt:lpstr>
      <vt:lpstr>Brute-Force-Ansatz</vt:lpstr>
      <vt:lpstr>Natürlich-gierige Strategie 1</vt:lpstr>
      <vt:lpstr>Natürlich-gierige Strategie 2</vt:lpstr>
      <vt:lpstr>Formulierung über dynamische Programmierung</vt:lpstr>
      <vt:lpstr>Formulierung als Rekurrenz</vt:lpstr>
      <vt:lpstr>Beispiel</vt:lpstr>
      <vt:lpstr>Aufwandsanalyse</vt:lpstr>
      <vt:lpstr>Rucksackproblem</vt:lpstr>
      <vt:lpstr>0-1-Problem</vt:lpstr>
      <vt:lpstr>Naive Algorithmen</vt:lpstr>
      <vt:lpstr>Ansatz mit dynamischer Programmierung</vt:lpstr>
      <vt:lpstr>Rekursive Formulierung</vt:lpstr>
      <vt:lpstr>Beispiel</vt:lpstr>
      <vt:lpstr>PowerPoint Presentation</vt:lpstr>
      <vt:lpstr>PowerPoint Presentation</vt:lpstr>
      <vt:lpstr>PowerPoint Presentation</vt:lpstr>
      <vt:lpstr>PowerPoint Presentation</vt:lpstr>
      <vt:lpstr>Analyse</vt:lpstr>
      <vt:lpstr>Longest-Increasing-Subsequence-Problem</vt:lpstr>
      <vt:lpstr>Ereignisplanungs-Problem</vt:lpstr>
      <vt:lpstr>Ereignisplanungs-Problem</vt:lpstr>
      <vt:lpstr>Münzwechselproblem</vt:lpstr>
      <vt:lpstr>Gierige Algorithmen</vt:lpstr>
      <vt:lpstr>Gierige Restaurant-Platzierung</vt:lpstr>
      <vt:lpstr>Analyse</vt:lpstr>
      <vt:lpstr>Ereignisauswahl-Problem (Uniformer Wert)</vt:lpstr>
      <vt:lpstr>Rucksackproblem</vt:lpstr>
      <vt:lpstr>Gieriger Algorithmus für Stückelbares-Rucksackproblem</vt:lpstr>
      <vt:lpstr>Beispiel</vt:lpstr>
      <vt:lpstr>Beispiel: Sortierung</vt:lpstr>
      <vt:lpstr>Wann funktioniert der gierige Ansatz?</vt:lpstr>
      <vt:lpstr>Danksagung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Entwurfsmuster / Entwurfsverfahren</vt:lpstr>
      <vt:lpstr>Welches Rucksackproblem ist das leichteste?</vt:lpstr>
      <vt:lpstr>Zusammenfassung Entwurfsmuster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1231</cp:revision>
  <cp:lastPrinted>2015-04-09T12:56:16Z</cp:lastPrinted>
  <dcterms:created xsi:type="dcterms:W3CDTF">2010-04-27T12:26:40Z</dcterms:created>
  <dcterms:modified xsi:type="dcterms:W3CDTF">2022-06-23T19:04:00Z</dcterms:modified>
</cp:coreProperties>
</file>