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0"/>
  </p:notesMasterIdLst>
  <p:handoutMasterIdLst>
    <p:handoutMasterId r:id="rId61"/>
  </p:handoutMasterIdLst>
  <p:sldIdLst>
    <p:sldId id="359" r:id="rId2"/>
    <p:sldId id="311" r:id="rId3"/>
    <p:sldId id="274" r:id="rId4"/>
    <p:sldId id="317" r:id="rId5"/>
    <p:sldId id="276" r:id="rId6"/>
    <p:sldId id="277" r:id="rId7"/>
    <p:sldId id="279" r:id="rId8"/>
    <p:sldId id="280" r:id="rId9"/>
    <p:sldId id="319" r:id="rId10"/>
    <p:sldId id="318" r:id="rId11"/>
    <p:sldId id="283" r:id="rId12"/>
    <p:sldId id="284" r:id="rId13"/>
    <p:sldId id="285" r:id="rId14"/>
    <p:sldId id="314" r:id="rId15"/>
    <p:sldId id="289" r:id="rId16"/>
    <p:sldId id="291" r:id="rId17"/>
    <p:sldId id="364" r:id="rId18"/>
    <p:sldId id="293" r:id="rId19"/>
    <p:sldId id="365" r:id="rId20"/>
    <p:sldId id="295" r:id="rId21"/>
    <p:sldId id="296" r:id="rId22"/>
    <p:sldId id="297" r:id="rId23"/>
    <p:sldId id="298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21" r:id="rId33"/>
    <p:sldId id="320" r:id="rId34"/>
    <p:sldId id="322" r:id="rId35"/>
    <p:sldId id="323" r:id="rId36"/>
    <p:sldId id="331" r:id="rId37"/>
    <p:sldId id="332" r:id="rId38"/>
    <p:sldId id="333" r:id="rId39"/>
    <p:sldId id="334" r:id="rId40"/>
    <p:sldId id="335" r:id="rId41"/>
    <p:sldId id="336" r:id="rId42"/>
    <p:sldId id="348" r:id="rId43"/>
    <p:sldId id="349" r:id="rId44"/>
    <p:sldId id="350" r:id="rId45"/>
    <p:sldId id="351" r:id="rId46"/>
    <p:sldId id="352" r:id="rId47"/>
    <p:sldId id="338" r:id="rId48"/>
    <p:sldId id="340" r:id="rId49"/>
    <p:sldId id="360" r:id="rId50"/>
    <p:sldId id="342" r:id="rId51"/>
    <p:sldId id="361" r:id="rId52"/>
    <p:sldId id="353" r:id="rId53"/>
    <p:sldId id="354" r:id="rId54"/>
    <p:sldId id="355" r:id="rId55"/>
    <p:sldId id="356" r:id="rId56"/>
    <p:sldId id="357" r:id="rId57"/>
    <p:sldId id="362" r:id="rId58"/>
    <p:sldId id="36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F"/>
    <a:srgbClr val="3C8C93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01.07.22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01.07.22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Luttermann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des Musters im Text von links nach rechts</a:t>
            </a:r>
          </a:p>
          <a:p>
            <a:pPr lvl="1"/>
            <a:r>
              <a:rPr lang="de-DE" dirty="0"/>
              <a:t>Wie im </a:t>
            </a:r>
            <a:r>
              <a:rPr lang="de-DE" dirty="0" err="1"/>
              <a:t>Brute</a:t>
            </a:r>
            <a:r>
              <a:rPr lang="de-DE" dirty="0"/>
              <a:t>-Force-Ansatz</a:t>
            </a:r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b="1" dirty="0"/>
              <a:t>Frage:</a:t>
            </a:r>
            <a:r>
              <a:rPr lang="de-DE" dirty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/>
              <a:t>Antwort:</a:t>
            </a:r>
            <a:r>
              <a:rPr lang="de-DE" dirty="0"/>
              <a:t> Verschiebe um den längsten Präfix von P[0..j-1], </a:t>
            </a:r>
            <a:br>
              <a:rPr lang="de-DE" dirty="0"/>
            </a:br>
            <a:r>
              <a:rPr lang="de-DE" dirty="0"/>
              <a:t>der ein Suffix von T[i-j..i-1] ist</a:t>
            </a:r>
          </a:p>
          <a:p>
            <a:endParaRPr lang="de-DE" dirty="0"/>
          </a:p>
          <a:p>
            <a:r>
              <a:rPr lang="de-DE" dirty="0"/>
              <a:t>Wie können solche Präfixe </a:t>
            </a:r>
            <a:br>
              <a:rPr lang="de-DE" dirty="0"/>
            </a:br>
            <a:r>
              <a:rPr lang="de-DE" dirty="0"/>
              <a:t>mit vertretbarem Aufwand bestimmt werden?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T</a:t>
                </a:r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</a:t>
              </a:r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KMP Fehlerfunktion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/>
              <a:t>verarbeitet</a:t>
            </a:r>
            <a:r>
              <a:rPr lang="en-US" dirty="0"/>
              <a:t> das Muster </a:t>
            </a:r>
            <a:r>
              <a:rPr lang="en-US" dirty="0" err="1"/>
              <a:t>vor</a:t>
            </a:r>
            <a:r>
              <a:rPr lang="en-US" dirty="0"/>
              <a:t>, um </a:t>
            </a:r>
            <a:r>
              <a:rPr lang="en-US" dirty="0" err="1"/>
              <a:t>Übereinstimmungen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Präfixen</a:t>
            </a:r>
            <a:r>
              <a:rPr lang="en-US" dirty="0"/>
              <a:t> des Musters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  <a:p>
            <a:r>
              <a:rPr lang="en-US" dirty="0"/>
              <a:t>j = Position der </a:t>
            </a:r>
            <a:r>
              <a:rPr lang="en-US" dirty="0" err="1"/>
              <a:t>Ungleichheit</a:t>
            </a:r>
            <a:r>
              <a:rPr lang="en-US" dirty="0"/>
              <a:t> in P</a:t>
            </a:r>
          </a:p>
          <a:p>
            <a:r>
              <a:rPr lang="en-US" dirty="0"/>
              <a:t>k = Position </a:t>
            </a:r>
            <a:r>
              <a:rPr lang="en-US" dirty="0" err="1"/>
              <a:t>vor</a:t>
            </a:r>
            <a:r>
              <a:rPr lang="en-US" dirty="0"/>
              <a:t> der </a:t>
            </a:r>
            <a:r>
              <a:rPr lang="en-US" dirty="0" err="1"/>
              <a:t>Ungleichheit</a:t>
            </a:r>
            <a:r>
              <a:rPr lang="en-US" dirty="0"/>
              <a:t> (k = j-1).</a:t>
            </a:r>
          </a:p>
          <a:p>
            <a:r>
              <a:rPr lang="en-US" dirty="0"/>
              <a:t>Die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 err="1"/>
              <a:t>Fehlerfunktion</a:t>
            </a:r>
            <a:r>
              <a:rPr lang="en-US" dirty="0"/>
              <a:t> F(k)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definiert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Länge</a:t>
            </a:r>
            <a:r>
              <a:rPr lang="en-US" dirty="0"/>
              <a:t> des </a:t>
            </a:r>
            <a:r>
              <a:rPr lang="en-US" dirty="0" err="1">
                <a:solidFill>
                  <a:srgbClr val="1D34FF"/>
                </a:solidFill>
              </a:rPr>
              <a:t>längsten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Präfixes</a:t>
            </a:r>
            <a:r>
              <a:rPr lang="en-US" dirty="0">
                <a:solidFill>
                  <a:srgbClr val="1D34FF"/>
                </a:solidFill>
              </a:rPr>
              <a:t> von P[0..k],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Suffix </a:t>
            </a:r>
            <a:br>
              <a:rPr lang="en-US" dirty="0"/>
            </a:br>
            <a:r>
              <a:rPr lang="en-US" dirty="0"/>
              <a:t>von </a:t>
            </a:r>
            <a:r>
              <a:rPr lang="de-DE" dirty="0"/>
              <a:t>T[i-j..i-1] </a:t>
            </a:r>
            <a:r>
              <a:rPr lang="en-US" dirty="0" err="1"/>
              <a:t>ist</a:t>
            </a:r>
            <a:endParaRPr lang="en-US" dirty="0"/>
          </a:p>
          <a:p>
            <a:r>
              <a:rPr lang="en-US" dirty="0"/>
              <a:t>Oder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>
                <a:solidFill>
                  <a:srgbClr val="1D34FF"/>
                </a:solidFill>
              </a:rPr>
              <a:t>auch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ein</a:t>
            </a:r>
            <a:r>
              <a:rPr lang="en-US" dirty="0">
                <a:solidFill>
                  <a:srgbClr val="1D34FF"/>
                </a:solidFill>
              </a:rPr>
              <a:t> Suffix von P[0..k] </a:t>
            </a:r>
            <a:r>
              <a:rPr lang="en-US" dirty="0" err="1"/>
              <a:t>ist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das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wäre</a:t>
            </a:r>
            <a:r>
              <a:rPr lang="en-US" dirty="0"/>
              <a:t>, </a:t>
            </a:r>
            <a:r>
              <a:rPr lang="en-US" dirty="0" err="1"/>
              <a:t>käme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Fehlerfunktion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>
                <a:latin typeface="+mn-lt"/>
              </a:rPr>
              <a:t>F(</a:t>
            </a:r>
            <a:r>
              <a:rPr lang="de-DE" altLang="de-DE" dirty="0" err="1">
                <a:latin typeface="+mn-lt"/>
              </a:rPr>
              <a:t>k</a:t>
            </a:r>
            <a:r>
              <a:rPr lang="de-DE" altLang="de-DE" dirty="0">
                <a:latin typeface="+mn-lt"/>
              </a:rPr>
              <a:t>) ist die Länge</a:t>
            </a:r>
            <a:r>
              <a:rPr lang="th-TH" altLang="de-DE" dirty="0">
                <a:latin typeface="+mn-lt"/>
              </a:rPr>
              <a:t> 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des längsten Präfix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(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baseline="-25000" dirty="0" err="1">
                <a:latin typeface="+mn-lt"/>
              </a:rPr>
              <a:t>new</a:t>
            </a:r>
            <a:r>
              <a:rPr lang="de-DE" altLang="de-DE" dirty="0">
                <a:latin typeface="+mn-lt"/>
              </a:rPr>
              <a:t> für 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dirty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/>
              <a:t>wird</a:t>
            </a:r>
            <a:r>
              <a:rPr lang="en-US" sz="2400" dirty="0"/>
              <a:t> F(k) </a:t>
            </a:r>
            <a:br>
              <a:rPr lang="en-US" altLang="de-DE" sz="2400" dirty="0"/>
            </a:b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 err="1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14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Fehlerfunktion </a:t>
            </a:r>
            <a:r>
              <a:rPr lang="de-DE" dirty="0" err="1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1800" dirty="0" err="1"/>
              <a:t>function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accent2"/>
                </a:solidFill>
              </a:rPr>
              <a:t>computeF</a:t>
            </a:r>
            <a:r>
              <a:rPr lang="de-DE" sz="1800" dirty="0"/>
              <a:t>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/>
              <a:t>: </a:t>
            </a:r>
            <a:r>
              <a:rPr lang="de-DE" sz="1800" dirty="0">
                <a:solidFill>
                  <a:schemeClr val="hlink"/>
                </a:solidFill>
              </a:rPr>
              <a:t>String</a:t>
            </a:r>
            <a:r>
              <a:rPr lang="de-DE" sz="1800" dirty="0"/>
              <a:t>): Array[]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F:= &lt;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,…,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&gt;:</a:t>
            </a:r>
            <a:r>
              <a:rPr lang="de-DE" sz="1800" dirty="0"/>
              <a:t> Array </a:t>
            </a:r>
            <a:r>
              <a:rPr lang="de-DE" sz="1800" dirty="0">
                <a:solidFill>
                  <a:srgbClr val="000000"/>
                </a:solidFill>
              </a:rPr>
              <a:t>[</a:t>
            </a:r>
            <a:r>
              <a:rPr lang="de-DE" sz="1800" dirty="0">
                <a:solidFill>
                  <a:schemeClr val="hlink"/>
                </a:solidFill>
              </a:rPr>
              <a:t>0..length(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)-1 - 1</a:t>
            </a:r>
            <a:r>
              <a:rPr lang="de-DE" sz="1800" dirty="0">
                <a:solidFill>
                  <a:srgbClr val="000000"/>
                </a:solidFill>
              </a:rPr>
              <a:t>]</a:t>
            </a:r>
            <a:r>
              <a:rPr lang="de-DE" sz="1800" dirty="0"/>
              <a:t>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/>
            </a:br>
            <a:r>
              <a:rPr lang="de-DE" sz="1800" dirty="0">
                <a:solidFill>
                  <a:schemeClr val="hlink"/>
                </a:solidFill>
              </a:rPr>
              <a:t>m := </a:t>
            </a:r>
            <a:r>
              <a:rPr lang="de-DE" sz="1800" dirty="0" err="1">
                <a:solidFill>
                  <a:schemeClr val="hlink"/>
                </a:solidFill>
              </a:rPr>
              <a:t>length</a:t>
            </a:r>
            <a:r>
              <a:rPr lang="de-DE" sz="1800" dirty="0">
                <a:solidFill>
                  <a:schemeClr val="hlink"/>
                </a:solidFill>
              </a:rPr>
              <a:t>(F)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i :=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while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i &lt; m</a:t>
            </a:r>
            <a:r>
              <a:rPr lang="de-DE" sz="1800" dirty="0"/>
              <a:t> do  </a:t>
            </a:r>
            <a:br>
              <a:rPr lang="de-DE" sz="1800" dirty="0"/>
            </a:br>
            <a:r>
              <a:rPr lang="de-DE" sz="1800" dirty="0"/>
              <a:t>   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] =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[i] </a:t>
            </a:r>
            <a:r>
              <a:rPr lang="de-DE" sz="1800" dirty="0" err="1"/>
              <a:t>then</a:t>
            </a:r>
            <a:r>
              <a:rPr lang="de-DE" sz="1800" dirty="0"/>
              <a:t>     </a:t>
            </a:r>
            <a:br>
              <a:rPr lang="de-DE" sz="1800" dirty="0"/>
            </a:br>
            <a:r>
              <a:rPr lang="de-DE" sz="1800" dirty="0"/>
              <a:t>       </a:t>
            </a:r>
            <a:r>
              <a:rPr lang="de-DE" sz="1800" dirty="0">
                <a:solidFill>
                  <a:srgbClr val="FF0000"/>
                </a:solidFill>
              </a:rPr>
              <a:t>// j+1 Zeichen stimmen überein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/>
              <a:t>       </a:t>
            </a:r>
            <a:r>
              <a:rPr lang="de-DE" sz="1800" dirty="0">
                <a:solidFill>
                  <a:schemeClr val="hlink"/>
                </a:solidFill>
              </a:rPr>
              <a:t>F[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dirty="0">
                <a:solidFill>
                  <a:schemeClr val="hlink"/>
                </a:solidFill>
              </a:rPr>
              <a:t>]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i := i + 1;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 err="1"/>
              <a:t>if</a:t>
            </a:r>
            <a:r>
              <a:rPr lang="de-DE" sz="1800" dirty="0">
                <a:solidFill>
                  <a:schemeClr val="hlink"/>
                </a:solidFill>
              </a:rPr>
              <a:t>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&gt; 0 </a:t>
            </a:r>
            <a:r>
              <a:rPr lang="de-DE" sz="1800" dirty="0" err="1"/>
              <a:t>then</a:t>
            </a:r>
            <a:r>
              <a:rPr lang="de-DE" sz="1800" dirty="0">
                <a:solidFill>
                  <a:schemeClr val="hlink"/>
                </a:solidFill>
              </a:rPr>
              <a:t>  </a:t>
            </a:r>
            <a:r>
              <a:rPr lang="de-DE" sz="1800" dirty="0"/>
              <a:t> </a:t>
            </a:r>
          </a:p>
          <a:p>
            <a:pPr>
              <a:buFontTx/>
              <a:buNone/>
            </a:pPr>
            <a:r>
              <a:rPr lang="de-DE" sz="1800" dirty="0">
                <a:solidFill>
                  <a:srgbClr val="FF0000"/>
                </a:solidFill>
              </a:rPr>
              <a:t>                       // </a:t>
            </a:r>
            <a:r>
              <a:rPr lang="de-DE" sz="1800" dirty="0" err="1">
                <a:solidFill>
                  <a:srgbClr val="FF0000"/>
                </a:solidFill>
              </a:rPr>
              <a:t>j</a:t>
            </a:r>
            <a:r>
              <a:rPr lang="de-DE" sz="1800" dirty="0">
                <a:solidFill>
                  <a:srgbClr val="FF0000"/>
                </a:solidFill>
              </a:rPr>
              <a:t> folgt dem </a:t>
            </a:r>
            <a:r>
              <a:rPr lang="de-DE" sz="1800" dirty="0" err="1">
                <a:solidFill>
                  <a:srgbClr val="FF0000"/>
                </a:solidFill>
              </a:rPr>
              <a:t>übereinstim</a:t>
            </a:r>
            <a:r>
              <a:rPr lang="de-DE" sz="1800" dirty="0">
                <a:solidFill>
                  <a:srgbClr val="FF0000"/>
                </a:solidFill>
              </a:rPr>
              <a:t>-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                // </a:t>
            </a:r>
            <a:r>
              <a:rPr lang="de-DE" sz="1800" dirty="0" err="1">
                <a:solidFill>
                  <a:srgbClr val="FF0000"/>
                </a:solidFill>
              </a:rPr>
              <a:t>menden</a:t>
            </a:r>
            <a:r>
              <a:rPr lang="de-DE" sz="1800" dirty="0">
                <a:solidFill>
                  <a:srgbClr val="FF0000"/>
                </a:solidFill>
              </a:rPr>
              <a:t> Präfix</a:t>
            </a:r>
            <a:endParaRPr lang="de-DE" sz="1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1800" dirty="0">
                <a:solidFill>
                  <a:schemeClr val="hlink"/>
                </a:solidFill>
              </a:rPr>
              <a:t>                        j := F[j – 1]</a:t>
            </a:r>
            <a:br>
              <a:rPr lang="de-DE" sz="1800" dirty="0"/>
            </a:br>
            <a:r>
              <a:rPr lang="de-DE" sz="1800" dirty="0"/>
              <a:t>         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//keine Übereinstimmung</a:t>
            </a:r>
            <a:br>
              <a:rPr 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          i := i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return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F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708920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589240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589" cy="4164269"/>
          </a:xfrm>
          <a:prstGeom prst="rect">
            <a:avLst/>
          </a:prstGeom>
        </p:spPr>
      </p:pic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355976" y="2636912"/>
            <a:ext cx="524503" cy="373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/>
              <a:t>j   i</a:t>
            </a:r>
          </a:p>
          <a:p>
            <a:endParaRPr lang="de-DE" sz="2150" dirty="0"/>
          </a:p>
          <a:p>
            <a:r>
              <a:rPr lang="de-DE" sz="2150" dirty="0"/>
              <a:t>0 1</a:t>
            </a:r>
          </a:p>
          <a:p>
            <a:r>
              <a:rPr lang="de-DE" sz="2150" dirty="0"/>
              <a:t>0 2</a:t>
            </a:r>
          </a:p>
          <a:p>
            <a:r>
              <a:rPr lang="de-DE" sz="2150" dirty="0"/>
              <a:t>1 3</a:t>
            </a:r>
          </a:p>
          <a:p>
            <a:r>
              <a:rPr lang="de-DE" sz="2150" dirty="0"/>
              <a:t>2 4</a:t>
            </a:r>
          </a:p>
          <a:p>
            <a:r>
              <a:rPr lang="de-DE" sz="2150" dirty="0"/>
              <a:t>0 5</a:t>
            </a:r>
          </a:p>
          <a:p>
            <a:r>
              <a:rPr lang="de-DE" sz="2150" dirty="0"/>
              <a:t>1 6</a:t>
            </a:r>
          </a:p>
          <a:p>
            <a:r>
              <a:rPr lang="de-DE" sz="2150" dirty="0"/>
              <a:t>2 7</a:t>
            </a:r>
          </a:p>
          <a:p>
            <a:r>
              <a:rPr lang="de-DE" sz="2150" dirty="0"/>
              <a:t>3 8</a:t>
            </a:r>
          </a:p>
          <a:p>
            <a:r>
              <a:rPr lang="de-DE" sz="2150" dirty="0">
                <a:solidFill>
                  <a:srgbClr val="FF0000"/>
                </a:solidFill>
              </a:rPr>
              <a:t>4 9</a:t>
            </a:r>
            <a:endParaRPr lang="en-US" sz="215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20472" y="2636912"/>
            <a:ext cx="325730" cy="340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151" dirty="0"/>
          </a:p>
          <a:p>
            <a:r>
              <a:rPr lang="de-DE" sz="2151" dirty="0"/>
              <a:t>0</a:t>
            </a:r>
          </a:p>
          <a:p>
            <a:r>
              <a:rPr lang="de-DE" sz="2151" dirty="0"/>
              <a:t>1</a:t>
            </a:r>
          </a:p>
          <a:p>
            <a:r>
              <a:rPr lang="de-DE" sz="2151" dirty="0"/>
              <a:t>2</a:t>
            </a:r>
          </a:p>
          <a:p>
            <a:r>
              <a:rPr lang="de-DE" sz="2151" dirty="0"/>
              <a:t>3</a:t>
            </a:r>
          </a:p>
          <a:p>
            <a:r>
              <a:rPr lang="de-DE" sz="2151" dirty="0"/>
              <a:t>4</a:t>
            </a:r>
          </a:p>
          <a:p>
            <a:r>
              <a:rPr lang="de-DE" sz="2151" dirty="0"/>
              <a:t>5</a:t>
            </a:r>
          </a:p>
          <a:p>
            <a:r>
              <a:rPr lang="de-DE" sz="2151" dirty="0"/>
              <a:t>6</a:t>
            </a:r>
          </a:p>
          <a:p>
            <a:r>
              <a:rPr lang="de-DE" sz="2151" dirty="0"/>
              <a:t>7</a:t>
            </a:r>
          </a:p>
          <a:p>
            <a:r>
              <a:rPr lang="de-DE" sz="2151" dirty="0"/>
              <a:t>8</a:t>
            </a:r>
            <a:endParaRPr lang="en-US" sz="2151" dirty="0"/>
          </a:p>
        </p:txBody>
      </p:sp>
      <p:sp>
        <p:nvSpPr>
          <p:cNvPr id="4" name="Textfeld 3"/>
          <p:cNvSpPr txBox="1"/>
          <p:nvPr/>
        </p:nvSpPr>
        <p:spPr>
          <a:xfrm>
            <a:off x="4211960" y="4221088"/>
            <a:ext cx="325730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>
                <a:solidFill>
                  <a:srgbClr val="00B050"/>
                </a:solidFill>
              </a:rPr>
              <a:t>0</a:t>
            </a:r>
            <a:endParaRPr lang="en-US" sz="2150" dirty="0">
              <a:solidFill>
                <a:srgbClr val="00B05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427984" y="4365104"/>
            <a:ext cx="174279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 flipV="1">
            <a:off x="4471138" y="4365104"/>
            <a:ext cx="131126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0"/>
            <a:endCxn id="3" idx="2"/>
          </p:cNvCxnSpPr>
          <p:nvPr/>
        </p:nvCxnSpPr>
        <p:spPr>
          <a:xfrm>
            <a:off x="4618228" y="2636912"/>
            <a:ext cx="0" cy="37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427984" y="3140968"/>
            <a:ext cx="342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748464" y="6021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F[]</a:t>
            </a:r>
            <a:endParaRPr lang="en-US" dirty="0"/>
          </a:p>
        </p:txBody>
      </p:sp>
      <p:sp>
        <p:nvSpPr>
          <p:cNvPr id="31" name="Rechteckiger Pfeil 30"/>
          <p:cNvSpPr/>
          <p:nvPr/>
        </p:nvSpPr>
        <p:spPr>
          <a:xfrm rot="16200000">
            <a:off x="8592432" y="5992655"/>
            <a:ext cx="184665" cy="30464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159586" y="26276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211960" y="5877272"/>
            <a:ext cx="390304" cy="423193"/>
            <a:chOff x="4211960" y="5877272"/>
            <a:chExt cx="390304" cy="423193"/>
          </a:xfrm>
        </p:grpSpPr>
        <p:sp>
          <p:nvSpPr>
            <p:cNvPr id="22" name="Textfeld 21"/>
            <p:cNvSpPr txBox="1"/>
            <p:nvPr/>
          </p:nvSpPr>
          <p:spPr>
            <a:xfrm>
              <a:off x="4211960" y="5877272"/>
              <a:ext cx="325730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50" dirty="0">
                  <a:solidFill>
                    <a:srgbClr val="00B050"/>
                  </a:solidFill>
                </a:rPr>
                <a:t>2</a:t>
              </a:r>
              <a:endParaRPr lang="en-US" sz="215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 flipV="1">
              <a:off x="4427984" y="6021288"/>
              <a:ext cx="174279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 flipV="1">
              <a:off x="4471138" y="6021288"/>
              <a:ext cx="131126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5940152" y="5949575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 a   b   a                    a   b  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Knuth-Morris-Pratt-Algorithmus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Algorithmus springt niemals zurück im Text</a:t>
            </a:r>
          </a:p>
          <a:p>
            <a:pPr lvl="1"/>
            <a:r>
              <a:rPr lang="de-DE" dirty="0"/>
              <a:t>Geeignet für Datenströme</a:t>
            </a:r>
          </a:p>
          <a:p>
            <a:r>
              <a:rPr lang="de-DE" dirty="0"/>
              <a:t>Komplexität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Algorithmus wird i.a. langsamer, </a:t>
            </a:r>
            <a:br>
              <a:rPr lang="de-DE" dirty="0"/>
            </a:br>
            <a:r>
              <a:rPr lang="de-DE" dirty="0"/>
              <a:t>wenn das Alphabet größer ist</a:t>
            </a:r>
          </a:p>
          <a:p>
            <a:pPr lvl="1"/>
            <a:r>
              <a:rPr lang="de-DE" dirty="0"/>
              <a:t>Werte der Fehlerfunktion werden tendenziell kleiner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36F3-6A95-CA4A-9014-AF4E53B21FF8}"/>
              </a:ext>
            </a:extLst>
          </p:cNvPr>
          <p:cNvSpPr/>
          <p:nvPr/>
        </p:nvSpPr>
        <p:spPr>
          <a:xfrm>
            <a:off x="2297113" y="61853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D. E. Knuth, J. H. Morris, V. R. Pratt: Fast Pattern </a:t>
            </a:r>
            <a:r>
              <a:rPr lang="de-DE" sz="1100" dirty="0" err="1">
                <a:solidFill>
                  <a:srgbClr val="1D34FF"/>
                </a:solidFill>
              </a:rPr>
              <a:t>Matching</a:t>
            </a:r>
            <a:r>
              <a:rPr lang="de-DE" sz="1100" dirty="0">
                <a:solidFill>
                  <a:srgbClr val="1D34FF"/>
                </a:solidFill>
              </a:rPr>
              <a:t> in Strings.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SIAM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Computing. 6 (2): 323–350,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Basiert auf 2 Techniken</a:t>
            </a:r>
          </a:p>
          <a:p>
            <a:pPr lvl="1"/>
            <a:r>
              <a:rPr lang="de-DE" dirty="0"/>
              <a:t>Spiegeltechnik</a:t>
            </a:r>
          </a:p>
          <a:p>
            <a:pPr lvl="2"/>
            <a:r>
              <a:rPr lang="de-DE" dirty="0"/>
              <a:t>Finde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durch Rückwärtslaufen durch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, am Ende beginnend</a:t>
            </a:r>
          </a:p>
          <a:p>
            <a:pPr lvl="1"/>
            <a:r>
              <a:rPr lang="de-DE" dirty="0"/>
              <a:t>Zeichensprung:</a:t>
            </a:r>
          </a:p>
          <a:p>
            <a:pPr lvl="2"/>
            <a:r>
              <a:rPr lang="de-DE" dirty="0"/>
              <a:t>Im Falle von Nichtübereinstimmung </a:t>
            </a:r>
            <a:br>
              <a:rPr lang="de-DE" dirty="0"/>
            </a:br>
            <a:r>
              <a:rPr lang="de-DE" dirty="0"/>
              <a:t>des Textes an der </a:t>
            </a:r>
            <a:br>
              <a:rPr lang="de-DE" dirty="0"/>
            </a:br>
            <a:r>
              <a:rPr lang="de-DE" dirty="0"/>
              <a:t>i-</a:t>
            </a:r>
            <a:r>
              <a:rPr lang="de-DE" dirty="0" err="1"/>
              <a:t>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T[i]=x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und des Musters an der </a:t>
            </a:r>
            <a:br>
              <a:rPr lang="de-DE" dirty="0"/>
            </a:br>
            <a:r>
              <a:rPr lang="de-DE" dirty="0" err="1"/>
              <a:t>j-ten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P[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]≠T[i]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3 Fälle…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5038C-14E2-724C-8620-90F81E61CA4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1: P enthält x nur links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nach rechts, um das letzte Vorkommen von x in P mit T[i]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22965" y="3572262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j-last+1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links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50CAEA-A6A4-FA4B-B758-7A729A74D249}"/>
              </a:ext>
            </a:extLst>
          </p:cNvPr>
          <p:cNvSpPr/>
          <p:nvPr/>
        </p:nvSpPr>
        <p:spPr>
          <a:xfrm>
            <a:off x="3222965" y="5821660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Es gilt: last+1 ≤ </a:t>
            </a:r>
            <a:r>
              <a:rPr lang="de-DE" sz="2400" dirty="0" err="1"/>
              <a:t>j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95166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2: P enthält x rechts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um 1 Zeichen nach T[i+1]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th-TH" altLang="de-DE" dirty="0">
                <a:latin typeface="+mn-lt"/>
              </a:rPr>
              <a:t> </a:t>
            </a:r>
          </a:p>
          <a:p>
            <a:r>
              <a:rPr lang="de-DE" altLang="de-DE" dirty="0">
                <a:latin typeface="+mn-lt"/>
              </a:rPr>
              <a:t>bewege</a:t>
            </a:r>
            <a:r>
              <a:rPr lang="th-TH" altLang="de-DE" dirty="0">
                <a:latin typeface="+mn-lt"/>
              </a:rPr>
              <a:t> i </a:t>
            </a:r>
            <a:r>
              <a:rPr lang="de-DE" altLang="de-DE" dirty="0">
                <a:latin typeface="+mn-lt"/>
              </a:rPr>
              <a:t>um </a:t>
            </a:r>
            <a:r>
              <a:rPr lang="de-DE" altLang="de-DE" dirty="0">
                <a:highlight>
                  <a:srgbClr val="FFFF00"/>
                </a:highlight>
                <a:latin typeface="+mn-lt"/>
              </a:rPr>
              <a:t>m - j </a:t>
            </a:r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+mn-lt"/>
              </a:rPr>
              <a:t>nd </a:t>
            </a: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nach rechts</a:t>
            </a:r>
            <a:r>
              <a:rPr lang="th-TH" altLang="de-DE" dirty="0">
                <a:latin typeface="+mn-lt"/>
              </a:rPr>
              <a:t>, so</a:t>
            </a:r>
          </a:p>
          <a:p>
            <a:r>
              <a:rPr lang="de-DE" altLang="de-DE" dirty="0">
                <a:latin typeface="+mn-lt"/>
              </a:rPr>
              <a:t>dass </a:t>
            </a:r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878F-DA61-8A4C-992F-F0F7A393EEC6}"/>
              </a:ext>
            </a:extLst>
          </p:cNvPr>
          <p:cNvSpPr txBox="1"/>
          <p:nvPr/>
        </p:nvSpPr>
        <p:spPr>
          <a:xfrm>
            <a:off x="1085372" y="6031749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Länge des Musters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EC771DA6-E3CA-2246-8704-3A224A03FCE9}"/>
              </a:ext>
            </a:extLst>
          </p:cNvPr>
          <p:cNvSpPr/>
          <p:nvPr/>
        </p:nvSpPr>
        <p:spPr>
          <a:xfrm>
            <a:off x="4424595" y="5171124"/>
            <a:ext cx="2816469" cy="1460468"/>
          </a:xfrm>
          <a:prstGeom prst="cloudCallout">
            <a:avLst>
              <a:gd name="adj1" fmla="val -56005"/>
              <a:gd name="adj2" fmla="val -31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  <a:r>
              <a:rPr lang="en-DE" sz="1600" dirty="0">
                <a:solidFill>
                  <a:schemeClr val="tx1"/>
                </a:solidFill>
              </a:rPr>
              <a:t> könnte auch links von j vorkommen</a:t>
            </a:r>
            <a:br>
              <a:rPr lang="en-DE" sz="1600" dirty="0">
                <a:solidFill>
                  <a:schemeClr val="tx1"/>
                </a:solidFill>
              </a:rPr>
            </a:br>
            <a:r>
              <a:rPr lang="en-DE" sz="1600" dirty="0">
                <a:solidFill>
                  <a:schemeClr val="tx1"/>
                </a:solidFill>
              </a:rPr>
              <a:t>(z.B. c könnte ein x sein)</a:t>
            </a:r>
          </a:p>
        </p:txBody>
      </p:sp>
    </p:spTree>
    <p:extLst>
      <p:ext uri="{BB962C8B-B14F-4D97-AF65-F5344CB8AC3E}">
        <p14:creationId xmlns:p14="http://schemas.microsoft.com/office/powerpoint/2010/main" val="385937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/>
              <a:t>Fall 3: Falls Fall 1 und 2 nicht anzuwenden sind (x ist </a:t>
            </a:r>
            <a:r>
              <a:rPr lang="de-DE" i="1" dirty="0"/>
              <a:t>nicht</a:t>
            </a:r>
            <a:r>
              <a:rPr lang="de-DE" dirty="0"/>
              <a:t> in P enthalten)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/>
              <a:t>Bewege P nach rechts, um P[0] und T[i+1]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49366" y="3322923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m-0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a</a:t>
            </a:r>
            <a:r>
              <a:rPr lang="de-DE" altLang="de-DE" dirty="0">
                <a:latin typeface="Myriad Pro"/>
                <a:cs typeface="Myriad Pro"/>
              </a:rPr>
              <a:t>m</a:t>
            </a:r>
            <a:r>
              <a:rPr lang="th-TH" altLang="de-DE" dirty="0">
                <a:latin typeface="Myriad Pro"/>
                <a:cs typeface="Myriad Pro"/>
              </a:rPr>
              <a:t> 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Kein</a:t>
            </a:r>
            <a:r>
              <a:rPr lang="th-TH" altLang="de-DE" sz="2800" dirty="0"/>
              <a:t> 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88E9B-7FF0-714A-AF92-ED75A0FDFD57}"/>
              </a:ext>
            </a:extLst>
          </p:cNvPr>
          <p:cNvSpPr/>
          <p:nvPr/>
        </p:nvSpPr>
        <p:spPr>
          <a:xfrm>
            <a:off x="2731344" y="6074665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i</a:t>
            </a:r>
            <a:r>
              <a:rPr lang="de-DE" sz="2400" baseline="-25000" dirty="0" err="1"/>
              <a:t>new</a:t>
            </a:r>
            <a:r>
              <a:rPr lang="de-DE" sz="2400" dirty="0"/>
              <a:t> = i + m – min(</a:t>
            </a:r>
            <a:r>
              <a:rPr lang="de-DE" sz="2400" dirty="0" err="1"/>
              <a:t>j</a:t>
            </a:r>
            <a:r>
              <a:rPr lang="de-DE" sz="2400" dirty="0"/>
              <a:t>, last+1)</a:t>
            </a:r>
            <a:endParaRPr lang="en-DE" sz="2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CDFC20-3B19-3A4E-9390-A8224C9BB896}"/>
              </a:ext>
            </a:extLst>
          </p:cNvPr>
          <p:cNvSpPr/>
          <p:nvPr/>
        </p:nvSpPr>
        <p:spPr>
          <a:xfrm>
            <a:off x="2248287" y="5639546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Wenn kein x in P sollte last=-1 sein: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366845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Das folgende Präsentationsmaterial wurde von Sven Groppe für das Modul Algorithmen und Datenstrukturen erstellt und mit Änderungen hier übernommen </a:t>
            </a:r>
            <a:br>
              <a:rPr lang="de-DE" sz="2400" dirty="0"/>
            </a:br>
            <a:r>
              <a:rPr lang="de-DE" sz="2400" dirty="0"/>
              <a:t>(z.B. werden Algorithmen im Pseudocode präsentiert)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(Boyer-Moore)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/>
              <a:t>Der Boyer-Moore Algorithmus verarbeitet das Muster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und das Alphabet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 vor, so dass eine Funktion </a:t>
            </a:r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des </a:t>
            </a:r>
            <a:r>
              <a:rPr lang="de-DE" b="1" dirty="0"/>
              <a:t>l</a:t>
            </a:r>
            <a:r>
              <a:rPr lang="de-DE" dirty="0"/>
              <a:t>etzten Vorkommens berechnet wird 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bildet alle Zeichen des Alphabets </a:t>
            </a:r>
            <a:br>
              <a:rPr lang="de-DE" dirty="0"/>
            </a:br>
            <a:r>
              <a:rPr lang="de-DE" dirty="0"/>
              <a:t>auf ganzzahlige Werte ab</a:t>
            </a:r>
          </a:p>
          <a:p>
            <a:r>
              <a:rPr lang="de-DE" dirty="0">
                <a:solidFill>
                  <a:srgbClr val="3C8C93"/>
                </a:solidFill>
              </a:rPr>
              <a:t>L(x)</a:t>
            </a:r>
            <a:r>
              <a:rPr lang="de-DE" dirty="0"/>
              <a:t> (mit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ist Zeichen aus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) ist definiert als</a:t>
            </a:r>
          </a:p>
          <a:p>
            <a:pPr lvl="1"/>
            <a:r>
              <a:rPr lang="de-DE" dirty="0"/>
              <a:t>den größten Index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, so dass </a:t>
            </a:r>
            <a:r>
              <a:rPr lang="de-DE" dirty="0">
                <a:solidFill>
                  <a:srgbClr val="3C8C93"/>
                </a:solidFill>
              </a:rPr>
              <a:t>P[i]=x</a:t>
            </a:r>
            <a:r>
              <a:rPr lang="de-DE" dirty="0"/>
              <a:t>, oder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solch ein Index nicht existiert</a:t>
            </a:r>
          </a:p>
          <a:p>
            <a:r>
              <a:rPr lang="de-DE" dirty="0"/>
              <a:t>Implementationen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ist meist in einem Feld der Größe </a:t>
            </a:r>
            <a:r>
              <a:rPr lang="de-DE" dirty="0">
                <a:solidFill>
                  <a:srgbClr val="3C8C93"/>
                </a:solidFill>
              </a:rPr>
              <a:t>|A|</a:t>
            </a:r>
            <a:r>
              <a:rPr lang="de-DE" dirty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>
                <a:latin typeface="+mn-lt"/>
              </a:rPr>
              <a:t>L speichert Indexe von</a:t>
            </a:r>
            <a:r>
              <a:rPr lang="th-TH" altLang="de-DE" sz="2800" dirty="0">
                <a:latin typeface="+mn-lt"/>
              </a:rPr>
              <a:t> P</a:t>
            </a: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 = {a, b, c, d}</a:t>
            </a:r>
          </a:p>
          <a:p>
            <a:r>
              <a:rPr lang="de-DE" sz="3200" dirty="0"/>
              <a:t>P = „</a:t>
            </a:r>
            <a:r>
              <a:rPr lang="de-DE" sz="3200" dirty="0" err="1"/>
              <a:t>abacab</a:t>
            </a:r>
            <a:r>
              <a:rPr lang="de-DE" sz="3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Zweites Boyer-Moore-Beispiel</a:t>
            </a:r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j=3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/>
              <a:t>Schlechtester Fall</a:t>
            </a:r>
          </a:p>
          <a:p>
            <a:pPr lvl="1"/>
            <a:r>
              <a:rPr lang="de-DE" dirty="0"/>
              <a:t>Beispiel</a:t>
            </a:r>
          </a:p>
          <a:p>
            <a:pPr lvl="2"/>
            <a:r>
              <a:rPr lang="de-DE" dirty="0"/>
              <a:t>T: „</a:t>
            </a:r>
            <a:r>
              <a:rPr lang="de-DE" dirty="0" err="1"/>
              <a:t>aaaaaaaaaa</a:t>
            </a:r>
            <a:r>
              <a:rPr lang="de-DE" dirty="0"/>
              <a:t>…a“</a:t>
            </a:r>
          </a:p>
          <a:p>
            <a:pPr lvl="2"/>
            <a:r>
              <a:rPr lang="de-DE" dirty="0"/>
              <a:t>P: „</a:t>
            </a:r>
            <a:r>
              <a:rPr lang="de-DE" dirty="0" err="1"/>
              <a:t>baa</a:t>
            </a:r>
            <a:r>
              <a:rPr lang="de-DE" dirty="0"/>
              <a:t>…a“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m∙n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|Alphabet|)</a:t>
            </a:r>
          </a:p>
          <a:p>
            <a:pPr lvl="1"/>
            <a:r>
              <a:rPr lang="de-DE" dirty="0"/>
              <a:t>Wahrscheinlichkeit hoch für schlechtesten Fall bei kleinem Alphabet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/>
              <a:t>Bester Fall</a:t>
            </a:r>
          </a:p>
          <a:p>
            <a:pPr lvl="1"/>
            <a:r>
              <a:rPr lang="de-DE" sz="2000" dirty="0"/>
              <a:t>Immer Fall 3, d.h. P wird jedes Mal um m nach rechts bewegt</a:t>
            </a:r>
          </a:p>
          <a:p>
            <a:pPr lvl="1"/>
            <a:r>
              <a:rPr lang="de-DE" sz="2000" dirty="0"/>
              <a:t>Beispiel</a:t>
            </a:r>
          </a:p>
          <a:p>
            <a:pPr lvl="2"/>
            <a:r>
              <a:rPr lang="de-DE" sz="1800" dirty="0"/>
              <a:t>T: „</a:t>
            </a:r>
            <a:r>
              <a:rPr lang="de-DE" sz="1800" dirty="0" err="1"/>
              <a:t>aaaaaaaa</a:t>
            </a:r>
            <a:r>
              <a:rPr lang="de-DE" sz="1800" dirty="0"/>
              <a:t>…a“</a:t>
            </a:r>
          </a:p>
          <a:p>
            <a:pPr lvl="2"/>
            <a:r>
              <a:rPr lang="de-DE" sz="1800" dirty="0"/>
              <a:t>P: „</a:t>
            </a:r>
            <a:r>
              <a:rPr lang="de-DE" sz="1800" dirty="0" err="1"/>
              <a:t>bbb</a:t>
            </a:r>
            <a:r>
              <a:rPr lang="de-DE" sz="1800" dirty="0"/>
              <a:t>…b“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  <a:p>
            <a:pPr lvl="1"/>
            <a:r>
              <a:rPr lang="de-DE" sz="2000" dirty="0"/>
              <a:t>Wahrscheinlichkeit für besten Fall höher bei großem Alphabet</a:t>
            </a:r>
          </a:p>
          <a:p>
            <a:r>
              <a:rPr lang="de-DE" sz="2400" dirty="0"/>
              <a:t>Durchschnittlicher Fall</a:t>
            </a:r>
          </a:p>
          <a:p>
            <a:pPr lvl="1"/>
            <a:r>
              <a:rPr lang="de-DE" sz="2000" dirty="0"/>
              <a:t>nahe am besten Fall: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9E313-428D-0542-AD77-8675C293C62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29477-061A-4C4E-8810-BC704E8700A6}"/>
              </a:ext>
            </a:extLst>
          </p:cNvPr>
          <p:cNvSpPr txBox="1"/>
          <p:nvPr/>
        </p:nvSpPr>
        <p:spPr>
          <a:xfrm>
            <a:off x="3275856" y="56612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 = Alphabet</a:t>
            </a:r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</a:t>
            </a:r>
          </a:p>
          <a:p>
            <a:pPr lvl="1"/>
            <a:r>
              <a:rPr lang="de-DE" dirty="0"/>
              <a:t>Ermittle eine </a:t>
            </a:r>
            <a:r>
              <a:rPr lang="de-DE" dirty="0">
                <a:solidFill>
                  <a:srgbClr val="1D34FF"/>
                </a:solidFill>
              </a:rPr>
              <a:t>Hash-Signatur </a:t>
            </a:r>
            <a:r>
              <a:rPr lang="de-DE" dirty="0"/>
              <a:t>des Musters </a:t>
            </a:r>
          </a:p>
          <a:p>
            <a:pPr lvl="1"/>
            <a:r>
              <a:rPr lang="de-DE" dirty="0"/>
              <a:t>Gehe durch den zu suchenden Text durch und vergleiche die jeweilige Hash-Signatur mit der des Musters</a:t>
            </a:r>
          </a:p>
          <a:p>
            <a:pPr lvl="2"/>
            <a:r>
              <a:rPr lang="de-DE" dirty="0"/>
              <a:t>Mit geeigneten Hash-Funktionen ist es möglich, dass die </a:t>
            </a:r>
            <a:r>
              <a:rPr lang="de-DE" dirty="0">
                <a:solidFill>
                  <a:srgbClr val="1D34FF"/>
                </a:solidFill>
              </a:rPr>
              <a:t>Hash-Signatur iterativ </a:t>
            </a:r>
            <a:r>
              <a:rPr lang="de-DE" dirty="0"/>
              <a:t>mit konstantem Aufwand pro zu durchsuchenden Zeichen </a:t>
            </a:r>
            <a:r>
              <a:rPr lang="de-DE" dirty="0">
                <a:solidFill>
                  <a:srgbClr val="1D34FF"/>
                </a:solidFill>
              </a:rPr>
              <a:t>berechnet</a:t>
            </a:r>
            <a:r>
              <a:rPr lang="de-DE" dirty="0"/>
              <a:t> wird</a:t>
            </a:r>
          </a:p>
          <a:p>
            <a:pPr lvl="2"/>
            <a:r>
              <a:rPr lang="de-DE" dirty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EDCFB-07E2-E141-A606-0BF4C5AC0908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Hash-Funktion für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/>
              <a:t>Für ein Zeichen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)=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code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)∙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/>
              <a:t> </a:t>
            </a:r>
            <a:r>
              <a:rPr lang="de-DE" sz="2200" dirty="0" err="1"/>
              <a:t>z.B</a:t>
            </a:r>
            <a:r>
              <a:rPr lang="de-DE" sz="2200" dirty="0"/>
              <a:t> ASCII-Code des betrachteten Zeichens </a:t>
            </a:r>
            <a:br>
              <a:rPr lang="de-DE" sz="2200" dirty="0"/>
            </a:br>
            <a:r>
              <a:rPr lang="de-DE" sz="2200" dirty="0"/>
              <a:t>und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/>
              <a:t> eine Primzahl</a:t>
            </a:r>
          </a:p>
          <a:p>
            <a:r>
              <a:rPr lang="de-DE" sz="2400" dirty="0"/>
              <a:t>Für eine Zeichenkette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=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+ ... +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sz="2400" dirty="0"/>
              <a:t>Beispiel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=5</a:t>
            </a:r>
            <a:r>
              <a:rPr lang="de-DE" sz="2200" dirty="0"/>
              <a:t> </a:t>
            </a:r>
            <a:r>
              <a:rPr lang="de-DE" sz="1600" dirty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>
              <a:latin typeface="Cambria Math"/>
            </a:endParaRP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A={1, 2, 3, 4}</a:t>
            </a:r>
          </a:p>
          <a:p>
            <a:pPr lvl="1"/>
            <a:r>
              <a:rPr lang="de-DE" sz="2000" dirty="0"/>
              <a:t>der Einfachheit halber sei hier der Code des Zeichens (der Ziffer)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wiederum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r>
              <a:rPr lang="de-DE" sz="2400" dirty="0"/>
              <a:t>Berechnung der Hash-Signatur des Musters 1234: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h‘(1234) = 1∙5 + 2∙5 + 3∙5 +4∙5 = 50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Einmaliges Durchlaufen des zu durchsuchenden Textes und Vergleich der aktualisierten Hash-Signatur mit Hash-Signatur des Musters</a:t>
            </a:r>
          </a:p>
          <a:p>
            <a:r>
              <a:rPr lang="de-DE" dirty="0"/>
              <a:t>Hash-Signatur kann iterativ gebildet werden: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)=h‘(k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–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 +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= h‘(k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+ 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–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∙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b="1" dirty="0"/>
              <a:t>Man beachte: </a:t>
            </a:r>
            <a:r>
              <a:rPr lang="de-DE" dirty="0">
                <a:solidFill>
                  <a:srgbClr val="1D34FF"/>
                </a:solidFill>
              </a:rPr>
              <a:t>Konstanter Aufwand pro Zeichen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Suche nach der Hash-Signatur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/>
                  <a:t>, aber ungleich Muster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3933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Muster 1234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q</a:t>
            </a:r>
            <a:r>
              <a:rPr lang="de-DE" dirty="0"/>
              <a:t>:=5</a:t>
            </a:r>
          </a:p>
          <a:p>
            <a:br>
              <a:rPr lang="de-DE" dirty="0"/>
            </a:br>
            <a:r>
              <a:rPr lang="de-DE" dirty="0"/>
              <a:t>h(1234) = 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/>
              <a:t>Gegeben eine Folge von Zeichen (Text), in der eine Zeichenkette (Muster) gefunden werden soll </a:t>
            </a:r>
          </a:p>
          <a:p>
            <a:r>
              <a:rPr lang="de-DE" sz="2400" dirty="0"/>
              <a:t>Varianten</a:t>
            </a:r>
          </a:p>
          <a:p>
            <a:pPr lvl="1"/>
            <a:r>
              <a:rPr lang="de-DE" sz="2000" i="1" dirty="0"/>
              <a:t>Alle</a:t>
            </a:r>
            <a:r>
              <a:rPr lang="de-DE" sz="2000" dirty="0"/>
              <a:t> Vorkommen des Musters im Text</a:t>
            </a:r>
          </a:p>
          <a:p>
            <a:pPr lvl="1"/>
            <a:r>
              <a:rPr lang="de-DE" sz="2000" dirty="0"/>
              <a:t>Ein </a:t>
            </a:r>
            <a:r>
              <a:rPr lang="de-DE" sz="2000" i="1" dirty="0"/>
              <a:t>beliebiges</a:t>
            </a:r>
            <a:r>
              <a:rPr lang="de-DE" sz="2000" dirty="0"/>
              <a:t> Vorkommen im Text</a:t>
            </a:r>
          </a:p>
          <a:p>
            <a:pPr lvl="1"/>
            <a:r>
              <a:rPr lang="de-DE" sz="2000" i="1" dirty="0"/>
              <a:t>Erstes</a:t>
            </a:r>
            <a:r>
              <a:rPr lang="de-DE" sz="2000" dirty="0"/>
              <a:t> Vorkommen im Text</a:t>
            </a:r>
          </a:p>
          <a:p>
            <a:r>
              <a:rPr lang="de-DE" sz="2400" dirty="0"/>
              <a:t>Anwendungen</a:t>
            </a:r>
          </a:p>
          <a:p>
            <a:pPr lvl="1"/>
            <a:r>
              <a:rPr lang="de-DE" sz="2000" dirty="0"/>
              <a:t>Suchen von Mustern in DNA-Sequenzen </a:t>
            </a:r>
            <a:br>
              <a:rPr lang="de-DE" sz="2000" dirty="0"/>
            </a:br>
            <a:r>
              <a:rPr lang="de-DE" sz="2000" dirty="0"/>
              <a:t>(begrenztes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Komplexitätsanalyse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Ermittle die Hash-Signatur des Musters: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O(m)</a:t>
            </a: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/>
              <a:t>Best (und Average)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/>
              <a:t>Hash-Signaturen stimmen nur bei einem Treffer überein</a:t>
            </a:r>
          </a:p>
          <a:p>
            <a:pPr lvl="1"/>
            <a:r>
              <a:rPr lang="de-DE" dirty="0" err="1"/>
              <a:t>Worst</a:t>
            </a:r>
            <a:r>
              <a:rPr lang="de-DE" dirty="0"/>
              <a:t>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∙ m)</a:t>
            </a:r>
          </a:p>
          <a:p>
            <a:pPr lvl="2"/>
            <a:r>
              <a:rPr lang="de-DE" dirty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/>
              <a:t>Insgesamt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/>
              <a:t>im Best/Average Case </a:t>
            </a:r>
            <a:br>
              <a:rPr lang="de-DE" sz="2800" dirty="0"/>
            </a:br>
            <a:r>
              <a:rPr lang="de-DE" sz="2800" dirty="0"/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∙ m) </a:t>
            </a:r>
            <a:r>
              <a:rPr lang="de-DE" sz="2800" dirty="0"/>
              <a:t>im schlimmsten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9FE74-5695-504A-9098-784095194B2B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Textsuche</a:t>
            </a:r>
          </a:p>
          <a:p>
            <a:pPr lvl="1"/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dirty="0"/>
              <a:t>Knuth-Morris-Pratt</a:t>
            </a:r>
          </a:p>
          <a:p>
            <a:pPr lvl="1"/>
            <a:r>
              <a:rPr lang="de-DE" dirty="0"/>
              <a:t>Boyer-Moore</a:t>
            </a:r>
          </a:p>
          <a:p>
            <a:pPr lvl="1"/>
            <a:r>
              <a:rPr lang="de-DE" dirty="0"/>
              <a:t>Rabin-</a:t>
            </a:r>
            <a:r>
              <a:rPr lang="de-DE" dirty="0" err="1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im nachfolgenden Teil sind entnommen </a:t>
            </a:r>
            <a:br>
              <a:rPr lang="de-DE" dirty="0"/>
            </a:br>
            <a:r>
              <a:rPr lang="de-DE" dirty="0"/>
              <a:t>aus dem Material zur Vorlesung Indexierung und Suchen von Tobias Scheffer, Univ. Potsdam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Wiederholung: 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053" y="2956505"/>
            <a:ext cx="530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Ausschließen von Füllwörtern/“</a:t>
            </a:r>
            <a:r>
              <a:rPr lang="de-DE" b="1" dirty="0" err="1">
                <a:solidFill>
                  <a:srgbClr val="C00000"/>
                </a:solidFill>
              </a:rPr>
              <a:t>Stop</a:t>
            </a:r>
            <a:r>
              <a:rPr lang="de-DE" b="1" dirty="0">
                <a:solidFill>
                  <a:srgbClr val="C00000"/>
                </a:solidFill>
              </a:rPr>
              <a:t>-Wörtern“…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2492896"/>
            <a:ext cx="108012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683568" y="2492896"/>
            <a:ext cx="1008112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323528" y="3284984"/>
            <a:ext cx="8532440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Invertierter Index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Realisierung</a:t>
            </a:r>
            <a:r>
              <a:rPr lang="en-US" dirty="0"/>
              <a:t> des Index: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Hashtabelle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Invertierter Index mit Blockadressierung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Blocks</a:t>
            </a:r>
            <a:br>
              <a:rPr lang="en-US" dirty="0"/>
            </a:b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</a:p>
          <a:p>
            <a:r>
              <a:rPr lang="en-US" dirty="0" err="1"/>
              <a:t>Zeichenkettenabgleich</a:t>
            </a:r>
            <a:br>
              <a:rPr lang="en-US" dirty="0"/>
            </a:br>
            <a:r>
              <a:rPr lang="en-US" dirty="0" err="1"/>
              <a:t>realisiert</a:t>
            </a:r>
            <a:r>
              <a:rPr lang="en-US" dirty="0"/>
              <a:t> </a:t>
            </a:r>
            <a:r>
              <a:rPr lang="en-US" dirty="0" err="1"/>
              <a:t>werden</a:t>
            </a:r>
            <a:br>
              <a:rPr lang="en-US" dirty="0"/>
            </a:br>
            <a:r>
              <a:rPr lang="en-US" dirty="0"/>
              <a:t>(KMP, BM, RK, </a:t>
            </a:r>
            <a:r>
              <a:rPr lang="is-IS" dirty="0"/>
              <a:t>…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Indexpunkte können Wortanfänge oder alle Zeichenkettenpositionen sein.</a:t>
            </a:r>
          </a:p>
          <a:p>
            <a:r>
              <a:rPr lang="de-DE" dirty="0"/>
              <a:t>Text 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A991B-1A1E-8B48-8028-BDB580BA9128}"/>
              </a:ext>
            </a:extLst>
          </p:cNvPr>
          <p:cNvSpPr txBox="1"/>
          <p:nvPr/>
        </p:nvSpPr>
        <p:spPr>
          <a:xfrm>
            <a:off x="848792" y="3707740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Suffixe:     </a:t>
            </a:r>
          </a:p>
        </p:txBody>
      </p:sp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Aufbau 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/>
              <a:t>Für alle Indexpunkte:</a:t>
            </a:r>
          </a:p>
          <a:p>
            <a:pPr lvl="1"/>
            <a:r>
              <a:rPr lang="de-DE" dirty="0"/>
              <a:t>Füge 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Patricia-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„Überleseknoten“, beschrifte sie mit der nächsten zu beachtenden Textposition.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BBE8B-A3A9-0740-86C7-1ED4E915B2C6}"/>
              </a:ext>
            </a:extLst>
          </p:cNvPr>
          <p:cNvSpPr txBox="1"/>
          <p:nvPr/>
        </p:nvSpPr>
        <p:spPr>
          <a:xfrm>
            <a:off x="1691680" y="5013176"/>
            <a:ext cx="16626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PATRICIA-</a:t>
            </a:r>
            <a:r>
              <a:rPr lang="en-US" sz="1400" dirty="0" err="1"/>
              <a:t>Trie</a:t>
            </a:r>
            <a:br>
              <a:rPr lang="en-US" sz="1400" dirty="0"/>
            </a:b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Überleseknoten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Suffix-Baum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Suchzeichenkette, Wurzelknoten. </a:t>
            </a:r>
          </a:p>
          <a:p>
            <a:pPr marL="0" indent="0">
              <a:buNone/>
            </a:pPr>
            <a:r>
              <a:rPr lang="de-DE" dirty="0"/>
              <a:t>Wiederhole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Terminalknoten, liefere Position zurück, überprüfe, ob Suchzeichenkette 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„Überleseknoten“,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Folge der Kante, die den Buchstaben an der aktuellen Position akzeptiert.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Teilzeichenkette, Präfix, Suffix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sei eine </a:t>
            </a:r>
            <a:r>
              <a:rPr lang="de-DE" dirty="0">
                <a:solidFill>
                  <a:srgbClr val="0000FF"/>
                </a:solidFill>
              </a:rPr>
              <a:t>Zeichenkette</a:t>
            </a:r>
            <a:r>
              <a:rPr lang="de-DE" dirty="0"/>
              <a:t> der Länge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Zeichenketten hier einmal von 0 indiziert.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S[0..m-1]</a:t>
            </a:r>
            <a:endParaRPr lang="de-DE" dirty="0"/>
          </a:p>
          <a:p>
            <a:r>
              <a:rPr lang="de-DE" dirty="0">
                <a:solidFill>
                  <a:srgbClr val="3C8C93"/>
                </a:solidFill>
              </a:rPr>
              <a:t>S[i..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  <a:r>
              <a:rPr lang="de-DE" dirty="0"/>
              <a:t> ist dann eine </a:t>
            </a:r>
            <a:r>
              <a:rPr lang="de-DE" dirty="0">
                <a:solidFill>
                  <a:srgbClr val="0000FF"/>
                </a:solidFill>
              </a:rPr>
              <a:t>Teilzeichenkette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zwischen den Indizes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 und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(0 ≤ i ≤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≤ m-1)</a:t>
            </a:r>
          </a:p>
          <a:p>
            <a:endParaRPr lang="de-DE" dirty="0"/>
          </a:p>
          <a:p>
            <a:r>
              <a:rPr lang="de-DE" dirty="0"/>
              <a:t>Ein </a:t>
            </a:r>
            <a:r>
              <a:rPr lang="de-DE" dirty="0">
                <a:solidFill>
                  <a:srgbClr val="0000FF"/>
                </a:solidFill>
              </a:rPr>
              <a:t>Präfix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S[0..i] (0 ≤ i ≤ m-1)</a:t>
            </a:r>
          </a:p>
          <a:p>
            <a:endParaRPr lang="de-DE" dirty="0"/>
          </a:p>
          <a:p>
            <a:r>
              <a:rPr lang="de-DE" dirty="0"/>
              <a:t>Eine </a:t>
            </a:r>
            <a:r>
              <a:rPr lang="de-DE" dirty="0">
                <a:solidFill>
                  <a:srgbClr val="0000FF"/>
                </a:solidFill>
              </a:rPr>
              <a:t>Suffix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S[i..m-1] (0 ≤ i ≤ m-1)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O(Länge des Textes). </a:t>
            </a:r>
          </a:p>
          <a:p>
            <a:r>
              <a:rPr lang="de-DE" dirty="0"/>
              <a:t>Algorithmus funktioniert schlecht, wenn die Struktur nicht in den Hauptspeicher passt. </a:t>
            </a:r>
          </a:p>
          <a:p>
            <a:r>
              <a:rPr lang="de-DE" dirty="0"/>
              <a:t>Problem: Speicherstruktur wird ziemlich groß, ca. 120-240% der Textsammlung, selbst wenn nur Wortanfänge (Längenbegrenzung) indexiert werden. </a:t>
            </a:r>
          </a:p>
          <a:p>
            <a:r>
              <a:rPr lang="de-DE" dirty="0"/>
              <a:t>Suffix-Felder (Arrays): 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Suffix-Felder (Aufbau naiv)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/>
              <a:t>Suffix-Feld= Folge der Indexpositionen.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63688" y="6624913"/>
            <a:ext cx="5782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Beispiel von Karsten Klein, Uni Dortmund, Vorlesung Algorithmen und Datenstrukturen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84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1           2            </a:t>
            </a:r>
            <a:r>
              <a:rPr lang="de-DE"/>
              <a:t>3            4            5           </a:t>
            </a:r>
            <a:r>
              <a:rPr lang="de-DE" dirty="0"/>
              <a:t>6             7            8            </a:t>
            </a:r>
            <a:r>
              <a:rPr lang="de-DE"/>
              <a:t>9          10          </a:t>
            </a:r>
            <a:r>
              <a:rPr lang="de-DE" dirty="0"/>
              <a:t>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lenght</a:t>
            </a:r>
            <a:r>
              <a:rPr lang="de-DE" dirty="0"/>
              <a:t>(SA) = 11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6ADFF762-FF87-B309-2780-3FEC0E794532}"/>
              </a:ext>
            </a:extLst>
          </p:cNvPr>
          <p:cNvSpPr/>
          <p:nvPr/>
        </p:nvSpPr>
        <p:spPr>
          <a:xfrm>
            <a:off x="2297113" y="5843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Aufwände: Zeitbedarf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Suffix-Bäume: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O(Länge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O(log(Länge der Textsammlung))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von Suffix-Feldern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Ukkonens</a:t>
            </a:r>
            <a:r>
              <a:rPr lang="de-DE" dirty="0"/>
              <a:t> Algorithmus (1995, Hauptspeicher)</a:t>
            </a:r>
          </a:p>
          <a:p>
            <a:pPr lvl="1"/>
            <a:r>
              <a:rPr lang="en-US" dirty="0"/>
              <a:t>O(n)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Aufbau</a:t>
            </a:r>
            <a:r>
              <a:rPr lang="en-US" dirty="0"/>
              <a:t> von Suffix-</a:t>
            </a:r>
            <a:r>
              <a:rPr lang="en-US" dirty="0" err="1"/>
              <a:t>Bäumen</a:t>
            </a:r>
            <a:endParaRPr lang="en-US" dirty="0"/>
          </a:p>
          <a:p>
            <a:pPr lvl="1"/>
            <a:r>
              <a:rPr lang="de-DE" dirty="0"/>
              <a:t>Traversierung durch Suffix-Baum und Transformation zu Suffix-Feld in O(n)</a:t>
            </a:r>
          </a:p>
          <a:p>
            <a:r>
              <a:rPr lang="de-DE" dirty="0"/>
              <a:t>Später: Datenbank-basierte Verfahren (ab 2001) </a:t>
            </a:r>
            <a:br>
              <a:rPr lang="de-DE" dirty="0"/>
            </a:br>
            <a:r>
              <a:rPr lang="de-DE" dirty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Weiner, Peter (1973). 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14th 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Theory</a:t>
            </a:r>
            <a:r>
              <a:rPr lang="de-DE" sz="1200" dirty="0">
                <a:solidFill>
                  <a:srgbClr val="0000FF"/>
                </a:solidFill>
              </a:rPr>
              <a:t>, pp. 1–11, </a:t>
            </a:r>
            <a:r>
              <a:rPr lang="de-DE" sz="1200" b="1" dirty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Meyers, A 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262–272, </a:t>
            </a:r>
            <a:r>
              <a:rPr lang="de-DE" sz="1200" b="1" dirty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>
                <a:solidFill>
                  <a:srgbClr val="FF0000"/>
                </a:solidFill>
              </a:rPr>
              <a:t>1995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Editierabstand</a:t>
            </a:r>
            <a:r>
              <a:rPr lang="de-DE" dirty="0"/>
              <a:t> (auch </a:t>
            </a:r>
            <a:r>
              <a:rPr lang="de-DE" i="1" dirty="0" err="1"/>
              <a:t>Levenshtein</a:t>
            </a:r>
            <a:r>
              <a:rPr lang="de-DE" i="1" dirty="0"/>
              <a:t>-Distanz</a:t>
            </a:r>
            <a:r>
              <a:rPr lang="de-DE" dirty="0"/>
              <a:t> genannt) von 2 Zeichenketten als </a:t>
            </a:r>
            <a:r>
              <a:rPr lang="de-DE" i="1" dirty="0"/>
              <a:t>Ähnlichkeitsmaß</a:t>
            </a:r>
          </a:p>
          <a:p>
            <a:pPr lvl="1"/>
            <a:r>
              <a:rPr lang="de-DE" dirty="0"/>
              <a:t>minimale Anzahl von Einfüge-, Lösch- und Ersetz-Operationen, um eine in eine andere (gegebene) Zeichenkette umzuwandeln</a:t>
            </a:r>
          </a:p>
          <a:p>
            <a:pPr lvl="1"/>
            <a:r>
              <a:rPr lang="de-DE" dirty="0" err="1"/>
              <a:t>Bsp</a:t>
            </a:r>
            <a:r>
              <a:rPr lang="de-DE" dirty="0"/>
              <a:t> für Editierabstand 3: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Algo</a:t>
            </a:r>
            <a:r>
              <a:rPr lang="de-DE" dirty="0"/>
              <a:t>		</a:t>
            </a:r>
            <a:r>
              <a:rPr lang="de-DE" i="1" dirty="0"/>
              <a:t>ersetze l durch u</a:t>
            </a:r>
            <a:br>
              <a:rPr lang="de-DE" dirty="0"/>
            </a:br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/>
              <a:t>Augo</a:t>
            </a:r>
            <a:r>
              <a:rPr lang="de-DE" dirty="0"/>
              <a:t>		</a:t>
            </a:r>
            <a:r>
              <a:rPr lang="de-DE" i="1" dirty="0"/>
              <a:t>ersetze g durch D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AuDo</a:t>
            </a:r>
            <a:r>
              <a:rPr lang="en-US" dirty="0"/>
              <a:t>		</a:t>
            </a:r>
            <a:r>
              <a:rPr lang="en-US" i="1" dirty="0" err="1"/>
              <a:t>lösche</a:t>
            </a:r>
            <a:r>
              <a:rPr lang="en-US" i="1" dirty="0"/>
              <a:t> o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7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Teilzeichenkette</a:t>
            </a:r>
            <a:r>
              <a:rPr lang="en-US" dirty="0"/>
              <a:t> S[1..3] = "</a:t>
            </a:r>
            <a:r>
              <a:rPr lang="en-US" dirty="0" err="1"/>
              <a:t>ndr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Präfixe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Suffixe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Suche in </a:t>
            </a:r>
            <a:r>
              <a:rPr lang="de-DE" dirty="0">
                <a:solidFill>
                  <a:srgbClr val="3C8C93"/>
                </a:solidFill>
              </a:rPr>
              <a:t>y</a:t>
            </a:r>
            <a:r>
              <a:rPr lang="de-DE" dirty="0"/>
              <a:t> Unterzeichenketten, die Editierabstand von höchstens </a:t>
            </a:r>
            <a:r>
              <a:rPr lang="de-DE" dirty="0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</a:t>
            </a:r>
          </a:p>
          <a:p>
            <a:pPr lvl="1"/>
            <a:r>
              <a:rPr lang="de-DE" dirty="0"/>
              <a:t>Effizient in Suffix-</a:t>
            </a:r>
            <a:r>
              <a:rPr lang="de-DE" dirty="0" err="1"/>
              <a:t>Tries</a:t>
            </a:r>
            <a:r>
              <a:rPr lang="de-DE" dirty="0"/>
              <a:t> möglich</a:t>
            </a:r>
          </a:p>
          <a:p>
            <a:pPr lvl="2"/>
            <a:r>
              <a:rPr lang="de-DE" dirty="0"/>
              <a:t>„Grobe“ Idee: </a:t>
            </a:r>
            <a:br>
              <a:rPr lang="de-DE" dirty="0"/>
            </a:br>
            <a:r>
              <a:rPr lang="de-DE" sz="2000" dirty="0"/>
              <a:t>Falls Editierabstand ab einer Teilzeichenkette „immer“ &gt;k ist, dann beende die Suche dort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69848" y="6239345"/>
            <a:ext cx="528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D34FF"/>
                </a:solidFill>
              </a:rPr>
              <a:t>H. Shang and T. H. </a:t>
            </a:r>
            <a:r>
              <a:rPr lang="en-US" sz="1200" dirty="0" err="1">
                <a:solidFill>
                  <a:srgbClr val="1D34FF"/>
                </a:solidFill>
              </a:rPr>
              <a:t>Merrettal</a:t>
            </a:r>
            <a:r>
              <a:rPr lang="en-US" sz="1200" dirty="0">
                <a:solidFill>
                  <a:srgbClr val="1D34FF"/>
                </a:solidFill>
              </a:rPr>
              <a:t>. "Tries for approximate string matching." </a:t>
            </a:r>
            <a:br>
              <a:rPr lang="en-US" sz="1200" dirty="0">
                <a:solidFill>
                  <a:srgbClr val="1D34FF"/>
                </a:solidFill>
              </a:rPr>
            </a:br>
            <a:r>
              <a:rPr lang="en-US" sz="1200" i="1" dirty="0">
                <a:solidFill>
                  <a:srgbClr val="1D34FF"/>
                </a:solidFill>
              </a:rPr>
              <a:t>IEEE TKDE</a:t>
            </a:r>
            <a:r>
              <a:rPr lang="en-US" sz="1200" dirty="0">
                <a:solidFill>
                  <a:srgbClr val="1D34FF"/>
                </a:solidFill>
              </a:rPr>
              <a:t> 8.4: 540-547, </a:t>
            </a:r>
            <a:r>
              <a:rPr lang="en-US" sz="1200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1D34FF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19672" y="3284761"/>
            <a:ext cx="59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Bsp.: Suffix-</a:t>
            </a:r>
            <a:r>
              <a:rPr lang="de-DE" dirty="0" err="1">
                <a:solidFill>
                  <a:schemeClr val="accent2"/>
                </a:solidFill>
              </a:rPr>
              <a:t>Trie</a:t>
            </a:r>
            <a:r>
              <a:rPr lang="de-DE" dirty="0">
                <a:solidFill>
                  <a:schemeClr val="accent2"/>
                </a:solidFill>
              </a:rPr>
              <a:t> von „</a:t>
            </a:r>
            <a:r>
              <a:rPr lang="de-DE" dirty="0" err="1">
                <a:solidFill>
                  <a:schemeClr val="accent2"/>
                </a:solidFill>
              </a:rPr>
              <a:t>mississippi</a:t>
            </a:r>
            <a:r>
              <a:rPr lang="de-DE" dirty="0">
                <a:solidFill>
                  <a:schemeClr val="accent2"/>
                </a:solidFill>
              </a:rPr>
              <a:t>“ , Suche nach </a:t>
            </a:r>
            <a:r>
              <a:rPr lang="de-DE" b="1" dirty="0">
                <a:solidFill>
                  <a:srgbClr val="00B050"/>
                </a:solidFill>
              </a:rPr>
              <a:t>suppe</a:t>
            </a:r>
            <a:r>
              <a:rPr lang="de-DE" dirty="0">
                <a:solidFill>
                  <a:schemeClr val="accent2"/>
                </a:solidFill>
              </a:rPr>
              <a:t> mit k≤2: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450889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296223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2297142" y="479692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232476" y="5372993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Gerade Verbindung 18"/>
          <p:cNvCxnSpPr>
            <a:stCxn id="9" idx="6"/>
            <a:endCxn id="14" idx="2"/>
          </p:cNvCxnSpPr>
          <p:nvPr/>
        </p:nvCxnSpPr>
        <p:spPr>
          <a:xfrm flipV="1">
            <a:off x="1907704" y="3932833"/>
            <a:ext cx="388519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9" idx="6"/>
            <a:endCxn id="42" idx="2"/>
          </p:cNvCxnSpPr>
          <p:nvPr/>
        </p:nvCxnSpPr>
        <p:spPr>
          <a:xfrm>
            <a:off x="1907704" y="4580905"/>
            <a:ext cx="1244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9" idx="6"/>
            <a:endCxn id="16" idx="2"/>
          </p:cNvCxnSpPr>
          <p:nvPr/>
        </p:nvCxnSpPr>
        <p:spPr>
          <a:xfrm>
            <a:off x="1907704" y="4580905"/>
            <a:ext cx="389438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9" idx="6"/>
          </p:cNvCxnSpPr>
          <p:nvPr/>
        </p:nvCxnSpPr>
        <p:spPr>
          <a:xfrm>
            <a:off x="1907704" y="4580905"/>
            <a:ext cx="324772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027446" y="4108207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  <a:p>
            <a:endParaRPr lang="de-DE" sz="600" dirty="0"/>
          </a:p>
          <a:p>
            <a:r>
              <a:rPr lang="de-DE" dirty="0" err="1"/>
              <a:t>mississippi</a:t>
            </a:r>
            <a:endParaRPr lang="de-DE" dirty="0"/>
          </a:p>
          <a:p>
            <a:r>
              <a:rPr lang="de-DE" dirty="0"/>
              <a:t>p</a:t>
            </a:r>
          </a:p>
          <a:p>
            <a:endParaRPr lang="de-DE" dirty="0"/>
          </a:p>
          <a:p>
            <a:r>
              <a:rPr lang="de-DE" b="1" dirty="0">
                <a:solidFill>
                  <a:srgbClr val="00B050"/>
                </a:solidFill>
              </a:rPr>
              <a:t>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40239" y="3596600"/>
            <a:ext cx="5020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endParaRPr lang="de-DE" sz="900" dirty="0"/>
          </a:p>
          <a:p>
            <a:r>
              <a:rPr lang="de-DE" dirty="0" err="1"/>
              <a:t>ssi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232327" y="3644801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2872287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2872287" y="414885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Gerade Verbindung 35"/>
          <p:cNvCxnSpPr>
            <a:stCxn id="34" idx="2"/>
            <a:endCxn id="14" idx="6"/>
          </p:cNvCxnSpPr>
          <p:nvPr/>
        </p:nvCxnSpPr>
        <p:spPr>
          <a:xfrm flipH="1">
            <a:off x="2440239" y="3932833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5" idx="1"/>
            <a:endCxn id="14" idx="6"/>
          </p:cNvCxnSpPr>
          <p:nvPr/>
        </p:nvCxnSpPr>
        <p:spPr>
          <a:xfrm flipH="1" flipV="1">
            <a:off x="2440239" y="3932833"/>
            <a:ext cx="453139" cy="237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152638" y="450889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3673987" y="37888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3951640" y="414869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erade Verbindung 45"/>
          <p:cNvCxnSpPr>
            <a:stCxn id="45" idx="2"/>
            <a:endCxn id="35" idx="6"/>
          </p:cNvCxnSpPr>
          <p:nvPr/>
        </p:nvCxnSpPr>
        <p:spPr>
          <a:xfrm flipH="1">
            <a:off x="3016303" y="4220703"/>
            <a:ext cx="935337" cy="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4" idx="3"/>
            <a:endCxn id="35" idx="6"/>
          </p:cNvCxnSpPr>
          <p:nvPr/>
        </p:nvCxnSpPr>
        <p:spPr>
          <a:xfrm flipH="1">
            <a:off x="3016303" y="3911742"/>
            <a:ext cx="678775" cy="30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2656263" y="473761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57" name="Ellipse 56"/>
          <p:cNvSpPr/>
          <p:nvPr/>
        </p:nvSpPr>
        <p:spPr>
          <a:xfrm>
            <a:off x="2872287" y="47969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Gerade Verbindung 57"/>
          <p:cNvCxnSpPr>
            <a:stCxn id="57" idx="2"/>
          </p:cNvCxnSpPr>
          <p:nvPr/>
        </p:nvCxnSpPr>
        <p:spPr>
          <a:xfrm flipH="1">
            <a:off x="2441158" y="4868937"/>
            <a:ext cx="431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2872287" y="503443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Gerade Verbindung 61"/>
          <p:cNvCxnSpPr>
            <a:stCxn id="61" idx="1"/>
          </p:cNvCxnSpPr>
          <p:nvPr/>
        </p:nvCxnSpPr>
        <p:spPr>
          <a:xfrm flipH="1" flipV="1">
            <a:off x="2440239" y="4901385"/>
            <a:ext cx="453139" cy="154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12247" y="5156969"/>
            <a:ext cx="330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i</a:t>
            </a:r>
          </a:p>
          <a:p>
            <a:endParaRPr lang="de-DE" sz="600" dirty="0"/>
          </a:p>
          <a:p>
            <a:r>
              <a:rPr lang="de-DE" dirty="0"/>
              <a:t>si</a:t>
            </a:r>
            <a:endParaRPr lang="en-US" dirty="0"/>
          </a:p>
        </p:txBody>
      </p:sp>
      <p:sp>
        <p:nvSpPr>
          <p:cNvPr id="69" name="Ellipse 68"/>
          <p:cNvSpPr/>
          <p:nvPr/>
        </p:nvSpPr>
        <p:spPr>
          <a:xfrm>
            <a:off x="2894207" y="53009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feld 70"/>
          <p:cNvSpPr txBox="1"/>
          <p:nvPr/>
        </p:nvSpPr>
        <p:spPr>
          <a:xfrm>
            <a:off x="2429665" y="493165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pi</a:t>
            </a:r>
            <a:endParaRPr lang="de-DE" dirty="0"/>
          </a:p>
        </p:txBody>
      </p:sp>
      <p:cxnSp>
        <p:nvCxnSpPr>
          <p:cNvPr id="72" name="Gerade Verbindung 71"/>
          <p:cNvCxnSpPr>
            <a:endCxn id="69" idx="2"/>
          </p:cNvCxnSpPr>
          <p:nvPr/>
        </p:nvCxnSpPr>
        <p:spPr>
          <a:xfrm flipV="1">
            <a:off x="2368231" y="5372993"/>
            <a:ext cx="525976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78" idx="1"/>
          </p:cNvCxnSpPr>
          <p:nvPr/>
        </p:nvCxnSpPr>
        <p:spPr>
          <a:xfrm flipH="1" flipV="1">
            <a:off x="2368231" y="5445001"/>
            <a:ext cx="560812" cy="2384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907952" y="566231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feld 81"/>
          <p:cNvSpPr txBox="1"/>
          <p:nvPr/>
        </p:nvSpPr>
        <p:spPr>
          <a:xfrm>
            <a:off x="3285110" y="4724921"/>
            <a:ext cx="7393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</a:rPr>
              <a:t>ppi</a:t>
            </a:r>
            <a:endParaRPr lang="de-DE" b="1" dirty="0">
              <a:solidFill>
                <a:srgbClr val="00B050"/>
              </a:solidFill>
            </a:endParaRPr>
          </a:p>
          <a:p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cxnSp>
        <p:nvCxnSpPr>
          <p:cNvPr id="83" name="Gerade Verbindung 82"/>
          <p:cNvCxnSpPr>
            <a:stCxn id="94" idx="2"/>
            <a:endCxn id="69" idx="6"/>
          </p:cNvCxnSpPr>
          <p:nvPr/>
        </p:nvCxnSpPr>
        <p:spPr>
          <a:xfrm flipH="1">
            <a:off x="3038223" y="4881355"/>
            <a:ext cx="913417" cy="491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69" idx="6"/>
            <a:endCxn id="96" idx="2"/>
          </p:cNvCxnSpPr>
          <p:nvPr/>
        </p:nvCxnSpPr>
        <p:spPr>
          <a:xfrm flipV="1">
            <a:off x="3038223" y="5116294"/>
            <a:ext cx="933160" cy="25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3951640" y="48093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3971383" y="50442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feld 97"/>
          <p:cNvSpPr txBox="1"/>
          <p:nvPr/>
        </p:nvSpPr>
        <p:spPr>
          <a:xfrm>
            <a:off x="3304335" y="5446742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99" name="Ellipse 98"/>
          <p:cNvSpPr/>
          <p:nvPr/>
        </p:nvSpPr>
        <p:spPr>
          <a:xfrm>
            <a:off x="3971383" y="573432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/>
          <p:nvPr/>
        </p:nvSpPr>
        <p:spPr>
          <a:xfrm>
            <a:off x="3945937" y="533698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Gerade Verbindung 101"/>
          <p:cNvCxnSpPr>
            <a:stCxn id="100" idx="2"/>
            <a:endCxn id="78" idx="6"/>
          </p:cNvCxnSpPr>
          <p:nvPr/>
        </p:nvCxnSpPr>
        <p:spPr>
          <a:xfrm flipH="1">
            <a:off x="3051968" y="5408997"/>
            <a:ext cx="893969" cy="3253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99" idx="2"/>
            <a:endCxn id="78" idx="6"/>
          </p:cNvCxnSpPr>
          <p:nvPr/>
        </p:nvCxnSpPr>
        <p:spPr>
          <a:xfrm flipH="1" flipV="1">
            <a:off x="3051968" y="5734324"/>
            <a:ext cx="919415" cy="7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6588224" y="3871151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6607946" y="3860825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Abbruch wegen #Edits &gt; 2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11" name="Gerade Verbindung 110"/>
          <p:cNvCxnSpPr/>
          <p:nvPr/>
        </p:nvCxnSpPr>
        <p:spPr>
          <a:xfrm>
            <a:off x="2872287" y="3628975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2773765" y="400147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2530171" y="445906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2756308" y="4978457"/>
            <a:ext cx="0" cy="3038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840705" y="4713017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745995" y="545360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>
            <a:off x="3517544" y="5745803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3563888" y="511629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7092280" y="4846627"/>
            <a:ext cx="171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Berechnungen für </a:t>
            </a:r>
            <a:br>
              <a:rPr lang="de-DE" sz="1600" i="1" dirty="0"/>
            </a:br>
            <a:r>
              <a:rPr lang="de-DE" sz="1600" i="1" dirty="0"/>
              <a:t>gemeinsame</a:t>
            </a:r>
          </a:p>
          <a:p>
            <a:r>
              <a:rPr lang="de-DE" sz="1600" i="1" dirty="0"/>
              <a:t>Präfixe nur einmal!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Dynamische Programmierung zum Bestimmen des Edit-Abstandes zweier Zeichenketten</a:t>
            </a:r>
          </a:p>
          <a:p>
            <a:pPr marL="457200" lvl="1" indent="0">
              <a:buNone/>
            </a:pPr>
            <a:r>
              <a:rPr lang="de-DE" dirty="0"/>
              <a:t>Berechnung 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411430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74994" y="4791716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 hinzufügen    löschen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8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D780-CB9A-DF4C-B469-379BC83D14C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E41CC-0CAD-8645-A132-731AC4E84C86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F8255-9FB7-D743-BEC0-0F704F8DCE65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894B3-96A0-FF44-968B-ABE2EFA42A1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52423-1502-7D46-B6E3-6EE84F411FCF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35D93-3208-6849-94EE-8EE41C9F5542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CAECB-DB75-F34E-A908-808759841D5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E9915-DFA3-F041-8C21-1E1251742CD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8EF22-288C-F44B-A547-C3DDEF184128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6E896-946E-9948-A28C-CCAA875B53AF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Editierabstand immer &gt;k, falls ganze Spalte&gt;k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>
          <a:xfrm>
            <a:off x="0" y="1227651"/>
            <a:ext cx="9144000" cy="359083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427984" y="1412776"/>
            <a:ext cx="576064" cy="324036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760599" y="4750416"/>
            <a:ext cx="3403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Ganze Spalte &gt;2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=&gt; Abbruch falls k≤2 gefordert!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(Vgl. </a:t>
            </a:r>
            <a:r>
              <a:rPr lang="de-DE" dirty="0" err="1">
                <a:solidFill>
                  <a:srgbClr val="C00000"/>
                </a:solidFill>
              </a:rPr>
              <a:t>Approx</a:t>
            </a:r>
            <a:r>
              <a:rPr lang="de-DE" dirty="0">
                <a:solidFill>
                  <a:srgbClr val="C00000"/>
                </a:solidFill>
              </a:rPr>
              <a:t>.-suche in </a:t>
            </a:r>
            <a:r>
              <a:rPr lang="de-DE" dirty="0" err="1">
                <a:solidFill>
                  <a:srgbClr val="C00000"/>
                </a:solidFill>
              </a:rPr>
              <a:t>Trie</a:t>
            </a:r>
            <a:r>
              <a:rPr lang="de-DE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6672" y="5683895"/>
            <a:ext cx="8195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Nicht</a:t>
            </a:r>
            <a:r>
              <a:rPr lang="de-DE" sz="1600" dirty="0"/>
              <a:t> jede Zelle der Matrix braucht berechnet zu werden (</a:t>
            </a:r>
            <a:r>
              <a:rPr lang="de-DE" sz="1600" dirty="0">
                <a:latin typeface="Calibri"/>
                <a:cs typeface="Calibri"/>
              </a:rPr>
              <a:t>→</a:t>
            </a:r>
            <a:r>
              <a:rPr lang="de-DE" sz="1600" dirty="0" err="1"/>
              <a:t>Performanzsteigerung</a:t>
            </a:r>
            <a:r>
              <a:rPr lang="de-DE" sz="1600" dirty="0"/>
              <a:t>)</a:t>
            </a:r>
            <a:endParaRPr lang="de-DE" sz="1400" dirty="0"/>
          </a:p>
          <a:p>
            <a:r>
              <a:rPr lang="en-US" sz="1400" dirty="0">
                <a:solidFill>
                  <a:srgbClr val="1D34FF"/>
                </a:solidFill>
              </a:rPr>
              <a:t>Wang, </a:t>
            </a:r>
            <a:r>
              <a:rPr lang="en-US" sz="1400" dirty="0" err="1">
                <a:solidFill>
                  <a:srgbClr val="1D34FF"/>
                </a:solidFill>
              </a:rPr>
              <a:t>Jiannan</a:t>
            </a:r>
            <a:r>
              <a:rPr lang="en-US" sz="1400" dirty="0">
                <a:solidFill>
                  <a:srgbClr val="1D34FF"/>
                </a:solidFill>
              </a:rPr>
              <a:t>, Jianhua Feng, and Guoliang Li. "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-join: Efficient 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-based string similarity joins with edit-distance constraints." VLDB </a:t>
            </a:r>
            <a:r>
              <a:rPr lang="en-US" sz="14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1BC93-B6F1-F74B-ABF0-12FAE1A544EE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E043E-CEC6-8B4D-B93D-643E5E8E8755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6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3A84-5C67-CD4B-B0BF-808AB09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DC9C-B5F1-DB44-8AA5-46222473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Exakte Zeichenkettensuche</a:t>
            </a:r>
          </a:p>
          <a:p>
            <a:pPr lvl="1"/>
            <a:r>
              <a:rPr lang="en-DE" dirty="0"/>
              <a:t>Knuth-Morris-Pratt</a:t>
            </a:r>
          </a:p>
          <a:p>
            <a:pPr lvl="1"/>
            <a:r>
              <a:rPr lang="en-DE" dirty="0"/>
              <a:t>Boyer-Moore</a:t>
            </a:r>
          </a:p>
          <a:p>
            <a:pPr lvl="1"/>
            <a:r>
              <a:rPr lang="en-DE" dirty="0"/>
              <a:t>Rabin-Karp</a:t>
            </a:r>
          </a:p>
          <a:p>
            <a:r>
              <a:rPr lang="en-DE" dirty="0"/>
              <a:t>Suffix-Tries</a:t>
            </a:r>
          </a:p>
          <a:p>
            <a:r>
              <a:rPr lang="en-DE" dirty="0"/>
              <a:t>Suffix-Bäume</a:t>
            </a:r>
          </a:p>
          <a:p>
            <a:r>
              <a:rPr lang="en-DE" dirty="0"/>
              <a:t>Approximativer Zeichenkettenabgleich</a:t>
            </a:r>
          </a:p>
          <a:p>
            <a:pPr lvl="1"/>
            <a:r>
              <a:rPr lang="de-DE" dirty="0" err="1"/>
              <a:t>Levenshtein</a:t>
            </a:r>
            <a:r>
              <a:rPr lang="de-DE" dirty="0"/>
              <a:t>-Distanz</a:t>
            </a:r>
          </a:p>
          <a:p>
            <a:pPr lvl="1"/>
            <a:r>
              <a:rPr lang="de-DE" dirty="0"/>
              <a:t>Suchraumbeschneidung im Suffix-</a:t>
            </a:r>
            <a:r>
              <a:rPr lang="de-DE" dirty="0" err="1"/>
              <a:t>Trie</a:t>
            </a:r>
            <a:endParaRPr lang="de-DE" dirty="0"/>
          </a:p>
          <a:p>
            <a:pPr lvl="1"/>
            <a:r>
              <a:rPr lang="de-DE"/>
              <a:t>Dynamische Programmierung</a:t>
            </a:r>
            <a:endParaRPr lang="en-DE" dirty="0"/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58D6-494B-F24C-BB20-2FDDA973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Brute</a:t>
            </a:r>
            <a:r>
              <a:rPr lang="de-DE" dirty="0"/>
              <a:t>-Force-Algorithmus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Problem: </a:t>
            </a:r>
            <a:r>
              <a:rPr lang="de-DE" dirty="0"/>
              <a:t>Bestimme Position des ersten Vorkommens von Muster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Text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oder liefere </a:t>
            </a:r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nicht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vorkommt</a:t>
            </a:r>
          </a:p>
          <a:p>
            <a:r>
              <a:rPr lang="de-DE" dirty="0">
                <a:solidFill>
                  <a:srgbClr val="0000FF"/>
                </a:solidFill>
              </a:rPr>
              <a:t>Idee: </a:t>
            </a:r>
            <a:r>
              <a:rPr lang="de-DE" dirty="0"/>
              <a:t>Überprüfe jede Position im Text, ob das Muster dort startet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>
                <a:latin typeface="+mn-lt"/>
              </a:rPr>
              <a:t>bewegt sich jedes Mal um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1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Zeichen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durch</a:t>
            </a:r>
            <a:r>
              <a:rPr lang="th-TH" altLang="de-DE" dirty="0">
                <a:latin typeface="+mn-lt"/>
              </a:rPr>
              <a:t> 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 für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 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aaaah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/>
              <a:t>Das Muster wird an jeder Position im Text durchlaufen: </a:t>
            </a:r>
            <a:r>
              <a:rPr lang="de-DE" sz="2000" b="0" dirty="0">
                <a:solidFill>
                  <a:srgbClr val="3C8C93"/>
                </a:solidFill>
              </a:rPr>
              <a:t>O(</a:t>
            </a:r>
            <a:r>
              <a:rPr lang="de-DE" sz="2000" b="0" dirty="0" err="1">
                <a:solidFill>
                  <a:srgbClr val="3C8C93"/>
                </a:solidFill>
              </a:rPr>
              <a:t>n∙m</a:t>
            </a:r>
            <a:r>
              <a:rPr lang="de-DE" sz="2000" b="0" dirty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</a:t>
            </a:r>
            <a:r>
              <a:rPr lang="de-DE" sz="1800" dirty="0">
                <a:solidFill>
                  <a:srgbClr val="0000FF"/>
                </a:solidFill>
              </a:rPr>
              <a:t>	„</a:t>
            </a:r>
            <a:r>
              <a:rPr lang="de-DE" sz="1800" dirty="0" err="1">
                <a:solidFill>
                  <a:srgbClr val="0000FF"/>
                </a:solidFill>
              </a:rPr>
              <a:t>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bbbbbb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Das Muster kann an jeder Position im Text bereits am ersten Zeichen des Musters falsifiziert werden: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Meist kann das Muster bereits an der ersten Stelle des Musters falsifiziert werden und in der Mitte des Textes wird das Muster gefunden: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n+m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-Force-Algorithmus ist um so schneller, </a:t>
            </a:r>
            <a:br>
              <a:rPr lang="de-DE" dirty="0"/>
            </a:br>
            <a:r>
              <a:rPr lang="de-DE" dirty="0"/>
              <a:t>je größer das Alphabet ist</a:t>
            </a:r>
          </a:p>
          <a:p>
            <a:pPr lvl="1"/>
            <a:r>
              <a:rPr lang="de-DE" dirty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 möglich?</a:t>
            </a:r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durchzuführen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ab hier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j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3494</Words>
  <Application>Microsoft Macintosh PowerPoint</Application>
  <PresentationFormat>On-screen Show (4:3)</PresentationFormat>
  <Paragraphs>728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Cambria Math</vt:lpstr>
      <vt:lpstr>cmsy10</vt:lpstr>
      <vt:lpstr>Monotype Sorts</vt:lpstr>
      <vt:lpstr>Myriad Pro</vt:lpstr>
      <vt:lpstr>Symbol</vt:lpstr>
      <vt:lpstr>Tahoma</vt:lpstr>
      <vt:lpstr>Times New Roman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Fehlerfunktion computeF</vt:lpstr>
      <vt:lpstr>Analyse des Knuth-Morris-Pratt-Algorithmus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Zweites Boyer-Moore-Beispiel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Beispiel</vt:lpstr>
      <vt:lpstr>PowerPoint Presentation</vt:lpstr>
      <vt:lpstr>PowerPoint Presentation</vt:lpstr>
      <vt:lpstr>PowerPoint Presentation</vt:lpstr>
      <vt:lpstr>PowerPoint Presentation</vt:lpstr>
      <vt:lpstr>Analyse der Aufwände: Zeitbedarf</vt:lpstr>
      <vt:lpstr>Aufbau von Suffix-Feldern</vt:lpstr>
      <vt:lpstr>Approximativer Zeichenkettenabgleich</vt:lpstr>
      <vt:lpstr>Approximativer Zeichenkettenabgleich</vt:lpstr>
      <vt:lpstr>Approximativer Zeichenkettenabgleich</vt:lpstr>
      <vt:lpstr>Beispiel</vt:lpstr>
      <vt:lpstr>Beispiel</vt:lpstr>
      <vt:lpstr>Beispiel</vt:lpstr>
      <vt:lpstr>Beispiel</vt:lpstr>
      <vt:lpstr>Beispiel</vt:lpstr>
      <vt:lpstr>Editierabstand immer &gt;k, falls ganze Spalte&gt;k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1202</cp:revision>
  <cp:lastPrinted>2015-04-09T12:56:16Z</cp:lastPrinted>
  <dcterms:created xsi:type="dcterms:W3CDTF">2010-04-27T12:26:40Z</dcterms:created>
  <dcterms:modified xsi:type="dcterms:W3CDTF">2022-07-01T09:46:52Z</dcterms:modified>
</cp:coreProperties>
</file>