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419" r:id="rId2"/>
    <p:sldId id="431" r:id="rId3"/>
    <p:sldId id="430" r:id="rId4"/>
    <p:sldId id="272" r:id="rId5"/>
    <p:sldId id="607" r:id="rId6"/>
    <p:sldId id="608" r:id="rId7"/>
    <p:sldId id="491" r:id="rId8"/>
    <p:sldId id="282" r:id="rId9"/>
    <p:sldId id="375" r:id="rId10"/>
    <p:sldId id="340" r:id="rId11"/>
    <p:sldId id="413" r:id="rId12"/>
    <p:sldId id="414" r:id="rId13"/>
    <p:sldId id="415" r:id="rId14"/>
    <p:sldId id="418" r:id="rId15"/>
    <p:sldId id="428" r:id="rId16"/>
    <p:sldId id="433" r:id="rId17"/>
    <p:sldId id="609" r:id="rId18"/>
    <p:sldId id="421" r:id="rId19"/>
    <p:sldId id="422" r:id="rId20"/>
    <p:sldId id="423" r:id="rId21"/>
    <p:sldId id="427" r:id="rId22"/>
    <p:sldId id="429" r:id="rId23"/>
    <p:sldId id="380" r:id="rId24"/>
    <p:sldId id="378" r:id="rId25"/>
    <p:sldId id="381" r:id="rId26"/>
    <p:sldId id="382" r:id="rId27"/>
    <p:sldId id="432" r:id="rId28"/>
    <p:sldId id="383" r:id="rId29"/>
    <p:sldId id="387" r:id="rId30"/>
    <p:sldId id="391" r:id="rId31"/>
    <p:sldId id="349" r:id="rId32"/>
    <p:sldId id="603" r:id="rId33"/>
    <p:sldId id="350" r:id="rId34"/>
    <p:sldId id="351" r:id="rId35"/>
    <p:sldId id="600" r:id="rId36"/>
    <p:sldId id="417" r:id="rId37"/>
    <p:sldId id="601" r:id="rId38"/>
    <p:sldId id="371" r:id="rId3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711FF"/>
    <a:srgbClr val="AF01DB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67"/>
  </p:normalViewPr>
  <p:slideViewPr>
    <p:cSldViewPr>
      <p:cViewPr varScale="1">
        <p:scale>
          <a:sx n="98" d="100"/>
          <a:sy n="98" d="100"/>
        </p:scale>
        <p:origin x="20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21.04.23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21.04.23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512768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Spezielle Lernziele in diesem Kurs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229600" cy="5328915"/>
          </a:xfrm>
        </p:spPr>
        <p:txBody>
          <a:bodyPr/>
          <a:lstStyle/>
          <a:p>
            <a:r>
              <a:rPr lang="de-DE" dirty="0"/>
              <a:t>Weg </a:t>
            </a:r>
            <a:r>
              <a:rPr lang="de-DE" b="1" dirty="0"/>
              <a:t>vom Problem zum Algorithmus </a:t>
            </a:r>
            <a:r>
              <a:rPr lang="de-DE" dirty="0"/>
              <a:t>gehen können</a:t>
            </a:r>
          </a:p>
          <a:p>
            <a:pPr lvl="1"/>
            <a:r>
              <a:rPr lang="de-DE" b="1" dirty="0"/>
              <a:t>Auswahl</a:t>
            </a:r>
            <a:r>
              <a:rPr lang="de-DE" dirty="0"/>
              <a:t> eines Algorithmus aus Alternativen unter Bezugnahme auf vorliegende Daten und deren Struktur</a:t>
            </a:r>
          </a:p>
          <a:p>
            <a:pPr lvl="1"/>
            <a:r>
              <a:rPr lang="de-DE" b="1" dirty="0"/>
              <a:t>Entwicklung</a:t>
            </a:r>
            <a:r>
              <a:rPr lang="de-DE" dirty="0"/>
              <a:t> eines Algorithmus mitsamt geeigneter Datenstrukturen (Terminierung, Korrektheit, ...)</a:t>
            </a:r>
          </a:p>
          <a:p>
            <a:r>
              <a:rPr lang="de-DE" b="1" dirty="0"/>
              <a:t>Analyse von Algorithmen </a:t>
            </a:r>
            <a:r>
              <a:rPr lang="de-DE" dirty="0"/>
              <a:t>durchführen </a:t>
            </a:r>
          </a:p>
          <a:p>
            <a:pPr lvl="1"/>
            <a:r>
              <a:rPr lang="de-DE" dirty="0"/>
              <a:t>Anwachsen der Laufzeit bei Vergrößerung der Eingabe</a:t>
            </a:r>
          </a:p>
          <a:p>
            <a:r>
              <a:rPr lang="de-DE" dirty="0"/>
              <a:t>Erste Schritte in Bezug auf die </a:t>
            </a:r>
            <a:r>
              <a:rPr lang="de-DE" b="1" dirty="0"/>
              <a:t>Analyse von Problemen </a:t>
            </a:r>
            <a:r>
              <a:rPr lang="de-DE" dirty="0"/>
              <a:t>gehen können </a:t>
            </a:r>
          </a:p>
          <a:p>
            <a:pPr lvl="1"/>
            <a:r>
              <a:rPr lang="de-DE" dirty="0"/>
              <a:t>Ja, Probleme sind etwas anderes als Algorithmen!</a:t>
            </a:r>
          </a:p>
          <a:p>
            <a:pPr lvl="1"/>
            <a:r>
              <a:rPr lang="de-DE" dirty="0"/>
              <a:t>Probleme können in gewisser Weise „schwer“ sein</a:t>
            </a:r>
          </a:p>
          <a:p>
            <a:pPr lvl="1"/>
            <a:r>
              <a:rPr lang="de-DE" dirty="0"/>
              <a:t>Prüfung, ob Algorithmus optimal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7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Beispielproblem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Summe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der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eines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Feldes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A[1..n]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bestimmen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23528" y="1760381"/>
            <a:ext cx="7776863" cy="4865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e-DE" sz="2400" dirty="0"/>
              <a:t>summe(A) =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e-DE" sz="2400" dirty="0"/>
              <a:t>Programm :</a:t>
            </a:r>
          </a:p>
          <a:p>
            <a:pPr lvl="1"/>
            <a:r>
              <a:rPr lang="en-GB" sz="22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200" dirty="0" err="1">
                <a:solidFill>
                  <a:srgbClr val="795E26"/>
                </a:solidFill>
                <a:latin typeface="Courier New" panose="02070309020205020404" pitchFamily="49" charset="0"/>
              </a:rPr>
              <a:t>summe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 s = </a:t>
            </a:r>
            <a:r>
              <a:rPr lang="en-GB" sz="22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endParaRPr lang="en-GB" sz="2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sz="22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2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sz="22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   s = s + A[</a:t>
            </a:r>
            <a:r>
              <a:rPr lang="en-GB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22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2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sz="22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s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711FF"/>
                </a:solidFill>
                <a:latin typeface="Courier New" panose="02070309020205020404" pitchFamily="49" charset="0"/>
              </a:rPr>
              <a:t>end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/>
              <a:t>Aufwand?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/>
              <a:t>Wenn A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Elemente hat,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Schritte!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/>
              <a:t>Der Aufwand wird </a:t>
            </a:r>
            <a:r>
              <a:rPr lang="de-DE" sz="2400" i="1" dirty="0"/>
              <a:t>linear</a:t>
            </a:r>
            <a:r>
              <a:rPr lang="de-DE" sz="2400" dirty="0"/>
              <a:t> genannt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268760"/>
            <a:ext cx="8301360" cy="6480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  <a:endParaRPr lang="en-US" sz="2400" baseline="30000" dirty="0">
              <a:solidFill>
                <a:schemeClr val="bg1"/>
              </a:solidFill>
              <a:latin typeface="Chalkduster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2771800" y="1744025"/>
            <a:ext cx="2232248" cy="1115834"/>
            <a:chOff x="1619672" y="3717032"/>
            <a:chExt cx="2232248" cy="1115834"/>
          </a:xfrm>
        </p:grpSpPr>
        <p:sp>
          <p:nvSpPr>
            <p:cNvPr id="3" name="Textfeld 2"/>
            <p:cNvSpPr txBox="1"/>
            <p:nvPr/>
          </p:nvSpPr>
          <p:spPr>
            <a:xfrm flipH="1">
              <a:off x="1619672" y="386104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/>
                <a:t>∑ A[i]</a:t>
              </a: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699908" y="4463534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i=1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691680" y="37170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46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Spezialisierung des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dirty="0"/>
              <a:t>Vorwissen: </a:t>
            </a:r>
            <a:r>
              <a:rPr lang="de-DE" sz="3200" dirty="0">
                <a:solidFill>
                  <a:srgbClr val="FF0000"/>
                </a:solidFill>
              </a:rPr>
              <a:t>A[i] = i</a:t>
            </a:r>
          </a:p>
          <a:p>
            <a:endParaRPr lang="de-DE" sz="3200" dirty="0"/>
          </a:p>
          <a:p>
            <a:r>
              <a:rPr lang="de-DE" sz="3200" dirty="0"/>
              <a:t>Das Problem wird sehr viel einfacher!</a:t>
            </a:r>
          </a:p>
          <a:p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9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3278" y="1412776"/>
            <a:ext cx="513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aseline="0" dirty="0"/>
              <a:t>1  2  3  …  49  50  51  52  </a:t>
            </a:r>
            <a:r>
              <a:rPr lang="de-DE" altLang="de-DE" sz="2400" dirty="0"/>
              <a:t>…</a:t>
            </a:r>
            <a:r>
              <a:rPr lang="de-DE" altLang="de-DE" sz="2400" baseline="0" dirty="0"/>
              <a:t>   98  99  100</a:t>
            </a:r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2625154" y="1773138"/>
            <a:ext cx="360363" cy="215900"/>
            <a:chOff x="1474" y="3385"/>
            <a:chExt cx="227" cy="136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474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1701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1474" y="352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2193354" y="1773138"/>
            <a:ext cx="1295400" cy="287338"/>
            <a:chOff x="1202" y="3385"/>
            <a:chExt cx="816" cy="181"/>
          </a:xfrm>
        </p:grpSpPr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202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2018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1202" y="356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1328167" y="1773138"/>
            <a:ext cx="3168650" cy="360363"/>
            <a:chOff x="657" y="3385"/>
            <a:chExt cx="1996" cy="227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657" y="338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2653" y="338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657" y="3612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1040829" y="1773138"/>
            <a:ext cx="3887788" cy="431800"/>
            <a:chOff x="476" y="3385"/>
            <a:chExt cx="2449" cy="272"/>
          </a:xfrm>
        </p:grpSpPr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476" y="338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2925" y="338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476" y="3657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27" name="Group 37"/>
          <p:cNvGrpSpPr>
            <a:grpSpLocks/>
          </p:cNvGrpSpPr>
          <p:nvPr/>
        </p:nvGrpSpPr>
        <p:grpSpPr bwMode="auto">
          <a:xfrm>
            <a:off x="753492" y="1773138"/>
            <a:ext cx="4679950" cy="503238"/>
            <a:chOff x="295" y="3385"/>
            <a:chExt cx="2948" cy="317"/>
          </a:xfrm>
        </p:grpSpPr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295" y="338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3243" y="338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295" y="3702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5793804" y="1484213"/>
            <a:ext cx="317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Summe jedes Paares: 101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793804" y="1916013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50 Paare: </a:t>
            </a: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7162229" y="1916013"/>
            <a:ext cx="194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101 </a:t>
            </a:r>
            <a:r>
              <a:rPr lang="de-DE" altLang="de-DE" baseline="-2000"/>
              <a:t>*</a:t>
            </a:r>
            <a:r>
              <a:rPr lang="de-DE" altLang="de-DE" baseline="0"/>
              <a:t> 50 = 5050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Ausnutzen der Einschränkung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678311"/>
            <a:ext cx="8507413" cy="3528938"/>
          </a:xfrm>
        </p:spPr>
        <p:txBody>
          <a:bodyPr/>
          <a:lstStyle/>
          <a:p>
            <a:r>
              <a:rPr lang="de-DE" sz="2400" dirty="0"/>
              <a:t>Programm: </a:t>
            </a:r>
            <a:br>
              <a:rPr lang="de-DE" sz="2400" dirty="0"/>
            </a:br>
            <a:r>
              <a:rPr lang="de-DE" sz="2200" dirty="0"/>
              <a:t>       </a:t>
            </a:r>
            <a:r>
              <a:rPr lang="en-GB" sz="22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200" dirty="0" err="1">
                <a:solidFill>
                  <a:srgbClr val="795E26"/>
                </a:solidFill>
                <a:latin typeface="Courier New" panose="02070309020205020404" pitchFamily="49" charset="0"/>
              </a:rPr>
              <a:t>summe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    n = </a:t>
            </a:r>
            <a:r>
              <a:rPr lang="en-GB" sz="22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en-GB" sz="22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(n+</a:t>
            </a:r>
            <a:r>
              <a:rPr lang="en-GB" sz="22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)*(n/</a:t>
            </a:r>
            <a:r>
              <a:rPr lang="en-GB" sz="2200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sz="2200" dirty="0">
                <a:solidFill>
                  <a:srgbClr val="0711FF"/>
                </a:solidFill>
                <a:latin typeface="Courier New" panose="02070309020205020404" pitchFamily="49" charset="0"/>
              </a:rPr>
              <a:t>end</a:t>
            </a:r>
            <a:endParaRPr lang="de-DE" sz="2200" dirty="0">
              <a:solidFill>
                <a:srgbClr val="0711FF"/>
              </a:solidFill>
            </a:endParaRPr>
          </a:p>
          <a:p>
            <a:r>
              <a:rPr lang="de-DE" sz="2400" dirty="0"/>
              <a:t>Nach Carl Friedrich Gauß (ca. 1786)</a:t>
            </a:r>
          </a:p>
          <a:p>
            <a:r>
              <a:rPr lang="de-DE" sz="2400" dirty="0"/>
              <a:t>Aufwand? </a:t>
            </a:r>
          </a:p>
          <a:p>
            <a:r>
              <a:rPr lang="de-DE" sz="2400" dirty="0"/>
              <a:t>Konstant, d.h. hängt (idealisiert!) nicht von </a:t>
            </a:r>
            <a:r>
              <a:rPr lang="de-DE" sz="2400" dirty="0" err="1"/>
              <a:t>n</a:t>
            </a:r>
            <a:r>
              <a:rPr lang="de-DE" sz="2400" dirty="0"/>
              <a:t> ab </a:t>
            </a:r>
          </a:p>
          <a:p>
            <a:r>
              <a:rPr lang="de-DE" sz="2400" dirty="0"/>
              <a:t>Entwurfsmuster: Ein-Schritt-Berechnung (konstanter Aufwand)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6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Das erste Problem: Summe der Elemente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A von </a:t>
            </a:r>
            <a:r>
              <a:rPr lang="de-DE" dirty="0" err="1"/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</a:t>
            </a:r>
            <a:r>
              <a:rPr lang="de-DE" b="1" dirty="0"/>
              <a:t>S</a:t>
            </a:r>
            <a:r>
              <a:rPr lang="de-DE" dirty="0"/>
              <a:t> auf A, so dass gilt: </a:t>
            </a:r>
          </a:p>
          <a:p>
            <a:pPr lvl="2"/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 </a:t>
            </a:r>
            <a:r>
              <a:rPr lang="de-DE" b="1" dirty="0"/>
              <a:t>P</a:t>
            </a:r>
            <a:r>
              <a:rPr lang="de-DE" sz="2400" dirty="0"/>
              <a:t>:</a:t>
            </a:r>
            <a:r>
              <a:rPr lang="de-DE" b="1" dirty="0"/>
              <a:t> </a:t>
            </a:r>
            <a:r>
              <a:rPr lang="de-DE" dirty="0" err="1">
                <a:solidFill>
                  <a:srgbClr val="FF0000"/>
                </a:solidFill>
              </a:rPr>
              <a:t>true</a:t>
            </a:r>
            <a:r>
              <a:rPr lang="de-DE" b="1" dirty="0"/>
              <a:t> </a:t>
            </a:r>
            <a:r>
              <a:rPr lang="de-DE" dirty="0"/>
              <a:t>(keine Einschränkung)</a:t>
            </a:r>
          </a:p>
          <a:p>
            <a:pPr lvl="2"/>
            <a:r>
              <a:rPr lang="de-DE" dirty="0"/>
              <a:t>Nachbedingung </a:t>
            </a:r>
            <a:r>
              <a:rPr lang="de-DE" b="1" dirty="0"/>
              <a:t>Q</a:t>
            </a:r>
            <a:r>
              <a:rPr lang="de-DE" dirty="0"/>
              <a:t>:</a:t>
            </a:r>
            <a:r>
              <a:rPr lang="de-DE" b="1" dirty="0"/>
              <a:t> </a:t>
            </a:r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291943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Das zweite Problem: Summe der Elemente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</a:t>
            </a:r>
            <a:r>
              <a:rPr lang="de-DE" b="1" dirty="0"/>
              <a:t>S</a:t>
            </a:r>
            <a:r>
              <a:rPr lang="de-DE" dirty="0"/>
              <a:t> von A, so dass gilt: </a:t>
            </a:r>
          </a:p>
          <a:p>
            <a:pPr lvl="2"/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 </a:t>
            </a:r>
            <a:r>
              <a:rPr lang="de-DE" b="1" dirty="0"/>
              <a:t>P</a:t>
            </a:r>
            <a:r>
              <a:rPr lang="de-DE" sz="2400" dirty="0"/>
              <a:t>: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∀ </a:t>
            </a:r>
            <a:r>
              <a:rPr lang="de-DE" dirty="0">
                <a:solidFill>
                  <a:srgbClr val="FF0000"/>
                </a:solidFill>
              </a:rPr>
              <a:t>i ∈ {1…</a:t>
            </a:r>
            <a:r>
              <a:rPr lang="de-DE" dirty="0" err="1">
                <a:solidFill>
                  <a:srgbClr val="FF0000"/>
                </a:solidFill>
              </a:rPr>
              <a:t>n</a:t>
            </a:r>
            <a:r>
              <a:rPr lang="de-DE" dirty="0">
                <a:solidFill>
                  <a:srgbClr val="FF0000"/>
                </a:solidFill>
              </a:rPr>
              <a:t>}: </a:t>
            </a:r>
            <a:r>
              <a:rPr lang="de-DE" b="1" dirty="0">
                <a:solidFill>
                  <a:srgbClr val="FF0000"/>
                </a:solidFill>
              </a:rPr>
              <a:t>A[i] = i</a:t>
            </a:r>
          </a:p>
          <a:p>
            <a:pPr lvl="2"/>
            <a:r>
              <a:rPr lang="de-DE" dirty="0"/>
              <a:t>Nachbedingung </a:t>
            </a:r>
            <a:r>
              <a:rPr lang="de-DE" b="1" dirty="0"/>
              <a:t>Q</a:t>
            </a:r>
            <a:r>
              <a:rPr lang="de-DE" dirty="0"/>
              <a:t>:</a:t>
            </a:r>
            <a:r>
              <a:rPr lang="de-DE" b="1" dirty="0"/>
              <a:t> </a:t>
            </a:r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32104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Programmiersprache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Programmcode auf den Präsentationen ist in Julia geschrieben</a:t>
            </a:r>
          </a:p>
          <a:p>
            <a:pPr lvl="1"/>
            <a:r>
              <a:rPr lang="de-DE" dirty="0"/>
              <a:t>Sollte intuitiv verständlich sein</a:t>
            </a:r>
          </a:p>
          <a:p>
            <a:r>
              <a:rPr lang="de-DE" dirty="0"/>
              <a:t>Algorithmen von den Präsentationen können ausgeführt werden</a:t>
            </a:r>
          </a:p>
          <a:p>
            <a:pPr lvl="1"/>
            <a:r>
              <a:rPr lang="de-DE" dirty="0"/>
              <a:t>Funktionsweise gut nachzuvollziehen durch schrittweises Ausführen und Debuggen</a:t>
            </a:r>
          </a:p>
          <a:p>
            <a:pPr lvl="1"/>
            <a:r>
              <a:rPr lang="de-DE" dirty="0"/>
              <a:t>Zip-Datei mit Programmcode von den Folien im </a:t>
            </a:r>
            <a:r>
              <a:rPr lang="de-DE" dirty="0" err="1"/>
              <a:t>Moodle</a:t>
            </a:r>
            <a:endParaRPr lang="de-DE" dirty="0"/>
          </a:p>
          <a:p>
            <a:r>
              <a:rPr lang="de-DE" dirty="0"/>
              <a:t>Einführung in Julia heute als Teil der Vorlesung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F77CB31-933D-0A44-BBA5-B652051A2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1960" y="46842"/>
            <a:ext cx="1440160" cy="9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2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512768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90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Ein neues Problem: In-situ-Sortierproblem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, so dass gilt: </a:t>
            </a:r>
            <a:r>
              <a:rPr lang="de-DE" dirty="0">
                <a:solidFill>
                  <a:srgbClr val="00B050"/>
                </a:solidFill>
              </a:rPr>
              <a:t>∀1≤i&lt;</a:t>
            </a:r>
            <a:r>
              <a:rPr lang="de-DE" dirty="0" err="1">
                <a:solidFill>
                  <a:srgbClr val="00B050"/>
                </a:solidFill>
              </a:rPr>
              <a:t>j≤n</a:t>
            </a:r>
            <a:r>
              <a:rPr lang="de-DE" dirty="0">
                <a:solidFill>
                  <a:srgbClr val="00B050"/>
                </a:solidFill>
              </a:rPr>
              <a:t>: A[i] ≤ A[</a:t>
            </a:r>
            <a:r>
              <a:rPr lang="de-DE" dirty="0" err="1">
                <a:solidFill>
                  <a:srgbClr val="00B050"/>
                </a:solidFill>
              </a:rPr>
              <a:t>j</a:t>
            </a:r>
            <a:r>
              <a:rPr lang="de-DE" dirty="0">
                <a:solidFill>
                  <a:srgbClr val="00B050"/>
                </a:solidFill>
              </a:rPr>
              <a:t>]</a:t>
            </a:r>
          </a:p>
          <a:p>
            <a:pPr lvl="1"/>
            <a:r>
              <a:rPr lang="de-DE" dirty="0"/>
              <a:t>Nebenbedingung: Es wird intern kein weiteres Feld gleicher (oder auch nur fast gleicher Größe) verwendet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 </a:t>
            </a:r>
            <a:r>
              <a:rPr lang="de-DE" b="1" dirty="0"/>
              <a:t>P: </a:t>
            </a:r>
            <a:r>
              <a:rPr lang="de-DE" dirty="0" err="1">
                <a:solidFill>
                  <a:srgbClr val="FF0000"/>
                </a:solidFill>
              </a:rPr>
              <a:t>true</a:t>
            </a:r>
            <a:r>
              <a:rPr lang="de-DE" b="1" dirty="0"/>
              <a:t> </a:t>
            </a:r>
            <a:r>
              <a:rPr lang="de-DE" dirty="0"/>
              <a:t>(keine Einschränkung)</a:t>
            </a:r>
          </a:p>
          <a:p>
            <a:pPr lvl="2"/>
            <a:r>
              <a:rPr lang="de-DE" dirty="0"/>
              <a:t>Nachbedingung </a:t>
            </a:r>
            <a:r>
              <a:rPr lang="de-DE" b="1" dirty="0"/>
              <a:t>Q: </a:t>
            </a:r>
            <a:r>
              <a:rPr lang="de-DE" dirty="0">
                <a:solidFill>
                  <a:srgbClr val="00B050"/>
                </a:solidFill>
              </a:rPr>
              <a:t>∀1≤i&lt;</a:t>
            </a:r>
            <a:r>
              <a:rPr lang="de-DE" dirty="0" err="1">
                <a:solidFill>
                  <a:srgbClr val="00B050"/>
                </a:solidFill>
              </a:rPr>
              <a:t>j≤n</a:t>
            </a:r>
            <a:r>
              <a:rPr lang="de-DE" dirty="0">
                <a:solidFill>
                  <a:srgbClr val="00B050"/>
                </a:solidFill>
              </a:rPr>
              <a:t>: A[i] ≤ A[</a:t>
            </a:r>
            <a:r>
              <a:rPr lang="de-DE" dirty="0" err="1">
                <a:solidFill>
                  <a:srgbClr val="00B050"/>
                </a:solidFill>
              </a:rPr>
              <a:t>j</a:t>
            </a:r>
            <a:r>
              <a:rPr lang="de-DE" dirty="0">
                <a:solidFill>
                  <a:srgbClr val="00B050"/>
                </a:solidFill>
              </a:rPr>
              <a:t>]</a:t>
            </a:r>
          </a:p>
          <a:p>
            <a:pPr lvl="2"/>
            <a:r>
              <a:rPr lang="de-DE" dirty="0"/>
              <a:t>Nebenbedingung: nur „konstant“ viel zusätzlicher Speicher</a:t>
            </a:r>
            <a:br>
              <a:rPr lang="de-DE" dirty="0"/>
            </a:br>
            <a:r>
              <a:rPr lang="de-DE" dirty="0"/>
              <a:t>(feste Anzahl von Hilfsvariablen), nur Vergleiche erlaubt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149162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In-situ-Sortieren: Problemanalyse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184353"/>
          </a:xfrm>
        </p:spPr>
        <p:txBody>
          <a:bodyPr/>
          <a:lstStyle/>
          <a:p>
            <a:r>
              <a:rPr lang="de-DE" dirty="0"/>
              <a:t>Felder erlauben </a:t>
            </a:r>
            <a:r>
              <a:rPr lang="de-DE" b="1" dirty="0"/>
              <a:t>wahlfreien</a:t>
            </a:r>
            <a:r>
              <a:rPr lang="de-DE" dirty="0"/>
              <a:t> Zugriff auf Elemente</a:t>
            </a:r>
          </a:p>
          <a:p>
            <a:pPr lvl="1"/>
            <a:r>
              <a:rPr lang="de-DE" sz="2000" b="1" dirty="0"/>
              <a:t>Zugriffszeit</a:t>
            </a:r>
            <a:r>
              <a:rPr lang="de-DE" sz="2000" dirty="0"/>
              <a:t> für ein Feld </a:t>
            </a:r>
            <a:r>
              <a:rPr lang="de-DE" sz="2000" b="1" dirty="0"/>
              <a:t>konstant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(d.h. sie hängt nicht vom Indexwert ab)</a:t>
            </a:r>
          </a:p>
          <a:p>
            <a:pPr lvl="1"/>
            <a:r>
              <a:rPr lang="de-DE" sz="2000" dirty="0"/>
              <a:t>Idealisierende Annahme (gilt nicht für moderne Computer)</a:t>
            </a:r>
          </a:p>
          <a:p>
            <a:r>
              <a:rPr lang="de-DE" dirty="0"/>
              <a:t>Es gibt keine Aussage darüber, ob die Feldinhalte schon sortiert sind, eine willkürliche Reihenfolge haben, oder umgekehrt sortiert sind</a:t>
            </a:r>
          </a:p>
          <a:p>
            <a:pPr lvl="1"/>
            <a:r>
              <a:rPr lang="de-DE" sz="2000" dirty="0"/>
              <a:t>Vielleicht lassen sich solche „</a:t>
            </a:r>
            <a:r>
              <a:rPr lang="de-DE" sz="2000" b="1" dirty="0"/>
              <a:t>erwarteten Eingaben</a:t>
            </a:r>
            <a:r>
              <a:rPr lang="de-DE" sz="2000" dirty="0"/>
              <a:t>“ </a:t>
            </a:r>
            <a:br>
              <a:rPr lang="de-DE" sz="2000" dirty="0"/>
            </a:br>
            <a:r>
              <a:rPr lang="de-DE" sz="2000" dirty="0"/>
              <a:t>aber in der Praxis feststellen</a:t>
            </a:r>
          </a:p>
          <a:p>
            <a:r>
              <a:rPr lang="de-DE" b="1" dirty="0"/>
              <a:t>Aufwand das Problem zu lösen</a:t>
            </a:r>
            <a:r>
              <a:rPr lang="de-DE" dirty="0"/>
              <a:t>: Man kann leicht sehen, dass jedes Element „falsch positioniert“ sein kann</a:t>
            </a:r>
          </a:p>
          <a:p>
            <a:pPr lvl="1"/>
            <a:r>
              <a:rPr lang="de-DE" sz="2000" b="1" dirty="0">
                <a:solidFill>
                  <a:srgbClr val="0711FF"/>
                </a:solidFill>
              </a:rPr>
              <a:t>Mindestaufwand</a:t>
            </a:r>
            <a:r>
              <a:rPr lang="de-DE" sz="2000" dirty="0"/>
              <a:t> im allgemeinen Fall: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 Bewegungen</a:t>
            </a:r>
          </a:p>
          <a:p>
            <a:pPr lvl="1"/>
            <a:r>
              <a:rPr lang="de-DE" sz="2000" b="1" dirty="0">
                <a:solidFill>
                  <a:srgbClr val="0711FF"/>
                </a:solidFill>
              </a:rPr>
              <a:t>Maximalaufwand</a:t>
            </a:r>
            <a:r>
              <a:rPr lang="de-DE" sz="2000" dirty="0"/>
              <a:t> in Abhängigkeit von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2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38107C-DAA3-EB4D-B576-90CFD675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3" y="4260850"/>
            <a:ext cx="317500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ED857-C4D4-BC4A-8A94-030D5331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Lernziele </a:t>
            </a:r>
            <a:r>
              <a:rPr lang="de-DE" dirty="0">
                <a:solidFill>
                  <a:srgbClr val="00B050"/>
                </a:solidFill>
              </a:rPr>
              <a:t>Vorlesung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E6D4D-576D-3D45-A879-C99FD6384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Einem Vortragenden </a:t>
            </a:r>
            <a:r>
              <a:rPr lang="de-DE" sz="2400" dirty="0">
                <a:solidFill>
                  <a:srgbClr val="00B050"/>
                </a:solidFill>
              </a:rPr>
              <a:t>zuhören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B050"/>
                </a:solidFill>
              </a:rPr>
              <a:t>zu lernen</a:t>
            </a:r>
            <a:r>
              <a:rPr lang="de-DE" sz="2400" dirty="0"/>
              <a:t>,</a:t>
            </a:r>
          </a:p>
          <a:p>
            <a:pPr marL="0" indent="0">
              <a:buNone/>
            </a:pPr>
            <a:r>
              <a:rPr lang="de-DE" sz="2400" dirty="0"/>
              <a:t>… der über ein nicht ganz triviales Thema referiert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Dem Vortragenden beim Vortrag </a:t>
            </a:r>
            <a:r>
              <a:rPr lang="de-DE" sz="2400" dirty="0">
                <a:solidFill>
                  <a:srgbClr val="00B050"/>
                </a:solidFill>
              </a:rPr>
              <a:t>gedanklich folgen </a:t>
            </a:r>
            <a:r>
              <a:rPr lang="de-DE" sz="2400" dirty="0"/>
              <a:t>können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</a:rPr>
              <a:t>Vorbereitung</a:t>
            </a:r>
            <a:r>
              <a:rPr lang="de-DE" sz="2400" dirty="0"/>
              <a:t> für das selbständige Erarbeiten der Inhalte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Erarbeitung durch</a:t>
            </a:r>
          </a:p>
          <a:p>
            <a:r>
              <a:rPr lang="de-DE" sz="2400" dirty="0"/>
              <a:t>Nacharbeitung der Präsentationen</a:t>
            </a:r>
          </a:p>
          <a:p>
            <a:r>
              <a:rPr lang="de-DE" sz="2400" dirty="0"/>
              <a:t>Lösen von Übungsaufgaben</a:t>
            </a:r>
          </a:p>
          <a:p>
            <a:r>
              <a:rPr lang="de-DE" sz="2400" dirty="0"/>
              <a:t>Diskussion in Übungsgruppe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41296-F2A1-8347-8449-463589EA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404FA-AA35-1343-A698-8EE36D7E71F2}"/>
              </a:ext>
            </a:extLst>
          </p:cNvPr>
          <p:cNvSpPr txBox="1"/>
          <p:nvPr/>
        </p:nvSpPr>
        <p:spPr>
          <a:xfrm>
            <a:off x="8388424" y="5877272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28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zur Lösung eines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363272" cy="4968875"/>
          </a:xfrm>
        </p:spPr>
        <p:txBody>
          <a:bodyPr/>
          <a:lstStyle/>
          <a:p>
            <a:r>
              <a:rPr lang="de-DE" sz="2400" dirty="0"/>
              <a:t>Gegeben ein </a:t>
            </a:r>
            <a:r>
              <a:rPr lang="de-DE" sz="2400" b="1" dirty="0"/>
              <a:t>Problem</a:t>
            </a:r>
            <a:r>
              <a:rPr lang="de-DE" sz="2400" dirty="0"/>
              <a:t> (hier: In-situ-Sortierproblem)</a:t>
            </a:r>
          </a:p>
          <a:p>
            <a:pPr lvl="1"/>
            <a:r>
              <a:rPr lang="de-DE" sz="2000" dirty="0"/>
              <a:t>Damit verbundene Fragen:</a:t>
            </a:r>
          </a:p>
          <a:p>
            <a:pPr lvl="2"/>
            <a:r>
              <a:rPr lang="de-DE" sz="2000" dirty="0"/>
              <a:t>Wie „langsam“ muss ein Algorithmus sein, damit alle möglichen Probleminstanzen korrekt gelöst werden?</a:t>
            </a:r>
          </a:p>
          <a:p>
            <a:pPr lvl="2"/>
            <a:r>
              <a:rPr lang="de-DE" sz="2000" dirty="0"/>
              <a:t>Oder: Wenn wir schon einen Algorithmus haben, </a:t>
            </a:r>
            <a:br>
              <a:rPr lang="de-DE" sz="2000" dirty="0"/>
            </a:br>
            <a:r>
              <a:rPr lang="de-DE" sz="2000" dirty="0"/>
              <a:t>können wir noch einen „substantiell besseren“ finden? </a:t>
            </a:r>
            <a:br>
              <a:rPr lang="de-DE" sz="2000" dirty="0"/>
            </a:br>
            <a:r>
              <a:rPr lang="de-DE" sz="2000" dirty="0"/>
              <a:t>Was müssen wir investieren?</a:t>
            </a:r>
          </a:p>
          <a:p>
            <a:r>
              <a:rPr lang="de-DE" sz="2400" dirty="0"/>
              <a:t>Jede Eingabe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sz="2400" dirty="0"/>
              <a:t> stellt eine </a:t>
            </a:r>
            <a:r>
              <a:rPr lang="de-DE" sz="2400" b="1" dirty="0"/>
              <a:t>Probleminstanz</a:t>
            </a:r>
            <a:r>
              <a:rPr lang="de-DE" sz="2400" dirty="0"/>
              <a:t> dar</a:t>
            </a:r>
          </a:p>
          <a:p>
            <a:r>
              <a:rPr lang="de-DE" sz="2400" dirty="0"/>
              <a:t>Notwendiger Aufwand in Abhängigkeit von der Größe der Eingabe heißt </a:t>
            </a:r>
            <a:r>
              <a:rPr lang="de-DE" sz="2400" b="1" dirty="0"/>
              <a:t>Komplexität eines Problems</a:t>
            </a:r>
          </a:p>
          <a:p>
            <a:pPr lvl="1"/>
            <a:r>
              <a:rPr lang="de-DE" sz="2000" dirty="0"/>
              <a:t>Anzahl der notwendigen Verarbeitungsschritte in Abhängigkeit der Größe der Eingabe (hier: Anzahl der Elemente des Feldes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sz="2000" dirty="0"/>
              <a:t>)</a:t>
            </a:r>
          </a:p>
          <a:p>
            <a:pPr lvl="1"/>
            <a:r>
              <a:rPr lang="de-DE" sz="2000" dirty="0"/>
              <a:t>Komplexität durch jeweils „schlimmste“ Probleminstanz bestimmt</a:t>
            </a:r>
          </a:p>
          <a:p>
            <a:pPr lvl="1"/>
            <a:r>
              <a:rPr lang="de-DE" sz="2000" dirty="0"/>
              <a:t>Einzelne Probleminstanzen können evtl. weniger Schritte benötigen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0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Beispiel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2: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Sortierung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07504" y="2636912"/>
            <a:ext cx="8784976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504" y="1052736"/>
            <a:ext cx="9073008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Gegeben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: A = [4, 7, 3, 5, 9, 1]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Gesucht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In-situ-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Sortierverfahren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aufsteigend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Aufgabe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Entwickle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Idee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”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91707" y="2676866"/>
            <a:ext cx="5200773" cy="1017404"/>
            <a:chOff x="2843808" y="2708920"/>
            <a:chExt cx="5200773" cy="1017404"/>
          </a:xfrm>
        </p:grpSpPr>
        <p:grpSp>
          <p:nvGrpSpPr>
            <p:cNvPr id="13" name="Gruppierung 12"/>
            <p:cNvGrpSpPr/>
            <p:nvPr/>
          </p:nvGrpSpPr>
          <p:grpSpPr>
            <a:xfrm>
              <a:off x="2843808" y="2708920"/>
              <a:ext cx="5200773" cy="1008112"/>
              <a:chOff x="2843808" y="2708920"/>
              <a:chExt cx="5200773" cy="1008112"/>
            </a:xfrm>
          </p:grpSpPr>
          <p:pic>
            <p:nvPicPr>
              <p:cNvPr id="9" name="Bild 8" descr="Screen Shot 2015-04-05 at 20.09.47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170" y="2708920"/>
                <a:ext cx="4401411" cy="1008112"/>
              </a:xfrm>
              <a:prstGeom prst="rect">
                <a:avLst/>
              </a:prstGeom>
            </p:spPr>
          </p:pic>
          <p:cxnSp>
            <p:nvCxnSpPr>
              <p:cNvPr id="11" name="Gerade Verbindung mit Pfeil 10"/>
              <p:cNvCxnSpPr/>
              <p:nvPr/>
            </p:nvCxnSpPr>
            <p:spPr>
              <a:xfrm>
                <a:off x="3131840" y="2924944"/>
                <a:ext cx="5040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feld 11"/>
              <p:cNvSpPr txBox="1"/>
              <p:nvPr/>
            </p:nvSpPr>
            <p:spPr>
              <a:xfrm>
                <a:off x="2843808" y="2708920"/>
                <a:ext cx="325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68144" y="3356992"/>
              <a:ext cx="2407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j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7F26F10-ABB0-AD4B-A833-B907A487FE06}"/>
              </a:ext>
            </a:extLst>
          </p:cNvPr>
          <p:cNvSpPr txBox="1"/>
          <p:nvPr/>
        </p:nvSpPr>
        <p:spPr>
          <a:xfrm>
            <a:off x="137794" y="3093599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insertion_sort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j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key = A[j]</a:t>
            </a:r>
          </a:p>
          <a:p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   # insert A[j] into the sorted sequence A[1..j − 1]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j -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&gt;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&gt; key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key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</a:p>
          <a:p>
            <a:r>
              <a:rPr lang="en-GB" dirty="0">
                <a:solidFill>
                  <a:srgbClr val="0711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14162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Entwurfsmuster / Entwurfsverfahren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Schrittweise Berechnung</a:t>
            </a:r>
          </a:p>
          <a:p>
            <a:pPr lvl="1"/>
            <a:r>
              <a:rPr lang="de-DE" dirty="0"/>
              <a:t>Beispiel: Bestimmung der Summe eines Feldes durch Aufsummierung von Feldelementen</a:t>
            </a:r>
          </a:p>
          <a:p>
            <a:r>
              <a:rPr lang="de-DE" dirty="0"/>
              <a:t>Ein-Schritt-</a:t>
            </a:r>
            <a:r>
              <a:rPr lang="de-DE" dirty="0" err="1"/>
              <a:t>Berechnng</a:t>
            </a:r>
            <a:endParaRPr lang="de-DE" dirty="0"/>
          </a:p>
          <a:p>
            <a:pPr lvl="1"/>
            <a:r>
              <a:rPr lang="de-DE" dirty="0"/>
              <a:t>Beispiel: Bestimmung der Summe eines Feldes ohne die Feldelemente selbst zu betrachten (geht nur unter Annahmen)</a:t>
            </a:r>
          </a:p>
          <a:p>
            <a:r>
              <a:rPr lang="de-DE" dirty="0"/>
              <a:t>Verkleinerungsprinzip</a:t>
            </a:r>
          </a:p>
          <a:p>
            <a:pPr lvl="1"/>
            <a:r>
              <a:rPr lang="de-DE" dirty="0"/>
              <a:t>Beispiel: Sortierung eines Feldes</a:t>
            </a:r>
          </a:p>
          <a:p>
            <a:pPr lvl="2"/>
            <a:r>
              <a:rPr lang="de-DE" dirty="0"/>
              <a:t>Unsortierter Teil wird immer kleiner, letztlich leer</a:t>
            </a:r>
          </a:p>
          <a:p>
            <a:pPr lvl="2"/>
            <a:r>
              <a:rPr lang="de-DE" dirty="0"/>
              <a:t>Umgekehrt: Sortierter Teil wird immer größer, umfasst am Ende alles </a:t>
            </a:r>
            <a:r>
              <a:rPr lang="de-DE" dirty="0">
                <a:sym typeface="Wingdings"/>
              </a:rPr>
              <a:t> Sortierung erreicht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Laufzeitanalyse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Laufzeit als </a:t>
            </a:r>
            <a:r>
              <a:rPr lang="de-DE" b="1" dirty="0"/>
              <a:t>Funktion der Eingabegröße</a:t>
            </a:r>
          </a:p>
          <a:p>
            <a:r>
              <a:rPr lang="de-DE" dirty="0"/>
              <a:t>Verbrauch an Ressourcen: </a:t>
            </a:r>
            <a:r>
              <a:rPr lang="de-DE" b="1" dirty="0"/>
              <a:t>Zeit</a:t>
            </a:r>
            <a:r>
              <a:rPr lang="de-DE" dirty="0"/>
              <a:t>, </a:t>
            </a:r>
            <a:r>
              <a:rPr lang="de-DE" b="1" dirty="0"/>
              <a:t>Speicher</a:t>
            </a:r>
            <a:r>
              <a:rPr lang="de-DE" dirty="0"/>
              <a:t>, Bandbreite, Prozessoranzahl, ...</a:t>
            </a:r>
          </a:p>
          <a:p>
            <a:r>
              <a:rPr lang="de-DE" dirty="0"/>
              <a:t>Laufzeit bezogen auf serielle Maschinen mit wahlfreiem Speicherzugriff </a:t>
            </a:r>
          </a:p>
          <a:p>
            <a:pPr lvl="1"/>
            <a:r>
              <a:rPr lang="de-DE" b="1" dirty="0"/>
              <a:t>von Neumann-Architektur ...</a:t>
            </a:r>
          </a:p>
          <a:p>
            <a:pPr lvl="1"/>
            <a:r>
              <a:rPr lang="de-DE" dirty="0"/>
              <a:t>... und Speicherzugriffszeit als konstant angenommen</a:t>
            </a:r>
          </a:p>
          <a:p>
            <a:r>
              <a:rPr lang="de-DE" dirty="0"/>
              <a:t>Laufzeit kann von der Art der Eingabe abhängen (</a:t>
            </a:r>
            <a:r>
              <a:rPr lang="de-DE" b="1" dirty="0"/>
              <a:t>bester Fall, typischer Fall, schlechtester Fall</a:t>
            </a:r>
            <a:r>
              <a:rPr lang="de-DE" dirty="0"/>
              <a:t>)</a:t>
            </a:r>
          </a:p>
          <a:p>
            <a:r>
              <a:rPr lang="de-DE" dirty="0"/>
              <a:t>Meistens: schlechtester Fall betrachtet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466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297" y="260350"/>
            <a:ext cx="8568183" cy="503238"/>
          </a:xfrm>
        </p:spPr>
        <p:txBody>
          <a:bodyPr/>
          <a:lstStyle/>
          <a:p>
            <a:r>
              <a:rPr lang="de-DE" b="1" dirty="0"/>
              <a:t>Aufwand</a:t>
            </a:r>
            <a:r>
              <a:rPr lang="de-DE" dirty="0"/>
              <a:t> für Zuweisung, Berechnung, Vergleich?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6" name="Bild 5" descr="Screen Shot 2015-04-05 at 20.30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5661248"/>
            <a:ext cx="7308304" cy="78323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868144" y="1988840"/>
            <a:ext cx="792088" cy="11521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97D18F-D96A-9243-8A23-A7659831A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55" y="4995634"/>
            <a:ext cx="6534009" cy="644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1C901A-478A-4C42-8108-6571960D4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564" y="1117340"/>
            <a:ext cx="1978055" cy="3206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813FA5-8EC2-6244-822A-8991D798F973}"/>
              </a:ext>
            </a:extLst>
          </p:cNvPr>
          <p:cNvSpPr txBox="1"/>
          <p:nvPr/>
        </p:nvSpPr>
        <p:spPr>
          <a:xfrm>
            <a:off x="317330" y="1248142"/>
            <a:ext cx="63376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    function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insertion_sort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2000" dirty="0">
                <a:latin typeface="Courier New" panose="02070309020205020404" pitchFamily="49" charset="0"/>
              </a:rPr>
              <a:t>1:</a:t>
            </a: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    </a:t>
            </a: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j =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2:      key = A[j]</a:t>
            </a:r>
          </a:p>
          <a:p>
            <a:r>
              <a:rPr lang="en-GB" sz="2000" dirty="0">
                <a:latin typeface="Courier New" panose="02070309020205020404" pitchFamily="49" charset="0"/>
              </a:rPr>
              <a:t>3: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     # insert A[j] in A[1..j − 1]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4:    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j -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000" dirty="0">
                <a:latin typeface="Courier New" panose="02070309020205020404" pitchFamily="49" charset="0"/>
              </a:rPr>
              <a:t>5:</a:t>
            </a: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while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A[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 &gt; key</a:t>
            </a:r>
          </a:p>
          <a:p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6:        A[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 = A[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7:      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8:      A[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 = key</a:t>
            </a:r>
          </a:p>
          <a:p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</a:p>
          <a:p>
            <a:r>
              <a:rPr lang="en-GB" sz="2000" dirty="0">
                <a:solidFill>
                  <a:srgbClr val="0711FF"/>
                </a:solidFill>
                <a:latin typeface="Courier New" panose="02070309020205020404" pitchFamily="49" charset="0"/>
              </a:rPr>
              <a:t>    end</a:t>
            </a:r>
          </a:p>
        </p:txBody>
      </p:sp>
    </p:spTree>
    <p:extLst>
      <p:ext uri="{BB962C8B-B14F-4D97-AF65-F5344CB8AC3E}">
        <p14:creationId xmlns:p14="http://schemas.microsoft.com/office/powerpoint/2010/main" val="12320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Bester Fall: Feld ist aufsteigend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Screen Shot 2015-04-05 at 22.0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4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7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Schlechtester Fall: Feld ist absteigend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Screen Shot 2015-04-05 at 22.0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44000" cy="52380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3BBDF0-50E7-B042-8E8F-6BCA77A67CD6}"/>
              </a:ext>
            </a:extLst>
          </p:cNvPr>
          <p:cNvSpPr/>
          <p:nvPr/>
        </p:nvSpPr>
        <p:spPr>
          <a:xfrm>
            <a:off x="107504" y="5013176"/>
            <a:ext cx="8857109" cy="11526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3CFAA2-C538-044A-A7BE-77282686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669" y="4607703"/>
            <a:ext cx="4615888" cy="703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55BAA9-6DB0-4148-A15D-3FAD9480B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669" y="5517455"/>
            <a:ext cx="4118752" cy="310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7B414E-0539-884A-8D67-36848F520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669" y="5990084"/>
            <a:ext cx="3288611" cy="3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Schlechtester Fall: Feld ist absteigend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Bild 4" descr="Screen Shot 2015-04-05 at 22.0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44000" cy="52380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DFEBA9-EB24-D249-BFF0-A380D5339DD5}"/>
              </a:ext>
            </a:extLst>
          </p:cNvPr>
          <p:cNvSpPr/>
          <p:nvPr/>
        </p:nvSpPr>
        <p:spPr>
          <a:xfrm>
            <a:off x="2875847" y="6148359"/>
            <a:ext cx="3319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de-DE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c</a:t>
            </a:r>
            <a:r>
              <a:rPr lang="de-D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de-DE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</a:t>
            </a:r>
          </a:p>
        </p:txBody>
      </p:sp>
    </p:spTree>
    <p:extLst>
      <p:ext uri="{BB962C8B-B14F-4D97-AF65-F5344CB8AC3E}">
        <p14:creationId xmlns:p14="http://schemas.microsoft.com/office/powerpoint/2010/main" val="38242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Schlimmster vs. typischer 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5" name="Bild 4" descr="Screen Shot 2015-04-05 at 22.0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95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964487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chemeClr val="bg1"/>
                </a:solidFill>
                <a:latin typeface="Chalkduster"/>
                <a:cs typeface="+mj-cs"/>
              </a:rPr>
              <a:t>Eine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andere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Idee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für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Sortieren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-19137" y="2311999"/>
            <a:ext cx="8568952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1008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Gegeben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: a = [4, 7, 3, 5, 9, 1]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Gesucht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In-situ-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Sortierverfahren</a:t>
            </a:r>
            <a:endParaRPr lang="en-US" sz="2400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3275856" y="2420888"/>
            <a:ext cx="5200773" cy="1008112"/>
            <a:chOff x="2843808" y="2420888"/>
            <a:chExt cx="5200773" cy="1008112"/>
          </a:xfrm>
        </p:grpSpPr>
        <p:pic>
          <p:nvPicPr>
            <p:cNvPr id="9" name="Bild 8" descr="Screen Shot 2015-04-05 at 20.09.4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170" y="2420888"/>
              <a:ext cx="4401411" cy="1008112"/>
            </a:xfrm>
            <a:prstGeom prst="rect">
              <a:avLst/>
            </a:prstGeom>
          </p:spPr>
        </p:pic>
        <p:cxnSp>
          <p:nvCxnSpPr>
            <p:cNvPr id="11" name="Gerade Verbindung mit Pfeil 10"/>
            <p:cNvCxnSpPr/>
            <p:nvPr/>
          </p:nvCxnSpPr>
          <p:spPr>
            <a:xfrm>
              <a:off x="3131840" y="2708920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843808" y="2492896"/>
              <a:ext cx="325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5BA453-D2DA-D444-9062-43CF126DB46E}"/>
              </a:ext>
            </a:extLst>
          </p:cNvPr>
          <p:cNvSpPr txBox="1"/>
          <p:nvPr/>
        </p:nvSpPr>
        <p:spPr>
          <a:xfrm>
            <a:off x="133573" y="2850004"/>
            <a:ext cx="868127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selection_sort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min =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j = 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):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A[j] &lt; A[min]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find the minimum in the unsorted part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    min = j</a:t>
            </a: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x = A[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]        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swap the found minimum into sorted part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A[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] = A[min]</a:t>
            </a: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A[min] = x</a:t>
            </a: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Teilnehmerkreis und Voraussetzungen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 dirty="0"/>
              <a:t>Studiengänge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Informatik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IT-Sicherheit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Mathematik in Medizin und Lebenswissenschaften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Medieninformatik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Medizinische Informatik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Medizinische Ingenieurwissenschaft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Robotik und Autonome Systeme</a:t>
            </a:r>
          </a:p>
          <a:p>
            <a:pPr>
              <a:defRPr/>
            </a:pPr>
            <a:endParaRPr lang="de-DE" sz="1800" b="1" dirty="0"/>
          </a:p>
          <a:p>
            <a:pPr marL="0" indent="0">
              <a:buFontTx/>
              <a:buNone/>
              <a:defRPr/>
            </a:pPr>
            <a:r>
              <a:rPr lang="de-DE" sz="1800" b="1" dirty="0"/>
              <a:t>Vorausgesetzte Kenntnisse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Einführung in die Programmierung</a:t>
            </a:r>
          </a:p>
          <a:p>
            <a:pPr>
              <a:defRPr/>
            </a:pPr>
            <a:r>
              <a:rPr lang="de-DE" sz="1800" dirty="0"/>
              <a:t>Übliche Lernfähigkeit und Aufnahmebereitschaft aus dem 2. Fachsemester</a:t>
            </a:r>
          </a:p>
          <a:p>
            <a:pPr marL="0" indent="0">
              <a:buFontTx/>
              <a:buNone/>
              <a:defRPr/>
            </a:pPr>
            <a:endParaRPr lang="de-DE" sz="1800" b="1" dirty="0"/>
          </a:p>
          <a:p>
            <a:pPr marL="0" indent="0">
              <a:buFontTx/>
              <a:buNone/>
              <a:defRPr/>
            </a:pPr>
            <a:r>
              <a:rPr lang="de-DE" sz="1800" dirty="0"/>
              <a:t>Es sind manchmal Studierende aus anderen Studiengängen und höheren Fachsemestern dabei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1038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Sortieren durch Auswählen (</a:t>
            </a:r>
            <a:r>
              <a:rPr lang="de-DE" dirty="0" err="1"/>
              <a:t>Selection-Sort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Gleiches </a:t>
            </a:r>
            <a:r>
              <a:rPr lang="de-DE" b="1" dirty="0"/>
              <a:t>Entwurfsmuster: Verkleinerungsprinzip</a:t>
            </a:r>
          </a:p>
          <a:p>
            <a:r>
              <a:rPr lang="de-DE" dirty="0"/>
              <a:t>Aufwand im </a:t>
            </a:r>
            <a:r>
              <a:rPr lang="de-DE" b="1" dirty="0"/>
              <a:t>schlechtesten Fall</a:t>
            </a:r>
            <a:r>
              <a:rPr lang="de-DE" dirty="0"/>
              <a:t>? </a:t>
            </a:r>
          </a:p>
          <a:p>
            <a:pPr lvl="1"/>
            <a:r>
              <a:rPr lang="de-DE" dirty="0"/>
              <a:t>T(</a:t>
            </a:r>
            <a:r>
              <a:rPr lang="de-DE" dirty="0" err="1"/>
              <a:t>n</a:t>
            </a:r>
            <a:r>
              <a:rPr lang="de-DE" dirty="0"/>
              <a:t>) = c</a:t>
            </a:r>
            <a:r>
              <a:rPr lang="de-DE" baseline="-25000" dirty="0"/>
              <a:t>1</a:t>
            </a:r>
            <a:r>
              <a:rPr lang="de-DE" dirty="0"/>
              <a:t>n</a:t>
            </a:r>
            <a:r>
              <a:rPr lang="de-DE" baseline="30000" dirty="0"/>
              <a:t>2 </a:t>
            </a:r>
            <a:r>
              <a:rPr lang="de-DE" dirty="0"/>
              <a:t>+ …</a:t>
            </a:r>
          </a:p>
          <a:p>
            <a:r>
              <a:rPr lang="de-DE" dirty="0"/>
              <a:t>Aufwand im </a:t>
            </a:r>
            <a:r>
              <a:rPr lang="de-DE" b="1" dirty="0"/>
              <a:t>besten Fall</a:t>
            </a:r>
            <a:r>
              <a:rPr lang="de-DE" dirty="0"/>
              <a:t>? </a:t>
            </a:r>
          </a:p>
          <a:p>
            <a:pPr marL="742950" lvl="2" indent="-342900"/>
            <a:r>
              <a:rPr lang="de-DE" sz="2400" dirty="0"/>
              <a:t>T(</a:t>
            </a:r>
            <a:r>
              <a:rPr lang="de-DE" sz="2400" dirty="0" err="1"/>
              <a:t>n</a:t>
            </a:r>
            <a:r>
              <a:rPr lang="de-DE" sz="2400" dirty="0"/>
              <a:t>) = c</a:t>
            </a:r>
            <a:r>
              <a:rPr lang="de-DE" sz="2400" baseline="-25000" dirty="0"/>
              <a:t>2</a:t>
            </a:r>
            <a:r>
              <a:rPr lang="de-DE" sz="2400" dirty="0"/>
              <a:t>n</a:t>
            </a:r>
            <a:r>
              <a:rPr lang="de-DE" sz="2400" baseline="30000" dirty="0"/>
              <a:t>2</a:t>
            </a:r>
            <a:r>
              <a:rPr lang="de-DE" sz="2400" dirty="0"/>
              <a:t> + …</a:t>
            </a:r>
          </a:p>
          <a:p>
            <a:r>
              <a:rPr lang="de-DE" dirty="0"/>
              <a:t>Sortieren durch Auswählen scheint also noch schlechter zu sein als Sortieren durch Einfügen !</a:t>
            </a:r>
          </a:p>
          <a:p>
            <a:r>
              <a:rPr lang="de-DE" dirty="0"/>
              <a:t>Kann sich jemand eine Situation vorstellen, in der man trotzdem zu Sortieren durch Auswählen greift?</a:t>
            </a:r>
          </a:p>
          <a:p>
            <a:pPr lvl="1"/>
            <a:r>
              <a:rPr lang="de-DE" dirty="0"/>
              <a:t>Was passiert, wenn die Elemente sehr groß sind?</a:t>
            </a:r>
          </a:p>
          <a:p>
            <a:pPr lvl="1"/>
            <a:r>
              <a:rPr lang="de-DE" dirty="0"/>
              <a:t>Verschiebungen sind aufwendig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pSp>
        <p:nvGrpSpPr>
          <p:cNvPr id="5" name="Gruppierung 1">
            <a:extLst>
              <a:ext uri="{FF2B5EF4-FFF2-40B4-BE49-F238E27FC236}">
                <a16:creationId xmlns:a16="http://schemas.microsoft.com/office/drawing/2014/main" id="{8B30CDC0-498C-BB45-8675-47249612AAF3}"/>
              </a:ext>
            </a:extLst>
          </p:cNvPr>
          <p:cNvGrpSpPr/>
          <p:nvPr/>
        </p:nvGrpSpPr>
        <p:grpSpPr>
          <a:xfrm>
            <a:off x="4788024" y="2420888"/>
            <a:ext cx="3616597" cy="701037"/>
            <a:chOff x="2843808" y="2420888"/>
            <a:chExt cx="5200773" cy="1008112"/>
          </a:xfrm>
        </p:grpSpPr>
        <p:pic>
          <p:nvPicPr>
            <p:cNvPr id="6" name="Bild 8" descr="Screen Shot 2015-04-05 at 20.09.47.png">
              <a:extLst>
                <a:ext uri="{FF2B5EF4-FFF2-40B4-BE49-F238E27FC236}">
                  <a16:creationId xmlns:a16="http://schemas.microsoft.com/office/drawing/2014/main" id="{C1F7D36E-CF91-CF4E-B90F-061047C99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170" y="2420888"/>
              <a:ext cx="4401411" cy="1008112"/>
            </a:xfrm>
            <a:prstGeom prst="rect">
              <a:avLst/>
            </a:prstGeom>
          </p:spPr>
        </p:pic>
        <p:cxnSp>
          <p:nvCxnSpPr>
            <p:cNvPr id="7" name="Gerade Verbindung mit Pfeil 10">
              <a:extLst>
                <a:ext uri="{FF2B5EF4-FFF2-40B4-BE49-F238E27FC236}">
                  <a16:creationId xmlns:a16="http://schemas.microsoft.com/office/drawing/2014/main" id="{0981EF31-BEA3-EB4E-86D5-DDED8B54BAE3}"/>
                </a:ext>
              </a:extLst>
            </p:cNvPr>
            <p:cNvCxnSpPr/>
            <p:nvPr/>
          </p:nvCxnSpPr>
          <p:spPr>
            <a:xfrm>
              <a:off x="3131840" y="2708920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11">
              <a:extLst>
                <a:ext uri="{FF2B5EF4-FFF2-40B4-BE49-F238E27FC236}">
                  <a16:creationId xmlns:a16="http://schemas.microsoft.com/office/drawing/2014/main" id="{944B7142-F79E-8C44-A5D9-00B59F3795A6}"/>
                </a:ext>
              </a:extLst>
            </p:cNvPr>
            <p:cNvSpPr txBox="1"/>
            <p:nvPr/>
          </p:nvSpPr>
          <p:spPr>
            <a:xfrm>
              <a:off x="2843808" y="2492896"/>
              <a:ext cx="325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7323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der beiden Algorithmen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Anzahl Vergleiche?</a:t>
            </a:r>
          </a:p>
          <a:p>
            <a:r>
              <a:rPr lang="de-DE" dirty="0"/>
              <a:t>Anzahl Zuweisungen?</a:t>
            </a:r>
          </a:p>
          <a:p>
            <a:r>
              <a:rPr lang="de-DE" dirty="0"/>
              <a:t>Berechnungen?</a:t>
            </a:r>
          </a:p>
          <a:p>
            <a:endParaRPr lang="de-DE" dirty="0"/>
          </a:p>
          <a:p>
            <a:r>
              <a:rPr lang="de-DE" dirty="0"/>
              <a:t>Was passiert, wenn die Eingabe immer weiter wächst?</a:t>
            </a:r>
          </a:p>
          <a:p>
            <a:pPr lvl="1"/>
            <a:r>
              <a:rPr lang="de-DE" dirty="0" err="1">
                <a:latin typeface="Times"/>
                <a:cs typeface="Times"/>
              </a:rPr>
              <a:t>n</a:t>
            </a:r>
            <a:r>
              <a:rPr lang="de-DE" dirty="0"/>
              <a:t> ⟼ ∞</a:t>
            </a:r>
          </a:p>
          <a:p>
            <a:r>
              <a:rPr lang="de-DE" dirty="0"/>
              <a:t>Asymptotische Komplexität eines Algorithmus</a:t>
            </a:r>
          </a:p>
          <a:p>
            <a:r>
              <a:rPr lang="de-DE" dirty="0"/>
              <a:t>Die Konstanten </a:t>
            </a:r>
            <a:r>
              <a:rPr lang="de-DE" dirty="0">
                <a:latin typeface="Times"/>
                <a:cs typeface="Times"/>
              </a:rPr>
              <a:t>c</a:t>
            </a:r>
            <a:r>
              <a:rPr lang="de-DE" baseline="-25000" dirty="0">
                <a:latin typeface="Times"/>
                <a:cs typeface="Times"/>
              </a:rPr>
              <a:t>i</a:t>
            </a:r>
            <a:r>
              <a:rPr lang="de-DE" dirty="0"/>
              <a:t> sind nicht dominierend</a:t>
            </a:r>
          </a:p>
          <a:p>
            <a:r>
              <a:rPr lang="de-DE" dirty="0"/>
              <a:t>Lohnt es sich, die Konstanten zu bestimmen?</a:t>
            </a:r>
          </a:p>
          <a:p>
            <a:r>
              <a:rPr lang="de-DE" dirty="0"/>
              <a:t>Sind die beiden Algorithmen substantiell verschieden?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8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7592-5D21-C04F-A6A1-D17F0BC1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A51C4-1B62-D040-9EDF-12988F09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5D27F3-8CB8-974B-B834-811B6F2FB72E}"/>
              </a:ext>
            </a:extLst>
          </p:cNvPr>
          <p:cNvGrpSpPr/>
          <p:nvPr/>
        </p:nvGrpSpPr>
        <p:grpSpPr>
          <a:xfrm>
            <a:off x="683569" y="3918998"/>
            <a:ext cx="5544615" cy="2285610"/>
            <a:chOff x="1006754" y="4028534"/>
            <a:chExt cx="5544615" cy="2285610"/>
          </a:xfrm>
        </p:grpSpPr>
        <p:sp>
          <p:nvSpPr>
            <p:cNvPr id="6" name="Rectangle 33">
              <a:extLst>
                <a:ext uri="{FF2B5EF4-FFF2-40B4-BE49-F238E27FC236}">
                  <a16:creationId xmlns:a16="http://schemas.microsoft.com/office/drawing/2014/main" id="{450AD43A-A06D-814B-AB26-BFB2202A1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54" y="4028534"/>
              <a:ext cx="5544615" cy="22856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Arial"/>
                <a:buChar char="•"/>
              </a:pPr>
              <a:endParaRPr lang="de-DE" sz="2000" dirty="0"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6ED0D-0383-E341-B9B4-2ED48AAE4467}"/>
                </a:ext>
              </a:extLst>
            </p:cNvPr>
            <p:cNvSpPr txBox="1"/>
            <p:nvPr/>
          </p:nvSpPr>
          <p:spPr>
            <a:xfrm>
              <a:off x="1156546" y="4072522"/>
              <a:ext cx="5394823" cy="219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function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GB" sz="105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selection_sort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(A)</a:t>
              </a:r>
            </a:p>
            <a:p>
              <a:r>
                <a:rPr lang="en-GB" sz="105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  for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GB" sz="105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</a:t>
              </a:r>
              <a:r>
                <a:rPr lang="en-GB" sz="105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1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:</a:t>
              </a:r>
              <a:r>
                <a:rPr lang="en-GB" sz="105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length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(A)</a:t>
              </a:r>
            </a:p>
            <a:p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min = </a:t>
              </a:r>
              <a:r>
                <a:rPr lang="en-GB" sz="105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endParaRPr lang="en-GB" sz="105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r>
                <a:rPr lang="en-GB" sz="105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    for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j = (</a:t>
              </a:r>
              <a:r>
                <a:rPr lang="en-GB" sz="105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+ </a:t>
              </a:r>
              <a:r>
                <a:rPr lang="en-GB" sz="105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1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):</a:t>
              </a:r>
              <a:r>
                <a:rPr lang="en-GB" sz="105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length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(A)</a:t>
              </a:r>
            </a:p>
            <a:p>
              <a:r>
                <a:rPr lang="en-GB" sz="105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      if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A[j] &lt; A[min] </a:t>
              </a:r>
              <a:r>
                <a:rPr lang="en-GB" sz="1050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# find the minimum in the unsorted part</a:t>
              </a:r>
              <a:endParaRPr lang="en-GB" sz="105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    min = j</a:t>
              </a:r>
            </a:p>
            <a:p>
              <a:r>
                <a:rPr lang="en-GB" sz="105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      end</a:t>
              </a:r>
              <a:endParaRPr lang="en-GB" sz="105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r>
                <a:rPr lang="en-GB" sz="105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    end</a:t>
              </a:r>
              <a:r>
                <a:rPr lang="en-GB" sz="1050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 </a:t>
              </a:r>
              <a:endParaRPr lang="en-GB" sz="105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x = A[</a:t>
              </a:r>
              <a:r>
                <a:rPr lang="en-GB" sz="105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]         </a:t>
              </a:r>
              <a:r>
                <a:rPr lang="en-GB" sz="1050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# swap the found minimum into sorted part</a:t>
              </a:r>
              <a:endParaRPr lang="en-GB" sz="105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A[</a:t>
              </a:r>
              <a:r>
                <a:rPr lang="en-GB" sz="105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] = A[min]</a:t>
              </a:r>
            </a:p>
            <a:p>
              <a:r>
                <a:rPr lang="en-GB" sz="105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A[min] = x</a:t>
              </a:r>
            </a:p>
            <a:p>
              <a:r>
                <a:rPr lang="en-GB" sz="105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  end</a:t>
              </a:r>
              <a:endParaRPr lang="en-GB" sz="105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r>
                <a:rPr lang="en-GB" sz="1050" dirty="0">
                  <a:solidFill>
                    <a:srgbClr val="0711FF"/>
                  </a:solidFill>
                  <a:latin typeface="Courier New" panose="02070309020205020404" pitchFamily="49" charset="0"/>
                </a:rPr>
                <a:t>end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912DE8-8F4C-EC43-9EA9-E24D2D9E2844}"/>
              </a:ext>
            </a:extLst>
          </p:cNvPr>
          <p:cNvGrpSpPr/>
          <p:nvPr/>
        </p:nvGrpSpPr>
        <p:grpSpPr>
          <a:xfrm>
            <a:off x="683568" y="1268462"/>
            <a:ext cx="5544616" cy="2571763"/>
            <a:chOff x="851484" y="990934"/>
            <a:chExt cx="5544616" cy="2571763"/>
          </a:xfrm>
        </p:grpSpPr>
        <p:sp>
          <p:nvSpPr>
            <p:cNvPr id="12" name="Rectangle 33">
              <a:extLst>
                <a:ext uri="{FF2B5EF4-FFF2-40B4-BE49-F238E27FC236}">
                  <a16:creationId xmlns:a16="http://schemas.microsoft.com/office/drawing/2014/main" id="{FB3AE3EE-7CB2-3C48-A328-25F3150EE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484" y="990934"/>
              <a:ext cx="5544616" cy="24929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Arial"/>
                <a:buChar char="•"/>
              </a:pPr>
              <a:endParaRPr lang="de-DE" sz="2000" dirty="0"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83BEBD-ABFA-C347-B7A1-AE2C24542E73}"/>
                </a:ext>
              </a:extLst>
            </p:cNvPr>
            <p:cNvSpPr txBox="1"/>
            <p:nvPr/>
          </p:nvSpPr>
          <p:spPr>
            <a:xfrm>
              <a:off x="979303" y="1069707"/>
              <a:ext cx="541679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function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GB" sz="12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insertion_sort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(A)</a:t>
              </a:r>
            </a:p>
            <a:p>
              <a:r>
                <a:rPr lang="en-GB" sz="12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  for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j = </a:t>
              </a:r>
              <a:r>
                <a:rPr lang="en-GB" sz="12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2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:</a:t>
              </a:r>
              <a:r>
                <a:rPr lang="en-GB" sz="12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length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(A)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key = A[j]</a:t>
              </a:r>
            </a:p>
            <a:p>
              <a:r>
                <a:rPr lang="en-GB" sz="1200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    # insert A[j] into the sorted sequence A[1..j − 1]</a:t>
              </a:r>
              <a:endParaRPr lang="en-GB" sz="120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</a:t>
              </a:r>
              <a:r>
                <a:rPr lang="en-GB" sz="12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j - </a:t>
              </a:r>
              <a:r>
                <a:rPr lang="en-GB" sz="12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1</a:t>
              </a:r>
              <a:endParaRPr lang="en-GB" sz="120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r>
                <a:rPr lang="en-GB" sz="12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    while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GB" sz="12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&gt; </a:t>
              </a:r>
              <a:r>
                <a:rPr lang="en-GB" sz="12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0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&amp;&amp; A[</a:t>
              </a:r>
              <a:r>
                <a:rPr lang="en-GB" sz="12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] &gt; key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  A[</a:t>
              </a:r>
              <a:r>
                <a:rPr lang="en-GB" sz="12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+ </a:t>
              </a:r>
              <a:r>
                <a:rPr lang="en-GB" sz="12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1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] = A[</a:t>
              </a:r>
              <a:r>
                <a:rPr lang="en-GB" sz="12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]</a:t>
              </a:r>
            </a:p>
            <a:p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  </a:t>
              </a:r>
              <a:r>
                <a:rPr lang="en-GB" sz="12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</a:t>
              </a:r>
              <a:r>
                <a:rPr lang="en-GB" sz="12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- </a:t>
              </a:r>
              <a:r>
                <a:rPr lang="en-GB" sz="12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1</a:t>
              </a:r>
              <a:endParaRPr lang="en-GB" sz="120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r>
                <a:rPr lang="en-GB" sz="12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    end</a:t>
              </a:r>
              <a:endParaRPr lang="en-GB" sz="120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   A[</a:t>
              </a:r>
              <a:r>
                <a:rPr lang="en-GB" sz="1200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i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+ </a:t>
              </a:r>
              <a:r>
                <a:rPr lang="en-GB" sz="12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1</a:t>
              </a:r>
              <a:r>
                <a:rPr lang="en-GB" sz="12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] = key</a:t>
              </a:r>
            </a:p>
            <a:p>
              <a:r>
                <a:rPr lang="en-GB" sz="12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  end</a:t>
              </a:r>
            </a:p>
            <a:p>
              <a:r>
                <a:rPr lang="en-GB" sz="1200" dirty="0">
                  <a:solidFill>
                    <a:srgbClr val="0711FF"/>
                  </a:solidFill>
                  <a:latin typeface="Courier New" panose="02070309020205020404" pitchFamily="49" charset="0"/>
                </a:rPr>
                <a:t>end</a:t>
              </a:r>
            </a:p>
            <a:p>
              <a:endParaRPr lang="en-DE" sz="1200" dirty="0"/>
            </a:p>
          </p:txBody>
        </p:sp>
      </p:grpSp>
      <p:grpSp>
        <p:nvGrpSpPr>
          <p:cNvPr id="15" name="Gruppierung 12">
            <a:extLst>
              <a:ext uri="{FF2B5EF4-FFF2-40B4-BE49-F238E27FC236}">
                <a16:creationId xmlns:a16="http://schemas.microsoft.com/office/drawing/2014/main" id="{C3433D69-2D56-9C47-9A70-5CA95EF874F6}"/>
              </a:ext>
            </a:extLst>
          </p:cNvPr>
          <p:cNvGrpSpPr/>
          <p:nvPr/>
        </p:nvGrpSpPr>
        <p:grpSpPr>
          <a:xfrm>
            <a:off x="3565796" y="44626"/>
            <a:ext cx="4040547" cy="783216"/>
            <a:chOff x="2843808" y="2708920"/>
            <a:chExt cx="5200773" cy="1008112"/>
          </a:xfrm>
        </p:grpSpPr>
        <p:pic>
          <p:nvPicPr>
            <p:cNvPr id="17" name="Bild 8" descr="Screen Shot 2015-04-05 at 20.09.47.png">
              <a:extLst>
                <a:ext uri="{FF2B5EF4-FFF2-40B4-BE49-F238E27FC236}">
                  <a16:creationId xmlns:a16="http://schemas.microsoft.com/office/drawing/2014/main" id="{2F579F27-1703-344B-8B6D-42091BDB3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170" y="2708920"/>
              <a:ext cx="4401411" cy="1008112"/>
            </a:xfrm>
            <a:prstGeom prst="rect">
              <a:avLst/>
            </a:prstGeom>
          </p:spPr>
        </p:pic>
        <p:cxnSp>
          <p:nvCxnSpPr>
            <p:cNvPr id="18" name="Gerade Verbindung mit Pfeil 10">
              <a:extLst>
                <a:ext uri="{FF2B5EF4-FFF2-40B4-BE49-F238E27FC236}">
                  <a16:creationId xmlns:a16="http://schemas.microsoft.com/office/drawing/2014/main" id="{30C44B3A-C33D-B844-9B0B-E640705A87F0}"/>
                </a:ext>
              </a:extLst>
            </p:cNvPr>
            <p:cNvCxnSpPr/>
            <p:nvPr/>
          </p:nvCxnSpPr>
          <p:spPr>
            <a:xfrm>
              <a:off x="3131840" y="2924944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1">
              <a:extLst>
                <a:ext uri="{FF2B5EF4-FFF2-40B4-BE49-F238E27FC236}">
                  <a16:creationId xmlns:a16="http://schemas.microsoft.com/office/drawing/2014/main" id="{1D7E8540-1777-5247-A295-8BDD1DEDC6B3}"/>
                </a:ext>
              </a:extLst>
            </p:cNvPr>
            <p:cNvSpPr txBox="1"/>
            <p:nvPr/>
          </p:nvSpPr>
          <p:spPr>
            <a:xfrm>
              <a:off x="2843808" y="2708920"/>
              <a:ext cx="325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</a:t>
              </a:r>
            </a:p>
          </p:txBody>
        </p:sp>
      </p:grpSp>
      <p:sp>
        <p:nvSpPr>
          <p:cNvPr id="3" name="Cloud Callout 2">
            <a:extLst>
              <a:ext uri="{FF2B5EF4-FFF2-40B4-BE49-F238E27FC236}">
                <a16:creationId xmlns:a16="http://schemas.microsoft.com/office/drawing/2014/main" id="{A63545B3-32A0-F84F-9210-A128D0868E08}"/>
              </a:ext>
            </a:extLst>
          </p:cNvPr>
          <p:cNvSpPr/>
          <p:nvPr/>
        </p:nvSpPr>
        <p:spPr>
          <a:xfrm>
            <a:off x="4181180" y="2280105"/>
            <a:ext cx="4968552" cy="2297789"/>
          </a:xfrm>
          <a:prstGeom prst="cloudCallout">
            <a:avLst>
              <a:gd name="adj1" fmla="val -62899"/>
              <a:gd name="adj2" fmla="val 160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Algorithmen vergleichbar?</a:t>
            </a:r>
          </a:p>
          <a:p>
            <a:pPr algn="ctr"/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Ja, bezüglich der asymptotischen Komplexität der Algorithmen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B6647-5414-284C-80B7-904E7FDB94B2}"/>
              </a:ext>
            </a:extLst>
          </p:cNvPr>
          <p:cNvSpPr/>
          <p:nvPr/>
        </p:nvSpPr>
        <p:spPr>
          <a:xfrm>
            <a:off x="5896587" y="620688"/>
            <a:ext cx="331597" cy="207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D8BE59-BC74-0448-9C36-6F2D2CD1B027}"/>
              </a:ext>
            </a:extLst>
          </p:cNvPr>
          <p:cNvSpPr/>
          <p:nvPr/>
        </p:nvSpPr>
        <p:spPr>
          <a:xfrm>
            <a:off x="5968595" y="125502"/>
            <a:ext cx="115573" cy="207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560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47061" y="5955516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Quadratischer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Aufwand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7992887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1008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1: g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(n) = b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 +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c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* 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2: g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(n) = b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 +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c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* 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1403648" y="5939988"/>
            <a:ext cx="5616624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1547664" y="2915652"/>
            <a:ext cx="8384" cy="3176736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092280" y="57959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</a:t>
            </a:r>
            <a:endParaRPr lang="de-DE" dirty="0"/>
          </a:p>
        </p:txBody>
      </p:sp>
      <p:sp>
        <p:nvSpPr>
          <p:cNvPr id="20" name="Freihandform 19"/>
          <p:cNvSpPr/>
          <p:nvPr/>
        </p:nvSpPr>
        <p:spPr>
          <a:xfrm>
            <a:off x="1564911" y="2411596"/>
            <a:ext cx="4807289" cy="3204716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1547664" y="2411596"/>
            <a:ext cx="5328592" cy="3024336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1573295" y="2420888"/>
            <a:ext cx="3286737" cy="3491840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21"/>
          <p:cNvCxnSpPr/>
          <p:nvPr/>
        </p:nvCxnSpPr>
        <p:spPr>
          <a:xfrm>
            <a:off x="3563888" y="4643844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419872" y="59399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</a:t>
            </a:r>
            <a:r>
              <a:rPr lang="de-DE" baseline="-25000" dirty="0"/>
              <a:t>0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39552" y="30503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Laufzeit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267586" y="2618328"/>
            <a:ext cx="39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  <a:r>
              <a:rPr lang="de-DE" baseline="-25000" dirty="0"/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876256" y="2411596"/>
            <a:ext cx="39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  <a:r>
              <a:rPr lang="de-DE" baseline="-25000" dirty="0"/>
              <a:t>2</a:t>
            </a:r>
          </a:p>
        </p:txBody>
      </p:sp>
      <p:sp>
        <p:nvSpPr>
          <p:cNvPr id="3" name="Rechteck 2"/>
          <p:cNvSpPr/>
          <p:nvPr/>
        </p:nvSpPr>
        <p:spPr>
          <a:xfrm>
            <a:off x="3995936" y="2708920"/>
            <a:ext cx="70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Chalkduster"/>
              </a:rPr>
              <a:t>c n</a:t>
            </a:r>
            <a:r>
              <a:rPr lang="en-US" baseline="30000" dirty="0">
                <a:solidFill>
                  <a:srgbClr val="FF0000"/>
                </a:solidFill>
                <a:latin typeface="Chalkduste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2466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0" grpId="0" animBg="1"/>
      <p:bldP spid="23" grpId="0" animBg="1"/>
      <p:bldP spid="24" grpId="0" animBg="1"/>
      <p:bldP spid="27" grpId="0"/>
      <p:bldP spid="29" grpId="0"/>
      <p:bldP spid="2" grpId="0"/>
      <p:bldP spid="17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Oberer „Deckel“: O-Notation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Charakterisierung von Algorithmen </a:t>
            </a:r>
            <a:br>
              <a:rPr lang="de-DE" dirty="0"/>
            </a:br>
            <a:r>
              <a:rPr lang="de-DE" dirty="0"/>
              <a:t>durch Menge von Funktionen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= 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∈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∈ O(n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sind „von der gleichen Art“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 f(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) </a:t>
            </a:r>
            <a:r>
              <a:rPr lang="de-DE" dirty="0"/>
              <a:t>definiert „Klasse“ von Funktionen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23728" y="5229200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Erstmals vom deutschen Zahlentheoretiker Paul Bachmann in der </a:t>
            </a:r>
            <a:r>
              <a:rPr lang="de-DE" sz="1200" b="1" dirty="0">
                <a:solidFill>
                  <a:srgbClr val="FF0000"/>
                </a:solidFill>
              </a:rPr>
              <a:t>1894</a:t>
            </a:r>
            <a:r>
              <a:rPr lang="de-DE" sz="1200" dirty="0">
                <a:solidFill>
                  <a:srgbClr val="0000FF"/>
                </a:solidFill>
              </a:rPr>
              <a:t> erschienenen zweiten Auflage seines Buchs Analytische Zahlentheorie verwendet. Verwendet auch vom deutschen Zahlentheoretiker Edmund Landauer, daher auch Landau-Notation genannt (</a:t>
            </a:r>
            <a:r>
              <a:rPr lang="de-DE" sz="1200" b="1" dirty="0">
                <a:solidFill>
                  <a:srgbClr val="FF0000"/>
                </a:solidFill>
              </a:rPr>
              <a:t>1909</a:t>
            </a:r>
            <a:r>
              <a:rPr lang="de-DE" sz="1200" dirty="0">
                <a:solidFill>
                  <a:srgbClr val="0000FF"/>
                </a:solidFill>
              </a:rPr>
              <a:t>) [Wikipedia 2015]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In der Informatik populär gemacht durch Donald Knuth, In: The Art of Computer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: Fundamental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, Addison-Wesley, </a:t>
            </a:r>
            <a:r>
              <a:rPr lang="de-DE" sz="1200" b="1" dirty="0">
                <a:solidFill>
                  <a:srgbClr val="FF0000"/>
                </a:solidFill>
              </a:rPr>
              <a:t>1968</a:t>
            </a:r>
          </a:p>
        </p:txBody>
      </p:sp>
      <p:pic>
        <p:nvPicPr>
          <p:cNvPr id="7" name="Bild 6" descr="o-n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74742"/>
            <a:ext cx="8064896" cy="2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49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10B6-9F19-BC49-A108-8F0C21FB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O-Notation: O(n</a:t>
            </a:r>
            <a:r>
              <a:rPr lang="de-DE" baseline="30000" dirty="0"/>
              <a:t>2</a:t>
            </a:r>
            <a:r>
              <a:rPr lang="de-DE" dirty="0"/>
              <a:t>) = O(n</a:t>
            </a:r>
            <a:r>
              <a:rPr lang="de-DE" baseline="30000" dirty="0"/>
              <a:t>2</a:t>
            </a:r>
            <a:r>
              <a:rPr lang="de-DE" dirty="0"/>
              <a:t> + 2n)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FB561-D8B8-FA46-9737-08E3BA99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E80427B-159F-E740-B054-E419CC1CD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875" y="1196975"/>
            <a:ext cx="8034250" cy="4968875"/>
          </a:xfrm>
        </p:spPr>
      </p:pic>
    </p:spTree>
    <p:extLst>
      <p:ext uri="{BB962C8B-B14F-4D97-AF65-F5344CB8AC3E}">
        <p14:creationId xmlns:p14="http://schemas.microsoft.com/office/powerpoint/2010/main" val="1058634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O-Notation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Quadratischer Aufwand: O(n</a:t>
            </a:r>
            <a:r>
              <a:rPr lang="de-DE" baseline="30000" dirty="0"/>
              <a:t>2</a:t>
            </a:r>
            <a:r>
              <a:rPr lang="de-DE" dirty="0"/>
              <a:t>)</a:t>
            </a:r>
          </a:p>
          <a:p>
            <a:r>
              <a:rPr lang="de-DE" dirty="0"/>
              <a:t>Linearer Aufwand: O(</a:t>
            </a:r>
            <a:r>
              <a:rPr lang="de-DE" dirty="0" err="1"/>
              <a:t>n</a:t>
            </a:r>
            <a:r>
              <a:rPr lang="de-DE" dirty="0"/>
              <a:t>)</a:t>
            </a:r>
          </a:p>
          <a:p>
            <a:r>
              <a:rPr lang="de-DE" dirty="0"/>
              <a:t>Konstanter Aufwand: O(1)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5" name="Bild 4" descr="o-n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4662"/>
            <a:ext cx="8064896" cy="2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58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Laufzeiten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5" name="Picture 6" descr="fig1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054552" cy="4388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5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charset="0"/>
              </a:rPr>
              <a:t>Zusammenfassung: 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/>
              <a:t>In dieser Vorlesungseinheit: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Schrittweise Berechnung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Ein-Schritt-Berechnung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Verkleinerungsprinzip</a:t>
            </a:r>
          </a:p>
          <a:p>
            <a:pPr>
              <a:spcBef>
                <a:spcPts val="500"/>
              </a:spcBef>
            </a:pPr>
            <a:r>
              <a:rPr lang="de-DE" dirty="0"/>
              <a:t>Analyse der Laufzeit: O-Notation</a:t>
            </a:r>
          </a:p>
          <a:p>
            <a:pPr>
              <a:spcBef>
                <a:spcPts val="500"/>
              </a:spcBef>
            </a:pPr>
            <a:r>
              <a:rPr lang="de-DE" dirty="0"/>
              <a:t>Nächste Vorlesung</a:t>
            </a:r>
          </a:p>
          <a:p>
            <a:pPr lvl="1">
              <a:spcBef>
                <a:spcPts val="500"/>
              </a:spcBef>
            </a:pPr>
            <a:r>
              <a:rPr lang="de-DE" sz="2000"/>
              <a:t>Entwurfsmuster Teile </a:t>
            </a:r>
            <a:r>
              <a:rPr lang="de-DE" sz="2000" dirty="0"/>
              <a:t>und Herrsche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47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Organisatorisches: Übungen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435975" cy="5112197"/>
          </a:xfrm>
        </p:spPr>
        <p:txBody>
          <a:bodyPr/>
          <a:lstStyle/>
          <a:p>
            <a:pPr>
              <a:defRPr/>
            </a:pPr>
            <a:r>
              <a:rPr lang="de-DE" sz="2400" b="1" dirty="0"/>
              <a:t>Start</a:t>
            </a:r>
            <a:r>
              <a:rPr lang="de-DE" sz="2400" dirty="0"/>
              <a:t>: Siehe </a:t>
            </a:r>
            <a:r>
              <a:rPr lang="de-DE" sz="2400" dirty="0" err="1"/>
              <a:t>Moodle</a:t>
            </a:r>
            <a:endParaRPr lang="de-DE" sz="2400" dirty="0"/>
          </a:p>
          <a:p>
            <a:pPr>
              <a:defRPr/>
            </a:pPr>
            <a:r>
              <a:rPr lang="de-DE" sz="2400" b="1" dirty="0"/>
              <a:t>Übungen</a:t>
            </a:r>
            <a:r>
              <a:rPr lang="de-DE" sz="2400" dirty="0"/>
              <a:t>: Verschiedene Gruppen, Anmeldung über </a:t>
            </a:r>
            <a:r>
              <a:rPr lang="de-DE" sz="2400" dirty="0" err="1"/>
              <a:t>Moodle</a:t>
            </a:r>
            <a:endParaRPr lang="de-DE" sz="2400" dirty="0"/>
          </a:p>
          <a:p>
            <a:pPr>
              <a:defRPr/>
            </a:pPr>
            <a:r>
              <a:rPr lang="de-DE" sz="2400" b="1" dirty="0"/>
              <a:t>Übungsaufgaben</a:t>
            </a:r>
            <a:r>
              <a:rPr lang="de-DE" sz="2400" dirty="0"/>
              <a:t> stehen jeweils kurz nach der Vorlesung </a:t>
            </a:r>
            <a:br>
              <a:rPr lang="de-DE" sz="2400" dirty="0"/>
            </a:br>
            <a:r>
              <a:rPr lang="de-DE" sz="2400" dirty="0"/>
              <a:t>am Freitag über </a:t>
            </a:r>
            <a:r>
              <a:rPr lang="de-DE" sz="2400" dirty="0" err="1"/>
              <a:t>Moodle</a:t>
            </a:r>
            <a:r>
              <a:rPr lang="de-DE" sz="2400" dirty="0"/>
              <a:t> bereit</a:t>
            </a:r>
          </a:p>
          <a:p>
            <a:pPr>
              <a:defRPr/>
            </a:pPr>
            <a:r>
              <a:rPr lang="de-DE" sz="2400" dirty="0"/>
              <a:t>Besprechung erfolgt in der Übung, Präsenzaufgaben in der Übung helfen bei der Lösungen der Aufgaben</a:t>
            </a:r>
          </a:p>
          <a:p>
            <a:pPr>
              <a:defRPr/>
            </a:pPr>
            <a:r>
              <a:rPr lang="de-DE" sz="2400" dirty="0"/>
              <a:t>Aufgaben sollen in einer </a:t>
            </a:r>
            <a:r>
              <a:rPr lang="de-DE" sz="2400" b="1" dirty="0"/>
              <a:t>2-er Gruppe </a:t>
            </a:r>
            <a:r>
              <a:rPr lang="de-DE" sz="2400" dirty="0"/>
              <a:t>bearbeitet werden</a:t>
            </a:r>
          </a:p>
          <a:p>
            <a:pPr>
              <a:defRPr/>
            </a:pPr>
            <a:r>
              <a:rPr lang="de-DE" sz="2400" b="1" dirty="0"/>
              <a:t>Abgabe</a:t>
            </a:r>
            <a:r>
              <a:rPr lang="de-DE" sz="2400" dirty="0"/>
              <a:t> </a:t>
            </a:r>
            <a:r>
              <a:rPr lang="de-DE" sz="2400" b="1" dirty="0"/>
              <a:t>der Lösungen </a:t>
            </a:r>
            <a:r>
              <a:rPr lang="de-DE" sz="2400" dirty="0"/>
              <a:t>erfolgt bis Donnerstag in der jeweils folgenden Woche nach Ausgabe bis 16 Uhr über </a:t>
            </a:r>
            <a:r>
              <a:rPr lang="de-DE" sz="2400" dirty="0" err="1"/>
              <a:t>Moodle</a:t>
            </a:r>
            <a:endParaRPr lang="de-DE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1D36-3B7E-A24B-5584-000A9FBD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Prüfungsvorleistungen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6EA1-7DF9-FC8A-ABA6-8DE1D256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DE" sz="2400" dirty="0"/>
              <a:t>Sie müssen durch Abgabe von Lösungen für Übungsaufgaben 160 von 240 möglichen Punkten erzielen (ca. 67%), um zur Prüfung zugelassen zu werden</a:t>
            </a:r>
          </a:p>
          <a:p>
            <a:pPr marL="914400" lvl="1" indent="-514350"/>
            <a:r>
              <a:rPr lang="de-DE" sz="2200" dirty="0"/>
              <a:t>Bei Programmieraufgaben ist nur Julia als Programmiersprache zugelassen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In der Vorlesung werden ggf. Quizfragen gestellt, die Sie beantworten können (über </a:t>
            </a:r>
            <a:r>
              <a:rPr lang="de-DE" sz="2400" dirty="0" err="1"/>
              <a:t>Moodle</a:t>
            </a:r>
            <a:r>
              <a:rPr lang="de-DE" sz="2400" dirty="0"/>
              <a:t> oder Zettel)</a:t>
            </a:r>
          </a:p>
          <a:p>
            <a:pPr marL="914400" lvl="1" indent="-514350"/>
            <a:r>
              <a:rPr lang="de-DE" sz="2200" dirty="0"/>
              <a:t>Richtige Antworten bringen ihnen Bonuspunkte, mit denen Sie leichter über 160 Punkte kommen können (siehe Punkt 1)</a:t>
            </a:r>
          </a:p>
          <a:p>
            <a:pPr marL="914400" lvl="1" indent="-514350"/>
            <a:r>
              <a:rPr lang="de-DE" sz="2200" dirty="0"/>
              <a:t>Näheres hierzu wird noch bekanntgegeben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Mit einer </a:t>
            </a:r>
            <a:r>
              <a:rPr lang="de-DE" sz="2400" dirty="0" err="1"/>
              <a:t>Midterm</a:t>
            </a:r>
            <a:r>
              <a:rPr lang="de-DE" sz="2400" dirty="0"/>
              <a:t>-Programmieraufgabe können Sie weitere Bonuspunkte erwerben</a:t>
            </a:r>
          </a:p>
          <a:p>
            <a:pPr marL="914400" lvl="1" indent="-514350"/>
            <a:r>
              <a:rPr lang="de-DE" sz="2200" dirty="0"/>
              <a:t>Näheres hierzu wird noch bekanntgegeben</a:t>
            </a:r>
          </a:p>
          <a:p>
            <a:pPr marL="514350" indent="-514350">
              <a:buFont typeface="+mj-lt"/>
              <a:buAutoNum type="arabicPeriod"/>
            </a:pPr>
            <a:endParaRPr lang="en-D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EB098-CA17-FE2B-C208-FCDCDF7A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3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6773-1A4F-8D43-D20E-74EF5275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Präsentationen der Vorlesungen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F05E-D275-58BE-2B37-7E2490E35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Auf der Moodle-Seite zum Kurs finden Sie rechtzeitig vor der jeweiligen Vorlesung die von mir für die Vorlesung verwendeten Präsentationen zum Herunterladen</a:t>
            </a:r>
          </a:p>
          <a:p>
            <a:r>
              <a:rPr lang="en-DE" dirty="0"/>
              <a:t>Da Animationen eine Rolle spielen, laden Sie bitte die jweilige pptx-Version herunter</a:t>
            </a:r>
          </a:p>
          <a:p>
            <a:pPr lvl="1"/>
            <a:r>
              <a:rPr lang="en-GB" dirty="0"/>
              <a:t>P</a:t>
            </a:r>
            <a:r>
              <a:rPr lang="en-DE" dirty="0"/>
              <a:t>df dient nur zu groben Orientierung</a:t>
            </a:r>
          </a:p>
          <a:p>
            <a:pPr lvl="1"/>
            <a:r>
              <a:rPr lang="en-DE" dirty="0"/>
              <a:t>Im Pdf können Überlappungen vorkommen …</a:t>
            </a:r>
          </a:p>
          <a:p>
            <a:pPr lvl="1"/>
            <a:r>
              <a:rPr lang="en-DE" dirty="0"/>
              <a:t>… und Animationen sind nicht sichtbar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A9E37-F194-024D-27B5-19F6FD47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30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Danksagungen in Präsentationen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Kein Dozent erfindet alles</a:t>
            </a:r>
            <a:br>
              <a:rPr lang="de-DE" dirty="0"/>
            </a:br>
            <a:r>
              <a:rPr lang="de-DE" dirty="0"/>
              <a:t>selbst neu</a:t>
            </a:r>
          </a:p>
          <a:p>
            <a:r>
              <a:rPr lang="de-DE" dirty="0"/>
              <a:t>Es wäre dumm, sich nicht von</a:t>
            </a:r>
            <a:br>
              <a:rPr lang="de-DE" dirty="0"/>
            </a:br>
            <a:r>
              <a:rPr lang="de-DE" dirty="0"/>
              <a:t>guten Präsentationen </a:t>
            </a:r>
            <a:br>
              <a:rPr lang="de-DE" dirty="0"/>
            </a:br>
            <a:r>
              <a:rPr lang="de-DE" dirty="0"/>
              <a:t>inspirieren zu lassen (und was gut ist, </a:t>
            </a:r>
            <a:br>
              <a:rPr lang="de-DE" dirty="0"/>
            </a:br>
            <a:r>
              <a:rPr lang="de-DE" dirty="0"/>
              <a:t>beurteilt jemand der ihr gesamtes </a:t>
            </a:r>
            <a:br>
              <a:rPr lang="de-DE" dirty="0"/>
            </a:br>
            <a:r>
              <a:rPr lang="de-DE" dirty="0"/>
              <a:t>Studium überblickt)</a:t>
            </a:r>
          </a:p>
          <a:p>
            <a:r>
              <a:rPr lang="de-DE" dirty="0"/>
              <a:t>Danksagungen und Zitierungen </a:t>
            </a:r>
            <a:br>
              <a:rPr lang="de-DE" dirty="0"/>
            </a:br>
            <a:r>
              <a:rPr lang="de-DE" dirty="0"/>
              <a:t>auf Präsentationen gehören zur guten </a:t>
            </a:r>
            <a:br>
              <a:rPr lang="de-DE" dirty="0"/>
            </a:br>
            <a:r>
              <a:rPr lang="de-DE" dirty="0"/>
              <a:t>wissenschaftlichen Praxis</a:t>
            </a:r>
          </a:p>
          <a:p>
            <a:r>
              <a:rPr lang="de-DE" dirty="0"/>
              <a:t>Wenn ein Dozent das nicht macht,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4100" name="Picture 4" descr="Stockfotos Professor clipart Bilder, Stockfotografie Professor clipart -  lizenzfreie Fotos | Depositphotos">
            <a:extLst>
              <a:ext uri="{FF2B5EF4-FFF2-40B4-BE49-F238E27FC236}">
                <a16:creationId xmlns:a16="http://schemas.microsoft.com/office/drawing/2014/main" id="{97AFA9B5-CA96-7408-4F49-C26C504D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76" y="2736850"/>
            <a:ext cx="27376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ofessor Lecturer Stock Illustrations – 2,966 Professor Lecturer Stock  Illustrations, Vectors &amp; Clipart - Dreamstime">
            <a:extLst>
              <a:ext uri="{FF2B5EF4-FFF2-40B4-BE49-F238E27FC236}">
                <a16:creationId xmlns:a16="http://schemas.microsoft.com/office/drawing/2014/main" id="{98AE7B2F-D2BD-3A6F-27BB-B3BA05E1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37" y="-27384"/>
            <a:ext cx="317552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41X25sd2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72" y="1066800"/>
            <a:ext cx="4032448" cy="533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Das „Skript“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D3732-211D-CF40-A1F0-D5C2A5ACA50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7" name="Bild 6" descr="41YR4c5f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83" y="1374043"/>
            <a:ext cx="3473764" cy="4865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AB4819-D95F-6D72-9259-CDB480DD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2837" y="624208"/>
            <a:ext cx="10447865" cy="58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25CBCA4A-5AC8-4F3F-45FD-42C06C4CBDD7}"/>
              </a:ext>
            </a:extLst>
          </p:cNvPr>
          <p:cNvSpPr/>
          <p:nvPr/>
        </p:nvSpPr>
        <p:spPr>
          <a:xfrm>
            <a:off x="3398542" y="222920"/>
            <a:ext cx="4464496" cy="1050791"/>
          </a:xfrm>
          <a:prstGeom prst="cloudCallout">
            <a:avLst>
              <a:gd name="adj1" fmla="val -59148"/>
              <a:gd name="adj2" fmla="val 413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>
                <a:solidFill>
                  <a:sysClr val="windowText" lastClr="000000"/>
                </a:solidFill>
              </a:rPr>
              <a:t>Die Zuordnung der Kapitel zu der Vorlesung ist leicht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AD50E72C-A186-C486-881D-37E419A16EDF}"/>
              </a:ext>
            </a:extLst>
          </p:cNvPr>
          <p:cNvSpPr/>
          <p:nvPr/>
        </p:nvSpPr>
        <p:spPr>
          <a:xfrm>
            <a:off x="3127782" y="2059811"/>
            <a:ext cx="1730090" cy="1204787"/>
          </a:xfrm>
          <a:prstGeom prst="cloudCallout">
            <a:avLst>
              <a:gd name="adj1" fmla="val -62168"/>
              <a:gd name="adj2" fmla="val -660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>
                <a:solidFill>
                  <a:sysClr val="windowText" lastClr="000000"/>
                </a:solidFill>
              </a:rPr>
              <a:t>¾ kommt auch dran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CAAEEFA2-6ED9-277F-F8A5-29B94F75640B}"/>
              </a:ext>
            </a:extLst>
          </p:cNvPr>
          <p:cNvSpPr/>
          <p:nvPr/>
        </p:nvSpPr>
        <p:spPr>
          <a:xfrm>
            <a:off x="2771800" y="3429000"/>
            <a:ext cx="2530707" cy="1830478"/>
          </a:xfrm>
          <a:prstGeom prst="cloudCallout">
            <a:avLst>
              <a:gd name="adj1" fmla="val -62168"/>
              <a:gd name="adj2" fmla="val -660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>
                <a:solidFill>
                  <a:sysClr val="windowText" lastClr="000000"/>
                </a:solidFill>
              </a:rPr>
              <a:t>Der Rest kommt in den nächsten Semestern dran</a:t>
            </a:r>
          </a:p>
        </p:txBody>
      </p:sp>
    </p:spTree>
    <p:extLst>
      <p:ext uri="{BB962C8B-B14F-4D97-AF65-F5344CB8AC3E}">
        <p14:creationId xmlns:p14="http://schemas.microsoft.com/office/powerpoint/2010/main" val="28004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Zusätzlich empfohlene Literatur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7" name="Bild 6" descr="91G1H93+s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63" y="1215428"/>
            <a:ext cx="3865520" cy="3672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12776"/>
            <a:ext cx="2304256" cy="3277712"/>
          </a:xfrm>
          <a:prstGeom prst="rect">
            <a:avLst/>
          </a:prstGeom>
        </p:spPr>
      </p:pic>
      <p:grpSp>
        <p:nvGrpSpPr>
          <p:cNvPr id="8" name="Gruppierung 8">
            <a:extLst>
              <a:ext uri="{FF2B5EF4-FFF2-40B4-BE49-F238E27FC236}">
                <a16:creationId xmlns:a16="http://schemas.microsoft.com/office/drawing/2014/main" id="{6178658C-D8DE-464B-91E9-F9CC89210C4C}"/>
              </a:ext>
            </a:extLst>
          </p:cNvPr>
          <p:cNvGrpSpPr/>
          <p:nvPr/>
        </p:nvGrpSpPr>
        <p:grpSpPr>
          <a:xfrm>
            <a:off x="6220705" y="1215428"/>
            <a:ext cx="2695665" cy="3565744"/>
            <a:chOff x="755576" y="1119336"/>
            <a:chExt cx="4032448" cy="5334000"/>
          </a:xfrm>
        </p:grpSpPr>
        <p:pic>
          <p:nvPicPr>
            <p:cNvPr id="9" name="Bild 10" descr="41X25sd2T-L.jpg">
              <a:extLst>
                <a:ext uri="{FF2B5EF4-FFF2-40B4-BE49-F238E27FC236}">
                  <a16:creationId xmlns:a16="http://schemas.microsoft.com/office/drawing/2014/main" id="{0A33374D-FC18-4D41-8E7D-B2C91F848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119336"/>
              <a:ext cx="4032448" cy="5334000"/>
            </a:xfrm>
            <a:prstGeom prst="rect">
              <a:avLst/>
            </a:prstGeom>
          </p:spPr>
        </p:pic>
        <p:pic>
          <p:nvPicPr>
            <p:cNvPr id="11" name="Bild 11" descr="51J6K0ngQfL.jpg">
              <a:extLst>
                <a:ext uri="{FF2B5EF4-FFF2-40B4-BE49-F238E27FC236}">
                  <a16:creationId xmlns:a16="http://schemas.microsoft.com/office/drawing/2014/main" id="{2229CAEA-4617-8540-9B4F-4175ED5C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412776"/>
              <a:ext cx="3456384" cy="4937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066650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2555</Words>
  <Application>Microsoft Macintosh PowerPoint</Application>
  <PresentationFormat>On-screen Show (4:3)</PresentationFormat>
  <Paragraphs>360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Chalkduster</vt:lpstr>
      <vt:lpstr>Courier New</vt:lpstr>
      <vt:lpstr>Myriad Pro</vt:lpstr>
      <vt:lpstr>Times</vt:lpstr>
      <vt:lpstr>Times New Roman</vt:lpstr>
      <vt:lpstr>7_Standarddesign</vt:lpstr>
      <vt:lpstr>Algorithmen und Datenstrukturen</vt:lpstr>
      <vt:lpstr>Allgemeine Lernziele Vorlesung</vt:lpstr>
      <vt:lpstr>Teilnehmerkreis und Voraussetzungen</vt:lpstr>
      <vt:lpstr>Organisatorisches: Übungen</vt:lpstr>
      <vt:lpstr>Prüfungsvorleistungen</vt:lpstr>
      <vt:lpstr>Präsentationen der Vorlesungen</vt:lpstr>
      <vt:lpstr>Danksagungen in Präsentationen</vt:lpstr>
      <vt:lpstr> Das „Skript“</vt:lpstr>
      <vt:lpstr>Zusätzlich empfohlene Literatur</vt:lpstr>
      <vt:lpstr>Spezielle Lernziele in diesem Kurs</vt:lpstr>
      <vt:lpstr>Beispielproblem: Summe der Elemente eines Feldes A[1..n] bestimmen</vt:lpstr>
      <vt:lpstr>Spezialisierung des Problems</vt:lpstr>
      <vt:lpstr>Ausnutzen der Einschränkung</vt:lpstr>
      <vt:lpstr>Das erste Problem: Summe der Elemente </vt:lpstr>
      <vt:lpstr>Das zweite Problem: Summe der Elemente </vt:lpstr>
      <vt:lpstr>Programmiersprache</vt:lpstr>
      <vt:lpstr>Algorithmen und Datenstrukturen</vt:lpstr>
      <vt:lpstr>Ein neues Problem: In-situ-Sortierproblem </vt:lpstr>
      <vt:lpstr>In-situ-Sortieren: Problemanalyse</vt:lpstr>
      <vt:lpstr>Aufwand zur Lösung eines Problems</vt:lpstr>
      <vt:lpstr>Beispiel 2: Sortierung</vt:lpstr>
      <vt:lpstr>Entwurfsmuster / Entwurfsverfahren</vt:lpstr>
      <vt:lpstr>Laufzeitanalyse</vt:lpstr>
      <vt:lpstr>Aufwand für Zuweisung, Berechnung, Vergleich?</vt:lpstr>
      <vt:lpstr>Bester Fall: Feld ist aufsteigend sortiert</vt:lpstr>
      <vt:lpstr>Schlechtester Fall: Feld ist absteigend sortiert</vt:lpstr>
      <vt:lpstr>Schlechtester Fall: Feld ist absteigend sortiert</vt:lpstr>
      <vt:lpstr>Schlimmster vs. typischer Fall</vt:lpstr>
      <vt:lpstr>Eine andere “Idee” für Sortieren</vt:lpstr>
      <vt:lpstr>Sortieren durch Auswählen (Selection-Sort)</vt:lpstr>
      <vt:lpstr>Vergleich der beiden Algorithmen</vt:lpstr>
      <vt:lpstr>Sorting</vt:lpstr>
      <vt:lpstr>Quadratischer Aufwand</vt:lpstr>
      <vt:lpstr>Oberer „Deckel“: O-Notation</vt:lpstr>
      <vt:lpstr>O-Notation: O(n2) = O(n2 + 2n)</vt:lpstr>
      <vt:lpstr>O-Notation</vt:lpstr>
      <vt:lpstr>Laufzeiten</vt:lpstr>
      <vt:lpstr>Zusammenfassung: Entwurfsmuster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897</cp:revision>
  <cp:lastPrinted>2015-04-09T12:56:16Z</cp:lastPrinted>
  <dcterms:created xsi:type="dcterms:W3CDTF">2010-04-27T12:26:40Z</dcterms:created>
  <dcterms:modified xsi:type="dcterms:W3CDTF">2023-04-21T14:00:46Z</dcterms:modified>
</cp:coreProperties>
</file>