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81"/>
  </p:notesMasterIdLst>
  <p:handoutMasterIdLst>
    <p:handoutMasterId r:id="rId82"/>
  </p:handoutMasterIdLst>
  <p:sldIdLst>
    <p:sldId id="273" r:id="rId2"/>
    <p:sldId id="454" r:id="rId3"/>
    <p:sldId id="552" r:id="rId4"/>
    <p:sldId id="502" r:id="rId5"/>
    <p:sldId id="504" r:id="rId6"/>
    <p:sldId id="505" r:id="rId7"/>
    <p:sldId id="503" r:id="rId8"/>
    <p:sldId id="506" r:id="rId9"/>
    <p:sldId id="507" r:id="rId10"/>
    <p:sldId id="508" r:id="rId11"/>
    <p:sldId id="509" r:id="rId12"/>
    <p:sldId id="510" r:id="rId13"/>
    <p:sldId id="511" r:id="rId14"/>
    <p:sldId id="512" r:id="rId15"/>
    <p:sldId id="513" r:id="rId16"/>
    <p:sldId id="514" r:id="rId17"/>
    <p:sldId id="515" r:id="rId18"/>
    <p:sldId id="516" r:id="rId19"/>
    <p:sldId id="517" r:id="rId20"/>
    <p:sldId id="518" r:id="rId21"/>
    <p:sldId id="519" r:id="rId22"/>
    <p:sldId id="520" r:id="rId23"/>
    <p:sldId id="521" r:id="rId24"/>
    <p:sldId id="522" r:id="rId25"/>
    <p:sldId id="523" r:id="rId26"/>
    <p:sldId id="524" r:id="rId27"/>
    <p:sldId id="525" r:id="rId28"/>
    <p:sldId id="526" r:id="rId29"/>
    <p:sldId id="574" r:id="rId30"/>
    <p:sldId id="527" r:id="rId31"/>
    <p:sldId id="528" r:id="rId32"/>
    <p:sldId id="529" r:id="rId33"/>
    <p:sldId id="600" r:id="rId34"/>
    <p:sldId id="530" r:id="rId35"/>
    <p:sldId id="531" r:id="rId36"/>
    <p:sldId id="532" r:id="rId37"/>
    <p:sldId id="533" r:id="rId38"/>
    <p:sldId id="534" r:id="rId39"/>
    <p:sldId id="535" r:id="rId40"/>
    <p:sldId id="536" r:id="rId41"/>
    <p:sldId id="537" r:id="rId42"/>
    <p:sldId id="538" r:id="rId43"/>
    <p:sldId id="543" r:id="rId44"/>
    <p:sldId id="617" r:id="rId45"/>
    <p:sldId id="545" r:id="rId46"/>
    <p:sldId id="546" r:id="rId47"/>
    <p:sldId id="547" r:id="rId48"/>
    <p:sldId id="548" r:id="rId49"/>
    <p:sldId id="549" r:id="rId50"/>
    <p:sldId id="550" r:id="rId51"/>
    <p:sldId id="551" r:id="rId52"/>
    <p:sldId id="609" r:id="rId53"/>
    <p:sldId id="610" r:id="rId54"/>
    <p:sldId id="587" r:id="rId55"/>
    <p:sldId id="588" r:id="rId56"/>
    <p:sldId id="603" r:id="rId57"/>
    <p:sldId id="589" r:id="rId58"/>
    <p:sldId id="596" r:id="rId59"/>
    <p:sldId id="602" r:id="rId60"/>
    <p:sldId id="615" r:id="rId61"/>
    <p:sldId id="612" r:id="rId62"/>
    <p:sldId id="613" r:id="rId63"/>
    <p:sldId id="605" r:id="rId64"/>
    <p:sldId id="614" r:id="rId65"/>
    <p:sldId id="607" r:id="rId66"/>
    <p:sldId id="590" r:id="rId67"/>
    <p:sldId id="591" r:id="rId68"/>
    <p:sldId id="608" r:id="rId69"/>
    <p:sldId id="616" r:id="rId70"/>
    <p:sldId id="592" r:id="rId71"/>
    <p:sldId id="593" r:id="rId72"/>
    <p:sldId id="581" r:id="rId73"/>
    <p:sldId id="618" r:id="rId74"/>
    <p:sldId id="582" r:id="rId75"/>
    <p:sldId id="555" r:id="rId76"/>
    <p:sldId id="556" r:id="rId77"/>
    <p:sldId id="599" r:id="rId78"/>
    <p:sldId id="576" r:id="rId79"/>
    <p:sldId id="371" r:id="rId8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60AD51"/>
    <a:srgbClr val="389826"/>
    <a:srgbClr val="252525"/>
    <a:srgbClr val="CB3C33"/>
    <a:srgbClr val="D5635C"/>
    <a:srgbClr val="AA79C1"/>
    <a:srgbClr val="9558B2"/>
    <a:srgbClr val="4063D8"/>
    <a:srgbClr val="6682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53" autoAdjust="0"/>
    <p:restoredTop sz="94693"/>
  </p:normalViewPr>
  <p:slideViewPr>
    <p:cSldViewPr>
      <p:cViewPr varScale="1">
        <p:scale>
          <a:sx n="113" d="100"/>
          <a:sy n="113" d="100"/>
        </p:scale>
        <p:origin x="568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Relationship Id="rId86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04.05.23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04.05.23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78D3CD-6E97-2540-B0BC-1E3069D7B7BE}" type="slidenum">
              <a:rPr lang="en-US"/>
              <a:pPr/>
              <a:t>4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0946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9DC4D1-509B-D146-8841-B44C4BB9806C}" type="slidenum">
              <a:rPr lang="en-US"/>
              <a:pPr/>
              <a:t>13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180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CB240C-ECF3-1F4B-B0BA-9B184D44F831}" type="slidenum">
              <a:rPr lang="en-US"/>
              <a:pPr/>
              <a:t>14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9134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9119B9-45A3-F246-9B41-05523BCC6862}" type="slidenum">
              <a:rPr lang="en-US"/>
              <a:pPr/>
              <a:t>15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3373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C65E8-272A-7244-BBC5-7BDF0381477F}" type="slidenum">
              <a:rPr lang="en-US"/>
              <a:pPr/>
              <a:t>16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83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5AB4D2-6D19-E74D-BE6F-87B360175AF9}" type="slidenum">
              <a:rPr lang="en-US"/>
              <a:pPr/>
              <a:t>17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2333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F7E870-92A3-F444-9F50-058F3E10E7F0}" type="slidenum">
              <a:rPr lang="en-US"/>
              <a:pPr/>
              <a:t>18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7715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B940D4-94BF-5141-8456-3BF9D2B399CC}" type="slidenum">
              <a:rPr lang="en-US"/>
              <a:pPr/>
              <a:t>19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4515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B562F4-C616-8A4A-8B72-E739252894D3}" type="slidenum">
              <a:rPr lang="en-US"/>
              <a:pPr/>
              <a:t>20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1113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071C9C-D346-B843-A45A-BDD812B70850}" type="slidenum">
              <a:rPr lang="en-US"/>
              <a:pPr/>
              <a:t>21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8315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FB3802-3080-F14C-8799-419EAC491758}" type="slidenum">
              <a:rPr lang="en-US"/>
              <a:pPr/>
              <a:t>22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9483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F5D753-24F8-EE43-95E6-0C8D7936980C}" type="slidenum">
              <a:rPr lang="en-US"/>
              <a:pPr/>
              <a:t>5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8571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F6A2E0-E02F-8F47-B0C6-7DEDD33BF123}" type="slidenum">
              <a:rPr lang="en-US"/>
              <a:pPr/>
              <a:t>23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1519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5C59E3-E903-8B40-BC67-5CDB1CCDC1BB}" type="slidenum">
              <a:rPr lang="en-US"/>
              <a:pPr/>
              <a:t>24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586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0F7059-083A-BE4B-9AA7-D509DB03294E}" type="slidenum">
              <a:rPr lang="en-US"/>
              <a:pPr/>
              <a:t>25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37525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C1C8F4-6C68-E245-B6D2-8396264415CA}" type="slidenum">
              <a:rPr lang="en-US"/>
              <a:pPr/>
              <a:t>26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3851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D26C19-CA34-B74A-8314-38700396AEF9}" type="slidenum">
              <a:rPr lang="en-US"/>
              <a:pPr/>
              <a:t>27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5105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D196ED-4D62-6348-906B-BBD709F0BE3F}" type="slidenum">
              <a:rPr lang="en-US"/>
              <a:pPr/>
              <a:t>28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2058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9AE218-D41D-E144-8781-D7C92A7DCADD}" type="slidenum">
              <a:rPr lang="en-US"/>
              <a:pPr/>
              <a:t>30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5940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4EDD36-0902-EC48-B8F6-EE3491CA06FF}" type="slidenum">
              <a:rPr lang="en-US"/>
              <a:pPr/>
              <a:t>31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12302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0DD5F5-FDAD-3045-BF7D-5FE0451363BF}" type="slidenum">
              <a:rPr lang="en-US"/>
              <a:pPr/>
              <a:t>32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80797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24F00-B5AA-7241-8E38-40EC4431BE13}" type="slidenum">
              <a:rPr lang="en-US"/>
              <a:pPr/>
              <a:t>34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948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0774A6-2B23-024C-A61F-43788138802A}" type="slidenum">
              <a:rPr lang="en-US"/>
              <a:pPr/>
              <a:t>6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98030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9C5787-6C14-A042-BCB8-AC6AFDAC299B}" type="slidenum">
              <a:rPr lang="en-US"/>
              <a:pPr/>
              <a:t>35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0794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5BFCA3-3A68-5F49-A836-EBBE255F9D43}" type="slidenum">
              <a:rPr lang="en-US"/>
              <a:pPr/>
              <a:t>36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65401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BEF768-A3DA-8B4A-A805-4E4586E92AFE}" type="slidenum">
              <a:rPr lang="en-US"/>
              <a:pPr/>
              <a:t>37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49811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04B41-1949-BB43-A8F8-AAE387CF356C}" type="slidenum">
              <a:rPr lang="en-US"/>
              <a:pPr/>
              <a:t>38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11135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F5436-6F3A-FE49-920D-777690C2857C}" type="slidenum">
              <a:rPr lang="en-US"/>
              <a:pPr/>
              <a:t>39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196916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DA274C-64BA-8840-9F72-9D7F25EFB6C2}" type="slidenum">
              <a:rPr lang="en-US"/>
              <a:pPr/>
              <a:t>40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401448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45CFC-7C06-364C-8D96-228C28FB71D8}" type="slidenum">
              <a:rPr lang="en-US"/>
              <a:pPr/>
              <a:t>41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187332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E51F4-6608-1640-BCEE-2EBEEAFF4049}" type="slidenum">
              <a:rPr lang="en-US"/>
              <a:pPr/>
              <a:t>42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438780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0BB2BF-C196-5D43-9CFA-4B9D2C5C68D7}" type="slidenum">
              <a:rPr lang="en-US"/>
              <a:pPr/>
              <a:t>43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2044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57E7FE-4FAA-3E4A-899C-3DB29BBEA5E8}" type="slidenum">
              <a:rPr lang="en-US"/>
              <a:pPr/>
              <a:t>44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9096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921F24-7F89-274D-9F8E-2B9CF0A4B081}" type="slidenum">
              <a:rPr lang="en-US"/>
              <a:pPr/>
              <a:t>7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30981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E88664-AC36-1445-9707-024724FEDDD3}" type="slidenum">
              <a:rPr lang="en-US"/>
              <a:pPr/>
              <a:t>45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66722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C00F87-87C8-7245-B9D5-A4012AB11461}" type="slidenum">
              <a:rPr lang="en-US"/>
              <a:pPr/>
              <a:t>46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525950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FF8D7-731D-5A43-A7BB-B28B0748C80F}" type="slidenum">
              <a:rPr lang="en-US"/>
              <a:pPr/>
              <a:t>47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84506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9EA8A3-1F20-BA44-A40E-A42708AB9B6C}" type="slidenum">
              <a:rPr lang="en-US"/>
              <a:pPr/>
              <a:t>48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895042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225A84-B713-FE46-9F65-DE3BA051AFF8}" type="slidenum">
              <a:rPr lang="en-US"/>
              <a:pPr/>
              <a:t>49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0406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9CED65-5A2B-974F-8DE1-AA55AF64DFFB}" type="slidenum">
              <a:rPr lang="en-US"/>
              <a:pPr/>
              <a:t>50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2056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7F1ED-1C97-FD4A-90B7-6B0F705E30C7}" type="slidenum">
              <a:rPr lang="en-US"/>
              <a:pPr/>
              <a:t>51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76744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3357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2335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86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BF10D-1298-BF46-9A10-62BEBA954C68}" type="slidenum">
              <a:rPr lang="en-US"/>
              <a:pPr/>
              <a:t>8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686141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12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288A9A-C147-0B48-962A-3F68BE71CCE1}" type="slidenum">
              <a:rPr lang="en-US"/>
              <a:pPr/>
              <a:t>9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8004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187B94-A4BC-1345-9565-A1F107A503B5}" type="slidenum">
              <a:rPr lang="en-US"/>
              <a:pPr/>
              <a:t>10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797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33469-595D-594D-B40E-EDF9BF01D633}" type="slidenum">
              <a:rPr lang="en-US"/>
              <a:pPr/>
              <a:t>11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693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C93E66-EC14-F845-A291-00C73881978E}" type="slidenum">
              <a:rPr lang="en-US"/>
              <a:pPr/>
              <a:t>12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996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6C20A-948B-014C-8967-B82EF3E382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7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512768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/>
              <a:t>Magnus Bender (Übungen)</a:t>
            </a:r>
          </a:p>
          <a:p>
            <a:pPr eaLnBrk="1" hangingPunct="1">
              <a:defRPr/>
            </a:pPr>
            <a:r>
              <a:rPr lang="de-DE" sz="2400" dirty="0"/>
              <a:t>sowie viele Tutoren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1: </a:t>
            </a:r>
            <a:r>
              <a:rPr lang="en-US" dirty="0" err="1"/>
              <a:t>Initialisierung</a:t>
            </a:r>
            <a:endParaRPr lang="en-US" dirty="0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47625" y="4837113"/>
            <a:ext cx="860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1.</a:t>
            </a:r>
          </a:p>
        </p:txBody>
      </p:sp>
      <p:sp>
        <p:nvSpPr>
          <p:cNvPr id="3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B8701B2-7D5E-5849-A142-9315E69F0C51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DF4CD930-726C-4002-9E52-9845364E83D9}"/>
              </a:ext>
            </a:extLst>
          </p:cNvPr>
          <p:cNvSpPr txBox="1"/>
          <p:nvPr/>
        </p:nvSpPr>
        <p:spPr>
          <a:xfrm>
            <a:off x="438150" y="4910138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AF00DB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charset="0"/>
              </a:rPr>
              <a:t>for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charset="0"/>
              </a:rPr>
              <a:t> i = 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98658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charset="0"/>
              </a:rPr>
              <a:t>1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charset="0"/>
              </a:rPr>
              <a:t>:k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charset="0"/>
              </a:rPr>
              <a:t>   C[i] = 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AF00DB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charset="0"/>
              </a:rPr>
              <a:t>end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570480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2: </a:t>
            </a:r>
            <a:r>
              <a:rPr lang="en-US" dirty="0" err="1"/>
              <a:t>Zähle</a:t>
            </a:r>
            <a:endParaRPr lang="en-US" dirty="0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4433218" y="5078125"/>
            <a:ext cx="38925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=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3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943D087-905B-6249-9A55-9DD6DBF44377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AAA4D901-1B05-477A-B3AC-514F58ABC1FA}"/>
              </a:ext>
            </a:extLst>
          </p:cNvPr>
          <p:cNvSpPr txBox="1"/>
          <p:nvPr/>
        </p:nvSpPr>
        <p:spPr>
          <a:xfrm>
            <a:off x="439200" y="4908767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:n </a:t>
            </a: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C[A[j]] = C[A[j]] +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773792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2: </a:t>
            </a:r>
            <a:r>
              <a:rPr lang="en-US" dirty="0" err="1"/>
              <a:t>Zähle</a:t>
            </a:r>
            <a:endParaRPr lang="en-US" dirty="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ED231FB-C55E-6540-9921-23F26A6E9489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3" name="Text Box 29">
            <a:extLst>
              <a:ext uri="{FF2B5EF4-FFF2-40B4-BE49-F238E27FC236}">
                <a16:creationId xmlns:a16="http://schemas.microsoft.com/office/drawing/2014/main" id="{82EC404D-CAFB-4156-BEFD-280EF0123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3218" y="5078125"/>
            <a:ext cx="38925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=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34" name="Text Box 30">
            <a:extLst>
              <a:ext uri="{FF2B5EF4-FFF2-40B4-BE49-F238E27FC236}">
                <a16:creationId xmlns:a16="http://schemas.microsoft.com/office/drawing/2014/main" id="{DDDB8A07-2CED-4195-A9A2-2C2ABA195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D2E12663-1949-47BE-A27F-4D882418B7FA}"/>
              </a:ext>
            </a:extLst>
          </p:cNvPr>
          <p:cNvSpPr txBox="1"/>
          <p:nvPr/>
        </p:nvSpPr>
        <p:spPr>
          <a:xfrm>
            <a:off x="439200" y="4908767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:n </a:t>
            </a: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C[A[j]] = C[A[j]] +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921508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2: </a:t>
            </a:r>
            <a:r>
              <a:rPr lang="en-US" dirty="0" err="1"/>
              <a:t>Zähle</a:t>
            </a:r>
            <a:endParaRPr lang="en-US" dirty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7C0A364-0F62-194E-A4FB-6D9AF69CD50C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3" name="Text Box 29">
            <a:extLst>
              <a:ext uri="{FF2B5EF4-FFF2-40B4-BE49-F238E27FC236}">
                <a16:creationId xmlns:a16="http://schemas.microsoft.com/office/drawing/2014/main" id="{2F4BD5F0-338C-425A-B320-39A9602CA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3218" y="5078125"/>
            <a:ext cx="38925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=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34" name="Text Box 30">
            <a:extLst>
              <a:ext uri="{FF2B5EF4-FFF2-40B4-BE49-F238E27FC236}">
                <a16:creationId xmlns:a16="http://schemas.microsoft.com/office/drawing/2014/main" id="{0EC6ED9E-A750-4C20-9C0C-3FA6526D8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7EDAC755-3070-495F-A97C-CBE212AF55CB}"/>
              </a:ext>
            </a:extLst>
          </p:cNvPr>
          <p:cNvSpPr txBox="1"/>
          <p:nvPr/>
        </p:nvSpPr>
        <p:spPr>
          <a:xfrm>
            <a:off x="439200" y="4908767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:n </a:t>
            </a: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C[A[j]] = C[A[j]] +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07681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2: </a:t>
            </a:r>
            <a:r>
              <a:rPr lang="en-US" dirty="0" err="1"/>
              <a:t>Zähle</a:t>
            </a:r>
            <a:endParaRPr lang="en-US" dirty="0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89627B0-EA6C-B84A-BAE7-1EF766D964FE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3" name="Text Box 29">
            <a:extLst>
              <a:ext uri="{FF2B5EF4-FFF2-40B4-BE49-F238E27FC236}">
                <a16:creationId xmlns:a16="http://schemas.microsoft.com/office/drawing/2014/main" id="{21B7BBA0-DD16-446B-A125-D3697A794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3218" y="5078125"/>
            <a:ext cx="38925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=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34" name="Text Box 30">
            <a:extLst>
              <a:ext uri="{FF2B5EF4-FFF2-40B4-BE49-F238E27FC236}">
                <a16:creationId xmlns:a16="http://schemas.microsoft.com/office/drawing/2014/main" id="{A94C92F9-6DDC-482D-A866-B03B17B30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D3C817CB-B99A-4932-8FFD-B80F8FFC40E9}"/>
              </a:ext>
            </a:extLst>
          </p:cNvPr>
          <p:cNvSpPr txBox="1"/>
          <p:nvPr/>
        </p:nvSpPr>
        <p:spPr>
          <a:xfrm>
            <a:off x="439200" y="4908767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:n </a:t>
            </a: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C[A[j]] = C[A[j]] +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4100398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2: </a:t>
            </a:r>
            <a:r>
              <a:rPr lang="en-US" dirty="0" err="1"/>
              <a:t>Zähle</a:t>
            </a:r>
            <a:endParaRPr lang="en-US" dirty="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37911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8288483-3ABB-3B45-85D5-B90F22BE1640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4" name="Text Box 29">
            <a:extLst>
              <a:ext uri="{FF2B5EF4-FFF2-40B4-BE49-F238E27FC236}">
                <a16:creationId xmlns:a16="http://schemas.microsoft.com/office/drawing/2014/main" id="{2EABBF6D-106F-4D23-82D9-32981C39F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3218" y="5078125"/>
            <a:ext cx="38925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=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35" name="Text Box 30">
            <a:extLst>
              <a:ext uri="{FF2B5EF4-FFF2-40B4-BE49-F238E27FC236}">
                <a16:creationId xmlns:a16="http://schemas.microsoft.com/office/drawing/2014/main" id="{ECBECE1F-253D-4E07-90C1-B60620669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A51A0E01-E78C-4D56-92DD-0B8A91B8EADB}"/>
              </a:ext>
            </a:extLst>
          </p:cNvPr>
          <p:cNvSpPr txBox="1"/>
          <p:nvPr/>
        </p:nvSpPr>
        <p:spPr>
          <a:xfrm>
            <a:off x="439200" y="4908767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:n </a:t>
            </a: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C[A[j]] = C[A[j]] +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561623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3: </a:t>
            </a:r>
            <a:r>
              <a:rPr lang="en-US" dirty="0" err="1"/>
              <a:t>Berechne</a:t>
            </a:r>
            <a:r>
              <a:rPr lang="en-US" dirty="0"/>
              <a:t> </a:t>
            </a:r>
            <a:r>
              <a:rPr lang="en-US" dirty="0" err="1"/>
              <a:t>Summe</a:t>
            </a:r>
            <a:endParaRPr lang="en-US" dirty="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grpSp>
        <p:nvGrpSpPr>
          <p:cNvPr id="39945" name="Group 9"/>
          <p:cNvGrpSpPr>
            <a:grpSpLocks/>
          </p:cNvGrpSpPr>
          <p:nvPr/>
        </p:nvGrpSpPr>
        <p:grpSpPr bwMode="auto">
          <a:xfrm>
            <a:off x="228600" y="3505200"/>
            <a:ext cx="4054475" cy="600075"/>
            <a:chOff x="144" y="2208"/>
            <a:chExt cx="2554" cy="378"/>
          </a:xfrm>
        </p:grpSpPr>
        <p:sp>
          <p:nvSpPr>
            <p:cNvPr id="39946" name="Text Box 10"/>
            <p:cNvSpPr txBox="1">
              <a:spLocks noChangeArrowheads="1"/>
            </p:cNvSpPr>
            <p:nvPr/>
          </p:nvSpPr>
          <p:spPr bwMode="auto">
            <a:xfrm>
              <a:off x="144" y="2214"/>
              <a:ext cx="3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3200" i="1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B</a:t>
              </a:r>
              <a:r>
                <a:rPr lang="en-US" sz="3200">
                  <a:latin typeface="Times New Roman" charset="0"/>
                  <a:cs typeface="Arial Unicode MS" charset="0"/>
                </a:rPr>
                <a:t>:</a:t>
              </a:r>
            </a:p>
          </p:txBody>
        </p:sp>
        <p:sp>
          <p:nvSpPr>
            <p:cNvPr id="39947" name="Rectangle 11"/>
            <p:cNvSpPr>
              <a:spLocks noChangeArrowheads="1"/>
            </p:cNvSpPr>
            <p:nvPr/>
          </p:nvSpPr>
          <p:spPr bwMode="auto">
            <a:xfrm>
              <a:off x="538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39948" name="Rectangle 12"/>
            <p:cNvSpPr>
              <a:spLocks noChangeArrowheads="1"/>
            </p:cNvSpPr>
            <p:nvPr/>
          </p:nvSpPr>
          <p:spPr bwMode="auto">
            <a:xfrm>
              <a:off x="970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39949" name="Rectangle 13"/>
            <p:cNvSpPr>
              <a:spLocks noChangeArrowheads="1"/>
            </p:cNvSpPr>
            <p:nvPr/>
          </p:nvSpPr>
          <p:spPr bwMode="auto">
            <a:xfrm>
              <a:off x="1402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39950" name="Rectangle 14"/>
            <p:cNvSpPr>
              <a:spLocks noChangeArrowheads="1"/>
            </p:cNvSpPr>
            <p:nvPr/>
          </p:nvSpPr>
          <p:spPr bwMode="auto">
            <a:xfrm>
              <a:off x="1834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39951" name="Rectangle 15"/>
            <p:cNvSpPr>
              <a:spLocks noChangeArrowheads="1"/>
            </p:cNvSpPr>
            <p:nvPr/>
          </p:nvSpPr>
          <p:spPr bwMode="auto">
            <a:xfrm>
              <a:off x="2266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</p:grp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9958" name="Rectangle 22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9961" name="Rectangle 25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39967" name="Rectangle 31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9968" name="Rectangle 32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39969" name="Rectangle 33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9970" name="Rectangle 34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514DC60-1836-984E-B869-4FAE9709B223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46" name="Text Box 35">
            <a:extLst>
              <a:ext uri="{FF2B5EF4-FFF2-40B4-BE49-F238E27FC236}">
                <a16:creationId xmlns:a16="http://schemas.microsoft.com/office/drawing/2014/main" id="{51569952-6ECC-4253-A349-44C71D1CA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8000" y="5079600"/>
            <a:ext cx="36263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</a:t>
            </a:r>
            <a:r>
              <a:rPr lang="en-US" sz="3200" dirty="0">
                <a:solidFill>
                  <a:srgbClr val="008380"/>
                </a:solidFill>
                <a:latin typeface="Symbol" charset="0"/>
                <a:cs typeface="Arial Unicode MS" charset="0"/>
              </a:rPr>
              <a:t>£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47" name="Text Box 36">
            <a:extLst>
              <a:ext uri="{FF2B5EF4-FFF2-40B4-BE49-F238E27FC236}">
                <a16:creationId xmlns:a16="http://schemas.microsoft.com/office/drawing/2014/main" id="{E9234C3D-F5EC-4453-B8AF-378EF5904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3.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F665DCE0-A0B4-4AAD-822B-9A8FFB4DFCB6}"/>
              </a:ext>
            </a:extLst>
          </p:cNvPr>
          <p:cNvSpPr txBox="1"/>
          <p:nvPr/>
        </p:nvSpPr>
        <p:spPr>
          <a:xfrm>
            <a:off x="438150" y="4881869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i =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2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:k</a:t>
            </a: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C[i] = C[i] + C[i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]</a:t>
            </a: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517159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3: </a:t>
            </a:r>
            <a:r>
              <a:rPr lang="en-US" dirty="0" err="1"/>
              <a:t>Berechne</a:t>
            </a:r>
            <a:r>
              <a:rPr lang="en-US" dirty="0"/>
              <a:t> </a:t>
            </a:r>
            <a:r>
              <a:rPr lang="en-US" dirty="0" err="1"/>
              <a:t>Summe</a:t>
            </a:r>
            <a:endParaRPr lang="en-US" dirty="0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grpSp>
        <p:nvGrpSpPr>
          <p:cNvPr id="41993" name="Group 9"/>
          <p:cNvGrpSpPr>
            <a:grpSpLocks/>
          </p:cNvGrpSpPr>
          <p:nvPr/>
        </p:nvGrpSpPr>
        <p:grpSpPr bwMode="auto">
          <a:xfrm>
            <a:off x="228600" y="3505200"/>
            <a:ext cx="4054475" cy="600075"/>
            <a:chOff x="144" y="2208"/>
            <a:chExt cx="2554" cy="378"/>
          </a:xfrm>
        </p:grpSpPr>
        <p:sp>
          <p:nvSpPr>
            <p:cNvPr id="41994" name="Text Box 10"/>
            <p:cNvSpPr txBox="1">
              <a:spLocks noChangeArrowheads="1"/>
            </p:cNvSpPr>
            <p:nvPr/>
          </p:nvSpPr>
          <p:spPr bwMode="auto">
            <a:xfrm>
              <a:off x="144" y="2214"/>
              <a:ext cx="3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3200" i="1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B</a:t>
              </a:r>
              <a:r>
                <a:rPr lang="en-US" sz="3200">
                  <a:latin typeface="Times New Roman" charset="0"/>
                  <a:cs typeface="Arial Unicode MS" charset="0"/>
                </a:rPr>
                <a:t>:</a:t>
              </a:r>
            </a:p>
          </p:txBody>
        </p:sp>
        <p:sp>
          <p:nvSpPr>
            <p:cNvPr id="41995" name="Rectangle 11"/>
            <p:cNvSpPr>
              <a:spLocks noChangeArrowheads="1"/>
            </p:cNvSpPr>
            <p:nvPr/>
          </p:nvSpPr>
          <p:spPr bwMode="auto">
            <a:xfrm>
              <a:off x="538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1996" name="Rectangle 12"/>
            <p:cNvSpPr>
              <a:spLocks noChangeArrowheads="1"/>
            </p:cNvSpPr>
            <p:nvPr/>
          </p:nvSpPr>
          <p:spPr bwMode="auto">
            <a:xfrm>
              <a:off x="970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1997" name="Rectangle 13"/>
            <p:cNvSpPr>
              <a:spLocks noChangeArrowheads="1"/>
            </p:cNvSpPr>
            <p:nvPr/>
          </p:nvSpPr>
          <p:spPr bwMode="auto">
            <a:xfrm>
              <a:off x="1402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1998" name="Rectangle 14"/>
            <p:cNvSpPr>
              <a:spLocks noChangeArrowheads="1"/>
            </p:cNvSpPr>
            <p:nvPr/>
          </p:nvSpPr>
          <p:spPr bwMode="auto">
            <a:xfrm>
              <a:off x="1834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1999" name="Rectangle 15"/>
            <p:cNvSpPr>
              <a:spLocks noChangeArrowheads="1"/>
            </p:cNvSpPr>
            <p:nvPr/>
          </p:nvSpPr>
          <p:spPr bwMode="auto">
            <a:xfrm>
              <a:off x="2266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</p:grp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2016" name="Rectangle 32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2018" name="Rectangle 34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2019" name="Text Box 35"/>
          <p:cNvSpPr txBox="1">
            <a:spLocks noChangeArrowheads="1"/>
          </p:cNvSpPr>
          <p:nvPr/>
        </p:nvSpPr>
        <p:spPr bwMode="auto">
          <a:xfrm>
            <a:off x="4608000" y="5079600"/>
            <a:ext cx="36263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</a:t>
            </a:r>
            <a:r>
              <a:rPr lang="en-US" sz="3200" dirty="0">
                <a:solidFill>
                  <a:srgbClr val="008380"/>
                </a:solidFill>
                <a:latin typeface="Symbol" charset="0"/>
                <a:cs typeface="Arial Unicode MS" charset="0"/>
              </a:rPr>
              <a:t>£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42020" name="Text Box 36"/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3.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ADE2934-BB0A-974A-B9C7-A6D1A3F2F488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FEF0025-A414-4740-85B3-A96A9E2D46F3}"/>
              </a:ext>
            </a:extLst>
          </p:cNvPr>
          <p:cNvSpPr txBox="1"/>
          <p:nvPr/>
        </p:nvSpPr>
        <p:spPr>
          <a:xfrm>
            <a:off x="438150" y="4881869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i =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2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:k</a:t>
            </a: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C[i] = C[i] + C[i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]</a:t>
            </a: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4109364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3: </a:t>
            </a:r>
            <a:r>
              <a:rPr lang="en-US" dirty="0" err="1"/>
              <a:t>Berechne</a:t>
            </a:r>
            <a:r>
              <a:rPr lang="en-US" dirty="0"/>
              <a:t> </a:t>
            </a:r>
            <a:r>
              <a:rPr lang="en-US" dirty="0" err="1"/>
              <a:t>Summe</a:t>
            </a:r>
            <a:endParaRPr lang="en-US" dirty="0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grpSp>
        <p:nvGrpSpPr>
          <p:cNvPr id="44041" name="Group 9"/>
          <p:cNvGrpSpPr>
            <a:grpSpLocks/>
          </p:cNvGrpSpPr>
          <p:nvPr/>
        </p:nvGrpSpPr>
        <p:grpSpPr bwMode="auto">
          <a:xfrm>
            <a:off x="228600" y="3505200"/>
            <a:ext cx="4054475" cy="600075"/>
            <a:chOff x="144" y="2208"/>
            <a:chExt cx="2554" cy="378"/>
          </a:xfrm>
        </p:grpSpPr>
        <p:sp>
          <p:nvSpPr>
            <p:cNvPr id="44042" name="Text Box 10"/>
            <p:cNvSpPr txBox="1">
              <a:spLocks noChangeArrowheads="1"/>
            </p:cNvSpPr>
            <p:nvPr/>
          </p:nvSpPr>
          <p:spPr bwMode="auto">
            <a:xfrm>
              <a:off x="144" y="2214"/>
              <a:ext cx="3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3200" i="1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B</a:t>
              </a:r>
              <a:r>
                <a:rPr lang="en-US" sz="3200">
                  <a:latin typeface="Times New Roman" charset="0"/>
                  <a:cs typeface="Arial Unicode MS" charset="0"/>
                </a:rPr>
                <a:t>:</a:t>
              </a: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538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970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402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4046" name="Rectangle 14"/>
            <p:cNvSpPr>
              <a:spLocks noChangeArrowheads="1"/>
            </p:cNvSpPr>
            <p:nvPr/>
          </p:nvSpPr>
          <p:spPr bwMode="auto">
            <a:xfrm>
              <a:off x="1834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  <p:sp>
          <p:nvSpPr>
            <p:cNvPr id="44047" name="Rectangle 15"/>
            <p:cNvSpPr>
              <a:spLocks noChangeArrowheads="1"/>
            </p:cNvSpPr>
            <p:nvPr/>
          </p:nvSpPr>
          <p:spPr bwMode="auto">
            <a:xfrm>
              <a:off x="2266" y="2208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endParaRPr lang="de-DE" sz="3200">
                <a:solidFill>
                  <a:srgbClr val="008380"/>
                </a:solidFill>
                <a:latin typeface="Times New Roman" charset="0"/>
                <a:cs typeface="Arial Unicode MS" charset="0"/>
              </a:endParaRPr>
            </a:p>
          </p:txBody>
        </p:sp>
      </p:grp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4057" name="Rectangle 25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4063" name="Rectangle 31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4064" name="Rectangle 32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4066" name="Rectangle 34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6180163-B8BA-8C4A-A877-E53F69118646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9" name="Text Box 35">
            <a:extLst>
              <a:ext uri="{FF2B5EF4-FFF2-40B4-BE49-F238E27FC236}">
                <a16:creationId xmlns:a16="http://schemas.microsoft.com/office/drawing/2014/main" id="{FA0A5E7A-94A6-4FB6-A4C9-3ACABFDEF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8000" y="5079600"/>
            <a:ext cx="36263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5200" algn="l"/>
                <a:tab pos="5027613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</a:t>
            </a:r>
            <a:r>
              <a:rPr lang="en-US" sz="3200" dirty="0">
                <a:solidFill>
                  <a:srgbClr val="008380"/>
                </a:solidFill>
                <a:latin typeface="Symbol" charset="0"/>
                <a:cs typeface="Arial Unicode MS" charset="0"/>
              </a:rPr>
              <a:t>£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</a:p>
        </p:txBody>
      </p:sp>
      <p:sp>
        <p:nvSpPr>
          <p:cNvPr id="40" name="Text Box 36">
            <a:extLst>
              <a:ext uri="{FF2B5EF4-FFF2-40B4-BE49-F238E27FC236}">
                <a16:creationId xmlns:a16="http://schemas.microsoft.com/office/drawing/2014/main" id="{B0EF0192-7A03-4E3F-B726-45C69A44A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48514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3.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53BF20EE-2CE5-4840-A756-FFB3A87C45CF}"/>
              </a:ext>
            </a:extLst>
          </p:cNvPr>
          <p:cNvSpPr txBox="1"/>
          <p:nvPr/>
        </p:nvSpPr>
        <p:spPr>
          <a:xfrm>
            <a:off x="438150" y="4881869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i =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2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:k</a:t>
            </a: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C[i] = C[i] + C[i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]</a:t>
            </a: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09910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6110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111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6112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6113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cxnSp>
        <p:nvCxnSpPr>
          <p:cNvPr id="46115" name="AutoShape 35"/>
          <p:cNvCxnSpPr>
            <a:cxnSpLocks noChangeShapeType="1"/>
            <a:stCxn id="46088" idx="2"/>
            <a:endCxn id="46092" idx="0"/>
          </p:cNvCxnSpPr>
          <p:nvPr/>
        </p:nvCxnSpPr>
        <p:spPr bwMode="auto">
          <a:xfrm flipH="1">
            <a:off x="2568575" y="2709863"/>
            <a:ext cx="13716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B84FC73-ECB4-294A-989A-64D6406EA062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DC243325-B8E6-45CC-B590-BBF4EDF3C2BA}"/>
              </a:ext>
            </a:extLst>
          </p:cNvPr>
          <p:cNvSpPr txBox="1"/>
          <p:nvPr/>
        </p:nvSpPr>
        <p:spPr>
          <a:xfrm>
            <a:off x="439200" y="4728493"/>
            <a:ext cx="461251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n:-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B[C[A[j]]] = A[j]</a:t>
            </a:r>
          </a:p>
          <a:p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C[A[j]] = C[A[j]]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443265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Sortierung in linearer Zeit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Sortieren: Geht es doch noch schneller </a:t>
            </a:r>
            <a:br>
              <a:rPr lang="de-DE" dirty="0"/>
            </a:br>
            <a:r>
              <a:rPr lang="de-DE" dirty="0"/>
              <a:t>als in </a:t>
            </a:r>
            <a:r>
              <a:rPr lang="de-DE" dirty="0">
                <a:latin typeface="Symbol" charset="2"/>
                <a:cs typeface="Symbol" charset="2"/>
              </a:rPr>
              <a:t>W</a:t>
            </a:r>
            <a:r>
              <a:rPr lang="de-DE" dirty="0"/>
              <a:t>(</a:t>
            </a:r>
            <a:r>
              <a:rPr lang="de-DE" dirty="0" err="1"/>
              <a:t>n</a:t>
            </a:r>
            <a:r>
              <a:rPr lang="de-DE" dirty="0"/>
              <a:t> log </a:t>
            </a:r>
            <a:r>
              <a:rPr lang="de-DE" dirty="0" err="1"/>
              <a:t>n</a:t>
            </a:r>
            <a:r>
              <a:rPr lang="de-DE" dirty="0"/>
              <a:t>) Schritten?</a:t>
            </a:r>
          </a:p>
          <a:p>
            <a:r>
              <a:rPr lang="de-DE" dirty="0"/>
              <a:t>Man muss „schärfere“ Annahmen </a:t>
            </a:r>
            <a:br>
              <a:rPr lang="de-DE" dirty="0"/>
            </a:br>
            <a:r>
              <a:rPr lang="de-DE" dirty="0"/>
              <a:t>über das Problem machen können ...</a:t>
            </a:r>
          </a:p>
          <a:p>
            <a:pPr lvl="1"/>
            <a:r>
              <a:rPr lang="de-DE" dirty="0"/>
              <a:t>z.B. Schlüssel in </a:t>
            </a:r>
            <a:r>
              <a:rPr lang="de-DE" dirty="0" err="1"/>
              <a:t>n</a:t>
            </a:r>
            <a:r>
              <a:rPr lang="de-DE" dirty="0"/>
              <a:t> Feldelementen aus dem Bereich [1..n]</a:t>
            </a:r>
          </a:p>
          <a:p>
            <a:r>
              <a:rPr lang="de-DE" dirty="0"/>
              <a:t>... oder Nebenbedingungen „abschwächen“</a:t>
            </a:r>
          </a:p>
          <a:p>
            <a:pPr lvl="1"/>
            <a:r>
              <a:rPr lang="de-DE" dirty="0"/>
              <a:t>z.B. die In-situ-Einschränkung aufgeben</a:t>
            </a:r>
          </a:p>
          <a:p>
            <a:r>
              <a:rPr lang="de-DE" dirty="0"/>
              <a:t>Zentrale Idee: Vermeide Vergleiche!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267744" y="5212357"/>
            <a:ext cx="4572000" cy="12772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100" dirty="0">
                <a:solidFill>
                  <a:srgbClr val="0000FF"/>
                </a:solidFill>
              </a:rPr>
              <a:t>Seward, H. H. (</a:t>
            </a:r>
            <a:r>
              <a:rPr lang="de-DE" sz="1100" b="1" dirty="0">
                <a:solidFill>
                  <a:srgbClr val="FF0000"/>
                </a:solidFill>
              </a:rPr>
              <a:t>1954</a:t>
            </a:r>
            <a:r>
              <a:rPr lang="de-DE" sz="1100" dirty="0">
                <a:solidFill>
                  <a:srgbClr val="0000FF"/>
                </a:solidFill>
              </a:rPr>
              <a:t>), "2.4.6 Internal </a:t>
            </a:r>
            <a:r>
              <a:rPr lang="de-DE" sz="1100" dirty="0" err="1">
                <a:solidFill>
                  <a:srgbClr val="0000FF"/>
                </a:solidFill>
              </a:rPr>
              <a:t>Sorting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by</a:t>
            </a:r>
            <a:r>
              <a:rPr lang="de-DE" sz="1100" dirty="0">
                <a:solidFill>
                  <a:srgbClr val="0000FF"/>
                </a:solidFill>
              </a:rPr>
              <a:t> Floating Digital </a:t>
            </a:r>
            <a:r>
              <a:rPr lang="de-DE" sz="1100" dirty="0" err="1">
                <a:solidFill>
                  <a:srgbClr val="0000FF"/>
                </a:solidFill>
              </a:rPr>
              <a:t>Sort</a:t>
            </a:r>
            <a:r>
              <a:rPr lang="de-DE" sz="1100" dirty="0">
                <a:solidFill>
                  <a:srgbClr val="0000FF"/>
                </a:solidFill>
              </a:rPr>
              <a:t>", Information </a:t>
            </a:r>
            <a:r>
              <a:rPr lang="de-DE" sz="1100" dirty="0" err="1">
                <a:solidFill>
                  <a:srgbClr val="0000FF"/>
                </a:solidFill>
              </a:rPr>
              <a:t>sorting</a:t>
            </a:r>
            <a:r>
              <a:rPr lang="de-DE" sz="1100" dirty="0">
                <a:solidFill>
                  <a:srgbClr val="0000FF"/>
                </a:solidFill>
              </a:rPr>
              <a:t> in </a:t>
            </a:r>
            <a:r>
              <a:rPr lang="de-DE" sz="1100" dirty="0" err="1">
                <a:solidFill>
                  <a:srgbClr val="0000FF"/>
                </a:solidFill>
              </a:rPr>
              <a:t>the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application</a:t>
            </a:r>
            <a:r>
              <a:rPr lang="de-DE" sz="1100" dirty="0">
                <a:solidFill>
                  <a:srgbClr val="0000FF"/>
                </a:solidFill>
              </a:rPr>
              <a:t> of electronic digital </a:t>
            </a:r>
            <a:r>
              <a:rPr lang="de-DE" sz="1100" dirty="0" err="1">
                <a:solidFill>
                  <a:srgbClr val="0000FF"/>
                </a:solidFill>
              </a:rPr>
              <a:t>computers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to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business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operations</a:t>
            </a:r>
            <a:r>
              <a:rPr lang="de-DE" sz="1100" dirty="0">
                <a:solidFill>
                  <a:srgbClr val="0000FF"/>
                </a:solidFill>
              </a:rPr>
              <a:t>, </a:t>
            </a:r>
            <a:r>
              <a:rPr lang="de-DE" sz="1100" dirty="0" err="1">
                <a:solidFill>
                  <a:srgbClr val="0000FF"/>
                </a:solidFill>
              </a:rPr>
              <a:t>Master's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thesis</a:t>
            </a:r>
            <a:r>
              <a:rPr lang="de-DE" sz="1100" dirty="0">
                <a:solidFill>
                  <a:srgbClr val="0000FF"/>
                </a:solidFill>
              </a:rPr>
              <a:t>, Report R-232, Massachusetts Institute of Technology, Digital Computer Laboratory, pp. 25–28</a:t>
            </a:r>
          </a:p>
          <a:p>
            <a:endParaRPr lang="de-DE" sz="1100" dirty="0"/>
          </a:p>
          <a:p>
            <a:r>
              <a:rPr lang="de-DE" sz="1100" dirty="0">
                <a:solidFill>
                  <a:srgbClr val="0000FF"/>
                </a:solidFill>
              </a:rPr>
              <a:t>A. Andersson, T. </a:t>
            </a:r>
            <a:r>
              <a:rPr lang="de-DE" sz="1100" dirty="0" err="1">
                <a:solidFill>
                  <a:srgbClr val="0000FF"/>
                </a:solidFill>
              </a:rPr>
              <a:t>Hagerup</a:t>
            </a:r>
            <a:r>
              <a:rPr lang="de-DE" sz="1100" dirty="0">
                <a:solidFill>
                  <a:srgbClr val="0000FF"/>
                </a:solidFill>
              </a:rPr>
              <a:t>, S. Nilsson, R. Raman, </a:t>
            </a:r>
            <a:r>
              <a:rPr lang="de-DE" sz="1100" dirty="0" err="1">
                <a:solidFill>
                  <a:srgbClr val="0000FF"/>
                </a:solidFill>
              </a:rPr>
              <a:t>Sorting</a:t>
            </a:r>
            <a:r>
              <a:rPr lang="de-DE" sz="1100" dirty="0">
                <a:solidFill>
                  <a:srgbClr val="0000FF"/>
                </a:solidFill>
              </a:rPr>
              <a:t> in Linear Time?, J. </a:t>
            </a:r>
            <a:r>
              <a:rPr lang="de-DE" sz="1100" dirty="0" err="1">
                <a:solidFill>
                  <a:srgbClr val="0000FF"/>
                </a:solidFill>
              </a:rPr>
              <a:t>Comput</a:t>
            </a:r>
            <a:r>
              <a:rPr lang="de-DE" sz="1100" dirty="0">
                <a:solidFill>
                  <a:srgbClr val="0000FF"/>
                </a:solidFill>
              </a:rPr>
              <a:t>. Syst. </a:t>
            </a:r>
            <a:r>
              <a:rPr lang="de-DE" sz="1100" dirty="0" err="1">
                <a:solidFill>
                  <a:srgbClr val="0000FF"/>
                </a:solidFill>
              </a:rPr>
              <a:t>Sci</a:t>
            </a:r>
            <a:r>
              <a:rPr lang="de-DE" sz="1100" dirty="0">
                <a:solidFill>
                  <a:srgbClr val="0000FF"/>
                </a:solidFill>
              </a:rPr>
              <a:t>. 57(1): 74-93, </a:t>
            </a:r>
            <a:r>
              <a:rPr lang="de-DE" sz="1100" b="1" dirty="0">
                <a:solidFill>
                  <a:srgbClr val="FF0000"/>
                </a:solidFill>
              </a:rPr>
              <a:t>1998 </a:t>
            </a:r>
          </a:p>
        </p:txBody>
      </p:sp>
    </p:spTree>
    <p:extLst>
      <p:ext uri="{BB962C8B-B14F-4D97-AF65-F5344CB8AC3E}">
        <p14:creationId xmlns:p14="http://schemas.microsoft.com/office/powerpoint/2010/main" val="167255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8149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50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51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8152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48153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48158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59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48160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48161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cxnSp>
        <p:nvCxnSpPr>
          <p:cNvPr id="48163" name="AutoShape 35"/>
          <p:cNvCxnSpPr>
            <a:cxnSpLocks noChangeShapeType="1"/>
            <a:stCxn id="48136" idx="2"/>
            <a:endCxn id="48140" idx="0"/>
          </p:cNvCxnSpPr>
          <p:nvPr/>
        </p:nvCxnSpPr>
        <p:spPr bwMode="auto">
          <a:xfrm flipH="1">
            <a:off x="2568575" y="2709863"/>
            <a:ext cx="13716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8277C83-60A1-F84D-965F-F73D3650197B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61D6AA10-319B-42B5-8200-D1008053B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2087B445-E623-4E30-9125-94A565046CE0}"/>
              </a:ext>
            </a:extLst>
          </p:cNvPr>
          <p:cNvSpPr txBox="1"/>
          <p:nvPr/>
        </p:nvSpPr>
        <p:spPr>
          <a:xfrm>
            <a:off x="439200" y="4728493"/>
            <a:ext cx="461251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n:-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B[C[A[j]]] = A[j]</a:t>
            </a:r>
          </a:p>
          <a:p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C[A[j]] = C[A[j]]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380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199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0200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0206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207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0208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0209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cxnSp>
        <p:nvCxnSpPr>
          <p:cNvPr id="50211" name="AutoShape 35"/>
          <p:cNvCxnSpPr>
            <a:cxnSpLocks noChangeShapeType="1"/>
            <a:stCxn id="50183" idx="2"/>
            <a:endCxn id="50190" idx="0"/>
          </p:cNvCxnSpPr>
          <p:nvPr/>
        </p:nvCxnSpPr>
        <p:spPr bwMode="auto">
          <a:xfrm>
            <a:off x="32543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9" name="Text Box 36">
            <a:extLst>
              <a:ext uri="{FF2B5EF4-FFF2-40B4-BE49-F238E27FC236}">
                <a16:creationId xmlns:a16="http://schemas.microsoft.com/office/drawing/2014/main" id="{726A8DFE-4904-4639-B6F1-178925963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AC18F9C4-E61C-4928-87EB-9867D4F5BAC3}"/>
              </a:ext>
            </a:extLst>
          </p:cNvPr>
          <p:cNvSpPr txBox="1"/>
          <p:nvPr/>
        </p:nvSpPr>
        <p:spPr>
          <a:xfrm>
            <a:off x="439200" y="4728493"/>
            <a:ext cx="461251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n:-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B[C[A[j]]] = A[j]</a:t>
            </a:r>
          </a:p>
          <a:p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C[A[j]] = C[A[j]]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1604971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2245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47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2248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50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2254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55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2256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2257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cxnSp>
        <p:nvCxnSpPr>
          <p:cNvPr id="52259" name="AutoShape 35"/>
          <p:cNvCxnSpPr>
            <a:cxnSpLocks noChangeShapeType="1"/>
            <a:stCxn id="52231" idx="2"/>
            <a:endCxn id="52238" idx="0"/>
          </p:cNvCxnSpPr>
          <p:nvPr/>
        </p:nvCxnSpPr>
        <p:spPr bwMode="auto">
          <a:xfrm>
            <a:off x="32543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40C9DF3-F0B8-D147-874F-2C20B85176D3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EA648099-583B-4E97-9DB4-FC817A1AA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4B949A84-38E5-4F24-AD55-430684EE535E}"/>
              </a:ext>
            </a:extLst>
          </p:cNvPr>
          <p:cNvSpPr txBox="1"/>
          <p:nvPr/>
        </p:nvSpPr>
        <p:spPr>
          <a:xfrm>
            <a:off x="439200" y="4728493"/>
            <a:ext cx="461251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n:-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B[C[A[j]]] = A[j]</a:t>
            </a:r>
          </a:p>
          <a:p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C[A[j]] = C[A[j]]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9918372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4296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4300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4301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4302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303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4304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4305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cxnSp>
        <p:nvCxnSpPr>
          <p:cNvPr id="54307" name="AutoShape 35"/>
          <p:cNvCxnSpPr>
            <a:cxnSpLocks noChangeShapeType="1"/>
            <a:stCxn id="54278" idx="2"/>
            <a:endCxn id="54283" idx="0"/>
          </p:cNvCxnSpPr>
          <p:nvPr/>
        </p:nvCxnSpPr>
        <p:spPr bwMode="auto">
          <a:xfrm flipH="1">
            <a:off x="18827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63F8DE9-6721-314A-9022-2F3F54FC42FE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5816D55A-318C-45A9-8DBA-272B3F40B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B466C53B-3CC6-454F-A1F9-2C6872E4361D}"/>
              </a:ext>
            </a:extLst>
          </p:cNvPr>
          <p:cNvSpPr txBox="1"/>
          <p:nvPr/>
        </p:nvSpPr>
        <p:spPr>
          <a:xfrm>
            <a:off x="439200" y="4728493"/>
            <a:ext cx="461251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n:-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B[C[A[j]]] = A[j]</a:t>
            </a:r>
          </a:p>
          <a:p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C[A[j]] = C[A[j]]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0664713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6341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43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6344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46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6347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6348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6350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51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52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6353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cxnSp>
        <p:nvCxnSpPr>
          <p:cNvPr id="56355" name="AutoShape 35"/>
          <p:cNvCxnSpPr>
            <a:cxnSpLocks noChangeShapeType="1"/>
            <a:stCxn id="56326" idx="2"/>
            <a:endCxn id="56331" idx="0"/>
          </p:cNvCxnSpPr>
          <p:nvPr/>
        </p:nvCxnSpPr>
        <p:spPr bwMode="auto">
          <a:xfrm flipH="1">
            <a:off x="18827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A8C2C5-B027-6048-864F-034854A8AEA0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0E82D187-BF04-4476-95A7-6E7082F65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4000AE11-0CE4-45DB-A30E-A54D48690FD2}"/>
              </a:ext>
            </a:extLst>
          </p:cNvPr>
          <p:cNvSpPr txBox="1"/>
          <p:nvPr/>
        </p:nvSpPr>
        <p:spPr>
          <a:xfrm>
            <a:off x="439200" y="4728493"/>
            <a:ext cx="461251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n:-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B[C[A[j]]] = A[j]</a:t>
            </a:r>
          </a:p>
          <a:p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C[A[j]] = C[A[j]]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544515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8389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90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92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58398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399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400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58401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cxnSp>
        <p:nvCxnSpPr>
          <p:cNvPr id="58403" name="AutoShape 35"/>
          <p:cNvCxnSpPr>
            <a:cxnSpLocks noChangeShapeType="1"/>
            <a:stCxn id="58373" idx="2"/>
            <a:endCxn id="58378" idx="0"/>
          </p:cNvCxnSpPr>
          <p:nvPr/>
        </p:nvCxnSpPr>
        <p:spPr bwMode="auto">
          <a:xfrm flipH="1">
            <a:off x="11969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12A9FAA-18D5-0F46-B2B3-EDFC030ACEEA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445E02C7-FAD6-427D-ACF2-6178C95F1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54B4C39B-7397-401D-8E1A-FD5008F3A24F}"/>
              </a:ext>
            </a:extLst>
          </p:cNvPr>
          <p:cNvSpPr txBox="1"/>
          <p:nvPr/>
        </p:nvSpPr>
        <p:spPr>
          <a:xfrm>
            <a:off x="439200" y="4728493"/>
            <a:ext cx="461251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n:-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B[C[A[j]]] = A[j]</a:t>
            </a:r>
          </a:p>
          <a:p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C[A[j]] = C[A[j]]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7775238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0437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38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39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40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41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42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60443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0445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0446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60447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48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0449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cxnSp>
        <p:nvCxnSpPr>
          <p:cNvPr id="60451" name="AutoShape 35"/>
          <p:cNvCxnSpPr>
            <a:cxnSpLocks noChangeShapeType="1"/>
            <a:stCxn id="60421" idx="2"/>
            <a:endCxn id="60426" idx="0"/>
          </p:cNvCxnSpPr>
          <p:nvPr/>
        </p:nvCxnSpPr>
        <p:spPr bwMode="auto">
          <a:xfrm flipH="1">
            <a:off x="1196975" y="2709863"/>
            <a:ext cx="6858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AEEBCF8-7E58-3649-91F6-3774E04ABEC0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E947F50C-A4DF-453D-B8AA-C71ABE496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7002A032-D018-4771-AA30-563C1018573E}"/>
              </a:ext>
            </a:extLst>
          </p:cNvPr>
          <p:cNvSpPr txBox="1"/>
          <p:nvPr/>
        </p:nvSpPr>
        <p:spPr>
          <a:xfrm>
            <a:off x="439200" y="4728493"/>
            <a:ext cx="461251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n:-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B[C[A[j]]] = A[j]</a:t>
            </a:r>
          </a:p>
          <a:p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C[A[j]] = C[A[j]]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5297650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2485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62486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87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88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89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2492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2493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2494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62495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96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2497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cxnSp>
        <p:nvCxnSpPr>
          <p:cNvPr id="62499" name="AutoShape 35"/>
          <p:cNvCxnSpPr>
            <a:cxnSpLocks noChangeShapeType="1"/>
            <a:stCxn id="62468" idx="2"/>
            <a:endCxn id="62477" idx="0"/>
          </p:cNvCxnSpPr>
          <p:nvPr/>
        </p:nvCxnSpPr>
        <p:spPr bwMode="auto">
          <a:xfrm>
            <a:off x="1196975" y="2709863"/>
            <a:ext cx="20574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1845E8A8-1E72-B642-B071-261E9CACE623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E53C2E42-82B4-4B4D-A01B-943F63BC3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CA30FD76-3199-4BE8-B455-14C3BFF54571}"/>
              </a:ext>
            </a:extLst>
          </p:cNvPr>
          <p:cNvSpPr txBox="1"/>
          <p:nvPr/>
        </p:nvSpPr>
        <p:spPr>
          <a:xfrm>
            <a:off x="439200" y="4728493"/>
            <a:ext cx="461251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n:-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B[C[A[j]]] = A[j]</a:t>
            </a:r>
          </a:p>
          <a:p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C[A[j]] = C[A[j]]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7968254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Schleife</a:t>
            </a:r>
            <a:r>
              <a:rPr lang="en-US" dirty="0"/>
              <a:t> 4: </a:t>
            </a:r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30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31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4533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64534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35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36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38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64539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64540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64541" name="Text Box 29"/>
          <p:cNvSpPr txBox="1">
            <a:spLocks noChangeArrowheads="1"/>
          </p:cNvSpPr>
          <p:nvPr/>
        </p:nvSpPr>
        <p:spPr bwMode="auto">
          <a:xfrm>
            <a:off x="4941888" y="3514725"/>
            <a:ext cx="655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Times New Roman" charset="0"/>
              </a:rPr>
              <a:t>'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64542" name="Rectangle 30"/>
          <p:cNvSpPr>
            <a:spLocks noChangeArrowheads="1"/>
          </p:cNvSpPr>
          <p:nvPr/>
        </p:nvSpPr>
        <p:spPr bwMode="auto">
          <a:xfrm>
            <a:off x="56784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0</a:t>
            </a:r>
          </a:p>
        </p:txBody>
      </p:sp>
      <p:sp>
        <p:nvSpPr>
          <p:cNvPr id="64543" name="Rectangle 31"/>
          <p:cNvSpPr>
            <a:spLocks noChangeArrowheads="1"/>
          </p:cNvSpPr>
          <p:nvPr/>
        </p:nvSpPr>
        <p:spPr bwMode="auto">
          <a:xfrm>
            <a:off x="63642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44" name="Rectangle 32"/>
          <p:cNvSpPr>
            <a:spLocks noChangeArrowheads="1"/>
          </p:cNvSpPr>
          <p:nvPr/>
        </p:nvSpPr>
        <p:spPr bwMode="auto">
          <a:xfrm>
            <a:off x="7050088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64545" name="Rectangle 33"/>
          <p:cNvSpPr>
            <a:spLocks noChangeArrowheads="1"/>
          </p:cNvSpPr>
          <p:nvPr/>
        </p:nvSpPr>
        <p:spPr bwMode="auto">
          <a:xfrm>
            <a:off x="7735888" y="3505200"/>
            <a:ext cx="685800" cy="600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cxnSp>
        <p:nvCxnSpPr>
          <p:cNvPr id="64547" name="AutoShape 35"/>
          <p:cNvCxnSpPr>
            <a:cxnSpLocks noChangeShapeType="1"/>
            <a:stCxn id="64516" idx="2"/>
            <a:endCxn id="64525" idx="0"/>
          </p:cNvCxnSpPr>
          <p:nvPr/>
        </p:nvCxnSpPr>
        <p:spPr bwMode="auto">
          <a:xfrm>
            <a:off x="1196975" y="2709863"/>
            <a:ext cx="2057400" cy="7953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FE047C4-CA7B-9C42-AC67-1E67D3C12C96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39" name="Text Box 36">
            <a:extLst>
              <a:ext uri="{FF2B5EF4-FFF2-40B4-BE49-F238E27FC236}">
                <a16:creationId xmlns:a16="http://schemas.microsoft.com/office/drawing/2014/main" id="{B03B5E31-59A0-43B9-A0E3-70729BE16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46164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7FD841EE-8771-45CB-B0BD-97AB18581CC7}"/>
              </a:ext>
            </a:extLst>
          </p:cNvPr>
          <p:cNvSpPr txBox="1"/>
          <p:nvPr/>
        </p:nvSpPr>
        <p:spPr>
          <a:xfrm>
            <a:off x="439200" y="4728493"/>
            <a:ext cx="461251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n:-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B[C[A[j]]] = A[j]</a:t>
            </a:r>
          </a:p>
          <a:p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C[A[j]] = C[A[j]]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4648895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Counting-Sort</a:t>
            </a:r>
            <a:r>
              <a:rPr lang="de-DE" dirty="0"/>
              <a:t> Algorithmus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C20A-948B-014C-8967-B82EF3E382C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8108950" y="65532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749AB2-8FA2-8946-8F44-2C439AE9534C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A5AF055-6CDC-4E5B-BA22-43CC317A45F0}"/>
              </a:ext>
            </a:extLst>
          </p:cNvPr>
          <p:cNvSpPr txBox="1"/>
          <p:nvPr/>
        </p:nvSpPr>
        <p:spPr>
          <a:xfrm>
            <a:off x="210716" y="1196752"/>
            <a:ext cx="8487197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b="0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function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de-DE" sz="14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counting_sort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(A)</a:t>
            </a:r>
            <a:b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</a:br>
            <a:r>
              <a:rPr lang="de-DE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k = </a:t>
            </a:r>
            <a:r>
              <a:rPr lang="de-DE" sz="1400" b="0" dirty="0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maximum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(A); n = </a:t>
            </a:r>
            <a:r>
              <a:rPr lang="de-DE" sz="14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length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(A)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C = </a:t>
            </a:r>
            <a:r>
              <a:rPr lang="de-DE" sz="1400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fill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(0, </a:t>
            </a:r>
            <a:r>
              <a:rPr lang="de-DE" sz="1400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k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)	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</a:t>
            </a:r>
            <a:r>
              <a:rPr lang="de-DE" sz="14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i = </a:t>
            </a:r>
            <a:r>
              <a:rPr lang="de-DE" sz="14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:k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  </a:t>
            </a:r>
            <a:r>
              <a:rPr lang="de-DE" sz="14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insert</a:t>
            </a:r>
            <a:r>
              <a:rPr lang="de-DE" sz="1400" b="0" dirty="0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!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(C, i, </a:t>
            </a:r>
            <a:r>
              <a:rPr lang="de-DE" sz="14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)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</a:t>
            </a:r>
            <a:r>
              <a:rPr lang="de-DE" sz="14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b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</a:b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</a:t>
            </a:r>
            <a:r>
              <a:rPr lang="de-DE" sz="14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</a:t>
            </a:r>
            <a:r>
              <a:rPr lang="de-DE" sz="14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:n 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  C[A[j]] = C[A[j]] + </a:t>
            </a:r>
            <a:r>
              <a:rPr lang="de-DE" sz="14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14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</a:t>
            </a:r>
            <a:r>
              <a:rPr lang="de-DE" sz="14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</a:p>
          <a:p>
            <a:r>
              <a:rPr lang="de-DE" sz="14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  </a:t>
            </a:r>
            <a:r>
              <a:rPr lang="de-DE" sz="1400" dirty="0">
                <a:solidFill>
                  <a:srgbClr val="008000"/>
                </a:solidFill>
                <a:latin typeface="Courier New" panose="02070309020205020404" pitchFamily="49" charset="0"/>
              </a:rPr>
              <a:t># C[i] enthält nun die Anzahl der Elemente, die gleich i sind  </a:t>
            </a:r>
            <a:b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</a:b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</a:t>
            </a:r>
            <a:r>
              <a:rPr lang="de-DE" sz="14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i = </a:t>
            </a:r>
            <a:r>
              <a:rPr lang="de-DE" sz="14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2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:k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</a:t>
            </a:r>
            <a:r>
              <a:rPr lang="de-DE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C[i] = C[i] + C[i - </a:t>
            </a:r>
            <a:r>
              <a:rPr lang="de-DE" sz="14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]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</a:t>
            </a:r>
            <a:r>
              <a:rPr lang="de-DE" sz="14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b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</a:b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</a:t>
            </a:r>
            <a:r>
              <a:rPr lang="de-DE" sz="1400" b="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# </a:t>
            </a:r>
            <a:r>
              <a:rPr lang="de-DE" sz="1400" dirty="0">
                <a:solidFill>
                  <a:srgbClr val="008000"/>
                </a:solidFill>
                <a:latin typeface="Courier New" panose="02070309020205020404" pitchFamily="49" charset="0"/>
              </a:rPr>
              <a:t>C[i] enthält nun die Anzahl der Elemente, die kleiner oder gleich i sind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B = </a:t>
            </a:r>
            <a:r>
              <a:rPr lang="de-DE" sz="14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fill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de-DE" sz="14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, n)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</a:t>
            </a:r>
            <a:r>
              <a:rPr lang="de-DE" sz="14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n:-</a:t>
            </a:r>
            <a:r>
              <a:rPr lang="de-DE" sz="14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de-DE" sz="14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14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B[C[A[j]]] = A[j]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  C[A[j]] = C[A[j]] - </a:t>
            </a:r>
            <a:r>
              <a:rPr lang="de-DE" sz="14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14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</a:t>
            </a:r>
            <a:r>
              <a:rPr lang="de-DE" sz="14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b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</a:b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</a:t>
            </a:r>
            <a:r>
              <a:rPr lang="de-DE" sz="14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B</a:t>
            </a:r>
          </a:p>
          <a:p>
            <a:r>
              <a:rPr lang="de-DE" sz="14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22445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Danksagung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Nachfolgende Präsentationen sind inspiriert durch </a:t>
            </a:r>
            <a:br>
              <a:rPr lang="de-DE" dirty="0"/>
            </a:br>
            <a:r>
              <a:rPr lang="de-DE" dirty="0"/>
              <a:t>CS 3343/3341 Analysis of </a:t>
            </a:r>
            <a:r>
              <a:rPr lang="de-DE" dirty="0" err="1"/>
              <a:t>Algorithms</a:t>
            </a:r>
            <a:r>
              <a:rPr lang="de-DE" dirty="0"/>
              <a:t> 2013</a:t>
            </a:r>
          </a:p>
          <a:p>
            <a:r>
              <a:rPr lang="de-DE" dirty="0"/>
              <a:t>http://</a:t>
            </a:r>
            <a:r>
              <a:rPr lang="de-DE" dirty="0" err="1"/>
              <a:t>www.cs.utsa.edu</a:t>
            </a:r>
            <a:r>
              <a:rPr lang="de-DE" dirty="0"/>
              <a:t>/~</a:t>
            </a:r>
            <a:r>
              <a:rPr lang="de-DE" dirty="0" err="1"/>
              <a:t>jruan</a:t>
            </a:r>
            <a:r>
              <a:rPr lang="de-DE" dirty="0"/>
              <a:t>/</a:t>
            </a:r>
            <a:r>
              <a:rPr lang="de-DE" dirty="0" err="1"/>
              <a:t>teaching</a:t>
            </a:r>
            <a:r>
              <a:rPr lang="de-DE" dirty="0"/>
              <a:t>/cs3343_spring_2013/</a:t>
            </a:r>
            <a:r>
              <a:rPr lang="de-DE" dirty="0" err="1"/>
              <a:t>index.html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36180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Analyse</a:t>
            </a:r>
            <a:endParaRPr lang="en-US" dirty="0"/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468438" y="2498725"/>
            <a:ext cx="958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8380"/>
                </a:solidFill>
                <a:latin typeface="Symbol" charset="0"/>
                <a:cs typeface="Arial Unicode MS" charset="0"/>
              </a:rPr>
              <a:t>Q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(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)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479550" y="3446463"/>
            <a:ext cx="936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8380"/>
                </a:solidFill>
                <a:latin typeface="Symbol" charset="0"/>
                <a:cs typeface="Arial Unicode MS" charset="0"/>
              </a:rPr>
              <a:t>Q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(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)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1468438" y="4605338"/>
            <a:ext cx="958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8380"/>
                </a:solidFill>
                <a:latin typeface="Symbol" charset="0"/>
                <a:cs typeface="Arial Unicode MS" charset="0"/>
              </a:rPr>
              <a:t>Q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(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)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1479550" y="1585913"/>
            <a:ext cx="936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8380"/>
                </a:solidFill>
                <a:latin typeface="Symbol" charset="0"/>
                <a:cs typeface="Arial Unicode MS" charset="0"/>
              </a:rPr>
              <a:t>Q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(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k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)</a:t>
            </a:r>
          </a:p>
        </p:txBody>
      </p:sp>
      <p:sp>
        <p:nvSpPr>
          <p:cNvPr id="66571" name="AutoShape 11"/>
          <p:cNvSpPr>
            <a:spLocks/>
          </p:cNvSpPr>
          <p:nvPr/>
        </p:nvSpPr>
        <p:spPr bwMode="auto">
          <a:xfrm>
            <a:off x="2705100" y="1517650"/>
            <a:ext cx="304800" cy="731838"/>
          </a:xfrm>
          <a:prstGeom prst="leftBrace">
            <a:avLst>
              <a:gd name="adj1" fmla="val 20009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6572" name="AutoShape 12"/>
          <p:cNvSpPr>
            <a:spLocks/>
          </p:cNvSpPr>
          <p:nvPr/>
        </p:nvSpPr>
        <p:spPr bwMode="auto">
          <a:xfrm>
            <a:off x="2705100" y="2432050"/>
            <a:ext cx="304800" cy="731838"/>
          </a:xfrm>
          <a:prstGeom prst="leftBrace">
            <a:avLst>
              <a:gd name="adj1" fmla="val 20009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6573" name="AutoShape 13"/>
          <p:cNvSpPr>
            <a:spLocks/>
          </p:cNvSpPr>
          <p:nvPr/>
        </p:nvSpPr>
        <p:spPr bwMode="auto">
          <a:xfrm>
            <a:off x="2705100" y="3378200"/>
            <a:ext cx="304800" cy="731838"/>
          </a:xfrm>
          <a:prstGeom prst="leftBrace">
            <a:avLst>
              <a:gd name="adj1" fmla="val 20009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6574" name="AutoShape 14"/>
          <p:cNvSpPr>
            <a:spLocks/>
          </p:cNvSpPr>
          <p:nvPr/>
        </p:nvSpPr>
        <p:spPr bwMode="auto">
          <a:xfrm>
            <a:off x="2705100" y="4260850"/>
            <a:ext cx="304800" cy="1284288"/>
          </a:xfrm>
          <a:prstGeom prst="leftBrace">
            <a:avLst>
              <a:gd name="adj1" fmla="val 35113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1162050" y="5572125"/>
            <a:ext cx="15621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1158875" y="5592763"/>
            <a:ext cx="1571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008380"/>
                </a:solidFill>
                <a:latin typeface="Symbol" charset="0"/>
                <a:cs typeface="Arial Unicode MS" charset="0"/>
              </a:rPr>
              <a:t>Q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(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n 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+</a:t>
            </a:r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k</a:t>
            </a:r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)</a:t>
            </a:r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2805113" y="14097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1.</a:t>
            </a:r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2820988" y="233680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2822575" y="3290888"/>
            <a:ext cx="860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3.</a:t>
            </a:r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2824163" y="4237038"/>
            <a:ext cx="860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2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801CDC4-57AA-144C-B5B0-8E45B283A8BB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75B9C0D7-17CA-4804-A199-118DC15609B4}"/>
              </a:ext>
            </a:extLst>
          </p:cNvPr>
          <p:cNvSpPr txBox="1"/>
          <p:nvPr/>
        </p:nvSpPr>
        <p:spPr>
          <a:xfrm>
            <a:off x="3192464" y="1463273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AF00DB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charset="0"/>
              </a:rPr>
              <a:t>for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charset="0"/>
              </a:rPr>
              <a:t> i = 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98658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charset="0"/>
              </a:rPr>
              <a:t>1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charset="0"/>
              </a:rPr>
              <a:t>:k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C[i] = 0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ＭＳ Ｐゴシック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AF00DB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charset="0"/>
              </a:rPr>
              <a:t>end</a:t>
            </a:r>
            <a:endParaRPr lang="de-DE" sz="2000" dirty="0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98BE1C7F-4F7A-4D66-BC5B-046535CB6045}"/>
              </a:ext>
            </a:extLst>
          </p:cNvPr>
          <p:cNvSpPr txBox="1"/>
          <p:nvPr/>
        </p:nvSpPr>
        <p:spPr>
          <a:xfrm>
            <a:off x="3175002" y="2414564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:n </a:t>
            </a: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C[A[j]] = C[A[j]] +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E1A8FC80-B25B-4592-B870-B0E8D0A6DE4B}"/>
              </a:ext>
            </a:extLst>
          </p:cNvPr>
          <p:cNvSpPr txBox="1"/>
          <p:nvPr/>
        </p:nvSpPr>
        <p:spPr>
          <a:xfrm>
            <a:off x="3192464" y="3353866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i =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2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:k</a:t>
            </a: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C[i] = C[i] + C[i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]</a:t>
            </a: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0B828689-4276-43A8-AB42-606E53DB62F7}"/>
              </a:ext>
            </a:extLst>
          </p:cNvPr>
          <p:cNvSpPr txBox="1"/>
          <p:nvPr/>
        </p:nvSpPr>
        <p:spPr>
          <a:xfrm>
            <a:off x="3194567" y="4351025"/>
            <a:ext cx="4572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n:-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B[C[A[j]]] = A[j]</a:t>
            </a:r>
          </a:p>
          <a:p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C[A[j]] = C[A[j]]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9068172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Laufzeit</a:t>
            </a:r>
            <a:r>
              <a:rPr lang="en-US" dirty="0"/>
              <a:t>: </a:t>
            </a:r>
            <a:r>
              <a:rPr lang="en-US" dirty="0" err="1"/>
              <a:t>Wodurch</a:t>
            </a:r>
            <a:r>
              <a:rPr lang="en-US" dirty="0"/>
              <a:t> </a:t>
            </a:r>
            <a:r>
              <a:rPr lang="en-US" dirty="0" err="1"/>
              <a:t>wird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reduziert</a:t>
            </a:r>
            <a:r>
              <a:rPr lang="en-US" dirty="0"/>
              <a:t>?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611560" y="1268760"/>
            <a:ext cx="7848600" cy="2297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>
              <a:lnSpc>
                <a:spcPct val="90000"/>
              </a:lnSpc>
              <a:spcBef>
                <a:spcPct val="30000"/>
              </a:spcBef>
              <a:buFont typeface="Arial"/>
              <a:buChar char="•"/>
            </a:pPr>
            <a:r>
              <a:rPr lang="en-US" sz="2800" dirty="0">
                <a:latin typeface="+mn-lt"/>
                <a:cs typeface="Arial Unicode MS" charset="0"/>
              </a:rPr>
              <a:t>Falls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k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 =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O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(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)</a:t>
            </a:r>
            <a:r>
              <a:rPr lang="en-US" sz="2800" dirty="0">
                <a:latin typeface="+mn-lt"/>
                <a:cs typeface="Arial Unicode MS" charset="0"/>
              </a:rPr>
              <a:t>, </a:t>
            </a:r>
            <a:r>
              <a:rPr lang="en-US" sz="2800" dirty="0" err="1">
                <a:latin typeface="+mn-lt"/>
                <a:cs typeface="Arial Unicode MS" charset="0"/>
              </a:rPr>
              <a:t>dann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braucht</a:t>
            </a:r>
            <a:r>
              <a:rPr lang="en-US" sz="2800" dirty="0">
                <a:latin typeface="+mn-lt"/>
                <a:cs typeface="Arial Unicode MS" charset="0"/>
              </a:rPr>
              <a:t> Counting-Sort </a:t>
            </a:r>
            <a:r>
              <a:rPr lang="en-US" sz="2800" dirty="0">
                <a:solidFill>
                  <a:srgbClr val="008380"/>
                </a:solidFill>
                <a:latin typeface="Symbol" charset="2"/>
                <a:cs typeface="Symbol" charset="2"/>
              </a:rPr>
              <a:t>Q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(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)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viele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Schritte</a:t>
            </a:r>
            <a:r>
              <a:rPr lang="en-US" sz="2800" dirty="0">
                <a:latin typeface="+mn-lt"/>
                <a:cs typeface="Arial Unicode MS" charset="0"/>
              </a:rPr>
              <a:t>.</a:t>
            </a:r>
          </a:p>
          <a:p>
            <a:pPr marL="457200" indent="-45720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z="2800" dirty="0" err="1">
                <a:latin typeface="+mn-lt"/>
                <a:cs typeface="Arial Unicode MS" charset="0"/>
              </a:rPr>
              <a:t>Aber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theoretisch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braucht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doch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Sortierung</a:t>
            </a:r>
            <a:br>
              <a:rPr lang="en-US" sz="2800" dirty="0">
                <a:latin typeface="+mn-lt"/>
                <a:cs typeface="Arial Unicode MS" charset="0"/>
              </a:rPr>
            </a:br>
            <a:r>
              <a:rPr lang="en-US" sz="2800" dirty="0">
                <a:solidFill>
                  <a:srgbClr val="008380"/>
                </a:solidFill>
                <a:latin typeface="Symbol" charset="2"/>
                <a:cs typeface="Symbol" charset="2"/>
              </a:rPr>
              <a:t>W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(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dirty="0">
                <a:solidFill>
                  <a:srgbClr val="008380"/>
                </a:solidFill>
                <a:latin typeface="+mn-lt"/>
                <a:cs typeface="Arial Unicode MS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log</a:t>
            </a:r>
            <a:r>
              <a:rPr lang="en-US" dirty="0">
                <a:solidFill>
                  <a:srgbClr val="008380"/>
                </a:solidFill>
                <a:latin typeface="+mn-lt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)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viele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Schritte</a:t>
            </a:r>
            <a:r>
              <a:rPr lang="en-US" sz="2800" dirty="0">
                <a:latin typeface="+mn-lt"/>
                <a:cs typeface="Arial Unicode MS" charset="0"/>
              </a:rPr>
              <a:t>!</a:t>
            </a:r>
          </a:p>
          <a:p>
            <a:pPr marL="457200" indent="-457200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z="2800" dirty="0" err="1">
                <a:latin typeface="+mn-lt"/>
                <a:cs typeface="Arial Unicode MS" charset="0"/>
              </a:rPr>
              <a:t>Gibt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es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ein</a:t>
            </a:r>
            <a:r>
              <a:rPr lang="en-US" sz="2800" dirty="0">
                <a:latin typeface="+mn-lt"/>
                <a:cs typeface="Arial Unicode MS" charset="0"/>
              </a:rPr>
              <a:t> Problem </a:t>
            </a:r>
            <a:r>
              <a:rPr lang="en-US" sz="2800" dirty="0" err="1">
                <a:latin typeface="+mn-lt"/>
                <a:cs typeface="Arial Unicode MS" charset="0"/>
              </a:rPr>
              <a:t>mit</a:t>
            </a:r>
            <a:r>
              <a:rPr lang="en-US" sz="2800" dirty="0">
                <a:latin typeface="+mn-lt"/>
                <a:cs typeface="Arial Unicode MS" charset="0"/>
              </a:rPr>
              <a:t> der </a:t>
            </a:r>
            <a:r>
              <a:rPr lang="en-US" sz="2800" dirty="0" err="1">
                <a:latin typeface="+mn-lt"/>
                <a:cs typeface="Arial Unicode MS" charset="0"/>
              </a:rPr>
              <a:t>Theorie</a:t>
            </a:r>
            <a:r>
              <a:rPr lang="en-US" sz="2800" dirty="0">
                <a:latin typeface="+mn-lt"/>
                <a:cs typeface="Arial Unicode MS" charset="0"/>
              </a:rPr>
              <a:t>?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611560" y="3645024"/>
            <a:ext cx="7813675" cy="2038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800" b="1" dirty="0" err="1">
                <a:solidFill>
                  <a:schemeClr val="accent2"/>
                </a:solidFill>
                <a:latin typeface="+mn-lt"/>
                <a:cs typeface="Arial Unicode MS" charset="0"/>
              </a:rPr>
              <a:t>Antwort</a:t>
            </a:r>
            <a:r>
              <a:rPr lang="en-US" sz="2800" b="1" dirty="0">
                <a:solidFill>
                  <a:schemeClr val="accent2"/>
                </a:solidFill>
                <a:latin typeface="+mn-lt"/>
                <a:cs typeface="Arial Unicode MS" charset="0"/>
              </a:rPr>
              <a:t>: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2800" b="1" i="1" dirty="0" err="1">
                <a:solidFill>
                  <a:schemeClr val="accent2"/>
                </a:solidFill>
                <a:latin typeface="+mn-lt"/>
                <a:cs typeface="Arial Unicode MS" charset="0"/>
              </a:rPr>
              <a:t>Sortieren</a:t>
            </a:r>
            <a:r>
              <a:rPr lang="en-US" sz="2800" b="1" i="1" dirty="0">
                <a:solidFill>
                  <a:schemeClr val="accent2"/>
                </a:solidFill>
                <a:latin typeface="+mn-lt"/>
                <a:cs typeface="Arial Unicode MS" charset="0"/>
              </a:rPr>
              <a:t> </a:t>
            </a:r>
            <a:r>
              <a:rPr lang="en-US" sz="2800" b="1" i="1" dirty="0" err="1">
                <a:solidFill>
                  <a:schemeClr val="accent2"/>
                </a:solidFill>
                <a:latin typeface="+mn-lt"/>
                <a:cs typeface="Arial Unicode MS" charset="0"/>
              </a:rPr>
              <a:t>durch</a:t>
            </a:r>
            <a:r>
              <a:rPr lang="en-US" sz="2800" b="1" i="1" dirty="0">
                <a:solidFill>
                  <a:schemeClr val="accent2"/>
                </a:solidFill>
                <a:latin typeface="+mn-lt"/>
                <a:cs typeface="Arial Unicode MS" charset="0"/>
              </a:rPr>
              <a:t> </a:t>
            </a:r>
            <a:r>
              <a:rPr lang="en-US" sz="2800" b="1" i="1" dirty="0" err="1">
                <a:solidFill>
                  <a:schemeClr val="accent2"/>
                </a:solidFill>
                <a:latin typeface="+mn-lt"/>
                <a:cs typeface="Arial Unicode MS" charset="0"/>
              </a:rPr>
              <a:t>Vergleichen</a:t>
            </a:r>
            <a:r>
              <a:rPr lang="en-US" sz="2800" b="1" i="1" dirty="0">
                <a:solidFill>
                  <a:schemeClr val="accent2"/>
                </a:solidFill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liegt</a:t>
            </a:r>
            <a:r>
              <a:rPr lang="en-US" sz="2800" dirty="0">
                <a:latin typeface="+mn-lt"/>
                <a:cs typeface="Arial Unicode MS" charset="0"/>
              </a:rPr>
              <a:t> in </a:t>
            </a:r>
            <a:r>
              <a:rPr lang="en-US" sz="2800" dirty="0">
                <a:solidFill>
                  <a:srgbClr val="008380"/>
                </a:solidFill>
                <a:latin typeface="Symbol" charset="2"/>
                <a:cs typeface="Symbol" charset="2"/>
              </a:rPr>
              <a:t>W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(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dirty="0">
                <a:solidFill>
                  <a:srgbClr val="008380"/>
                </a:solidFill>
                <a:latin typeface="+mn-lt"/>
                <a:cs typeface="Arial Unicode MS" charset="0"/>
              </a:rPr>
              <a:t> 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log</a:t>
            </a:r>
            <a:r>
              <a:rPr lang="en-US" dirty="0">
                <a:solidFill>
                  <a:srgbClr val="008380"/>
                </a:solidFill>
                <a:latin typeface="+mn-lt"/>
                <a:cs typeface="Arial Unicode MS" charset="0"/>
              </a:rPr>
              <a:t> </a:t>
            </a:r>
            <a:r>
              <a:rPr lang="en-US" sz="28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sz="2800" dirty="0">
                <a:solidFill>
                  <a:srgbClr val="008380"/>
                </a:solidFill>
                <a:latin typeface="+mn-lt"/>
                <a:cs typeface="Arial Unicode MS" charset="0"/>
              </a:rPr>
              <a:t>)</a:t>
            </a:r>
            <a:endParaRPr lang="en-US" sz="2800" dirty="0">
              <a:latin typeface="+mn-lt"/>
              <a:cs typeface="Arial Unicode MS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Tx/>
              <a:buChar char="•"/>
            </a:pPr>
            <a:r>
              <a:rPr lang="en-US" sz="2800" dirty="0">
                <a:latin typeface="+mn-lt"/>
                <a:cs typeface="Arial Unicode MS" charset="0"/>
              </a:rPr>
              <a:t>Counting-Sort </a:t>
            </a:r>
            <a:r>
              <a:rPr lang="en-US" sz="2800" dirty="0" err="1">
                <a:latin typeface="+mn-lt"/>
                <a:cs typeface="Arial Unicode MS" charset="0"/>
              </a:rPr>
              <a:t>macht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keine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Vergleiche</a:t>
            </a:r>
            <a:endParaRPr lang="en-US" sz="2800" dirty="0">
              <a:latin typeface="+mn-lt"/>
              <a:cs typeface="Arial Unicode MS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Tx/>
              <a:buChar char="•"/>
            </a:pPr>
            <a:r>
              <a:rPr lang="en-US" sz="2800" dirty="0">
                <a:latin typeface="+mn-lt"/>
                <a:cs typeface="Arial Unicode MS" charset="0"/>
              </a:rPr>
              <a:t>Counting-Sort </a:t>
            </a:r>
            <a:r>
              <a:rPr lang="en-US" sz="2800" dirty="0" err="1">
                <a:latin typeface="+mn-lt"/>
                <a:cs typeface="Arial Unicode MS" charset="0"/>
              </a:rPr>
              <a:t>verteilt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einfach</a:t>
            </a:r>
            <a:endParaRPr lang="en-US" sz="2800" dirty="0">
              <a:latin typeface="+mn-lt"/>
              <a:cs typeface="Arial Unicode MS" charset="0"/>
            </a:endParaRP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417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9458"/>
            <a:ext cx="8229600" cy="503238"/>
          </a:xfrm>
        </p:spPr>
        <p:txBody>
          <a:bodyPr/>
          <a:lstStyle/>
          <a:p>
            <a:r>
              <a:rPr lang="en-US" sz="3600" dirty="0"/>
              <a:t>Stabiles </a:t>
            </a:r>
            <a:r>
              <a:rPr lang="en-US" sz="3600" dirty="0" err="1"/>
              <a:t>Sortieren</a:t>
            </a:r>
            <a:endParaRPr lang="en-US" sz="3600" dirty="0"/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096963" y="1278785"/>
            <a:ext cx="6950075" cy="875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2800" dirty="0">
                <a:latin typeface="+mn-lt"/>
                <a:cs typeface="Arial Unicode MS" charset="0"/>
              </a:rPr>
              <a:t>Counting-Sort </a:t>
            </a:r>
            <a:r>
              <a:rPr lang="en-US" sz="2800" dirty="0" err="1">
                <a:latin typeface="+mn-lt"/>
                <a:cs typeface="Arial Unicode MS" charset="0"/>
              </a:rPr>
              <a:t>ist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+mn-lt"/>
                <a:cs typeface="Arial Unicode MS" charset="0"/>
              </a:rPr>
              <a:t>stabil</a:t>
            </a:r>
            <a:r>
              <a:rPr lang="en-US" sz="2800" dirty="0">
                <a:latin typeface="+mn-lt"/>
                <a:cs typeface="Arial Unicode MS" charset="0"/>
              </a:rPr>
              <a:t>: die </a:t>
            </a:r>
            <a:r>
              <a:rPr lang="en-US" sz="2800" dirty="0" err="1">
                <a:latin typeface="+mn-lt"/>
                <a:cs typeface="Arial Unicode MS" charset="0"/>
              </a:rPr>
              <a:t>Eingabeordnung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für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gleiche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Schlüssel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bleibt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bestehen</a:t>
            </a:r>
            <a:endParaRPr lang="en-US" sz="2800" dirty="0">
              <a:latin typeface="+mn-lt"/>
              <a:cs typeface="Arial Unicode MS" charset="0"/>
            </a:endParaRPr>
          </a:p>
        </p:txBody>
      </p:sp>
      <p:grpSp>
        <p:nvGrpSpPr>
          <p:cNvPr id="70660" name="Group 4"/>
          <p:cNvGrpSpPr>
            <a:grpSpLocks/>
          </p:cNvGrpSpPr>
          <p:nvPr/>
        </p:nvGrpSpPr>
        <p:grpSpPr bwMode="auto">
          <a:xfrm>
            <a:off x="2209800" y="2895600"/>
            <a:ext cx="4054475" cy="1995488"/>
            <a:chOff x="1622" y="2007"/>
            <a:chExt cx="2554" cy="1257"/>
          </a:xfrm>
        </p:grpSpPr>
        <p:sp>
          <p:nvSpPr>
            <p:cNvPr id="70661" name="Text Box 5"/>
            <p:cNvSpPr txBox="1">
              <a:spLocks noChangeArrowheads="1"/>
            </p:cNvSpPr>
            <p:nvPr/>
          </p:nvSpPr>
          <p:spPr bwMode="auto">
            <a:xfrm>
              <a:off x="1622" y="2013"/>
              <a:ext cx="3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3200" i="1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A</a:t>
              </a:r>
              <a:r>
                <a:rPr lang="en-US" sz="3200">
                  <a:latin typeface="Times New Roman" charset="0"/>
                  <a:cs typeface="Arial Unicode MS" charset="0"/>
                </a:rPr>
                <a:t>:</a:t>
              </a:r>
            </a:p>
          </p:txBody>
        </p:sp>
        <p:sp>
          <p:nvSpPr>
            <p:cNvPr id="70662" name="Rectangle 6"/>
            <p:cNvSpPr>
              <a:spLocks noChangeArrowheads="1"/>
            </p:cNvSpPr>
            <p:nvPr/>
          </p:nvSpPr>
          <p:spPr bwMode="auto">
            <a:xfrm>
              <a:off x="2016" y="2007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4</a:t>
              </a:r>
            </a:p>
          </p:txBody>
        </p:sp>
        <p:sp>
          <p:nvSpPr>
            <p:cNvPr id="70663" name="Rectangle 7"/>
            <p:cNvSpPr>
              <a:spLocks noChangeArrowheads="1"/>
            </p:cNvSpPr>
            <p:nvPr/>
          </p:nvSpPr>
          <p:spPr bwMode="auto">
            <a:xfrm>
              <a:off x="2448" y="2007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1</a:t>
              </a:r>
            </a:p>
          </p:txBody>
        </p:sp>
        <p:sp>
          <p:nvSpPr>
            <p:cNvPr id="70664" name="Rectangle 8"/>
            <p:cNvSpPr>
              <a:spLocks noChangeArrowheads="1"/>
            </p:cNvSpPr>
            <p:nvPr/>
          </p:nvSpPr>
          <p:spPr bwMode="auto">
            <a:xfrm>
              <a:off x="2880" y="2007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3</a:t>
              </a:r>
            </a:p>
          </p:txBody>
        </p:sp>
        <p:sp>
          <p:nvSpPr>
            <p:cNvPr id="70665" name="Rectangle 9"/>
            <p:cNvSpPr>
              <a:spLocks noChangeArrowheads="1"/>
            </p:cNvSpPr>
            <p:nvPr/>
          </p:nvSpPr>
          <p:spPr bwMode="auto">
            <a:xfrm>
              <a:off x="3312" y="2007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4</a:t>
              </a:r>
            </a:p>
          </p:txBody>
        </p:sp>
        <p:sp>
          <p:nvSpPr>
            <p:cNvPr id="70666" name="Rectangle 10"/>
            <p:cNvSpPr>
              <a:spLocks noChangeArrowheads="1"/>
            </p:cNvSpPr>
            <p:nvPr/>
          </p:nvSpPr>
          <p:spPr bwMode="auto">
            <a:xfrm>
              <a:off x="3744" y="2007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3</a:t>
              </a:r>
            </a:p>
          </p:txBody>
        </p:sp>
        <p:sp>
          <p:nvSpPr>
            <p:cNvPr id="70667" name="Text Box 11"/>
            <p:cNvSpPr txBox="1">
              <a:spLocks noChangeArrowheads="1"/>
            </p:cNvSpPr>
            <p:nvPr/>
          </p:nvSpPr>
          <p:spPr bwMode="auto">
            <a:xfrm>
              <a:off x="1622" y="2892"/>
              <a:ext cx="34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3200" i="1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B</a:t>
              </a:r>
              <a:r>
                <a:rPr lang="en-US" sz="3200">
                  <a:latin typeface="Times New Roman" charset="0"/>
                  <a:cs typeface="Arial Unicode MS" charset="0"/>
                </a:rPr>
                <a:t>:</a:t>
              </a:r>
            </a:p>
          </p:txBody>
        </p:sp>
        <p:sp>
          <p:nvSpPr>
            <p:cNvPr id="70668" name="Rectangle 12"/>
            <p:cNvSpPr>
              <a:spLocks noChangeArrowheads="1"/>
            </p:cNvSpPr>
            <p:nvPr/>
          </p:nvSpPr>
          <p:spPr bwMode="auto">
            <a:xfrm>
              <a:off x="2016" y="2886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1</a:t>
              </a:r>
            </a:p>
          </p:txBody>
        </p:sp>
        <p:sp>
          <p:nvSpPr>
            <p:cNvPr id="70669" name="Rectangle 13"/>
            <p:cNvSpPr>
              <a:spLocks noChangeArrowheads="1"/>
            </p:cNvSpPr>
            <p:nvPr/>
          </p:nvSpPr>
          <p:spPr bwMode="auto">
            <a:xfrm>
              <a:off x="2448" y="2886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3</a:t>
              </a:r>
            </a:p>
          </p:txBody>
        </p:sp>
        <p:sp>
          <p:nvSpPr>
            <p:cNvPr id="70670" name="Rectangle 14"/>
            <p:cNvSpPr>
              <a:spLocks noChangeArrowheads="1"/>
            </p:cNvSpPr>
            <p:nvPr/>
          </p:nvSpPr>
          <p:spPr bwMode="auto">
            <a:xfrm>
              <a:off x="2880" y="2886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3</a:t>
              </a:r>
            </a:p>
          </p:txBody>
        </p:sp>
        <p:sp>
          <p:nvSpPr>
            <p:cNvPr id="70671" name="Rectangle 15"/>
            <p:cNvSpPr>
              <a:spLocks noChangeArrowheads="1"/>
            </p:cNvSpPr>
            <p:nvPr/>
          </p:nvSpPr>
          <p:spPr bwMode="auto">
            <a:xfrm>
              <a:off x="3312" y="2886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4</a:t>
              </a:r>
            </a:p>
          </p:txBody>
        </p:sp>
        <p:sp>
          <p:nvSpPr>
            <p:cNvPr id="70672" name="Rectangle 16"/>
            <p:cNvSpPr>
              <a:spLocks noChangeArrowheads="1"/>
            </p:cNvSpPr>
            <p:nvPr/>
          </p:nvSpPr>
          <p:spPr bwMode="auto">
            <a:xfrm>
              <a:off x="3744" y="2886"/>
              <a:ext cx="432" cy="37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008380"/>
                  </a:solidFill>
                  <a:latin typeface="Times New Roman" charset="0"/>
                  <a:cs typeface="Arial Unicode MS" charset="0"/>
                </a:rPr>
                <a:t>4</a:t>
              </a:r>
            </a:p>
          </p:txBody>
        </p:sp>
        <p:cxnSp>
          <p:nvCxnSpPr>
            <p:cNvPr id="70673" name="AutoShape 17"/>
            <p:cNvCxnSpPr>
              <a:cxnSpLocks noChangeShapeType="1"/>
              <a:stCxn id="70662" idx="2"/>
              <a:endCxn id="70671" idx="0"/>
            </p:cNvCxnSpPr>
            <p:nvPr/>
          </p:nvCxnSpPr>
          <p:spPr bwMode="auto">
            <a:xfrm>
              <a:off x="2232" y="2385"/>
              <a:ext cx="1296" cy="501"/>
            </a:xfrm>
            <a:prstGeom prst="straightConnector1">
              <a:avLst/>
            </a:prstGeom>
            <a:noFill/>
            <a:ln w="28575">
              <a:solidFill>
                <a:srgbClr val="008A87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0674" name="AutoShape 18"/>
            <p:cNvCxnSpPr>
              <a:cxnSpLocks noChangeShapeType="1"/>
              <a:stCxn id="70663" idx="2"/>
              <a:endCxn id="70668" idx="0"/>
            </p:cNvCxnSpPr>
            <p:nvPr/>
          </p:nvCxnSpPr>
          <p:spPr bwMode="auto">
            <a:xfrm flipH="1">
              <a:off x="2232" y="2385"/>
              <a:ext cx="432" cy="50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0675" name="AutoShape 19"/>
            <p:cNvCxnSpPr>
              <a:cxnSpLocks noChangeShapeType="1"/>
              <a:stCxn id="70664" idx="2"/>
              <a:endCxn id="70669" idx="0"/>
            </p:cNvCxnSpPr>
            <p:nvPr/>
          </p:nvCxnSpPr>
          <p:spPr bwMode="auto">
            <a:xfrm flipH="1">
              <a:off x="2664" y="2385"/>
              <a:ext cx="432" cy="501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0676" name="AutoShape 20"/>
            <p:cNvCxnSpPr>
              <a:cxnSpLocks noChangeShapeType="1"/>
              <a:stCxn id="70665" idx="2"/>
              <a:endCxn id="70672" idx="0"/>
            </p:cNvCxnSpPr>
            <p:nvPr/>
          </p:nvCxnSpPr>
          <p:spPr bwMode="auto">
            <a:xfrm>
              <a:off x="3528" y="2385"/>
              <a:ext cx="432" cy="501"/>
            </a:xfrm>
            <a:prstGeom prst="straightConnector1">
              <a:avLst/>
            </a:prstGeom>
            <a:noFill/>
            <a:ln w="28575">
              <a:solidFill>
                <a:srgbClr val="008A87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0677" name="AutoShape 21"/>
            <p:cNvCxnSpPr>
              <a:cxnSpLocks noChangeShapeType="1"/>
              <a:stCxn id="70666" idx="2"/>
              <a:endCxn id="70670" idx="0"/>
            </p:cNvCxnSpPr>
            <p:nvPr/>
          </p:nvCxnSpPr>
          <p:spPr bwMode="auto">
            <a:xfrm flipH="1">
              <a:off x="3096" y="2385"/>
              <a:ext cx="864" cy="501"/>
            </a:xfrm>
            <a:prstGeom prst="straightConnector1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171723" y="5334000"/>
            <a:ext cx="850473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dirty="0" err="1">
                <a:latin typeface="+mn-lt"/>
                <a:cs typeface="Arial Unicode MS" charset="0"/>
              </a:rPr>
              <a:t>Warum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ist</a:t>
            </a:r>
            <a:r>
              <a:rPr lang="en-US" sz="2800" dirty="0">
                <a:latin typeface="+mn-lt"/>
                <a:cs typeface="Arial Unicode MS" charset="0"/>
              </a:rPr>
              <a:t> das </a:t>
            </a:r>
            <a:r>
              <a:rPr lang="en-US" sz="2800" dirty="0" err="1">
                <a:latin typeface="+mn-lt"/>
                <a:cs typeface="Arial Unicode MS" charset="0"/>
              </a:rPr>
              <a:t>wichtig</a:t>
            </a:r>
            <a:r>
              <a:rPr lang="en-US" sz="2800" dirty="0">
                <a:latin typeface="+mn-lt"/>
                <a:cs typeface="Arial Unicode MS" charset="0"/>
              </a:rPr>
              <a:t>?</a:t>
            </a:r>
          </a:p>
          <a:p>
            <a:pPr algn="ctr"/>
            <a:r>
              <a:rPr lang="en-US" sz="2800" dirty="0" err="1">
                <a:latin typeface="+mn-lt"/>
                <a:cs typeface="Arial Unicode MS" charset="0"/>
              </a:rPr>
              <a:t>Welche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andere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Algorithmen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 dirty="0" err="1">
                <a:latin typeface="+mn-lt"/>
                <a:cs typeface="Arial Unicode MS" charset="0"/>
              </a:rPr>
              <a:t>haben</a:t>
            </a:r>
            <a:r>
              <a:rPr lang="en-US" sz="2800" dirty="0">
                <a:latin typeface="+mn-lt"/>
                <a:cs typeface="Arial Unicode MS" charset="0"/>
              </a:rPr>
              <a:t> </a:t>
            </a:r>
            <a:r>
              <a:rPr lang="en-US" sz="2800">
                <a:latin typeface="+mn-lt"/>
                <a:cs typeface="Arial Unicode MS" charset="0"/>
              </a:rPr>
              <a:t>diese </a:t>
            </a:r>
            <a:r>
              <a:rPr lang="en-US" sz="2800" dirty="0" err="1">
                <a:latin typeface="+mn-lt"/>
                <a:cs typeface="Arial Unicode MS" charset="0"/>
              </a:rPr>
              <a:t>Eigenschaft</a:t>
            </a:r>
            <a:r>
              <a:rPr lang="en-US" sz="2800" dirty="0">
                <a:latin typeface="+mn-lt"/>
                <a:cs typeface="Arial Unicode MS" charset="0"/>
              </a:rPr>
              <a:t>?</a:t>
            </a:r>
          </a:p>
        </p:txBody>
      </p:sp>
      <p:sp>
        <p:nvSpPr>
          <p:cNvPr id="2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32</a:t>
            </a:fld>
            <a:endParaRPr lang="de-DE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7E88E56-F99E-CA47-9183-1C9A3547D0A0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5920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70AA5-F48F-F24C-89EE-41BAEC909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Sortieren nach mehreren Kriterien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C3D7F-9030-C347-AA78-F23B7F5B6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dirty="0"/>
              <a:t>Zusammengesetze Objekte in einem Feld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5B9758-DAC0-B64E-A03A-9C6BC35D0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221CE9-ADA8-4442-98D5-0D3321091C1B}"/>
              </a:ext>
            </a:extLst>
          </p:cNvPr>
          <p:cNvSpPr/>
          <p:nvPr/>
        </p:nvSpPr>
        <p:spPr>
          <a:xfrm>
            <a:off x="2339752" y="2070140"/>
            <a:ext cx="4320480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6250D4-E941-854A-A71D-F01FE2B014E5}"/>
              </a:ext>
            </a:extLst>
          </p:cNvPr>
          <p:cNvSpPr txBox="1"/>
          <p:nvPr/>
        </p:nvSpPr>
        <p:spPr>
          <a:xfrm>
            <a:off x="1259632" y="198884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A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3B497F4-08C9-A343-9A06-3F81A38007E6}"/>
              </a:ext>
            </a:extLst>
          </p:cNvPr>
          <p:cNvCxnSpPr>
            <a:stCxn id="6" idx="3"/>
            <a:endCxn id="5" idx="1"/>
          </p:cNvCxnSpPr>
          <p:nvPr/>
        </p:nvCxnSpPr>
        <p:spPr>
          <a:xfrm>
            <a:off x="1585362" y="2173506"/>
            <a:ext cx="754390" cy="46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D4EADE51-9369-5A4B-9C52-7FECF9F6FCC7}"/>
              </a:ext>
            </a:extLst>
          </p:cNvPr>
          <p:cNvGrpSpPr/>
          <p:nvPr/>
        </p:nvGrpSpPr>
        <p:grpSpPr>
          <a:xfrm>
            <a:off x="2435526" y="2173506"/>
            <a:ext cx="944488" cy="1258243"/>
            <a:chOff x="1649843" y="2740278"/>
            <a:chExt cx="944488" cy="125824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2C7DE9C-5A4F-7047-8408-79B2263C1244}"/>
                </a:ext>
              </a:extLst>
            </p:cNvPr>
            <p:cNvSpPr/>
            <p:nvPr/>
          </p:nvSpPr>
          <p:spPr>
            <a:xfrm>
              <a:off x="1649843" y="3286323"/>
              <a:ext cx="944488" cy="71219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4233598F-C6F1-2F4C-85E6-7AFD839CB0EF}"/>
                </a:ext>
              </a:extLst>
            </p:cNvPr>
            <p:cNvCxnSpPr>
              <a:cxnSpLocks/>
            </p:cNvCxnSpPr>
            <p:nvPr/>
          </p:nvCxnSpPr>
          <p:spPr>
            <a:xfrm>
              <a:off x="2123728" y="2740278"/>
              <a:ext cx="0" cy="54604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1DE28C8-0796-8D4B-BF4A-D496645142DC}"/>
              </a:ext>
            </a:extLst>
          </p:cNvPr>
          <p:cNvGrpSpPr/>
          <p:nvPr/>
        </p:nvGrpSpPr>
        <p:grpSpPr>
          <a:xfrm>
            <a:off x="3483740" y="2173506"/>
            <a:ext cx="944488" cy="1258243"/>
            <a:chOff x="1649843" y="2740278"/>
            <a:chExt cx="944488" cy="125824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606985C-6CD9-E84B-BD89-CFBF36766A65}"/>
                </a:ext>
              </a:extLst>
            </p:cNvPr>
            <p:cNvSpPr/>
            <p:nvPr/>
          </p:nvSpPr>
          <p:spPr>
            <a:xfrm>
              <a:off x="1649843" y="3286323"/>
              <a:ext cx="944488" cy="71219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D32099ED-08E7-0746-91CB-4CD2410AD54A}"/>
                </a:ext>
              </a:extLst>
            </p:cNvPr>
            <p:cNvCxnSpPr>
              <a:cxnSpLocks/>
            </p:cNvCxnSpPr>
            <p:nvPr/>
          </p:nvCxnSpPr>
          <p:spPr>
            <a:xfrm>
              <a:off x="2123728" y="2740278"/>
              <a:ext cx="0" cy="54604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A479987-0B93-3747-9F3A-E0BEC80E4A69}"/>
              </a:ext>
            </a:extLst>
          </p:cNvPr>
          <p:cNvGrpSpPr/>
          <p:nvPr/>
        </p:nvGrpSpPr>
        <p:grpSpPr>
          <a:xfrm>
            <a:off x="4531955" y="2173506"/>
            <a:ext cx="944488" cy="1258243"/>
            <a:chOff x="1649843" y="2740278"/>
            <a:chExt cx="944488" cy="1258243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445F2C2-6B75-A849-8FB3-7715E9525197}"/>
                </a:ext>
              </a:extLst>
            </p:cNvPr>
            <p:cNvSpPr/>
            <p:nvPr/>
          </p:nvSpPr>
          <p:spPr>
            <a:xfrm>
              <a:off x="1649843" y="3286323"/>
              <a:ext cx="944488" cy="71219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1B1EDDC3-7CFA-6548-BD82-50688938F1A3}"/>
                </a:ext>
              </a:extLst>
            </p:cNvPr>
            <p:cNvCxnSpPr>
              <a:cxnSpLocks/>
            </p:cNvCxnSpPr>
            <p:nvPr/>
          </p:nvCxnSpPr>
          <p:spPr>
            <a:xfrm>
              <a:off x="2123728" y="2740278"/>
              <a:ext cx="0" cy="54604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C242D22-8C6C-384C-B68B-7B32DE35FE60}"/>
              </a:ext>
            </a:extLst>
          </p:cNvPr>
          <p:cNvGrpSpPr/>
          <p:nvPr/>
        </p:nvGrpSpPr>
        <p:grpSpPr>
          <a:xfrm>
            <a:off x="5569019" y="2173506"/>
            <a:ext cx="944488" cy="1258243"/>
            <a:chOff x="1649843" y="2740278"/>
            <a:chExt cx="944488" cy="125824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54F7D84-BCA8-E34B-8A24-B59A42379193}"/>
                </a:ext>
              </a:extLst>
            </p:cNvPr>
            <p:cNvSpPr/>
            <p:nvPr/>
          </p:nvSpPr>
          <p:spPr>
            <a:xfrm>
              <a:off x="1649843" y="3286323"/>
              <a:ext cx="944488" cy="71219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EE8D53BF-3E5E-D747-ADFC-12DDBFE17B62}"/>
                </a:ext>
              </a:extLst>
            </p:cNvPr>
            <p:cNvCxnSpPr>
              <a:cxnSpLocks/>
            </p:cNvCxnSpPr>
            <p:nvPr/>
          </p:nvCxnSpPr>
          <p:spPr>
            <a:xfrm>
              <a:off x="2123728" y="2740278"/>
              <a:ext cx="0" cy="54604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2094B4C-2849-1A4B-A4D6-03A487435826}"/>
              </a:ext>
            </a:extLst>
          </p:cNvPr>
          <p:cNvSpPr txBox="1"/>
          <p:nvPr/>
        </p:nvSpPr>
        <p:spPr>
          <a:xfrm>
            <a:off x="2615503" y="2766855"/>
            <a:ext cx="540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Ralf</a:t>
            </a:r>
          </a:p>
          <a:p>
            <a:pPr algn="ctr"/>
            <a:r>
              <a:rPr lang="en-DE" dirty="0"/>
              <a:t>55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A313529-06CD-4A4E-8B41-6382A83E2DE8}"/>
              </a:ext>
            </a:extLst>
          </p:cNvPr>
          <p:cNvSpPr txBox="1"/>
          <p:nvPr/>
        </p:nvSpPr>
        <p:spPr>
          <a:xfrm>
            <a:off x="3528195" y="2766855"/>
            <a:ext cx="833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Robert</a:t>
            </a:r>
          </a:p>
          <a:p>
            <a:pPr algn="ctr"/>
            <a:r>
              <a:rPr lang="en-DE" dirty="0"/>
              <a:t>46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5373100-AA90-3442-A3EB-01F8B5A6C5E3}"/>
              </a:ext>
            </a:extLst>
          </p:cNvPr>
          <p:cNvSpPr txBox="1"/>
          <p:nvPr/>
        </p:nvSpPr>
        <p:spPr>
          <a:xfrm>
            <a:off x="4633525" y="2766855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Sven</a:t>
            </a:r>
          </a:p>
          <a:p>
            <a:pPr algn="ctr"/>
            <a:r>
              <a:rPr lang="en-DE" dirty="0"/>
              <a:t>67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585961-4A8C-5E4D-9965-D1BAB173C917}"/>
              </a:ext>
            </a:extLst>
          </p:cNvPr>
          <p:cNvSpPr txBox="1"/>
          <p:nvPr/>
        </p:nvSpPr>
        <p:spPr>
          <a:xfrm>
            <a:off x="5566917" y="2766855"/>
            <a:ext cx="949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Thomas</a:t>
            </a:r>
          </a:p>
          <a:p>
            <a:pPr algn="ctr"/>
            <a:r>
              <a:rPr lang="en-DE" dirty="0"/>
              <a:t>46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2FED7F0-1CAA-5D47-880E-70C770C7A2E7}"/>
              </a:ext>
            </a:extLst>
          </p:cNvPr>
          <p:cNvSpPr txBox="1"/>
          <p:nvPr/>
        </p:nvSpPr>
        <p:spPr>
          <a:xfrm>
            <a:off x="1379653" y="2766855"/>
            <a:ext cx="803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Name:</a:t>
            </a:r>
          </a:p>
          <a:p>
            <a:r>
              <a:rPr lang="en-DE" dirty="0"/>
              <a:t>Alter: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96028C7-5C18-5146-AEC7-DBB722634AA8}"/>
              </a:ext>
            </a:extLst>
          </p:cNvPr>
          <p:cNvSpPr/>
          <p:nvPr/>
        </p:nvSpPr>
        <p:spPr>
          <a:xfrm>
            <a:off x="2339752" y="4197441"/>
            <a:ext cx="4320480" cy="8986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4B0D11B-39EE-094A-9A7A-32F8B086196A}"/>
              </a:ext>
            </a:extLst>
          </p:cNvPr>
          <p:cNvSpPr txBox="1"/>
          <p:nvPr/>
        </p:nvSpPr>
        <p:spPr>
          <a:xfrm>
            <a:off x="1221981" y="400188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A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1D1A9F1-C249-624E-AA56-F1082B4649AE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1547711" y="4186555"/>
            <a:ext cx="764781" cy="1065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DC011BB7-3F27-7F45-86CC-D81232082CC6}"/>
              </a:ext>
            </a:extLst>
          </p:cNvPr>
          <p:cNvSpPr/>
          <p:nvPr/>
        </p:nvSpPr>
        <p:spPr>
          <a:xfrm>
            <a:off x="2435526" y="4293096"/>
            <a:ext cx="944488" cy="712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7902DF9-B89C-C14B-9A6E-6A49240E5347}"/>
              </a:ext>
            </a:extLst>
          </p:cNvPr>
          <p:cNvSpPr/>
          <p:nvPr/>
        </p:nvSpPr>
        <p:spPr>
          <a:xfrm>
            <a:off x="3483740" y="4293096"/>
            <a:ext cx="944488" cy="712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AC37B71-3917-FC4B-A9A6-9985BF8FA076}"/>
              </a:ext>
            </a:extLst>
          </p:cNvPr>
          <p:cNvSpPr/>
          <p:nvPr/>
        </p:nvSpPr>
        <p:spPr>
          <a:xfrm>
            <a:off x="4531955" y="4293096"/>
            <a:ext cx="944488" cy="712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6351C07-AF30-824A-90D3-0F7E2A3F16DF}"/>
              </a:ext>
            </a:extLst>
          </p:cNvPr>
          <p:cNvSpPr/>
          <p:nvPr/>
        </p:nvSpPr>
        <p:spPr>
          <a:xfrm>
            <a:off x="5569019" y="4293096"/>
            <a:ext cx="944488" cy="712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092312E-1B5D-D944-BB6A-BF48C8FBC1C4}"/>
              </a:ext>
            </a:extLst>
          </p:cNvPr>
          <p:cNvSpPr txBox="1"/>
          <p:nvPr/>
        </p:nvSpPr>
        <p:spPr>
          <a:xfrm>
            <a:off x="2615503" y="4340400"/>
            <a:ext cx="540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Ralf</a:t>
            </a:r>
          </a:p>
          <a:p>
            <a:pPr algn="ctr"/>
            <a:r>
              <a:rPr lang="en-DE" dirty="0"/>
              <a:t>55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7E19E86-6393-C342-955A-67BB94D6A1EC}"/>
              </a:ext>
            </a:extLst>
          </p:cNvPr>
          <p:cNvSpPr txBox="1"/>
          <p:nvPr/>
        </p:nvSpPr>
        <p:spPr>
          <a:xfrm>
            <a:off x="3528195" y="4340400"/>
            <a:ext cx="833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Robert</a:t>
            </a:r>
          </a:p>
          <a:p>
            <a:pPr algn="ctr"/>
            <a:r>
              <a:rPr lang="en-DE" dirty="0"/>
              <a:t>46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9887953-75B5-094D-B830-7FF06A5F3970}"/>
              </a:ext>
            </a:extLst>
          </p:cNvPr>
          <p:cNvSpPr txBox="1"/>
          <p:nvPr/>
        </p:nvSpPr>
        <p:spPr>
          <a:xfrm>
            <a:off x="4633525" y="4340400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Sven</a:t>
            </a:r>
          </a:p>
          <a:p>
            <a:pPr algn="ctr"/>
            <a:r>
              <a:rPr lang="en-DE" dirty="0"/>
              <a:t>67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2B1242C-A04C-1842-9208-9AB4EE8E8024}"/>
              </a:ext>
            </a:extLst>
          </p:cNvPr>
          <p:cNvSpPr txBox="1"/>
          <p:nvPr/>
        </p:nvSpPr>
        <p:spPr>
          <a:xfrm>
            <a:off x="5566917" y="4340400"/>
            <a:ext cx="949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Thomas</a:t>
            </a:r>
          </a:p>
          <a:p>
            <a:pPr algn="ctr"/>
            <a:r>
              <a:rPr lang="en-DE"/>
              <a:t>46</a:t>
            </a:r>
            <a:endParaRPr lang="en-DE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F1A17DC-8F01-C746-ACBF-4896A332665D}"/>
              </a:ext>
            </a:extLst>
          </p:cNvPr>
          <p:cNvSpPr txBox="1"/>
          <p:nvPr/>
        </p:nvSpPr>
        <p:spPr>
          <a:xfrm>
            <a:off x="1374950" y="4323301"/>
            <a:ext cx="803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Name:</a:t>
            </a:r>
          </a:p>
          <a:p>
            <a:r>
              <a:rPr lang="en-DE" dirty="0"/>
              <a:t>Alter:</a:t>
            </a:r>
          </a:p>
        </p:txBody>
      </p:sp>
      <p:sp>
        <p:nvSpPr>
          <p:cNvPr id="28" name="Cloud Callout 27">
            <a:extLst>
              <a:ext uri="{FF2B5EF4-FFF2-40B4-BE49-F238E27FC236}">
                <a16:creationId xmlns:a16="http://schemas.microsoft.com/office/drawing/2014/main" id="{374A718B-0B28-1DD2-D735-0F866D09E2F8}"/>
              </a:ext>
            </a:extLst>
          </p:cNvPr>
          <p:cNvSpPr/>
          <p:nvPr/>
        </p:nvSpPr>
        <p:spPr>
          <a:xfrm>
            <a:off x="4135307" y="5416062"/>
            <a:ext cx="4320480" cy="984738"/>
          </a:xfrm>
          <a:prstGeom prst="cloudCallout">
            <a:avLst>
              <a:gd name="adj1" fmla="val -56102"/>
              <a:gd name="adj2" fmla="val -7313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>
                <a:solidFill>
                  <a:sysClr val="windowText" lastClr="000000"/>
                </a:solidFill>
              </a:rPr>
              <a:t>Nur in C++ und vergleichbaren Sprachen</a:t>
            </a:r>
          </a:p>
        </p:txBody>
      </p:sp>
    </p:spTree>
    <p:extLst>
      <p:ext uri="{BB962C8B-B14F-4D97-AF65-F5344CB8AC3E}">
        <p14:creationId xmlns:p14="http://schemas.microsoft.com/office/powerpoint/2010/main" val="129474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9" grpId="0" animBg="1"/>
      <p:bldP spid="32" grpId="0" animBg="1"/>
      <p:bldP spid="35" grpId="0" animBg="1"/>
      <p:bldP spid="38" grpId="0" animBg="1"/>
      <p:bldP spid="40" grpId="0"/>
      <p:bldP spid="41" grpId="0"/>
      <p:bldP spid="42" grpId="0"/>
      <p:bldP spid="43" grpId="0"/>
      <p:bldP spid="44" grpId="0"/>
      <p:bldP spid="2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80988" name="Object 9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rbeitsblatt" r:id="rId3" imgW="7178097" imgH="5090236" progId="Excel.Sheet.8">
                  <p:embed/>
                </p:oleObj>
              </mc:Choice>
              <mc:Fallback>
                <p:oleObj name="Arbeitsblatt" r:id="rId3" imgW="7178097" imgH="5090236" progId="Excel.Sheet.8">
                  <p:embed/>
                  <p:pic>
                    <p:nvPicPr>
                      <p:cNvPr id="80988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89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34</a:t>
            </a:fld>
            <a:endParaRPr lang="de-D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33DBA9-A51B-A843-8283-C4E5E0EB86CD}"/>
              </a:ext>
            </a:extLst>
          </p:cNvPr>
          <p:cNvSpPr/>
          <p:nvPr/>
        </p:nvSpPr>
        <p:spPr>
          <a:xfrm>
            <a:off x="302093" y="519659"/>
            <a:ext cx="8662520" cy="26297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87572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rbeitsblatt" r:id="rId3" imgW="7178097" imgH="5090236" progId="Excel.Sheet.8">
                  <p:embed/>
                </p:oleObj>
              </mc:Choice>
              <mc:Fallback>
                <p:oleObj name="Arbeitsblatt" r:id="rId3" imgW="7178097" imgH="5090236" progId="Excel.Sheet.8">
                  <p:embed/>
                  <p:pic>
                    <p:nvPicPr>
                      <p:cNvPr id="8499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86106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77710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rbeitsblatt" r:id="rId3" imgW="7178097" imgH="5090236" progId="Excel.Sheet.8">
                  <p:embed/>
                </p:oleObj>
              </mc:Choice>
              <mc:Fallback>
                <p:oleObj name="Arbeitsblatt" r:id="rId3" imgW="7178097" imgH="5090236" progId="Excel.Sheet.8">
                  <p:embed/>
                  <p:pic>
                    <p:nvPicPr>
                      <p:cNvPr id="8704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4" name="Line 4"/>
          <p:cNvSpPr>
            <a:spLocks noChangeShapeType="1"/>
          </p:cNvSpPr>
          <p:nvPr/>
        </p:nvSpPr>
        <p:spPr bwMode="auto">
          <a:xfrm>
            <a:off x="73152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30363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rbeitsblatt" r:id="rId3" imgW="7178097" imgH="5090236" progId="Excel.Sheet.8">
                  <p:embed/>
                </p:oleObj>
              </mc:Choice>
              <mc:Fallback>
                <p:oleObj name="Arbeitsblatt" r:id="rId3" imgW="7178097" imgH="5090236" progId="Excel.Sheet.8">
                  <p:embed/>
                  <p:pic>
                    <p:nvPicPr>
                      <p:cNvPr id="8909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2" name="Line 4"/>
          <p:cNvSpPr>
            <a:spLocks noChangeShapeType="1"/>
          </p:cNvSpPr>
          <p:nvPr/>
        </p:nvSpPr>
        <p:spPr bwMode="auto">
          <a:xfrm>
            <a:off x="50292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19202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rbeitsblatt" r:id="rId3" imgW="7178097" imgH="5090236" progId="Excel.Sheet.8">
                  <p:embed/>
                </p:oleObj>
              </mc:Choice>
              <mc:Fallback>
                <p:oleObj name="Arbeitsblatt" r:id="rId3" imgW="7178097" imgH="5090236" progId="Excel.Sheet.8">
                  <p:embed/>
                  <p:pic>
                    <p:nvPicPr>
                      <p:cNvPr id="911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169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rbeitsblatt" r:id="rId3" imgW="7178097" imgH="5090236" progId="Excel.Sheet.8">
                  <p:embed/>
                </p:oleObj>
              </mc:Choice>
              <mc:Fallback>
                <p:oleObj name="Arbeitsblatt" r:id="rId3" imgW="7178097" imgH="5090236" progId="Excel.Sheet.8">
                  <p:embed/>
                  <p:pic>
                    <p:nvPicPr>
                      <p:cNvPr id="931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49530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2697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Sortieren durch Zählen / Counting-Sort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de-DE" sz="2400" b="1" dirty="0"/>
              <a:t>Wissen: </a:t>
            </a:r>
            <a:br>
              <a:rPr lang="de-DE" sz="2400" dirty="0"/>
            </a:br>
            <a:r>
              <a:rPr lang="de-DE" sz="2400" dirty="0"/>
              <a:t>Schlüssel fallen in einen kleinen Zahlenbereich</a:t>
            </a:r>
          </a:p>
          <a:p>
            <a:r>
              <a:rPr lang="de-DE" sz="2400" b="1" dirty="0"/>
              <a:t>Beispiel 1:</a:t>
            </a:r>
            <a:r>
              <a:rPr lang="de-DE" sz="2400" dirty="0"/>
              <a:t> Sortiere eine Menge von Studierenden nach Examensbewertungen (Scores sind Zahlen)</a:t>
            </a:r>
          </a:p>
          <a:p>
            <a:pPr lvl="1"/>
            <a:r>
              <a:rPr lang="de-DE" sz="2000" dirty="0"/>
              <a:t>1000 Studenten</a:t>
            </a:r>
          </a:p>
          <a:p>
            <a:pPr lvl="1"/>
            <a:r>
              <a:rPr lang="de-DE" sz="2000" dirty="0"/>
              <a:t>Maximum score: 100</a:t>
            </a:r>
          </a:p>
          <a:p>
            <a:pPr lvl="1"/>
            <a:r>
              <a:rPr lang="de-DE" sz="2000" dirty="0"/>
              <a:t>Minimum score: 0</a:t>
            </a:r>
          </a:p>
          <a:p>
            <a:r>
              <a:rPr lang="de-DE" sz="2400" b="1" dirty="0"/>
              <a:t>Beispiel 2:</a:t>
            </a:r>
            <a:r>
              <a:rPr lang="de-DE" sz="2400" dirty="0"/>
              <a:t> Sortiere Studierende nach dem ersten Buchstaben des Nachnamens</a:t>
            </a:r>
          </a:p>
          <a:p>
            <a:pPr lvl="1"/>
            <a:r>
              <a:rPr lang="de-DE" sz="2000" dirty="0"/>
              <a:t>Anzahl der Studierenden: viele</a:t>
            </a:r>
          </a:p>
          <a:p>
            <a:pPr lvl="1"/>
            <a:r>
              <a:rPr lang="de-DE" sz="2000" dirty="0"/>
              <a:t>Anzahl der Buchstaben: 26+wenige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381328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989FB7-A79A-3B4B-8C84-51D9A07435C3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16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95234" name="Object 2"/>
          <p:cNvGraphicFramePr>
            <a:graphicFrameLocks noChangeAspect="1"/>
          </p:cNvGraphicFramePr>
          <p:nvPr/>
        </p:nvGraphicFramePr>
        <p:xfrm>
          <a:off x="307975" y="0"/>
          <a:ext cx="8694738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rbeitsblatt" r:id="rId3" imgW="7178097" imgH="5090236" progId="Excel.Sheet.8">
                  <p:embed/>
                </p:oleObj>
              </mc:Choice>
              <mc:Fallback>
                <p:oleObj name="Arbeitsblatt" r:id="rId3" imgW="7178097" imgH="5090236" progId="Excel.Sheet.8">
                  <p:embed/>
                  <p:pic>
                    <p:nvPicPr>
                      <p:cNvPr id="952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4738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36" name="Line 4"/>
          <p:cNvSpPr>
            <a:spLocks noChangeShapeType="1"/>
          </p:cNvSpPr>
          <p:nvPr/>
        </p:nvSpPr>
        <p:spPr bwMode="auto">
          <a:xfrm>
            <a:off x="73152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40</a:t>
            </a:fld>
            <a:endParaRPr lang="de-DE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A72EF8-1D56-E442-98EB-7FDD4FE1DAD9}"/>
              </a:ext>
            </a:extLst>
          </p:cNvPr>
          <p:cNvSpPr/>
          <p:nvPr/>
        </p:nvSpPr>
        <p:spPr>
          <a:xfrm>
            <a:off x="302093" y="3166022"/>
            <a:ext cx="8662520" cy="26297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CCFE7A-2C5F-F349-A9C2-FCE98727E2F6}"/>
              </a:ext>
            </a:extLst>
          </p:cNvPr>
          <p:cNvSpPr/>
          <p:nvPr/>
        </p:nvSpPr>
        <p:spPr>
          <a:xfrm>
            <a:off x="302093" y="3427279"/>
            <a:ext cx="8662520" cy="26297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23C204-8085-0CB4-607C-E7D3AFC3FCD6}"/>
              </a:ext>
            </a:extLst>
          </p:cNvPr>
          <p:cNvSpPr/>
          <p:nvPr/>
        </p:nvSpPr>
        <p:spPr>
          <a:xfrm>
            <a:off x="302093" y="5824115"/>
            <a:ext cx="8662520" cy="2629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6468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97282" name="Object 2"/>
          <p:cNvGraphicFramePr>
            <a:graphicFrameLocks noChangeAspect="1"/>
          </p:cNvGraphicFramePr>
          <p:nvPr/>
        </p:nvGraphicFramePr>
        <p:xfrm>
          <a:off x="307975" y="0"/>
          <a:ext cx="8699500" cy="625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rbeitsblatt" r:id="rId3" imgW="7178097" imgH="5090236" progId="Excel.Sheet.8">
                  <p:embed/>
                </p:oleObj>
              </mc:Choice>
              <mc:Fallback>
                <p:oleObj name="Arbeitsblatt" r:id="rId3" imgW="7178097" imgH="5090236" progId="Excel.Sheet.8">
                  <p:embed/>
                  <p:pic>
                    <p:nvPicPr>
                      <p:cNvPr id="9728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9500" cy="625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284" name="Line 4"/>
          <p:cNvSpPr>
            <a:spLocks noChangeShapeType="1"/>
          </p:cNvSpPr>
          <p:nvPr/>
        </p:nvSpPr>
        <p:spPr bwMode="auto">
          <a:xfrm>
            <a:off x="86106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4761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692696"/>
            <a:ext cx="9144000" cy="4320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307975" y="0"/>
          <a:ext cx="8699500" cy="625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rbeitsblatt" r:id="rId3" imgW="7178097" imgH="5090236" progId="Excel.Sheet.8">
                  <p:embed/>
                </p:oleObj>
              </mc:Choice>
              <mc:Fallback>
                <p:oleObj name="Arbeitsblatt" r:id="rId3" imgW="7178097" imgH="5090236" progId="Excel.Sheet.8">
                  <p:embed/>
                  <p:pic>
                    <p:nvPicPr>
                      <p:cNvPr id="993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0"/>
                        <a:ext cx="8699500" cy="625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2" name="Line 4"/>
          <p:cNvSpPr>
            <a:spLocks noChangeShapeType="1"/>
          </p:cNvSpPr>
          <p:nvPr/>
        </p:nvSpPr>
        <p:spPr bwMode="auto">
          <a:xfrm>
            <a:off x="8610600" y="0"/>
            <a:ext cx="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Text Box 93"/>
          <p:cNvSpPr txBox="1">
            <a:spLocks noChangeArrowheads="1"/>
          </p:cNvSpPr>
          <p:nvPr/>
        </p:nvSpPr>
        <p:spPr bwMode="auto">
          <a:xfrm>
            <a:off x="2106726" y="6248400"/>
            <a:ext cx="49135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accent2"/>
                </a:solidFill>
              </a:rPr>
              <a:t>Aufgabe</a:t>
            </a:r>
            <a:r>
              <a:rPr lang="en-US" sz="1600" dirty="0">
                <a:solidFill>
                  <a:schemeClr val="accent2"/>
                </a:solidFill>
              </a:rPr>
              <a:t>: </a:t>
            </a:r>
            <a:r>
              <a:rPr lang="en-US" sz="1600" dirty="0" err="1">
                <a:solidFill>
                  <a:schemeClr val="accent2"/>
                </a:solidFill>
              </a:rPr>
              <a:t>Sortiere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Studierende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err="1">
                <a:solidFill>
                  <a:schemeClr val="accent2"/>
                </a:solidFill>
              </a:rPr>
              <a:t>nach</a:t>
            </a:r>
            <a:r>
              <a:rPr lang="en-US" sz="1600" dirty="0">
                <a:solidFill>
                  <a:schemeClr val="accent2"/>
                </a:solidFill>
              </a:rPr>
              <a:t> (state, city, street).</a:t>
            </a: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80930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6021288"/>
            <a:ext cx="9144000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Stabiles </a:t>
            </a:r>
            <a:r>
              <a:rPr lang="en-US" dirty="0" err="1"/>
              <a:t>Sortieren</a:t>
            </a:r>
            <a:endParaRPr lang="en-US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435280" cy="4968875"/>
          </a:xfrm>
        </p:spPr>
        <p:txBody>
          <a:bodyPr/>
          <a:lstStyle/>
          <a:p>
            <a:r>
              <a:rPr lang="en-US" sz="2400" dirty="0"/>
              <a:t>Die </a:t>
            </a:r>
            <a:r>
              <a:rPr lang="en-US" sz="2400" dirty="0" err="1"/>
              <a:t>meisten</a:t>
            </a:r>
            <a:r>
              <a:rPr lang="en-US" sz="2400" dirty="0"/>
              <a:t> </a:t>
            </a:r>
            <a:r>
              <a:rPr lang="de-DE" sz="2400" dirty="0">
                <a:cs typeface="Arial" charset="0"/>
              </a:rPr>
              <a:t>O</a:t>
            </a:r>
            <a:r>
              <a:rPr lang="en-US" sz="2400" dirty="0"/>
              <a:t>(n</a:t>
            </a:r>
            <a:r>
              <a:rPr lang="en-US" sz="2400" baseline="30000" dirty="0"/>
              <a:t>2</a:t>
            </a:r>
            <a:r>
              <a:rPr lang="en-US" sz="2400" dirty="0"/>
              <a:t>)-</a:t>
            </a:r>
            <a:r>
              <a:rPr lang="en-US" sz="2400" dirty="0" err="1"/>
              <a:t>Sortieralgorithmen</a:t>
            </a:r>
            <a:r>
              <a:rPr lang="en-US" sz="2400" dirty="0"/>
              <a:t> </a:t>
            </a:r>
            <a:r>
              <a:rPr lang="en-US" sz="2400" dirty="0" err="1"/>
              <a:t>sind</a:t>
            </a:r>
            <a:r>
              <a:rPr lang="en-US" sz="2400" dirty="0"/>
              <a:t> </a:t>
            </a:r>
            <a:r>
              <a:rPr lang="en-US" sz="2400" dirty="0" err="1"/>
              <a:t>stabil</a:t>
            </a:r>
            <a:endParaRPr lang="en-US" sz="2400" dirty="0"/>
          </a:p>
          <a:p>
            <a:pPr lvl="1"/>
            <a:r>
              <a:rPr lang="en-US" sz="2000" dirty="0" err="1"/>
              <a:t>oder</a:t>
            </a:r>
            <a:r>
              <a:rPr lang="en-US" sz="2000" dirty="0"/>
              <a:t> </a:t>
            </a:r>
            <a:r>
              <a:rPr lang="en-US" sz="2000" dirty="0" err="1"/>
              <a:t>können</a:t>
            </a:r>
            <a:r>
              <a:rPr lang="en-US" sz="2000" dirty="0"/>
              <a:t> “</a:t>
            </a:r>
            <a:r>
              <a:rPr lang="en-US" sz="2000" dirty="0" err="1"/>
              <a:t>einfach</a:t>
            </a:r>
            <a:r>
              <a:rPr lang="en-US" sz="2000" dirty="0"/>
              <a:t>” </a:t>
            </a:r>
            <a:r>
              <a:rPr lang="en-US" sz="2000" dirty="0" err="1"/>
              <a:t>stabil</a:t>
            </a:r>
            <a:r>
              <a:rPr lang="en-US" sz="2000" dirty="0"/>
              <a:t> </a:t>
            </a:r>
            <a:r>
              <a:rPr lang="en-US" sz="2000" dirty="0" err="1"/>
              <a:t>gemacht</a:t>
            </a:r>
            <a:r>
              <a:rPr lang="en-US" sz="2000" dirty="0"/>
              <a:t> </a:t>
            </a:r>
            <a:r>
              <a:rPr lang="en-US" sz="2000" dirty="0" err="1"/>
              <a:t>werden</a:t>
            </a:r>
            <a:endParaRPr lang="en-US" sz="2000" dirty="0"/>
          </a:p>
          <a:p>
            <a:r>
              <a:rPr lang="de-DE" sz="2400" dirty="0">
                <a:cs typeface="Arial" charset="0"/>
              </a:rPr>
              <a:t>O</a:t>
            </a:r>
            <a:r>
              <a:rPr lang="en-US" sz="2400" dirty="0"/>
              <a:t>(n log n)-</a:t>
            </a:r>
            <a:r>
              <a:rPr lang="en-US" sz="2400" dirty="0" err="1"/>
              <a:t>Sortieralgorithmen</a:t>
            </a:r>
            <a:r>
              <a:rPr lang="en-US" sz="2400" dirty="0"/>
              <a:t> </a:t>
            </a:r>
            <a:r>
              <a:rPr lang="en-US" sz="2400" dirty="0" err="1"/>
              <a:t>sind</a:t>
            </a:r>
            <a:r>
              <a:rPr lang="en-US" sz="2400" dirty="0"/>
              <a:t> </a:t>
            </a:r>
            <a:r>
              <a:rPr lang="en-US" sz="2400" dirty="0" err="1"/>
              <a:t>nicht</a:t>
            </a:r>
            <a:r>
              <a:rPr lang="en-US" sz="2400" dirty="0"/>
              <a:t> </a:t>
            </a:r>
            <a:r>
              <a:rPr lang="en-US" sz="2400" dirty="0" err="1"/>
              <a:t>immer</a:t>
            </a:r>
            <a:r>
              <a:rPr lang="en-US" sz="2400" dirty="0"/>
              <a:t> </a:t>
            </a:r>
            <a:r>
              <a:rPr lang="en-US" sz="2400" dirty="0" err="1"/>
              <a:t>stabil</a:t>
            </a:r>
            <a:endParaRPr lang="en-US" sz="2400" dirty="0"/>
          </a:p>
          <a:p>
            <a:pPr lvl="1"/>
            <a:r>
              <a:rPr lang="en-US" sz="2200" dirty="0" err="1"/>
              <a:t>Ist</a:t>
            </a:r>
            <a:r>
              <a:rPr lang="en-US" sz="2200" dirty="0"/>
              <a:t> Heap-Sort </a:t>
            </a:r>
            <a:r>
              <a:rPr lang="en-US" sz="2200" dirty="0" err="1"/>
              <a:t>stabil</a:t>
            </a:r>
            <a:r>
              <a:rPr lang="en-US" sz="2200" dirty="0"/>
              <a:t>?</a:t>
            </a:r>
          </a:p>
          <a:p>
            <a:r>
              <a:rPr lang="en-US" sz="2400" dirty="0" err="1"/>
              <a:t>Generischer</a:t>
            </a:r>
            <a:r>
              <a:rPr lang="en-US" sz="2400" dirty="0"/>
              <a:t> Ansatz, </a:t>
            </a:r>
            <a:r>
              <a:rPr lang="en-US" sz="2400" dirty="0" err="1"/>
              <a:t>Stabilität</a:t>
            </a:r>
            <a:r>
              <a:rPr lang="en-US" sz="2400" dirty="0"/>
              <a:t> </a:t>
            </a:r>
            <a:r>
              <a:rPr lang="en-US" sz="2400" dirty="0" err="1"/>
              <a:t>zu</a:t>
            </a:r>
            <a:r>
              <a:rPr lang="en-US" sz="2400" dirty="0"/>
              <a:t> </a:t>
            </a:r>
            <a:r>
              <a:rPr lang="en-US" sz="2400" dirty="0" err="1"/>
              <a:t>erzeugen</a:t>
            </a:r>
            <a:r>
              <a:rPr lang="en-US" sz="2400" dirty="0"/>
              <a:t>:</a:t>
            </a:r>
          </a:p>
          <a:p>
            <a:pPr lvl="1"/>
            <a:r>
              <a:rPr lang="en-US" sz="2000" dirty="0" err="1"/>
              <a:t>Verwende</a:t>
            </a:r>
            <a:r>
              <a:rPr lang="en-US" sz="2000" dirty="0"/>
              <a:t> </a:t>
            </a:r>
            <a:r>
              <a:rPr lang="en-US" sz="2000" dirty="0" err="1"/>
              <a:t>zwei</a:t>
            </a:r>
            <a:r>
              <a:rPr lang="en-US" sz="2000" dirty="0"/>
              <a:t> </a:t>
            </a:r>
            <a:r>
              <a:rPr lang="en-US" sz="2000" dirty="0" err="1"/>
              <a:t>Schlüssel</a:t>
            </a:r>
            <a:r>
              <a:rPr lang="en-US" sz="2000" dirty="0"/>
              <a:t>, </a:t>
            </a:r>
            <a:br>
              <a:rPr lang="en-US" sz="2000" dirty="0"/>
            </a:br>
            <a:r>
              <a:rPr lang="en-US" sz="2000" dirty="0"/>
              <a:t>der </a:t>
            </a:r>
            <a:r>
              <a:rPr lang="en-US" sz="2000" dirty="0" err="1"/>
              <a:t>zweite</a:t>
            </a:r>
            <a:r>
              <a:rPr lang="en-US" sz="2000" dirty="0"/>
              <a:t> </a:t>
            </a:r>
            <a:r>
              <a:rPr lang="en-US" sz="2000" dirty="0" err="1"/>
              <a:t>ist</a:t>
            </a:r>
            <a:r>
              <a:rPr lang="en-US" sz="2000" dirty="0"/>
              <a:t> der </a:t>
            </a:r>
            <a:r>
              <a:rPr lang="en-US" sz="2000" dirty="0" err="1"/>
              <a:t>originale</a:t>
            </a:r>
            <a:r>
              <a:rPr lang="en-US" sz="2000" dirty="0"/>
              <a:t> Index des Elements</a:t>
            </a:r>
          </a:p>
          <a:p>
            <a:pPr lvl="1"/>
            <a:r>
              <a:rPr lang="en-US" sz="2000" dirty="0" err="1"/>
              <a:t>Wenn</a:t>
            </a:r>
            <a:r>
              <a:rPr lang="en-US" sz="2000" dirty="0"/>
              <a:t> </a:t>
            </a:r>
            <a:r>
              <a:rPr lang="en-US" sz="2000" dirty="0" err="1"/>
              <a:t>zwei</a:t>
            </a:r>
            <a:r>
              <a:rPr lang="en-US" sz="2000" dirty="0"/>
              <a:t> </a:t>
            </a:r>
            <a:r>
              <a:rPr lang="en-US" sz="2000" dirty="0" err="1"/>
              <a:t>Elemente</a:t>
            </a:r>
            <a:r>
              <a:rPr lang="en-US" sz="2000" dirty="0"/>
              <a:t> </a:t>
            </a:r>
            <a:r>
              <a:rPr lang="en-US" sz="2000" dirty="0" err="1"/>
              <a:t>gleich</a:t>
            </a:r>
            <a:r>
              <a:rPr lang="en-US" sz="2000" dirty="0"/>
              <a:t>, </a:t>
            </a:r>
            <a:r>
              <a:rPr lang="en-US" sz="2000" dirty="0" err="1"/>
              <a:t>vergleiche</a:t>
            </a:r>
            <a:r>
              <a:rPr lang="en-US" sz="2000" dirty="0"/>
              <a:t> </a:t>
            </a:r>
            <a:r>
              <a:rPr lang="en-US" sz="2000" dirty="0" err="1"/>
              <a:t>zweite</a:t>
            </a:r>
            <a:r>
              <a:rPr lang="en-US" sz="2000" dirty="0"/>
              <a:t> </a:t>
            </a:r>
            <a:r>
              <a:rPr lang="en-US" sz="2000" dirty="0" err="1"/>
              <a:t>Schlüsselkomponenten</a:t>
            </a:r>
            <a:endParaRPr lang="en-US" sz="2000" dirty="0"/>
          </a:p>
          <a:p>
            <a:pPr lvl="1"/>
            <a:endParaRPr lang="en-US" sz="2000" dirty="0"/>
          </a:p>
          <a:p>
            <a:pPr lvl="1">
              <a:buFontTx/>
              <a:buNone/>
            </a:pPr>
            <a:r>
              <a:rPr lang="en-US" sz="2000" dirty="0"/>
              <a:t>[5, 6, 5, 1, 2, 3, 2, 6]</a:t>
            </a:r>
          </a:p>
          <a:p>
            <a:pPr lvl="1">
              <a:buFontTx/>
              <a:buNone/>
            </a:pPr>
            <a:endParaRPr lang="en-US" sz="2000" dirty="0"/>
          </a:p>
          <a:p>
            <a:pPr lvl="1">
              <a:buFontTx/>
              <a:buNone/>
            </a:pPr>
            <a:r>
              <a:rPr lang="en-US" sz="2000" dirty="0"/>
              <a:t>[(5, </a:t>
            </a:r>
            <a:r>
              <a:rPr lang="en-US" sz="2000" dirty="0">
                <a:solidFill>
                  <a:srgbClr val="990000"/>
                </a:solidFill>
              </a:rPr>
              <a:t>1</a:t>
            </a:r>
            <a:r>
              <a:rPr lang="en-US" sz="2000" dirty="0"/>
              <a:t>), (6, </a:t>
            </a:r>
            <a:r>
              <a:rPr lang="en-US" sz="2000" dirty="0">
                <a:solidFill>
                  <a:srgbClr val="990000"/>
                </a:solidFill>
              </a:rPr>
              <a:t>2</a:t>
            </a:r>
            <a:r>
              <a:rPr lang="en-US" sz="2000" dirty="0"/>
              <a:t>), (5, </a:t>
            </a:r>
            <a:r>
              <a:rPr lang="en-US" sz="2000" dirty="0">
                <a:solidFill>
                  <a:srgbClr val="990000"/>
                </a:solidFill>
              </a:rPr>
              <a:t>3</a:t>
            </a:r>
            <a:r>
              <a:rPr lang="en-US" sz="2000" dirty="0"/>
              <a:t>), (1, </a:t>
            </a:r>
            <a:r>
              <a:rPr lang="en-US" sz="2000" dirty="0">
                <a:solidFill>
                  <a:srgbClr val="990000"/>
                </a:solidFill>
              </a:rPr>
              <a:t>4</a:t>
            </a:r>
            <a:r>
              <a:rPr lang="en-US" sz="2000" dirty="0"/>
              <a:t>), (2, </a:t>
            </a:r>
            <a:r>
              <a:rPr lang="en-US" sz="2000" dirty="0">
                <a:solidFill>
                  <a:srgbClr val="990000"/>
                </a:solidFill>
              </a:rPr>
              <a:t>5</a:t>
            </a:r>
            <a:r>
              <a:rPr lang="en-US" sz="2000" dirty="0"/>
              <a:t>), (3, </a:t>
            </a:r>
            <a:r>
              <a:rPr lang="en-US" sz="2000" dirty="0">
                <a:solidFill>
                  <a:srgbClr val="990000"/>
                </a:solidFill>
              </a:rPr>
              <a:t>6</a:t>
            </a:r>
            <a:r>
              <a:rPr lang="en-US" sz="2000" dirty="0"/>
              <a:t>), (2, </a:t>
            </a:r>
            <a:r>
              <a:rPr lang="en-US" sz="2000" dirty="0">
                <a:solidFill>
                  <a:srgbClr val="990000"/>
                </a:solidFill>
              </a:rPr>
              <a:t>7</a:t>
            </a:r>
            <a:r>
              <a:rPr lang="en-US" sz="2000" dirty="0"/>
              <a:t>), (6, </a:t>
            </a:r>
            <a:r>
              <a:rPr lang="en-US" sz="2000" dirty="0">
                <a:solidFill>
                  <a:srgbClr val="990000"/>
                </a:solidFill>
              </a:rPr>
              <a:t>8</a:t>
            </a:r>
            <a:r>
              <a:rPr lang="en-US" sz="2000" dirty="0"/>
              <a:t>)]</a:t>
            </a:r>
          </a:p>
        </p:txBody>
      </p:sp>
      <p:sp>
        <p:nvSpPr>
          <p:cNvPr id="115717" name="Line 5"/>
          <p:cNvSpPr>
            <a:spLocks noChangeShapeType="1"/>
          </p:cNvSpPr>
          <p:nvPr/>
        </p:nvSpPr>
        <p:spPr bwMode="auto">
          <a:xfrm>
            <a:off x="1295400" y="5867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5718" name="Line 6"/>
          <p:cNvSpPr>
            <a:spLocks noChangeShapeType="1"/>
          </p:cNvSpPr>
          <p:nvPr/>
        </p:nvSpPr>
        <p:spPr bwMode="auto">
          <a:xfrm flipH="1">
            <a:off x="1905000" y="58674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5719" name="Line 7"/>
          <p:cNvSpPr>
            <a:spLocks noChangeShapeType="1"/>
          </p:cNvSpPr>
          <p:nvPr/>
        </p:nvSpPr>
        <p:spPr bwMode="auto">
          <a:xfrm>
            <a:off x="4191000" y="5867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5720" name="Line 8"/>
          <p:cNvSpPr>
            <a:spLocks noChangeShapeType="1"/>
          </p:cNvSpPr>
          <p:nvPr/>
        </p:nvSpPr>
        <p:spPr bwMode="auto">
          <a:xfrm flipV="1">
            <a:off x="4800600" y="5867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1143000" y="6324600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(5, </a:t>
            </a:r>
            <a:r>
              <a:rPr lang="en-US">
                <a:solidFill>
                  <a:srgbClr val="990000"/>
                </a:solidFill>
              </a:rPr>
              <a:t>1</a:t>
            </a:r>
            <a:r>
              <a:rPr lang="en-US"/>
              <a:t>) &lt; (5, </a:t>
            </a:r>
            <a:r>
              <a:rPr lang="en-US">
                <a:solidFill>
                  <a:srgbClr val="990000"/>
                </a:solidFill>
              </a:rPr>
              <a:t>3</a:t>
            </a:r>
            <a:r>
              <a:rPr lang="en-US"/>
              <a:t>)</a:t>
            </a:r>
          </a:p>
        </p:txBody>
      </p:sp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4108450" y="6248400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(2, </a:t>
            </a:r>
            <a:r>
              <a:rPr lang="en-US">
                <a:solidFill>
                  <a:srgbClr val="990000"/>
                </a:solidFill>
              </a:rPr>
              <a:t>5</a:t>
            </a:r>
            <a:r>
              <a:rPr lang="en-US"/>
              <a:t>) &lt; (2, </a:t>
            </a:r>
            <a:r>
              <a:rPr lang="en-US">
                <a:solidFill>
                  <a:srgbClr val="990000"/>
                </a:solidFill>
              </a:rPr>
              <a:t>7</a:t>
            </a:r>
            <a:r>
              <a:rPr lang="en-US"/>
              <a:t>)</a:t>
            </a:r>
          </a:p>
        </p:txBody>
      </p:sp>
      <p:sp>
        <p:nvSpPr>
          <p:cNvPr id="1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76452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20378"/>
          </a:xfrm>
        </p:spPr>
        <p:txBody>
          <a:bodyPr/>
          <a:lstStyle/>
          <a:p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kann</a:t>
            </a:r>
            <a:r>
              <a:rPr lang="en-US" dirty="0"/>
              <a:t> man </a:t>
            </a:r>
            <a:r>
              <a:rPr lang="en-US" dirty="0" err="1"/>
              <a:t>sehr</a:t>
            </a:r>
            <a:r>
              <a:rPr lang="en-US" dirty="0"/>
              <a:t> </a:t>
            </a:r>
            <a:r>
              <a:rPr lang="en-US" dirty="0" err="1"/>
              <a:t>große</a:t>
            </a:r>
            <a:r>
              <a:rPr lang="en-US" dirty="0"/>
              <a:t> </a:t>
            </a:r>
            <a:r>
              <a:rPr lang="en-US" dirty="0" err="1"/>
              <a:t>Zahlen</a:t>
            </a:r>
            <a:r>
              <a:rPr lang="en-US" dirty="0"/>
              <a:t> </a:t>
            </a:r>
            <a:r>
              <a:rPr lang="en-US" dirty="0" err="1"/>
              <a:t>sortieren</a:t>
            </a:r>
            <a:r>
              <a:rPr lang="en-US" dirty="0"/>
              <a:t>?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198099109123518183599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340199540380128115295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384700101594539614696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382408360201039258538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614386507628681328936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738148652090990369197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987084087096653020299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185664124421234516454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785392075747859131885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530995223593137397354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267057490443618111767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795293581914837377527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815501764221221110674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142522204403312937607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718098797338329180836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856504702326654684056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982119770959427525245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528076153239047050820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305445639847201611168</a:t>
            </a:r>
          </a:p>
          <a:p>
            <a:pPr indent="-287338">
              <a:lnSpc>
                <a:spcPct val="80000"/>
              </a:lnSpc>
              <a:buFontTx/>
              <a:buNone/>
            </a:pPr>
            <a:r>
              <a:rPr lang="en-US" sz="1400" dirty="0"/>
              <a:t>478334240651199238019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2771800" y="1124744"/>
            <a:ext cx="5976789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err="1"/>
              <a:t>Zahlen</a:t>
            </a:r>
            <a:r>
              <a:rPr lang="en-US" dirty="0"/>
              <a:t> </a:t>
            </a:r>
            <a:r>
              <a:rPr lang="en-US" dirty="0" err="1"/>
              <a:t>dieser</a:t>
            </a:r>
            <a:r>
              <a:rPr lang="en-US" dirty="0"/>
              <a:t> Art </a:t>
            </a:r>
            <a:r>
              <a:rPr lang="en-US" dirty="0" err="1"/>
              <a:t>sind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groß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den Integer-</a:t>
            </a:r>
            <a:r>
              <a:rPr lang="en-US" dirty="0" err="1"/>
              <a:t>Datentyp</a:t>
            </a:r>
            <a:r>
              <a:rPr lang="en-US" dirty="0"/>
              <a:t>,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werden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"</a:t>
            </a:r>
            <a:r>
              <a:rPr lang="en-US" dirty="0" err="1"/>
              <a:t>Zeichenkette</a:t>
            </a:r>
            <a:r>
              <a:rPr lang="en-US" dirty="0"/>
              <a:t>" </a:t>
            </a:r>
            <a:r>
              <a:rPr lang="en-US" dirty="0" err="1"/>
              <a:t>repräsentiert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Verwende</a:t>
            </a:r>
            <a:r>
              <a:rPr lang="en-US" dirty="0"/>
              <a:t> </a:t>
            </a:r>
            <a:r>
              <a:rPr lang="en-US" dirty="0" err="1"/>
              <a:t>vergleichsbasiertes</a:t>
            </a:r>
            <a:r>
              <a:rPr lang="en-US" dirty="0"/>
              <a:t> </a:t>
            </a:r>
            <a:r>
              <a:rPr lang="en-US" dirty="0" err="1"/>
              <a:t>Sortieren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einer</a:t>
            </a:r>
            <a:r>
              <a:rPr lang="en-US" dirty="0"/>
              <a:t> </a:t>
            </a:r>
            <a:r>
              <a:rPr lang="en-US" dirty="0" err="1"/>
              <a:t>Zeichenkettenvergleichsfunktion</a:t>
            </a:r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000CC"/>
                </a:solidFill>
              </a:rPr>
              <a:t>if A[</a:t>
            </a:r>
            <a:r>
              <a:rPr lang="en-US" dirty="0" err="1">
                <a:solidFill>
                  <a:srgbClr val="0000CC"/>
                </a:solidFill>
              </a:rPr>
              <a:t>i</a:t>
            </a:r>
            <a:r>
              <a:rPr lang="en-US" dirty="0">
                <a:solidFill>
                  <a:srgbClr val="0000CC"/>
                </a:solidFill>
              </a:rPr>
              <a:t>] &lt; A[j]</a:t>
            </a:r>
            <a:r>
              <a:rPr lang="en-US" dirty="0"/>
              <a:t> </a:t>
            </a:r>
            <a:r>
              <a:rPr lang="en-US" dirty="0" err="1"/>
              <a:t>wird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>
                <a:solidFill>
                  <a:srgbClr val="0000CC"/>
                </a:solidFill>
              </a:rPr>
              <a:t>if </a:t>
            </a:r>
            <a:r>
              <a:rPr lang="en-US" dirty="0" err="1">
                <a:solidFill>
                  <a:srgbClr val="0000CC"/>
                </a:solidFill>
              </a:rPr>
              <a:t>vergleiche</a:t>
            </a:r>
            <a:r>
              <a:rPr lang="en-US" dirty="0">
                <a:solidFill>
                  <a:srgbClr val="0000CC"/>
                </a:solidFill>
              </a:rPr>
              <a:t>(A[</a:t>
            </a:r>
            <a:r>
              <a:rPr lang="en-US" dirty="0" err="1">
                <a:solidFill>
                  <a:srgbClr val="0000CC"/>
                </a:solidFill>
              </a:rPr>
              <a:t>i</a:t>
            </a:r>
            <a:r>
              <a:rPr lang="en-US" dirty="0">
                <a:solidFill>
                  <a:srgbClr val="0000CC"/>
                </a:solidFill>
              </a:rPr>
              <a:t>], A[j]) &lt; 0</a:t>
            </a:r>
            <a:r>
              <a:rPr lang="en-US" dirty="0"/>
              <a:t> </a:t>
            </a:r>
            <a:r>
              <a:rPr lang="en-US" dirty="0" err="1"/>
              <a:t>mit</a:t>
            </a:r>
            <a:endParaRPr lang="en-US" dirty="0"/>
          </a:p>
          <a:p>
            <a:br>
              <a:rPr lang="en-US" dirty="0"/>
            </a:b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</a:rPr>
              <a:t>function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795E26"/>
                </a:solidFill>
                <a:latin typeface="Courier New" panose="02070309020205020404" pitchFamily="49" charset="0"/>
              </a:rPr>
              <a:t>vergleiche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(s, t)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sz="1400" dirty="0">
                <a:solidFill>
                  <a:srgbClr val="AF00DB"/>
                </a:solidFill>
                <a:latin typeface="Courier New" panose="02070309020205020404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en-US" sz="14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:</a:t>
            </a:r>
            <a:r>
              <a:rPr lang="en-US" sz="1400" dirty="0">
                <a:solidFill>
                  <a:srgbClr val="795E26"/>
                </a:solidFill>
                <a:latin typeface="Courier New" panose="02070309020205020404" pitchFamily="49" charset="0"/>
              </a:rPr>
              <a:t>minimum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([</a:t>
            </a:r>
            <a:r>
              <a:rPr lang="en-US" sz="1400" dirty="0">
                <a:solidFill>
                  <a:srgbClr val="795E26"/>
                </a:solidFill>
                <a:latin typeface="Courier New" panose="02070309020205020404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(s), </a:t>
            </a:r>
            <a:r>
              <a:rPr lang="en-US" sz="1400" dirty="0">
                <a:solidFill>
                  <a:srgbClr val="795E26"/>
                </a:solidFill>
                <a:latin typeface="Courier New" panose="02070309020205020404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(t)])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    </a:t>
            </a:r>
            <a:r>
              <a:rPr lang="en-US" sz="1400" dirty="0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s[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] &lt; t[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] </a:t>
            </a:r>
            <a:r>
              <a:rPr lang="en-US" sz="1400" dirty="0">
                <a:solidFill>
                  <a:srgbClr val="AF00DB"/>
                </a:solidFill>
                <a:latin typeface="Courier New" panose="020703090202050204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-</a:t>
            </a:r>
            <a:r>
              <a:rPr lang="en-US" sz="14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    </a:t>
            </a:r>
            <a:r>
              <a:rPr lang="en-US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elseif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s[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] &gt; t[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] </a:t>
            </a:r>
            <a:r>
              <a:rPr lang="en-US" sz="1400" dirty="0">
                <a:solidFill>
                  <a:srgbClr val="AF00DB"/>
                </a:solidFill>
                <a:latin typeface="Courier New" panose="020703090202050204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  </a:t>
            </a:r>
            <a:r>
              <a:rPr lang="en-US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b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  </a:t>
            </a:r>
            <a:r>
              <a:rPr lang="en-US" sz="1400" dirty="0">
                <a:solidFill>
                  <a:srgbClr val="AF00DB"/>
                </a:solidFill>
                <a:latin typeface="Courier New" panose="02070309020205020404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795E26"/>
                </a:solidFill>
                <a:latin typeface="Courier New" panose="02070309020205020404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(s) == </a:t>
            </a:r>
            <a:r>
              <a:rPr lang="en-US" sz="1400" dirty="0">
                <a:solidFill>
                  <a:srgbClr val="795E26"/>
                </a:solidFill>
                <a:latin typeface="Courier New" panose="02070309020205020404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(t) </a:t>
            </a:r>
            <a:r>
              <a:rPr lang="en-US" sz="1400" dirty="0">
                <a:solidFill>
                  <a:srgbClr val="AF00DB"/>
                </a:solidFill>
                <a:latin typeface="Courier New" panose="020703090202050204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098658"/>
                </a:solidFill>
                <a:latin typeface="Courier New" panose="02070309020205020404" pitchFamily="49" charset="0"/>
              </a:rPr>
              <a:t>0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  </a:t>
            </a:r>
            <a:r>
              <a:rPr lang="en-US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elseif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795E26"/>
                </a:solidFill>
                <a:latin typeface="Courier New" panose="02070309020205020404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(s) &lt; </a:t>
            </a:r>
            <a:r>
              <a:rPr lang="en-US" sz="1400" dirty="0">
                <a:solidFill>
                  <a:srgbClr val="795E26"/>
                </a:solidFill>
                <a:latin typeface="Courier New" panose="02070309020205020404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(t) </a:t>
            </a:r>
            <a:r>
              <a:rPr lang="en-US" sz="1400" dirty="0">
                <a:solidFill>
                  <a:srgbClr val="AF00DB"/>
                </a:solidFill>
                <a:latin typeface="Courier New" panose="020703090202050204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-</a:t>
            </a:r>
            <a:r>
              <a:rPr lang="en-US" sz="14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  </a:t>
            </a:r>
            <a:r>
              <a:rPr lang="en-US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else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AF00DB"/>
                </a:solidFill>
                <a:latin typeface="Courier New" panose="020703090202050204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sz="1400" dirty="0">
                <a:solidFill>
                  <a:srgbClr val="AF00DB"/>
                </a:solidFill>
                <a:latin typeface="Courier New" panose="02070309020205020404" pitchFamily="49" charset="0"/>
              </a:rPr>
              <a:t>end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  <a:p>
            <a:endParaRPr lang="en-US" dirty="0"/>
          </a:p>
          <a:p>
            <a:r>
              <a:rPr lang="de-DE" dirty="0"/>
              <a:t>Kosten des Vergleichs von zwei Zeichenketten der Länge d</a:t>
            </a:r>
            <a:r>
              <a:rPr lang="en-US" dirty="0"/>
              <a:t>?</a:t>
            </a:r>
          </a:p>
          <a:p>
            <a:r>
              <a:rPr lang="en-US" dirty="0" err="1"/>
              <a:t>Gesamtkosten</a:t>
            </a:r>
            <a:r>
              <a:rPr lang="en-US" dirty="0"/>
              <a:t>: </a:t>
            </a:r>
            <a:r>
              <a:rPr lang="de-DE" dirty="0">
                <a:solidFill>
                  <a:srgbClr val="0C19FF"/>
                </a:solidFill>
                <a:cs typeface="Arial" charset="0"/>
              </a:rPr>
              <a:t>O</a:t>
            </a:r>
            <a:r>
              <a:rPr lang="en-US" dirty="0">
                <a:solidFill>
                  <a:srgbClr val="0C19FF"/>
                </a:solidFill>
              </a:rPr>
              <a:t>(d n log n)</a:t>
            </a: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8566382" y="5940534"/>
            <a:ext cx="5998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0C19FF"/>
                </a:solidFill>
              </a:rPr>
              <a:t>O</a:t>
            </a:r>
            <a:r>
              <a:rPr lang="en-US" dirty="0">
                <a:solidFill>
                  <a:srgbClr val="0C19FF"/>
                </a:solidFill>
              </a:rPr>
              <a:t>(d)</a:t>
            </a:r>
            <a:endParaRPr lang="el-GR" dirty="0">
              <a:solidFill>
                <a:srgbClr val="0C19FF"/>
              </a:solidFill>
            </a:endParaRP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44</a:t>
            </a:fld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827584" y="5590981"/>
            <a:ext cx="163792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err="1"/>
              <a:t>Jede</a:t>
            </a:r>
            <a:r>
              <a:rPr lang="en-US" sz="1100" dirty="0"/>
              <a:t> </a:t>
            </a:r>
            <a:r>
              <a:rPr lang="en-US" sz="1100" dirty="0" err="1"/>
              <a:t>Zeile</a:t>
            </a:r>
            <a:r>
              <a:rPr lang="en-US" sz="1100" dirty="0"/>
              <a:t> </a:t>
            </a:r>
            <a:r>
              <a:rPr lang="en-US" sz="1100" dirty="0" err="1"/>
              <a:t>sei</a:t>
            </a:r>
            <a:r>
              <a:rPr lang="en-US" sz="1100" dirty="0"/>
              <a:t> </a:t>
            </a:r>
            <a:r>
              <a:rPr lang="en-US" sz="1100" dirty="0" err="1"/>
              <a:t>eine</a:t>
            </a:r>
            <a:r>
              <a:rPr lang="en-US" sz="1100" dirty="0"/>
              <a:t> </a:t>
            </a:r>
            <a:br>
              <a:rPr lang="en-US" sz="1100" dirty="0"/>
            </a:br>
            <a:r>
              <a:rPr lang="en-US" sz="1100" dirty="0"/>
              <a:t>“</a:t>
            </a:r>
            <a:r>
              <a:rPr lang="en-US" sz="1100" dirty="0" err="1"/>
              <a:t>lange</a:t>
            </a:r>
            <a:r>
              <a:rPr lang="en-US" sz="1100" dirty="0"/>
              <a:t>” </a:t>
            </a:r>
            <a:r>
              <a:rPr lang="en-US" sz="1100" dirty="0" err="1"/>
              <a:t>Zahl</a:t>
            </a:r>
            <a:r>
              <a:rPr lang="en-US" sz="1100" dirty="0"/>
              <a:t>, </a:t>
            </a:r>
            <a:r>
              <a:rPr lang="en-US" sz="1100" dirty="0" err="1"/>
              <a:t>eine</a:t>
            </a:r>
            <a:br>
              <a:rPr lang="en-US" sz="1100" dirty="0"/>
            </a:br>
            <a:r>
              <a:rPr lang="en-US" sz="1100" dirty="0" err="1"/>
              <a:t>Gensequenz</a:t>
            </a:r>
            <a:r>
              <a:rPr lang="en-US" sz="1100" dirty="0"/>
              <a:t> </a:t>
            </a:r>
            <a:r>
              <a:rPr lang="en-US" sz="1100" dirty="0" err="1"/>
              <a:t>oder</a:t>
            </a:r>
            <a:r>
              <a:rPr lang="en-US" sz="1100" dirty="0"/>
              <a:t>….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90288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Radix-Sort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Ähnlich</a:t>
            </a:r>
            <a:r>
              <a:rPr lang="en-US" dirty="0"/>
              <a:t> </a:t>
            </a:r>
            <a:r>
              <a:rPr lang="en-US" dirty="0" err="1"/>
              <a:t>wie</a:t>
            </a:r>
            <a:r>
              <a:rPr lang="en-US" dirty="0"/>
              <a:t> das </a:t>
            </a:r>
            <a:r>
              <a:rPr lang="en-US" dirty="0" err="1"/>
              <a:t>Sortieren</a:t>
            </a:r>
            <a:r>
              <a:rPr lang="en-US" dirty="0"/>
              <a:t> von </a:t>
            </a:r>
            <a:r>
              <a:rPr lang="en-US" dirty="0" err="1"/>
              <a:t>Adressbüchern</a:t>
            </a:r>
            <a:endParaRPr lang="en-US" dirty="0"/>
          </a:p>
          <a:p>
            <a:r>
              <a:rPr lang="en-US" dirty="0" err="1"/>
              <a:t>Behandle</a:t>
            </a:r>
            <a:r>
              <a:rPr lang="en-US" dirty="0"/>
              <a:t> </a:t>
            </a:r>
            <a:r>
              <a:rPr lang="en-US" dirty="0" err="1"/>
              <a:t>jede</a:t>
            </a:r>
            <a:r>
              <a:rPr lang="en-US" dirty="0"/>
              <a:t> </a:t>
            </a:r>
            <a:r>
              <a:rPr lang="en-US" dirty="0" err="1"/>
              <a:t>Zahl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Sortierschlüssel</a:t>
            </a:r>
            <a:endParaRPr lang="en-US" dirty="0"/>
          </a:p>
          <a:p>
            <a:r>
              <a:rPr lang="en-US" dirty="0" err="1"/>
              <a:t>Starte</a:t>
            </a:r>
            <a:r>
              <a:rPr lang="en-US" dirty="0"/>
              <a:t> </a:t>
            </a:r>
            <a:r>
              <a:rPr lang="en-US" dirty="0" err="1"/>
              <a:t>vom</a:t>
            </a:r>
            <a:r>
              <a:rPr lang="en-US" dirty="0"/>
              <a:t> Least-significant-Bit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2438400" y="3828802"/>
            <a:ext cx="3886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198099109123518183599</a:t>
            </a:r>
          </a:p>
          <a:p>
            <a:r>
              <a:rPr lang="en-US" sz="2400"/>
              <a:t>340199540380128115295</a:t>
            </a:r>
          </a:p>
          <a:p>
            <a:r>
              <a:rPr lang="en-US" sz="2400"/>
              <a:t>384700101594539614696</a:t>
            </a:r>
          </a:p>
          <a:p>
            <a:r>
              <a:rPr lang="en-US" sz="2400"/>
              <a:t>382408360201039258538</a:t>
            </a:r>
          </a:p>
          <a:p>
            <a:r>
              <a:rPr lang="en-US" sz="2400"/>
              <a:t>614386507628681328936</a:t>
            </a:r>
          </a:p>
        </p:txBody>
      </p:sp>
      <p:sp>
        <p:nvSpPr>
          <p:cNvPr id="117765" name="Line 5"/>
          <p:cNvSpPr>
            <a:spLocks noChangeShapeType="1"/>
          </p:cNvSpPr>
          <p:nvPr/>
        </p:nvSpPr>
        <p:spPr bwMode="auto">
          <a:xfrm>
            <a:off x="2590800" y="346526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1752600" y="3019177"/>
            <a:ext cx="1933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Most significant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4911868" y="2996952"/>
            <a:ext cx="2005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Least significant</a:t>
            </a:r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>
            <a:off x="5750068" y="346526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2339752" y="609329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400" dirty="0">
                <a:solidFill>
                  <a:srgbClr val="0000FF"/>
                </a:solidFill>
              </a:rPr>
              <a:t>Radix-</a:t>
            </a:r>
            <a:r>
              <a:rPr lang="de-DE" sz="1400" dirty="0" err="1">
                <a:solidFill>
                  <a:srgbClr val="0000FF"/>
                </a:solidFill>
              </a:rPr>
              <a:t>Sort</a:t>
            </a:r>
            <a:r>
              <a:rPr lang="de-DE" sz="1400" dirty="0">
                <a:solidFill>
                  <a:srgbClr val="0000FF"/>
                </a:solidFill>
              </a:rPr>
              <a:t> wurde schon </a:t>
            </a:r>
            <a:r>
              <a:rPr lang="de-DE" sz="1400" b="1" dirty="0">
                <a:solidFill>
                  <a:srgbClr val="FF0000"/>
                </a:solidFill>
              </a:rPr>
              <a:t>1887</a:t>
            </a:r>
            <a:r>
              <a:rPr lang="de-DE" sz="1400" dirty="0">
                <a:solidFill>
                  <a:srgbClr val="0000FF"/>
                </a:solidFill>
              </a:rPr>
              <a:t> in Arbeiten von </a:t>
            </a:r>
            <a:br>
              <a:rPr lang="de-DE" sz="1400" dirty="0">
                <a:solidFill>
                  <a:srgbClr val="0000FF"/>
                </a:solidFill>
              </a:rPr>
            </a:br>
            <a:r>
              <a:rPr lang="de-DE" sz="1400" dirty="0">
                <a:solidFill>
                  <a:srgbClr val="0000FF"/>
                </a:solidFill>
              </a:rPr>
              <a:t>Herman Hollerith zu Volkszählungsmaschinen verwendet</a:t>
            </a:r>
          </a:p>
        </p:txBody>
      </p:sp>
      <p:sp>
        <p:nvSpPr>
          <p:cNvPr id="1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45</a:t>
            </a:fld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6372200" y="4293096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Jede</a:t>
            </a:r>
            <a:r>
              <a:rPr lang="en-US" dirty="0"/>
              <a:t> </a:t>
            </a:r>
            <a:r>
              <a:rPr lang="en-US" dirty="0" err="1"/>
              <a:t>Zeile</a:t>
            </a:r>
            <a:r>
              <a:rPr lang="en-US" dirty="0"/>
              <a:t> </a:t>
            </a:r>
            <a:r>
              <a:rPr lang="en-US" dirty="0" err="1"/>
              <a:t>entspricht</a:t>
            </a:r>
            <a:r>
              <a:rPr lang="en-US" dirty="0"/>
              <a:t> </a:t>
            </a:r>
            <a:r>
              <a:rPr lang="en-US" dirty="0" err="1"/>
              <a:t>einer</a:t>
            </a:r>
            <a:r>
              <a:rPr lang="en-US" dirty="0"/>
              <a:t> “</a:t>
            </a:r>
            <a:r>
              <a:rPr lang="en-US" dirty="0" err="1"/>
              <a:t>langen</a:t>
            </a:r>
            <a:r>
              <a:rPr lang="en-US" dirty="0"/>
              <a:t>” </a:t>
            </a:r>
            <a:r>
              <a:rPr lang="en-US" dirty="0" err="1"/>
              <a:t>Zahl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90222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Radix-Sort: Illustration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vereinfachtes</a:t>
            </a:r>
            <a:r>
              <a:rPr lang="en-US" dirty="0"/>
              <a:t> </a:t>
            </a:r>
            <a:r>
              <a:rPr lang="en-US" dirty="0" err="1"/>
              <a:t>Beispiel</a:t>
            </a:r>
            <a:r>
              <a:rPr lang="en-US" dirty="0"/>
              <a:t>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 err="1"/>
              <a:t>Jede</a:t>
            </a:r>
            <a:r>
              <a:rPr lang="en-US" dirty="0"/>
              <a:t> </a:t>
            </a:r>
            <a:r>
              <a:rPr lang="en-US" dirty="0" err="1"/>
              <a:t>Zeile</a:t>
            </a:r>
            <a:r>
              <a:rPr lang="en-US" dirty="0"/>
              <a:t> </a:t>
            </a:r>
            <a:r>
              <a:rPr lang="en-US" dirty="0" err="1"/>
              <a:t>entspricht</a:t>
            </a:r>
            <a:r>
              <a:rPr lang="en-US" dirty="0"/>
              <a:t> </a:t>
            </a:r>
            <a:r>
              <a:rPr lang="en-US" dirty="0" err="1"/>
              <a:t>einer</a:t>
            </a:r>
            <a:br>
              <a:rPr lang="en-US" dirty="0"/>
            </a:br>
            <a:r>
              <a:rPr lang="en-US" dirty="0" err="1"/>
              <a:t>langen</a:t>
            </a:r>
            <a:r>
              <a:rPr lang="en-US" dirty="0"/>
              <a:t> </a:t>
            </a:r>
            <a:r>
              <a:rPr lang="en-US" dirty="0" err="1"/>
              <a:t>Zahl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6172200" y="1676400"/>
            <a:ext cx="819150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" action="ppaction://hlinkfile"/>
              </a:rPr>
              <a:t>7  4  2</a:t>
            </a:r>
          </a:p>
          <a:p>
            <a:r>
              <a:rPr lang="en-US">
                <a:hlinkClick r:id="" action="ppaction://hlinkfile"/>
              </a:rPr>
              <a:t>7  4  8</a:t>
            </a:r>
          </a:p>
          <a:p>
            <a:r>
              <a:rPr lang="en-US">
                <a:hlinkClick r:id="" action="ppaction://hlinkfile"/>
              </a:rPr>
              <a:t>0  5  4</a:t>
            </a:r>
          </a:p>
          <a:p>
            <a:r>
              <a:rPr lang="en-US">
                <a:hlinkClick r:id="" action="ppaction://hlinkfile"/>
              </a:rPr>
              <a:t>6  8  8</a:t>
            </a:r>
          </a:p>
          <a:p>
            <a:r>
              <a:rPr lang="en-US">
                <a:hlinkClick r:id="" action="ppaction://hlinkfile"/>
              </a:rPr>
              <a:t>4  1  2</a:t>
            </a:r>
          </a:p>
          <a:p>
            <a:r>
              <a:rPr lang="en-US">
                <a:hlinkClick r:id="" action="ppaction://hlinkfile"/>
              </a:rPr>
              <a:t>2  3  0</a:t>
            </a:r>
          </a:p>
          <a:p>
            <a:r>
              <a:rPr lang="en-US">
                <a:hlinkClick r:id="" action="ppaction://hlinkfile"/>
              </a:rPr>
              <a:t>9  3  5</a:t>
            </a:r>
          </a:p>
          <a:p>
            <a:r>
              <a:rPr lang="en-US">
                <a:hlinkClick r:id="" action="ppaction://hlinkfile"/>
              </a:rPr>
              <a:t>1  1  6</a:t>
            </a:r>
          </a:p>
          <a:p>
            <a:r>
              <a:rPr lang="en-US">
                <a:hlinkClick r:id="" action="ppaction://hlinkfile"/>
              </a:rPr>
              <a:t>1  6  1</a:t>
            </a:r>
          </a:p>
          <a:p>
            <a:r>
              <a:rPr lang="en-US">
                <a:hlinkClick r:id="" action="ppaction://hlinkfile"/>
              </a:rPr>
              <a:t>4  3  4</a:t>
            </a:r>
          </a:p>
          <a:p>
            <a:r>
              <a:rPr lang="en-US">
                <a:hlinkClick r:id="" action="ppaction://hlinkfile"/>
              </a:rPr>
              <a:t>3  8  5</a:t>
            </a:r>
          </a:p>
          <a:p>
            <a:r>
              <a:rPr lang="en-US">
                <a:hlinkClick r:id="" action="ppaction://hlinkfile"/>
              </a:rPr>
              <a:t>6  6  6</a:t>
            </a:r>
          </a:p>
          <a:p>
            <a:r>
              <a:rPr lang="en-US">
                <a:hlinkClick r:id="" action="ppaction://hlinkfile"/>
              </a:rPr>
              <a:t>0  3  1</a:t>
            </a:r>
          </a:p>
          <a:p>
            <a:r>
              <a:rPr lang="en-US">
                <a:hlinkClick r:id="" action="ppaction://hlinkfile"/>
              </a:rPr>
              <a:t>0  1  3</a:t>
            </a:r>
          </a:p>
          <a:p>
            <a:r>
              <a:rPr lang="en-US">
                <a:hlinkClick r:id="" action="ppaction://hlinkfile"/>
              </a:rPr>
              <a:t>3  6  5</a:t>
            </a:r>
          </a:p>
          <a:p>
            <a:r>
              <a:rPr lang="en-US">
                <a:hlinkClick r:id="" action="ppaction://hlinkfile"/>
              </a:rPr>
              <a:t>1  7  3</a:t>
            </a:r>
          </a:p>
          <a:p>
            <a:r>
              <a:rPr lang="en-US">
                <a:hlinkClick r:id="" action="ppaction://hlinkfile"/>
              </a:rPr>
              <a:t>0  1  6</a:t>
            </a:r>
            <a:endParaRPr lang="en-US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87792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Radix-Sort: Illustration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Sortiere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letzer</a:t>
            </a:r>
            <a:r>
              <a:rPr lang="en-US" dirty="0"/>
              <a:t> </a:t>
            </a:r>
            <a:r>
              <a:rPr lang="en-US" dirty="0" err="1"/>
              <a:t>Zahl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6169025" y="1671638"/>
            <a:ext cx="819150" cy="476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" action="ppaction://hlinkfile"/>
              </a:rPr>
              <a:t>2  3  0</a:t>
            </a:r>
          </a:p>
          <a:p>
            <a:r>
              <a:rPr lang="en-US">
                <a:hlinkClick r:id="" action="ppaction://hlinkfile"/>
              </a:rPr>
              <a:t>1  6  1</a:t>
            </a:r>
          </a:p>
          <a:p>
            <a:r>
              <a:rPr lang="en-US">
                <a:hlinkClick r:id="" action="ppaction://hlinkfile"/>
              </a:rPr>
              <a:t>0  3  1</a:t>
            </a:r>
          </a:p>
          <a:p>
            <a:r>
              <a:rPr lang="en-US">
                <a:hlinkClick r:id="" action="ppaction://hlinkfile"/>
              </a:rPr>
              <a:t>7  4  2</a:t>
            </a:r>
          </a:p>
          <a:p>
            <a:r>
              <a:rPr lang="en-US">
                <a:hlinkClick r:id="" action="ppaction://hlinkfile"/>
              </a:rPr>
              <a:t>4  1  2</a:t>
            </a:r>
          </a:p>
          <a:p>
            <a:r>
              <a:rPr lang="en-US">
                <a:hlinkClick r:id="" action="ppaction://hlinkfile"/>
              </a:rPr>
              <a:t>0  1  3</a:t>
            </a:r>
          </a:p>
          <a:p>
            <a:r>
              <a:rPr lang="en-US">
                <a:hlinkClick r:id="" action="ppaction://hlinkfile"/>
              </a:rPr>
              <a:t>1  7  3</a:t>
            </a:r>
          </a:p>
          <a:p>
            <a:r>
              <a:rPr lang="en-US">
                <a:hlinkClick r:id="" action="ppaction://hlinkfile"/>
              </a:rPr>
              <a:t>0  5  4</a:t>
            </a:r>
          </a:p>
          <a:p>
            <a:r>
              <a:rPr lang="en-US">
                <a:hlinkClick r:id="" action="ppaction://hlinkfile"/>
              </a:rPr>
              <a:t>4  3  4</a:t>
            </a:r>
          </a:p>
          <a:p>
            <a:r>
              <a:rPr lang="en-US">
                <a:hlinkClick r:id="" action="ppaction://hlinkfile"/>
              </a:rPr>
              <a:t>9  3  5</a:t>
            </a:r>
          </a:p>
          <a:p>
            <a:r>
              <a:rPr lang="en-US">
                <a:hlinkClick r:id="" action="ppaction://hlinkfile"/>
              </a:rPr>
              <a:t>3  8  5</a:t>
            </a:r>
          </a:p>
          <a:p>
            <a:r>
              <a:rPr lang="en-US">
                <a:hlinkClick r:id="" action="ppaction://hlinkfile"/>
              </a:rPr>
              <a:t>3  6  5</a:t>
            </a:r>
          </a:p>
          <a:p>
            <a:r>
              <a:rPr lang="en-US">
                <a:hlinkClick r:id="" action="ppaction://hlinkfile"/>
              </a:rPr>
              <a:t>1  1  6</a:t>
            </a:r>
          </a:p>
          <a:p>
            <a:r>
              <a:rPr lang="en-US">
                <a:hlinkClick r:id="" action="ppaction://hlinkfile"/>
              </a:rPr>
              <a:t>6  6  6</a:t>
            </a:r>
          </a:p>
          <a:p>
            <a:r>
              <a:rPr lang="en-US">
                <a:hlinkClick r:id="" action="ppaction://hlinkfile"/>
              </a:rPr>
              <a:t>0  1  6</a:t>
            </a:r>
          </a:p>
          <a:p>
            <a:r>
              <a:rPr lang="en-US">
                <a:hlinkClick r:id="" action="ppaction://hlinkfile"/>
              </a:rPr>
              <a:t>7  4  8</a:t>
            </a:r>
          </a:p>
          <a:p>
            <a:r>
              <a:rPr lang="en-US">
                <a:hlinkClick r:id="" action="ppaction://hlinkfile"/>
              </a:rPr>
              <a:t>6  8  8</a:t>
            </a:r>
            <a:endParaRPr lang="en-US"/>
          </a:p>
        </p:txBody>
      </p:sp>
      <p:sp>
        <p:nvSpPr>
          <p:cNvPr id="121862" name="Line 6"/>
          <p:cNvSpPr>
            <a:spLocks noChangeShapeType="1"/>
          </p:cNvSpPr>
          <p:nvPr/>
        </p:nvSpPr>
        <p:spPr bwMode="auto">
          <a:xfrm>
            <a:off x="6858000" y="1371600"/>
            <a:ext cx="0" cy="3048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55061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Radix-Sort: Illustration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Sortiere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zweitletzer</a:t>
            </a:r>
            <a:r>
              <a:rPr lang="en-US" dirty="0"/>
              <a:t> </a:t>
            </a:r>
            <a:r>
              <a:rPr lang="en-US" dirty="0" err="1"/>
              <a:t>Zahl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auto">
          <a:xfrm>
            <a:off x="6169025" y="1671638"/>
            <a:ext cx="819150" cy="476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" action="ppaction://hlinkfile"/>
              </a:rPr>
              <a:t>4  1  2</a:t>
            </a:r>
          </a:p>
          <a:p>
            <a:r>
              <a:rPr lang="en-US">
                <a:hlinkClick r:id="" action="ppaction://hlinkfile"/>
              </a:rPr>
              <a:t>0  1  3</a:t>
            </a:r>
          </a:p>
          <a:p>
            <a:r>
              <a:rPr lang="en-US">
                <a:hlinkClick r:id="" action="ppaction://hlinkfile"/>
              </a:rPr>
              <a:t>1  1  6</a:t>
            </a:r>
          </a:p>
          <a:p>
            <a:r>
              <a:rPr lang="en-US">
                <a:hlinkClick r:id="" action="ppaction://hlinkfile"/>
              </a:rPr>
              <a:t>0  1  6</a:t>
            </a:r>
          </a:p>
          <a:p>
            <a:r>
              <a:rPr lang="en-US">
                <a:hlinkClick r:id="" action="ppaction://hlinkfile"/>
              </a:rPr>
              <a:t>2  3  0</a:t>
            </a:r>
          </a:p>
          <a:p>
            <a:r>
              <a:rPr lang="en-US">
                <a:hlinkClick r:id="" action="ppaction://hlinkfile"/>
              </a:rPr>
              <a:t>0  3  1</a:t>
            </a:r>
          </a:p>
          <a:p>
            <a:r>
              <a:rPr lang="en-US">
                <a:hlinkClick r:id="" action="ppaction://hlinkfile"/>
              </a:rPr>
              <a:t>4  3  4</a:t>
            </a:r>
          </a:p>
          <a:p>
            <a:r>
              <a:rPr lang="en-US">
                <a:hlinkClick r:id="" action="ppaction://hlinkfile"/>
              </a:rPr>
              <a:t>9  3  5</a:t>
            </a:r>
          </a:p>
          <a:p>
            <a:r>
              <a:rPr lang="en-US">
                <a:hlinkClick r:id="" action="ppaction://hlinkfile"/>
              </a:rPr>
              <a:t>7  4  2</a:t>
            </a:r>
          </a:p>
          <a:p>
            <a:r>
              <a:rPr lang="en-US">
                <a:hlinkClick r:id="" action="ppaction://hlinkfile"/>
              </a:rPr>
              <a:t>7  4  8</a:t>
            </a:r>
          </a:p>
          <a:p>
            <a:r>
              <a:rPr lang="en-US">
                <a:hlinkClick r:id="" action="ppaction://hlinkfile"/>
              </a:rPr>
              <a:t>0  5  4</a:t>
            </a:r>
          </a:p>
          <a:p>
            <a:r>
              <a:rPr lang="en-US">
                <a:hlinkClick r:id="" action="ppaction://hlinkfile"/>
              </a:rPr>
              <a:t>1  6  1</a:t>
            </a:r>
          </a:p>
          <a:p>
            <a:r>
              <a:rPr lang="en-US">
                <a:hlinkClick r:id="" action="ppaction://hlinkfile"/>
              </a:rPr>
              <a:t>3  6  5</a:t>
            </a:r>
          </a:p>
          <a:p>
            <a:r>
              <a:rPr lang="en-US">
                <a:hlinkClick r:id="" action="ppaction://hlinkfile"/>
              </a:rPr>
              <a:t>6  6  6</a:t>
            </a:r>
          </a:p>
          <a:p>
            <a:r>
              <a:rPr lang="en-US">
                <a:hlinkClick r:id="" action="ppaction://hlinkfile"/>
              </a:rPr>
              <a:t>1  7  3</a:t>
            </a:r>
          </a:p>
          <a:p>
            <a:r>
              <a:rPr lang="en-US">
                <a:hlinkClick r:id="" action="ppaction://hlinkfile"/>
              </a:rPr>
              <a:t>3  8  5</a:t>
            </a:r>
          </a:p>
          <a:p>
            <a:r>
              <a:rPr lang="en-US">
                <a:hlinkClick r:id="" action="ppaction://hlinkfile"/>
              </a:rPr>
              <a:t>6  8  8</a:t>
            </a:r>
          </a:p>
        </p:txBody>
      </p:sp>
      <p:sp>
        <p:nvSpPr>
          <p:cNvPr id="123910" name="Line 6"/>
          <p:cNvSpPr>
            <a:spLocks noChangeShapeType="1"/>
          </p:cNvSpPr>
          <p:nvPr/>
        </p:nvSpPr>
        <p:spPr bwMode="auto">
          <a:xfrm>
            <a:off x="6553200" y="1371600"/>
            <a:ext cx="0" cy="3048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88742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Radix-Sort: Illustration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Sortiere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erster</a:t>
            </a:r>
            <a:r>
              <a:rPr lang="en-US" dirty="0"/>
              <a:t> </a:t>
            </a:r>
            <a:r>
              <a:rPr lang="en-US" dirty="0" err="1"/>
              <a:t>Zahl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6169025" y="1671638"/>
            <a:ext cx="819150" cy="476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" action="ppaction://hlinkfile"/>
              </a:rPr>
              <a:t>0  1  3</a:t>
            </a:r>
          </a:p>
          <a:p>
            <a:r>
              <a:rPr lang="en-US">
                <a:hlinkClick r:id="" action="ppaction://hlinkfile"/>
              </a:rPr>
              <a:t>0  1  6</a:t>
            </a:r>
          </a:p>
          <a:p>
            <a:r>
              <a:rPr lang="en-US">
                <a:hlinkClick r:id="" action="ppaction://hlinkfile"/>
              </a:rPr>
              <a:t>0  3  1</a:t>
            </a:r>
          </a:p>
          <a:p>
            <a:r>
              <a:rPr lang="en-US">
                <a:hlinkClick r:id="" action="ppaction://hlinkfile"/>
              </a:rPr>
              <a:t>0  5  4</a:t>
            </a:r>
          </a:p>
          <a:p>
            <a:r>
              <a:rPr lang="en-US">
                <a:hlinkClick r:id="" action="ppaction://hlinkfile"/>
              </a:rPr>
              <a:t>1  1  6</a:t>
            </a:r>
          </a:p>
          <a:p>
            <a:r>
              <a:rPr lang="en-US">
                <a:hlinkClick r:id="" action="ppaction://hlinkfile"/>
              </a:rPr>
              <a:t>1  6  1</a:t>
            </a:r>
          </a:p>
          <a:p>
            <a:r>
              <a:rPr lang="en-US">
                <a:hlinkClick r:id="" action="ppaction://hlinkfile"/>
              </a:rPr>
              <a:t>1  7  3</a:t>
            </a:r>
          </a:p>
          <a:p>
            <a:r>
              <a:rPr lang="en-US">
                <a:hlinkClick r:id="" action="ppaction://hlinkfile"/>
              </a:rPr>
              <a:t>2  3  0</a:t>
            </a:r>
          </a:p>
          <a:p>
            <a:r>
              <a:rPr lang="en-US">
                <a:hlinkClick r:id="" action="ppaction://hlinkfile"/>
              </a:rPr>
              <a:t>3  6  5</a:t>
            </a:r>
          </a:p>
          <a:p>
            <a:r>
              <a:rPr lang="en-US">
                <a:hlinkClick r:id="" action="ppaction://hlinkfile"/>
              </a:rPr>
              <a:t>3  8  5</a:t>
            </a:r>
          </a:p>
          <a:p>
            <a:r>
              <a:rPr lang="en-US">
                <a:hlinkClick r:id="" action="ppaction://hlinkfile"/>
              </a:rPr>
              <a:t>4  1  2</a:t>
            </a:r>
          </a:p>
          <a:p>
            <a:r>
              <a:rPr lang="en-US">
                <a:hlinkClick r:id="" action="ppaction://hlinkfile"/>
              </a:rPr>
              <a:t>4  3  4</a:t>
            </a:r>
          </a:p>
          <a:p>
            <a:r>
              <a:rPr lang="en-US">
                <a:hlinkClick r:id="" action="ppaction://hlinkfile"/>
              </a:rPr>
              <a:t>6  6  6</a:t>
            </a:r>
          </a:p>
          <a:p>
            <a:r>
              <a:rPr lang="en-US">
                <a:hlinkClick r:id="" action="ppaction://hlinkfile"/>
              </a:rPr>
              <a:t>6  8  8</a:t>
            </a:r>
          </a:p>
          <a:p>
            <a:r>
              <a:rPr lang="en-US">
                <a:hlinkClick r:id="" action="ppaction://hlinkfile"/>
              </a:rPr>
              <a:t>7  4  2</a:t>
            </a:r>
          </a:p>
          <a:p>
            <a:r>
              <a:rPr lang="en-US">
                <a:hlinkClick r:id="" action="ppaction://hlinkfile"/>
              </a:rPr>
              <a:t>7  4  8</a:t>
            </a:r>
          </a:p>
          <a:p>
            <a:r>
              <a:rPr lang="en-US">
                <a:hlinkClick r:id="" action="ppaction://hlinkfile"/>
              </a:rPr>
              <a:t>9  3  5</a:t>
            </a:r>
            <a:endParaRPr lang="en-US"/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>
            <a:off x="6324600" y="1371600"/>
            <a:ext cx="0" cy="3048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9467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Intuition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S1: 100</a:t>
            </a:r>
          </a:p>
          <a:p>
            <a:r>
              <a:rPr lang="en-US"/>
              <a:t>S2: 90</a:t>
            </a:r>
          </a:p>
          <a:p>
            <a:r>
              <a:rPr lang="en-US"/>
              <a:t>S3: 85</a:t>
            </a:r>
          </a:p>
          <a:p>
            <a:r>
              <a:rPr lang="en-US"/>
              <a:t>S4: 100</a:t>
            </a:r>
          </a:p>
          <a:p>
            <a:r>
              <a:rPr lang="en-US"/>
              <a:t>S5: 90</a:t>
            </a:r>
          </a:p>
          <a:p>
            <a:r>
              <a:rPr lang="en-US"/>
              <a:t>…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3886200" y="2271713"/>
            <a:ext cx="426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7848600" y="2271713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8001000" y="25003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7772400" y="2994025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S1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7778750" y="36576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S4</a:t>
            </a: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8001000" y="3338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7102475" y="2271713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>
            <a:off x="7270750" y="25003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7086600" y="2994025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S2</a:t>
            </a: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7086600" y="36576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S5</a:t>
            </a:r>
          </a:p>
        </p:txBody>
      </p:sp>
      <p:sp>
        <p:nvSpPr>
          <p:cNvPr id="76814" name="Line 14"/>
          <p:cNvSpPr>
            <a:spLocks noChangeShapeType="1"/>
          </p:cNvSpPr>
          <p:nvPr/>
        </p:nvSpPr>
        <p:spPr bwMode="auto">
          <a:xfrm>
            <a:off x="7270750" y="3338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6524625" y="2271713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6818" name="Line 18"/>
          <p:cNvSpPr>
            <a:spLocks noChangeShapeType="1"/>
          </p:cNvSpPr>
          <p:nvPr/>
        </p:nvSpPr>
        <p:spPr bwMode="auto">
          <a:xfrm>
            <a:off x="6692900" y="25003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6477000" y="2986088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S3</a:t>
            </a:r>
          </a:p>
        </p:txBody>
      </p:sp>
      <p:sp>
        <p:nvSpPr>
          <p:cNvPr id="76826" name="Text Box 26"/>
          <p:cNvSpPr txBox="1">
            <a:spLocks noChangeArrowheads="1"/>
          </p:cNvSpPr>
          <p:nvPr/>
        </p:nvSpPr>
        <p:spPr bwMode="auto">
          <a:xfrm>
            <a:off x="6467475" y="1905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85</a:t>
            </a:r>
          </a:p>
        </p:txBody>
      </p:sp>
      <p:sp>
        <p:nvSpPr>
          <p:cNvPr id="76827" name="Text Box 27"/>
          <p:cNvSpPr txBox="1">
            <a:spLocks noChangeArrowheads="1"/>
          </p:cNvSpPr>
          <p:nvPr/>
        </p:nvSpPr>
        <p:spPr bwMode="auto">
          <a:xfrm>
            <a:off x="7045325" y="19050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90</a:t>
            </a:r>
          </a:p>
        </p:txBody>
      </p:sp>
      <p:sp>
        <p:nvSpPr>
          <p:cNvPr id="76828" name="Text Box 28"/>
          <p:cNvSpPr txBox="1">
            <a:spLocks noChangeArrowheads="1"/>
          </p:cNvSpPr>
          <p:nvPr/>
        </p:nvSpPr>
        <p:spPr bwMode="auto">
          <a:xfrm>
            <a:off x="7715250" y="1905000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100</a:t>
            </a:r>
          </a:p>
        </p:txBody>
      </p:sp>
      <p:sp>
        <p:nvSpPr>
          <p:cNvPr id="76829" name="Line 29"/>
          <p:cNvSpPr>
            <a:spLocks noChangeShapeType="1"/>
          </p:cNvSpPr>
          <p:nvPr/>
        </p:nvSpPr>
        <p:spPr bwMode="auto">
          <a:xfrm>
            <a:off x="6172200" y="44338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6830" name="Text Box 30"/>
          <p:cNvSpPr txBox="1">
            <a:spLocks noChangeArrowheads="1"/>
          </p:cNvSpPr>
          <p:nvPr/>
        </p:nvSpPr>
        <p:spPr bwMode="auto">
          <a:xfrm>
            <a:off x="4648200" y="5424488"/>
            <a:ext cx="297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 S3 … S2, S5, …, S1, S4</a:t>
            </a:r>
          </a:p>
        </p:txBody>
      </p:sp>
      <p:sp>
        <p:nvSpPr>
          <p:cNvPr id="76831" name="Text Box 31"/>
          <p:cNvSpPr txBox="1">
            <a:spLocks noChangeArrowheads="1"/>
          </p:cNvSpPr>
          <p:nvPr/>
        </p:nvSpPr>
        <p:spPr bwMode="auto">
          <a:xfrm>
            <a:off x="3810000" y="1905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A5480D-31AD-0243-A510-E8F563A70321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6729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Zeitkomplexität</a:t>
            </a:r>
            <a:endParaRPr lang="en-US" dirty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err="1"/>
              <a:t>Sortierung</a:t>
            </a:r>
            <a:r>
              <a:rPr lang="en-US" sz="2400" dirty="0"/>
              <a:t> </a:t>
            </a:r>
            <a:r>
              <a:rPr lang="en-US" sz="2400" dirty="0" err="1"/>
              <a:t>jeder</a:t>
            </a:r>
            <a:r>
              <a:rPr lang="en-US" sz="2400" dirty="0"/>
              <a:t> der d </a:t>
            </a:r>
            <a:r>
              <a:rPr lang="en-US" sz="2400" dirty="0" err="1"/>
              <a:t>Spalten</a:t>
            </a:r>
            <a:r>
              <a:rPr lang="en-US" sz="2400" dirty="0"/>
              <a:t> </a:t>
            </a:r>
            <a:r>
              <a:rPr lang="en-US" sz="2400" dirty="0" err="1"/>
              <a:t>mit</a:t>
            </a:r>
            <a:r>
              <a:rPr lang="en-US" sz="2400" dirty="0"/>
              <a:t> Counting-Sort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Gesamtkosten</a:t>
            </a:r>
            <a:r>
              <a:rPr lang="en-US" sz="2400" dirty="0"/>
              <a:t>: </a:t>
            </a:r>
            <a:r>
              <a:rPr lang="en-US" sz="2400" i="1" dirty="0">
                <a:latin typeface="Times New Roman" charset="0"/>
              </a:rPr>
              <a:t>d (n + k)</a:t>
            </a:r>
            <a:r>
              <a:rPr lang="en-US" sz="2400" dirty="0"/>
              <a:t>	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Wähle</a:t>
            </a:r>
            <a:r>
              <a:rPr lang="en-US" sz="2000" dirty="0"/>
              <a:t> </a:t>
            </a:r>
            <a:r>
              <a:rPr lang="en-US" sz="2000" i="1" dirty="0">
                <a:latin typeface="Times New Roman" charset="0"/>
              </a:rPr>
              <a:t>k</a:t>
            </a:r>
            <a:r>
              <a:rPr lang="en-US" sz="2000" dirty="0"/>
              <a:t> = 10 </a:t>
            </a:r>
            <a:r>
              <a:rPr lang="en-US" sz="2000" dirty="0" err="1"/>
              <a:t>konstant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Gesamtkosten</a:t>
            </a:r>
            <a:r>
              <a:rPr lang="en-US" sz="2000" dirty="0">
                <a:cs typeface="Arial" charset="0"/>
              </a:rPr>
              <a:t>: </a:t>
            </a:r>
            <a:r>
              <a:rPr lang="el-GR" sz="2000" i="1" dirty="0">
                <a:latin typeface="Times New Roman" charset="0"/>
                <a:cs typeface="Arial" charset="0"/>
              </a:rPr>
              <a:t>Θ</a:t>
            </a:r>
            <a:r>
              <a:rPr lang="en-US" sz="2000" i="1" dirty="0">
                <a:latin typeface="Times New Roman" charset="0"/>
                <a:cs typeface="Arial" charset="0"/>
              </a:rPr>
              <a:t>(</a:t>
            </a:r>
            <a:r>
              <a:rPr lang="en-US" sz="2000" i="1" dirty="0" err="1">
                <a:latin typeface="Times New Roman" charset="0"/>
                <a:cs typeface="Arial" charset="0"/>
              </a:rPr>
              <a:t>dn</a:t>
            </a:r>
            <a:r>
              <a:rPr lang="en-US" sz="2000" i="1" dirty="0">
                <a:latin typeface="Times New Roman" charset="0"/>
                <a:cs typeface="Arial" charset="0"/>
              </a:rPr>
              <a:t>) </a:t>
            </a:r>
          </a:p>
          <a:p>
            <a:pPr>
              <a:lnSpc>
                <a:spcPct val="80000"/>
              </a:lnSpc>
            </a:pPr>
            <a:r>
              <a:rPr lang="en-US" sz="2400" dirty="0" err="1">
                <a:cs typeface="Arial" charset="0"/>
              </a:rPr>
              <a:t>Partitionierung</a:t>
            </a:r>
            <a:r>
              <a:rPr lang="en-US" sz="2400" dirty="0">
                <a:cs typeface="Arial" charset="0"/>
              </a:rPr>
              <a:t> der d </a:t>
            </a:r>
            <a:r>
              <a:rPr lang="en-US" sz="2400" dirty="0" err="1">
                <a:cs typeface="Arial" charset="0"/>
              </a:rPr>
              <a:t>Zahlen</a:t>
            </a:r>
            <a:r>
              <a:rPr lang="en-US" sz="2400" dirty="0">
                <a:cs typeface="Arial" charset="0"/>
              </a:rPr>
              <a:t> in </a:t>
            </a:r>
            <a:r>
              <a:rPr lang="en-US" sz="2400" dirty="0" err="1">
                <a:cs typeface="Arial" charset="0"/>
              </a:rPr>
              <a:t>z.B</a:t>
            </a:r>
            <a:r>
              <a:rPr lang="en-US" sz="2400" dirty="0">
                <a:cs typeface="Arial" charset="0"/>
              </a:rPr>
              <a:t>. in </a:t>
            </a:r>
            <a:r>
              <a:rPr lang="en-US" sz="2400" dirty="0" err="1">
                <a:cs typeface="Arial" charset="0"/>
              </a:rPr>
              <a:t>Dreiergruppen</a:t>
            </a:r>
            <a:endParaRPr lang="en-US" sz="2400" dirty="0"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Gesamtkosten</a:t>
            </a:r>
            <a:r>
              <a:rPr lang="en-US" sz="2000" dirty="0">
                <a:cs typeface="Arial" charset="0"/>
              </a:rPr>
              <a:t>: </a:t>
            </a:r>
            <a:r>
              <a:rPr lang="en-US" sz="2000" i="1" dirty="0">
                <a:latin typeface="Times New Roman" charset="0"/>
                <a:cs typeface="Arial" charset="0"/>
              </a:rPr>
              <a:t>(n+10</a:t>
            </a:r>
            <a:r>
              <a:rPr lang="en-US" sz="2000" i="1" baseline="30000" dirty="0">
                <a:latin typeface="Times New Roman" charset="0"/>
                <a:cs typeface="Arial" charset="0"/>
              </a:rPr>
              <a:t>3</a:t>
            </a:r>
            <a:r>
              <a:rPr lang="en-US" sz="2000" i="1" dirty="0">
                <a:latin typeface="Times New Roman" charset="0"/>
                <a:cs typeface="Arial" charset="0"/>
              </a:rPr>
              <a:t>)d/3</a:t>
            </a:r>
          </a:p>
          <a:p>
            <a:pPr>
              <a:lnSpc>
                <a:spcPct val="80000"/>
              </a:lnSpc>
            </a:pPr>
            <a:r>
              <a:rPr lang="en-US" sz="2400" dirty="0" err="1">
                <a:cs typeface="Arial" charset="0"/>
              </a:rPr>
              <a:t>Wir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arbeiten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mit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Binärzahlen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anstelle</a:t>
            </a:r>
            <a:r>
              <a:rPr lang="en-US" sz="2400" dirty="0">
                <a:cs typeface="Arial" charset="0"/>
              </a:rPr>
              <a:t> von </a:t>
            </a:r>
            <a:r>
              <a:rPr lang="en-US" sz="2400" dirty="0" err="1">
                <a:cs typeface="Arial" charset="0"/>
              </a:rPr>
              <a:t>Dezimalen</a:t>
            </a:r>
            <a:endParaRPr lang="en-US" sz="2400" dirty="0"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Partitionierung</a:t>
            </a:r>
            <a:r>
              <a:rPr lang="en-US" sz="2000" dirty="0">
                <a:cs typeface="Arial" charset="0"/>
              </a:rPr>
              <a:t> der  d Bits in </a:t>
            </a:r>
            <a:r>
              <a:rPr lang="en-US" sz="2000" dirty="0" err="1">
                <a:cs typeface="Arial" charset="0"/>
              </a:rPr>
              <a:t>Gruppen</a:t>
            </a:r>
            <a:r>
              <a:rPr lang="en-US" sz="2000" dirty="0">
                <a:cs typeface="Arial" charset="0"/>
              </a:rPr>
              <a:t> von </a:t>
            </a:r>
            <a:r>
              <a:rPr lang="en-US" sz="2000" i="1" dirty="0">
                <a:latin typeface="Times New Roman" charset="0"/>
                <a:cs typeface="Arial" charset="0"/>
              </a:rPr>
              <a:t>r</a:t>
            </a:r>
            <a:r>
              <a:rPr lang="en-US" sz="2000" dirty="0">
                <a:cs typeface="Arial" charset="0"/>
              </a:rPr>
              <a:t> Bits</a:t>
            </a:r>
          </a:p>
          <a:p>
            <a:pPr lvl="1"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Gesamtkosten</a:t>
            </a:r>
            <a:r>
              <a:rPr lang="en-US" sz="2000" dirty="0">
                <a:cs typeface="Arial" charset="0"/>
              </a:rPr>
              <a:t>: </a:t>
            </a:r>
            <a:r>
              <a:rPr lang="en-US" sz="2000" i="1" dirty="0">
                <a:latin typeface="Times New Roman" charset="0"/>
                <a:cs typeface="Arial" charset="0"/>
              </a:rPr>
              <a:t>(n+2</a:t>
            </a:r>
            <a:r>
              <a:rPr lang="en-US" sz="2000" i="1" baseline="30000" dirty="0">
                <a:latin typeface="Times New Roman" charset="0"/>
                <a:cs typeface="Arial" charset="0"/>
              </a:rPr>
              <a:t>r</a:t>
            </a:r>
            <a:r>
              <a:rPr lang="en-US" sz="2000" i="1" dirty="0">
                <a:latin typeface="Times New Roman" charset="0"/>
                <a:cs typeface="Arial" charset="0"/>
              </a:rPr>
              <a:t>)d/r</a:t>
            </a:r>
          </a:p>
          <a:p>
            <a:pPr lvl="1"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Wähle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latin typeface="Times New Roman" charset="0"/>
                <a:cs typeface="Arial" charset="0"/>
              </a:rPr>
              <a:t>r = log n</a:t>
            </a:r>
          </a:p>
          <a:p>
            <a:pPr lvl="1"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Gesamtkosten</a:t>
            </a:r>
            <a:r>
              <a:rPr lang="en-US" sz="2000" dirty="0">
                <a:cs typeface="Arial" charset="0"/>
              </a:rPr>
              <a:t>: O(</a:t>
            </a:r>
            <a:r>
              <a:rPr lang="en-US" sz="2000" i="1" dirty="0" err="1">
                <a:latin typeface="Times New Roman" charset="0"/>
                <a:cs typeface="Arial" charset="0"/>
              </a:rPr>
              <a:t>dn</a:t>
            </a:r>
            <a:r>
              <a:rPr lang="en-US" sz="2000" i="1" dirty="0">
                <a:latin typeface="Times New Roman" charset="0"/>
                <a:cs typeface="Arial" charset="0"/>
              </a:rPr>
              <a:t> / log n</a:t>
            </a:r>
            <a:r>
              <a:rPr lang="en-US" sz="2000" dirty="0">
                <a:latin typeface="Times New Roman" charset="0"/>
                <a:cs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Vergleiche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mit</a:t>
            </a:r>
            <a:r>
              <a:rPr lang="en-US" sz="2000" dirty="0">
                <a:cs typeface="Arial" charset="0"/>
              </a:rPr>
              <a:t> O(</a:t>
            </a:r>
            <a:r>
              <a:rPr lang="en-US" sz="2000" i="1" dirty="0" err="1">
                <a:latin typeface="Times New Roman" charset="0"/>
                <a:cs typeface="Arial" charset="0"/>
              </a:rPr>
              <a:t>dn</a:t>
            </a:r>
            <a:r>
              <a:rPr lang="en-US" sz="2000" i="1" dirty="0">
                <a:latin typeface="Times New Roman" charset="0"/>
                <a:cs typeface="Arial" charset="0"/>
              </a:rPr>
              <a:t> log n</a:t>
            </a:r>
            <a:r>
              <a:rPr lang="en-US" sz="2000" dirty="0">
                <a:latin typeface="Times New Roman" charset="0"/>
                <a:cs typeface="Arial" charset="0"/>
              </a:rPr>
              <a:t>)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für</a:t>
            </a:r>
            <a:r>
              <a:rPr lang="en-US" sz="2000" dirty="0">
                <a:cs typeface="Arial" charset="0"/>
              </a:rPr>
              <a:t> das </a:t>
            </a:r>
            <a:r>
              <a:rPr lang="en-US" sz="2000" dirty="0" err="1">
                <a:cs typeface="Arial" charset="0"/>
              </a:rPr>
              <a:t>einfache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Verfahren</a:t>
            </a:r>
            <a:endParaRPr lang="en-US" sz="2000" dirty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err="1">
                <a:cs typeface="Arial" charset="0"/>
              </a:rPr>
              <a:t>Aber</a:t>
            </a:r>
            <a:r>
              <a:rPr lang="en-US" sz="2400" dirty="0">
                <a:cs typeface="Arial" charset="0"/>
              </a:rPr>
              <a:t>: Radix-Sort hat </a:t>
            </a:r>
            <a:r>
              <a:rPr lang="en-US" sz="2400" dirty="0" err="1">
                <a:cs typeface="Arial" charset="0"/>
              </a:rPr>
              <a:t>hohen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konstanten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Faktor</a:t>
            </a:r>
            <a:endParaRPr lang="en-US" sz="2400" dirty="0"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88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Platzkomplexität</a:t>
            </a:r>
            <a:endParaRPr lang="en-US" dirty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Verwendung</a:t>
            </a:r>
            <a:r>
              <a:rPr lang="en-US" dirty="0"/>
              <a:t> von Counting-Sort</a:t>
            </a:r>
          </a:p>
          <a:p>
            <a:r>
              <a:rPr lang="en-US" dirty="0" err="1"/>
              <a:t>Daher</a:t>
            </a:r>
            <a:r>
              <a:rPr lang="en-US" dirty="0"/>
              <a:t> </a:t>
            </a:r>
            <a:r>
              <a:rPr lang="en-US" dirty="0" err="1"/>
              <a:t>zusätzlicher</a:t>
            </a:r>
            <a:r>
              <a:rPr lang="en-US" dirty="0"/>
              <a:t> Speicher </a:t>
            </a:r>
            <a:r>
              <a:rPr lang="en-US" dirty="0" err="1"/>
              <a:t>nötig</a:t>
            </a:r>
            <a:r>
              <a:rPr lang="en-US" dirty="0"/>
              <a:t>:  </a:t>
            </a:r>
            <a:r>
              <a:rPr lang="en-US" dirty="0">
                <a:sym typeface="Symbol" charset="0"/>
              </a:rPr>
              <a:t>𝛳(n)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322912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075C3-0B20-5141-943A-00A7A629C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Strukturen zur Gruppierung von Daten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96CDA-C416-494E-9602-552D7887F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875"/>
          </a:xfrm>
        </p:spPr>
        <p:txBody>
          <a:bodyPr/>
          <a:lstStyle/>
          <a:p>
            <a:r>
              <a:rPr lang="en-DE" dirty="0">
                <a:solidFill>
                  <a:srgbClr val="0C19FF"/>
                </a:solidFill>
              </a:rPr>
              <a:t>Arrays</a:t>
            </a:r>
            <a:r>
              <a:rPr lang="en-DE" dirty="0"/>
              <a:t> </a:t>
            </a:r>
          </a:p>
          <a:p>
            <a:pPr lvl="1"/>
            <a:r>
              <a:rPr lang="en-DE" dirty="0"/>
              <a:t>Zugriff über Index (wir schreiben A[i] oder auch A[i] = …)</a:t>
            </a:r>
          </a:p>
          <a:p>
            <a:pPr lvl="1"/>
            <a:r>
              <a:rPr lang="en-DE" dirty="0"/>
              <a:t>Funktion </a:t>
            </a:r>
            <a:r>
              <a:rPr lang="en-DE" dirty="0">
                <a:solidFill>
                  <a:srgbClr val="0C19FF"/>
                </a:solidFill>
              </a:rPr>
              <a:t>length</a:t>
            </a:r>
            <a:r>
              <a:rPr lang="en-DE" dirty="0"/>
              <a:t> ist definiert </a:t>
            </a:r>
          </a:p>
          <a:p>
            <a:pPr lvl="1"/>
            <a:r>
              <a:rPr lang="en-DE" dirty="0"/>
              <a:t>Zeichenketten als spezielle Arrays (Notation “…”)</a:t>
            </a:r>
          </a:p>
          <a:p>
            <a:pPr lvl="1"/>
            <a:r>
              <a:rPr lang="en-DE" dirty="0"/>
              <a:t>Funktion A: I </a:t>
            </a:r>
            <a:r>
              <a:rPr lang="en-DE" dirty="0">
                <a:sym typeface="Wingdings" pitchFamily="2" charset="2"/>
              </a:rPr>
              <a:t> D   Notation: [3, 42, 55, 6]</a:t>
            </a:r>
            <a:endParaRPr lang="en-DE" dirty="0"/>
          </a:p>
          <a:p>
            <a:r>
              <a:rPr lang="en-DE" dirty="0">
                <a:solidFill>
                  <a:srgbClr val="0C19FF"/>
                </a:solidFill>
              </a:rPr>
              <a:t>Tupel</a:t>
            </a:r>
            <a:r>
              <a:rPr lang="en-DE" dirty="0"/>
              <a:t> (Reihung von Komponenten)</a:t>
            </a:r>
          </a:p>
          <a:p>
            <a:pPr lvl="1"/>
            <a:r>
              <a:rPr lang="en-DE" dirty="0"/>
              <a:t>Beispiel: (“Ralf”, 55, 1.8)  	</a:t>
            </a:r>
            <a:r>
              <a:rPr lang="en-DE" dirty="0">
                <a:solidFill>
                  <a:srgbClr val="0C19FF"/>
                </a:solidFill>
              </a:rPr>
              <a:t>n-Tupel</a:t>
            </a:r>
          </a:p>
          <a:p>
            <a:pPr lvl="1"/>
            <a:r>
              <a:rPr lang="en-DE" dirty="0"/>
              <a:t>(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p, age, height</a:t>
            </a:r>
            <a:r>
              <a:rPr lang="en-DE" dirty="0"/>
              <a:t>) = (“Ralf”, 55, 1.8) </a:t>
            </a:r>
          </a:p>
          <a:p>
            <a:pPr lvl="1"/>
            <a:r>
              <a:rPr lang="en-DE" dirty="0"/>
              <a:t>Zugriff über Indexschreibweise 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(42, 23)[1] = 42</a:t>
            </a:r>
          </a:p>
          <a:p>
            <a:pPr lvl="2"/>
            <a:r>
              <a:rPr lang="en-DE" dirty="0"/>
              <a:t>Namen von Funktionen, die auf Komponenten zugreifen, können wie immer vereinbart werden</a:t>
            </a:r>
          </a:p>
          <a:p>
            <a:pPr lvl="2"/>
            <a:r>
              <a:rPr lang="en-DE" dirty="0"/>
              <a:t>Anzahl der Komponenten üblicherweise klein</a:t>
            </a:r>
          </a:p>
          <a:p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3848A-D50D-8F4C-A994-12538DF20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52</a:t>
            </a:fld>
            <a:endParaRPr lang="de-DE"/>
          </a:p>
        </p:txBody>
      </p:sp>
      <p:sp>
        <p:nvSpPr>
          <p:cNvPr id="5" name="Rechteck 6">
            <a:extLst>
              <a:ext uri="{FF2B5EF4-FFF2-40B4-BE49-F238E27FC236}">
                <a16:creationId xmlns:a16="http://schemas.microsoft.com/office/drawing/2014/main" id="{8FA23778-60A2-024B-937F-3A1B40C15862}"/>
              </a:ext>
            </a:extLst>
          </p:cNvPr>
          <p:cNvSpPr/>
          <p:nvPr/>
        </p:nvSpPr>
        <p:spPr>
          <a:xfrm>
            <a:off x="5876730" y="1115452"/>
            <a:ext cx="2901652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9">
            <a:extLst>
              <a:ext uri="{FF2B5EF4-FFF2-40B4-BE49-F238E27FC236}">
                <a16:creationId xmlns:a16="http://schemas.microsoft.com/office/drawing/2014/main" id="{5BDD62E3-F24A-9B40-B845-4475F0228528}"/>
              </a:ext>
            </a:extLst>
          </p:cNvPr>
          <p:cNvCxnSpPr/>
          <p:nvPr/>
        </p:nvCxnSpPr>
        <p:spPr>
          <a:xfrm>
            <a:off x="4724602" y="1306076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A236D469-CE21-E04E-A9AA-B9D77CA5716A}"/>
              </a:ext>
            </a:extLst>
          </p:cNvPr>
          <p:cNvSpPr/>
          <p:nvPr/>
        </p:nvSpPr>
        <p:spPr>
          <a:xfrm rot="5400000">
            <a:off x="7236297" y="4077071"/>
            <a:ext cx="1080118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 Verbindung mit Pfeil 9">
            <a:extLst>
              <a:ext uri="{FF2B5EF4-FFF2-40B4-BE49-F238E27FC236}">
                <a16:creationId xmlns:a16="http://schemas.microsoft.com/office/drawing/2014/main" id="{A0D0EA1A-BD2E-5D49-AC03-654CC41B578F}"/>
              </a:ext>
            </a:extLst>
          </p:cNvPr>
          <p:cNvCxnSpPr>
            <a:cxnSpLocks/>
          </p:cNvCxnSpPr>
          <p:nvPr/>
        </p:nvCxnSpPr>
        <p:spPr>
          <a:xfrm>
            <a:off x="6948263" y="3933052"/>
            <a:ext cx="64807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BE302F3-F904-5A4D-8DEB-CAD3565B5F63}"/>
              </a:ext>
            </a:extLst>
          </p:cNvPr>
          <p:cNvSpPr txBox="1"/>
          <p:nvPr/>
        </p:nvSpPr>
        <p:spPr>
          <a:xfrm>
            <a:off x="4292554" y="111545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7ECB6A-AA6C-F449-87CB-C88917130E26}"/>
              </a:ext>
            </a:extLst>
          </p:cNvPr>
          <p:cNvSpPr txBox="1"/>
          <p:nvPr/>
        </p:nvSpPr>
        <p:spPr>
          <a:xfrm>
            <a:off x="6660232" y="1495817"/>
            <a:ext cx="24112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</a:t>
            </a:r>
            <a:r>
              <a:rPr lang="en-DE" sz="1200" dirty="0"/>
              <a:t>uch vertikale Darstellung möglich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CB29BA-715F-0D44-AF60-AD3D052ED742}"/>
              </a:ext>
            </a:extLst>
          </p:cNvPr>
          <p:cNvSpPr txBox="1"/>
          <p:nvPr/>
        </p:nvSpPr>
        <p:spPr>
          <a:xfrm>
            <a:off x="8028384" y="4182179"/>
            <a:ext cx="1008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</a:t>
            </a:r>
            <a:r>
              <a:rPr lang="en-DE" sz="1200" dirty="0"/>
              <a:t>uch horizontale Darstellung möglich</a:t>
            </a:r>
          </a:p>
        </p:txBody>
      </p:sp>
    </p:spTree>
    <p:extLst>
      <p:ext uri="{BB962C8B-B14F-4D97-AF65-F5344CB8AC3E}">
        <p14:creationId xmlns:p14="http://schemas.microsoft.com/office/powerpoint/2010/main" val="250450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D973B-C307-F742-B59C-411CAF9E7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Wenn wir </a:t>
            </a:r>
            <a:r>
              <a:rPr lang="en-DE" dirty="0">
                <a:solidFill>
                  <a:srgbClr val="0C19FF"/>
                </a:solidFill>
              </a:rPr>
              <a:t>length</a:t>
            </a:r>
            <a:r>
              <a:rPr lang="en-DE" dirty="0"/>
              <a:t> effizient realisieren wollen…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D5B031-289E-4444-A33A-2AF8D07DD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53</a:t>
            </a:fld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F4FE6EC-237F-8A4D-ABFE-AD534C2F33D0}"/>
              </a:ext>
            </a:extLst>
          </p:cNvPr>
          <p:cNvSpPr/>
          <p:nvPr/>
        </p:nvSpPr>
        <p:spPr>
          <a:xfrm rot="5400000">
            <a:off x="1532600" y="2153227"/>
            <a:ext cx="843547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 Verbindung mit Pfeil 9">
            <a:extLst>
              <a:ext uri="{FF2B5EF4-FFF2-40B4-BE49-F238E27FC236}">
                <a16:creationId xmlns:a16="http://schemas.microsoft.com/office/drawing/2014/main" id="{17A7F6B0-0599-8741-B470-812E8BDA5221}"/>
              </a:ext>
            </a:extLst>
          </p:cNvPr>
          <p:cNvCxnSpPr>
            <a:cxnSpLocks/>
          </p:cNvCxnSpPr>
          <p:nvPr/>
        </p:nvCxnSpPr>
        <p:spPr>
          <a:xfrm>
            <a:off x="1126281" y="2127493"/>
            <a:ext cx="64807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A8875F8-D683-2F47-8DD6-FA08AAE7A356}"/>
              </a:ext>
            </a:extLst>
          </p:cNvPr>
          <p:cNvSpPr txBox="1"/>
          <p:nvPr/>
        </p:nvSpPr>
        <p:spPr>
          <a:xfrm>
            <a:off x="766242" y="1911473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A</a:t>
            </a:r>
          </a:p>
        </p:txBody>
      </p:sp>
      <p:sp>
        <p:nvSpPr>
          <p:cNvPr id="5" name="Rechteck 6">
            <a:extLst>
              <a:ext uri="{FF2B5EF4-FFF2-40B4-BE49-F238E27FC236}">
                <a16:creationId xmlns:a16="http://schemas.microsoft.com/office/drawing/2014/main" id="{7BD4F794-4C0E-A14D-BB3B-DBFEF7B9FD90}"/>
              </a:ext>
            </a:extLst>
          </p:cNvPr>
          <p:cNvSpPr/>
          <p:nvPr/>
        </p:nvSpPr>
        <p:spPr>
          <a:xfrm>
            <a:off x="3121174" y="1962933"/>
            <a:ext cx="1522834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9">
            <a:extLst>
              <a:ext uri="{FF2B5EF4-FFF2-40B4-BE49-F238E27FC236}">
                <a16:creationId xmlns:a16="http://schemas.microsoft.com/office/drawing/2014/main" id="{EF478D00-7218-A542-803A-C1F98EE67792}"/>
              </a:ext>
            </a:extLst>
          </p:cNvPr>
          <p:cNvCxnSpPr/>
          <p:nvPr/>
        </p:nvCxnSpPr>
        <p:spPr>
          <a:xfrm>
            <a:off x="1969046" y="2153557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9">
            <a:extLst>
              <a:ext uri="{FF2B5EF4-FFF2-40B4-BE49-F238E27FC236}">
                <a16:creationId xmlns:a16="http://schemas.microsoft.com/office/drawing/2014/main" id="{D7D35B18-D369-E047-B39F-D2DDB293DCF3}"/>
              </a:ext>
            </a:extLst>
          </p:cNvPr>
          <p:cNvCxnSpPr/>
          <p:nvPr/>
        </p:nvCxnSpPr>
        <p:spPr>
          <a:xfrm>
            <a:off x="1969046" y="2545443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43E4347-264B-A348-AEA8-9F895016140B}"/>
              </a:ext>
            </a:extLst>
          </p:cNvPr>
          <p:cNvSpPr txBox="1"/>
          <p:nvPr/>
        </p:nvSpPr>
        <p:spPr>
          <a:xfrm>
            <a:off x="3223501" y="241172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23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FD898B-0281-034E-AB00-DB1FF7724307}"/>
              </a:ext>
            </a:extLst>
          </p:cNvPr>
          <p:cNvSpPr txBox="1"/>
          <p:nvPr/>
        </p:nvSpPr>
        <p:spPr>
          <a:xfrm>
            <a:off x="2218157" y="1722643"/>
            <a:ext cx="976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200" dirty="0"/>
              <a:t>internalRepr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3449DB-E493-0B44-AF9D-693EB48A8D56}"/>
              </a:ext>
            </a:extLst>
          </p:cNvPr>
          <p:cNvSpPr txBox="1"/>
          <p:nvPr/>
        </p:nvSpPr>
        <p:spPr>
          <a:xfrm>
            <a:off x="2205514" y="2567997"/>
            <a:ext cx="6062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200" dirty="0"/>
              <a:t>length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B6280E67-A1D2-8D40-882E-0C473B67B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sz="2000" dirty="0"/>
              <a:t>… müssten wir uns Arrays so vorstellen</a:t>
            </a:r>
          </a:p>
          <a:p>
            <a:endParaRPr lang="en-DE" sz="2000" dirty="0"/>
          </a:p>
          <a:p>
            <a:endParaRPr lang="en-DE" sz="2000" dirty="0"/>
          </a:p>
          <a:p>
            <a:pPr marL="0" indent="0">
              <a:buNone/>
            </a:pPr>
            <a:endParaRPr lang="en-DE" sz="2000" dirty="0"/>
          </a:p>
          <a:p>
            <a:endParaRPr lang="en-DE" sz="2000" dirty="0"/>
          </a:p>
          <a:p>
            <a:endParaRPr lang="en-DE" sz="2000" dirty="0"/>
          </a:p>
          <a:p>
            <a:pPr marL="0" indent="0">
              <a:buNone/>
            </a:pPr>
            <a:endParaRPr lang="en-DE" sz="2000" dirty="0"/>
          </a:p>
          <a:p>
            <a:pPr marL="0" indent="0">
              <a:buNone/>
            </a:pPr>
            <a:endParaRPr lang="en-DE" sz="2000" dirty="0"/>
          </a:p>
          <a:p>
            <a:pPr marL="0" indent="0">
              <a:buNone/>
            </a:pPr>
            <a:endParaRPr lang="en-DE" sz="2000" dirty="0"/>
          </a:p>
          <a:p>
            <a:r>
              <a:rPr lang="en-DE" sz="2000" dirty="0"/>
              <a:t>A[i] muss der Compiler </a:t>
            </a:r>
            <a:br>
              <a:rPr lang="en-DE" sz="2000" dirty="0"/>
            </a:br>
            <a:r>
              <a:rPr lang="en-DE" sz="2000" dirty="0"/>
              <a:t>entsprechend umsetzen</a:t>
            </a:r>
          </a:p>
          <a:p>
            <a:r>
              <a:rPr lang="en-DE" sz="2000" dirty="0"/>
              <a:t>Wir</a:t>
            </a:r>
            <a:r>
              <a:rPr lang="en-DE" sz="2000" baseline="0" dirty="0"/>
              <a:t> bleiben aber in der Darstellung bei </a:t>
            </a:r>
            <a:endParaRPr lang="en-DE" sz="2000" dirty="0"/>
          </a:p>
        </p:txBody>
      </p:sp>
      <p:sp>
        <p:nvSpPr>
          <p:cNvPr id="17" name="Rechteck 6">
            <a:extLst>
              <a:ext uri="{FF2B5EF4-FFF2-40B4-BE49-F238E27FC236}">
                <a16:creationId xmlns:a16="http://schemas.microsoft.com/office/drawing/2014/main" id="{5809906B-5AC1-7845-9388-3EC9F12FB0F1}"/>
              </a:ext>
            </a:extLst>
          </p:cNvPr>
          <p:cNvSpPr/>
          <p:nvPr/>
        </p:nvSpPr>
        <p:spPr>
          <a:xfrm>
            <a:off x="2411760" y="5645001"/>
            <a:ext cx="1728192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8" name="Gerade Verbindung mit Pfeil 9">
            <a:extLst>
              <a:ext uri="{FF2B5EF4-FFF2-40B4-BE49-F238E27FC236}">
                <a16:creationId xmlns:a16="http://schemas.microsoft.com/office/drawing/2014/main" id="{0D744E26-9C20-1649-998D-1ED98F7502EA}"/>
              </a:ext>
            </a:extLst>
          </p:cNvPr>
          <p:cNvCxnSpPr/>
          <p:nvPr/>
        </p:nvCxnSpPr>
        <p:spPr>
          <a:xfrm>
            <a:off x="1259632" y="5835625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7289F18-7ED3-2D42-8AD7-A5DE60A083BA}"/>
              </a:ext>
            </a:extLst>
          </p:cNvPr>
          <p:cNvSpPr txBox="1"/>
          <p:nvPr/>
        </p:nvSpPr>
        <p:spPr>
          <a:xfrm>
            <a:off x="827584" y="564500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F602B0B-80B0-CD4B-A708-0563DB08A19D}"/>
              </a:ext>
            </a:extLst>
          </p:cNvPr>
          <p:cNvSpPr txBox="1"/>
          <p:nvPr/>
        </p:nvSpPr>
        <p:spPr>
          <a:xfrm>
            <a:off x="3195262" y="6005041"/>
            <a:ext cx="24112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</a:t>
            </a:r>
            <a:r>
              <a:rPr lang="en-DE" sz="1200" dirty="0"/>
              <a:t>uch vertikale Darstellung möglich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88DE552-3AC3-1546-B72F-B05D2D3F8A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3070" y="2018844"/>
            <a:ext cx="4210930" cy="306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19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/>
      <p:bldP spid="2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DC920-F10C-454C-91F5-8B133F6AD5D5}" type="slidenum">
              <a:rPr lang="de-DE"/>
              <a:pPr>
                <a:defRPr/>
              </a:pPr>
              <a:t>54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solidFill>
                  <a:srgbClr val="0C19FF"/>
                </a:solidFill>
              </a:rPr>
              <a:t>Listen</a:t>
            </a:r>
            <a:r>
              <a:rPr lang="de-DE" dirty="0"/>
              <a:t> als abstrakte Datentypen (ADTs)</a:t>
            </a:r>
            <a:endParaRPr lang="de-DE" dirty="0">
              <a:cs typeface="+mj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196429"/>
            <a:ext cx="8240713" cy="4968875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Operationen</a:t>
            </a:r>
            <a:r>
              <a:rPr lang="de-DE" sz="2000" dirty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function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 </a:t>
            </a:r>
            <a:r>
              <a:rPr lang="de-DE" sz="2000" dirty="0" err="1">
                <a:solidFill>
                  <a:srgbClr val="FF0000"/>
                </a:solidFill>
                <a:cs typeface="+mn-cs"/>
              </a:rPr>
              <a:t>makeList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() </a:t>
            </a:r>
            <a:r>
              <a:rPr lang="de-DE" sz="2000" dirty="0">
                <a:cs typeface="+mn-cs"/>
              </a:rPr>
              <a:t>liefert neue Liste (am Anfang leer)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  <a:cs typeface="+mn-cs"/>
              </a:rPr>
              <a:t>procedure</a:t>
            </a:r>
            <a:r>
              <a:rPr lang="de-DE" sz="2000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000" dirty="0" err="1">
                <a:solidFill>
                  <a:srgbClr val="FF0000"/>
                </a:solidFill>
                <a:cs typeface="+mn-cs"/>
              </a:rPr>
              <a:t>insert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e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, l)</a:t>
            </a:r>
            <a:r>
              <a:rPr lang="de-DE" sz="2000" dirty="0">
                <a:cs typeface="+mn-cs"/>
              </a:rPr>
              <a:t> fügt Element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e</a:t>
            </a:r>
            <a:r>
              <a:rPr lang="de-DE" sz="2000" dirty="0">
                <a:cs typeface="+mn-cs"/>
              </a:rPr>
              <a:t>  am Anfang in Liste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l</a:t>
            </a:r>
            <a:r>
              <a:rPr lang="de-DE" sz="2000" dirty="0">
                <a:cs typeface="+mn-cs"/>
              </a:rPr>
              <a:t> ein,</a:t>
            </a:r>
            <a:br>
              <a:rPr lang="de-DE" sz="2000" dirty="0">
                <a:cs typeface="+mn-cs"/>
              </a:rPr>
            </a:br>
            <a:r>
              <a:rPr lang="de-DE" sz="2000" dirty="0">
                <a:cs typeface="+mn-cs"/>
              </a:rPr>
              <a:t>    verändert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endParaRPr lang="de-DE" sz="2000" dirty="0">
              <a:cs typeface="+mn-cs"/>
            </a:endParaRP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procedure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delete</a:t>
            </a:r>
            <a:r>
              <a:rPr lang="de-DE" sz="2000" dirty="0">
                <a:solidFill>
                  <a:srgbClr val="3C8C93"/>
                </a:solidFill>
              </a:rPr>
              <a:t>(</a:t>
            </a:r>
            <a:r>
              <a:rPr lang="de-DE" sz="2000" dirty="0" err="1">
                <a:solidFill>
                  <a:srgbClr val="3C8C93"/>
                </a:solidFill>
              </a:rPr>
              <a:t>e</a:t>
            </a:r>
            <a:r>
              <a:rPr lang="de-DE" sz="2000" dirty="0">
                <a:solidFill>
                  <a:srgbClr val="3C8C93"/>
                </a:solidFill>
              </a:rPr>
              <a:t>, l)</a:t>
            </a:r>
            <a:r>
              <a:rPr lang="de-DE" sz="2000" dirty="0"/>
              <a:t> löscht Element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sz="2000" dirty="0"/>
              <a:t>  sofern enthalten,</a:t>
            </a:r>
            <a:br>
              <a:rPr lang="de-DE" sz="2000" dirty="0"/>
            </a:br>
            <a:r>
              <a:rPr lang="de-DE" sz="2000" dirty="0"/>
              <a:t>    verändert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/>
              <a:t>, wenn ein Element gelöscht wird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first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/>
              <a:t> gibt Last-in-Element zurück (Fehler, wenn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/>
              <a:t> leer)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procedure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deleteFirst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/>
              <a:t>löscht Last-in-Element in </a:t>
            </a:r>
            <a:r>
              <a:rPr lang="de-DE" sz="2000" dirty="0">
                <a:solidFill>
                  <a:srgbClr val="3C8C93"/>
                </a:solidFill>
              </a:rPr>
              <a:t>l (</a:t>
            </a:r>
            <a:r>
              <a:rPr lang="de-DE" sz="2000" dirty="0"/>
              <a:t>Fehler, wenn </a:t>
            </a:r>
            <a:r>
              <a:rPr lang="de-DE" sz="2000" dirty="0">
                <a:solidFill>
                  <a:srgbClr val="3C8C93"/>
                </a:solidFill>
              </a:rPr>
              <a:t>l </a:t>
            </a:r>
            <a:r>
              <a:rPr lang="de-DE" sz="2000" dirty="0"/>
              <a:t>leer)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length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/>
              <a:t> gibt Anzahl der Elemente in </a:t>
            </a:r>
            <a:r>
              <a:rPr lang="de-DE" sz="2000" dirty="0">
                <a:solidFill>
                  <a:srgbClr val="3C8C93"/>
                </a:solidFill>
              </a:rPr>
              <a:t>l</a:t>
            </a:r>
            <a:r>
              <a:rPr lang="de-DE" sz="2000" dirty="0"/>
              <a:t> zurück 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mtList</a:t>
            </a:r>
            <a:r>
              <a:rPr lang="de-DE" sz="2000" dirty="0">
                <a:solidFill>
                  <a:srgbClr val="FF0000"/>
                </a:solidFill>
              </a:rPr>
              <a:t>?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/>
              <a:t> gibt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true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/>
              <a:t>zurück, wenn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/>
              <a:t> leer ist, sonst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false</a:t>
            </a:r>
            <a:endParaRPr lang="de-DE" sz="2000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  <a:cs typeface="+mn-cs"/>
              </a:rPr>
              <a:t>Iteration (last-in first-out):</a:t>
            </a:r>
            <a:r>
              <a:rPr lang="de-DE" sz="2000" dirty="0">
                <a:solidFill>
                  <a:srgbClr val="262673"/>
                </a:solidFill>
              </a:rPr>
              <a:t>  </a:t>
            </a:r>
          </a:p>
          <a:p>
            <a:pPr eaLnBrk="1" hangingPunct="1">
              <a:defRPr/>
            </a:pP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/>
              <a:t>in</a:t>
            </a:r>
            <a:r>
              <a:rPr lang="de-DE" sz="2000" dirty="0">
                <a:solidFill>
                  <a:schemeClr val="hlink"/>
                </a:solidFill>
              </a:rPr>
              <a:t> l ... </a:t>
            </a:r>
            <a:r>
              <a:rPr lang="de-DE" sz="2000" dirty="0"/>
              <a:t>end       </a:t>
            </a:r>
            <a:r>
              <a:rPr lang="de-DE" sz="2000" i="1" dirty="0"/>
              <a:t>oder auch       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/>
              <a:t>∈ </a:t>
            </a:r>
            <a:r>
              <a:rPr lang="de-DE" sz="2000" dirty="0">
                <a:solidFill>
                  <a:schemeClr val="hlink"/>
                </a:solidFill>
              </a:rPr>
              <a:t>l ...</a:t>
            </a:r>
            <a:r>
              <a:rPr lang="de-DE" sz="2000" dirty="0"/>
              <a:t> end</a:t>
            </a:r>
            <a:endParaRPr lang="de-DE" sz="2000" dirty="0">
              <a:solidFill>
                <a:schemeClr val="hlink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739142" y="6625816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7" name="Rounded Rectangular Callout 5">
            <a:extLst>
              <a:ext uri="{FF2B5EF4-FFF2-40B4-BE49-F238E27FC236}">
                <a16:creationId xmlns:a16="http://schemas.microsoft.com/office/drawing/2014/main" id="{C71954BD-6A5F-4144-951D-E7609E8F34AA}"/>
              </a:ext>
            </a:extLst>
          </p:cNvPr>
          <p:cNvSpPr/>
          <p:nvPr/>
        </p:nvSpPr>
        <p:spPr>
          <a:xfrm>
            <a:off x="6660232" y="5221426"/>
            <a:ext cx="1872208" cy="957131"/>
          </a:xfrm>
          <a:custGeom>
            <a:avLst/>
            <a:gdLst>
              <a:gd name="connsiteX0" fmla="*/ 0 w 2795307"/>
              <a:gd name="connsiteY0" fmla="*/ 251484 h 1508873"/>
              <a:gd name="connsiteX1" fmla="*/ 251484 w 2795307"/>
              <a:gd name="connsiteY1" fmla="*/ 0 h 1508873"/>
              <a:gd name="connsiteX2" fmla="*/ 465885 w 2795307"/>
              <a:gd name="connsiteY2" fmla="*/ 0 h 1508873"/>
              <a:gd name="connsiteX3" fmla="*/ 465885 w 2795307"/>
              <a:gd name="connsiteY3" fmla="*/ 0 h 1508873"/>
              <a:gd name="connsiteX4" fmla="*/ 1164711 w 2795307"/>
              <a:gd name="connsiteY4" fmla="*/ 0 h 1508873"/>
              <a:gd name="connsiteX5" fmla="*/ 2543823 w 2795307"/>
              <a:gd name="connsiteY5" fmla="*/ 0 h 1508873"/>
              <a:gd name="connsiteX6" fmla="*/ 2795307 w 2795307"/>
              <a:gd name="connsiteY6" fmla="*/ 251484 h 1508873"/>
              <a:gd name="connsiteX7" fmla="*/ 2795307 w 2795307"/>
              <a:gd name="connsiteY7" fmla="*/ 251479 h 1508873"/>
              <a:gd name="connsiteX8" fmla="*/ 2795307 w 2795307"/>
              <a:gd name="connsiteY8" fmla="*/ 251479 h 1508873"/>
              <a:gd name="connsiteX9" fmla="*/ 2795307 w 2795307"/>
              <a:gd name="connsiteY9" fmla="*/ 628697 h 1508873"/>
              <a:gd name="connsiteX10" fmla="*/ 2795307 w 2795307"/>
              <a:gd name="connsiteY10" fmla="*/ 1257389 h 1508873"/>
              <a:gd name="connsiteX11" fmla="*/ 2543823 w 2795307"/>
              <a:gd name="connsiteY11" fmla="*/ 1508873 h 1508873"/>
              <a:gd name="connsiteX12" fmla="*/ 1164711 w 2795307"/>
              <a:gd name="connsiteY12" fmla="*/ 1508873 h 1508873"/>
              <a:gd name="connsiteX13" fmla="*/ 465885 w 2795307"/>
              <a:gd name="connsiteY13" fmla="*/ 1508873 h 1508873"/>
              <a:gd name="connsiteX14" fmla="*/ 465885 w 2795307"/>
              <a:gd name="connsiteY14" fmla="*/ 1508873 h 1508873"/>
              <a:gd name="connsiteX15" fmla="*/ 251484 w 2795307"/>
              <a:gd name="connsiteY15" fmla="*/ 1508873 h 1508873"/>
              <a:gd name="connsiteX16" fmla="*/ 0 w 2795307"/>
              <a:gd name="connsiteY16" fmla="*/ 1257389 h 1508873"/>
              <a:gd name="connsiteX17" fmla="*/ 0 w 2795307"/>
              <a:gd name="connsiteY17" fmla="*/ 628697 h 1508873"/>
              <a:gd name="connsiteX18" fmla="*/ -3009120 w 2795307"/>
              <a:gd name="connsiteY18" fmla="*/ 89491 h 1508873"/>
              <a:gd name="connsiteX19" fmla="*/ 0 w 2795307"/>
              <a:gd name="connsiteY19" fmla="*/ 251479 h 1508873"/>
              <a:gd name="connsiteX20" fmla="*/ 0 w 2795307"/>
              <a:gd name="connsiteY20" fmla="*/ 251484 h 1508873"/>
              <a:gd name="connsiteX0" fmla="*/ 2962821 w 5758128"/>
              <a:gd name="connsiteY0" fmla="*/ 251484 h 1508873"/>
              <a:gd name="connsiteX1" fmla="*/ 3214305 w 5758128"/>
              <a:gd name="connsiteY1" fmla="*/ 0 h 1508873"/>
              <a:gd name="connsiteX2" fmla="*/ 3428706 w 5758128"/>
              <a:gd name="connsiteY2" fmla="*/ 0 h 1508873"/>
              <a:gd name="connsiteX3" fmla="*/ 3428706 w 5758128"/>
              <a:gd name="connsiteY3" fmla="*/ 0 h 1508873"/>
              <a:gd name="connsiteX4" fmla="*/ 4127532 w 5758128"/>
              <a:gd name="connsiteY4" fmla="*/ 0 h 1508873"/>
              <a:gd name="connsiteX5" fmla="*/ 5506644 w 5758128"/>
              <a:gd name="connsiteY5" fmla="*/ 0 h 1508873"/>
              <a:gd name="connsiteX6" fmla="*/ 5758128 w 5758128"/>
              <a:gd name="connsiteY6" fmla="*/ 251484 h 1508873"/>
              <a:gd name="connsiteX7" fmla="*/ 5758128 w 5758128"/>
              <a:gd name="connsiteY7" fmla="*/ 251479 h 1508873"/>
              <a:gd name="connsiteX8" fmla="*/ 5758128 w 5758128"/>
              <a:gd name="connsiteY8" fmla="*/ 251479 h 1508873"/>
              <a:gd name="connsiteX9" fmla="*/ 5758128 w 5758128"/>
              <a:gd name="connsiteY9" fmla="*/ 628697 h 1508873"/>
              <a:gd name="connsiteX10" fmla="*/ 5758128 w 5758128"/>
              <a:gd name="connsiteY10" fmla="*/ 1257389 h 1508873"/>
              <a:gd name="connsiteX11" fmla="*/ 5506644 w 5758128"/>
              <a:gd name="connsiteY11" fmla="*/ 1508873 h 1508873"/>
              <a:gd name="connsiteX12" fmla="*/ 4127532 w 5758128"/>
              <a:gd name="connsiteY12" fmla="*/ 1508873 h 1508873"/>
              <a:gd name="connsiteX13" fmla="*/ 3428706 w 5758128"/>
              <a:gd name="connsiteY13" fmla="*/ 1508873 h 1508873"/>
              <a:gd name="connsiteX14" fmla="*/ 3428706 w 5758128"/>
              <a:gd name="connsiteY14" fmla="*/ 1508873 h 1508873"/>
              <a:gd name="connsiteX15" fmla="*/ 3214305 w 5758128"/>
              <a:gd name="connsiteY15" fmla="*/ 1508873 h 1508873"/>
              <a:gd name="connsiteX16" fmla="*/ 2962821 w 5758128"/>
              <a:gd name="connsiteY16" fmla="*/ 1257389 h 1508873"/>
              <a:gd name="connsiteX17" fmla="*/ 2962821 w 5758128"/>
              <a:gd name="connsiteY17" fmla="*/ 628697 h 1508873"/>
              <a:gd name="connsiteX18" fmla="*/ 0 w 5758128"/>
              <a:gd name="connsiteY18" fmla="*/ 436732 h 1508873"/>
              <a:gd name="connsiteX19" fmla="*/ 2962821 w 5758128"/>
              <a:gd name="connsiteY19" fmla="*/ 251479 h 1508873"/>
              <a:gd name="connsiteX20" fmla="*/ 2962821 w 5758128"/>
              <a:gd name="connsiteY20" fmla="*/ 251484 h 1508873"/>
              <a:gd name="connsiteX0" fmla="*/ 0 w 2795307"/>
              <a:gd name="connsiteY0" fmla="*/ 251484 h 1508873"/>
              <a:gd name="connsiteX1" fmla="*/ 251484 w 2795307"/>
              <a:gd name="connsiteY1" fmla="*/ 0 h 1508873"/>
              <a:gd name="connsiteX2" fmla="*/ 465885 w 2795307"/>
              <a:gd name="connsiteY2" fmla="*/ 0 h 1508873"/>
              <a:gd name="connsiteX3" fmla="*/ 465885 w 2795307"/>
              <a:gd name="connsiteY3" fmla="*/ 0 h 1508873"/>
              <a:gd name="connsiteX4" fmla="*/ 1164711 w 2795307"/>
              <a:gd name="connsiteY4" fmla="*/ 0 h 1508873"/>
              <a:gd name="connsiteX5" fmla="*/ 2543823 w 2795307"/>
              <a:gd name="connsiteY5" fmla="*/ 0 h 1508873"/>
              <a:gd name="connsiteX6" fmla="*/ 2795307 w 2795307"/>
              <a:gd name="connsiteY6" fmla="*/ 251484 h 1508873"/>
              <a:gd name="connsiteX7" fmla="*/ 2795307 w 2795307"/>
              <a:gd name="connsiteY7" fmla="*/ 251479 h 1508873"/>
              <a:gd name="connsiteX8" fmla="*/ 2795307 w 2795307"/>
              <a:gd name="connsiteY8" fmla="*/ 251479 h 1508873"/>
              <a:gd name="connsiteX9" fmla="*/ 2795307 w 2795307"/>
              <a:gd name="connsiteY9" fmla="*/ 628697 h 1508873"/>
              <a:gd name="connsiteX10" fmla="*/ 2795307 w 2795307"/>
              <a:gd name="connsiteY10" fmla="*/ 1257389 h 1508873"/>
              <a:gd name="connsiteX11" fmla="*/ 2543823 w 2795307"/>
              <a:gd name="connsiteY11" fmla="*/ 1508873 h 1508873"/>
              <a:gd name="connsiteX12" fmla="*/ 1164711 w 2795307"/>
              <a:gd name="connsiteY12" fmla="*/ 1508873 h 1508873"/>
              <a:gd name="connsiteX13" fmla="*/ 465885 w 2795307"/>
              <a:gd name="connsiteY13" fmla="*/ 1508873 h 1508873"/>
              <a:gd name="connsiteX14" fmla="*/ 465885 w 2795307"/>
              <a:gd name="connsiteY14" fmla="*/ 1508873 h 1508873"/>
              <a:gd name="connsiteX15" fmla="*/ 251484 w 2795307"/>
              <a:gd name="connsiteY15" fmla="*/ 1508873 h 1508873"/>
              <a:gd name="connsiteX16" fmla="*/ 0 w 2795307"/>
              <a:gd name="connsiteY16" fmla="*/ 1257389 h 1508873"/>
              <a:gd name="connsiteX17" fmla="*/ 0 w 2795307"/>
              <a:gd name="connsiteY17" fmla="*/ 628697 h 1508873"/>
              <a:gd name="connsiteX18" fmla="*/ 298 w 2795307"/>
              <a:gd name="connsiteY18" fmla="*/ 413582 h 1508873"/>
              <a:gd name="connsiteX19" fmla="*/ 0 w 2795307"/>
              <a:gd name="connsiteY19" fmla="*/ 251479 h 1508873"/>
              <a:gd name="connsiteX20" fmla="*/ 0 w 2795307"/>
              <a:gd name="connsiteY20" fmla="*/ 251484 h 150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95307" h="1508873">
                <a:moveTo>
                  <a:pt x="0" y="251484"/>
                </a:moveTo>
                <a:cubicBezTo>
                  <a:pt x="0" y="112593"/>
                  <a:pt x="112593" y="0"/>
                  <a:pt x="251484" y="0"/>
                </a:cubicBezTo>
                <a:lnTo>
                  <a:pt x="465885" y="0"/>
                </a:lnTo>
                <a:lnTo>
                  <a:pt x="465885" y="0"/>
                </a:lnTo>
                <a:lnTo>
                  <a:pt x="1164711" y="0"/>
                </a:lnTo>
                <a:lnTo>
                  <a:pt x="2543823" y="0"/>
                </a:lnTo>
                <a:cubicBezTo>
                  <a:pt x="2682714" y="0"/>
                  <a:pt x="2795307" y="112593"/>
                  <a:pt x="2795307" y="251484"/>
                </a:cubicBezTo>
                <a:lnTo>
                  <a:pt x="2795307" y="251479"/>
                </a:lnTo>
                <a:lnTo>
                  <a:pt x="2795307" y="251479"/>
                </a:lnTo>
                <a:lnTo>
                  <a:pt x="2795307" y="628697"/>
                </a:lnTo>
                <a:lnTo>
                  <a:pt x="2795307" y="1257389"/>
                </a:lnTo>
                <a:cubicBezTo>
                  <a:pt x="2795307" y="1396280"/>
                  <a:pt x="2682714" y="1508873"/>
                  <a:pt x="2543823" y="1508873"/>
                </a:cubicBezTo>
                <a:lnTo>
                  <a:pt x="1164711" y="1508873"/>
                </a:lnTo>
                <a:lnTo>
                  <a:pt x="465885" y="1508873"/>
                </a:lnTo>
                <a:lnTo>
                  <a:pt x="465885" y="1508873"/>
                </a:lnTo>
                <a:lnTo>
                  <a:pt x="251484" y="1508873"/>
                </a:lnTo>
                <a:cubicBezTo>
                  <a:pt x="112593" y="1508873"/>
                  <a:pt x="0" y="1396280"/>
                  <a:pt x="0" y="1257389"/>
                </a:cubicBezTo>
                <a:lnTo>
                  <a:pt x="0" y="628697"/>
                </a:lnTo>
                <a:cubicBezTo>
                  <a:pt x="99" y="556992"/>
                  <a:pt x="199" y="485287"/>
                  <a:pt x="298" y="413582"/>
                </a:cubicBezTo>
                <a:cubicBezTo>
                  <a:pt x="199" y="359548"/>
                  <a:pt x="99" y="305513"/>
                  <a:pt x="0" y="251479"/>
                </a:cubicBezTo>
                <a:lnTo>
                  <a:pt x="0" y="251484"/>
                </a:lnTo>
                <a:close/>
              </a:path>
            </a:pathLst>
          </a:custGeom>
          <a:blipFill dpi="0" rotWithShape="1"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/>
              <a:t>Beispielimplementierung in Julia vorhanden.</a:t>
            </a:r>
            <a:endParaRPr lang="en-DE" sz="1700" dirty="0"/>
          </a:p>
        </p:txBody>
      </p:sp>
    </p:spTree>
    <p:extLst>
      <p:ext uri="{BB962C8B-B14F-4D97-AF65-F5344CB8AC3E}">
        <p14:creationId xmlns:p14="http://schemas.microsoft.com/office/powerpoint/2010/main" val="168578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2" y="260350"/>
            <a:ext cx="8568183" cy="503238"/>
          </a:xfrm>
        </p:spPr>
        <p:txBody>
          <a:bodyPr/>
          <a:lstStyle/>
          <a:p>
            <a:r>
              <a:rPr lang="de-DE" sz="2800" dirty="0"/>
              <a:t>Listen intern realisiert als Tupel (</a:t>
            </a:r>
            <a:r>
              <a:rPr lang="de-DE" sz="2800" dirty="0" err="1"/>
              <a:t>mutable</a:t>
            </a:r>
            <a:r>
              <a:rPr lang="de-DE" sz="2800" dirty="0"/>
              <a:t> </a:t>
            </a:r>
            <a:r>
              <a:rPr lang="de-DE" sz="2800" dirty="0" err="1"/>
              <a:t>struct</a:t>
            </a:r>
            <a:r>
              <a:rPr lang="de-DE" sz="2800" dirty="0"/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55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467544" y="3122965"/>
            <a:ext cx="269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</a:p>
        </p:txBody>
      </p:sp>
      <p:sp>
        <p:nvSpPr>
          <p:cNvPr id="6" name="Rechteck 5"/>
          <p:cNvSpPr/>
          <p:nvPr/>
        </p:nvSpPr>
        <p:spPr>
          <a:xfrm>
            <a:off x="1970509" y="3122965"/>
            <a:ext cx="360040" cy="28192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266653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818381" y="3410997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114525" y="3915053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3626693" y="3122965"/>
            <a:ext cx="3204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Verkettete 2-Tupel  ( … , … )</a:t>
            </a:r>
          </a:p>
        </p:txBody>
      </p:sp>
      <p:cxnSp>
        <p:nvCxnSpPr>
          <p:cNvPr id="12" name="Gerade Verbindung mit Pfeil 11"/>
          <p:cNvCxnSpPr>
            <a:stCxn id="14" idx="1"/>
          </p:cNvCxnSpPr>
          <p:nvPr/>
        </p:nvCxnSpPr>
        <p:spPr>
          <a:xfrm flipH="1">
            <a:off x="2546573" y="1848600"/>
            <a:ext cx="576064" cy="2066453"/>
          </a:xfrm>
          <a:prstGeom prst="straightConnector1">
            <a:avLst/>
          </a:prstGeom>
          <a:ln>
            <a:solidFill>
              <a:srgbClr val="FF6600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122637" y="1340768"/>
            <a:ext cx="348685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/>
              <a:t>Im ADT-Sinne nur „intern“ </a:t>
            </a:r>
          </a:p>
          <a:p>
            <a:r>
              <a:rPr lang="de-DE" sz="2000" dirty="0"/>
              <a:t>verwendet, dann</a:t>
            </a:r>
          </a:p>
          <a:p>
            <a:r>
              <a:rPr lang="de-DE" sz="2000" dirty="0"/>
              <a:t>über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l.internalRepr</a:t>
            </a:r>
            <a:r>
              <a:rPr lang="de-DE" sz="2000" dirty="0"/>
              <a:t> referenziert</a:t>
            </a:r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2114525" y="5517232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114525" y="5733256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3545830" y="5432334"/>
            <a:ext cx="268535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/>
              <a:t>möglicherweise viele</a:t>
            </a:r>
            <a:br>
              <a:rPr lang="de-DE" sz="2000" dirty="0"/>
            </a:br>
            <a:r>
              <a:rPr lang="de-DE" sz="2000" dirty="0"/>
              <a:t>weitere Informationen</a:t>
            </a:r>
            <a:br>
              <a:rPr lang="de-DE" sz="2000" dirty="0"/>
            </a:br>
            <a:r>
              <a:rPr lang="de-DE" sz="2000" dirty="0"/>
              <a:t>(z.B. die aktuelle Länge)</a:t>
            </a:r>
          </a:p>
        </p:txBody>
      </p:sp>
      <p:sp>
        <p:nvSpPr>
          <p:cNvPr id="19" name="Rechteck 6"/>
          <p:cNvSpPr/>
          <p:nvPr/>
        </p:nvSpPr>
        <p:spPr>
          <a:xfrm>
            <a:off x="4490789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6"/>
          <p:cNvSpPr/>
          <p:nvPr/>
        </p:nvSpPr>
        <p:spPr>
          <a:xfrm>
            <a:off x="5642917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</a:t>
            </a:r>
            <a:r>
              <a:rPr lang="de-DE" dirty="0">
                <a:solidFill>
                  <a:schemeClr val="tx1"/>
                </a:solidFill>
              </a:rPr>
              <a:t>/</a:t>
            </a:r>
          </a:p>
        </p:txBody>
      </p:sp>
      <p:cxnSp>
        <p:nvCxnSpPr>
          <p:cNvPr id="24" name="Gerade Verbindung mit Pfeil 9"/>
          <p:cNvCxnSpPr>
            <a:endCxn id="19" idx="1"/>
          </p:cNvCxnSpPr>
          <p:nvPr/>
        </p:nvCxnSpPr>
        <p:spPr>
          <a:xfrm flipV="1">
            <a:off x="3842717" y="3904449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9"/>
          <p:cNvCxnSpPr>
            <a:endCxn id="21" idx="1"/>
          </p:cNvCxnSpPr>
          <p:nvPr/>
        </p:nvCxnSpPr>
        <p:spPr>
          <a:xfrm flipV="1">
            <a:off x="5066853" y="3904449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hteck 6"/>
          <p:cNvSpPr/>
          <p:nvPr/>
        </p:nvSpPr>
        <p:spPr>
          <a:xfrm>
            <a:off x="3266653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29" name="Gerade Verbindung mit Pfeil 16"/>
          <p:cNvCxnSpPr/>
          <p:nvPr/>
        </p:nvCxnSpPr>
        <p:spPr>
          <a:xfrm>
            <a:off x="3435053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hteck 6"/>
          <p:cNvSpPr/>
          <p:nvPr/>
        </p:nvSpPr>
        <p:spPr>
          <a:xfrm>
            <a:off x="4493198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33" name="Gerade Verbindung mit Pfeil 16"/>
          <p:cNvCxnSpPr/>
          <p:nvPr/>
        </p:nvCxnSpPr>
        <p:spPr>
          <a:xfrm>
            <a:off x="4661598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hteck 6"/>
          <p:cNvSpPr/>
          <p:nvPr/>
        </p:nvSpPr>
        <p:spPr>
          <a:xfrm>
            <a:off x="5642917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35" name="Gerade Verbindung mit Pfeil 16"/>
          <p:cNvCxnSpPr/>
          <p:nvPr/>
        </p:nvCxnSpPr>
        <p:spPr>
          <a:xfrm>
            <a:off x="5811317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10"/>
          <p:cNvSpPr txBox="1"/>
          <p:nvPr/>
        </p:nvSpPr>
        <p:spPr>
          <a:xfrm>
            <a:off x="6231181" y="4380596"/>
            <a:ext cx="21579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Elemente der Liste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F4DEDD-C083-B647-B217-34AB52FDDA7F}"/>
              </a:ext>
            </a:extLst>
          </p:cNvPr>
          <p:cNvSpPr/>
          <p:nvPr/>
        </p:nvSpPr>
        <p:spPr>
          <a:xfrm>
            <a:off x="6717884" y="5147900"/>
            <a:ext cx="19800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/ stehe für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nothing</a:t>
            </a:r>
            <a:br>
              <a:rPr lang="de-DE" dirty="0"/>
            </a:br>
            <a:r>
              <a:rPr lang="de-DE" dirty="0"/>
              <a:t>in Julia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1461320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insert</a:t>
            </a:r>
            <a:r>
              <a:rPr lang="de-DE" dirty="0"/>
              <a:t>(5, l)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56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52811" y="3122965"/>
            <a:ext cx="269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</a:p>
        </p:txBody>
      </p:sp>
      <p:sp>
        <p:nvSpPr>
          <p:cNvPr id="6" name="Rechteck 5"/>
          <p:cNvSpPr/>
          <p:nvPr/>
        </p:nvSpPr>
        <p:spPr>
          <a:xfrm>
            <a:off x="2555776" y="3122965"/>
            <a:ext cx="360040" cy="28192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851920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1403648" y="3410997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2699792" y="5517232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699792" y="5733256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4131097" y="5432334"/>
            <a:ext cx="268535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/>
              <a:t>möglicherweise viele</a:t>
            </a:r>
            <a:br>
              <a:rPr lang="de-DE" sz="2000" dirty="0"/>
            </a:br>
            <a:r>
              <a:rPr lang="de-DE" sz="2000" dirty="0"/>
              <a:t>weitere Informationen</a:t>
            </a:r>
            <a:br>
              <a:rPr lang="de-DE" sz="2000" dirty="0"/>
            </a:br>
            <a:r>
              <a:rPr lang="de-DE" sz="2000" dirty="0"/>
              <a:t>(z.B. die aktuelle Länge)</a:t>
            </a:r>
          </a:p>
        </p:txBody>
      </p:sp>
      <p:sp>
        <p:nvSpPr>
          <p:cNvPr id="19" name="Rechteck 6"/>
          <p:cNvSpPr/>
          <p:nvPr/>
        </p:nvSpPr>
        <p:spPr>
          <a:xfrm>
            <a:off x="5076056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6"/>
          <p:cNvSpPr/>
          <p:nvPr/>
        </p:nvSpPr>
        <p:spPr>
          <a:xfrm>
            <a:off x="6228184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 /</a:t>
            </a:r>
            <a:endParaRPr lang="de-DE" dirty="0"/>
          </a:p>
        </p:txBody>
      </p:sp>
      <p:cxnSp>
        <p:nvCxnSpPr>
          <p:cNvPr id="24" name="Gerade Verbindung mit Pfeil 9"/>
          <p:cNvCxnSpPr>
            <a:endCxn id="19" idx="1"/>
          </p:cNvCxnSpPr>
          <p:nvPr/>
        </p:nvCxnSpPr>
        <p:spPr>
          <a:xfrm flipV="1">
            <a:off x="4427984" y="3904449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9"/>
          <p:cNvCxnSpPr>
            <a:endCxn id="21" idx="1"/>
          </p:cNvCxnSpPr>
          <p:nvPr/>
        </p:nvCxnSpPr>
        <p:spPr>
          <a:xfrm flipV="1">
            <a:off x="5652120" y="3904449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hteck 6"/>
          <p:cNvSpPr/>
          <p:nvPr/>
        </p:nvSpPr>
        <p:spPr>
          <a:xfrm>
            <a:off x="3851920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29" name="Gerade Verbindung mit Pfeil 16"/>
          <p:cNvCxnSpPr/>
          <p:nvPr/>
        </p:nvCxnSpPr>
        <p:spPr>
          <a:xfrm>
            <a:off x="4020320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hteck 6"/>
          <p:cNvSpPr/>
          <p:nvPr/>
        </p:nvSpPr>
        <p:spPr>
          <a:xfrm>
            <a:off x="5078465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33" name="Gerade Verbindung mit Pfeil 16"/>
          <p:cNvCxnSpPr/>
          <p:nvPr/>
        </p:nvCxnSpPr>
        <p:spPr>
          <a:xfrm>
            <a:off x="5246865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hteck 6"/>
          <p:cNvSpPr/>
          <p:nvPr/>
        </p:nvSpPr>
        <p:spPr>
          <a:xfrm>
            <a:off x="6228184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35" name="Gerade Verbindung mit Pfeil 16"/>
          <p:cNvCxnSpPr/>
          <p:nvPr/>
        </p:nvCxnSpPr>
        <p:spPr>
          <a:xfrm>
            <a:off x="6396584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10"/>
          <p:cNvSpPr txBox="1"/>
          <p:nvPr/>
        </p:nvSpPr>
        <p:spPr>
          <a:xfrm>
            <a:off x="6791553" y="4412719"/>
            <a:ext cx="21579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Elemente der Liste</a:t>
            </a:r>
          </a:p>
        </p:txBody>
      </p:sp>
      <p:sp>
        <p:nvSpPr>
          <p:cNvPr id="27" name="Rechteck 6">
            <a:extLst>
              <a:ext uri="{FF2B5EF4-FFF2-40B4-BE49-F238E27FC236}">
                <a16:creationId xmlns:a16="http://schemas.microsoft.com/office/drawing/2014/main" id="{D02E156F-65E8-B74C-90CE-F46A5431D8B2}"/>
              </a:ext>
            </a:extLst>
          </p:cNvPr>
          <p:cNvSpPr/>
          <p:nvPr/>
        </p:nvSpPr>
        <p:spPr>
          <a:xfrm>
            <a:off x="3623320" y="2156886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6">
            <a:extLst>
              <a:ext uri="{FF2B5EF4-FFF2-40B4-BE49-F238E27FC236}">
                <a16:creationId xmlns:a16="http://schemas.microsoft.com/office/drawing/2014/main" id="{4154D8FA-973B-B748-A24A-C01AA54101E9}"/>
              </a:ext>
            </a:extLst>
          </p:cNvPr>
          <p:cNvSpPr/>
          <p:nvPr/>
        </p:nvSpPr>
        <p:spPr>
          <a:xfrm>
            <a:off x="3623320" y="2845176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5</a:t>
            </a:r>
          </a:p>
        </p:txBody>
      </p:sp>
      <p:cxnSp>
        <p:nvCxnSpPr>
          <p:cNvPr id="31" name="Gerade Verbindung mit Pfeil 16">
            <a:extLst>
              <a:ext uri="{FF2B5EF4-FFF2-40B4-BE49-F238E27FC236}">
                <a16:creationId xmlns:a16="http://schemas.microsoft.com/office/drawing/2014/main" id="{3BDB33C3-5AD1-904E-9F94-59877E31011E}"/>
              </a:ext>
            </a:extLst>
          </p:cNvPr>
          <p:cNvCxnSpPr/>
          <p:nvPr/>
        </p:nvCxnSpPr>
        <p:spPr>
          <a:xfrm>
            <a:off x="3791720" y="2406281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reeform 10">
            <a:extLst>
              <a:ext uri="{FF2B5EF4-FFF2-40B4-BE49-F238E27FC236}">
                <a16:creationId xmlns:a16="http://schemas.microsoft.com/office/drawing/2014/main" id="{077FE735-51FD-F848-9C92-564A0A00704E}"/>
              </a:ext>
            </a:extLst>
          </p:cNvPr>
          <p:cNvSpPr/>
          <p:nvPr/>
        </p:nvSpPr>
        <p:spPr>
          <a:xfrm>
            <a:off x="3362989" y="2329543"/>
            <a:ext cx="1808101" cy="1616959"/>
          </a:xfrm>
          <a:custGeom>
            <a:avLst/>
            <a:gdLst>
              <a:gd name="connsiteX0" fmla="*/ 784468 w 1808101"/>
              <a:gd name="connsiteY0" fmla="*/ 0 h 1616959"/>
              <a:gd name="connsiteX1" fmla="*/ 1546468 w 1808101"/>
              <a:gd name="connsiteY1" fmla="*/ 141514 h 1616959"/>
              <a:gd name="connsiteX2" fmla="*/ 1807725 w 1808101"/>
              <a:gd name="connsiteY2" fmla="*/ 566057 h 1616959"/>
              <a:gd name="connsiteX3" fmla="*/ 1502925 w 1808101"/>
              <a:gd name="connsiteY3" fmla="*/ 1012371 h 1616959"/>
              <a:gd name="connsiteX4" fmla="*/ 218411 w 1808101"/>
              <a:gd name="connsiteY4" fmla="*/ 1219200 h 1616959"/>
              <a:gd name="connsiteX5" fmla="*/ 697 w 1808101"/>
              <a:gd name="connsiteY5" fmla="*/ 1426028 h 1616959"/>
              <a:gd name="connsiteX6" fmla="*/ 207525 w 1808101"/>
              <a:gd name="connsiteY6" fmla="*/ 1600200 h 1616959"/>
              <a:gd name="connsiteX7" fmla="*/ 490554 w 1808101"/>
              <a:gd name="connsiteY7" fmla="*/ 1600200 h 1616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8101" h="1616959">
                <a:moveTo>
                  <a:pt x="784468" y="0"/>
                </a:moveTo>
                <a:cubicBezTo>
                  <a:pt x="1080196" y="23585"/>
                  <a:pt x="1375925" y="47171"/>
                  <a:pt x="1546468" y="141514"/>
                </a:cubicBezTo>
                <a:cubicBezTo>
                  <a:pt x="1717011" y="235857"/>
                  <a:pt x="1814982" y="420914"/>
                  <a:pt x="1807725" y="566057"/>
                </a:cubicBezTo>
                <a:cubicBezTo>
                  <a:pt x="1800468" y="711200"/>
                  <a:pt x="1767811" y="903514"/>
                  <a:pt x="1502925" y="1012371"/>
                </a:cubicBezTo>
                <a:cubicBezTo>
                  <a:pt x="1238039" y="1121228"/>
                  <a:pt x="468782" y="1150257"/>
                  <a:pt x="218411" y="1219200"/>
                </a:cubicBezTo>
                <a:cubicBezTo>
                  <a:pt x="-31960" y="1288143"/>
                  <a:pt x="2511" y="1362528"/>
                  <a:pt x="697" y="1426028"/>
                </a:cubicBezTo>
                <a:cubicBezTo>
                  <a:pt x="-1117" y="1489528"/>
                  <a:pt x="125882" y="1571171"/>
                  <a:pt x="207525" y="1600200"/>
                </a:cubicBezTo>
                <a:cubicBezTo>
                  <a:pt x="289168" y="1629229"/>
                  <a:pt x="389861" y="1614714"/>
                  <a:pt x="490554" y="1600200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A6E4D5BE-89EB-BE46-8FC9-B7B9356E6FDE}"/>
              </a:ext>
            </a:extLst>
          </p:cNvPr>
          <p:cNvSpPr/>
          <p:nvPr/>
        </p:nvSpPr>
        <p:spPr>
          <a:xfrm>
            <a:off x="2786743" y="2274765"/>
            <a:ext cx="816428" cy="1677289"/>
          </a:xfrm>
          <a:custGeom>
            <a:avLst/>
            <a:gdLst>
              <a:gd name="connsiteX0" fmla="*/ 0 w 816428"/>
              <a:gd name="connsiteY0" fmla="*/ 1676749 h 1677289"/>
              <a:gd name="connsiteX1" fmla="*/ 337457 w 816428"/>
              <a:gd name="connsiteY1" fmla="*/ 1600549 h 1677289"/>
              <a:gd name="connsiteX2" fmla="*/ 522514 w 816428"/>
              <a:gd name="connsiteY2" fmla="*/ 1197778 h 1677289"/>
              <a:gd name="connsiteX3" fmla="*/ 522514 w 816428"/>
              <a:gd name="connsiteY3" fmla="*/ 729692 h 1677289"/>
              <a:gd name="connsiteX4" fmla="*/ 283028 w 816428"/>
              <a:gd name="connsiteY4" fmla="*/ 326921 h 1677289"/>
              <a:gd name="connsiteX5" fmla="*/ 293914 w 816428"/>
              <a:gd name="connsiteY5" fmla="*/ 141864 h 1677289"/>
              <a:gd name="connsiteX6" fmla="*/ 424543 w 816428"/>
              <a:gd name="connsiteY6" fmla="*/ 22121 h 1677289"/>
              <a:gd name="connsiteX7" fmla="*/ 816428 w 816428"/>
              <a:gd name="connsiteY7" fmla="*/ 349 h 1677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6428" h="1677289">
                <a:moveTo>
                  <a:pt x="0" y="1676749"/>
                </a:moveTo>
                <a:cubicBezTo>
                  <a:pt x="125185" y="1678563"/>
                  <a:pt x="250371" y="1680378"/>
                  <a:pt x="337457" y="1600549"/>
                </a:cubicBezTo>
                <a:cubicBezTo>
                  <a:pt x="424543" y="1520720"/>
                  <a:pt x="491671" y="1342921"/>
                  <a:pt x="522514" y="1197778"/>
                </a:cubicBezTo>
                <a:cubicBezTo>
                  <a:pt x="553357" y="1052635"/>
                  <a:pt x="562428" y="874835"/>
                  <a:pt x="522514" y="729692"/>
                </a:cubicBezTo>
                <a:cubicBezTo>
                  <a:pt x="482600" y="584549"/>
                  <a:pt x="321128" y="424892"/>
                  <a:pt x="283028" y="326921"/>
                </a:cubicBezTo>
                <a:cubicBezTo>
                  <a:pt x="244928" y="228950"/>
                  <a:pt x="270328" y="192664"/>
                  <a:pt x="293914" y="141864"/>
                </a:cubicBezTo>
                <a:cubicBezTo>
                  <a:pt x="317500" y="91064"/>
                  <a:pt x="337457" y="45707"/>
                  <a:pt x="424543" y="22121"/>
                </a:cubicBezTo>
                <a:cubicBezTo>
                  <a:pt x="511629" y="-1465"/>
                  <a:pt x="664028" y="-558"/>
                  <a:pt x="816428" y="349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8519006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Glaskästen</a:t>
            </a:r>
            <a:r>
              <a:rPr lang="en-US" dirty="0"/>
              <a:t> (“</a:t>
            </a:r>
            <a:r>
              <a:rPr lang="en-US" dirty="0" err="1"/>
              <a:t>verkettete</a:t>
            </a:r>
            <a:r>
              <a:rPr lang="en-US" dirty="0"/>
              <a:t> </a:t>
            </a:r>
            <a:r>
              <a:rPr lang="en-US" dirty="0" err="1"/>
              <a:t>Liste</a:t>
            </a:r>
            <a:r>
              <a:rPr lang="en-US" dirty="0"/>
              <a:t>”)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37520"/>
            <a:ext cx="8229600" cy="3115816"/>
          </a:xfrm>
        </p:spPr>
        <p:txBody>
          <a:bodyPr/>
          <a:lstStyle/>
          <a:p>
            <a:r>
              <a:rPr lang="en-US" sz="2400" dirty="0" err="1"/>
              <a:t>Ausdruck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(e, l) </a:t>
            </a:r>
            <a:r>
              <a:rPr lang="en-US" sz="2400" dirty="0" err="1"/>
              <a:t>liefert</a:t>
            </a:r>
            <a:r>
              <a:rPr lang="en-US" sz="2400" dirty="0"/>
              <a:t> </a:t>
            </a:r>
            <a:r>
              <a:rPr lang="en-US" sz="2400" dirty="0" err="1"/>
              <a:t>Tupel</a:t>
            </a:r>
            <a:r>
              <a:rPr lang="en-US" sz="2400" dirty="0"/>
              <a:t> </a:t>
            </a:r>
            <a:r>
              <a:rPr lang="en-US" sz="2400" dirty="0" err="1"/>
              <a:t>mit</a:t>
            </a:r>
            <a:r>
              <a:rPr lang="en-US" sz="2400" dirty="0"/>
              <a:t> Element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en-US" sz="2400" dirty="0"/>
              <a:t> und </a:t>
            </a:r>
            <a:r>
              <a:rPr lang="en-US" sz="2400" dirty="0" err="1"/>
              <a:t>Liste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</a:t>
            </a:r>
          </a:p>
          <a:p>
            <a:r>
              <a:rPr lang="en-US" sz="2400" dirty="0" err="1">
                <a:solidFill>
                  <a:srgbClr val="0C19FF"/>
                </a:solidFill>
              </a:rPr>
              <a:t>Beispiele</a:t>
            </a:r>
            <a:r>
              <a:rPr lang="en-US" sz="2400" dirty="0">
                <a:solidFill>
                  <a:srgbClr val="0C19FF"/>
                </a:solidFill>
              </a:rPr>
              <a:t>: </a:t>
            </a:r>
          </a:p>
          <a:p>
            <a:pPr lvl="1"/>
            <a:r>
              <a:rPr lang="en-US" sz="2000" dirty="0"/>
              <a:t>(4, (2, (9, nothing)))</a:t>
            </a:r>
          </a:p>
          <a:p>
            <a:r>
              <a:rPr lang="en-US" sz="2400" dirty="0"/>
              <a:t>Sei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= </a:t>
            </a:r>
            <a:r>
              <a:rPr lang="en-US" sz="2400" dirty="0"/>
              <a:t>(4, (2, (9, nothing))), </a:t>
            </a:r>
            <a:r>
              <a:rPr lang="en-US" sz="2400" dirty="0" err="1"/>
              <a:t>dann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C19FF"/>
                </a:solidFill>
              </a:rPr>
              <a:t>Zugriff</a:t>
            </a:r>
            <a:r>
              <a:rPr lang="en-US" sz="2400" dirty="0">
                <a:solidFill>
                  <a:srgbClr val="0C19FF"/>
                </a:solidFill>
              </a:rPr>
              <a:t> </a:t>
            </a:r>
            <a:r>
              <a:rPr lang="en-US" sz="2400" dirty="0" err="1"/>
              <a:t>mit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(e, l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en-US" sz="2400" dirty="0"/>
              <a:t>=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l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br>
              <a:rPr lang="en-US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400" dirty="0" err="1"/>
              <a:t>dann</a:t>
            </a:r>
            <a:r>
              <a:rPr lang="en-US" sz="2400" dirty="0"/>
              <a:t> gilt: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 = 4 </a:t>
            </a:r>
            <a:r>
              <a:rPr lang="en-US" sz="2400" dirty="0"/>
              <a:t>und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l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= (2, (9, nothing))</a:t>
            </a:r>
          </a:p>
          <a:p>
            <a:r>
              <a:rPr lang="en-US" sz="2400" dirty="0" err="1"/>
              <a:t>Zugriff</a:t>
            </a:r>
            <a:r>
              <a:rPr lang="en-US" sz="2400" dirty="0"/>
              <a:t> </a:t>
            </a:r>
            <a:r>
              <a:rPr lang="en-US" sz="2400" dirty="0" err="1"/>
              <a:t>auch</a:t>
            </a:r>
            <a:r>
              <a:rPr lang="en-US" sz="2400" dirty="0"/>
              <a:t> </a:t>
            </a:r>
            <a:r>
              <a:rPr lang="en-US" sz="2400" dirty="0" err="1"/>
              <a:t>über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first(l)</a:t>
            </a:r>
            <a:r>
              <a:rPr lang="en-US" sz="2400" dirty="0"/>
              <a:t> und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rest(l)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im</a:t>
            </a:r>
            <a:r>
              <a:rPr lang="en-US" sz="2400">
                <a:solidFill>
                  <a:schemeClr val="accent1">
                    <a:lumMod val="50000"/>
                  </a:schemeClr>
                </a:solidFill>
              </a:rPr>
              <a:t> API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57</a:t>
            </a:fld>
            <a:endParaRPr lang="de-DE"/>
          </a:p>
        </p:txBody>
      </p:sp>
      <p:sp>
        <p:nvSpPr>
          <p:cNvPr id="5" name="Rechteck 6"/>
          <p:cNvSpPr/>
          <p:nvPr/>
        </p:nvSpPr>
        <p:spPr>
          <a:xfrm>
            <a:off x="2987824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9"/>
          <p:cNvCxnSpPr/>
          <p:nvPr/>
        </p:nvCxnSpPr>
        <p:spPr>
          <a:xfrm>
            <a:off x="2339752" y="1948355"/>
            <a:ext cx="64807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feld 10"/>
          <p:cNvSpPr txBox="1"/>
          <p:nvPr/>
        </p:nvSpPr>
        <p:spPr>
          <a:xfrm>
            <a:off x="3347864" y="1228690"/>
            <a:ext cx="1957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Verkettete Tupel</a:t>
            </a:r>
          </a:p>
        </p:txBody>
      </p:sp>
      <p:sp>
        <p:nvSpPr>
          <p:cNvPr id="8" name="Rechteck 6"/>
          <p:cNvSpPr/>
          <p:nvPr/>
        </p:nvSpPr>
        <p:spPr>
          <a:xfrm>
            <a:off x="4211960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6"/>
          <p:cNvSpPr/>
          <p:nvPr/>
        </p:nvSpPr>
        <p:spPr>
          <a:xfrm>
            <a:off x="5364088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</a:t>
            </a:r>
            <a:r>
              <a:rPr lang="de-DE" dirty="0">
                <a:solidFill>
                  <a:schemeClr val="tx1"/>
                </a:solidFill>
              </a:rPr>
              <a:t> /</a:t>
            </a:r>
            <a:endParaRPr lang="de-DE" dirty="0"/>
          </a:p>
        </p:txBody>
      </p:sp>
      <p:cxnSp>
        <p:nvCxnSpPr>
          <p:cNvPr id="10" name="Gerade Verbindung mit Pfeil 9"/>
          <p:cNvCxnSpPr/>
          <p:nvPr/>
        </p:nvCxnSpPr>
        <p:spPr>
          <a:xfrm flipV="1">
            <a:off x="3563888" y="1937751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9"/>
          <p:cNvCxnSpPr/>
          <p:nvPr/>
        </p:nvCxnSpPr>
        <p:spPr>
          <a:xfrm flipV="1">
            <a:off x="4788024" y="1937751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hteck 6"/>
          <p:cNvSpPr/>
          <p:nvPr/>
        </p:nvSpPr>
        <p:spPr>
          <a:xfrm>
            <a:off x="2987824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13" name="Gerade Verbindung mit Pfeil 16"/>
          <p:cNvCxnSpPr/>
          <p:nvPr/>
        </p:nvCxnSpPr>
        <p:spPr>
          <a:xfrm>
            <a:off x="3156224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6"/>
          <p:cNvSpPr/>
          <p:nvPr/>
        </p:nvSpPr>
        <p:spPr>
          <a:xfrm>
            <a:off x="4214369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15" name="Gerade Verbindung mit Pfeil 16"/>
          <p:cNvCxnSpPr/>
          <p:nvPr/>
        </p:nvCxnSpPr>
        <p:spPr>
          <a:xfrm>
            <a:off x="4382769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hteck 6"/>
          <p:cNvSpPr/>
          <p:nvPr/>
        </p:nvSpPr>
        <p:spPr>
          <a:xfrm>
            <a:off x="5364088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5532488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feld 4"/>
          <p:cNvSpPr txBox="1"/>
          <p:nvPr/>
        </p:nvSpPr>
        <p:spPr>
          <a:xfrm>
            <a:off x="1979712" y="1681644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  <a:r>
              <a:rPr lang="de-DE" sz="2800" baseline="-25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0342041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Glaskästen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975"/>
            <a:ext cx="9145016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Notation (Beispiel)</a:t>
            </a:r>
            <a:r>
              <a:rPr lang="de-DE" sz="2000" dirty="0">
                <a:solidFill>
                  <a:schemeClr val="accent2"/>
                </a:solidFill>
              </a:rPr>
              <a:t>: </a:t>
            </a:r>
            <a:r>
              <a:rPr lang="de-DE" sz="2000" dirty="0"/>
              <a:t>(1, (2, </a:t>
            </a:r>
            <a:r>
              <a:rPr lang="de-DE" sz="2000" dirty="0" err="1"/>
              <a:t>nothing</a:t>
            </a:r>
            <a:r>
              <a:rPr lang="de-DE" sz="2000" dirty="0"/>
              <a:t>)) mit </a:t>
            </a:r>
            <a:r>
              <a:rPr lang="de-DE" sz="2000" dirty="0" err="1"/>
              <a:t>nothing</a:t>
            </a:r>
            <a:r>
              <a:rPr lang="de-DE" sz="2000" dirty="0"/>
              <a:t> für die leere Liste</a:t>
            </a:r>
            <a:endParaRPr lang="de-DE" sz="2000" dirty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Operationen</a:t>
            </a:r>
            <a:r>
              <a:rPr lang="de-DE" sz="2000" dirty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cons</a:t>
            </a:r>
            <a:r>
              <a:rPr lang="de-DE" sz="2000" dirty="0">
                <a:solidFill>
                  <a:srgbClr val="3C8C93"/>
                </a:solidFill>
              </a:rPr>
              <a:t>(</a:t>
            </a:r>
            <a:r>
              <a:rPr lang="de-DE" sz="2000" dirty="0" err="1">
                <a:solidFill>
                  <a:srgbClr val="3C8C93"/>
                </a:solidFill>
              </a:rPr>
              <a:t>e</a:t>
            </a:r>
            <a:r>
              <a:rPr lang="de-DE" sz="2000" dirty="0">
                <a:solidFill>
                  <a:srgbClr val="3C8C93"/>
                </a:solidFill>
              </a:rPr>
              <a:t>, l)</a:t>
            </a:r>
            <a:r>
              <a:rPr lang="de-DE" sz="2000" dirty="0"/>
              <a:t> fügt Element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sz="2000" dirty="0"/>
              <a:t>  am Anfang in Liste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/>
              <a:t> ein,</a:t>
            </a:r>
            <a:br>
              <a:rPr lang="de-DE" sz="2000" dirty="0"/>
            </a:br>
            <a:r>
              <a:rPr lang="de-DE" sz="2000" dirty="0"/>
              <a:t>    verändert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 </a:t>
            </a:r>
            <a:r>
              <a:rPr lang="de-DE" sz="2000" dirty="0"/>
              <a:t>nicht, gibt eine neue, erweiterte Liste zurück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first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/>
              <a:t> gibt die erste Komponente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l[1] </a:t>
            </a:r>
            <a:r>
              <a:rPr lang="de-DE" sz="2000" dirty="0"/>
              <a:t>des Tupels zurück </a:t>
            </a:r>
            <a:br>
              <a:rPr lang="de-DE" sz="2000" dirty="0"/>
            </a:br>
            <a:r>
              <a:rPr lang="de-DE" sz="2000" dirty="0"/>
              <a:t>      (Fehler, wenn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/>
              <a:t> leer), Manipulation mit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l[1]</a:t>
            </a:r>
            <a:r>
              <a:rPr lang="de-DE" sz="2000" dirty="0"/>
              <a:t> = </a:t>
            </a:r>
            <a:r>
              <a:rPr lang="de-DE" sz="2000" dirty="0">
                <a:solidFill>
                  <a:schemeClr val="hlink"/>
                </a:solidFill>
              </a:rPr>
              <a:t>...</a:t>
            </a:r>
            <a:endParaRPr lang="de-DE" sz="2000" dirty="0"/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rest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/>
              <a:t> gibt die zweite Komponente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l[2] </a:t>
            </a:r>
            <a:r>
              <a:rPr lang="de-DE" sz="2000" dirty="0"/>
              <a:t>des Tupels zurück </a:t>
            </a:r>
            <a:br>
              <a:rPr lang="de-DE" sz="2000" dirty="0"/>
            </a:br>
            <a:r>
              <a:rPr lang="de-DE" sz="2000" dirty="0"/>
              <a:t>      (Fehler, wenn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/>
              <a:t> leer), Manipulation mit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l[2]</a:t>
            </a:r>
            <a:r>
              <a:rPr lang="de-DE" sz="2000" dirty="0"/>
              <a:t> = </a:t>
            </a:r>
            <a:r>
              <a:rPr lang="de-DE" sz="2000" dirty="0">
                <a:solidFill>
                  <a:schemeClr val="hlink"/>
                </a:solidFill>
              </a:rPr>
              <a:t>...</a:t>
            </a:r>
            <a:endParaRPr lang="de-DE" sz="2000" dirty="0"/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length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/>
              <a:t> gibt Anzahl der Elemente in </a:t>
            </a:r>
            <a:r>
              <a:rPr lang="de-DE" sz="2000" dirty="0">
                <a:solidFill>
                  <a:srgbClr val="3C8C93"/>
                </a:solidFill>
              </a:rPr>
              <a:t>l</a:t>
            </a:r>
            <a:r>
              <a:rPr lang="de-DE" sz="2000" dirty="0"/>
              <a:t> zurück 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mt</a:t>
            </a:r>
            <a:r>
              <a:rPr lang="de-DE" sz="2000" dirty="0">
                <a:solidFill>
                  <a:srgbClr val="FF0000"/>
                </a:solidFill>
              </a:rPr>
              <a:t>?</a:t>
            </a:r>
            <a:r>
              <a:rPr lang="de-DE" sz="2000" dirty="0">
                <a:solidFill>
                  <a:srgbClr val="3C8C93"/>
                </a:solidFill>
              </a:rPr>
              <a:t>(l)</a:t>
            </a:r>
            <a:r>
              <a:rPr lang="de-DE" sz="2000" dirty="0"/>
              <a:t> gibt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true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/>
              <a:t>zurück, wenn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l</a:t>
            </a:r>
            <a:r>
              <a:rPr lang="de-DE" sz="2000" dirty="0"/>
              <a:t> =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nothing</a:t>
            </a:r>
            <a:r>
              <a:rPr lang="de-DE" sz="2000" dirty="0"/>
              <a:t> ist, sonst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false</a:t>
            </a:r>
            <a:endParaRPr lang="de-DE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Iteration:</a:t>
            </a:r>
          </a:p>
          <a:p>
            <a:pPr eaLnBrk="1" hangingPunct="1">
              <a:defRPr/>
            </a:pP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/>
              <a:t>in</a:t>
            </a:r>
            <a:r>
              <a:rPr lang="de-DE" sz="2000" dirty="0">
                <a:solidFill>
                  <a:schemeClr val="hlink"/>
                </a:solidFill>
              </a:rPr>
              <a:t> l ... </a:t>
            </a:r>
            <a:r>
              <a:rPr lang="de-DE" sz="2000" dirty="0"/>
              <a:t>end       </a:t>
            </a:r>
            <a:r>
              <a:rPr lang="de-DE" sz="2000" i="1" dirty="0"/>
              <a:t>oder auch       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/>
              <a:t>∈ </a:t>
            </a:r>
            <a:r>
              <a:rPr lang="de-DE" sz="2000" dirty="0">
                <a:solidFill>
                  <a:schemeClr val="hlink"/>
                </a:solidFill>
              </a:rPr>
              <a:t>l ...</a:t>
            </a:r>
            <a:r>
              <a:rPr lang="de-DE" sz="2000" dirty="0"/>
              <a:t> end</a:t>
            </a:r>
            <a:endParaRPr lang="de-DE" sz="2000" dirty="0">
              <a:solidFill>
                <a:schemeClr val="hlin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266442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43AD1-CB54-D943-BB6B-E4D16EAFC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Cons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B52CCA-7B8B-BA4A-9F4C-592666C2D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59</a:t>
            </a:fld>
            <a:endParaRPr lang="de-DE"/>
          </a:p>
        </p:txBody>
      </p:sp>
      <p:sp>
        <p:nvSpPr>
          <p:cNvPr id="5" name="Rechteck 6">
            <a:extLst>
              <a:ext uri="{FF2B5EF4-FFF2-40B4-BE49-F238E27FC236}">
                <a16:creationId xmlns:a16="http://schemas.microsoft.com/office/drawing/2014/main" id="{C7402D45-92E3-BE49-8446-84E0367315FB}"/>
              </a:ext>
            </a:extLst>
          </p:cNvPr>
          <p:cNvSpPr/>
          <p:nvPr/>
        </p:nvSpPr>
        <p:spPr>
          <a:xfrm>
            <a:off x="2987824" y="141075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9">
            <a:extLst>
              <a:ext uri="{FF2B5EF4-FFF2-40B4-BE49-F238E27FC236}">
                <a16:creationId xmlns:a16="http://schemas.microsoft.com/office/drawing/2014/main" id="{3D2E6FAC-D80E-104B-B6E3-0552258F33F9}"/>
              </a:ext>
            </a:extLst>
          </p:cNvPr>
          <p:cNvCxnSpPr>
            <a:cxnSpLocks/>
          </p:cNvCxnSpPr>
          <p:nvPr/>
        </p:nvCxnSpPr>
        <p:spPr>
          <a:xfrm>
            <a:off x="2199844" y="1601375"/>
            <a:ext cx="78798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hteck 6">
            <a:extLst>
              <a:ext uri="{FF2B5EF4-FFF2-40B4-BE49-F238E27FC236}">
                <a16:creationId xmlns:a16="http://schemas.microsoft.com/office/drawing/2014/main" id="{DB4DCBDD-9DAE-1A43-9506-371CC380387E}"/>
              </a:ext>
            </a:extLst>
          </p:cNvPr>
          <p:cNvSpPr/>
          <p:nvPr/>
        </p:nvSpPr>
        <p:spPr>
          <a:xfrm>
            <a:off x="4211960" y="141075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6">
            <a:extLst>
              <a:ext uri="{FF2B5EF4-FFF2-40B4-BE49-F238E27FC236}">
                <a16:creationId xmlns:a16="http://schemas.microsoft.com/office/drawing/2014/main" id="{23200C20-3D69-6E4E-9683-49ED8AF152F9}"/>
              </a:ext>
            </a:extLst>
          </p:cNvPr>
          <p:cNvSpPr/>
          <p:nvPr/>
        </p:nvSpPr>
        <p:spPr>
          <a:xfrm>
            <a:off x="5364088" y="141075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  /</a:t>
            </a:r>
            <a:endParaRPr lang="de-DE" dirty="0"/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9A305AA7-1B26-0441-9A9C-FDE06353F0E2}"/>
              </a:ext>
            </a:extLst>
          </p:cNvPr>
          <p:cNvCxnSpPr/>
          <p:nvPr/>
        </p:nvCxnSpPr>
        <p:spPr>
          <a:xfrm flipV="1">
            <a:off x="3563888" y="1590771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9">
            <a:extLst>
              <a:ext uri="{FF2B5EF4-FFF2-40B4-BE49-F238E27FC236}">
                <a16:creationId xmlns:a16="http://schemas.microsoft.com/office/drawing/2014/main" id="{10D2C0AA-46CC-164C-88A1-9045586E594F}"/>
              </a:ext>
            </a:extLst>
          </p:cNvPr>
          <p:cNvCxnSpPr/>
          <p:nvPr/>
        </p:nvCxnSpPr>
        <p:spPr>
          <a:xfrm flipV="1">
            <a:off x="4788024" y="1590771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hteck 6">
            <a:extLst>
              <a:ext uri="{FF2B5EF4-FFF2-40B4-BE49-F238E27FC236}">
                <a16:creationId xmlns:a16="http://schemas.microsoft.com/office/drawing/2014/main" id="{8EF8E019-A41C-9D46-B351-185BAD575E04}"/>
              </a:ext>
            </a:extLst>
          </p:cNvPr>
          <p:cNvSpPr/>
          <p:nvPr/>
        </p:nvSpPr>
        <p:spPr>
          <a:xfrm>
            <a:off x="2987824" y="209904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13" name="Gerade Verbindung mit Pfeil 16">
            <a:extLst>
              <a:ext uri="{FF2B5EF4-FFF2-40B4-BE49-F238E27FC236}">
                <a16:creationId xmlns:a16="http://schemas.microsoft.com/office/drawing/2014/main" id="{99F47C34-D038-174B-8A39-436C402C5EE7}"/>
              </a:ext>
            </a:extLst>
          </p:cNvPr>
          <p:cNvCxnSpPr/>
          <p:nvPr/>
        </p:nvCxnSpPr>
        <p:spPr>
          <a:xfrm>
            <a:off x="3156224" y="166014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6">
            <a:extLst>
              <a:ext uri="{FF2B5EF4-FFF2-40B4-BE49-F238E27FC236}">
                <a16:creationId xmlns:a16="http://schemas.microsoft.com/office/drawing/2014/main" id="{7FB85C67-E52B-6B4A-8024-80BA519727D5}"/>
              </a:ext>
            </a:extLst>
          </p:cNvPr>
          <p:cNvSpPr/>
          <p:nvPr/>
        </p:nvSpPr>
        <p:spPr>
          <a:xfrm>
            <a:off x="4214369" y="209904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15" name="Gerade Verbindung mit Pfeil 16">
            <a:extLst>
              <a:ext uri="{FF2B5EF4-FFF2-40B4-BE49-F238E27FC236}">
                <a16:creationId xmlns:a16="http://schemas.microsoft.com/office/drawing/2014/main" id="{74497A0B-1124-E249-B90D-61EC95BCEDF9}"/>
              </a:ext>
            </a:extLst>
          </p:cNvPr>
          <p:cNvCxnSpPr/>
          <p:nvPr/>
        </p:nvCxnSpPr>
        <p:spPr>
          <a:xfrm>
            <a:off x="4382769" y="166014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hteck 6">
            <a:extLst>
              <a:ext uri="{FF2B5EF4-FFF2-40B4-BE49-F238E27FC236}">
                <a16:creationId xmlns:a16="http://schemas.microsoft.com/office/drawing/2014/main" id="{9F050305-BDF0-604A-8654-89783565302C}"/>
              </a:ext>
            </a:extLst>
          </p:cNvPr>
          <p:cNvSpPr/>
          <p:nvPr/>
        </p:nvSpPr>
        <p:spPr>
          <a:xfrm>
            <a:off x="5364088" y="209904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4BC575B9-863A-124A-A4E7-342257308D19}"/>
              </a:ext>
            </a:extLst>
          </p:cNvPr>
          <p:cNvCxnSpPr/>
          <p:nvPr/>
        </p:nvCxnSpPr>
        <p:spPr>
          <a:xfrm>
            <a:off x="5532488" y="166014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4">
            <a:extLst>
              <a:ext uri="{FF2B5EF4-FFF2-40B4-BE49-F238E27FC236}">
                <a16:creationId xmlns:a16="http://schemas.microsoft.com/office/drawing/2014/main" id="{C6E2E0EE-C941-D74F-A303-6E99A512A60C}"/>
              </a:ext>
            </a:extLst>
          </p:cNvPr>
          <p:cNvSpPr txBox="1"/>
          <p:nvPr/>
        </p:nvSpPr>
        <p:spPr>
          <a:xfrm>
            <a:off x="1658045" y="1334664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  <a:r>
              <a:rPr lang="de-DE" sz="2800" baseline="-25000" dirty="0"/>
              <a:t>1</a:t>
            </a:r>
          </a:p>
        </p:txBody>
      </p:sp>
      <p:sp>
        <p:nvSpPr>
          <p:cNvPr id="36" name="Rechteck 6">
            <a:extLst>
              <a:ext uri="{FF2B5EF4-FFF2-40B4-BE49-F238E27FC236}">
                <a16:creationId xmlns:a16="http://schemas.microsoft.com/office/drawing/2014/main" id="{257F86F8-550A-C34A-A593-EA5D4BFBD166}"/>
              </a:ext>
            </a:extLst>
          </p:cNvPr>
          <p:cNvSpPr/>
          <p:nvPr/>
        </p:nvSpPr>
        <p:spPr>
          <a:xfrm>
            <a:off x="2832095" y="4087944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6">
            <a:extLst>
              <a:ext uri="{FF2B5EF4-FFF2-40B4-BE49-F238E27FC236}">
                <a16:creationId xmlns:a16="http://schemas.microsoft.com/office/drawing/2014/main" id="{BDACDF82-9887-184F-B736-C90F202B97D0}"/>
              </a:ext>
            </a:extLst>
          </p:cNvPr>
          <p:cNvSpPr/>
          <p:nvPr/>
        </p:nvSpPr>
        <p:spPr>
          <a:xfrm>
            <a:off x="2832095" y="4776234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5</a:t>
            </a:r>
          </a:p>
        </p:txBody>
      </p:sp>
      <p:cxnSp>
        <p:nvCxnSpPr>
          <p:cNvPr id="39" name="Gerade Verbindung mit Pfeil 16">
            <a:extLst>
              <a:ext uri="{FF2B5EF4-FFF2-40B4-BE49-F238E27FC236}">
                <a16:creationId xmlns:a16="http://schemas.microsoft.com/office/drawing/2014/main" id="{5C4111C9-FAB3-9243-8522-1B149EFC9115}"/>
              </a:ext>
            </a:extLst>
          </p:cNvPr>
          <p:cNvCxnSpPr/>
          <p:nvPr/>
        </p:nvCxnSpPr>
        <p:spPr>
          <a:xfrm>
            <a:off x="3000495" y="4337339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9">
            <a:extLst>
              <a:ext uri="{FF2B5EF4-FFF2-40B4-BE49-F238E27FC236}">
                <a16:creationId xmlns:a16="http://schemas.microsoft.com/office/drawing/2014/main" id="{E9302B84-9249-D24B-BBDE-4DB522B40922}"/>
              </a:ext>
            </a:extLst>
          </p:cNvPr>
          <p:cNvCxnSpPr/>
          <p:nvPr/>
        </p:nvCxnSpPr>
        <p:spPr>
          <a:xfrm flipV="1">
            <a:off x="2199844" y="4267964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BBB54C0F-A6BE-9844-9E67-9CDBD9569241}"/>
              </a:ext>
            </a:extLst>
          </p:cNvPr>
          <p:cNvSpPr txBox="1"/>
          <p:nvPr/>
        </p:nvSpPr>
        <p:spPr>
          <a:xfrm>
            <a:off x="813601" y="3549779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cons(5, l</a:t>
            </a:r>
            <a:r>
              <a:rPr lang="en-DE" baseline="-25000" dirty="0"/>
              <a:t>1</a:t>
            </a:r>
            <a:r>
              <a:rPr lang="en-DE" dirty="0"/>
              <a:t>) liefert: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B8CF785-290F-2C40-9B47-E478068AF814}"/>
              </a:ext>
            </a:extLst>
          </p:cNvPr>
          <p:cNvSpPr txBox="1"/>
          <p:nvPr/>
        </p:nvSpPr>
        <p:spPr>
          <a:xfrm>
            <a:off x="813601" y="5400350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DE" baseline="-25000" dirty="0"/>
              <a:t>2</a:t>
            </a:r>
            <a:r>
              <a:rPr lang="en-DE" dirty="0"/>
              <a:t> = cons(5, l</a:t>
            </a:r>
            <a:r>
              <a:rPr lang="en-DE" baseline="-25000" dirty="0"/>
              <a:t>1</a:t>
            </a:r>
            <a:r>
              <a:rPr lang="en-DE" dirty="0"/>
              <a:t>)</a:t>
            </a:r>
          </a:p>
        </p:txBody>
      </p:sp>
      <p:sp>
        <p:nvSpPr>
          <p:cNvPr id="46" name="Textfeld 4">
            <a:extLst>
              <a:ext uri="{FF2B5EF4-FFF2-40B4-BE49-F238E27FC236}">
                <a16:creationId xmlns:a16="http://schemas.microsoft.com/office/drawing/2014/main" id="{980AAEFA-E5C9-CE4E-9E13-80D5553FED47}"/>
              </a:ext>
            </a:extLst>
          </p:cNvPr>
          <p:cNvSpPr txBox="1"/>
          <p:nvPr/>
        </p:nvSpPr>
        <p:spPr>
          <a:xfrm>
            <a:off x="1658045" y="401695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  <a:r>
              <a:rPr lang="de-DE" sz="2800" baseline="-25000" dirty="0"/>
              <a:t>2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92EE17B6-4C60-604D-8F9D-D071AE0F5668}"/>
              </a:ext>
            </a:extLst>
          </p:cNvPr>
          <p:cNvSpPr/>
          <p:nvPr/>
        </p:nvSpPr>
        <p:spPr>
          <a:xfrm>
            <a:off x="2229412" y="1683822"/>
            <a:ext cx="2375642" cy="2572244"/>
          </a:xfrm>
          <a:custGeom>
            <a:avLst/>
            <a:gdLst>
              <a:gd name="connsiteX0" fmla="*/ 1210474 w 2375642"/>
              <a:gd name="connsiteY0" fmla="*/ 2552084 h 2572244"/>
              <a:gd name="connsiteX1" fmla="*/ 1863617 w 2375642"/>
              <a:gd name="connsiteY1" fmla="*/ 2541198 h 2572244"/>
              <a:gd name="connsiteX2" fmla="*/ 2331702 w 2375642"/>
              <a:gd name="connsiteY2" fmla="*/ 2258169 h 2572244"/>
              <a:gd name="connsiteX3" fmla="*/ 2299045 w 2375642"/>
              <a:gd name="connsiteY3" fmla="*/ 1790084 h 2572244"/>
              <a:gd name="connsiteX4" fmla="*/ 1830959 w 2375642"/>
              <a:gd name="connsiteY4" fmla="*/ 1441741 h 2572244"/>
              <a:gd name="connsiteX5" fmla="*/ 1003645 w 2375642"/>
              <a:gd name="connsiteY5" fmla="*/ 1419969 h 2572244"/>
              <a:gd name="connsiteX6" fmla="*/ 274302 w 2375642"/>
              <a:gd name="connsiteY6" fmla="*/ 1191369 h 2572244"/>
              <a:gd name="connsiteX7" fmla="*/ 2159 w 2375642"/>
              <a:gd name="connsiteY7" fmla="*/ 690627 h 2572244"/>
              <a:gd name="connsiteX8" fmla="*/ 165445 w 2375642"/>
              <a:gd name="connsiteY8" fmla="*/ 178998 h 2572244"/>
              <a:gd name="connsiteX9" fmla="*/ 492017 w 2375642"/>
              <a:gd name="connsiteY9" fmla="*/ 15712 h 2572244"/>
              <a:gd name="connsiteX10" fmla="*/ 742388 w 2375642"/>
              <a:gd name="connsiteY10" fmla="*/ 15712 h 257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75642" h="2572244">
                <a:moveTo>
                  <a:pt x="1210474" y="2552084"/>
                </a:moveTo>
                <a:cubicBezTo>
                  <a:pt x="1443610" y="2571134"/>
                  <a:pt x="1676746" y="2590184"/>
                  <a:pt x="1863617" y="2541198"/>
                </a:cubicBezTo>
                <a:cubicBezTo>
                  <a:pt x="2050488" y="2492212"/>
                  <a:pt x="2259131" y="2383355"/>
                  <a:pt x="2331702" y="2258169"/>
                </a:cubicBezTo>
                <a:cubicBezTo>
                  <a:pt x="2404273" y="2132983"/>
                  <a:pt x="2382502" y="1926155"/>
                  <a:pt x="2299045" y="1790084"/>
                </a:cubicBezTo>
                <a:cubicBezTo>
                  <a:pt x="2215588" y="1654013"/>
                  <a:pt x="2046859" y="1503427"/>
                  <a:pt x="1830959" y="1441741"/>
                </a:cubicBezTo>
                <a:cubicBezTo>
                  <a:pt x="1615059" y="1380055"/>
                  <a:pt x="1263088" y="1461698"/>
                  <a:pt x="1003645" y="1419969"/>
                </a:cubicBezTo>
                <a:cubicBezTo>
                  <a:pt x="744202" y="1378240"/>
                  <a:pt x="441216" y="1312926"/>
                  <a:pt x="274302" y="1191369"/>
                </a:cubicBezTo>
                <a:cubicBezTo>
                  <a:pt x="107388" y="1069812"/>
                  <a:pt x="20302" y="859356"/>
                  <a:pt x="2159" y="690627"/>
                </a:cubicBezTo>
                <a:cubicBezTo>
                  <a:pt x="-15984" y="521898"/>
                  <a:pt x="83802" y="291484"/>
                  <a:pt x="165445" y="178998"/>
                </a:cubicBezTo>
                <a:cubicBezTo>
                  <a:pt x="247088" y="66512"/>
                  <a:pt x="395860" y="42926"/>
                  <a:pt x="492017" y="15712"/>
                </a:cubicBezTo>
                <a:cubicBezTo>
                  <a:pt x="588174" y="-11502"/>
                  <a:pt x="665281" y="2105"/>
                  <a:pt x="742388" y="15712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494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8" grpId="0" animBg="1"/>
      <p:bldP spid="42" grpId="0"/>
      <p:bldP spid="46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Intuition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2971800" y="1981200"/>
            <a:ext cx="426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6934200" y="1981200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6188075" y="1981200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5610225" y="1981200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8866" name="Rectangle 18"/>
          <p:cNvSpPr>
            <a:spLocks noChangeArrowheads="1"/>
          </p:cNvSpPr>
          <p:nvPr/>
        </p:nvSpPr>
        <p:spPr bwMode="auto">
          <a:xfrm>
            <a:off x="4816475" y="1981200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4740275" y="1636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75</a:t>
            </a:r>
          </a:p>
        </p:txBody>
      </p:sp>
      <p:sp>
        <p:nvSpPr>
          <p:cNvPr id="78868" name="Text Box 20"/>
          <p:cNvSpPr txBox="1">
            <a:spLocks noChangeArrowheads="1"/>
          </p:cNvSpPr>
          <p:nvPr/>
        </p:nvSpPr>
        <p:spPr bwMode="auto">
          <a:xfrm>
            <a:off x="5553075" y="1614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85</a:t>
            </a:r>
          </a:p>
        </p:txBody>
      </p:sp>
      <p:sp>
        <p:nvSpPr>
          <p:cNvPr id="78869" name="Text Box 21"/>
          <p:cNvSpPr txBox="1">
            <a:spLocks noChangeArrowheads="1"/>
          </p:cNvSpPr>
          <p:nvPr/>
        </p:nvSpPr>
        <p:spPr bwMode="auto">
          <a:xfrm>
            <a:off x="6130925" y="1614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90</a:t>
            </a:r>
          </a:p>
        </p:txBody>
      </p:sp>
      <p:sp>
        <p:nvSpPr>
          <p:cNvPr id="78870" name="Text Box 22"/>
          <p:cNvSpPr txBox="1">
            <a:spLocks noChangeArrowheads="1"/>
          </p:cNvSpPr>
          <p:nvPr/>
        </p:nvSpPr>
        <p:spPr bwMode="auto">
          <a:xfrm>
            <a:off x="6800850" y="1614488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100</a:t>
            </a:r>
          </a:p>
        </p:txBody>
      </p:sp>
      <p:sp>
        <p:nvSpPr>
          <p:cNvPr id="78871" name="AutoShape 23"/>
          <p:cNvSpPr>
            <a:spLocks/>
          </p:cNvSpPr>
          <p:nvPr/>
        </p:nvSpPr>
        <p:spPr bwMode="auto">
          <a:xfrm rot="-5400000">
            <a:off x="3962400" y="1600200"/>
            <a:ext cx="228600" cy="20574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8872" name="Text Box 24"/>
          <p:cNvSpPr txBox="1">
            <a:spLocks noChangeArrowheads="1"/>
          </p:cNvSpPr>
          <p:nvPr/>
        </p:nvSpPr>
        <p:spPr bwMode="auto">
          <a:xfrm>
            <a:off x="1691680" y="2779713"/>
            <a:ext cx="69750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50 </a:t>
            </a:r>
            <a:r>
              <a:rPr lang="en-US" dirty="0" err="1"/>
              <a:t>Studierende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Score </a:t>
            </a:r>
            <a:r>
              <a:rPr lang="en-US" dirty="0">
                <a:cs typeface="Arial" charset="0"/>
              </a:rPr>
              <a:t>≤</a:t>
            </a:r>
            <a:r>
              <a:rPr lang="en-US" dirty="0"/>
              <a:t> 75</a:t>
            </a:r>
          </a:p>
          <a:p>
            <a:r>
              <a:rPr lang="en-US" dirty="0"/>
              <a:t>Was </a:t>
            </a:r>
            <a:r>
              <a:rPr lang="en-US" dirty="0" err="1"/>
              <a:t>ist</a:t>
            </a:r>
            <a:r>
              <a:rPr lang="en-US" dirty="0"/>
              <a:t> der Rang (von </a:t>
            </a:r>
            <a:r>
              <a:rPr lang="en-US" dirty="0" err="1"/>
              <a:t>klein</a:t>
            </a:r>
            <a:r>
              <a:rPr lang="en-US" dirty="0"/>
              <a:t> auf </a:t>
            </a:r>
            <a:r>
              <a:rPr lang="en-US" dirty="0" err="1"/>
              <a:t>groß</a:t>
            </a:r>
            <a:r>
              <a:rPr lang="en-US" dirty="0"/>
              <a:t>)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einen</a:t>
            </a:r>
            <a:r>
              <a:rPr lang="en-US" dirty="0"/>
              <a:t> </a:t>
            </a:r>
            <a:r>
              <a:rPr lang="en-US" dirty="0" err="1"/>
              <a:t>Studenten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Score 75?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78873" name="AutoShape 25"/>
          <p:cNvSpPr>
            <a:spLocks/>
          </p:cNvSpPr>
          <p:nvPr/>
        </p:nvSpPr>
        <p:spPr bwMode="auto">
          <a:xfrm rot="-5400000">
            <a:off x="4648200" y="2362200"/>
            <a:ext cx="228600" cy="3429000"/>
          </a:xfrm>
          <a:prstGeom prst="leftBrace">
            <a:avLst>
              <a:gd name="adj1" fmla="val 1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8874" name="Text Box 26"/>
          <p:cNvSpPr txBox="1">
            <a:spLocks noChangeArrowheads="1"/>
          </p:cNvSpPr>
          <p:nvPr/>
        </p:nvSpPr>
        <p:spPr bwMode="auto">
          <a:xfrm>
            <a:off x="2209800" y="4191000"/>
            <a:ext cx="51258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200 </a:t>
            </a:r>
            <a:r>
              <a:rPr lang="en-US" dirty="0" err="1"/>
              <a:t>Studierende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Score </a:t>
            </a:r>
            <a:r>
              <a:rPr lang="en-US" dirty="0">
                <a:cs typeface="Arial" charset="0"/>
              </a:rPr>
              <a:t>≤</a:t>
            </a:r>
            <a:r>
              <a:rPr lang="en-US" dirty="0"/>
              <a:t> 90</a:t>
            </a:r>
          </a:p>
          <a:p>
            <a:r>
              <a:rPr lang="en-US" dirty="0"/>
              <a:t>Was </a:t>
            </a:r>
            <a:r>
              <a:rPr lang="en-US" dirty="0" err="1"/>
              <a:t>ist</a:t>
            </a:r>
            <a:r>
              <a:rPr lang="en-US" dirty="0"/>
              <a:t> der Rang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einen</a:t>
            </a:r>
            <a:r>
              <a:rPr lang="en-US" dirty="0"/>
              <a:t> </a:t>
            </a:r>
            <a:r>
              <a:rPr lang="en-US" dirty="0" err="1"/>
              <a:t>Studenten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Score 90?</a:t>
            </a:r>
          </a:p>
        </p:txBody>
      </p:sp>
      <p:sp>
        <p:nvSpPr>
          <p:cNvPr id="78875" name="Rectangle 27"/>
          <p:cNvSpPr>
            <a:spLocks noChangeArrowheads="1"/>
          </p:cNvSpPr>
          <p:nvPr/>
        </p:nvSpPr>
        <p:spPr bwMode="auto">
          <a:xfrm>
            <a:off x="8382000" y="35052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</a:rPr>
              <a:t>50</a:t>
            </a:r>
          </a:p>
        </p:txBody>
      </p:sp>
      <p:sp>
        <p:nvSpPr>
          <p:cNvPr id="78876" name="Rectangle 28"/>
          <p:cNvSpPr>
            <a:spLocks noChangeArrowheads="1"/>
          </p:cNvSpPr>
          <p:nvPr/>
        </p:nvSpPr>
        <p:spPr bwMode="auto">
          <a:xfrm>
            <a:off x="8330808" y="4934496"/>
            <a:ext cx="5405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200</a:t>
            </a:r>
          </a:p>
        </p:txBody>
      </p:sp>
      <p:sp>
        <p:nvSpPr>
          <p:cNvPr id="1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A1BD14A-33FA-CB44-9920-5187250E31D8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0485417B-7258-8367-7603-DE5CF5F22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5667" y="5695244"/>
            <a:ext cx="426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576B3D4-35A6-5A7A-7D3A-70E6A8948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8067" y="5695244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..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47A3EC85-7A2E-9129-467C-C88C9D47F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1942" y="5695244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00F46453-4B64-0CEE-25F4-82E71885F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4092" y="5695244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BB58C1D9-BA02-B65D-F3DE-4E3BB565F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0342" y="5695244"/>
            <a:ext cx="3048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7" name="Text Box 19">
            <a:extLst>
              <a:ext uri="{FF2B5EF4-FFF2-40B4-BE49-F238E27FC236}">
                <a16:creationId xmlns:a16="http://schemas.microsoft.com/office/drawing/2014/main" id="{3F17F1A4-3A9A-634E-7ED7-4CE80B2C6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4142" y="5350757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75</a:t>
            </a:r>
          </a:p>
        </p:txBody>
      </p:sp>
      <p:sp>
        <p:nvSpPr>
          <p:cNvPr id="8" name="Text Box 20">
            <a:extLst>
              <a:ext uri="{FF2B5EF4-FFF2-40B4-BE49-F238E27FC236}">
                <a16:creationId xmlns:a16="http://schemas.microsoft.com/office/drawing/2014/main" id="{5AD302E4-1BA6-CF58-CB96-66C6F6F94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6942" y="5328532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85</a:t>
            </a:r>
          </a:p>
        </p:txBody>
      </p:sp>
      <p:sp>
        <p:nvSpPr>
          <p:cNvPr id="9" name="Text Box 21">
            <a:extLst>
              <a:ext uri="{FF2B5EF4-FFF2-40B4-BE49-F238E27FC236}">
                <a16:creationId xmlns:a16="http://schemas.microsoft.com/office/drawing/2014/main" id="{FFBFF62B-AE3F-CF03-CEEC-6674EAD09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4792" y="5328532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90</a:t>
            </a:r>
          </a:p>
        </p:txBody>
      </p:sp>
      <p:sp>
        <p:nvSpPr>
          <p:cNvPr id="10" name="Text Box 22">
            <a:extLst>
              <a:ext uri="{FF2B5EF4-FFF2-40B4-BE49-F238E27FC236}">
                <a16:creationId xmlns:a16="http://schemas.microsoft.com/office/drawing/2014/main" id="{A0C44AFD-135B-F7B8-5CB9-2B5C5A202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4717" y="5328532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4B7FA7-4734-EE40-DC67-14D94A969DA5}"/>
              </a:ext>
            </a:extLst>
          </p:cNvPr>
          <p:cNvSpPr txBox="1"/>
          <p:nvPr/>
        </p:nvSpPr>
        <p:spPr>
          <a:xfrm>
            <a:off x="1053301" y="530120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1" dirty="0" err="1">
                <a:solidFill>
                  <a:schemeClr val="accent2"/>
                </a:solidFill>
                <a:latin typeface="+mn-lt"/>
                <a:cs typeface="Arial Unicode MS" charset="0"/>
              </a:rPr>
              <a:t>Hilfsspeicher</a:t>
            </a:r>
            <a:r>
              <a:rPr lang="en-US" sz="1800" b="1" i="1" dirty="0">
                <a:solidFill>
                  <a:schemeClr val="accent2"/>
                </a:solidFill>
                <a:latin typeface="+mn-lt"/>
                <a:cs typeface="Arial Unicode MS" charset="0"/>
              </a:rPr>
              <a:t> (</a:t>
            </a:r>
            <a:r>
              <a:rPr lang="en-US" sz="1800" b="1" i="1" dirty="0" err="1">
                <a:solidFill>
                  <a:schemeClr val="accent2"/>
                </a:solidFill>
                <a:latin typeface="+mn-lt"/>
                <a:cs typeface="Arial Unicode MS" charset="0"/>
              </a:rPr>
              <a:t>Zustand</a:t>
            </a:r>
            <a:r>
              <a:rPr lang="en-US" sz="1800" b="1" i="1" dirty="0">
                <a:solidFill>
                  <a:schemeClr val="accent2"/>
                </a:solidFill>
                <a:latin typeface="+mn-lt"/>
                <a:cs typeface="Arial Unicode MS" charset="0"/>
              </a:rPr>
              <a:t> 2)</a:t>
            </a:r>
            <a:endParaRPr lang="en-DE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51BEE4-9D1B-1843-79AC-B0746391860E}"/>
              </a:ext>
            </a:extLst>
          </p:cNvPr>
          <p:cNvSpPr txBox="1"/>
          <p:nvPr/>
        </p:nvSpPr>
        <p:spPr>
          <a:xfrm>
            <a:off x="1053301" y="147735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1" dirty="0" err="1">
                <a:solidFill>
                  <a:schemeClr val="accent2"/>
                </a:solidFill>
                <a:latin typeface="+mn-lt"/>
                <a:cs typeface="Arial Unicode MS" charset="0"/>
              </a:rPr>
              <a:t>Hilfsspeicher</a:t>
            </a:r>
            <a:r>
              <a:rPr lang="en-US" sz="1800" b="1" i="1" dirty="0">
                <a:solidFill>
                  <a:schemeClr val="accent2"/>
                </a:solidFill>
                <a:latin typeface="+mn-lt"/>
                <a:cs typeface="Arial Unicode MS" charset="0"/>
              </a:rPr>
              <a:t> (</a:t>
            </a:r>
            <a:r>
              <a:rPr lang="en-US" sz="1800" b="1" i="1" dirty="0" err="1">
                <a:solidFill>
                  <a:schemeClr val="accent2"/>
                </a:solidFill>
                <a:latin typeface="+mn-lt"/>
                <a:cs typeface="Arial Unicode MS" charset="0"/>
              </a:rPr>
              <a:t>Zustand</a:t>
            </a:r>
            <a:r>
              <a:rPr lang="en-US" sz="1800" b="1" i="1" dirty="0">
                <a:solidFill>
                  <a:schemeClr val="accent2"/>
                </a:solidFill>
                <a:latin typeface="+mn-lt"/>
                <a:cs typeface="Arial Unicode MS" charset="0"/>
              </a:rPr>
              <a:t> 1)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08454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71" grpId="0" animBg="1"/>
      <p:bldP spid="78872" grpId="0"/>
      <p:bldP spid="78873" grpId="0" animBg="1"/>
      <p:bldP spid="78874" grpId="0"/>
      <p:bldP spid="78875" grpId="0"/>
      <p:bldP spid="78876" grpId="0"/>
      <p:bldP spid="2" grpId="0" animBg="1"/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Wiederholung ADT-Listen: </a:t>
            </a:r>
            <a:r>
              <a:rPr lang="de-DE" dirty="0" err="1"/>
              <a:t>insert</a:t>
            </a:r>
            <a:r>
              <a:rPr lang="de-DE" dirty="0"/>
              <a:t>(5, l)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60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605638" y="2278206"/>
            <a:ext cx="269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</a:p>
        </p:txBody>
      </p:sp>
      <p:sp>
        <p:nvSpPr>
          <p:cNvPr id="6" name="Rechteck 5"/>
          <p:cNvSpPr/>
          <p:nvPr/>
        </p:nvSpPr>
        <p:spPr>
          <a:xfrm>
            <a:off x="2108603" y="2278206"/>
            <a:ext cx="360040" cy="28192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404747" y="2879670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956475" y="2566238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2252619" y="4672473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252619" y="4888497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hteck 6"/>
          <p:cNvSpPr/>
          <p:nvPr/>
        </p:nvSpPr>
        <p:spPr>
          <a:xfrm>
            <a:off x="4628883" y="2879670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6"/>
          <p:cNvSpPr/>
          <p:nvPr/>
        </p:nvSpPr>
        <p:spPr>
          <a:xfrm>
            <a:off x="5781011" y="2879670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  /</a:t>
            </a:r>
            <a:endParaRPr lang="de-DE" dirty="0"/>
          </a:p>
        </p:txBody>
      </p:sp>
      <p:cxnSp>
        <p:nvCxnSpPr>
          <p:cNvPr id="24" name="Gerade Verbindung mit Pfeil 9"/>
          <p:cNvCxnSpPr>
            <a:endCxn id="19" idx="1"/>
          </p:cNvCxnSpPr>
          <p:nvPr/>
        </p:nvCxnSpPr>
        <p:spPr>
          <a:xfrm flipV="1">
            <a:off x="3980811" y="3059690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9"/>
          <p:cNvCxnSpPr>
            <a:endCxn id="21" idx="1"/>
          </p:cNvCxnSpPr>
          <p:nvPr/>
        </p:nvCxnSpPr>
        <p:spPr>
          <a:xfrm flipV="1">
            <a:off x="5204947" y="3059690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hteck 6"/>
          <p:cNvSpPr/>
          <p:nvPr/>
        </p:nvSpPr>
        <p:spPr>
          <a:xfrm>
            <a:off x="3404747" y="3567960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29" name="Gerade Verbindung mit Pfeil 16"/>
          <p:cNvCxnSpPr/>
          <p:nvPr/>
        </p:nvCxnSpPr>
        <p:spPr>
          <a:xfrm>
            <a:off x="3573147" y="3129065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hteck 6"/>
          <p:cNvSpPr/>
          <p:nvPr/>
        </p:nvSpPr>
        <p:spPr>
          <a:xfrm>
            <a:off x="4631292" y="3567960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33" name="Gerade Verbindung mit Pfeil 16"/>
          <p:cNvCxnSpPr/>
          <p:nvPr/>
        </p:nvCxnSpPr>
        <p:spPr>
          <a:xfrm>
            <a:off x="4799692" y="3129065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hteck 6"/>
          <p:cNvSpPr/>
          <p:nvPr/>
        </p:nvSpPr>
        <p:spPr>
          <a:xfrm>
            <a:off x="5781011" y="3567960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35" name="Gerade Verbindung mit Pfeil 16"/>
          <p:cNvCxnSpPr/>
          <p:nvPr/>
        </p:nvCxnSpPr>
        <p:spPr>
          <a:xfrm>
            <a:off x="5949411" y="3129065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hteck 6">
            <a:extLst>
              <a:ext uri="{FF2B5EF4-FFF2-40B4-BE49-F238E27FC236}">
                <a16:creationId xmlns:a16="http://schemas.microsoft.com/office/drawing/2014/main" id="{D02E156F-65E8-B74C-90CE-F46A5431D8B2}"/>
              </a:ext>
            </a:extLst>
          </p:cNvPr>
          <p:cNvSpPr/>
          <p:nvPr/>
        </p:nvSpPr>
        <p:spPr>
          <a:xfrm>
            <a:off x="3176147" y="131212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6">
            <a:extLst>
              <a:ext uri="{FF2B5EF4-FFF2-40B4-BE49-F238E27FC236}">
                <a16:creationId xmlns:a16="http://schemas.microsoft.com/office/drawing/2014/main" id="{4154D8FA-973B-B748-A24A-C01AA54101E9}"/>
              </a:ext>
            </a:extLst>
          </p:cNvPr>
          <p:cNvSpPr/>
          <p:nvPr/>
        </p:nvSpPr>
        <p:spPr>
          <a:xfrm>
            <a:off x="3176147" y="200041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5</a:t>
            </a:r>
          </a:p>
        </p:txBody>
      </p:sp>
      <p:cxnSp>
        <p:nvCxnSpPr>
          <p:cNvPr id="31" name="Gerade Verbindung mit Pfeil 16">
            <a:extLst>
              <a:ext uri="{FF2B5EF4-FFF2-40B4-BE49-F238E27FC236}">
                <a16:creationId xmlns:a16="http://schemas.microsoft.com/office/drawing/2014/main" id="{3BDB33C3-5AD1-904E-9F94-59877E31011E}"/>
              </a:ext>
            </a:extLst>
          </p:cNvPr>
          <p:cNvCxnSpPr/>
          <p:nvPr/>
        </p:nvCxnSpPr>
        <p:spPr>
          <a:xfrm>
            <a:off x="3344547" y="156152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reeform 10">
            <a:extLst>
              <a:ext uri="{FF2B5EF4-FFF2-40B4-BE49-F238E27FC236}">
                <a16:creationId xmlns:a16="http://schemas.microsoft.com/office/drawing/2014/main" id="{077FE735-51FD-F848-9C92-564A0A00704E}"/>
              </a:ext>
            </a:extLst>
          </p:cNvPr>
          <p:cNvSpPr/>
          <p:nvPr/>
        </p:nvSpPr>
        <p:spPr>
          <a:xfrm>
            <a:off x="2915816" y="1484784"/>
            <a:ext cx="1808101" cy="1616959"/>
          </a:xfrm>
          <a:custGeom>
            <a:avLst/>
            <a:gdLst>
              <a:gd name="connsiteX0" fmla="*/ 784468 w 1808101"/>
              <a:gd name="connsiteY0" fmla="*/ 0 h 1616959"/>
              <a:gd name="connsiteX1" fmla="*/ 1546468 w 1808101"/>
              <a:gd name="connsiteY1" fmla="*/ 141514 h 1616959"/>
              <a:gd name="connsiteX2" fmla="*/ 1807725 w 1808101"/>
              <a:gd name="connsiteY2" fmla="*/ 566057 h 1616959"/>
              <a:gd name="connsiteX3" fmla="*/ 1502925 w 1808101"/>
              <a:gd name="connsiteY3" fmla="*/ 1012371 h 1616959"/>
              <a:gd name="connsiteX4" fmla="*/ 218411 w 1808101"/>
              <a:gd name="connsiteY4" fmla="*/ 1219200 h 1616959"/>
              <a:gd name="connsiteX5" fmla="*/ 697 w 1808101"/>
              <a:gd name="connsiteY5" fmla="*/ 1426028 h 1616959"/>
              <a:gd name="connsiteX6" fmla="*/ 207525 w 1808101"/>
              <a:gd name="connsiteY6" fmla="*/ 1600200 h 1616959"/>
              <a:gd name="connsiteX7" fmla="*/ 490554 w 1808101"/>
              <a:gd name="connsiteY7" fmla="*/ 1600200 h 1616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8101" h="1616959">
                <a:moveTo>
                  <a:pt x="784468" y="0"/>
                </a:moveTo>
                <a:cubicBezTo>
                  <a:pt x="1080196" y="23585"/>
                  <a:pt x="1375925" y="47171"/>
                  <a:pt x="1546468" y="141514"/>
                </a:cubicBezTo>
                <a:cubicBezTo>
                  <a:pt x="1717011" y="235857"/>
                  <a:pt x="1814982" y="420914"/>
                  <a:pt x="1807725" y="566057"/>
                </a:cubicBezTo>
                <a:cubicBezTo>
                  <a:pt x="1800468" y="711200"/>
                  <a:pt x="1767811" y="903514"/>
                  <a:pt x="1502925" y="1012371"/>
                </a:cubicBezTo>
                <a:cubicBezTo>
                  <a:pt x="1238039" y="1121228"/>
                  <a:pt x="468782" y="1150257"/>
                  <a:pt x="218411" y="1219200"/>
                </a:cubicBezTo>
                <a:cubicBezTo>
                  <a:pt x="-31960" y="1288143"/>
                  <a:pt x="2511" y="1362528"/>
                  <a:pt x="697" y="1426028"/>
                </a:cubicBezTo>
                <a:cubicBezTo>
                  <a:pt x="-1117" y="1489528"/>
                  <a:pt x="125882" y="1571171"/>
                  <a:pt x="207525" y="1600200"/>
                </a:cubicBezTo>
                <a:cubicBezTo>
                  <a:pt x="289168" y="1629229"/>
                  <a:pt x="389861" y="1614714"/>
                  <a:pt x="490554" y="1600200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A6E4D5BE-89EB-BE46-8FC9-B7B9356E6FDE}"/>
              </a:ext>
            </a:extLst>
          </p:cNvPr>
          <p:cNvSpPr/>
          <p:nvPr/>
        </p:nvSpPr>
        <p:spPr>
          <a:xfrm>
            <a:off x="2339570" y="1430006"/>
            <a:ext cx="816428" cy="1677289"/>
          </a:xfrm>
          <a:custGeom>
            <a:avLst/>
            <a:gdLst>
              <a:gd name="connsiteX0" fmla="*/ 0 w 816428"/>
              <a:gd name="connsiteY0" fmla="*/ 1676749 h 1677289"/>
              <a:gd name="connsiteX1" fmla="*/ 337457 w 816428"/>
              <a:gd name="connsiteY1" fmla="*/ 1600549 h 1677289"/>
              <a:gd name="connsiteX2" fmla="*/ 522514 w 816428"/>
              <a:gd name="connsiteY2" fmla="*/ 1197778 h 1677289"/>
              <a:gd name="connsiteX3" fmla="*/ 522514 w 816428"/>
              <a:gd name="connsiteY3" fmla="*/ 729692 h 1677289"/>
              <a:gd name="connsiteX4" fmla="*/ 283028 w 816428"/>
              <a:gd name="connsiteY4" fmla="*/ 326921 h 1677289"/>
              <a:gd name="connsiteX5" fmla="*/ 293914 w 816428"/>
              <a:gd name="connsiteY5" fmla="*/ 141864 h 1677289"/>
              <a:gd name="connsiteX6" fmla="*/ 424543 w 816428"/>
              <a:gd name="connsiteY6" fmla="*/ 22121 h 1677289"/>
              <a:gd name="connsiteX7" fmla="*/ 816428 w 816428"/>
              <a:gd name="connsiteY7" fmla="*/ 349 h 1677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6428" h="1677289">
                <a:moveTo>
                  <a:pt x="0" y="1676749"/>
                </a:moveTo>
                <a:cubicBezTo>
                  <a:pt x="125185" y="1678563"/>
                  <a:pt x="250371" y="1680378"/>
                  <a:pt x="337457" y="1600549"/>
                </a:cubicBezTo>
                <a:cubicBezTo>
                  <a:pt x="424543" y="1520720"/>
                  <a:pt x="491671" y="1342921"/>
                  <a:pt x="522514" y="1197778"/>
                </a:cubicBezTo>
                <a:cubicBezTo>
                  <a:pt x="553357" y="1052635"/>
                  <a:pt x="562428" y="874835"/>
                  <a:pt x="522514" y="729692"/>
                </a:cubicBezTo>
                <a:cubicBezTo>
                  <a:pt x="482600" y="584549"/>
                  <a:pt x="321128" y="424892"/>
                  <a:pt x="283028" y="326921"/>
                </a:cubicBezTo>
                <a:cubicBezTo>
                  <a:pt x="244928" y="228950"/>
                  <a:pt x="270328" y="192664"/>
                  <a:pt x="293914" y="141864"/>
                </a:cubicBezTo>
                <a:cubicBezTo>
                  <a:pt x="317500" y="91064"/>
                  <a:pt x="337457" y="45707"/>
                  <a:pt x="424543" y="22121"/>
                </a:cubicBezTo>
                <a:cubicBezTo>
                  <a:pt x="511629" y="-1465"/>
                  <a:pt x="664028" y="-558"/>
                  <a:pt x="816428" y="349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C72AA2-F0A4-6E42-98F7-3836548951C1}"/>
              </a:ext>
            </a:extLst>
          </p:cNvPr>
          <p:cNvSpPr txBox="1"/>
          <p:nvPr/>
        </p:nvSpPr>
        <p:spPr>
          <a:xfrm>
            <a:off x="4484867" y="4528457"/>
            <a:ext cx="3804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l.internalRepr</a:t>
            </a:r>
            <a:r>
              <a:rPr lang="en-US" dirty="0"/>
              <a:t> = cons(5, </a:t>
            </a:r>
            <a:r>
              <a:rPr lang="en-US" dirty="0" err="1"/>
              <a:t>l.internalRepr</a:t>
            </a:r>
            <a:r>
              <a:rPr lang="en-US" dirty="0"/>
              <a:t>)</a:t>
            </a:r>
            <a:endParaRPr lang="en-DE" dirty="0"/>
          </a:p>
        </p:txBody>
      </p:sp>
      <p:sp>
        <p:nvSpPr>
          <p:cNvPr id="8" name="Cloud Callout 7">
            <a:extLst>
              <a:ext uri="{FF2B5EF4-FFF2-40B4-BE49-F238E27FC236}">
                <a16:creationId xmlns:a16="http://schemas.microsoft.com/office/drawing/2014/main" id="{12E9D462-6789-2B43-A662-9F7DB8227D03}"/>
              </a:ext>
            </a:extLst>
          </p:cNvPr>
          <p:cNvSpPr/>
          <p:nvPr/>
        </p:nvSpPr>
        <p:spPr>
          <a:xfrm>
            <a:off x="4991332" y="5097480"/>
            <a:ext cx="2532996" cy="1067824"/>
          </a:xfrm>
          <a:prstGeom prst="cloudCallout">
            <a:avLst>
              <a:gd name="adj1" fmla="val -48767"/>
              <a:gd name="adj2" fmla="val -5269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>
                <a:solidFill>
                  <a:schemeClr val="tx1"/>
                </a:solidFill>
              </a:rPr>
              <a:t>Aber von außen nicht sichtbar</a:t>
            </a:r>
          </a:p>
        </p:txBody>
      </p:sp>
    </p:spTree>
    <p:extLst>
      <p:ext uri="{BB962C8B-B14F-4D97-AF65-F5344CB8AC3E}">
        <p14:creationId xmlns:p14="http://schemas.microsoft.com/office/powerpoint/2010/main" val="134985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D298B-8C28-434F-A177-C9899087E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Zugriff auf erste Komponente mit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A1BA2-0E88-994B-81B1-F3B6A809A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r>
              <a:rPr lang="en-GB" dirty="0"/>
              <a:t>first(l) </a:t>
            </a:r>
            <a:r>
              <a:rPr lang="en-GB" dirty="0" err="1"/>
              <a:t>oder</a:t>
            </a:r>
            <a:r>
              <a:rPr lang="en-GB" dirty="0"/>
              <a:t> l</a:t>
            </a:r>
            <a:r>
              <a:rPr lang="en-DE" dirty="0"/>
              <a:t>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C41C8B-C30D-2146-B0C5-632EB1376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61</a:t>
            </a:fld>
            <a:endParaRPr lang="de-DE"/>
          </a:p>
        </p:txBody>
      </p:sp>
      <p:sp>
        <p:nvSpPr>
          <p:cNvPr id="5" name="Rechteck 6">
            <a:extLst>
              <a:ext uri="{FF2B5EF4-FFF2-40B4-BE49-F238E27FC236}">
                <a16:creationId xmlns:a16="http://schemas.microsoft.com/office/drawing/2014/main" id="{DDFE2894-2AF4-C449-B770-939B46781161}"/>
              </a:ext>
            </a:extLst>
          </p:cNvPr>
          <p:cNvSpPr/>
          <p:nvPr/>
        </p:nvSpPr>
        <p:spPr>
          <a:xfrm>
            <a:off x="2987824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9">
            <a:extLst>
              <a:ext uri="{FF2B5EF4-FFF2-40B4-BE49-F238E27FC236}">
                <a16:creationId xmlns:a16="http://schemas.microsoft.com/office/drawing/2014/main" id="{DF94E52D-E4EA-D84A-A722-F9D33C7101A9}"/>
              </a:ext>
            </a:extLst>
          </p:cNvPr>
          <p:cNvCxnSpPr/>
          <p:nvPr/>
        </p:nvCxnSpPr>
        <p:spPr>
          <a:xfrm>
            <a:off x="2339752" y="1948355"/>
            <a:ext cx="64807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BDE69C09-F981-B14F-A97D-BC73D0917CDF}"/>
              </a:ext>
            </a:extLst>
          </p:cNvPr>
          <p:cNvSpPr/>
          <p:nvPr/>
        </p:nvSpPr>
        <p:spPr>
          <a:xfrm>
            <a:off x="4211960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6">
            <a:extLst>
              <a:ext uri="{FF2B5EF4-FFF2-40B4-BE49-F238E27FC236}">
                <a16:creationId xmlns:a16="http://schemas.microsoft.com/office/drawing/2014/main" id="{81E615A3-BFED-574E-A3B9-2B33D10AE2C0}"/>
              </a:ext>
            </a:extLst>
          </p:cNvPr>
          <p:cNvSpPr/>
          <p:nvPr/>
        </p:nvSpPr>
        <p:spPr>
          <a:xfrm>
            <a:off x="5364088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[ ]</a:t>
            </a:r>
            <a:endParaRPr lang="de-DE" dirty="0"/>
          </a:p>
        </p:txBody>
      </p:sp>
      <p:cxnSp>
        <p:nvCxnSpPr>
          <p:cNvPr id="9" name="Gerade Verbindung mit Pfeil 9">
            <a:extLst>
              <a:ext uri="{FF2B5EF4-FFF2-40B4-BE49-F238E27FC236}">
                <a16:creationId xmlns:a16="http://schemas.microsoft.com/office/drawing/2014/main" id="{56DA9D31-F3D8-C449-A112-B13EE71D16CE}"/>
              </a:ext>
            </a:extLst>
          </p:cNvPr>
          <p:cNvCxnSpPr/>
          <p:nvPr/>
        </p:nvCxnSpPr>
        <p:spPr>
          <a:xfrm flipV="1">
            <a:off x="3563888" y="1937751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440291F5-4145-A942-B642-FB8EA26D706A}"/>
              </a:ext>
            </a:extLst>
          </p:cNvPr>
          <p:cNvCxnSpPr/>
          <p:nvPr/>
        </p:nvCxnSpPr>
        <p:spPr>
          <a:xfrm flipV="1">
            <a:off x="4788024" y="1937751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hteck 6">
            <a:extLst>
              <a:ext uri="{FF2B5EF4-FFF2-40B4-BE49-F238E27FC236}">
                <a16:creationId xmlns:a16="http://schemas.microsoft.com/office/drawing/2014/main" id="{87D4DC08-F954-414C-932C-77057DEDA403}"/>
              </a:ext>
            </a:extLst>
          </p:cNvPr>
          <p:cNvSpPr/>
          <p:nvPr/>
        </p:nvSpPr>
        <p:spPr>
          <a:xfrm>
            <a:off x="2987824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12" name="Gerade Verbindung mit Pfeil 16">
            <a:extLst>
              <a:ext uri="{FF2B5EF4-FFF2-40B4-BE49-F238E27FC236}">
                <a16:creationId xmlns:a16="http://schemas.microsoft.com/office/drawing/2014/main" id="{DB6158AC-3B95-E54D-A9F1-F255C51ABEEC}"/>
              </a:ext>
            </a:extLst>
          </p:cNvPr>
          <p:cNvCxnSpPr/>
          <p:nvPr/>
        </p:nvCxnSpPr>
        <p:spPr>
          <a:xfrm>
            <a:off x="3156224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6">
            <a:extLst>
              <a:ext uri="{FF2B5EF4-FFF2-40B4-BE49-F238E27FC236}">
                <a16:creationId xmlns:a16="http://schemas.microsoft.com/office/drawing/2014/main" id="{59E43FF4-357F-E644-9532-700066BF3257}"/>
              </a:ext>
            </a:extLst>
          </p:cNvPr>
          <p:cNvSpPr/>
          <p:nvPr/>
        </p:nvSpPr>
        <p:spPr>
          <a:xfrm>
            <a:off x="4214369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14" name="Gerade Verbindung mit Pfeil 16">
            <a:extLst>
              <a:ext uri="{FF2B5EF4-FFF2-40B4-BE49-F238E27FC236}">
                <a16:creationId xmlns:a16="http://schemas.microsoft.com/office/drawing/2014/main" id="{ED1EC44B-16B2-794E-BDDF-05D8CF4014AC}"/>
              </a:ext>
            </a:extLst>
          </p:cNvPr>
          <p:cNvCxnSpPr/>
          <p:nvPr/>
        </p:nvCxnSpPr>
        <p:spPr>
          <a:xfrm>
            <a:off x="4382769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hteck 6">
            <a:extLst>
              <a:ext uri="{FF2B5EF4-FFF2-40B4-BE49-F238E27FC236}">
                <a16:creationId xmlns:a16="http://schemas.microsoft.com/office/drawing/2014/main" id="{3F007ADF-E815-8E42-B026-CDA7CE170F08}"/>
              </a:ext>
            </a:extLst>
          </p:cNvPr>
          <p:cNvSpPr/>
          <p:nvPr/>
        </p:nvSpPr>
        <p:spPr>
          <a:xfrm>
            <a:off x="5364088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16" name="Gerade Verbindung mit Pfeil 16">
            <a:extLst>
              <a:ext uri="{FF2B5EF4-FFF2-40B4-BE49-F238E27FC236}">
                <a16:creationId xmlns:a16="http://schemas.microsoft.com/office/drawing/2014/main" id="{A65FE0E9-01CA-4741-AE97-A8D42C0D9AD2}"/>
              </a:ext>
            </a:extLst>
          </p:cNvPr>
          <p:cNvCxnSpPr/>
          <p:nvPr/>
        </p:nvCxnSpPr>
        <p:spPr>
          <a:xfrm>
            <a:off x="5532488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feld 4">
            <a:extLst>
              <a:ext uri="{FF2B5EF4-FFF2-40B4-BE49-F238E27FC236}">
                <a16:creationId xmlns:a16="http://schemas.microsoft.com/office/drawing/2014/main" id="{658F1349-1558-F149-8B45-B2428803795A}"/>
              </a:ext>
            </a:extLst>
          </p:cNvPr>
          <p:cNvSpPr txBox="1"/>
          <p:nvPr/>
        </p:nvSpPr>
        <p:spPr>
          <a:xfrm>
            <a:off x="1979712" y="1681644"/>
            <a:ext cx="269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75029D6-99D6-0148-98C7-D40CD402C80C}"/>
              </a:ext>
            </a:extLst>
          </p:cNvPr>
          <p:cNvSpPr/>
          <p:nvPr/>
        </p:nvSpPr>
        <p:spPr>
          <a:xfrm>
            <a:off x="2771800" y="2276872"/>
            <a:ext cx="792088" cy="72008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7507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D298B-8C28-434F-A177-C9899087E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Manipulaton der ersten Komponente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A1BA2-0E88-994B-81B1-F3B6A809A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r>
              <a:rPr lang="en-US" dirty="0"/>
              <a:t>l[1]</a:t>
            </a:r>
            <a:r>
              <a:rPr lang="en-DE" dirty="0"/>
              <a:t> = 6</a:t>
            </a:r>
          </a:p>
          <a:p>
            <a:endParaRPr lang="en-DE" dirty="0"/>
          </a:p>
          <a:p>
            <a:r>
              <a:rPr lang="en-DE" dirty="0"/>
              <a:t>Vergleiche das Setzen von Arrayelementen: A[i] =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C41C8B-C30D-2146-B0C5-632EB1376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62</a:t>
            </a:fld>
            <a:endParaRPr lang="de-DE"/>
          </a:p>
        </p:txBody>
      </p:sp>
      <p:sp>
        <p:nvSpPr>
          <p:cNvPr id="5" name="Rechteck 6">
            <a:extLst>
              <a:ext uri="{FF2B5EF4-FFF2-40B4-BE49-F238E27FC236}">
                <a16:creationId xmlns:a16="http://schemas.microsoft.com/office/drawing/2014/main" id="{DDFE2894-2AF4-C449-B770-939B46781161}"/>
              </a:ext>
            </a:extLst>
          </p:cNvPr>
          <p:cNvSpPr/>
          <p:nvPr/>
        </p:nvSpPr>
        <p:spPr>
          <a:xfrm>
            <a:off x="2987824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9">
            <a:extLst>
              <a:ext uri="{FF2B5EF4-FFF2-40B4-BE49-F238E27FC236}">
                <a16:creationId xmlns:a16="http://schemas.microsoft.com/office/drawing/2014/main" id="{DF94E52D-E4EA-D84A-A722-F9D33C7101A9}"/>
              </a:ext>
            </a:extLst>
          </p:cNvPr>
          <p:cNvCxnSpPr/>
          <p:nvPr/>
        </p:nvCxnSpPr>
        <p:spPr>
          <a:xfrm>
            <a:off x="2339752" y="1948355"/>
            <a:ext cx="64807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BDE69C09-F981-B14F-A97D-BC73D0917CDF}"/>
              </a:ext>
            </a:extLst>
          </p:cNvPr>
          <p:cNvSpPr/>
          <p:nvPr/>
        </p:nvSpPr>
        <p:spPr>
          <a:xfrm>
            <a:off x="4211960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6">
            <a:extLst>
              <a:ext uri="{FF2B5EF4-FFF2-40B4-BE49-F238E27FC236}">
                <a16:creationId xmlns:a16="http://schemas.microsoft.com/office/drawing/2014/main" id="{81E615A3-BFED-574E-A3B9-2B33D10AE2C0}"/>
              </a:ext>
            </a:extLst>
          </p:cNvPr>
          <p:cNvSpPr/>
          <p:nvPr/>
        </p:nvSpPr>
        <p:spPr>
          <a:xfrm>
            <a:off x="5364088" y="1757731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  /</a:t>
            </a:r>
            <a:endParaRPr lang="de-DE" dirty="0"/>
          </a:p>
        </p:txBody>
      </p:sp>
      <p:cxnSp>
        <p:nvCxnSpPr>
          <p:cNvPr id="9" name="Gerade Verbindung mit Pfeil 9">
            <a:extLst>
              <a:ext uri="{FF2B5EF4-FFF2-40B4-BE49-F238E27FC236}">
                <a16:creationId xmlns:a16="http://schemas.microsoft.com/office/drawing/2014/main" id="{56DA9D31-F3D8-C449-A112-B13EE71D16CE}"/>
              </a:ext>
            </a:extLst>
          </p:cNvPr>
          <p:cNvCxnSpPr/>
          <p:nvPr/>
        </p:nvCxnSpPr>
        <p:spPr>
          <a:xfrm flipV="1">
            <a:off x="3563888" y="1937751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440291F5-4145-A942-B642-FB8EA26D706A}"/>
              </a:ext>
            </a:extLst>
          </p:cNvPr>
          <p:cNvCxnSpPr/>
          <p:nvPr/>
        </p:nvCxnSpPr>
        <p:spPr>
          <a:xfrm flipV="1">
            <a:off x="4788024" y="1937751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hteck 6">
            <a:extLst>
              <a:ext uri="{FF2B5EF4-FFF2-40B4-BE49-F238E27FC236}">
                <a16:creationId xmlns:a16="http://schemas.microsoft.com/office/drawing/2014/main" id="{87D4DC08-F954-414C-932C-77057DEDA403}"/>
              </a:ext>
            </a:extLst>
          </p:cNvPr>
          <p:cNvSpPr/>
          <p:nvPr/>
        </p:nvSpPr>
        <p:spPr>
          <a:xfrm>
            <a:off x="2987824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6</a:t>
            </a:r>
          </a:p>
        </p:txBody>
      </p:sp>
      <p:cxnSp>
        <p:nvCxnSpPr>
          <p:cNvPr id="12" name="Gerade Verbindung mit Pfeil 16">
            <a:extLst>
              <a:ext uri="{FF2B5EF4-FFF2-40B4-BE49-F238E27FC236}">
                <a16:creationId xmlns:a16="http://schemas.microsoft.com/office/drawing/2014/main" id="{DB6158AC-3B95-E54D-A9F1-F255C51ABEEC}"/>
              </a:ext>
            </a:extLst>
          </p:cNvPr>
          <p:cNvCxnSpPr/>
          <p:nvPr/>
        </p:nvCxnSpPr>
        <p:spPr>
          <a:xfrm>
            <a:off x="3156224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6">
            <a:extLst>
              <a:ext uri="{FF2B5EF4-FFF2-40B4-BE49-F238E27FC236}">
                <a16:creationId xmlns:a16="http://schemas.microsoft.com/office/drawing/2014/main" id="{59E43FF4-357F-E644-9532-700066BF3257}"/>
              </a:ext>
            </a:extLst>
          </p:cNvPr>
          <p:cNvSpPr/>
          <p:nvPr/>
        </p:nvSpPr>
        <p:spPr>
          <a:xfrm>
            <a:off x="4214369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14" name="Gerade Verbindung mit Pfeil 16">
            <a:extLst>
              <a:ext uri="{FF2B5EF4-FFF2-40B4-BE49-F238E27FC236}">
                <a16:creationId xmlns:a16="http://schemas.microsoft.com/office/drawing/2014/main" id="{ED1EC44B-16B2-794E-BDDF-05D8CF4014AC}"/>
              </a:ext>
            </a:extLst>
          </p:cNvPr>
          <p:cNvCxnSpPr/>
          <p:nvPr/>
        </p:nvCxnSpPr>
        <p:spPr>
          <a:xfrm>
            <a:off x="4382769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hteck 6">
            <a:extLst>
              <a:ext uri="{FF2B5EF4-FFF2-40B4-BE49-F238E27FC236}">
                <a16:creationId xmlns:a16="http://schemas.microsoft.com/office/drawing/2014/main" id="{3F007ADF-E815-8E42-B026-CDA7CE170F08}"/>
              </a:ext>
            </a:extLst>
          </p:cNvPr>
          <p:cNvSpPr/>
          <p:nvPr/>
        </p:nvSpPr>
        <p:spPr>
          <a:xfrm>
            <a:off x="5364088" y="2446021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16" name="Gerade Verbindung mit Pfeil 16">
            <a:extLst>
              <a:ext uri="{FF2B5EF4-FFF2-40B4-BE49-F238E27FC236}">
                <a16:creationId xmlns:a16="http://schemas.microsoft.com/office/drawing/2014/main" id="{A65FE0E9-01CA-4741-AE97-A8D42C0D9AD2}"/>
              </a:ext>
            </a:extLst>
          </p:cNvPr>
          <p:cNvCxnSpPr/>
          <p:nvPr/>
        </p:nvCxnSpPr>
        <p:spPr>
          <a:xfrm>
            <a:off x="5532488" y="2007126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feld 4">
            <a:extLst>
              <a:ext uri="{FF2B5EF4-FFF2-40B4-BE49-F238E27FC236}">
                <a16:creationId xmlns:a16="http://schemas.microsoft.com/office/drawing/2014/main" id="{658F1349-1558-F149-8B45-B2428803795A}"/>
              </a:ext>
            </a:extLst>
          </p:cNvPr>
          <p:cNvSpPr txBox="1"/>
          <p:nvPr/>
        </p:nvSpPr>
        <p:spPr>
          <a:xfrm>
            <a:off x="1979712" y="1681644"/>
            <a:ext cx="269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8973E17-107A-8540-95BA-564DC6B47F76}"/>
              </a:ext>
            </a:extLst>
          </p:cNvPr>
          <p:cNvSpPr/>
          <p:nvPr/>
        </p:nvSpPr>
        <p:spPr>
          <a:xfrm>
            <a:off x="2771800" y="2276872"/>
            <a:ext cx="792088" cy="72008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9438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D298B-8C28-434F-A177-C9899087E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Zugriff auf zweite Komponte mit 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A1BA2-0E88-994B-81B1-F3B6A809A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r>
              <a:rPr lang="en-US" dirty="0"/>
              <a:t>rest</a:t>
            </a:r>
            <a:r>
              <a:rPr lang="en-DE" dirty="0"/>
              <a:t>(l)</a:t>
            </a:r>
          </a:p>
          <a:p>
            <a:r>
              <a:rPr lang="en-US"/>
              <a:t>l</a:t>
            </a:r>
            <a:r>
              <a:rPr lang="en-DE"/>
              <a:t>[</a:t>
            </a:r>
            <a:r>
              <a:rPr lang="en-DE" dirty="0"/>
              <a:t>2]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C41C8B-C30D-2146-B0C5-632EB1376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63</a:t>
            </a:fld>
            <a:endParaRPr lang="de-DE"/>
          </a:p>
        </p:txBody>
      </p:sp>
      <p:sp>
        <p:nvSpPr>
          <p:cNvPr id="5" name="Rechteck 6">
            <a:extLst>
              <a:ext uri="{FF2B5EF4-FFF2-40B4-BE49-F238E27FC236}">
                <a16:creationId xmlns:a16="http://schemas.microsoft.com/office/drawing/2014/main" id="{DDFE2894-2AF4-C449-B770-939B46781161}"/>
              </a:ext>
            </a:extLst>
          </p:cNvPr>
          <p:cNvSpPr/>
          <p:nvPr/>
        </p:nvSpPr>
        <p:spPr>
          <a:xfrm>
            <a:off x="1821675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9">
            <a:extLst>
              <a:ext uri="{FF2B5EF4-FFF2-40B4-BE49-F238E27FC236}">
                <a16:creationId xmlns:a16="http://schemas.microsoft.com/office/drawing/2014/main" id="{DF94E52D-E4EA-D84A-A722-F9D33C7101A9}"/>
              </a:ext>
            </a:extLst>
          </p:cNvPr>
          <p:cNvCxnSpPr/>
          <p:nvPr/>
        </p:nvCxnSpPr>
        <p:spPr>
          <a:xfrm>
            <a:off x="1173603" y="1860421"/>
            <a:ext cx="64807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BDE69C09-F981-B14F-A97D-BC73D0917CDF}"/>
              </a:ext>
            </a:extLst>
          </p:cNvPr>
          <p:cNvSpPr/>
          <p:nvPr/>
        </p:nvSpPr>
        <p:spPr>
          <a:xfrm>
            <a:off x="3045811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6">
            <a:extLst>
              <a:ext uri="{FF2B5EF4-FFF2-40B4-BE49-F238E27FC236}">
                <a16:creationId xmlns:a16="http://schemas.microsoft.com/office/drawing/2014/main" id="{81E615A3-BFED-574E-A3B9-2B33D10AE2C0}"/>
              </a:ext>
            </a:extLst>
          </p:cNvPr>
          <p:cNvSpPr/>
          <p:nvPr/>
        </p:nvSpPr>
        <p:spPr>
          <a:xfrm>
            <a:off x="4197939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  /</a:t>
            </a:r>
            <a:endParaRPr lang="de-DE" dirty="0"/>
          </a:p>
        </p:txBody>
      </p:sp>
      <p:cxnSp>
        <p:nvCxnSpPr>
          <p:cNvPr id="9" name="Gerade Verbindung mit Pfeil 9">
            <a:extLst>
              <a:ext uri="{FF2B5EF4-FFF2-40B4-BE49-F238E27FC236}">
                <a16:creationId xmlns:a16="http://schemas.microsoft.com/office/drawing/2014/main" id="{56DA9D31-F3D8-C449-A112-B13EE71D16CE}"/>
              </a:ext>
            </a:extLst>
          </p:cNvPr>
          <p:cNvCxnSpPr/>
          <p:nvPr/>
        </p:nvCxnSpPr>
        <p:spPr>
          <a:xfrm flipV="1">
            <a:off x="2397739" y="1849817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440291F5-4145-A942-B642-FB8EA26D706A}"/>
              </a:ext>
            </a:extLst>
          </p:cNvPr>
          <p:cNvCxnSpPr/>
          <p:nvPr/>
        </p:nvCxnSpPr>
        <p:spPr>
          <a:xfrm flipV="1">
            <a:off x="3621875" y="1849817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hteck 6">
            <a:extLst>
              <a:ext uri="{FF2B5EF4-FFF2-40B4-BE49-F238E27FC236}">
                <a16:creationId xmlns:a16="http://schemas.microsoft.com/office/drawing/2014/main" id="{87D4DC08-F954-414C-932C-77057DEDA403}"/>
              </a:ext>
            </a:extLst>
          </p:cNvPr>
          <p:cNvSpPr/>
          <p:nvPr/>
        </p:nvSpPr>
        <p:spPr>
          <a:xfrm>
            <a:off x="1821675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12" name="Gerade Verbindung mit Pfeil 16">
            <a:extLst>
              <a:ext uri="{FF2B5EF4-FFF2-40B4-BE49-F238E27FC236}">
                <a16:creationId xmlns:a16="http://schemas.microsoft.com/office/drawing/2014/main" id="{DB6158AC-3B95-E54D-A9F1-F255C51ABEEC}"/>
              </a:ext>
            </a:extLst>
          </p:cNvPr>
          <p:cNvCxnSpPr/>
          <p:nvPr/>
        </p:nvCxnSpPr>
        <p:spPr>
          <a:xfrm>
            <a:off x="1990075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6">
            <a:extLst>
              <a:ext uri="{FF2B5EF4-FFF2-40B4-BE49-F238E27FC236}">
                <a16:creationId xmlns:a16="http://schemas.microsoft.com/office/drawing/2014/main" id="{59E43FF4-357F-E644-9532-700066BF3257}"/>
              </a:ext>
            </a:extLst>
          </p:cNvPr>
          <p:cNvSpPr/>
          <p:nvPr/>
        </p:nvSpPr>
        <p:spPr>
          <a:xfrm>
            <a:off x="3048220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14" name="Gerade Verbindung mit Pfeil 16">
            <a:extLst>
              <a:ext uri="{FF2B5EF4-FFF2-40B4-BE49-F238E27FC236}">
                <a16:creationId xmlns:a16="http://schemas.microsoft.com/office/drawing/2014/main" id="{ED1EC44B-16B2-794E-BDDF-05D8CF4014AC}"/>
              </a:ext>
            </a:extLst>
          </p:cNvPr>
          <p:cNvCxnSpPr/>
          <p:nvPr/>
        </p:nvCxnSpPr>
        <p:spPr>
          <a:xfrm>
            <a:off x="3216620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hteck 6">
            <a:extLst>
              <a:ext uri="{FF2B5EF4-FFF2-40B4-BE49-F238E27FC236}">
                <a16:creationId xmlns:a16="http://schemas.microsoft.com/office/drawing/2014/main" id="{3F007ADF-E815-8E42-B026-CDA7CE170F08}"/>
              </a:ext>
            </a:extLst>
          </p:cNvPr>
          <p:cNvSpPr/>
          <p:nvPr/>
        </p:nvSpPr>
        <p:spPr>
          <a:xfrm>
            <a:off x="4197939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16" name="Gerade Verbindung mit Pfeil 16">
            <a:extLst>
              <a:ext uri="{FF2B5EF4-FFF2-40B4-BE49-F238E27FC236}">
                <a16:creationId xmlns:a16="http://schemas.microsoft.com/office/drawing/2014/main" id="{A65FE0E9-01CA-4741-AE97-A8D42C0D9AD2}"/>
              </a:ext>
            </a:extLst>
          </p:cNvPr>
          <p:cNvCxnSpPr/>
          <p:nvPr/>
        </p:nvCxnSpPr>
        <p:spPr>
          <a:xfrm>
            <a:off x="4366339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feld 4">
            <a:extLst>
              <a:ext uri="{FF2B5EF4-FFF2-40B4-BE49-F238E27FC236}">
                <a16:creationId xmlns:a16="http://schemas.microsoft.com/office/drawing/2014/main" id="{658F1349-1558-F149-8B45-B2428803795A}"/>
              </a:ext>
            </a:extLst>
          </p:cNvPr>
          <p:cNvSpPr txBox="1"/>
          <p:nvPr/>
        </p:nvSpPr>
        <p:spPr>
          <a:xfrm>
            <a:off x="813563" y="1593710"/>
            <a:ext cx="269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6289B4E-7AE7-254F-AF54-6AF7DC55EF80}"/>
              </a:ext>
            </a:extLst>
          </p:cNvPr>
          <p:cNvSpPr/>
          <p:nvPr/>
        </p:nvSpPr>
        <p:spPr>
          <a:xfrm>
            <a:off x="1850571" y="1970314"/>
            <a:ext cx="1164772" cy="1371600"/>
          </a:xfrm>
          <a:custGeom>
            <a:avLst/>
            <a:gdLst>
              <a:gd name="connsiteX0" fmla="*/ 0 w 1164772"/>
              <a:gd name="connsiteY0" fmla="*/ 1371600 h 1371600"/>
              <a:gd name="connsiteX1" fmla="*/ 457200 w 1164772"/>
              <a:gd name="connsiteY1" fmla="*/ 1273629 h 1371600"/>
              <a:gd name="connsiteX2" fmla="*/ 674915 w 1164772"/>
              <a:gd name="connsiteY2" fmla="*/ 1012372 h 1371600"/>
              <a:gd name="connsiteX3" fmla="*/ 805543 w 1164772"/>
              <a:gd name="connsiteY3" fmla="*/ 391886 h 1371600"/>
              <a:gd name="connsiteX4" fmla="*/ 903515 w 1164772"/>
              <a:gd name="connsiteY4" fmla="*/ 141515 h 1371600"/>
              <a:gd name="connsiteX5" fmla="*/ 1164772 w 1164772"/>
              <a:gd name="connsiteY5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4772" h="1371600">
                <a:moveTo>
                  <a:pt x="0" y="1371600"/>
                </a:moveTo>
                <a:cubicBezTo>
                  <a:pt x="172357" y="1352550"/>
                  <a:pt x="344714" y="1333500"/>
                  <a:pt x="457200" y="1273629"/>
                </a:cubicBezTo>
                <a:cubicBezTo>
                  <a:pt x="569686" y="1213758"/>
                  <a:pt x="616858" y="1159329"/>
                  <a:pt x="674915" y="1012372"/>
                </a:cubicBezTo>
                <a:cubicBezTo>
                  <a:pt x="732972" y="865415"/>
                  <a:pt x="767443" y="537029"/>
                  <a:pt x="805543" y="391886"/>
                </a:cubicBezTo>
                <a:cubicBezTo>
                  <a:pt x="843643" y="246743"/>
                  <a:pt x="843644" y="206829"/>
                  <a:pt x="903515" y="141515"/>
                </a:cubicBezTo>
                <a:cubicBezTo>
                  <a:pt x="963386" y="76201"/>
                  <a:pt x="1064079" y="38100"/>
                  <a:pt x="1164772" y="0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5191375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D298B-8C28-434F-A177-C9899087E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Manipulaton der zweiten Komponente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A1BA2-0E88-994B-81B1-F3B6A809A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r>
              <a:rPr lang="en-US" dirty="0"/>
              <a:t>Was </a:t>
            </a:r>
            <a:r>
              <a:rPr lang="en-US" dirty="0" err="1"/>
              <a:t>bewirkt</a:t>
            </a:r>
            <a:r>
              <a:rPr lang="en-US" dirty="0"/>
              <a:t> </a:t>
            </a:r>
            <a:r>
              <a:rPr lang="en-DE" dirty="0"/>
              <a:t>l</a:t>
            </a:r>
            <a:r>
              <a:rPr lang="en-DE" baseline="-25000" dirty="0"/>
              <a:t>1</a:t>
            </a:r>
            <a:r>
              <a:rPr lang="en-DE" dirty="0"/>
              <a:t>[2] = l</a:t>
            </a:r>
            <a:r>
              <a:rPr lang="en-DE" baseline="-25000" dirty="0"/>
              <a:t>2</a:t>
            </a:r>
            <a:r>
              <a:rPr lang="en-DE" dirty="0"/>
              <a:t> ?</a:t>
            </a:r>
            <a:endParaRPr lang="en-DE" baseline="-25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C41C8B-C30D-2146-B0C5-632EB1376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64</a:t>
            </a:fld>
            <a:endParaRPr lang="de-DE"/>
          </a:p>
        </p:txBody>
      </p:sp>
      <p:sp>
        <p:nvSpPr>
          <p:cNvPr id="5" name="Rechteck 6">
            <a:extLst>
              <a:ext uri="{FF2B5EF4-FFF2-40B4-BE49-F238E27FC236}">
                <a16:creationId xmlns:a16="http://schemas.microsoft.com/office/drawing/2014/main" id="{DDFE2894-2AF4-C449-B770-939B46781161}"/>
              </a:ext>
            </a:extLst>
          </p:cNvPr>
          <p:cNvSpPr/>
          <p:nvPr/>
        </p:nvSpPr>
        <p:spPr>
          <a:xfrm>
            <a:off x="1821675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9">
            <a:extLst>
              <a:ext uri="{FF2B5EF4-FFF2-40B4-BE49-F238E27FC236}">
                <a16:creationId xmlns:a16="http://schemas.microsoft.com/office/drawing/2014/main" id="{DF94E52D-E4EA-D84A-A722-F9D33C7101A9}"/>
              </a:ext>
            </a:extLst>
          </p:cNvPr>
          <p:cNvCxnSpPr/>
          <p:nvPr/>
        </p:nvCxnSpPr>
        <p:spPr>
          <a:xfrm>
            <a:off x="1173603" y="1860421"/>
            <a:ext cx="64807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BDE69C09-F981-B14F-A97D-BC73D0917CDF}"/>
              </a:ext>
            </a:extLst>
          </p:cNvPr>
          <p:cNvSpPr/>
          <p:nvPr/>
        </p:nvSpPr>
        <p:spPr>
          <a:xfrm>
            <a:off x="3045811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6">
            <a:extLst>
              <a:ext uri="{FF2B5EF4-FFF2-40B4-BE49-F238E27FC236}">
                <a16:creationId xmlns:a16="http://schemas.microsoft.com/office/drawing/2014/main" id="{81E615A3-BFED-574E-A3B9-2B33D10AE2C0}"/>
              </a:ext>
            </a:extLst>
          </p:cNvPr>
          <p:cNvSpPr/>
          <p:nvPr/>
        </p:nvSpPr>
        <p:spPr>
          <a:xfrm>
            <a:off x="4197939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  /</a:t>
            </a:r>
            <a:endParaRPr lang="de-DE" dirty="0"/>
          </a:p>
        </p:txBody>
      </p:sp>
      <p:cxnSp>
        <p:nvCxnSpPr>
          <p:cNvPr id="9" name="Gerade Verbindung mit Pfeil 9">
            <a:extLst>
              <a:ext uri="{FF2B5EF4-FFF2-40B4-BE49-F238E27FC236}">
                <a16:creationId xmlns:a16="http://schemas.microsoft.com/office/drawing/2014/main" id="{56DA9D31-F3D8-C449-A112-B13EE71D16CE}"/>
              </a:ext>
            </a:extLst>
          </p:cNvPr>
          <p:cNvCxnSpPr/>
          <p:nvPr/>
        </p:nvCxnSpPr>
        <p:spPr>
          <a:xfrm flipV="1">
            <a:off x="2397739" y="1849817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440291F5-4145-A942-B642-FB8EA26D706A}"/>
              </a:ext>
            </a:extLst>
          </p:cNvPr>
          <p:cNvCxnSpPr/>
          <p:nvPr/>
        </p:nvCxnSpPr>
        <p:spPr>
          <a:xfrm flipV="1">
            <a:off x="3621875" y="1849817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hteck 6">
            <a:extLst>
              <a:ext uri="{FF2B5EF4-FFF2-40B4-BE49-F238E27FC236}">
                <a16:creationId xmlns:a16="http://schemas.microsoft.com/office/drawing/2014/main" id="{87D4DC08-F954-414C-932C-77057DEDA403}"/>
              </a:ext>
            </a:extLst>
          </p:cNvPr>
          <p:cNvSpPr/>
          <p:nvPr/>
        </p:nvSpPr>
        <p:spPr>
          <a:xfrm>
            <a:off x="1821675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12" name="Gerade Verbindung mit Pfeil 16">
            <a:extLst>
              <a:ext uri="{FF2B5EF4-FFF2-40B4-BE49-F238E27FC236}">
                <a16:creationId xmlns:a16="http://schemas.microsoft.com/office/drawing/2014/main" id="{DB6158AC-3B95-E54D-A9F1-F255C51ABEEC}"/>
              </a:ext>
            </a:extLst>
          </p:cNvPr>
          <p:cNvCxnSpPr/>
          <p:nvPr/>
        </p:nvCxnSpPr>
        <p:spPr>
          <a:xfrm>
            <a:off x="1990075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6">
            <a:extLst>
              <a:ext uri="{FF2B5EF4-FFF2-40B4-BE49-F238E27FC236}">
                <a16:creationId xmlns:a16="http://schemas.microsoft.com/office/drawing/2014/main" id="{59E43FF4-357F-E644-9532-700066BF3257}"/>
              </a:ext>
            </a:extLst>
          </p:cNvPr>
          <p:cNvSpPr/>
          <p:nvPr/>
        </p:nvSpPr>
        <p:spPr>
          <a:xfrm>
            <a:off x="3048220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14" name="Gerade Verbindung mit Pfeil 16">
            <a:extLst>
              <a:ext uri="{FF2B5EF4-FFF2-40B4-BE49-F238E27FC236}">
                <a16:creationId xmlns:a16="http://schemas.microsoft.com/office/drawing/2014/main" id="{ED1EC44B-16B2-794E-BDDF-05D8CF4014AC}"/>
              </a:ext>
            </a:extLst>
          </p:cNvPr>
          <p:cNvCxnSpPr/>
          <p:nvPr/>
        </p:nvCxnSpPr>
        <p:spPr>
          <a:xfrm>
            <a:off x="3216620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hteck 6">
            <a:extLst>
              <a:ext uri="{FF2B5EF4-FFF2-40B4-BE49-F238E27FC236}">
                <a16:creationId xmlns:a16="http://schemas.microsoft.com/office/drawing/2014/main" id="{3F007ADF-E815-8E42-B026-CDA7CE170F08}"/>
              </a:ext>
            </a:extLst>
          </p:cNvPr>
          <p:cNvSpPr/>
          <p:nvPr/>
        </p:nvSpPr>
        <p:spPr>
          <a:xfrm>
            <a:off x="4197939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16" name="Gerade Verbindung mit Pfeil 16">
            <a:extLst>
              <a:ext uri="{FF2B5EF4-FFF2-40B4-BE49-F238E27FC236}">
                <a16:creationId xmlns:a16="http://schemas.microsoft.com/office/drawing/2014/main" id="{A65FE0E9-01CA-4741-AE97-A8D42C0D9AD2}"/>
              </a:ext>
            </a:extLst>
          </p:cNvPr>
          <p:cNvCxnSpPr/>
          <p:nvPr/>
        </p:nvCxnSpPr>
        <p:spPr>
          <a:xfrm>
            <a:off x="4366339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feld 4">
            <a:extLst>
              <a:ext uri="{FF2B5EF4-FFF2-40B4-BE49-F238E27FC236}">
                <a16:creationId xmlns:a16="http://schemas.microsoft.com/office/drawing/2014/main" id="{658F1349-1558-F149-8B45-B2428803795A}"/>
              </a:ext>
            </a:extLst>
          </p:cNvPr>
          <p:cNvSpPr txBox="1"/>
          <p:nvPr/>
        </p:nvSpPr>
        <p:spPr>
          <a:xfrm>
            <a:off x="813563" y="159371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  <a:r>
              <a:rPr lang="de-DE" sz="2800" baseline="-25000" dirty="0"/>
              <a:t>1</a:t>
            </a:r>
          </a:p>
        </p:txBody>
      </p:sp>
      <p:sp>
        <p:nvSpPr>
          <p:cNvPr id="33" name="Rechteck 6">
            <a:extLst>
              <a:ext uri="{FF2B5EF4-FFF2-40B4-BE49-F238E27FC236}">
                <a16:creationId xmlns:a16="http://schemas.microsoft.com/office/drawing/2014/main" id="{79B8882E-4FA1-444A-97E1-EBCFC322743E}"/>
              </a:ext>
            </a:extLst>
          </p:cNvPr>
          <p:cNvSpPr/>
          <p:nvPr/>
        </p:nvSpPr>
        <p:spPr>
          <a:xfrm>
            <a:off x="6757840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6">
            <a:extLst>
              <a:ext uri="{FF2B5EF4-FFF2-40B4-BE49-F238E27FC236}">
                <a16:creationId xmlns:a16="http://schemas.microsoft.com/office/drawing/2014/main" id="{CEC651E3-9702-3A4D-AE14-4BEB0CD9E929}"/>
              </a:ext>
            </a:extLst>
          </p:cNvPr>
          <p:cNvSpPr/>
          <p:nvPr/>
        </p:nvSpPr>
        <p:spPr>
          <a:xfrm>
            <a:off x="7909968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  /</a:t>
            </a:r>
            <a:endParaRPr lang="de-DE" dirty="0"/>
          </a:p>
        </p:txBody>
      </p:sp>
      <p:cxnSp>
        <p:nvCxnSpPr>
          <p:cNvPr id="35" name="Gerade Verbindung mit Pfeil 9">
            <a:extLst>
              <a:ext uri="{FF2B5EF4-FFF2-40B4-BE49-F238E27FC236}">
                <a16:creationId xmlns:a16="http://schemas.microsoft.com/office/drawing/2014/main" id="{AC79E697-E1D4-FF4A-B409-12C2D2121EB3}"/>
              </a:ext>
            </a:extLst>
          </p:cNvPr>
          <p:cNvCxnSpPr/>
          <p:nvPr/>
        </p:nvCxnSpPr>
        <p:spPr>
          <a:xfrm flipV="1">
            <a:off x="6109768" y="1849817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9">
            <a:extLst>
              <a:ext uri="{FF2B5EF4-FFF2-40B4-BE49-F238E27FC236}">
                <a16:creationId xmlns:a16="http://schemas.microsoft.com/office/drawing/2014/main" id="{89799B1C-7860-5B4D-AAB7-DFFDF4B495E4}"/>
              </a:ext>
            </a:extLst>
          </p:cNvPr>
          <p:cNvCxnSpPr/>
          <p:nvPr/>
        </p:nvCxnSpPr>
        <p:spPr>
          <a:xfrm flipV="1">
            <a:off x="7333904" y="1849817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hteck 6">
            <a:extLst>
              <a:ext uri="{FF2B5EF4-FFF2-40B4-BE49-F238E27FC236}">
                <a16:creationId xmlns:a16="http://schemas.microsoft.com/office/drawing/2014/main" id="{C4D17319-73AF-4241-BB2A-49F811448A2B}"/>
              </a:ext>
            </a:extLst>
          </p:cNvPr>
          <p:cNvSpPr/>
          <p:nvPr/>
        </p:nvSpPr>
        <p:spPr>
          <a:xfrm>
            <a:off x="6760249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8</a:t>
            </a:r>
          </a:p>
        </p:txBody>
      </p:sp>
      <p:cxnSp>
        <p:nvCxnSpPr>
          <p:cNvPr id="38" name="Gerade Verbindung mit Pfeil 16">
            <a:extLst>
              <a:ext uri="{FF2B5EF4-FFF2-40B4-BE49-F238E27FC236}">
                <a16:creationId xmlns:a16="http://schemas.microsoft.com/office/drawing/2014/main" id="{46EDAD1A-5FCB-1643-96EB-BB0CF96F6551}"/>
              </a:ext>
            </a:extLst>
          </p:cNvPr>
          <p:cNvCxnSpPr/>
          <p:nvPr/>
        </p:nvCxnSpPr>
        <p:spPr>
          <a:xfrm>
            <a:off x="6928649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hteck 6">
            <a:extLst>
              <a:ext uri="{FF2B5EF4-FFF2-40B4-BE49-F238E27FC236}">
                <a16:creationId xmlns:a16="http://schemas.microsoft.com/office/drawing/2014/main" id="{D4AD4700-E70D-024C-BF9C-65413DC32F5A}"/>
              </a:ext>
            </a:extLst>
          </p:cNvPr>
          <p:cNvSpPr/>
          <p:nvPr/>
        </p:nvSpPr>
        <p:spPr>
          <a:xfrm>
            <a:off x="7909968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3</a:t>
            </a:r>
          </a:p>
        </p:txBody>
      </p:sp>
      <p:cxnSp>
        <p:nvCxnSpPr>
          <p:cNvPr id="40" name="Gerade Verbindung mit Pfeil 16">
            <a:extLst>
              <a:ext uri="{FF2B5EF4-FFF2-40B4-BE49-F238E27FC236}">
                <a16:creationId xmlns:a16="http://schemas.microsoft.com/office/drawing/2014/main" id="{DEC6EE0D-26F2-D343-A3B8-27C760A455F7}"/>
              </a:ext>
            </a:extLst>
          </p:cNvPr>
          <p:cNvCxnSpPr/>
          <p:nvPr/>
        </p:nvCxnSpPr>
        <p:spPr>
          <a:xfrm>
            <a:off x="8078368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feld 4">
            <a:extLst>
              <a:ext uri="{FF2B5EF4-FFF2-40B4-BE49-F238E27FC236}">
                <a16:creationId xmlns:a16="http://schemas.microsoft.com/office/drawing/2014/main" id="{93EDFD41-9B38-7C47-9A09-E09BFB8109B1}"/>
              </a:ext>
            </a:extLst>
          </p:cNvPr>
          <p:cNvSpPr txBox="1"/>
          <p:nvPr/>
        </p:nvSpPr>
        <p:spPr>
          <a:xfrm>
            <a:off x="5652120" y="159371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  <a:r>
              <a:rPr lang="de-DE" sz="28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0301020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D298B-8C28-434F-A177-C9899087E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Manipulaton der zweiten Komponente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A1BA2-0E88-994B-81B1-F3B6A809A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  <a:p>
            <a:r>
              <a:rPr lang="en-DE" dirty="0"/>
              <a:t> l</a:t>
            </a:r>
            <a:r>
              <a:rPr lang="en-DE" baseline="-25000" dirty="0"/>
              <a:t>1</a:t>
            </a:r>
            <a:r>
              <a:rPr lang="en-DE" dirty="0"/>
              <a:t>[2]  = l</a:t>
            </a:r>
            <a:r>
              <a:rPr lang="en-DE" baseline="-25000" dirty="0"/>
              <a:t>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C41C8B-C30D-2146-B0C5-632EB1376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65</a:t>
            </a:fld>
            <a:endParaRPr lang="de-DE"/>
          </a:p>
        </p:txBody>
      </p:sp>
      <p:sp>
        <p:nvSpPr>
          <p:cNvPr id="5" name="Rechteck 6">
            <a:extLst>
              <a:ext uri="{FF2B5EF4-FFF2-40B4-BE49-F238E27FC236}">
                <a16:creationId xmlns:a16="http://schemas.microsoft.com/office/drawing/2014/main" id="{DDFE2894-2AF4-C449-B770-939B46781161}"/>
              </a:ext>
            </a:extLst>
          </p:cNvPr>
          <p:cNvSpPr/>
          <p:nvPr/>
        </p:nvSpPr>
        <p:spPr>
          <a:xfrm>
            <a:off x="1821675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9">
            <a:extLst>
              <a:ext uri="{FF2B5EF4-FFF2-40B4-BE49-F238E27FC236}">
                <a16:creationId xmlns:a16="http://schemas.microsoft.com/office/drawing/2014/main" id="{DF94E52D-E4EA-D84A-A722-F9D33C7101A9}"/>
              </a:ext>
            </a:extLst>
          </p:cNvPr>
          <p:cNvCxnSpPr/>
          <p:nvPr/>
        </p:nvCxnSpPr>
        <p:spPr>
          <a:xfrm>
            <a:off x="1173603" y="1860421"/>
            <a:ext cx="648072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BDE69C09-F981-B14F-A97D-BC73D0917CDF}"/>
              </a:ext>
            </a:extLst>
          </p:cNvPr>
          <p:cNvSpPr/>
          <p:nvPr/>
        </p:nvSpPr>
        <p:spPr>
          <a:xfrm>
            <a:off x="3045811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6">
            <a:extLst>
              <a:ext uri="{FF2B5EF4-FFF2-40B4-BE49-F238E27FC236}">
                <a16:creationId xmlns:a16="http://schemas.microsoft.com/office/drawing/2014/main" id="{81E615A3-BFED-574E-A3B9-2B33D10AE2C0}"/>
              </a:ext>
            </a:extLst>
          </p:cNvPr>
          <p:cNvSpPr/>
          <p:nvPr/>
        </p:nvSpPr>
        <p:spPr>
          <a:xfrm>
            <a:off x="4197939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</a:t>
            </a:r>
            <a:r>
              <a:rPr lang="de-DE" dirty="0">
                <a:solidFill>
                  <a:schemeClr val="tx1"/>
                </a:solidFill>
              </a:rPr>
              <a:t>/</a:t>
            </a:r>
            <a:endParaRPr lang="de-DE" dirty="0"/>
          </a:p>
        </p:txBody>
      </p:sp>
      <p:cxnSp>
        <p:nvCxnSpPr>
          <p:cNvPr id="9" name="Gerade Verbindung mit Pfeil 9">
            <a:extLst>
              <a:ext uri="{FF2B5EF4-FFF2-40B4-BE49-F238E27FC236}">
                <a16:creationId xmlns:a16="http://schemas.microsoft.com/office/drawing/2014/main" id="{56DA9D31-F3D8-C449-A112-B13EE71D16CE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2771800" y="1849817"/>
            <a:ext cx="274011" cy="448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440291F5-4145-A942-B642-FB8EA26D706A}"/>
              </a:ext>
            </a:extLst>
          </p:cNvPr>
          <p:cNvCxnSpPr/>
          <p:nvPr/>
        </p:nvCxnSpPr>
        <p:spPr>
          <a:xfrm flipV="1">
            <a:off x="3621875" y="1849817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hteck 6">
            <a:extLst>
              <a:ext uri="{FF2B5EF4-FFF2-40B4-BE49-F238E27FC236}">
                <a16:creationId xmlns:a16="http://schemas.microsoft.com/office/drawing/2014/main" id="{87D4DC08-F954-414C-932C-77057DEDA403}"/>
              </a:ext>
            </a:extLst>
          </p:cNvPr>
          <p:cNvSpPr/>
          <p:nvPr/>
        </p:nvSpPr>
        <p:spPr>
          <a:xfrm>
            <a:off x="1821675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12" name="Gerade Verbindung mit Pfeil 16">
            <a:extLst>
              <a:ext uri="{FF2B5EF4-FFF2-40B4-BE49-F238E27FC236}">
                <a16:creationId xmlns:a16="http://schemas.microsoft.com/office/drawing/2014/main" id="{DB6158AC-3B95-E54D-A9F1-F255C51ABEEC}"/>
              </a:ext>
            </a:extLst>
          </p:cNvPr>
          <p:cNvCxnSpPr/>
          <p:nvPr/>
        </p:nvCxnSpPr>
        <p:spPr>
          <a:xfrm>
            <a:off x="1990075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6">
            <a:extLst>
              <a:ext uri="{FF2B5EF4-FFF2-40B4-BE49-F238E27FC236}">
                <a16:creationId xmlns:a16="http://schemas.microsoft.com/office/drawing/2014/main" id="{59E43FF4-357F-E644-9532-700066BF3257}"/>
              </a:ext>
            </a:extLst>
          </p:cNvPr>
          <p:cNvSpPr/>
          <p:nvPr/>
        </p:nvSpPr>
        <p:spPr>
          <a:xfrm>
            <a:off x="3048220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14" name="Gerade Verbindung mit Pfeil 16">
            <a:extLst>
              <a:ext uri="{FF2B5EF4-FFF2-40B4-BE49-F238E27FC236}">
                <a16:creationId xmlns:a16="http://schemas.microsoft.com/office/drawing/2014/main" id="{ED1EC44B-16B2-794E-BDDF-05D8CF4014AC}"/>
              </a:ext>
            </a:extLst>
          </p:cNvPr>
          <p:cNvCxnSpPr/>
          <p:nvPr/>
        </p:nvCxnSpPr>
        <p:spPr>
          <a:xfrm>
            <a:off x="3216620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hteck 6">
            <a:extLst>
              <a:ext uri="{FF2B5EF4-FFF2-40B4-BE49-F238E27FC236}">
                <a16:creationId xmlns:a16="http://schemas.microsoft.com/office/drawing/2014/main" id="{3F007ADF-E815-8E42-B026-CDA7CE170F08}"/>
              </a:ext>
            </a:extLst>
          </p:cNvPr>
          <p:cNvSpPr/>
          <p:nvPr/>
        </p:nvSpPr>
        <p:spPr>
          <a:xfrm>
            <a:off x="4197939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16" name="Gerade Verbindung mit Pfeil 16">
            <a:extLst>
              <a:ext uri="{FF2B5EF4-FFF2-40B4-BE49-F238E27FC236}">
                <a16:creationId xmlns:a16="http://schemas.microsoft.com/office/drawing/2014/main" id="{A65FE0E9-01CA-4741-AE97-A8D42C0D9AD2}"/>
              </a:ext>
            </a:extLst>
          </p:cNvPr>
          <p:cNvCxnSpPr/>
          <p:nvPr/>
        </p:nvCxnSpPr>
        <p:spPr>
          <a:xfrm>
            <a:off x="4366339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feld 4">
            <a:extLst>
              <a:ext uri="{FF2B5EF4-FFF2-40B4-BE49-F238E27FC236}">
                <a16:creationId xmlns:a16="http://schemas.microsoft.com/office/drawing/2014/main" id="{658F1349-1558-F149-8B45-B2428803795A}"/>
              </a:ext>
            </a:extLst>
          </p:cNvPr>
          <p:cNvSpPr txBox="1"/>
          <p:nvPr/>
        </p:nvSpPr>
        <p:spPr>
          <a:xfrm>
            <a:off x="813563" y="159371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  <a:r>
              <a:rPr lang="de-DE" sz="2800" baseline="-25000" dirty="0"/>
              <a:t>1</a:t>
            </a:r>
          </a:p>
        </p:txBody>
      </p:sp>
      <p:sp>
        <p:nvSpPr>
          <p:cNvPr id="33" name="Rechteck 6">
            <a:extLst>
              <a:ext uri="{FF2B5EF4-FFF2-40B4-BE49-F238E27FC236}">
                <a16:creationId xmlns:a16="http://schemas.microsoft.com/office/drawing/2014/main" id="{79B8882E-4FA1-444A-97E1-EBCFC322743E}"/>
              </a:ext>
            </a:extLst>
          </p:cNvPr>
          <p:cNvSpPr/>
          <p:nvPr/>
        </p:nvSpPr>
        <p:spPr>
          <a:xfrm>
            <a:off x="6757840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6">
            <a:extLst>
              <a:ext uri="{FF2B5EF4-FFF2-40B4-BE49-F238E27FC236}">
                <a16:creationId xmlns:a16="http://schemas.microsoft.com/office/drawing/2014/main" id="{CEC651E3-9702-3A4D-AE14-4BEB0CD9E929}"/>
              </a:ext>
            </a:extLst>
          </p:cNvPr>
          <p:cNvSpPr/>
          <p:nvPr/>
        </p:nvSpPr>
        <p:spPr>
          <a:xfrm>
            <a:off x="7909968" y="1669797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  /</a:t>
            </a:r>
            <a:endParaRPr lang="de-DE" dirty="0"/>
          </a:p>
        </p:txBody>
      </p:sp>
      <p:cxnSp>
        <p:nvCxnSpPr>
          <p:cNvPr id="35" name="Gerade Verbindung mit Pfeil 9">
            <a:extLst>
              <a:ext uri="{FF2B5EF4-FFF2-40B4-BE49-F238E27FC236}">
                <a16:creationId xmlns:a16="http://schemas.microsoft.com/office/drawing/2014/main" id="{AC79E697-E1D4-FF4A-B409-12C2D2121EB3}"/>
              </a:ext>
            </a:extLst>
          </p:cNvPr>
          <p:cNvCxnSpPr/>
          <p:nvPr/>
        </p:nvCxnSpPr>
        <p:spPr>
          <a:xfrm flipV="1">
            <a:off x="6109768" y="1849817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9">
            <a:extLst>
              <a:ext uri="{FF2B5EF4-FFF2-40B4-BE49-F238E27FC236}">
                <a16:creationId xmlns:a16="http://schemas.microsoft.com/office/drawing/2014/main" id="{89799B1C-7860-5B4D-AAB7-DFFDF4B495E4}"/>
              </a:ext>
            </a:extLst>
          </p:cNvPr>
          <p:cNvCxnSpPr/>
          <p:nvPr/>
        </p:nvCxnSpPr>
        <p:spPr>
          <a:xfrm flipV="1">
            <a:off x="7333904" y="1849817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hteck 6">
            <a:extLst>
              <a:ext uri="{FF2B5EF4-FFF2-40B4-BE49-F238E27FC236}">
                <a16:creationId xmlns:a16="http://schemas.microsoft.com/office/drawing/2014/main" id="{C4D17319-73AF-4241-BB2A-49F811448A2B}"/>
              </a:ext>
            </a:extLst>
          </p:cNvPr>
          <p:cNvSpPr/>
          <p:nvPr/>
        </p:nvSpPr>
        <p:spPr>
          <a:xfrm>
            <a:off x="6760249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8</a:t>
            </a:r>
          </a:p>
        </p:txBody>
      </p:sp>
      <p:cxnSp>
        <p:nvCxnSpPr>
          <p:cNvPr id="38" name="Gerade Verbindung mit Pfeil 16">
            <a:extLst>
              <a:ext uri="{FF2B5EF4-FFF2-40B4-BE49-F238E27FC236}">
                <a16:creationId xmlns:a16="http://schemas.microsoft.com/office/drawing/2014/main" id="{46EDAD1A-5FCB-1643-96EB-BB0CF96F6551}"/>
              </a:ext>
            </a:extLst>
          </p:cNvPr>
          <p:cNvCxnSpPr/>
          <p:nvPr/>
        </p:nvCxnSpPr>
        <p:spPr>
          <a:xfrm>
            <a:off x="6928649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hteck 6">
            <a:extLst>
              <a:ext uri="{FF2B5EF4-FFF2-40B4-BE49-F238E27FC236}">
                <a16:creationId xmlns:a16="http://schemas.microsoft.com/office/drawing/2014/main" id="{D4AD4700-E70D-024C-BF9C-65413DC32F5A}"/>
              </a:ext>
            </a:extLst>
          </p:cNvPr>
          <p:cNvSpPr/>
          <p:nvPr/>
        </p:nvSpPr>
        <p:spPr>
          <a:xfrm>
            <a:off x="7909968" y="2358087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3</a:t>
            </a:r>
          </a:p>
        </p:txBody>
      </p:sp>
      <p:cxnSp>
        <p:nvCxnSpPr>
          <p:cNvPr id="40" name="Gerade Verbindung mit Pfeil 16">
            <a:extLst>
              <a:ext uri="{FF2B5EF4-FFF2-40B4-BE49-F238E27FC236}">
                <a16:creationId xmlns:a16="http://schemas.microsoft.com/office/drawing/2014/main" id="{DEC6EE0D-26F2-D343-A3B8-27C760A455F7}"/>
              </a:ext>
            </a:extLst>
          </p:cNvPr>
          <p:cNvCxnSpPr/>
          <p:nvPr/>
        </p:nvCxnSpPr>
        <p:spPr>
          <a:xfrm>
            <a:off x="8078368" y="1919192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feld 4">
            <a:extLst>
              <a:ext uri="{FF2B5EF4-FFF2-40B4-BE49-F238E27FC236}">
                <a16:creationId xmlns:a16="http://schemas.microsoft.com/office/drawing/2014/main" id="{93EDFD41-9B38-7C47-9A09-E09BFB8109B1}"/>
              </a:ext>
            </a:extLst>
          </p:cNvPr>
          <p:cNvSpPr txBox="1"/>
          <p:nvPr/>
        </p:nvSpPr>
        <p:spPr>
          <a:xfrm>
            <a:off x="5652120" y="159371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l</a:t>
            </a:r>
            <a:r>
              <a:rPr lang="de-DE" sz="2800" baseline="-25000" dirty="0"/>
              <a:t>2</a:t>
            </a: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17D5C030-DF2C-4C48-9A89-1758A6BEC0A3}"/>
              </a:ext>
            </a:extLst>
          </p:cNvPr>
          <p:cNvSpPr/>
          <p:nvPr/>
        </p:nvSpPr>
        <p:spPr>
          <a:xfrm>
            <a:off x="2373086" y="1140746"/>
            <a:ext cx="2239324" cy="632070"/>
          </a:xfrm>
          <a:custGeom>
            <a:avLst/>
            <a:gdLst>
              <a:gd name="connsiteX0" fmla="*/ 0 w 2068285"/>
              <a:gd name="connsiteY0" fmla="*/ 631372 h 632070"/>
              <a:gd name="connsiteX1" fmla="*/ 283028 w 2068285"/>
              <a:gd name="connsiteY1" fmla="*/ 587829 h 632070"/>
              <a:gd name="connsiteX2" fmla="*/ 370114 w 2068285"/>
              <a:gd name="connsiteY2" fmla="*/ 348343 h 632070"/>
              <a:gd name="connsiteX3" fmla="*/ 424543 w 2068285"/>
              <a:gd name="connsiteY3" fmla="*/ 163286 h 632070"/>
              <a:gd name="connsiteX4" fmla="*/ 533400 w 2068285"/>
              <a:gd name="connsiteY4" fmla="*/ 43543 h 632070"/>
              <a:gd name="connsiteX5" fmla="*/ 740228 w 2068285"/>
              <a:gd name="connsiteY5" fmla="*/ 10886 h 632070"/>
              <a:gd name="connsiteX6" fmla="*/ 990600 w 2068285"/>
              <a:gd name="connsiteY6" fmla="*/ 10886 h 632070"/>
              <a:gd name="connsiteX7" fmla="*/ 2068285 w 2068285"/>
              <a:gd name="connsiteY7" fmla="*/ 0 h 63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8285" h="632070">
                <a:moveTo>
                  <a:pt x="0" y="631372"/>
                </a:moveTo>
                <a:cubicBezTo>
                  <a:pt x="110671" y="633186"/>
                  <a:pt x="221342" y="635000"/>
                  <a:pt x="283028" y="587829"/>
                </a:cubicBezTo>
                <a:cubicBezTo>
                  <a:pt x="344714" y="540658"/>
                  <a:pt x="346528" y="419100"/>
                  <a:pt x="370114" y="348343"/>
                </a:cubicBezTo>
                <a:cubicBezTo>
                  <a:pt x="393700" y="277586"/>
                  <a:pt x="397329" y="214086"/>
                  <a:pt x="424543" y="163286"/>
                </a:cubicBezTo>
                <a:cubicBezTo>
                  <a:pt x="451757" y="112486"/>
                  <a:pt x="480786" y="68943"/>
                  <a:pt x="533400" y="43543"/>
                </a:cubicBezTo>
                <a:cubicBezTo>
                  <a:pt x="586014" y="18143"/>
                  <a:pt x="664028" y="16329"/>
                  <a:pt x="740228" y="10886"/>
                </a:cubicBezTo>
                <a:cubicBezTo>
                  <a:pt x="816428" y="5443"/>
                  <a:pt x="990600" y="10886"/>
                  <a:pt x="990600" y="10886"/>
                </a:cubicBezTo>
                <a:lnTo>
                  <a:pt x="2068285" y="0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98E45735-37CA-5C45-A8D9-F79760D7480D}"/>
              </a:ext>
            </a:extLst>
          </p:cNvPr>
          <p:cNvSpPr/>
          <p:nvPr/>
        </p:nvSpPr>
        <p:spPr>
          <a:xfrm flipH="1">
            <a:off x="4612409" y="1140746"/>
            <a:ext cx="2133421" cy="632070"/>
          </a:xfrm>
          <a:custGeom>
            <a:avLst/>
            <a:gdLst>
              <a:gd name="connsiteX0" fmla="*/ 0 w 2068285"/>
              <a:gd name="connsiteY0" fmla="*/ 631372 h 632070"/>
              <a:gd name="connsiteX1" fmla="*/ 283028 w 2068285"/>
              <a:gd name="connsiteY1" fmla="*/ 587829 h 632070"/>
              <a:gd name="connsiteX2" fmla="*/ 370114 w 2068285"/>
              <a:gd name="connsiteY2" fmla="*/ 348343 h 632070"/>
              <a:gd name="connsiteX3" fmla="*/ 424543 w 2068285"/>
              <a:gd name="connsiteY3" fmla="*/ 163286 h 632070"/>
              <a:gd name="connsiteX4" fmla="*/ 533400 w 2068285"/>
              <a:gd name="connsiteY4" fmla="*/ 43543 h 632070"/>
              <a:gd name="connsiteX5" fmla="*/ 740228 w 2068285"/>
              <a:gd name="connsiteY5" fmla="*/ 10886 h 632070"/>
              <a:gd name="connsiteX6" fmla="*/ 990600 w 2068285"/>
              <a:gd name="connsiteY6" fmla="*/ 10886 h 632070"/>
              <a:gd name="connsiteX7" fmla="*/ 2068285 w 2068285"/>
              <a:gd name="connsiteY7" fmla="*/ 0 h 63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8285" h="632070">
                <a:moveTo>
                  <a:pt x="0" y="631372"/>
                </a:moveTo>
                <a:cubicBezTo>
                  <a:pt x="110671" y="633186"/>
                  <a:pt x="221342" y="635000"/>
                  <a:pt x="283028" y="587829"/>
                </a:cubicBezTo>
                <a:cubicBezTo>
                  <a:pt x="344714" y="540658"/>
                  <a:pt x="346528" y="419100"/>
                  <a:pt x="370114" y="348343"/>
                </a:cubicBezTo>
                <a:cubicBezTo>
                  <a:pt x="393700" y="277586"/>
                  <a:pt x="397329" y="214086"/>
                  <a:pt x="424543" y="163286"/>
                </a:cubicBezTo>
                <a:cubicBezTo>
                  <a:pt x="451757" y="112486"/>
                  <a:pt x="480786" y="68943"/>
                  <a:pt x="533400" y="43543"/>
                </a:cubicBezTo>
                <a:cubicBezTo>
                  <a:pt x="586014" y="18143"/>
                  <a:pt x="664028" y="16329"/>
                  <a:pt x="740228" y="10886"/>
                </a:cubicBezTo>
                <a:cubicBezTo>
                  <a:pt x="816428" y="5443"/>
                  <a:pt x="990600" y="10886"/>
                  <a:pt x="990600" y="10886"/>
                </a:cubicBezTo>
                <a:lnTo>
                  <a:pt x="2068285" y="0"/>
                </a:lnTo>
              </a:path>
            </a:pathLst>
          </a:custGeom>
          <a:noFill/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8192A8A-AB72-2840-ADC1-9725B196179D}"/>
              </a:ext>
            </a:extLst>
          </p:cNvPr>
          <p:cNvSpPr/>
          <p:nvPr/>
        </p:nvSpPr>
        <p:spPr>
          <a:xfrm>
            <a:off x="2541755" y="1412776"/>
            <a:ext cx="2894341" cy="15841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342031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DC920-F10C-454C-91F5-8B133F6AD5D5}" type="slidenum">
              <a:rPr lang="de-DE"/>
              <a:pPr>
                <a:defRPr/>
              </a:pPr>
              <a:t>66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solidFill>
                  <a:srgbClr val="0C19FF"/>
                </a:solidFill>
              </a:rPr>
              <a:t>Kellerspeicher</a:t>
            </a:r>
            <a:r>
              <a:rPr lang="de-DE" dirty="0"/>
              <a:t> / Stapelspeicher / Stack</a:t>
            </a:r>
            <a:endParaRPr lang="de-DE" dirty="0">
              <a:cs typeface="+mj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196429"/>
            <a:ext cx="8240713" cy="4968875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Operationen</a:t>
            </a:r>
            <a:r>
              <a:rPr lang="de-DE" sz="2000" dirty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function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 </a:t>
            </a:r>
            <a:r>
              <a:rPr lang="de-DE" sz="2000" dirty="0" err="1">
                <a:solidFill>
                  <a:srgbClr val="FF0000"/>
                </a:solidFill>
                <a:cs typeface="+mn-cs"/>
              </a:rPr>
              <a:t>makeStack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() </a:t>
            </a:r>
            <a:r>
              <a:rPr lang="de-DE" sz="2000" dirty="0">
                <a:cs typeface="+mn-cs"/>
              </a:rPr>
              <a:t>liefert leeren Keller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  <a:cs typeface="+mn-cs"/>
              </a:rPr>
              <a:t>procedure</a:t>
            </a:r>
            <a:r>
              <a:rPr lang="de-DE" sz="2000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000" dirty="0">
                <a:solidFill>
                  <a:srgbClr val="FF0000"/>
                </a:solidFill>
                <a:cs typeface="+mn-cs"/>
              </a:rPr>
              <a:t>push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e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, s)</a:t>
            </a:r>
            <a:r>
              <a:rPr lang="de-DE" sz="2000" dirty="0">
                <a:cs typeface="+mn-cs"/>
              </a:rPr>
              <a:t> fügt Element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e</a:t>
            </a:r>
            <a:r>
              <a:rPr lang="de-DE" sz="2000" dirty="0">
                <a:cs typeface="+mn-cs"/>
              </a:rPr>
              <a:t> oben in den Keller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s</a:t>
            </a:r>
            <a:r>
              <a:rPr lang="de-DE" sz="2000" dirty="0">
                <a:cs typeface="+mn-cs"/>
              </a:rPr>
              <a:t> ein, verändert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endParaRPr lang="de-DE" sz="2000" dirty="0">
              <a:cs typeface="+mn-cs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>
                <a:solidFill>
                  <a:srgbClr val="FF0000"/>
                </a:solidFill>
              </a:rPr>
              <a:t>top</a:t>
            </a:r>
            <a:r>
              <a:rPr lang="de-DE" sz="2000" dirty="0">
                <a:solidFill>
                  <a:srgbClr val="3C8C93"/>
                </a:solidFill>
              </a:rPr>
              <a:t>(s)</a:t>
            </a:r>
            <a:r>
              <a:rPr lang="de-DE" sz="2000" dirty="0"/>
              <a:t> gibt oberes Element zurück (Fehler, wenn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000" dirty="0"/>
              <a:t> leer)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procedure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pop</a:t>
            </a:r>
            <a:r>
              <a:rPr lang="de-DE" sz="2000" dirty="0">
                <a:solidFill>
                  <a:srgbClr val="3C8C93"/>
                </a:solidFill>
              </a:rPr>
              <a:t>(s)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/>
              <a:t>löscht Top-Element in </a:t>
            </a:r>
            <a:r>
              <a:rPr lang="de-DE" sz="2000" dirty="0">
                <a:solidFill>
                  <a:srgbClr val="3C8C93"/>
                </a:solidFill>
              </a:rPr>
              <a:t>s </a:t>
            </a:r>
            <a:r>
              <a:rPr lang="de-DE" sz="2000" dirty="0"/>
              <a:t>(Fehler, wenn </a:t>
            </a:r>
            <a:r>
              <a:rPr lang="de-DE" sz="2000" dirty="0">
                <a:solidFill>
                  <a:srgbClr val="3C8C93"/>
                </a:solidFill>
              </a:rPr>
              <a:t>s </a:t>
            </a:r>
            <a:r>
              <a:rPr lang="de-DE" sz="2000" dirty="0"/>
              <a:t>leer)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mtStack</a:t>
            </a:r>
            <a:r>
              <a:rPr lang="de-DE" sz="2000" dirty="0">
                <a:solidFill>
                  <a:srgbClr val="FF0000"/>
                </a:solidFill>
              </a:rPr>
              <a:t>?</a:t>
            </a:r>
            <a:r>
              <a:rPr lang="de-DE" sz="2000" dirty="0">
                <a:solidFill>
                  <a:srgbClr val="3C8C93"/>
                </a:solidFill>
              </a:rPr>
              <a:t>(s)</a:t>
            </a:r>
            <a:r>
              <a:rPr lang="de-DE" sz="2000" dirty="0"/>
              <a:t> gibt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true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/>
              <a:t>zurück, wenn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000" dirty="0"/>
              <a:t> leer ist, sonst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false</a:t>
            </a:r>
            <a:endParaRPr lang="de-DE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  <a:cs typeface="+mn-cs"/>
              </a:rPr>
              <a:t>Iteration:</a:t>
            </a:r>
            <a:r>
              <a:rPr lang="de-DE" sz="2000" dirty="0">
                <a:solidFill>
                  <a:srgbClr val="262673"/>
                </a:solidFill>
              </a:rPr>
              <a:t>  </a:t>
            </a:r>
            <a:r>
              <a:rPr lang="de-DE" sz="2000" dirty="0"/>
              <a:t>eigentlich nicht vorgesehen (aber im Prinzip realisierbar)</a:t>
            </a:r>
            <a:endParaRPr lang="de-DE" sz="2000" dirty="0">
              <a:solidFill>
                <a:schemeClr val="hlink"/>
              </a:solidFill>
            </a:endParaRPr>
          </a:p>
        </p:txBody>
      </p:sp>
      <p:sp>
        <p:nvSpPr>
          <p:cNvPr id="7" name="Rechteck 2">
            <a:extLst>
              <a:ext uri="{FF2B5EF4-FFF2-40B4-BE49-F238E27FC236}">
                <a16:creationId xmlns:a16="http://schemas.microsoft.com/office/drawing/2014/main" id="{07447A8D-8AF6-FE4D-A82F-5D0EB2B1FE7A}"/>
              </a:ext>
            </a:extLst>
          </p:cNvPr>
          <p:cNvSpPr/>
          <p:nvPr/>
        </p:nvSpPr>
        <p:spPr>
          <a:xfrm>
            <a:off x="2739142" y="6625816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9" name="Rounded Rectangular Callout 5">
            <a:extLst>
              <a:ext uri="{FF2B5EF4-FFF2-40B4-BE49-F238E27FC236}">
                <a16:creationId xmlns:a16="http://schemas.microsoft.com/office/drawing/2014/main" id="{86096BF5-D6F7-4EBC-90AE-24A5C8A4145B}"/>
              </a:ext>
            </a:extLst>
          </p:cNvPr>
          <p:cNvSpPr/>
          <p:nvPr/>
        </p:nvSpPr>
        <p:spPr>
          <a:xfrm>
            <a:off x="5891494" y="4509120"/>
            <a:ext cx="2795307" cy="1508873"/>
          </a:xfrm>
          <a:custGeom>
            <a:avLst/>
            <a:gdLst>
              <a:gd name="connsiteX0" fmla="*/ 0 w 2795307"/>
              <a:gd name="connsiteY0" fmla="*/ 251484 h 1508873"/>
              <a:gd name="connsiteX1" fmla="*/ 251484 w 2795307"/>
              <a:gd name="connsiteY1" fmla="*/ 0 h 1508873"/>
              <a:gd name="connsiteX2" fmla="*/ 465885 w 2795307"/>
              <a:gd name="connsiteY2" fmla="*/ 0 h 1508873"/>
              <a:gd name="connsiteX3" fmla="*/ 465885 w 2795307"/>
              <a:gd name="connsiteY3" fmla="*/ 0 h 1508873"/>
              <a:gd name="connsiteX4" fmla="*/ 1164711 w 2795307"/>
              <a:gd name="connsiteY4" fmla="*/ 0 h 1508873"/>
              <a:gd name="connsiteX5" fmla="*/ 2543823 w 2795307"/>
              <a:gd name="connsiteY5" fmla="*/ 0 h 1508873"/>
              <a:gd name="connsiteX6" fmla="*/ 2795307 w 2795307"/>
              <a:gd name="connsiteY6" fmla="*/ 251484 h 1508873"/>
              <a:gd name="connsiteX7" fmla="*/ 2795307 w 2795307"/>
              <a:gd name="connsiteY7" fmla="*/ 251479 h 1508873"/>
              <a:gd name="connsiteX8" fmla="*/ 2795307 w 2795307"/>
              <a:gd name="connsiteY8" fmla="*/ 251479 h 1508873"/>
              <a:gd name="connsiteX9" fmla="*/ 2795307 w 2795307"/>
              <a:gd name="connsiteY9" fmla="*/ 628697 h 1508873"/>
              <a:gd name="connsiteX10" fmla="*/ 2795307 w 2795307"/>
              <a:gd name="connsiteY10" fmla="*/ 1257389 h 1508873"/>
              <a:gd name="connsiteX11" fmla="*/ 2543823 w 2795307"/>
              <a:gd name="connsiteY11" fmla="*/ 1508873 h 1508873"/>
              <a:gd name="connsiteX12" fmla="*/ 1164711 w 2795307"/>
              <a:gd name="connsiteY12" fmla="*/ 1508873 h 1508873"/>
              <a:gd name="connsiteX13" fmla="*/ 465885 w 2795307"/>
              <a:gd name="connsiteY13" fmla="*/ 1508873 h 1508873"/>
              <a:gd name="connsiteX14" fmla="*/ 465885 w 2795307"/>
              <a:gd name="connsiteY14" fmla="*/ 1508873 h 1508873"/>
              <a:gd name="connsiteX15" fmla="*/ 251484 w 2795307"/>
              <a:gd name="connsiteY15" fmla="*/ 1508873 h 1508873"/>
              <a:gd name="connsiteX16" fmla="*/ 0 w 2795307"/>
              <a:gd name="connsiteY16" fmla="*/ 1257389 h 1508873"/>
              <a:gd name="connsiteX17" fmla="*/ 0 w 2795307"/>
              <a:gd name="connsiteY17" fmla="*/ 628697 h 1508873"/>
              <a:gd name="connsiteX18" fmla="*/ -3009120 w 2795307"/>
              <a:gd name="connsiteY18" fmla="*/ 89491 h 1508873"/>
              <a:gd name="connsiteX19" fmla="*/ 0 w 2795307"/>
              <a:gd name="connsiteY19" fmla="*/ 251479 h 1508873"/>
              <a:gd name="connsiteX20" fmla="*/ 0 w 2795307"/>
              <a:gd name="connsiteY20" fmla="*/ 251484 h 1508873"/>
              <a:gd name="connsiteX0" fmla="*/ 2962821 w 5758128"/>
              <a:gd name="connsiteY0" fmla="*/ 251484 h 1508873"/>
              <a:gd name="connsiteX1" fmla="*/ 3214305 w 5758128"/>
              <a:gd name="connsiteY1" fmla="*/ 0 h 1508873"/>
              <a:gd name="connsiteX2" fmla="*/ 3428706 w 5758128"/>
              <a:gd name="connsiteY2" fmla="*/ 0 h 1508873"/>
              <a:gd name="connsiteX3" fmla="*/ 3428706 w 5758128"/>
              <a:gd name="connsiteY3" fmla="*/ 0 h 1508873"/>
              <a:gd name="connsiteX4" fmla="*/ 4127532 w 5758128"/>
              <a:gd name="connsiteY4" fmla="*/ 0 h 1508873"/>
              <a:gd name="connsiteX5" fmla="*/ 5506644 w 5758128"/>
              <a:gd name="connsiteY5" fmla="*/ 0 h 1508873"/>
              <a:gd name="connsiteX6" fmla="*/ 5758128 w 5758128"/>
              <a:gd name="connsiteY6" fmla="*/ 251484 h 1508873"/>
              <a:gd name="connsiteX7" fmla="*/ 5758128 w 5758128"/>
              <a:gd name="connsiteY7" fmla="*/ 251479 h 1508873"/>
              <a:gd name="connsiteX8" fmla="*/ 5758128 w 5758128"/>
              <a:gd name="connsiteY8" fmla="*/ 251479 h 1508873"/>
              <a:gd name="connsiteX9" fmla="*/ 5758128 w 5758128"/>
              <a:gd name="connsiteY9" fmla="*/ 628697 h 1508873"/>
              <a:gd name="connsiteX10" fmla="*/ 5758128 w 5758128"/>
              <a:gd name="connsiteY10" fmla="*/ 1257389 h 1508873"/>
              <a:gd name="connsiteX11" fmla="*/ 5506644 w 5758128"/>
              <a:gd name="connsiteY11" fmla="*/ 1508873 h 1508873"/>
              <a:gd name="connsiteX12" fmla="*/ 4127532 w 5758128"/>
              <a:gd name="connsiteY12" fmla="*/ 1508873 h 1508873"/>
              <a:gd name="connsiteX13" fmla="*/ 3428706 w 5758128"/>
              <a:gd name="connsiteY13" fmla="*/ 1508873 h 1508873"/>
              <a:gd name="connsiteX14" fmla="*/ 3428706 w 5758128"/>
              <a:gd name="connsiteY14" fmla="*/ 1508873 h 1508873"/>
              <a:gd name="connsiteX15" fmla="*/ 3214305 w 5758128"/>
              <a:gd name="connsiteY15" fmla="*/ 1508873 h 1508873"/>
              <a:gd name="connsiteX16" fmla="*/ 2962821 w 5758128"/>
              <a:gd name="connsiteY16" fmla="*/ 1257389 h 1508873"/>
              <a:gd name="connsiteX17" fmla="*/ 2962821 w 5758128"/>
              <a:gd name="connsiteY17" fmla="*/ 628697 h 1508873"/>
              <a:gd name="connsiteX18" fmla="*/ 0 w 5758128"/>
              <a:gd name="connsiteY18" fmla="*/ 436732 h 1508873"/>
              <a:gd name="connsiteX19" fmla="*/ 2962821 w 5758128"/>
              <a:gd name="connsiteY19" fmla="*/ 251479 h 1508873"/>
              <a:gd name="connsiteX20" fmla="*/ 2962821 w 5758128"/>
              <a:gd name="connsiteY20" fmla="*/ 251484 h 1508873"/>
              <a:gd name="connsiteX0" fmla="*/ 0 w 2795307"/>
              <a:gd name="connsiteY0" fmla="*/ 251484 h 1508873"/>
              <a:gd name="connsiteX1" fmla="*/ 251484 w 2795307"/>
              <a:gd name="connsiteY1" fmla="*/ 0 h 1508873"/>
              <a:gd name="connsiteX2" fmla="*/ 465885 w 2795307"/>
              <a:gd name="connsiteY2" fmla="*/ 0 h 1508873"/>
              <a:gd name="connsiteX3" fmla="*/ 465885 w 2795307"/>
              <a:gd name="connsiteY3" fmla="*/ 0 h 1508873"/>
              <a:gd name="connsiteX4" fmla="*/ 1164711 w 2795307"/>
              <a:gd name="connsiteY4" fmla="*/ 0 h 1508873"/>
              <a:gd name="connsiteX5" fmla="*/ 2543823 w 2795307"/>
              <a:gd name="connsiteY5" fmla="*/ 0 h 1508873"/>
              <a:gd name="connsiteX6" fmla="*/ 2795307 w 2795307"/>
              <a:gd name="connsiteY6" fmla="*/ 251484 h 1508873"/>
              <a:gd name="connsiteX7" fmla="*/ 2795307 w 2795307"/>
              <a:gd name="connsiteY7" fmla="*/ 251479 h 1508873"/>
              <a:gd name="connsiteX8" fmla="*/ 2795307 w 2795307"/>
              <a:gd name="connsiteY8" fmla="*/ 251479 h 1508873"/>
              <a:gd name="connsiteX9" fmla="*/ 2795307 w 2795307"/>
              <a:gd name="connsiteY9" fmla="*/ 628697 h 1508873"/>
              <a:gd name="connsiteX10" fmla="*/ 2795307 w 2795307"/>
              <a:gd name="connsiteY10" fmla="*/ 1257389 h 1508873"/>
              <a:gd name="connsiteX11" fmla="*/ 2543823 w 2795307"/>
              <a:gd name="connsiteY11" fmla="*/ 1508873 h 1508873"/>
              <a:gd name="connsiteX12" fmla="*/ 1164711 w 2795307"/>
              <a:gd name="connsiteY12" fmla="*/ 1508873 h 1508873"/>
              <a:gd name="connsiteX13" fmla="*/ 465885 w 2795307"/>
              <a:gd name="connsiteY13" fmla="*/ 1508873 h 1508873"/>
              <a:gd name="connsiteX14" fmla="*/ 465885 w 2795307"/>
              <a:gd name="connsiteY14" fmla="*/ 1508873 h 1508873"/>
              <a:gd name="connsiteX15" fmla="*/ 251484 w 2795307"/>
              <a:gd name="connsiteY15" fmla="*/ 1508873 h 1508873"/>
              <a:gd name="connsiteX16" fmla="*/ 0 w 2795307"/>
              <a:gd name="connsiteY16" fmla="*/ 1257389 h 1508873"/>
              <a:gd name="connsiteX17" fmla="*/ 0 w 2795307"/>
              <a:gd name="connsiteY17" fmla="*/ 628697 h 1508873"/>
              <a:gd name="connsiteX18" fmla="*/ 298 w 2795307"/>
              <a:gd name="connsiteY18" fmla="*/ 413582 h 1508873"/>
              <a:gd name="connsiteX19" fmla="*/ 0 w 2795307"/>
              <a:gd name="connsiteY19" fmla="*/ 251479 h 1508873"/>
              <a:gd name="connsiteX20" fmla="*/ 0 w 2795307"/>
              <a:gd name="connsiteY20" fmla="*/ 251484 h 150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95307" h="1508873">
                <a:moveTo>
                  <a:pt x="0" y="251484"/>
                </a:moveTo>
                <a:cubicBezTo>
                  <a:pt x="0" y="112593"/>
                  <a:pt x="112593" y="0"/>
                  <a:pt x="251484" y="0"/>
                </a:cubicBezTo>
                <a:lnTo>
                  <a:pt x="465885" y="0"/>
                </a:lnTo>
                <a:lnTo>
                  <a:pt x="465885" y="0"/>
                </a:lnTo>
                <a:lnTo>
                  <a:pt x="1164711" y="0"/>
                </a:lnTo>
                <a:lnTo>
                  <a:pt x="2543823" y="0"/>
                </a:lnTo>
                <a:cubicBezTo>
                  <a:pt x="2682714" y="0"/>
                  <a:pt x="2795307" y="112593"/>
                  <a:pt x="2795307" y="251484"/>
                </a:cubicBezTo>
                <a:lnTo>
                  <a:pt x="2795307" y="251479"/>
                </a:lnTo>
                <a:lnTo>
                  <a:pt x="2795307" y="251479"/>
                </a:lnTo>
                <a:lnTo>
                  <a:pt x="2795307" y="628697"/>
                </a:lnTo>
                <a:lnTo>
                  <a:pt x="2795307" y="1257389"/>
                </a:lnTo>
                <a:cubicBezTo>
                  <a:pt x="2795307" y="1396280"/>
                  <a:pt x="2682714" y="1508873"/>
                  <a:pt x="2543823" y="1508873"/>
                </a:cubicBezTo>
                <a:lnTo>
                  <a:pt x="1164711" y="1508873"/>
                </a:lnTo>
                <a:lnTo>
                  <a:pt x="465885" y="1508873"/>
                </a:lnTo>
                <a:lnTo>
                  <a:pt x="465885" y="1508873"/>
                </a:lnTo>
                <a:lnTo>
                  <a:pt x="251484" y="1508873"/>
                </a:lnTo>
                <a:cubicBezTo>
                  <a:pt x="112593" y="1508873"/>
                  <a:pt x="0" y="1396280"/>
                  <a:pt x="0" y="1257389"/>
                </a:cubicBezTo>
                <a:lnTo>
                  <a:pt x="0" y="628697"/>
                </a:lnTo>
                <a:cubicBezTo>
                  <a:pt x="99" y="556992"/>
                  <a:pt x="199" y="485287"/>
                  <a:pt x="298" y="413582"/>
                </a:cubicBezTo>
                <a:cubicBezTo>
                  <a:pt x="199" y="359548"/>
                  <a:pt x="99" y="305513"/>
                  <a:pt x="0" y="251479"/>
                </a:cubicBezTo>
                <a:lnTo>
                  <a:pt x="0" y="251484"/>
                </a:lnTo>
                <a:close/>
              </a:path>
            </a:pathLst>
          </a:cu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Beispielimplementierung in Julia vorhanden.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3660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Keller intern (Beispiel: als Liste)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67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52811" y="3122965"/>
            <a:ext cx="327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s</a:t>
            </a:r>
          </a:p>
        </p:txBody>
      </p:sp>
      <p:sp>
        <p:nvSpPr>
          <p:cNvPr id="6" name="Rechteck 5"/>
          <p:cNvSpPr/>
          <p:nvPr/>
        </p:nvSpPr>
        <p:spPr>
          <a:xfrm>
            <a:off x="2555776" y="3122965"/>
            <a:ext cx="360040" cy="28192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851920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1403648" y="3410997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699792" y="3915053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3721435" y="2807993"/>
            <a:ext cx="4437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Implementierung als verkettete 2-Tupel</a:t>
            </a:r>
          </a:p>
        </p:txBody>
      </p:sp>
      <p:cxnSp>
        <p:nvCxnSpPr>
          <p:cNvPr id="12" name="Gerade Verbindung mit Pfeil 11"/>
          <p:cNvCxnSpPr>
            <a:stCxn id="14" idx="1"/>
          </p:cNvCxnSpPr>
          <p:nvPr/>
        </p:nvCxnSpPr>
        <p:spPr>
          <a:xfrm flipH="1">
            <a:off x="3131840" y="1848600"/>
            <a:ext cx="576064" cy="2066453"/>
          </a:xfrm>
          <a:prstGeom prst="straightConnector1">
            <a:avLst/>
          </a:prstGeom>
          <a:ln>
            <a:solidFill>
              <a:srgbClr val="FF6600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707904" y="1340768"/>
            <a:ext cx="357341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/>
              <a:t>Im ADT-Sinne nur „intern“ </a:t>
            </a:r>
          </a:p>
          <a:p>
            <a:r>
              <a:rPr lang="de-DE" sz="2000" dirty="0"/>
              <a:t>verwendet, dann</a:t>
            </a:r>
          </a:p>
          <a:p>
            <a:r>
              <a:rPr lang="de-DE" sz="2000" dirty="0"/>
              <a:t>über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s.internalRepr</a:t>
            </a:r>
            <a:r>
              <a:rPr lang="de-DE" sz="2000" dirty="0"/>
              <a:t> referenziert</a:t>
            </a:r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2699792" y="5517232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699792" y="5733256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4131097" y="5432334"/>
            <a:ext cx="257955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/>
              <a:t>möglicherweise viele</a:t>
            </a:r>
            <a:br>
              <a:rPr lang="de-DE" sz="2000" dirty="0"/>
            </a:br>
            <a:r>
              <a:rPr lang="de-DE" sz="2000" dirty="0"/>
              <a:t>weitere Informationen</a:t>
            </a:r>
          </a:p>
        </p:txBody>
      </p:sp>
      <p:sp>
        <p:nvSpPr>
          <p:cNvPr id="19" name="Rechteck 6"/>
          <p:cNvSpPr/>
          <p:nvPr/>
        </p:nvSpPr>
        <p:spPr>
          <a:xfrm>
            <a:off x="5076056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6"/>
          <p:cNvSpPr/>
          <p:nvPr/>
        </p:nvSpPr>
        <p:spPr>
          <a:xfrm>
            <a:off x="6228184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  /</a:t>
            </a:r>
            <a:endParaRPr lang="de-DE" dirty="0"/>
          </a:p>
        </p:txBody>
      </p:sp>
      <p:cxnSp>
        <p:nvCxnSpPr>
          <p:cNvPr id="24" name="Gerade Verbindung mit Pfeil 9"/>
          <p:cNvCxnSpPr>
            <a:endCxn id="19" idx="1"/>
          </p:cNvCxnSpPr>
          <p:nvPr/>
        </p:nvCxnSpPr>
        <p:spPr>
          <a:xfrm flipV="1">
            <a:off x="4427984" y="3904449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9"/>
          <p:cNvCxnSpPr>
            <a:endCxn id="21" idx="1"/>
          </p:cNvCxnSpPr>
          <p:nvPr/>
        </p:nvCxnSpPr>
        <p:spPr>
          <a:xfrm flipV="1">
            <a:off x="5652120" y="3904449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hteck 6"/>
          <p:cNvSpPr/>
          <p:nvPr/>
        </p:nvSpPr>
        <p:spPr>
          <a:xfrm>
            <a:off x="3851920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29" name="Gerade Verbindung mit Pfeil 16"/>
          <p:cNvCxnSpPr/>
          <p:nvPr/>
        </p:nvCxnSpPr>
        <p:spPr>
          <a:xfrm>
            <a:off x="4020320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hteck 6"/>
          <p:cNvSpPr/>
          <p:nvPr/>
        </p:nvSpPr>
        <p:spPr>
          <a:xfrm>
            <a:off x="5078465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33" name="Gerade Verbindung mit Pfeil 16"/>
          <p:cNvCxnSpPr/>
          <p:nvPr/>
        </p:nvCxnSpPr>
        <p:spPr>
          <a:xfrm>
            <a:off x="5246865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hteck 6"/>
          <p:cNvSpPr/>
          <p:nvPr/>
        </p:nvSpPr>
        <p:spPr>
          <a:xfrm>
            <a:off x="6228184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35" name="Gerade Verbindung mit Pfeil 16"/>
          <p:cNvCxnSpPr/>
          <p:nvPr/>
        </p:nvCxnSpPr>
        <p:spPr>
          <a:xfrm>
            <a:off x="6396584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10"/>
          <p:cNvSpPr txBox="1"/>
          <p:nvPr/>
        </p:nvSpPr>
        <p:spPr>
          <a:xfrm>
            <a:off x="6791553" y="4412719"/>
            <a:ext cx="21323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Elemente auf dem</a:t>
            </a:r>
            <a:br>
              <a:rPr lang="de-DE" sz="2000" dirty="0"/>
            </a:br>
            <a:r>
              <a:rPr lang="de-DE" sz="2000" dirty="0"/>
              <a:t>Keller (4 ist oben)</a:t>
            </a:r>
          </a:p>
        </p:txBody>
      </p:sp>
    </p:spTree>
    <p:extLst>
      <p:ext uri="{BB962C8B-B14F-4D97-AF65-F5344CB8AC3E}">
        <p14:creationId xmlns:p14="http://schemas.microsoft.com/office/powerpoint/2010/main" val="48023690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Keller intern (Beispiel 2: als Array)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68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52811" y="3122965"/>
            <a:ext cx="327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s</a:t>
            </a:r>
          </a:p>
        </p:txBody>
      </p:sp>
      <p:sp>
        <p:nvSpPr>
          <p:cNvPr id="6" name="Rechteck 5"/>
          <p:cNvSpPr/>
          <p:nvPr/>
        </p:nvSpPr>
        <p:spPr>
          <a:xfrm>
            <a:off x="2555776" y="3122965"/>
            <a:ext cx="360040" cy="28192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851919" y="3724429"/>
            <a:ext cx="4845993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1403648" y="3410997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699792" y="3915053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>
            <a:stCxn id="14" idx="1"/>
          </p:cNvCxnSpPr>
          <p:nvPr/>
        </p:nvCxnSpPr>
        <p:spPr>
          <a:xfrm flipH="1">
            <a:off x="3131840" y="1848600"/>
            <a:ext cx="576064" cy="2066453"/>
          </a:xfrm>
          <a:prstGeom prst="straightConnector1">
            <a:avLst/>
          </a:prstGeom>
          <a:ln>
            <a:solidFill>
              <a:srgbClr val="FF6600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707904" y="1340768"/>
            <a:ext cx="357341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/>
              <a:t>Im ADT-Sinne nur „intern“ </a:t>
            </a:r>
          </a:p>
          <a:p>
            <a:r>
              <a:rPr lang="de-DE" sz="2000" dirty="0"/>
              <a:t>verwendet, dann</a:t>
            </a:r>
          </a:p>
          <a:p>
            <a:r>
              <a:rPr lang="de-DE" sz="2000" dirty="0"/>
              <a:t>über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s.internalRepr</a:t>
            </a:r>
            <a:r>
              <a:rPr lang="de-DE" sz="2000" dirty="0"/>
              <a:t> referenziert</a:t>
            </a:r>
          </a:p>
        </p:txBody>
      </p:sp>
      <p:sp>
        <p:nvSpPr>
          <p:cNvPr id="28" name="Rechteck 6"/>
          <p:cNvSpPr/>
          <p:nvPr/>
        </p:nvSpPr>
        <p:spPr>
          <a:xfrm>
            <a:off x="3851920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29" name="Gerade Verbindung mit Pfeil 16"/>
          <p:cNvCxnSpPr/>
          <p:nvPr/>
        </p:nvCxnSpPr>
        <p:spPr>
          <a:xfrm>
            <a:off x="4020320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hteck 6"/>
          <p:cNvSpPr/>
          <p:nvPr/>
        </p:nvSpPr>
        <p:spPr>
          <a:xfrm>
            <a:off x="4934449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33" name="Gerade Verbindung mit Pfeil 16"/>
          <p:cNvCxnSpPr/>
          <p:nvPr/>
        </p:nvCxnSpPr>
        <p:spPr>
          <a:xfrm>
            <a:off x="5102849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hteck 6"/>
          <p:cNvSpPr/>
          <p:nvPr/>
        </p:nvSpPr>
        <p:spPr>
          <a:xfrm>
            <a:off x="6084168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35" name="Gerade Verbindung mit Pfeil 16"/>
          <p:cNvCxnSpPr/>
          <p:nvPr/>
        </p:nvCxnSpPr>
        <p:spPr>
          <a:xfrm>
            <a:off x="6252568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10"/>
          <p:cNvSpPr txBox="1"/>
          <p:nvPr/>
        </p:nvSpPr>
        <p:spPr>
          <a:xfrm>
            <a:off x="6832298" y="2989222"/>
            <a:ext cx="21323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Elemente auf dem</a:t>
            </a:r>
            <a:br>
              <a:rPr lang="de-DE" sz="2000" dirty="0"/>
            </a:br>
            <a:r>
              <a:rPr lang="de-DE" sz="2000" dirty="0"/>
              <a:t>Keller (4 ist oben)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9DFDA10-4BD6-344C-A18F-2DDEB17D9BE9}"/>
              </a:ext>
            </a:extLst>
          </p:cNvPr>
          <p:cNvSpPr txBox="1"/>
          <p:nvPr/>
        </p:nvSpPr>
        <p:spPr>
          <a:xfrm>
            <a:off x="2966826" y="5138564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DE" dirty="0"/>
              <a:t>astIndex</a:t>
            </a:r>
          </a:p>
        </p:txBody>
      </p:sp>
      <p:cxnSp>
        <p:nvCxnSpPr>
          <p:cNvPr id="39" name="Gerade Verbindung mit Pfeil 8">
            <a:extLst>
              <a:ext uri="{FF2B5EF4-FFF2-40B4-BE49-F238E27FC236}">
                <a16:creationId xmlns:a16="http://schemas.microsoft.com/office/drawing/2014/main" id="{C3C29C05-3D23-EC40-A4EF-481A0480C866}"/>
              </a:ext>
            </a:extLst>
          </p:cNvPr>
          <p:cNvCxnSpPr>
            <a:cxnSpLocks/>
          </p:cNvCxnSpPr>
          <p:nvPr/>
        </p:nvCxnSpPr>
        <p:spPr>
          <a:xfrm>
            <a:off x="2735796" y="5496096"/>
            <a:ext cx="3516772" cy="0"/>
          </a:xfrm>
          <a:prstGeom prst="straightConnector1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8">
            <a:extLst>
              <a:ext uri="{FF2B5EF4-FFF2-40B4-BE49-F238E27FC236}">
                <a16:creationId xmlns:a16="http://schemas.microsoft.com/office/drawing/2014/main" id="{8BE6E0B2-6FD4-5C47-893B-DAE3E6078F6D}"/>
              </a:ext>
            </a:extLst>
          </p:cNvPr>
          <p:cNvCxnSpPr>
            <a:cxnSpLocks/>
          </p:cNvCxnSpPr>
          <p:nvPr/>
        </p:nvCxnSpPr>
        <p:spPr>
          <a:xfrm flipV="1">
            <a:off x="6252568" y="4941168"/>
            <a:ext cx="0" cy="57063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10">
            <a:extLst>
              <a:ext uri="{FF2B5EF4-FFF2-40B4-BE49-F238E27FC236}">
                <a16:creationId xmlns:a16="http://schemas.microsoft.com/office/drawing/2014/main" id="{B620A018-B683-3A41-BDDC-2978B5299A52}"/>
              </a:ext>
            </a:extLst>
          </p:cNvPr>
          <p:cNvSpPr txBox="1"/>
          <p:nvPr/>
        </p:nvSpPr>
        <p:spPr>
          <a:xfrm>
            <a:off x="3714596" y="2580088"/>
            <a:ext cx="3021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Implementierung als Array</a:t>
            </a:r>
          </a:p>
        </p:txBody>
      </p:sp>
    </p:spTree>
    <p:extLst>
      <p:ext uri="{BB962C8B-B14F-4D97-AF65-F5344CB8AC3E}">
        <p14:creationId xmlns:p14="http://schemas.microsoft.com/office/powerpoint/2010/main" val="10545830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0E9CD-41FC-F44F-A8E9-E79FCE0EB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Realisierung von Kellerspeichern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F055D-A1CB-454F-AF03-3D0382C78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dirty="0"/>
              <a:t>Arrays</a:t>
            </a:r>
          </a:p>
          <a:p>
            <a:pPr lvl="1"/>
            <a:r>
              <a:rPr lang="en-DE" dirty="0"/>
              <a:t>Initiale Größe muss vorher festgelegt werden</a:t>
            </a:r>
          </a:p>
          <a:p>
            <a:pPr lvl="1"/>
            <a:r>
              <a:rPr lang="en-DE" dirty="0"/>
              <a:t>Keller kann “vollaufen” </a:t>
            </a:r>
          </a:p>
          <a:p>
            <a:pPr lvl="1"/>
            <a:r>
              <a:rPr lang="en-DE" dirty="0"/>
              <a:t>Neues, größeres Array und Umkopieren</a:t>
            </a:r>
          </a:p>
          <a:p>
            <a:r>
              <a:rPr lang="en-DE" dirty="0"/>
              <a:t>Verkettete Liste</a:t>
            </a:r>
          </a:p>
          <a:p>
            <a:pPr lvl="1"/>
            <a:r>
              <a:rPr lang="en-DE" dirty="0"/>
              <a:t>Speicherbedarf entspricht dem Füllgrad des Kellers</a:t>
            </a:r>
          </a:p>
          <a:p>
            <a:pPr lvl="1"/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E625CA-A35A-094A-B330-7BD5495A5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1113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Counting-Sort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51520" y="1484784"/>
            <a:ext cx="8255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2400" b="1" i="1" dirty="0" err="1">
                <a:solidFill>
                  <a:schemeClr val="accent2"/>
                </a:solidFill>
                <a:latin typeface="+mn-lt"/>
                <a:cs typeface="Arial Unicode MS" charset="0"/>
              </a:rPr>
              <a:t>Eingabe</a:t>
            </a:r>
            <a:r>
              <a:rPr lang="en-US" sz="2400" dirty="0">
                <a:latin typeface="+mn-lt"/>
                <a:cs typeface="Arial Unicode MS" charset="0"/>
              </a:rPr>
              <a:t>: </a:t>
            </a:r>
            <a:r>
              <a:rPr lang="en-US" sz="2400" i="1" dirty="0">
                <a:solidFill>
                  <a:srgbClr val="008380"/>
                </a:solidFill>
                <a:latin typeface="+mn-lt"/>
                <a:cs typeface="Arial Unicode MS" charset="0"/>
              </a:rPr>
              <a:t>A</a:t>
            </a:r>
            <a:r>
              <a:rPr lang="en-US" sz="2400" dirty="0">
                <a:solidFill>
                  <a:srgbClr val="008380"/>
                </a:solidFill>
                <a:latin typeface="+mn-lt"/>
                <a:cs typeface="Arial Unicode MS" charset="0"/>
              </a:rPr>
              <a:t>[1 . . </a:t>
            </a:r>
            <a:r>
              <a:rPr lang="en-US" sz="24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sz="2400" dirty="0">
                <a:solidFill>
                  <a:srgbClr val="008380"/>
                </a:solidFill>
                <a:latin typeface="+mn-lt"/>
                <a:cs typeface="Arial Unicode MS" charset="0"/>
              </a:rPr>
              <a:t>]</a:t>
            </a:r>
            <a:r>
              <a:rPr lang="en-US" sz="2400" dirty="0">
                <a:latin typeface="+mn-lt"/>
                <a:cs typeface="Arial Unicode MS" charset="0"/>
              </a:rPr>
              <a:t>, </a:t>
            </a:r>
            <a:r>
              <a:rPr lang="en-US" sz="2400" dirty="0" err="1">
                <a:latin typeface="+mn-lt"/>
                <a:cs typeface="Arial Unicode MS" charset="0"/>
              </a:rPr>
              <a:t>wobei</a:t>
            </a:r>
            <a:r>
              <a:rPr lang="en-US" sz="2400" dirty="0">
                <a:latin typeface="+mn-lt"/>
                <a:cs typeface="Arial Unicode MS" charset="0"/>
              </a:rPr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n-lt"/>
                <a:cs typeface="Arial Unicode MS" charset="0"/>
              </a:rPr>
              <a:t>key(</a:t>
            </a:r>
            <a:r>
              <a:rPr lang="en-US" sz="2400" i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 Unicode MS" charset="0"/>
              </a:rPr>
              <a:t>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n-lt"/>
                <a:cs typeface="Arial Unicode MS" charset="0"/>
              </a:rPr>
              <a:t>[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+mn-lt"/>
                <a:cs typeface="Arial Unicode MS" charset="0"/>
              </a:rPr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n-lt"/>
                <a:cs typeface="Arial Unicode MS" charset="0"/>
              </a:rPr>
              <a:t>j]) </a:t>
            </a:r>
            <a:r>
              <a:rPr lang="en-US" sz="2400" dirty="0">
                <a:solidFill>
                  <a:srgbClr val="008380"/>
                </a:solidFill>
                <a:latin typeface="+mn-lt"/>
                <a:cs typeface="Arial Unicode MS" charset="0"/>
              </a:rPr>
              <a:t>∈ {1, 2, …, </a:t>
            </a:r>
            <a:r>
              <a:rPr lang="en-US" sz="2400" i="1" dirty="0">
                <a:solidFill>
                  <a:srgbClr val="008380"/>
                </a:solidFill>
                <a:latin typeface="+mn-lt"/>
                <a:cs typeface="Arial Unicode MS" charset="0"/>
              </a:rPr>
              <a:t>k</a:t>
            </a:r>
            <a:r>
              <a:rPr lang="en-US" sz="2400" dirty="0">
                <a:solidFill>
                  <a:srgbClr val="008380"/>
                </a:solidFill>
                <a:latin typeface="+mn-lt"/>
                <a:cs typeface="Arial Unicode MS" charset="0"/>
              </a:rPr>
              <a:t>}</a:t>
            </a:r>
            <a:r>
              <a:rPr lang="en-US" sz="1600" dirty="0">
                <a:latin typeface="+mn-lt"/>
                <a:cs typeface="Arial Unicode MS" charset="0"/>
              </a:rPr>
              <a:t> </a:t>
            </a:r>
            <a:r>
              <a:rPr lang="en-US" sz="2400" dirty="0">
                <a:latin typeface="+mn-lt"/>
                <a:cs typeface="Arial Unicode MS" charset="0"/>
              </a:rPr>
              <a:t>.</a:t>
            </a:r>
          </a:p>
          <a:p>
            <a:pPr>
              <a:buFontTx/>
              <a:buChar char="•"/>
            </a:pPr>
            <a:r>
              <a:rPr lang="en-US" sz="2400" b="1" i="1" dirty="0" err="1">
                <a:solidFill>
                  <a:schemeClr val="accent2"/>
                </a:solidFill>
                <a:latin typeface="+mn-lt"/>
                <a:cs typeface="Arial Unicode MS" charset="0"/>
              </a:rPr>
              <a:t>Ausgabe</a:t>
            </a:r>
            <a:r>
              <a:rPr lang="en-US" sz="2400" dirty="0">
                <a:latin typeface="+mn-lt"/>
                <a:cs typeface="Arial Unicode MS" charset="0"/>
              </a:rPr>
              <a:t>: </a:t>
            </a:r>
            <a:r>
              <a:rPr lang="en-US" sz="2400" i="1" dirty="0">
                <a:solidFill>
                  <a:srgbClr val="008380"/>
                </a:solidFill>
                <a:latin typeface="+mn-lt"/>
                <a:cs typeface="Arial Unicode MS" charset="0"/>
              </a:rPr>
              <a:t>B</a:t>
            </a:r>
            <a:r>
              <a:rPr lang="en-US" sz="2400" dirty="0">
                <a:solidFill>
                  <a:srgbClr val="008380"/>
                </a:solidFill>
                <a:latin typeface="+mn-lt"/>
                <a:cs typeface="Arial Unicode MS" charset="0"/>
              </a:rPr>
              <a:t>[1 . . </a:t>
            </a:r>
            <a:r>
              <a:rPr lang="en-US" sz="2400" i="1" dirty="0">
                <a:solidFill>
                  <a:srgbClr val="008380"/>
                </a:solidFill>
                <a:latin typeface="+mn-lt"/>
                <a:cs typeface="Arial Unicode MS" charset="0"/>
              </a:rPr>
              <a:t>n</a:t>
            </a:r>
            <a:r>
              <a:rPr lang="en-US" sz="2400" dirty="0">
                <a:solidFill>
                  <a:srgbClr val="008380"/>
                </a:solidFill>
                <a:latin typeface="+mn-lt"/>
                <a:cs typeface="Arial Unicode MS" charset="0"/>
              </a:rPr>
              <a:t>]</a:t>
            </a:r>
            <a:r>
              <a:rPr lang="en-US" sz="2400" dirty="0">
                <a:latin typeface="+mn-lt"/>
                <a:cs typeface="Arial Unicode MS" charset="0"/>
              </a:rPr>
              <a:t>, </a:t>
            </a:r>
            <a:r>
              <a:rPr lang="en-US" sz="2400" dirty="0" err="1">
                <a:latin typeface="+mn-lt"/>
                <a:cs typeface="Arial Unicode MS" charset="0"/>
              </a:rPr>
              <a:t>sortiert</a:t>
            </a:r>
            <a:r>
              <a:rPr lang="en-US" sz="2400" dirty="0">
                <a:latin typeface="+mn-lt"/>
                <a:cs typeface="Arial Unicode MS" charset="0"/>
              </a:rPr>
              <a:t>.</a:t>
            </a:r>
          </a:p>
          <a:p>
            <a:pPr>
              <a:buFontTx/>
              <a:buChar char="•"/>
            </a:pPr>
            <a:r>
              <a:rPr lang="en-US" sz="2400" b="1" i="1" dirty="0" err="1">
                <a:solidFill>
                  <a:schemeClr val="accent2"/>
                </a:solidFill>
                <a:latin typeface="+mn-lt"/>
                <a:cs typeface="Arial Unicode MS" charset="0"/>
              </a:rPr>
              <a:t>Hilfsspeicher</a:t>
            </a:r>
            <a:r>
              <a:rPr lang="en-US" sz="2400" dirty="0">
                <a:latin typeface="+mn-lt"/>
                <a:cs typeface="Arial Unicode MS" charset="0"/>
              </a:rPr>
              <a:t>: </a:t>
            </a:r>
            <a:r>
              <a:rPr lang="en-US" sz="2400" i="1" dirty="0">
                <a:solidFill>
                  <a:srgbClr val="008380"/>
                </a:solidFill>
                <a:latin typeface="+mn-lt"/>
                <a:cs typeface="Arial Unicode MS" charset="0"/>
              </a:rPr>
              <a:t>C</a:t>
            </a:r>
            <a:r>
              <a:rPr lang="en-US" sz="2400" dirty="0">
                <a:solidFill>
                  <a:srgbClr val="008380"/>
                </a:solidFill>
                <a:latin typeface="+mn-lt"/>
                <a:cs typeface="Arial Unicode MS" charset="0"/>
              </a:rPr>
              <a:t>[1 . . </a:t>
            </a:r>
            <a:r>
              <a:rPr lang="en-US" sz="2400" i="1" dirty="0">
                <a:solidFill>
                  <a:srgbClr val="008380"/>
                </a:solidFill>
                <a:latin typeface="+mn-lt"/>
                <a:cs typeface="Arial Unicode MS" charset="0"/>
              </a:rPr>
              <a:t>k</a:t>
            </a:r>
            <a:r>
              <a:rPr lang="en-US" sz="2400" dirty="0">
                <a:solidFill>
                  <a:srgbClr val="008380"/>
                </a:solidFill>
                <a:latin typeface="+mn-lt"/>
                <a:cs typeface="Arial Unicode MS" charset="0"/>
              </a:rPr>
              <a:t>]</a:t>
            </a:r>
            <a:r>
              <a:rPr lang="en-US" sz="1600" dirty="0">
                <a:solidFill>
                  <a:srgbClr val="008380"/>
                </a:solidFill>
                <a:latin typeface="+mn-lt"/>
                <a:cs typeface="Arial Unicode MS" charset="0"/>
              </a:rPr>
              <a:t> </a:t>
            </a:r>
            <a:r>
              <a:rPr lang="en-US" sz="2400" dirty="0">
                <a:latin typeface="+mn-lt"/>
                <a:cs typeface="Arial Unicode MS" charset="0"/>
              </a:rPr>
              <a:t>.</a:t>
            </a:r>
          </a:p>
          <a:p>
            <a:pPr>
              <a:buFontTx/>
              <a:buChar char="•"/>
            </a:pPr>
            <a:endParaRPr lang="en-US" sz="2400" dirty="0">
              <a:latin typeface="+mn-lt"/>
              <a:cs typeface="Arial Unicode MS" charset="0"/>
            </a:endParaRPr>
          </a:p>
          <a:p>
            <a:pPr>
              <a:buFontTx/>
              <a:buChar char="•"/>
            </a:pPr>
            <a:r>
              <a:rPr lang="en-US" sz="2400" dirty="0" err="1">
                <a:latin typeface="+mn-lt"/>
                <a:cs typeface="Arial Unicode MS" charset="0"/>
              </a:rPr>
              <a:t>Kein</a:t>
            </a:r>
            <a:r>
              <a:rPr lang="en-US" sz="2400" dirty="0">
                <a:latin typeface="+mn-lt"/>
                <a:cs typeface="Arial Unicode MS" charset="0"/>
              </a:rPr>
              <a:t> In-situ-</a:t>
            </a:r>
            <a:r>
              <a:rPr lang="en-US" sz="2400" dirty="0" err="1">
                <a:latin typeface="+mn-lt"/>
                <a:cs typeface="Arial Unicode MS" charset="0"/>
              </a:rPr>
              <a:t>Sortieralgorithmus</a:t>
            </a:r>
            <a:endParaRPr lang="en-US" sz="2400" dirty="0">
              <a:latin typeface="+mn-lt"/>
              <a:cs typeface="Arial Unicode MS" charset="0"/>
            </a:endParaRPr>
          </a:p>
          <a:p>
            <a:pPr>
              <a:buFontTx/>
              <a:buChar char="•"/>
            </a:pPr>
            <a:r>
              <a:rPr lang="en-US" sz="2400" dirty="0" err="1">
                <a:latin typeface="+mn-lt"/>
                <a:cs typeface="Arial Unicode MS" charset="0"/>
              </a:rPr>
              <a:t>Benötigt</a:t>
            </a:r>
            <a:r>
              <a:rPr lang="en-US" sz="2400" dirty="0">
                <a:latin typeface="+mn-lt"/>
                <a:cs typeface="Arial Unicode MS" charset="0"/>
              </a:rPr>
              <a:t> </a:t>
            </a:r>
            <a:r>
              <a:rPr lang="en-US" sz="2400" dirty="0">
                <a:latin typeface="+mn-lt"/>
                <a:cs typeface="Arial Unicode MS" charset="0"/>
                <a:sym typeface="Symbol" charset="0"/>
              </a:rPr>
              <a:t>𝛳(</a:t>
            </a:r>
            <a:r>
              <a:rPr lang="en-US" sz="2400" dirty="0" err="1">
                <a:latin typeface="+mn-lt"/>
                <a:cs typeface="Arial Unicode MS" charset="0"/>
                <a:sym typeface="Symbol" charset="0"/>
              </a:rPr>
              <a:t>n+k</a:t>
            </a:r>
            <a:r>
              <a:rPr lang="en-US" sz="2400" dirty="0">
                <a:latin typeface="+mn-lt"/>
                <a:cs typeface="Arial Unicode MS" charset="0"/>
                <a:sym typeface="Symbol" charset="0"/>
              </a:rPr>
              <a:t>) </a:t>
            </a:r>
            <a:r>
              <a:rPr lang="en-US" sz="2400" dirty="0" err="1">
                <a:latin typeface="+mn-lt"/>
                <a:cs typeface="Arial Unicode MS" charset="0"/>
                <a:sym typeface="Symbol" charset="0"/>
              </a:rPr>
              <a:t>zusätzliche</a:t>
            </a:r>
            <a:r>
              <a:rPr lang="en-US" sz="2400" dirty="0">
                <a:latin typeface="+mn-lt"/>
                <a:cs typeface="Arial Unicode MS" charset="0"/>
                <a:sym typeface="Symbol" charset="0"/>
              </a:rPr>
              <a:t> </a:t>
            </a:r>
            <a:r>
              <a:rPr lang="en-US" sz="2400" dirty="0" err="1">
                <a:latin typeface="+mn-lt"/>
                <a:cs typeface="Arial Unicode MS" charset="0"/>
                <a:sym typeface="Symbol" charset="0"/>
              </a:rPr>
              <a:t>Speicherplätze</a:t>
            </a:r>
            <a:endParaRPr lang="en-US" sz="2400" dirty="0">
              <a:latin typeface="+mn-lt"/>
              <a:cs typeface="Arial Unicode MS" charset="0"/>
              <a:sym typeface="Symbo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451955-0D2E-E24E-A16A-2060A7ECE5AC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2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DC920-F10C-454C-91F5-8B133F6AD5D5}" type="slidenum">
              <a:rPr lang="de-DE"/>
              <a:pPr>
                <a:defRPr/>
              </a:pPr>
              <a:t>70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solidFill>
                  <a:srgbClr val="0C19FF"/>
                </a:solidFill>
              </a:rPr>
              <a:t>Schlange</a:t>
            </a:r>
            <a:r>
              <a:rPr lang="de-DE" dirty="0"/>
              <a:t> / Queue (First-in-First-out-Speicher)</a:t>
            </a:r>
            <a:endParaRPr lang="de-DE" dirty="0">
              <a:cs typeface="+mj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196429"/>
            <a:ext cx="8240713" cy="4968875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</a:rPr>
              <a:t>Operationen</a:t>
            </a:r>
            <a:r>
              <a:rPr lang="de-DE" sz="2000" dirty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function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 </a:t>
            </a:r>
            <a:r>
              <a:rPr lang="de-DE" sz="2000" dirty="0" err="1">
                <a:solidFill>
                  <a:srgbClr val="FF0000"/>
                </a:solidFill>
                <a:cs typeface="+mn-cs"/>
              </a:rPr>
              <a:t>makeQueue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() </a:t>
            </a:r>
            <a:r>
              <a:rPr lang="de-DE" sz="2000" dirty="0">
                <a:cs typeface="+mn-cs"/>
              </a:rPr>
              <a:t>liefert leere Warteschlange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  <a:cs typeface="+mn-cs"/>
              </a:rPr>
              <a:t>procedure</a:t>
            </a:r>
            <a:r>
              <a:rPr lang="de-DE" sz="2000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sz="2000" dirty="0" err="1">
                <a:solidFill>
                  <a:srgbClr val="FF0000"/>
                </a:solidFill>
                <a:cs typeface="+mn-cs"/>
              </a:rPr>
              <a:t>enqueue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(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e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, </a:t>
            </a:r>
            <a:r>
              <a:rPr lang="de-DE" sz="2000" dirty="0" err="1">
                <a:solidFill>
                  <a:srgbClr val="3C8C93"/>
                </a:solidFill>
                <a:cs typeface="+mn-cs"/>
              </a:rPr>
              <a:t>q</a:t>
            </a:r>
            <a:r>
              <a:rPr lang="de-DE" sz="2000" dirty="0">
                <a:solidFill>
                  <a:srgbClr val="3C8C93"/>
                </a:solidFill>
                <a:cs typeface="+mn-cs"/>
              </a:rPr>
              <a:t>)</a:t>
            </a:r>
            <a:r>
              <a:rPr lang="de-DE" sz="2000" dirty="0">
                <a:cs typeface="+mn-cs"/>
              </a:rPr>
              <a:t> fügt Element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e</a:t>
            </a:r>
            <a:r>
              <a:rPr lang="de-DE" sz="2000" dirty="0">
                <a:cs typeface="+mn-cs"/>
              </a:rPr>
              <a:t> hinten </a:t>
            </a:r>
            <a:r>
              <a:rPr lang="de-DE" sz="2000" dirty="0"/>
              <a:t>in </a:t>
            </a:r>
            <a:r>
              <a:rPr lang="de-DE" sz="2000" dirty="0">
                <a:cs typeface="+mn-cs"/>
              </a:rPr>
              <a:t>die Schlange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q</a:t>
            </a:r>
            <a:r>
              <a:rPr lang="de-DE" sz="2000" dirty="0">
                <a:cs typeface="+mn-cs"/>
              </a:rPr>
              <a:t> ein,</a:t>
            </a:r>
            <a:br>
              <a:rPr lang="de-DE" sz="2000" dirty="0">
                <a:cs typeface="+mn-cs"/>
              </a:rPr>
            </a:br>
            <a:r>
              <a:rPr lang="de-DE" sz="2000" dirty="0">
                <a:cs typeface="+mn-cs"/>
              </a:rPr>
              <a:t>    verändert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q</a:t>
            </a:r>
            <a:endParaRPr lang="de-DE" sz="2000" dirty="0">
              <a:cs typeface="+mn-cs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next</a:t>
            </a:r>
            <a:r>
              <a:rPr lang="de-DE" sz="2000" dirty="0">
                <a:solidFill>
                  <a:srgbClr val="3C8C93"/>
                </a:solidFill>
              </a:rPr>
              <a:t>(</a:t>
            </a:r>
            <a:r>
              <a:rPr lang="de-DE" sz="2000" dirty="0" err="1">
                <a:solidFill>
                  <a:srgbClr val="3C8C93"/>
                </a:solidFill>
              </a:rPr>
              <a:t>q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  <a:r>
              <a:rPr lang="de-DE" sz="2000" dirty="0"/>
              <a:t> gibt vorderes Element zurück, verändert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q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/>
              <a:t>nicht</a:t>
            </a:r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dequeue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>
                <a:solidFill>
                  <a:srgbClr val="3C8C93"/>
                </a:solidFill>
              </a:rPr>
              <a:t>(</a:t>
            </a:r>
            <a:r>
              <a:rPr lang="de-DE" sz="2000" dirty="0" err="1">
                <a:solidFill>
                  <a:srgbClr val="3C8C93"/>
                </a:solidFill>
              </a:rPr>
              <a:t>q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  <a:r>
              <a:rPr lang="de-DE" sz="2000" dirty="0"/>
              <a:t> gibt vorderes Element zurück, verändert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q</a:t>
            </a:r>
            <a:endParaRPr lang="de-DE" sz="2000" dirty="0"/>
          </a:p>
          <a:p>
            <a:pPr eaLnBrk="1" hangingPunct="1">
              <a:defRPr/>
            </a:pPr>
            <a:r>
              <a:rPr lang="de-DE" sz="2000" dirty="0" err="1">
                <a:solidFill>
                  <a:schemeClr val="hlink"/>
                </a:solidFill>
              </a:rPr>
              <a:t>function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mtQueue</a:t>
            </a:r>
            <a:r>
              <a:rPr lang="de-DE" sz="2000" dirty="0">
                <a:solidFill>
                  <a:srgbClr val="FF0000"/>
                </a:solidFill>
              </a:rPr>
              <a:t>?</a:t>
            </a:r>
            <a:r>
              <a:rPr lang="de-DE" sz="2000" dirty="0">
                <a:solidFill>
                  <a:srgbClr val="3C8C93"/>
                </a:solidFill>
              </a:rPr>
              <a:t>(</a:t>
            </a:r>
            <a:r>
              <a:rPr lang="de-DE" sz="2000" dirty="0" err="1">
                <a:solidFill>
                  <a:srgbClr val="3C8C93"/>
                </a:solidFill>
              </a:rPr>
              <a:t>q</a:t>
            </a:r>
            <a:r>
              <a:rPr lang="de-DE" sz="2000" dirty="0">
                <a:solidFill>
                  <a:srgbClr val="3C8C93"/>
                </a:solidFill>
              </a:rPr>
              <a:t>)</a:t>
            </a:r>
            <a:r>
              <a:rPr lang="de-DE" sz="2000" dirty="0"/>
              <a:t> gibt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true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/>
              <a:t>zurück, wenn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q</a:t>
            </a:r>
            <a:r>
              <a:rPr lang="de-DE" sz="2000" dirty="0"/>
              <a:t> leer ist, sonst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false</a:t>
            </a:r>
            <a:endParaRPr lang="de-DE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de-DE" sz="2000" dirty="0">
                <a:solidFill>
                  <a:srgbClr val="262673"/>
                </a:solidFill>
                <a:cs typeface="+mn-cs"/>
              </a:rPr>
              <a:t>Iteration:</a:t>
            </a:r>
            <a:r>
              <a:rPr lang="de-DE" sz="2000" dirty="0">
                <a:solidFill>
                  <a:srgbClr val="262673"/>
                </a:solidFill>
              </a:rPr>
              <a:t>  </a:t>
            </a:r>
            <a:r>
              <a:rPr lang="de-DE" sz="2000" dirty="0"/>
              <a:t>nicht vorgesehen (evtl. wie Liste)</a:t>
            </a:r>
            <a:endParaRPr lang="de-DE" sz="2000" dirty="0">
              <a:solidFill>
                <a:schemeClr val="hlink"/>
              </a:solidFill>
            </a:endParaRPr>
          </a:p>
        </p:txBody>
      </p:sp>
      <p:sp>
        <p:nvSpPr>
          <p:cNvPr id="7" name="Rechteck 2">
            <a:extLst>
              <a:ext uri="{FF2B5EF4-FFF2-40B4-BE49-F238E27FC236}">
                <a16:creationId xmlns:a16="http://schemas.microsoft.com/office/drawing/2014/main" id="{8C392F94-C383-8A44-8C5B-CA118172523E}"/>
              </a:ext>
            </a:extLst>
          </p:cNvPr>
          <p:cNvSpPr/>
          <p:nvPr/>
        </p:nvSpPr>
        <p:spPr>
          <a:xfrm>
            <a:off x="2739142" y="6625816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9" name="Rounded Rectangular Callout 5">
            <a:extLst>
              <a:ext uri="{FF2B5EF4-FFF2-40B4-BE49-F238E27FC236}">
                <a16:creationId xmlns:a16="http://schemas.microsoft.com/office/drawing/2014/main" id="{A05D39D0-87AE-494D-BED6-737326CDF5F6}"/>
              </a:ext>
            </a:extLst>
          </p:cNvPr>
          <p:cNvSpPr/>
          <p:nvPr/>
        </p:nvSpPr>
        <p:spPr>
          <a:xfrm>
            <a:off x="5857823" y="4437112"/>
            <a:ext cx="2795307" cy="1508873"/>
          </a:xfrm>
          <a:custGeom>
            <a:avLst/>
            <a:gdLst>
              <a:gd name="connsiteX0" fmla="*/ 0 w 2795307"/>
              <a:gd name="connsiteY0" fmla="*/ 251484 h 1508873"/>
              <a:gd name="connsiteX1" fmla="*/ 251484 w 2795307"/>
              <a:gd name="connsiteY1" fmla="*/ 0 h 1508873"/>
              <a:gd name="connsiteX2" fmla="*/ 465885 w 2795307"/>
              <a:gd name="connsiteY2" fmla="*/ 0 h 1508873"/>
              <a:gd name="connsiteX3" fmla="*/ 465885 w 2795307"/>
              <a:gd name="connsiteY3" fmla="*/ 0 h 1508873"/>
              <a:gd name="connsiteX4" fmla="*/ 1164711 w 2795307"/>
              <a:gd name="connsiteY4" fmla="*/ 0 h 1508873"/>
              <a:gd name="connsiteX5" fmla="*/ 2543823 w 2795307"/>
              <a:gd name="connsiteY5" fmla="*/ 0 h 1508873"/>
              <a:gd name="connsiteX6" fmla="*/ 2795307 w 2795307"/>
              <a:gd name="connsiteY6" fmla="*/ 251484 h 1508873"/>
              <a:gd name="connsiteX7" fmla="*/ 2795307 w 2795307"/>
              <a:gd name="connsiteY7" fmla="*/ 251479 h 1508873"/>
              <a:gd name="connsiteX8" fmla="*/ 2795307 w 2795307"/>
              <a:gd name="connsiteY8" fmla="*/ 251479 h 1508873"/>
              <a:gd name="connsiteX9" fmla="*/ 2795307 w 2795307"/>
              <a:gd name="connsiteY9" fmla="*/ 628697 h 1508873"/>
              <a:gd name="connsiteX10" fmla="*/ 2795307 w 2795307"/>
              <a:gd name="connsiteY10" fmla="*/ 1257389 h 1508873"/>
              <a:gd name="connsiteX11" fmla="*/ 2543823 w 2795307"/>
              <a:gd name="connsiteY11" fmla="*/ 1508873 h 1508873"/>
              <a:gd name="connsiteX12" fmla="*/ 1164711 w 2795307"/>
              <a:gd name="connsiteY12" fmla="*/ 1508873 h 1508873"/>
              <a:gd name="connsiteX13" fmla="*/ 465885 w 2795307"/>
              <a:gd name="connsiteY13" fmla="*/ 1508873 h 1508873"/>
              <a:gd name="connsiteX14" fmla="*/ 465885 w 2795307"/>
              <a:gd name="connsiteY14" fmla="*/ 1508873 h 1508873"/>
              <a:gd name="connsiteX15" fmla="*/ 251484 w 2795307"/>
              <a:gd name="connsiteY15" fmla="*/ 1508873 h 1508873"/>
              <a:gd name="connsiteX16" fmla="*/ 0 w 2795307"/>
              <a:gd name="connsiteY16" fmla="*/ 1257389 h 1508873"/>
              <a:gd name="connsiteX17" fmla="*/ 0 w 2795307"/>
              <a:gd name="connsiteY17" fmla="*/ 628697 h 1508873"/>
              <a:gd name="connsiteX18" fmla="*/ -3009120 w 2795307"/>
              <a:gd name="connsiteY18" fmla="*/ 89491 h 1508873"/>
              <a:gd name="connsiteX19" fmla="*/ 0 w 2795307"/>
              <a:gd name="connsiteY19" fmla="*/ 251479 h 1508873"/>
              <a:gd name="connsiteX20" fmla="*/ 0 w 2795307"/>
              <a:gd name="connsiteY20" fmla="*/ 251484 h 1508873"/>
              <a:gd name="connsiteX0" fmla="*/ 2962821 w 5758128"/>
              <a:gd name="connsiteY0" fmla="*/ 251484 h 1508873"/>
              <a:gd name="connsiteX1" fmla="*/ 3214305 w 5758128"/>
              <a:gd name="connsiteY1" fmla="*/ 0 h 1508873"/>
              <a:gd name="connsiteX2" fmla="*/ 3428706 w 5758128"/>
              <a:gd name="connsiteY2" fmla="*/ 0 h 1508873"/>
              <a:gd name="connsiteX3" fmla="*/ 3428706 w 5758128"/>
              <a:gd name="connsiteY3" fmla="*/ 0 h 1508873"/>
              <a:gd name="connsiteX4" fmla="*/ 4127532 w 5758128"/>
              <a:gd name="connsiteY4" fmla="*/ 0 h 1508873"/>
              <a:gd name="connsiteX5" fmla="*/ 5506644 w 5758128"/>
              <a:gd name="connsiteY5" fmla="*/ 0 h 1508873"/>
              <a:gd name="connsiteX6" fmla="*/ 5758128 w 5758128"/>
              <a:gd name="connsiteY6" fmla="*/ 251484 h 1508873"/>
              <a:gd name="connsiteX7" fmla="*/ 5758128 w 5758128"/>
              <a:gd name="connsiteY7" fmla="*/ 251479 h 1508873"/>
              <a:gd name="connsiteX8" fmla="*/ 5758128 w 5758128"/>
              <a:gd name="connsiteY8" fmla="*/ 251479 h 1508873"/>
              <a:gd name="connsiteX9" fmla="*/ 5758128 w 5758128"/>
              <a:gd name="connsiteY9" fmla="*/ 628697 h 1508873"/>
              <a:gd name="connsiteX10" fmla="*/ 5758128 w 5758128"/>
              <a:gd name="connsiteY10" fmla="*/ 1257389 h 1508873"/>
              <a:gd name="connsiteX11" fmla="*/ 5506644 w 5758128"/>
              <a:gd name="connsiteY11" fmla="*/ 1508873 h 1508873"/>
              <a:gd name="connsiteX12" fmla="*/ 4127532 w 5758128"/>
              <a:gd name="connsiteY12" fmla="*/ 1508873 h 1508873"/>
              <a:gd name="connsiteX13" fmla="*/ 3428706 w 5758128"/>
              <a:gd name="connsiteY13" fmla="*/ 1508873 h 1508873"/>
              <a:gd name="connsiteX14" fmla="*/ 3428706 w 5758128"/>
              <a:gd name="connsiteY14" fmla="*/ 1508873 h 1508873"/>
              <a:gd name="connsiteX15" fmla="*/ 3214305 w 5758128"/>
              <a:gd name="connsiteY15" fmla="*/ 1508873 h 1508873"/>
              <a:gd name="connsiteX16" fmla="*/ 2962821 w 5758128"/>
              <a:gd name="connsiteY16" fmla="*/ 1257389 h 1508873"/>
              <a:gd name="connsiteX17" fmla="*/ 2962821 w 5758128"/>
              <a:gd name="connsiteY17" fmla="*/ 628697 h 1508873"/>
              <a:gd name="connsiteX18" fmla="*/ 0 w 5758128"/>
              <a:gd name="connsiteY18" fmla="*/ 436732 h 1508873"/>
              <a:gd name="connsiteX19" fmla="*/ 2962821 w 5758128"/>
              <a:gd name="connsiteY19" fmla="*/ 251479 h 1508873"/>
              <a:gd name="connsiteX20" fmla="*/ 2962821 w 5758128"/>
              <a:gd name="connsiteY20" fmla="*/ 251484 h 1508873"/>
              <a:gd name="connsiteX0" fmla="*/ 0 w 2795307"/>
              <a:gd name="connsiteY0" fmla="*/ 251484 h 1508873"/>
              <a:gd name="connsiteX1" fmla="*/ 251484 w 2795307"/>
              <a:gd name="connsiteY1" fmla="*/ 0 h 1508873"/>
              <a:gd name="connsiteX2" fmla="*/ 465885 w 2795307"/>
              <a:gd name="connsiteY2" fmla="*/ 0 h 1508873"/>
              <a:gd name="connsiteX3" fmla="*/ 465885 w 2795307"/>
              <a:gd name="connsiteY3" fmla="*/ 0 h 1508873"/>
              <a:gd name="connsiteX4" fmla="*/ 1164711 w 2795307"/>
              <a:gd name="connsiteY4" fmla="*/ 0 h 1508873"/>
              <a:gd name="connsiteX5" fmla="*/ 2543823 w 2795307"/>
              <a:gd name="connsiteY5" fmla="*/ 0 h 1508873"/>
              <a:gd name="connsiteX6" fmla="*/ 2795307 w 2795307"/>
              <a:gd name="connsiteY6" fmla="*/ 251484 h 1508873"/>
              <a:gd name="connsiteX7" fmla="*/ 2795307 w 2795307"/>
              <a:gd name="connsiteY7" fmla="*/ 251479 h 1508873"/>
              <a:gd name="connsiteX8" fmla="*/ 2795307 w 2795307"/>
              <a:gd name="connsiteY8" fmla="*/ 251479 h 1508873"/>
              <a:gd name="connsiteX9" fmla="*/ 2795307 w 2795307"/>
              <a:gd name="connsiteY9" fmla="*/ 628697 h 1508873"/>
              <a:gd name="connsiteX10" fmla="*/ 2795307 w 2795307"/>
              <a:gd name="connsiteY10" fmla="*/ 1257389 h 1508873"/>
              <a:gd name="connsiteX11" fmla="*/ 2543823 w 2795307"/>
              <a:gd name="connsiteY11" fmla="*/ 1508873 h 1508873"/>
              <a:gd name="connsiteX12" fmla="*/ 1164711 w 2795307"/>
              <a:gd name="connsiteY12" fmla="*/ 1508873 h 1508873"/>
              <a:gd name="connsiteX13" fmla="*/ 465885 w 2795307"/>
              <a:gd name="connsiteY13" fmla="*/ 1508873 h 1508873"/>
              <a:gd name="connsiteX14" fmla="*/ 465885 w 2795307"/>
              <a:gd name="connsiteY14" fmla="*/ 1508873 h 1508873"/>
              <a:gd name="connsiteX15" fmla="*/ 251484 w 2795307"/>
              <a:gd name="connsiteY15" fmla="*/ 1508873 h 1508873"/>
              <a:gd name="connsiteX16" fmla="*/ 0 w 2795307"/>
              <a:gd name="connsiteY16" fmla="*/ 1257389 h 1508873"/>
              <a:gd name="connsiteX17" fmla="*/ 0 w 2795307"/>
              <a:gd name="connsiteY17" fmla="*/ 628697 h 1508873"/>
              <a:gd name="connsiteX18" fmla="*/ 298 w 2795307"/>
              <a:gd name="connsiteY18" fmla="*/ 413582 h 1508873"/>
              <a:gd name="connsiteX19" fmla="*/ 0 w 2795307"/>
              <a:gd name="connsiteY19" fmla="*/ 251479 h 1508873"/>
              <a:gd name="connsiteX20" fmla="*/ 0 w 2795307"/>
              <a:gd name="connsiteY20" fmla="*/ 251484 h 150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95307" h="1508873">
                <a:moveTo>
                  <a:pt x="0" y="251484"/>
                </a:moveTo>
                <a:cubicBezTo>
                  <a:pt x="0" y="112593"/>
                  <a:pt x="112593" y="0"/>
                  <a:pt x="251484" y="0"/>
                </a:cubicBezTo>
                <a:lnTo>
                  <a:pt x="465885" y="0"/>
                </a:lnTo>
                <a:lnTo>
                  <a:pt x="465885" y="0"/>
                </a:lnTo>
                <a:lnTo>
                  <a:pt x="1164711" y="0"/>
                </a:lnTo>
                <a:lnTo>
                  <a:pt x="2543823" y="0"/>
                </a:lnTo>
                <a:cubicBezTo>
                  <a:pt x="2682714" y="0"/>
                  <a:pt x="2795307" y="112593"/>
                  <a:pt x="2795307" y="251484"/>
                </a:cubicBezTo>
                <a:lnTo>
                  <a:pt x="2795307" y="251479"/>
                </a:lnTo>
                <a:lnTo>
                  <a:pt x="2795307" y="251479"/>
                </a:lnTo>
                <a:lnTo>
                  <a:pt x="2795307" y="628697"/>
                </a:lnTo>
                <a:lnTo>
                  <a:pt x="2795307" y="1257389"/>
                </a:lnTo>
                <a:cubicBezTo>
                  <a:pt x="2795307" y="1396280"/>
                  <a:pt x="2682714" y="1508873"/>
                  <a:pt x="2543823" y="1508873"/>
                </a:cubicBezTo>
                <a:lnTo>
                  <a:pt x="1164711" y="1508873"/>
                </a:lnTo>
                <a:lnTo>
                  <a:pt x="465885" y="1508873"/>
                </a:lnTo>
                <a:lnTo>
                  <a:pt x="465885" y="1508873"/>
                </a:lnTo>
                <a:lnTo>
                  <a:pt x="251484" y="1508873"/>
                </a:lnTo>
                <a:cubicBezTo>
                  <a:pt x="112593" y="1508873"/>
                  <a:pt x="0" y="1396280"/>
                  <a:pt x="0" y="1257389"/>
                </a:cubicBezTo>
                <a:lnTo>
                  <a:pt x="0" y="628697"/>
                </a:lnTo>
                <a:cubicBezTo>
                  <a:pt x="99" y="556992"/>
                  <a:pt x="199" y="485287"/>
                  <a:pt x="298" y="413582"/>
                </a:cubicBezTo>
                <a:cubicBezTo>
                  <a:pt x="199" y="359548"/>
                  <a:pt x="99" y="305513"/>
                  <a:pt x="0" y="251479"/>
                </a:cubicBezTo>
                <a:lnTo>
                  <a:pt x="0" y="251484"/>
                </a:lnTo>
                <a:close/>
              </a:path>
            </a:pathLst>
          </a:cu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Beispielimplementierung in Julia vorhanden.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88299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Queue intern (Beispiel)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2F2AC-72A6-5242-BB66-261AC8F7AC4C}" type="slidenum">
              <a:rPr lang="de-DE" smtClean="0"/>
              <a:pPr>
                <a:defRPr/>
              </a:pPr>
              <a:t>71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052811" y="3122965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err="1"/>
              <a:t>q</a:t>
            </a:r>
            <a:endParaRPr lang="de-DE" sz="2800" dirty="0"/>
          </a:p>
        </p:txBody>
      </p:sp>
      <p:sp>
        <p:nvSpPr>
          <p:cNvPr id="6" name="Rechteck 5"/>
          <p:cNvSpPr/>
          <p:nvPr/>
        </p:nvSpPr>
        <p:spPr>
          <a:xfrm>
            <a:off x="2555776" y="3122965"/>
            <a:ext cx="360040" cy="281927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851920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1403648" y="3410997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2699792" y="3915053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>
            <a:stCxn id="14" idx="1"/>
          </p:cNvCxnSpPr>
          <p:nvPr/>
        </p:nvCxnSpPr>
        <p:spPr>
          <a:xfrm flipH="1">
            <a:off x="3131840" y="1848600"/>
            <a:ext cx="576064" cy="2066453"/>
          </a:xfrm>
          <a:prstGeom prst="straightConnector1">
            <a:avLst/>
          </a:prstGeom>
          <a:ln>
            <a:solidFill>
              <a:srgbClr val="FF6600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707904" y="1340768"/>
            <a:ext cx="354456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/>
              <a:t>Im ADT-Sinne nur „intern“ </a:t>
            </a:r>
          </a:p>
          <a:p>
            <a:r>
              <a:rPr lang="de-DE" sz="2000" dirty="0"/>
              <a:t>verwendet, dann</a:t>
            </a:r>
          </a:p>
          <a:p>
            <a:r>
              <a:rPr lang="de-DE" sz="2000" dirty="0"/>
              <a:t>über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q.internalRepr</a:t>
            </a:r>
            <a:r>
              <a:rPr lang="de-DE" sz="2000" dirty="0"/>
              <a:t> referenziert</a:t>
            </a:r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2699792" y="5517232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699792" y="5733256"/>
            <a:ext cx="11521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4131097" y="5432334"/>
            <a:ext cx="257955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2000" dirty="0"/>
              <a:t>möglicherweise viele</a:t>
            </a:r>
            <a:br>
              <a:rPr lang="de-DE" sz="2000" dirty="0"/>
            </a:br>
            <a:r>
              <a:rPr lang="de-DE" sz="2000" dirty="0"/>
              <a:t>weitere Informationen</a:t>
            </a:r>
          </a:p>
        </p:txBody>
      </p:sp>
      <p:sp>
        <p:nvSpPr>
          <p:cNvPr id="19" name="Rechteck 6"/>
          <p:cNvSpPr/>
          <p:nvPr/>
        </p:nvSpPr>
        <p:spPr>
          <a:xfrm>
            <a:off x="5076056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6"/>
          <p:cNvSpPr/>
          <p:nvPr/>
        </p:nvSpPr>
        <p:spPr>
          <a:xfrm>
            <a:off x="6228184" y="3724429"/>
            <a:ext cx="72008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</a:t>
            </a:r>
            <a:r>
              <a:rPr lang="de-DE" dirty="0">
                <a:solidFill>
                  <a:schemeClr val="tx1"/>
                </a:solidFill>
              </a:rPr>
              <a:t>  /</a:t>
            </a:r>
            <a:endParaRPr lang="de-DE" dirty="0"/>
          </a:p>
        </p:txBody>
      </p:sp>
      <p:cxnSp>
        <p:nvCxnSpPr>
          <p:cNvPr id="24" name="Gerade Verbindung mit Pfeil 9"/>
          <p:cNvCxnSpPr>
            <a:endCxn id="19" idx="1"/>
          </p:cNvCxnSpPr>
          <p:nvPr/>
        </p:nvCxnSpPr>
        <p:spPr>
          <a:xfrm flipV="1">
            <a:off x="4427984" y="3904449"/>
            <a:ext cx="648072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9"/>
          <p:cNvCxnSpPr>
            <a:endCxn id="21" idx="1"/>
          </p:cNvCxnSpPr>
          <p:nvPr/>
        </p:nvCxnSpPr>
        <p:spPr>
          <a:xfrm flipV="1">
            <a:off x="5652120" y="3904449"/>
            <a:ext cx="576064" cy="106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hteck 6"/>
          <p:cNvSpPr/>
          <p:nvPr/>
        </p:nvSpPr>
        <p:spPr>
          <a:xfrm>
            <a:off x="3851920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9</a:t>
            </a:r>
          </a:p>
        </p:txBody>
      </p:sp>
      <p:cxnSp>
        <p:nvCxnSpPr>
          <p:cNvPr id="29" name="Gerade Verbindung mit Pfeil 16"/>
          <p:cNvCxnSpPr/>
          <p:nvPr/>
        </p:nvCxnSpPr>
        <p:spPr>
          <a:xfrm>
            <a:off x="4020320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hteck 6"/>
          <p:cNvSpPr/>
          <p:nvPr/>
        </p:nvSpPr>
        <p:spPr>
          <a:xfrm>
            <a:off x="5078465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cxnSp>
        <p:nvCxnSpPr>
          <p:cNvPr id="33" name="Gerade Verbindung mit Pfeil 16"/>
          <p:cNvCxnSpPr/>
          <p:nvPr/>
        </p:nvCxnSpPr>
        <p:spPr>
          <a:xfrm>
            <a:off x="5246865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hteck 6"/>
          <p:cNvSpPr/>
          <p:nvPr/>
        </p:nvSpPr>
        <p:spPr>
          <a:xfrm>
            <a:off x="6228184" y="4412719"/>
            <a:ext cx="360040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cxnSp>
        <p:nvCxnSpPr>
          <p:cNvPr id="35" name="Gerade Verbindung mit Pfeil 16"/>
          <p:cNvCxnSpPr/>
          <p:nvPr/>
        </p:nvCxnSpPr>
        <p:spPr>
          <a:xfrm>
            <a:off x="6396584" y="3973824"/>
            <a:ext cx="8384" cy="4404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10"/>
          <p:cNvSpPr txBox="1"/>
          <p:nvPr/>
        </p:nvSpPr>
        <p:spPr>
          <a:xfrm>
            <a:off x="6904944" y="4293096"/>
            <a:ext cx="16995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Elemente in der</a:t>
            </a:r>
            <a:br>
              <a:rPr lang="de-DE" dirty="0"/>
            </a:br>
            <a:r>
              <a:rPr lang="de-DE" dirty="0"/>
              <a:t>Schlange </a:t>
            </a:r>
            <a:br>
              <a:rPr lang="de-DE" dirty="0"/>
            </a:br>
            <a:r>
              <a:rPr lang="de-DE" dirty="0"/>
              <a:t>(9 ist vorn, </a:t>
            </a:r>
            <a:br>
              <a:rPr lang="de-DE" dirty="0"/>
            </a:br>
            <a:r>
              <a:rPr lang="de-DE" dirty="0"/>
              <a:t> 4 ist hinten)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D9483194-3796-C74B-A17A-79AE41F2A9B5}"/>
              </a:ext>
            </a:extLst>
          </p:cNvPr>
          <p:cNvSpPr/>
          <p:nvPr/>
        </p:nvSpPr>
        <p:spPr>
          <a:xfrm>
            <a:off x="2764971" y="3995057"/>
            <a:ext cx="3429000" cy="1139223"/>
          </a:xfrm>
          <a:custGeom>
            <a:avLst/>
            <a:gdLst>
              <a:gd name="connsiteX0" fmla="*/ 0 w 3429000"/>
              <a:gd name="connsiteY0" fmla="*/ 1121229 h 1139223"/>
              <a:gd name="connsiteX1" fmla="*/ 947058 w 3429000"/>
              <a:gd name="connsiteY1" fmla="*/ 1132114 h 1139223"/>
              <a:gd name="connsiteX2" fmla="*/ 1948543 w 3429000"/>
              <a:gd name="connsiteY2" fmla="*/ 1121229 h 1139223"/>
              <a:gd name="connsiteX3" fmla="*/ 2917372 w 3429000"/>
              <a:gd name="connsiteY3" fmla="*/ 936172 h 1139223"/>
              <a:gd name="connsiteX4" fmla="*/ 3222172 w 3429000"/>
              <a:gd name="connsiteY4" fmla="*/ 566057 h 1139223"/>
              <a:gd name="connsiteX5" fmla="*/ 3331029 w 3429000"/>
              <a:gd name="connsiteY5" fmla="*/ 141514 h 1139223"/>
              <a:gd name="connsiteX6" fmla="*/ 3429000 w 3429000"/>
              <a:gd name="connsiteY6" fmla="*/ 0 h 1139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29000" h="1139223">
                <a:moveTo>
                  <a:pt x="0" y="1121229"/>
                </a:moveTo>
                <a:lnTo>
                  <a:pt x="947058" y="1132114"/>
                </a:lnTo>
                <a:cubicBezTo>
                  <a:pt x="1271815" y="1132114"/>
                  <a:pt x="1620157" y="1153886"/>
                  <a:pt x="1948543" y="1121229"/>
                </a:cubicBezTo>
                <a:cubicBezTo>
                  <a:pt x="2276929" y="1088572"/>
                  <a:pt x="2705101" y="1028701"/>
                  <a:pt x="2917372" y="936172"/>
                </a:cubicBezTo>
                <a:cubicBezTo>
                  <a:pt x="3129643" y="843643"/>
                  <a:pt x="3153229" y="698500"/>
                  <a:pt x="3222172" y="566057"/>
                </a:cubicBezTo>
                <a:cubicBezTo>
                  <a:pt x="3291115" y="433614"/>
                  <a:pt x="3296558" y="235857"/>
                  <a:pt x="3331029" y="141514"/>
                </a:cubicBezTo>
                <a:cubicBezTo>
                  <a:pt x="3365500" y="47171"/>
                  <a:pt x="3397250" y="23585"/>
                  <a:pt x="3429000" y="0"/>
                </a:cubicBezTo>
              </a:path>
            </a:pathLst>
          </a:custGeom>
          <a:noFill/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EAAE41D-3D84-E644-B0F0-D34D7DF78711}"/>
              </a:ext>
            </a:extLst>
          </p:cNvPr>
          <p:cNvSpPr txBox="1"/>
          <p:nvPr/>
        </p:nvSpPr>
        <p:spPr>
          <a:xfrm>
            <a:off x="2941974" y="477421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lastCell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8137677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72</a:t>
            </a:fld>
            <a:endParaRPr lang="de-DE"/>
          </a:p>
        </p:txBody>
      </p:sp>
      <p:pic>
        <p:nvPicPr>
          <p:cNvPr id="5" name="Bild 4" descr="eimerkette-ueber-dem-teich-999f9384-08da-4683-b93d-7f58aaf8988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99392"/>
            <a:ext cx="10025060" cy="6957392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79512" y="116632"/>
            <a:ext cx="8892480" cy="584776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Sortieren durch verallgemeinerte Gruppierung</a:t>
            </a:r>
          </a:p>
        </p:txBody>
      </p:sp>
    </p:spTree>
    <p:extLst>
      <p:ext uri="{BB962C8B-B14F-4D97-AF65-F5344CB8AC3E}">
        <p14:creationId xmlns:p14="http://schemas.microsoft.com/office/powerpoint/2010/main" val="309855682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Bucket-Sort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028384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73</a:t>
            </a:fld>
            <a:endParaRPr lang="de-DE" dirty="0"/>
          </a:p>
        </p:txBody>
      </p:sp>
      <p:pic>
        <p:nvPicPr>
          <p:cNvPr id="2" name="Bild 1" descr="250px-Bucket_sort_concept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913" y="1484784"/>
            <a:ext cx="3175000" cy="2603500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5522913" y="1784028"/>
            <a:ext cx="3240360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522913" y="3080172"/>
            <a:ext cx="3240360" cy="13045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3575402" y="6645546"/>
            <a:ext cx="24320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>
                <a:solidFill>
                  <a:schemeClr val="bg1"/>
                </a:solidFill>
              </a:rPr>
              <a:t>Bildquelle: Portugiesisches Wikipedia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347F7F3-99BE-470C-B6EA-EDE93D566F24}"/>
              </a:ext>
            </a:extLst>
          </p:cNvPr>
          <p:cNvSpPr txBox="1"/>
          <p:nvPr/>
        </p:nvSpPr>
        <p:spPr>
          <a:xfrm>
            <a:off x="286113" y="1196752"/>
            <a:ext cx="8435280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b="0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function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de-DE" sz="14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bucket_sort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(A, </a:t>
            </a:r>
            <a:r>
              <a:rPr lang="de-DE" sz="1400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waehle_eimer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)</a:t>
            </a:r>
          </a:p>
          <a:p>
            <a:r>
              <a:rPr lang="de-DE" sz="1400" b="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    # Bestimme Anzahl der benötigten Eimer: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   </a:t>
            </a:r>
            <a:r>
              <a:rPr lang="de-DE" sz="1400" b="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k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= </a:t>
            </a:r>
            <a:r>
              <a:rPr lang="de-DE" sz="1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waehle_eimer</a:t>
            </a:r>
            <a:r>
              <a:rPr lang="de-DE" sz="14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de-DE" sz="14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maximum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(A))</a:t>
            </a:r>
            <a:b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</a:b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400" b="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# Eimerkette erstellen</a:t>
            </a:r>
            <a:endParaRPr lang="de-DE" sz="14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E = []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4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i = </a:t>
            </a:r>
            <a:r>
              <a:rPr lang="de-DE" sz="14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:k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    </a:t>
            </a:r>
            <a:r>
              <a:rPr lang="de-DE" sz="14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insert</a:t>
            </a:r>
            <a:r>
              <a:rPr lang="de-DE" sz="1400" b="0" dirty="0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!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(E, i, [])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4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14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400" b="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# in die Eimer aufteilen</a:t>
            </a:r>
            <a:endParaRPr lang="de-DE" sz="14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4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i = </a:t>
            </a:r>
            <a:r>
              <a:rPr lang="de-DE" sz="14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de-DE" sz="1400" b="0" dirty="0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length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(A) 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    </a:t>
            </a:r>
            <a:r>
              <a:rPr lang="de-DE" sz="1400" b="0" dirty="0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push!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(E[</a:t>
            </a:r>
            <a:r>
              <a:rPr lang="de-DE" sz="14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waehle_eimer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(A[i])], A[i])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4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b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</a:b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400" b="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# Eimer sortieren</a:t>
            </a:r>
            <a:endParaRPr lang="de-DE" sz="14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4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i = </a:t>
            </a:r>
            <a:r>
              <a:rPr lang="de-DE" sz="14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:k 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    </a:t>
            </a:r>
            <a:r>
              <a:rPr lang="de-DE" sz="14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sort</a:t>
            </a:r>
            <a:r>
              <a:rPr lang="de-DE" sz="1400" b="0" dirty="0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!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(E[i])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4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b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</a:b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400" b="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# Eimer </a:t>
            </a:r>
            <a:r>
              <a:rPr lang="de-DE" sz="1400" b="0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zusammenfuegen</a:t>
            </a:r>
            <a:endParaRPr lang="de-DE" sz="14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B = []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4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i = </a:t>
            </a:r>
            <a:r>
              <a:rPr lang="de-DE" sz="14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:k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    </a:t>
            </a:r>
            <a:r>
              <a:rPr lang="de-DE" sz="1400" b="0" dirty="0" err="1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append</a:t>
            </a:r>
            <a:r>
              <a:rPr lang="de-DE" sz="1400" b="0" dirty="0">
                <a:solidFill>
                  <a:srgbClr val="795E26"/>
                </a:solidFill>
                <a:effectLst/>
                <a:latin typeface="Courier New" panose="02070309020205020404" pitchFamily="49" charset="0"/>
              </a:rPr>
              <a:t>!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(B, E[i])</a:t>
            </a: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4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14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de-DE" sz="14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de-DE" sz="14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B    </a:t>
            </a:r>
          </a:p>
          <a:p>
            <a:r>
              <a:rPr lang="de-DE" sz="1400" dirty="0">
                <a:solidFill>
                  <a:srgbClr val="0000FF"/>
                </a:solidFill>
                <a:latin typeface="Courier New" panose="02070309020205020404" pitchFamily="49" charset="0"/>
              </a:rPr>
              <a:t>end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6167FF-7E66-7744-85C3-34DEAEA5A6D4}"/>
              </a:ext>
            </a:extLst>
          </p:cNvPr>
          <p:cNvSpPr/>
          <p:nvPr/>
        </p:nvSpPr>
        <p:spPr>
          <a:xfrm>
            <a:off x="4191273" y="4426671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A</a:t>
            </a:r>
            <a:r>
              <a:rPr lang="en-US" sz="1400" dirty="0">
                <a:solidFill>
                  <a:srgbClr val="777777"/>
                </a:solidFill>
                <a:latin typeface="Menlo" panose="020B0609030804020204" pitchFamily="49" charset="0"/>
              </a:rPr>
              <a:t>=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[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4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2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1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3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2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1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3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2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1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2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3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2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1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4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]</a:t>
            </a:r>
            <a:endParaRPr lang="en-US" sz="1400" b="1" dirty="0">
              <a:solidFill>
                <a:srgbClr val="AA3731"/>
              </a:solidFill>
              <a:latin typeface="Menlo" panose="020B0609030804020204" pitchFamily="49" charset="0"/>
            </a:endParaRPr>
          </a:p>
          <a:p>
            <a:r>
              <a:rPr lang="en-US" sz="1400" b="1" dirty="0" err="1">
                <a:solidFill>
                  <a:srgbClr val="AA3731"/>
                </a:solidFill>
                <a:latin typeface="Menlo" panose="020B0609030804020204" pitchFamily="49" charset="0"/>
              </a:rPr>
              <a:t>bucket_sort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(</a:t>
            </a:r>
            <a:r>
              <a:rPr lang="en-US" sz="1400" dirty="0" err="1">
                <a:solidFill>
                  <a:srgbClr val="333333"/>
                </a:solidFill>
                <a:latin typeface="Menlo" panose="020B0609030804020204" pitchFamily="49" charset="0"/>
              </a:rPr>
              <a:t>A,identity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)</a:t>
            </a:r>
            <a:endParaRPr lang="en-US" sz="1400" b="0" dirty="0">
              <a:solidFill>
                <a:srgbClr val="333333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49824B-9671-1840-BF02-B2B52C9BEE4F}"/>
              </a:ext>
            </a:extLst>
          </p:cNvPr>
          <p:cNvSpPr/>
          <p:nvPr/>
        </p:nvSpPr>
        <p:spPr>
          <a:xfrm>
            <a:off x="4191273" y="5046229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A</a:t>
            </a:r>
            <a:r>
              <a:rPr lang="en-US" sz="1400" dirty="0">
                <a:solidFill>
                  <a:srgbClr val="777777"/>
                </a:solidFill>
                <a:latin typeface="Menlo" panose="020B0609030804020204" pitchFamily="49" charset="0"/>
              </a:rPr>
              <a:t>=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[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40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20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10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30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20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10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30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20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10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20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30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20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10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40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]</a:t>
            </a:r>
          </a:p>
          <a:p>
            <a:r>
              <a:rPr lang="en-US" sz="1400" b="1" dirty="0" err="1">
                <a:solidFill>
                  <a:srgbClr val="AA3731"/>
                </a:solidFill>
                <a:latin typeface="Menlo" panose="020B0609030804020204" pitchFamily="49" charset="0"/>
              </a:rPr>
              <a:t>bucket_sort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(A,(x)</a:t>
            </a:r>
            <a:r>
              <a:rPr lang="en-US" sz="1400" dirty="0">
                <a:solidFill>
                  <a:srgbClr val="777777"/>
                </a:solidFill>
                <a:latin typeface="Menlo" panose="020B0609030804020204" pitchFamily="49" charset="0"/>
              </a:rPr>
              <a:t>-&gt;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x</a:t>
            </a:r>
            <a:r>
              <a:rPr lang="en-US" sz="1400" dirty="0">
                <a:solidFill>
                  <a:srgbClr val="777777"/>
                </a:solidFill>
                <a:latin typeface="Menlo" panose="020B0609030804020204" pitchFamily="49" charset="0"/>
              </a:rPr>
              <a:t>÷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10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)</a:t>
            </a:r>
            <a:endParaRPr lang="en-US" sz="1400" b="0" dirty="0">
              <a:solidFill>
                <a:srgbClr val="333333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C1DD63A-C913-CD47-B9FC-72C4FDD09CEE}"/>
              </a:ext>
            </a:extLst>
          </p:cNvPr>
          <p:cNvSpPr/>
          <p:nvPr/>
        </p:nvSpPr>
        <p:spPr>
          <a:xfrm>
            <a:off x="4191273" y="584410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A</a:t>
            </a:r>
            <a:r>
              <a:rPr lang="en-US" sz="1400" dirty="0">
                <a:solidFill>
                  <a:srgbClr val="777777"/>
                </a:solidFill>
                <a:latin typeface="Menlo" panose="020B0609030804020204" pitchFamily="49" charset="0"/>
              </a:rPr>
              <a:t>=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[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41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22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17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33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25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11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38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20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19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22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31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24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16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,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42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]</a:t>
            </a:r>
          </a:p>
          <a:p>
            <a:r>
              <a:rPr lang="en-US" sz="1400" b="1" dirty="0" err="1">
                <a:solidFill>
                  <a:srgbClr val="AA3731"/>
                </a:solidFill>
                <a:latin typeface="Menlo" panose="020B0609030804020204" pitchFamily="49" charset="0"/>
              </a:rPr>
              <a:t>bucket_sort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(A,(x)</a:t>
            </a:r>
            <a:r>
              <a:rPr lang="en-US" sz="1400" dirty="0">
                <a:solidFill>
                  <a:srgbClr val="777777"/>
                </a:solidFill>
                <a:latin typeface="Menlo" panose="020B0609030804020204" pitchFamily="49" charset="0"/>
              </a:rPr>
              <a:t>-&gt;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x</a:t>
            </a:r>
            <a:r>
              <a:rPr lang="en-US" sz="1400" dirty="0">
                <a:solidFill>
                  <a:srgbClr val="777777"/>
                </a:solidFill>
                <a:latin typeface="Menlo" panose="020B0609030804020204" pitchFamily="49" charset="0"/>
              </a:rPr>
              <a:t>÷</a:t>
            </a:r>
            <a:r>
              <a:rPr lang="en-US" sz="1400" dirty="0">
                <a:solidFill>
                  <a:srgbClr val="9C5D27"/>
                </a:solidFill>
                <a:latin typeface="Menlo" panose="020B0609030804020204" pitchFamily="49" charset="0"/>
              </a:rPr>
              <a:t>10</a:t>
            </a:r>
            <a:r>
              <a:rPr lang="en-US" sz="1400" dirty="0">
                <a:solidFill>
                  <a:srgbClr val="333333"/>
                </a:solidFill>
                <a:latin typeface="Menlo" panose="020B0609030804020204" pitchFamily="49" charset="0"/>
              </a:rPr>
              <a:t>)</a:t>
            </a:r>
            <a:endParaRPr lang="en-US" sz="1400" b="0" dirty="0">
              <a:solidFill>
                <a:srgbClr val="333333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2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0" grpId="0"/>
      <p:bldP spid="8" grpId="0"/>
      <p:bldP spid="9" grpId="0"/>
      <p:bldP spid="1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wollen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 die </a:t>
            </a:r>
            <a:r>
              <a:rPr lang="en-US" dirty="0" err="1"/>
              <a:t>Eimerkette</a:t>
            </a:r>
            <a:r>
              <a:rPr lang="en-US" dirty="0"/>
              <a:t> </a:t>
            </a:r>
            <a:r>
              <a:rPr lang="en-US" dirty="0" err="1"/>
              <a:t>implementieren</a:t>
            </a:r>
            <a:r>
              <a:rPr lang="en-US" dirty="0"/>
              <a:t>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24421"/>
            <a:ext cx="8229600" cy="4968875"/>
          </a:xfrm>
        </p:spPr>
        <p:txBody>
          <a:bodyPr/>
          <a:lstStyle/>
          <a:p>
            <a:r>
              <a:rPr lang="en-US" dirty="0" err="1"/>
              <a:t>Verkettete</a:t>
            </a:r>
            <a:r>
              <a:rPr lang="en-US" dirty="0"/>
              <a:t> </a:t>
            </a:r>
            <a:r>
              <a:rPr lang="en-US" dirty="0" err="1"/>
              <a:t>Liste</a:t>
            </a:r>
            <a:r>
              <a:rPr lang="en-US" dirty="0"/>
              <a:t> </a:t>
            </a:r>
            <a:r>
              <a:rPr lang="en-US" dirty="0" err="1"/>
              <a:t>oder</a:t>
            </a:r>
            <a:r>
              <a:rPr lang="en-US" dirty="0"/>
              <a:t> Feld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Eimer</a:t>
            </a:r>
            <a:r>
              <a:rPr lang="en-US" b="1" dirty="0" err="1"/>
              <a:t>kette</a:t>
            </a:r>
            <a:r>
              <a:rPr lang="en-US" dirty="0"/>
              <a:t>?</a:t>
            </a:r>
          </a:p>
          <a:p>
            <a:r>
              <a:rPr lang="en-US" dirty="0" err="1"/>
              <a:t>Verkettete</a:t>
            </a:r>
            <a:r>
              <a:rPr lang="en-US" dirty="0"/>
              <a:t> Listen </a:t>
            </a:r>
            <a:r>
              <a:rPr lang="en-US" dirty="0" err="1"/>
              <a:t>oder</a:t>
            </a:r>
            <a:r>
              <a:rPr lang="en-US" dirty="0"/>
              <a:t> Felder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b="1" dirty="0" err="1"/>
              <a:t>Einzel</a:t>
            </a:r>
            <a:r>
              <a:rPr lang="en-US" dirty="0" err="1"/>
              <a:t>eimer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Verkettete</a:t>
            </a:r>
            <a:r>
              <a:rPr lang="en-US" dirty="0"/>
              <a:t> Listen </a:t>
            </a:r>
            <a:r>
              <a:rPr lang="en-US" dirty="0" err="1"/>
              <a:t>sparen</a:t>
            </a:r>
            <a:r>
              <a:rPr lang="en-US" dirty="0"/>
              <a:t> </a:t>
            </a:r>
            <a:r>
              <a:rPr lang="en-US" dirty="0" err="1"/>
              <a:t>Platz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einige</a:t>
            </a:r>
            <a:r>
              <a:rPr lang="en-US" dirty="0"/>
              <a:t> </a:t>
            </a:r>
            <a:r>
              <a:rPr lang="en-US" dirty="0" err="1"/>
              <a:t>Eimer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 </a:t>
            </a:r>
            <a:r>
              <a:rPr lang="en-US" dirty="0" err="1"/>
              <a:t>kaum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Einträge</a:t>
            </a:r>
            <a:r>
              <a:rPr lang="en-US" dirty="0"/>
              <a:t>,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 </a:t>
            </a:r>
            <a:r>
              <a:rPr lang="en-US" dirty="0" err="1"/>
              <a:t>viele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Aber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verketteten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Listen </a:t>
            </a:r>
            <a:r>
              <a:rPr lang="en-US" dirty="0" err="1"/>
              <a:t>können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“</a:t>
            </a:r>
            <a:r>
              <a:rPr lang="en-US" dirty="0" err="1"/>
              <a:t>schnelle</a:t>
            </a:r>
            <a:r>
              <a:rPr lang="en-US" dirty="0"/>
              <a:t>” </a:t>
            </a:r>
            <a:br>
              <a:rPr lang="en-US" dirty="0"/>
            </a:br>
            <a:r>
              <a:rPr lang="en-US" dirty="0" err="1"/>
              <a:t>Sortierverfahren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wie</a:t>
            </a:r>
            <a:r>
              <a:rPr lang="en-US" dirty="0"/>
              <a:t> Heap-Sort </a:t>
            </a:r>
            <a:br>
              <a:rPr lang="en-US" dirty="0"/>
            </a:br>
            <a:r>
              <a:rPr lang="en-US" dirty="0" err="1"/>
              <a:t>oder</a:t>
            </a:r>
            <a:r>
              <a:rPr lang="en-US" dirty="0"/>
              <a:t> Quicksort </a:t>
            </a:r>
            <a:br>
              <a:rPr lang="en-US" dirty="0"/>
            </a:br>
            <a:r>
              <a:rPr lang="en-US" dirty="0" err="1"/>
              <a:t>nicht</a:t>
            </a:r>
            <a:r>
              <a:rPr lang="en-US" dirty="0"/>
              <a:t> </a:t>
            </a:r>
            <a:r>
              <a:rPr lang="en-US" dirty="0" err="1"/>
              <a:t>verwenden</a:t>
            </a:r>
            <a:endParaRPr lang="en-US" dirty="0"/>
          </a:p>
          <a:p>
            <a:pPr lvl="1"/>
            <a:r>
              <a:rPr lang="en-US" b="1" dirty="0" err="1"/>
              <a:t>Sortierte</a:t>
            </a:r>
            <a:r>
              <a:rPr lang="en-US" b="1" dirty="0"/>
              <a:t> Listen</a:t>
            </a:r>
            <a:r>
              <a:rPr lang="en-US" dirty="0"/>
              <a:t>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74</a:t>
            </a:fld>
            <a:endParaRPr lang="de-DE" dirty="0"/>
          </a:p>
        </p:txBody>
      </p:sp>
      <p:pic>
        <p:nvPicPr>
          <p:cNvPr id="5" name="Picture 4" descr="bucketSo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036" y="3356992"/>
            <a:ext cx="4428205" cy="302433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24128" y="2492896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Eimerkette</a:t>
            </a:r>
            <a:r>
              <a:rPr lang="en-US" dirty="0"/>
              <a:t> </a:t>
            </a:r>
            <a:r>
              <a:rPr lang="en-US" dirty="0" err="1"/>
              <a:t>ek</a:t>
            </a:r>
            <a:endParaRPr lang="en-US" dirty="0"/>
          </a:p>
        </p:txBody>
      </p:sp>
      <p:cxnSp>
        <p:nvCxnSpPr>
          <p:cNvPr id="7" name="Gerade Verbindung mit Pfeil 8"/>
          <p:cNvCxnSpPr/>
          <p:nvPr/>
        </p:nvCxnSpPr>
        <p:spPr>
          <a:xfrm>
            <a:off x="5868144" y="2862228"/>
            <a:ext cx="0" cy="49476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10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Analyse</a:t>
            </a:r>
            <a:r>
              <a:rPr lang="en-US" dirty="0"/>
              <a:t> von </a:t>
            </a:r>
            <a:r>
              <a:rPr lang="en-US" dirty="0" err="1"/>
              <a:t>Bucketsort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sort! </a:t>
            </a:r>
            <a:r>
              <a:rPr lang="en-US" dirty="0" err="1"/>
              <a:t>aus</a:t>
            </a:r>
            <a:r>
              <a:rPr lang="en-US" dirty="0"/>
              <a:t> O(n log n)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445"/>
            <a:ext cx="8229600" cy="4968875"/>
          </a:xfrm>
        </p:spPr>
        <p:txBody>
          <a:bodyPr/>
          <a:lstStyle/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 err="1"/>
              <a:t>Sei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S(m)</a:t>
            </a:r>
            <a:r>
              <a:rPr lang="en-US" sz="2800" dirty="0"/>
              <a:t> die </a:t>
            </a:r>
            <a:r>
              <a:rPr lang="en-US" sz="2800" dirty="0" err="1"/>
              <a:t>Anzahl</a:t>
            </a:r>
            <a:r>
              <a:rPr lang="en-US" sz="2800" dirty="0"/>
              <a:t> der </a:t>
            </a:r>
            <a:r>
              <a:rPr lang="en-US" sz="2800" dirty="0" err="1"/>
              <a:t>Vergleiche</a:t>
            </a:r>
            <a:r>
              <a:rPr lang="en-US" sz="2800" dirty="0"/>
              <a:t> </a:t>
            </a:r>
            <a:r>
              <a:rPr lang="en-US" sz="2800" dirty="0" err="1"/>
              <a:t>für</a:t>
            </a:r>
            <a:r>
              <a:rPr lang="en-US" sz="2800" dirty="0"/>
              <a:t> </a:t>
            </a:r>
            <a:r>
              <a:rPr lang="en-US" sz="2800" dirty="0" err="1"/>
              <a:t>einen</a:t>
            </a:r>
            <a:r>
              <a:rPr lang="en-US" sz="2800" dirty="0"/>
              <a:t> </a:t>
            </a:r>
            <a:r>
              <a:rPr lang="en-US" sz="2800" dirty="0" err="1"/>
              <a:t>Eimer</a:t>
            </a:r>
            <a:r>
              <a:rPr lang="en-US" sz="2800" dirty="0"/>
              <a:t> </a:t>
            </a:r>
            <a:r>
              <a:rPr lang="en-US" sz="2800" dirty="0" err="1"/>
              <a:t>mit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en-US" sz="2800" dirty="0"/>
              <a:t> </a:t>
            </a:r>
            <a:r>
              <a:rPr lang="en-US" sz="2800" dirty="0" err="1"/>
              <a:t>Schlüsseln</a:t>
            </a:r>
            <a:endParaRPr lang="en-US" sz="2800" dirty="0"/>
          </a:p>
          <a:p>
            <a:r>
              <a:rPr lang="en-US" sz="2800" dirty="0" err="1"/>
              <a:t>Setze</a:t>
            </a:r>
            <a:r>
              <a:rPr lang="en-US" sz="2800" dirty="0"/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en-US" sz="2800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2800" dirty="0"/>
              <a:t> auf die </a:t>
            </a:r>
            <a:r>
              <a:rPr lang="en-US" sz="2800" dirty="0" err="1"/>
              <a:t>Anzahl</a:t>
            </a:r>
            <a:r>
              <a:rPr lang="en-US" sz="2800" dirty="0"/>
              <a:t> der </a:t>
            </a:r>
            <a:r>
              <a:rPr lang="en-US" sz="2800" dirty="0" err="1"/>
              <a:t>Schlüssel</a:t>
            </a:r>
            <a:r>
              <a:rPr lang="en-US" sz="2800" dirty="0"/>
              <a:t> </a:t>
            </a:r>
            <a:r>
              <a:rPr lang="en-US" sz="2800" dirty="0" err="1"/>
              <a:t>im</a:t>
            </a:r>
            <a:r>
              <a:rPr lang="en-US" sz="2800" dirty="0"/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2800" dirty="0"/>
              <a:t>-ten </a:t>
            </a:r>
            <a:r>
              <a:rPr lang="en-US" sz="2800" dirty="0" err="1"/>
              <a:t>Eimer</a:t>
            </a:r>
            <a:endParaRPr lang="en-US" sz="2800" dirty="0"/>
          </a:p>
          <a:p>
            <a:r>
              <a:rPr lang="en-US" sz="2800" dirty="0" err="1"/>
              <a:t>Gesamtzahl</a:t>
            </a:r>
            <a:r>
              <a:rPr lang="en-US" sz="2800" dirty="0"/>
              <a:t> der </a:t>
            </a:r>
            <a:r>
              <a:rPr lang="en-US" sz="2800" dirty="0" err="1"/>
              <a:t>Vergleiche</a:t>
            </a:r>
            <a:r>
              <a:rPr lang="en-US" sz="2800" dirty="0"/>
              <a:t> =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∑</a:t>
            </a:r>
            <a:r>
              <a:rPr lang="en-US" sz="2800" baseline="30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en-US" sz="2800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2800" baseline="-25000" dirty="0">
                <a:solidFill>
                  <a:schemeClr val="accent1">
                    <a:lumMod val="50000"/>
                  </a:schemeClr>
                </a:solidFill>
              </a:rPr>
              <a:t>=1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S(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en-US" sz="2800" baseline="-25000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en-US" sz="2800" dirty="0" err="1"/>
              <a:t>bei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en-US" sz="2800" dirty="0"/>
              <a:t> </a:t>
            </a:r>
            <a:r>
              <a:rPr lang="en-US" sz="2800" dirty="0" err="1"/>
              <a:t>Eimern</a:t>
            </a:r>
            <a:endParaRPr lang="en-US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75</a:t>
            </a:fld>
            <a:endParaRPr lang="de-DE" dirty="0"/>
          </a:p>
        </p:txBody>
      </p:sp>
      <p:pic>
        <p:nvPicPr>
          <p:cNvPr id="2" name="Bild 1" descr="bk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68760"/>
            <a:ext cx="7839968" cy="183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058104"/>
      </p:ext>
    </p:extLst>
  </p:cSld>
  <p:clrMapOvr>
    <a:masterClrMapping/>
  </p:clrMapOvr>
  <p:transition spd="slow">
    <p:push dir="d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Analyse </a:t>
            </a:r>
            <a:r>
              <a:rPr lang="en-US" dirty="0" err="1"/>
              <a:t>mit</a:t>
            </a:r>
            <a:r>
              <a:rPr lang="en-US" dirty="0"/>
              <a:t> sort! </a:t>
            </a:r>
            <a:r>
              <a:rPr lang="en-US" dirty="0" err="1"/>
              <a:t>aus</a:t>
            </a:r>
            <a:r>
              <a:rPr lang="en-US" dirty="0"/>
              <a:t> O(n log n) </a:t>
            </a:r>
            <a:endParaRPr lang="de-DE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3200" dirty="0"/>
              <a:t>Sei 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S(m) ∈ 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O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(m log m)</a:t>
            </a:r>
          </a:p>
          <a:p>
            <a:pPr>
              <a:lnSpc>
                <a:spcPct val="90000"/>
              </a:lnSpc>
            </a:pPr>
            <a:r>
              <a:rPr lang="de-DE" sz="3200" dirty="0"/>
              <a:t>Falls die Schlüssel gleichmäßig verteilt sind, beträgt die Eimergröße  </a:t>
            </a:r>
            <a:r>
              <a:rPr lang="de-DE" sz="32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de-DE" sz="32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endParaRPr lang="de-DE" sz="32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de-DE" sz="3000" dirty="0"/>
              <a:t>Gesamtzahl der Vergleiche für alle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3000" dirty="0"/>
              <a:t> Eimer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/>
              <a:t>		</a:t>
            </a:r>
            <a:r>
              <a:rPr lang="de-DE" sz="3000" dirty="0"/>
              <a:t>=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) log(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3000" dirty="0"/>
              <a:t>   		 =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 log(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de-DE" sz="3000" dirty="0"/>
              <a:t>Falls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=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/10</a:t>
            </a:r>
            <a:r>
              <a:rPr lang="de-DE" sz="3000" dirty="0"/>
              <a:t> , dann reichen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 log(10) </a:t>
            </a:r>
            <a:r>
              <a:rPr lang="de-DE" sz="3000" dirty="0"/>
              <a:t>Vergleiche (Laufzeit ist linear in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/>
              <a:t>)</a:t>
            </a:r>
            <a:endParaRPr lang="de-DE" sz="3000" dirty="0">
              <a:latin typeface="Arial Black" charset="0"/>
            </a:endParaRPr>
          </a:p>
          <a:p>
            <a:pPr>
              <a:lnSpc>
                <a:spcPct val="9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54588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Analyse </a:t>
            </a:r>
            <a:r>
              <a:rPr lang="en-US" dirty="0" err="1"/>
              <a:t>mit</a:t>
            </a:r>
            <a:r>
              <a:rPr lang="en-US"/>
              <a:t> sort! </a:t>
            </a:r>
            <a:r>
              <a:rPr lang="en-US" dirty="0" err="1"/>
              <a:t>aus</a:t>
            </a:r>
            <a:r>
              <a:rPr lang="en-US" dirty="0"/>
              <a:t> O(n</a:t>
            </a:r>
            <a:r>
              <a:rPr lang="en-US" baseline="30000" dirty="0"/>
              <a:t>2</a:t>
            </a:r>
            <a:r>
              <a:rPr lang="en-US" dirty="0"/>
              <a:t>) </a:t>
            </a:r>
            <a:endParaRPr lang="de-DE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1" y="1196975"/>
            <a:ext cx="8785101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sz="3200" dirty="0"/>
              <a:t>Sei 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S(m) ∈ 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O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(m</a:t>
            </a:r>
            <a:r>
              <a:rPr lang="de-DE" sz="3200" baseline="30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de-DE" sz="3200" dirty="0"/>
              <a:t>Falls die Schlüssel gleichmäßig verteilt sind, beträgt die Eimergröße  </a:t>
            </a:r>
            <a:r>
              <a:rPr lang="de-DE" sz="32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de-DE" sz="32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endParaRPr lang="de-DE" sz="32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de-DE" sz="3000" dirty="0"/>
              <a:t>Gesamtzahl der Vergleiche für all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3000" dirty="0"/>
              <a:t> Eimer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/>
              <a:t>		</a:t>
            </a:r>
            <a:r>
              <a:rPr lang="de-DE" sz="3000" dirty="0"/>
              <a:t>=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sz="3000" baseline="30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de-DE" sz="3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3000" dirty="0"/>
              <a:t>   		 = 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baseline="30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/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endParaRPr lang="de-DE" sz="3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de-DE" sz="3000" dirty="0"/>
              <a:t>Falls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=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/log(10)</a:t>
            </a:r>
            <a:r>
              <a:rPr lang="de-DE" sz="3000" dirty="0"/>
              <a:t> , dann reichen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>
                <a:solidFill>
                  <a:schemeClr val="accent1">
                    <a:lumMod val="50000"/>
                  </a:schemeClr>
                </a:solidFill>
              </a:rPr>
              <a:t> log(10) </a:t>
            </a:r>
            <a:r>
              <a:rPr lang="de-DE" sz="3000" dirty="0"/>
              <a:t>Vergleiche (Laufzeit ist linear in </a:t>
            </a:r>
            <a:r>
              <a:rPr lang="de-DE" sz="3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3000" dirty="0"/>
              <a:t>, aber man muss mehr Speicher bereitstellen als bei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S(m) ∈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O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(m log m)</a:t>
            </a:r>
            <a:r>
              <a:rPr lang="de-DE" sz="3000" dirty="0"/>
              <a:t>)</a:t>
            </a:r>
            <a:endParaRPr lang="de-DE" sz="3000" dirty="0">
              <a:latin typeface="Arial Black" charset="0"/>
            </a:endParaRPr>
          </a:p>
          <a:p>
            <a:pPr>
              <a:lnSpc>
                <a:spcPct val="90000"/>
              </a:lnSpc>
            </a:pPr>
            <a:endParaRPr lang="de-DE" dirty="0"/>
          </a:p>
          <a:p>
            <a:pPr>
              <a:lnSpc>
                <a:spcPct val="90000"/>
              </a:lnSpc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979826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Lineare Sortierung: Einsicht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Je mehr man über das Problem weiß, desto eher kann man einen optimalen Algorithmus entwerfen</a:t>
            </a:r>
          </a:p>
          <a:p>
            <a:r>
              <a:rPr lang="de-DE" dirty="0"/>
              <a:t>Gesucht ist ein Verfahren </a:t>
            </a:r>
            <a:r>
              <a:rPr lang="de-DE" b="1" dirty="0"/>
              <a:t>S</a:t>
            </a:r>
            <a:r>
              <a:rPr lang="de-DE" dirty="0"/>
              <a:t>, so dass</a:t>
            </a:r>
            <a:br>
              <a:rPr lang="de-DE" dirty="0"/>
            </a:br>
            <a:r>
              <a:rPr lang="de-DE" b="1" dirty="0"/>
              <a:t>{ P } S { Q } </a:t>
            </a:r>
            <a:r>
              <a:rPr lang="de-DE" dirty="0"/>
              <a:t>gilt (Notation nach </a:t>
            </a:r>
            <a:r>
              <a:rPr lang="de-DE" dirty="0">
                <a:solidFill>
                  <a:srgbClr val="0000FF"/>
                </a:solidFill>
              </a:rPr>
              <a:t>Hoare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Vorbedingung: </a:t>
            </a:r>
            <a:r>
              <a:rPr lang="de-DE" b="1" dirty="0"/>
              <a:t>P =?</a:t>
            </a:r>
            <a:endParaRPr lang="de-DE" dirty="0"/>
          </a:p>
          <a:p>
            <a:pPr lvl="1"/>
            <a:r>
              <a:rPr lang="de-DE" dirty="0"/>
              <a:t>Invarianten („Axiome“): </a:t>
            </a:r>
            <a:r>
              <a:rPr lang="de-DE" b="1" dirty="0"/>
              <a:t>I = ?</a:t>
            </a:r>
          </a:p>
          <a:p>
            <a:pPr lvl="1"/>
            <a:r>
              <a:rPr lang="de-DE" dirty="0"/>
              <a:t>Nachbedingung: </a:t>
            </a:r>
            <a:r>
              <a:rPr lang="de-DE" b="1" dirty="0"/>
              <a:t>Q = ∀1≤i&lt;</a:t>
            </a:r>
            <a:r>
              <a:rPr lang="de-DE" b="1" dirty="0" err="1"/>
              <a:t>j≤n</a:t>
            </a:r>
            <a:r>
              <a:rPr lang="de-DE" b="1" dirty="0"/>
              <a:t>: A[i] ≤ A[</a:t>
            </a:r>
            <a:r>
              <a:rPr lang="de-DE" b="1" dirty="0" err="1"/>
              <a:t>j</a:t>
            </a:r>
            <a:r>
              <a:rPr lang="de-DE" b="1" dirty="0"/>
              <a:t>]</a:t>
            </a:r>
            <a:endParaRPr lang="de-DE" dirty="0"/>
          </a:p>
          <a:p>
            <a:pPr lvl="1"/>
            <a:r>
              <a:rPr lang="de-DE" dirty="0"/>
              <a:t>Nebenbedingungen: </a:t>
            </a:r>
            <a:r>
              <a:rPr lang="de-DE" b="1" dirty="0"/>
              <a:t>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946984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ea typeface="ＭＳ Ｐゴシック" charset="0"/>
              </a:rPr>
              <a:t>Zusammenfassung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de-DE" dirty="0"/>
              <a:t>Bisher behandelt: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Sortieren durch Vergleichen (vorige Sitzungen)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Sortieren durch Verteilen (lineares Sortieren)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Wiederholung von elementaren Datenstrukturen</a:t>
            </a:r>
          </a:p>
          <a:p>
            <a:pPr lvl="2">
              <a:spcBef>
                <a:spcPts val="500"/>
              </a:spcBef>
            </a:pPr>
            <a:r>
              <a:rPr lang="de-DE" dirty="0"/>
              <a:t>Listen, Keller, Warteschlangen</a:t>
            </a:r>
          </a:p>
          <a:p>
            <a:pPr>
              <a:spcBef>
                <a:spcPts val="500"/>
              </a:spcBef>
            </a:pPr>
            <a:r>
              <a:rPr lang="de-DE" dirty="0"/>
              <a:t>Es kommt: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Prioritätswarteschlangen</a:t>
            </a:r>
          </a:p>
          <a:p>
            <a:pPr lvl="1">
              <a:spcBef>
                <a:spcPts val="500"/>
              </a:spcBef>
            </a:pPr>
            <a:r>
              <a:rPr lang="de-DE" dirty="0" err="1"/>
              <a:t>MinHeaps</a:t>
            </a:r>
            <a:r>
              <a:rPr lang="de-DE" dirty="0"/>
              <a:t> (zum Vergleich mal anders herum)</a:t>
            </a:r>
          </a:p>
          <a:p>
            <a:pPr lvl="1">
              <a:spcBef>
                <a:spcPts val="500"/>
              </a:spcBef>
            </a:pPr>
            <a:r>
              <a:rPr lang="de-DE" dirty="0" err="1"/>
              <a:t>Binomiale</a:t>
            </a:r>
            <a:r>
              <a:rPr lang="de-DE" dirty="0"/>
              <a:t> Heaps (effiziente Vereinigung von Heaps)</a:t>
            </a:r>
          </a:p>
          <a:p>
            <a:pPr lvl="1">
              <a:spcBef>
                <a:spcPts val="500"/>
              </a:spcBef>
            </a:pPr>
            <a:r>
              <a:rPr lang="de-DE" dirty="0" err="1"/>
              <a:t>Fibonacci</a:t>
            </a:r>
            <a:r>
              <a:rPr lang="de-DE" dirty="0"/>
              <a:t> Heaps (Einführung der amortisierten Analyse)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7956376" y="260648"/>
          <a:ext cx="90009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2221595" imgH="3937487" progId="MS_ClipArt_Gallery.2">
                  <p:embed/>
                </p:oleObj>
              </mc:Choice>
              <mc:Fallback>
                <p:oleObj name="Clip" r:id="rId2" imgW="2221595" imgH="3937487" progId="MS_ClipArt_Gallery.2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260648"/>
                        <a:ext cx="900098" cy="17281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79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5471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137864" y="1600200"/>
            <a:ext cx="8610600" cy="990600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52400" y="3581400"/>
            <a:ext cx="8610600" cy="990600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152400" y="2590800"/>
            <a:ext cx="8610600" cy="990600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152400" y="4572000"/>
            <a:ext cx="8610600" cy="1447800"/>
          </a:xfrm>
          <a:prstGeom prst="rect">
            <a:avLst/>
          </a:prstGeom>
          <a:solidFill>
            <a:schemeClr val="accent1">
              <a:alpha val="3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Counting-Sort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7625" y="1584325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1.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3500" y="25590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2.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5088" y="3536950"/>
            <a:ext cx="860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3.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66675" y="4506913"/>
            <a:ext cx="860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4.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5956635" y="1600200"/>
            <a:ext cx="1295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err="1"/>
              <a:t>Initialisiere</a:t>
            </a:r>
            <a:endParaRPr lang="en-US" dirty="0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5943600" y="2590800"/>
            <a:ext cx="1295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err="1"/>
              <a:t>Zähle</a:t>
            </a: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943600" y="3581400"/>
            <a:ext cx="2286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err="1"/>
              <a:t>Bestimme</a:t>
            </a:r>
            <a:r>
              <a:rPr lang="en-US" dirty="0"/>
              <a:t> </a:t>
            </a:r>
            <a:r>
              <a:rPr lang="en-US" dirty="0" err="1"/>
              <a:t>Summe</a:t>
            </a:r>
            <a:endParaRPr lang="en-US" dirty="0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943600" y="4648200"/>
            <a:ext cx="1295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err="1"/>
              <a:t>Ordne</a:t>
            </a:r>
            <a:r>
              <a:rPr lang="en-US" dirty="0"/>
              <a:t> </a:t>
            </a:r>
            <a:r>
              <a:rPr lang="en-US" dirty="0" err="1"/>
              <a:t>neu</a:t>
            </a:r>
            <a:endParaRPr lang="en-US" dirty="0"/>
          </a:p>
        </p:txBody>
      </p:sp>
      <p:sp>
        <p:nvSpPr>
          <p:cNvPr id="1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C2EBD78-E78A-A041-9CBC-BC92D90289A5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6B7AE950-2014-4E74-AD53-E42210125D5E}"/>
              </a:ext>
            </a:extLst>
          </p:cNvPr>
          <p:cNvSpPr txBox="1"/>
          <p:nvPr/>
        </p:nvSpPr>
        <p:spPr>
          <a:xfrm>
            <a:off x="393939" y="4647140"/>
            <a:ext cx="461251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n:-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B[C[A[j]]] = A[j]</a:t>
            </a:r>
          </a:p>
          <a:p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  C[A[j]] = C[A[j]]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BCA40622-3B7C-40A7-A6BD-D02F853BFE16}"/>
              </a:ext>
            </a:extLst>
          </p:cNvPr>
          <p:cNvSpPr txBox="1"/>
          <p:nvPr/>
        </p:nvSpPr>
        <p:spPr>
          <a:xfrm>
            <a:off x="388268" y="1629242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AF00DB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charset="0"/>
              </a:rPr>
              <a:t>for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charset="0"/>
              </a:rPr>
              <a:t> i = 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98658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charset="0"/>
              </a:rPr>
              <a:t>1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charset="0"/>
              </a:rPr>
              <a:t>:k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C[i] = 0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ＭＳ Ｐゴシック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AF00DB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charset="0"/>
              </a:rPr>
              <a:t>end</a:t>
            </a:r>
            <a:endParaRPr lang="de-DE" sz="2000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5187D63A-41C9-456A-BC97-A4ECBB147C1A}"/>
              </a:ext>
            </a:extLst>
          </p:cNvPr>
          <p:cNvSpPr txBox="1"/>
          <p:nvPr/>
        </p:nvSpPr>
        <p:spPr>
          <a:xfrm>
            <a:off x="403200" y="2654862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 =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:n </a:t>
            </a: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C[A[j]] = C[A[j]] +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endParaRPr lang="de-DE" sz="2000" b="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0E5BC721-C476-4E9E-AD35-2C49E17DF8CC}"/>
              </a:ext>
            </a:extLst>
          </p:cNvPr>
          <p:cNvSpPr txBox="1"/>
          <p:nvPr/>
        </p:nvSpPr>
        <p:spPr>
          <a:xfrm>
            <a:off x="403200" y="3613150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b="0" dirty="0" err="1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i =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2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:k</a:t>
            </a:r>
          </a:p>
          <a:p>
            <a:r>
              <a:rPr lang="de-DE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C[i] = C[i] + C[i - </a:t>
            </a:r>
            <a:r>
              <a:rPr lang="de-DE" sz="2000" b="0" dirty="0">
                <a:solidFill>
                  <a:srgbClr val="09865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de-DE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]</a:t>
            </a:r>
          </a:p>
          <a:p>
            <a:r>
              <a:rPr lang="de-DE" sz="2000" b="0" dirty="0">
                <a:solidFill>
                  <a:srgbClr val="AF00DB"/>
                </a:solidFill>
                <a:effectLst/>
                <a:latin typeface="Courier New" panose="02070309020205020404" pitchFamily="49" charset="0"/>
              </a:rPr>
              <a:t>end</a:t>
            </a:r>
            <a:endParaRPr lang="de-DE" sz="2000" dirty="0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6588310-CC0C-4429-85FA-A6296D809F33}"/>
              </a:ext>
            </a:extLst>
          </p:cNvPr>
          <p:cNvSpPr txBox="1"/>
          <p:nvPr/>
        </p:nvSpPr>
        <p:spPr>
          <a:xfrm>
            <a:off x="5472000" y="3961790"/>
            <a:ext cx="34565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</a:t>
            </a:r>
            <a:r>
              <a:rPr lang="en-US" sz="3200" dirty="0">
                <a:solidFill>
                  <a:srgbClr val="008380"/>
                </a:solidFill>
                <a:latin typeface="Symbol" charset="0"/>
                <a:cs typeface="Arial Unicode MS" charset="0"/>
              </a:rPr>
              <a:t>≤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  <a:endParaRPr lang="de-DE" sz="3200" dirty="0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AB79AF3F-55F1-4A47-AF55-E6228D8D6EBF}"/>
              </a:ext>
            </a:extLst>
          </p:cNvPr>
          <p:cNvSpPr txBox="1"/>
          <p:nvPr/>
        </p:nvSpPr>
        <p:spPr>
          <a:xfrm>
            <a:off x="5472000" y="2932563"/>
            <a:ext cx="34565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Times New Roman" charset="0"/>
                <a:cs typeface="Arial Unicode MS" charset="0"/>
              </a:rPr>
              <a:t>⊳</a:t>
            </a:r>
            <a:r>
              <a:rPr lang="en-US" sz="3200" dirty="0">
                <a:latin typeface="Times New Roman" charset="0"/>
                <a:cs typeface="Arial Unicode MS" charset="0"/>
              </a:rPr>
              <a:t> </a:t>
            </a:r>
            <a:r>
              <a:rPr lang="en-US" sz="3200" i="1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[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] = |{key = </a:t>
            </a:r>
            <a:r>
              <a:rPr lang="en-US" sz="3200" i="1" dirty="0" err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i</a:t>
            </a:r>
            <a:r>
              <a:rPr lang="en-US" sz="3200" dirty="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}|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66568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animBg="1"/>
      <p:bldP spid="23564" grpId="0" animBg="1"/>
      <p:bldP spid="23562" grpId="0" animBg="1"/>
      <p:bldP spid="23566" grpId="0" animBg="1"/>
      <p:bldP spid="23561" grpId="0" animBg="1"/>
      <p:bldP spid="23563" grpId="0" animBg="1"/>
      <p:bldP spid="23565" grpId="0" animBg="1"/>
      <p:bldP spid="2356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Counting-Sort </a:t>
            </a:r>
            <a:r>
              <a:rPr lang="en-US" dirty="0" err="1"/>
              <a:t>Beispiel</a:t>
            </a:r>
            <a:endParaRPr lang="en-US" dirty="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2119313"/>
            <a:ext cx="544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A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8540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5398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2256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9114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597275" y="2109788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228600" y="3514725"/>
            <a:ext cx="544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B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8540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15398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22256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29114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3597275" y="35052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0414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17272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24130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30988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3784600" y="1676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5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5029200" y="2143125"/>
            <a:ext cx="568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3200" i="1">
                <a:solidFill>
                  <a:srgbClr val="008380"/>
                </a:solidFill>
                <a:latin typeface="Times New Roman" charset="0"/>
                <a:cs typeface="Arial Unicode MS" charset="0"/>
              </a:rPr>
              <a:t>C</a:t>
            </a:r>
            <a:r>
              <a:rPr lang="en-US" sz="3200">
                <a:latin typeface="Times New Roman" charset="0"/>
                <a:cs typeface="Arial Unicode MS" charset="0"/>
              </a:rPr>
              <a:t>:</a:t>
            </a: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56784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63642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70500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7735888" y="2133600"/>
            <a:ext cx="685800" cy="6000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/>
          <a:p>
            <a:pPr algn="ctr"/>
            <a:endParaRPr lang="de-DE" sz="3200">
              <a:solidFill>
                <a:srgbClr val="008380"/>
              </a:solidFill>
              <a:latin typeface="Times New Roman" charset="0"/>
              <a:cs typeface="Arial Unicode MS" charset="0"/>
            </a:endParaRP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58658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1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65516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2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72374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3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7923213" y="17002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charset="0"/>
                <a:cs typeface="Arial Unicode MS" charset="0"/>
              </a:rPr>
              <a:t>4</a:t>
            </a:r>
          </a:p>
        </p:txBody>
      </p:sp>
      <p:sp>
        <p:nvSpPr>
          <p:cNvPr id="2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519FDB4-070B-E249-B6A0-094D3D273B5B}"/>
              </a:ext>
            </a:extLst>
          </p:cNvPr>
          <p:cNvSpPr/>
          <p:nvPr/>
        </p:nvSpPr>
        <p:spPr>
          <a:xfrm>
            <a:off x="2915816" y="663001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CS 3343/3341 Analysis </a:t>
            </a:r>
            <a:r>
              <a:rPr lang="de-DE" sz="1200" dirty="0" err="1">
                <a:solidFill>
                  <a:schemeClr val="bg1"/>
                </a:solidFill>
              </a:rPr>
              <a:t>of</a:t>
            </a:r>
            <a:r>
              <a:rPr lang="de-DE" sz="1200" dirty="0">
                <a:solidFill>
                  <a:schemeClr val="bg1"/>
                </a:solidFill>
              </a:rPr>
              <a:t> </a:t>
            </a:r>
            <a:r>
              <a:rPr lang="de-DE" sz="1200" dirty="0" err="1">
                <a:solidFill>
                  <a:schemeClr val="bg1"/>
                </a:solidFill>
              </a:rPr>
              <a:t>Algorithms</a:t>
            </a:r>
            <a:r>
              <a:rPr lang="de-DE" sz="1200" dirty="0">
                <a:solidFill>
                  <a:schemeClr val="bg1"/>
                </a:solidFill>
              </a:rPr>
              <a:t>, J. </a:t>
            </a:r>
            <a:r>
              <a:rPr lang="de-DE" sz="1200" dirty="0" err="1">
                <a:solidFill>
                  <a:schemeClr val="bg1"/>
                </a:solidFill>
              </a:rPr>
              <a:t>Ruan</a:t>
            </a:r>
            <a:endParaRPr lang="en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996096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1579</TotalTime>
  <Words>5553</Words>
  <Application>Microsoft Macintosh PowerPoint</Application>
  <PresentationFormat>On-screen Show (4:3)</PresentationFormat>
  <Paragraphs>1452</Paragraphs>
  <Slides>79</Slides>
  <Notes>50</Notes>
  <HiddenSlides>1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79</vt:i4>
      </vt:variant>
    </vt:vector>
  </HeadingPairs>
  <TitlesOfParts>
    <vt:vector size="90" baseType="lpstr">
      <vt:lpstr>Arial</vt:lpstr>
      <vt:lpstr>Arial Black</vt:lpstr>
      <vt:lpstr>Calibri</vt:lpstr>
      <vt:lpstr>Courier New</vt:lpstr>
      <vt:lpstr>Menlo</vt:lpstr>
      <vt:lpstr>Myriad Pro</vt:lpstr>
      <vt:lpstr>Symbol</vt:lpstr>
      <vt:lpstr>Times New Roman</vt:lpstr>
      <vt:lpstr>7_Standarddesign</vt:lpstr>
      <vt:lpstr>Arbeitsblatt</vt:lpstr>
      <vt:lpstr>Clip</vt:lpstr>
      <vt:lpstr>Algorithmen und Datenstrukturen</vt:lpstr>
      <vt:lpstr>Sortierung in linearer Zeit</vt:lpstr>
      <vt:lpstr>Danksagung</vt:lpstr>
      <vt:lpstr>Sortieren durch Zählen / Counting-Sort</vt:lpstr>
      <vt:lpstr>Intuition</vt:lpstr>
      <vt:lpstr>Intuition</vt:lpstr>
      <vt:lpstr>Counting-Sort</vt:lpstr>
      <vt:lpstr>Counting-Sort</vt:lpstr>
      <vt:lpstr>Counting-Sort Beispiel</vt:lpstr>
      <vt:lpstr>Schleife 1: Initialisierung</vt:lpstr>
      <vt:lpstr>Schleife 2: Zähle</vt:lpstr>
      <vt:lpstr>Schleife 2: Zähle</vt:lpstr>
      <vt:lpstr>Schleife 2: Zähle</vt:lpstr>
      <vt:lpstr>Schleife 2: Zähle</vt:lpstr>
      <vt:lpstr>Schleife 2: Zähle</vt:lpstr>
      <vt:lpstr>Schleife 3: Berechne Summe</vt:lpstr>
      <vt:lpstr>Schleife 3: Berechne Summe</vt:lpstr>
      <vt:lpstr>Schleife 3: Berechne Summe</vt:lpstr>
      <vt:lpstr>Schleife 4: Ordne neu</vt:lpstr>
      <vt:lpstr>Schleife 4: Ordne neu</vt:lpstr>
      <vt:lpstr>Schleife 4: Ordne neu</vt:lpstr>
      <vt:lpstr>Schleife 4: Ordne neu</vt:lpstr>
      <vt:lpstr>Schleife 4: Ordne neu</vt:lpstr>
      <vt:lpstr>Schleife 4: Ordne neu</vt:lpstr>
      <vt:lpstr>Schleife 4: Ordne neu</vt:lpstr>
      <vt:lpstr>Schleife 4: Ordne neu</vt:lpstr>
      <vt:lpstr>Schleife 4: Ordne neu</vt:lpstr>
      <vt:lpstr>Schleife 4: Ordne neu</vt:lpstr>
      <vt:lpstr>Counting-Sort Algorithmus</vt:lpstr>
      <vt:lpstr>Analyse</vt:lpstr>
      <vt:lpstr>Laufzeit: Wodurch wird sie reduziert?</vt:lpstr>
      <vt:lpstr>Stabiles Sortieren</vt:lpstr>
      <vt:lpstr>Sortieren nach mehreren Kriterien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Stabiles Sortieren</vt:lpstr>
      <vt:lpstr>Wie kann man sehr große Zahlen sortieren?</vt:lpstr>
      <vt:lpstr>Radix-Sort</vt:lpstr>
      <vt:lpstr>Radix-Sort: Illustration</vt:lpstr>
      <vt:lpstr>Radix-Sort: Illustration</vt:lpstr>
      <vt:lpstr>Radix-Sort: Illustration</vt:lpstr>
      <vt:lpstr>Radix-Sort: Illustration</vt:lpstr>
      <vt:lpstr>Zeitkomplexität</vt:lpstr>
      <vt:lpstr>Platzkomplexität</vt:lpstr>
      <vt:lpstr>Strukturen zur Gruppierung von Daten</vt:lpstr>
      <vt:lpstr>Wenn wir length effizient realisieren wollen…</vt:lpstr>
      <vt:lpstr>Listen als abstrakte Datentypen (ADTs)</vt:lpstr>
      <vt:lpstr>Listen intern realisiert als Tupel (mutable struct)</vt:lpstr>
      <vt:lpstr>insert(5, l)</vt:lpstr>
      <vt:lpstr>Listen als Glaskästen (“verkettete Liste”)</vt:lpstr>
      <vt:lpstr>Listen als Glaskästen</vt:lpstr>
      <vt:lpstr>Cons</vt:lpstr>
      <vt:lpstr>Wiederholung ADT-Listen: insert(5, l)</vt:lpstr>
      <vt:lpstr>Zugriff auf erste Komponente mit first</vt:lpstr>
      <vt:lpstr>Manipulaton der ersten Komponente</vt:lpstr>
      <vt:lpstr>Zugriff auf zweite Komponte mit rest</vt:lpstr>
      <vt:lpstr>Manipulaton der zweiten Komponente (1)</vt:lpstr>
      <vt:lpstr>Manipulaton der zweiten Komponente (2)</vt:lpstr>
      <vt:lpstr>Kellerspeicher / Stapelspeicher / Stack</vt:lpstr>
      <vt:lpstr>Keller intern (Beispiel: als Liste)</vt:lpstr>
      <vt:lpstr>Keller intern (Beispiel 2: als Array)</vt:lpstr>
      <vt:lpstr>Realisierung von Kellerspeichern</vt:lpstr>
      <vt:lpstr>Schlange / Queue (First-in-First-out-Speicher)</vt:lpstr>
      <vt:lpstr>Queue intern (Beispiel)</vt:lpstr>
      <vt:lpstr>PowerPoint Presentation</vt:lpstr>
      <vt:lpstr>Bucket-Sort</vt:lpstr>
      <vt:lpstr>Wie wollen wir die Eimerkette implementieren?</vt:lpstr>
      <vt:lpstr>Analyse von Bucketsort mit sort! aus O(n log n) </vt:lpstr>
      <vt:lpstr>Analyse mit sort! aus O(n log n) </vt:lpstr>
      <vt:lpstr>Analyse mit sort! aus O(n2) </vt:lpstr>
      <vt:lpstr>Lineare Sortierung: Einsicht</vt:lpstr>
      <vt:lpstr>Zusammenfassung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1241</cp:revision>
  <cp:lastPrinted>2015-04-16T10:14:41Z</cp:lastPrinted>
  <dcterms:created xsi:type="dcterms:W3CDTF">2010-04-27T12:26:40Z</dcterms:created>
  <dcterms:modified xsi:type="dcterms:W3CDTF">2023-05-04T20:58:38Z</dcterms:modified>
</cp:coreProperties>
</file>