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73" r:id="rId2"/>
    <p:sldId id="467" r:id="rId3"/>
    <p:sldId id="454" r:id="rId4"/>
    <p:sldId id="455" r:id="rId5"/>
    <p:sldId id="456" r:id="rId6"/>
    <p:sldId id="457" r:id="rId7"/>
    <p:sldId id="466" r:id="rId8"/>
    <p:sldId id="371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A1E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25.05.23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25.05.23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  <p:extLst>
      <p:ext uri="{BB962C8B-B14F-4D97-AF65-F5344CB8AC3E}">
        <p14:creationId xmlns:p14="http://schemas.microsoft.com/office/powerpoint/2010/main" val="142343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836712"/>
            <a:ext cx="9144000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grpSp>
        <p:nvGrpSpPr>
          <p:cNvPr id="10" name="Gruppierung 9"/>
          <p:cNvGrpSpPr/>
          <p:nvPr/>
        </p:nvGrpSpPr>
        <p:grpSpPr>
          <a:xfrm>
            <a:off x="467543" y="332656"/>
            <a:ext cx="8052815" cy="6120680"/>
            <a:chOff x="467544" y="332656"/>
            <a:chExt cx="7569200" cy="5753100"/>
          </a:xfrm>
        </p:grpSpPr>
        <p:pic>
          <p:nvPicPr>
            <p:cNvPr id="5" name="Bild 4" descr="mean_median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332656"/>
              <a:ext cx="7569200" cy="5753100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4283968" y="5301208"/>
              <a:ext cx="3140224" cy="43204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8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3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</a:t>
            </a:r>
            <a:br>
              <a:rPr lang="de-DE" dirty="0"/>
            </a:br>
            <a:r>
              <a:rPr lang="de-DE" dirty="0"/>
              <a:t>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rgbClr val="0A1EFF"/>
                </a:solidFill>
              </a:rPr>
              <a:t>Lösung: </a:t>
            </a:r>
            <a:r>
              <a:rPr lang="de-DE" dirty="0"/>
              <a:t>Sortiere Elemente (z.B. </a:t>
            </a:r>
            <a:r>
              <a:rPr lang="de-DE" dirty="0" err="1"/>
              <a:t>Heapsort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/>
              <a:t>Ganz sicher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/>
              <a:t> (min)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(</a:t>
            </a:r>
            <a:r>
              <a:rPr lang="de-DE" dirty="0" err="1"/>
              <a:t>max</a:t>
            </a:r>
            <a:r>
              <a:rPr lang="de-DE" dirty="0"/>
              <a:t>)</a:t>
            </a:r>
          </a:p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Problemkomplexität: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Ausschluss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n-1</a:t>
            </a:r>
            <a:r>
              <a:rPr lang="de-DE" dirty="0">
                <a:solidFill>
                  <a:srgbClr val="000000"/>
                </a:solidFill>
              </a:rPr>
              <a:t> Elementen nötig, also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B5224A06-7712-8D4D-A320-1D6DD357B65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4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Verfahre 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>
              <a:solidFill>
                <a:schemeClr val="hlink"/>
              </a:solidFill>
            </a:endParaRPr>
          </a:p>
          <a:p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/>
              <a:t>Pivotelements</a:t>
            </a:r>
            <a:r>
              <a:rPr lang="de-DE" dirty="0"/>
              <a:t> nach Partitionierung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7" name="Rechteck 4">
            <a:extLst>
              <a:ext uri="{FF2B5EF4-FFF2-40B4-BE49-F238E27FC236}">
                <a16:creationId xmlns:a16="http://schemas.microsoft.com/office/drawing/2014/main" id="{428C17DD-77A6-844C-9C0D-71DBA5CE4A6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5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3FB26C6-9FE5-4116-9D2A-F56A068D1939}"/>
              </a:ext>
            </a:extLst>
          </p:cNvPr>
          <p:cNvSpPr txBox="1"/>
          <p:nvPr/>
        </p:nvSpPr>
        <p:spPr>
          <a:xfrm>
            <a:off x="464638" y="1230153"/>
            <a:ext cx="849997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quickselect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l, r, k)</a:t>
            </a:r>
          </a:p>
          <a:p>
            <a:r>
              <a:rPr lang="en-GB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A[l..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r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]: 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Restfeld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, k: k-kleinstes Element, 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l≤k≤r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r == l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A[l]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z =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rand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l:r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A[z], A[r] = A[r], A[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z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 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tausche A[</a:t>
            </a:r>
            <a:r>
              <a:rPr lang="de-DE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] und A[</a:t>
            </a:r>
            <a:r>
              <a:rPr lang="de-DE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r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 = A[r]; i = l; j = r</a:t>
            </a: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true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ordne Elemente in [l, r - 1] nach Pivot v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GB" sz="1600" dirty="0">
                <a:latin typeface="Courier New" panose="02070309020205020404" pitchFamily="49" charset="0"/>
              </a:rPr>
              <a:t> 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A[i] &lt; v   i +=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A[j] &gt;= v &amp;&amp; j != l   j -=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&lt; j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  A[i], A[j] = A[j], A[i]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j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&lt;= i   </a:t>
            </a:r>
            <a:r>
              <a:rPr lang="de-DE" sz="1600" dirty="0">
                <a:solidFill>
                  <a:srgbClr val="AF00DB"/>
                </a:solidFill>
                <a:latin typeface="Courier New" panose="02070309020205020404" pitchFamily="49" charset="0"/>
              </a:rPr>
              <a:t>break 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A[i], A[r] = A[r], A[i]</a:t>
            </a:r>
          </a:p>
          <a:p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 &lt; i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quickselect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l, i -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k)</a:t>
            </a:r>
          </a:p>
          <a:p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 &gt; i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quickselect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i +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r, k)</a:t>
            </a:r>
          </a:p>
          <a:p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A[k]</a:t>
            </a:r>
            <a:b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6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0000"/>
                </a:solidFill>
              </a:rPr>
              <a:t>Aufwand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∈ O(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Begründung: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>
                <a:solidFill>
                  <a:schemeClr val="hlink"/>
                </a:solidFill>
              </a:rPr>
              <a:t>2/3</a:t>
            </a:r>
          </a:p>
          <a:p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/>
              <a:t>Pivot ist gut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>
                <a:solidFill>
                  <a:schemeClr val="hlink"/>
                </a:solidFill>
              </a:rPr>
              <a:t> 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 · 2/3)</a:t>
            </a:r>
          </a:p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schlecht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endParaRPr lang="de-DE" sz="28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2" name="Rechteck 4">
            <a:extLst>
              <a:ext uri="{FF2B5EF4-FFF2-40B4-BE49-F238E27FC236}">
                <a16:creationId xmlns:a16="http://schemas.microsoft.com/office/drawing/2014/main" id="{EBC51082-DD97-4341-9B73-F8A4B7B8CB9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975"/>
            <a:ext cx="86868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	T(</a:t>
            </a:r>
            <a:r>
              <a:rPr lang="de-DE" dirty="0" err="1"/>
              <a:t>n</a:t>
            </a:r>
            <a:r>
              <a:rPr lang="de-DE" dirty="0"/>
              <a:t>)		≤	cn + p · T(</a:t>
            </a:r>
            <a:r>
              <a:rPr lang="de-DE" dirty="0" err="1"/>
              <a:t>n</a:t>
            </a:r>
            <a:r>
              <a:rPr lang="de-DE" dirty="0"/>
              <a:t> · 2/3) + (1−p)·T(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      p · 	T(</a:t>
            </a:r>
            <a:r>
              <a:rPr lang="de-DE" dirty="0" err="1"/>
              <a:t>n</a:t>
            </a:r>
            <a:r>
              <a:rPr lang="de-DE" dirty="0"/>
              <a:t>)   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dirty="0"/>
              <a:t>   	</a:t>
            </a:r>
            <a:r>
              <a:rPr lang="de-DE" dirty="0">
                <a:solidFill>
                  <a:srgbClr val="FF0000"/>
                </a:solidFill>
              </a:rPr>
              <a:t>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)		≤	cn/p + 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 · 2/3)</a:t>
            </a:r>
            <a:br>
              <a:rPr lang="de-DE" dirty="0"/>
            </a:br>
            <a:r>
              <a:rPr lang="de-DE" dirty="0"/>
              <a:t>			≤ 	cn/p + c · (</a:t>
            </a:r>
            <a:r>
              <a:rPr lang="de-DE" dirty="0" err="1"/>
              <a:t>n</a:t>
            </a:r>
            <a:r>
              <a:rPr lang="de-DE" dirty="0"/>
              <a:t> · 2/3)/p + T(</a:t>
            </a:r>
            <a:r>
              <a:rPr lang="de-DE" dirty="0" err="1"/>
              <a:t>n</a:t>
            </a:r>
            <a:r>
              <a:rPr lang="de-DE" dirty="0"/>
              <a:t> · (2/3)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 			...          wiederholtes Einsetzen </a:t>
            </a:r>
          </a:p>
          <a:p>
            <a:pPr marL="0" indent="0">
              <a:buNone/>
            </a:pPr>
            <a:r>
              <a:rPr lang="de-DE" dirty="0"/>
              <a:t>			≤	(</a:t>
            </a:r>
            <a:r>
              <a:rPr lang="de-DE" dirty="0" err="1"/>
              <a:t>cn</a:t>
            </a:r>
            <a:r>
              <a:rPr lang="de-DE" dirty="0"/>
              <a:t>/p)(1 + 2/3 + 4/9 + 8/27 + ...)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        			≤ </a:t>
            </a:r>
          </a:p>
          <a:p>
            <a:pPr marL="0" indent="0">
              <a:buNone/>
            </a:pPr>
            <a:r>
              <a:rPr lang="de-DE" dirty="0"/>
              <a:t>         </a:t>
            </a:r>
          </a:p>
          <a:p>
            <a:pPr marL="0" indent="0">
              <a:buNone/>
            </a:pPr>
            <a:r>
              <a:rPr lang="de-DE" dirty="0"/>
              <a:t>         			≤                 .                     =  9cn ∈ O(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787400" imgH="431800" progId="Equation.3">
                  <p:embed/>
                </p:oleObj>
              </mc:Choice>
              <mc:Fallback>
                <p:oleObj name="Formel" r:id="rId2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92100" imgH="393700" progId="Equation.3">
                  <p:embed/>
                </p:oleObj>
              </mc:Choice>
              <mc:Fallback>
                <p:oleObj name="Formel" r:id="rId4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86623"/>
              </p:ext>
            </p:extLst>
          </p:nvPr>
        </p:nvGraphicFramePr>
        <p:xfrm>
          <a:off x="4612382" y="5048219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495300" imgH="393700" progId="Equation.3">
                  <p:embed/>
                </p:oleObj>
              </mc:Choice>
              <mc:Fallback>
                <p:oleObj name="Formel" r:id="rId6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12382" y="5048219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geometrische Reihe mit </a:t>
            </a:r>
            <a:r>
              <a:rPr lang="de-DE" sz="1200" i="1" dirty="0"/>
              <a:t>a</a:t>
            </a:r>
            <a:r>
              <a:rPr lang="de-DE" sz="1200" i="1" baseline="-25000" dirty="0"/>
              <a:t>0</a:t>
            </a:r>
            <a:r>
              <a:rPr lang="de-DE" sz="1200" dirty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/>
              <a:t>Assoziation </a:t>
            </a:r>
            <a:r>
              <a:rPr lang="de-DE" dirty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221595" imgH="3937487" progId="MS_ClipArt_Gallery.2">
                  <p:embed/>
                </p:oleObj>
              </mc:Choice>
              <mc:Fallback>
                <p:oleObj name="Clip" r:id="rId2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726</Words>
  <Application>Microsoft Macintosh PowerPoint</Application>
  <PresentationFormat>On-screen Show (4:3)</PresentationFormat>
  <Paragraphs>107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cmsy10</vt:lpstr>
      <vt:lpstr>Courier New</vt:lpstr>
      <vt:lpstr>msam6</vt:lpstr>
      <vt:lpstr>Myriad Pro</vt:lpstr>
      <vt:lpstr>7_Standarddesign</vt:lpstr>
      <vt:lpstr>Formel</vt:lpstr>
      <vt:lpstr>Clip</vt:lpstr>
      <vt:lpstr>Algorithmen und Datenstrukturen</vt:lpstr>
      <vt:lpstr>PowerPoint Presentation</vt:lpstr>
      <vt:lpstr>Selektion</vt:lpstr>
      <vt:lpstr>Selektion</vt:lpstr>
      <vt:lpstr>Selektion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None</dc:creator>
  <cp:lastModifiedBy>Ralf Möller</cp:lastModifiedBy>
  <cp:revision>1050</cp:revision>
  <cp:lastPrinted>2015-04-16T10:14:41Z</cp:lastPrinted>
  <dcterms:created xsi:type="dcterms:W3CDTF">2010-04-27T12:26:40Z</dcterms:created>
  <dcterms:modified xsi:type="dcterms:W3CDTF">2023-05-25T07:07:25Z</dcterms:modified>
</cp:coreProperties>
</file>