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47"/>
  </p:notesMasterIdLst>
  <p:handoutMasterIdLst>
    <p:handoutMasterId r:id="rId148"/>
  </p:handoutMasterIdLst>
  <p:sldIdLst>
    <p:sldId id="273" r:id="rId2"/>
    <p:sldId id="785" r:id="rId3"/>
    <p:sldId id="788" r:id="rId4"/>
    <p:sldId id="795" r:id="rId5"/>
    <p:sldId id="783" r:id="rId6"/>
    <p:sldId id="787" r:id="rId7"/>
    <p:sldId id="749" r:id="rId8"/>
    <p:sldId id="643" r:id="rId9"/>
    <p:sldId id="712" r:id="rId10"/>
    <p:sldId id="753" r:id="rId11"/>
    <p:sldId id="758" r:id="rId12"/>
    <p:sldId id="747" r:id="rId13"/>
    <p:sldId id="779" r:id="rId14"/>
    <p:sldId id="780" r:id="rId15"/>
    <p:sldId id="751" r:id="rId16"/>
    <p:sldId id="744" r:id="rId17"/>
    <p:sldId id="752" r:id="rId18"/>
    <p:sldId id="652" r:id="rId19"/>
    <p:sldId id="466" r:id="rId20"/>
    <p:sldId id="467" r:id="rId21"/>
    <p:sldId id="468" r:id="rId22"/>
    <p:sldId id="469" r:id="rId23"/>
    <p:sldId id="470" r:id="rId24"/>
    <p:sldId id="471" r:id="rId25"/>
    <p:sldId id="275" r:id="rId26"/>
    <p:sldId id="276" r:id="rId27"/>
    <p:sldId id="277" r:id="rId28"/>
    <p:sldId id="278" r:id="rId29"/>
    <p:sldId id="645" r:id="rId30"/>
    <p:sldId id="646" r:id="rId31"/>
    <p:sldId id="647" r:id="rId32"/>
    <p:sldId id="649" r:id="rId33"/>
    <p:sldId id="650" r:id="rId34"/>
    <p:sldId id="651" r:id="rId35"/>
    <p:sldId id="653" r:id="rId36"/>
    <p:sldId id="279" r:id="rId37"/>
    <p:sldId id="280" r:id="rId38"/>
    <p:sldId id="762" r:id="rId39"/>
    <p:sldId id="656" r:id="rId40"/>
    <p:sldId id="764" r:id="rId41"/>
    <p:sldId id="648" r:id="rId42"/>
    <p:sldId id="657" r:id="rId43"/>
    <p:sldId id="765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767" r:id="rId54"/>
    <p:sldId id="290" r:id="rId55"/>
    <p:sldId id="789" r:id="rId56"/>
    <p:sldId id="791" r:id="rId57"/>
    <p:sldId id="793" r:id="rId58"/>
    <p:sldId id="291" r:id="rId59"/>
    <p:sldId id="292" r:id="rId60"/>
    <p:sldId id="293" r:id="rId61"/>
    <p:sldId id="294" r:id="rId62"/>
    <p:sldId id="476" r:id="rId63"/>
    <p:sldId id="662" r:id="rId64"/>
    <p:sldId id="768" r:id="rId65"/>
    <p:sldId id="670" r:id="rId66"/>
    <p:sldId id="674" r:id="rId67"/>
    <p:sldId id="669" r:id="rId68"/>
    <p:sldId id="478" r:id="rId69"/>
    <p:sldId id="479" r:id="rId70"/>
    <p:sldId id="480" r:id="rId71"/>
    <p:sldId id="481" r:id="rId72"/>
    <p:sldId id="723" r:id="rId73"/>
    <p:sldId id="482" r:id="rId74"/>
    <p:sldId id="724" r:id="rId75"/>
    <p:sldId id="725" r:id="rId76"/>
    <p:sldId id="483" r:id="rId77"/>
    <p:sldId id="484" r:id="rId78"/>
    <p:sldId id="485" r:id="rId79"/>
    <p:sldId id="732" r:id="rId80"/>
    <p:sldId id="735" r:id="rId81"/>
    <p:sldId id="486" r:id="rId82"/>
    <p:sldId id="733" r:id="rId83"/>
    <p:sldId id="734" r:id="rId84"/>
    <p:sldId id="487" r:id="rId85"/>
    <p:sldId id="488" r:id="rId86"/>
    <p:sldId id="667" r:id="rId87"/>
    <p:sldId id="794" r:id="rId88"/>
    <p:sldId id="489" r:id="rId89"/>
    <p:sldId id="769" r:id="rId90"/>
    <p:sldId id="770" r:id="rId91"/>
    <p:sldId id="505" r:id="rId92"/>
    <p:sldId id="506" r:id="rId93"/>
    <p:sldId id="507" r:id="rId94"/>
    <p:sldId id="777" r:id="rId95"/>
    <p:sldId id="596" r:id="rId96"/>
    <p:sldId id="778" r:id="rId97"/>
    <p:sldId id="597" r:id="rId98"/>
    <p:sldId id="598" r:id="rId99"/>
    <p:sldId id="599" r:id="rId100"/>
    <p:sldId id="600" r:id="rId101"/>
    <p:sldId id="739" r:id="rId102"/>
    <p:sldId id="601" r:id="rId103"/>
    <p:sldId id="602" r:id="rId104"/>
    <p:sldId id="740" r:id="rId105"/>
    <p:sldId id="603" r:id="rId106"/>
    <p:sldId id="604" r:id="rId107"/>
    <p:sldId id="605" r:id="rId108"/>
    <p:sldId id="741" r:id="rId109"/>
    <p:sldId id="742" r:id="rId110"/>
    <p:sldId id="606" r:id="rId111"/>
    <p:sldId id="607" r:id="rId112"/>
    <p:sldId id="608" r:id="rId113"/>
    <p:sldId id="609" r:id="rId114"/>
    <p:sldId id="610" r:id="rId115"/>
    <p:sldId id="611" r:id="rId116"/>
    <p:sldId id="612" r:id="rId117"/>
    <p:sldId id="613" r:id="rId118"/>
    <p:sldId id="614" r:id="rId119"/>
    <p:sldId id="615" r:id="rId120"/>
    <p:sldId id="616" r:id="rId121"/>
    <p:sldId id="617" r:id="rId122"/>
    <p:sldId id="618" r:id="rId123"/>
    <p:sldId id="619" r:id="rId124"/>
    <p:sldId id="620" r:id="rId125"/>
    <p:sldId id="621" r:id="rId126"/>
    <p:sldId id="622" r:id="rId127"/>
    <p:sldId id="623" r:id="rId128"/>
    <p:sldId id="624" r:id="rId129"/>
    <p:sldId id="625" r:id="rId130"/>
    <p:sldId id="626" r:id="rId131"/>
    <p:sldId id="684" r:id="rId132"/>
    <p:sldId id="699" r:id="rId133"/>
    <p:sldId id="686" r:id="rId134"/>
    <p:sldId id="687" r:id="rId135"/>
    <p:sldId id="688" r:id="rId136"/>
    <p:sldId id="689" r:id="rId137"/>
    <p:sldId id="690" r:id="rId138"/>
    <p:sldId id="700" r:id="rId139"/>
    <p:sldId id="701" r:id="rId140"/>
    <p:sldId id="702" r:id="rId141"/>
    <p:sldId id="703" r:id="rId142"/>
    <p:sldId id="704" r:id="rId143"/>
    <p:sldId id="705" r:id="rId144"/>
    <p:sldId id="691" r:id="rId145"/>
    <p:sldId id="707" r:id="rId1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AE0E3"/>
    <a:srgbClr val="38F769"/>
    <a:srgbClr val="0833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/>
    <p:restoredTop sz="94830"/>
  </p:normalViewPr>
  <p:slideViewPr>
    <p:cSldViewPr>
      <p:cViewPr varScale="1">
        <p:scale>
          <a:sx n="117" d="100"/>
          <a:sy n="117" d="100"/>
        </p:scale>
        <p:origin x="11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25.05.23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25.05.23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25.05.23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</a:t>
            </a:r>
            <a:r>
              <a:rPr lang="de-DE" sz="2400"/>
              <a:t>Bender (</a:t>
            </a:r>
            <a:r>
              <a:rPr lang="de-DE" sz="2400" dirty="0"/>
              <a:t>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Kurzschreibweise für die </a:t>
            </a:r>
            <a:r>
              <a:rPr lang="de-DE" dirty="0" err="1"/>
              <a:t>Iteratoranwendung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99BC5-B847-4008-F0E6-15202465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Kurzschreibweise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… wird zu</a:t>
            </a:r>
            <a:endParaRPr lang="en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ECDF5871-BB40-9547-699E-996408D7C4BF}"/>
              </a:ext>
            </a:extLst>
          </p:cNvPr>
          <p:cNvSpPr txBox="1"/>
          <p:nvPr/>
        </p:nvSpPr>
        <p:spPr>
          <a:xfrm>
            <a:off x="1403648" y="3698002"/>
            <a:ext cx="5904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	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(element, state)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121E1864-64BA-3DC1-FD8E-B85B93F00233}"/>
              </a:ext>
            </a:extLst>
          </p:cNvPr>
          <p:cNvSpPr txBox="1"/>
          <p:nvPr/>
        </p:nvSpPr>
        <p:spPr>
          <a:xfrm>
            <a:off x="827584" y="200161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element in set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533E9ED3-A39C-141F-624D-743314FAF7C0}"/>
              </a:ext>
            </a:extLst>
          </p:cNvPr>
          <p:cNvSpPr txBox="1"/>
          <p:nvPr/>
        </p:nvSpPr>
        <p:spPr>
          <a:xfrm>
            <a:off x="4758831" y="19769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element ∈ set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883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100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74961AF5-89B3-DC4F-AAB4-E4B786906C9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101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3571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357118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1898650" y="2349500"/>
            <a:ext cx="1881188" cy="1222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563938" y="2420938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49" y="4076700"/>
            <a:ext cx="49530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898651" y="4076700"/>
            <a:ext cx="369888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2" y="4076014"/>
            <a:ext cx="441325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52826" y="4076014"/>
            <a:ext cx="371474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623322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7" y="4056709"/>
            <a:ext cx="865187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4128146"/>
            <a:ext cx="358776" cy="12455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5248" y="4128146"/>
            <a:ext cx="69852" cy="12455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3" y="4056709"/>
            <a:ext cx="576265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584324" cy="1273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">
            <a:extLst>
              <a:ext uri="{FF2B5EF4-FFF2-40B4-BE49-F238E27FC236}">
                <a16:creationId xmlns:a16="http://schemas.microsoft.com/office/drawing/2014/main" id="{13EB9FC1-6ABF-EB4F-9918-87A0366267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2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102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Behauptung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in </a:t>
            </a:r>
            <a:r>
              <a:rPr lang="en-US" sz="2800" dirty="0" err="1">
                <a:solidFill>
                  <a:schemeClr val="hlink"/>
                </a:solidFill>
              </a:rPr>
              <a:t>Θ</a:t>
            </a:r>
            <a:r>
              <a:rPr lang="en-US" sz="2800" dirty="0">
                <a:solidFill>
                  <a:schemeClr val="hlink"/>
                </a:solidFill>
              </a:rPr>
              <a:t>(log n)</a:t>
            </a:r>
            <a:r>
              <a:rPr lang="en-US" sz="2800" dirty="0"/>
              <a:t>. Also: Der Rot-Schwarz-Baum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ausgeglichen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log(n+1)≤t≤2log(n+1)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B-Baum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d≤log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roten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schwarz</a:t>
            </a:r>
            <a:r>
              <a:rPr lang="en-US" sz="2400" dirty="0"/>
              <a:t>) gilt: </a:t>
            </a:r>
            <a:r>
              <a:rPr lang="en-US" sz="2400" dirty="0">
                <a:solidFill>
                  <a:schemeClr val="hlink"/>
                </a:solidFill>
              </a:rPr>
              <a:t>t≤2d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t≥log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  <a:r>
              <a:rPr lang="en-US" sz="2400" dirty="0"/>
              <a:t>, da </a:t>
            </a:r>
            <a:r>
              <a:rPr lang="en-US" sz="2400" dirty="0" err="1"/>
              <a:t>ein</a:t>
            </a:r>
            <a:r>
              <a:rPr lang="en-US" sz="2400" dirty="0"/>
              <a:t> Rot-Schwarz-Baum </a:t>
            </a:r>
            <a:br>
              <a:rPr lang="en-US" sz="2400" dirty="0"/>
            </a:b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Binärbaum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und rote “</a:t>
            </a:r>
            <a:r>
              <a:rPr lang="en-US" sz="2400" dirty="0" err="1"/>
              <a:t>dazwischen</a:t>
            </a:r>
            <a:r>
              <a:rPr lang="en-US" sz="2400"/>
              <a:t>” </a:t>
            </a:r>
            <a:r>
              <a:rPr lang="en-US" sz="2400" dirty="0" err="1"/>
              <a:t>sind</a:t>
            </a:r>
            <a:r>
              <a:rPr lang="en-US" sz="2800" dirty="0"/>
              <a:t>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71EC842-B67F-E748-A544-057E45D6C86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103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search(k, T):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leer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Markerelement</a:t>
            </a:r>
            <a:r>
              <a:rPr lang="en-US" sz="2400" dirty="0"/>
              <a:t> </a:t>
            </a:r>
            <a:r>
              <a:rPr lang="en-US" sz="2400" dirty="0">
                <a:latin typeface="cmsy10" charset="0"/>
              </a:rPr>
              <a:t>∞ </a:t>
            </a:r>
            <a:r>
              <a:rPr lang="en-US" sz="2400" dirty="0" err="1"/>
              <a:t>enthalten</a:t>
            </a:r>
            <a:r>
              <a:rPr lang="en-US" sz="2400" dirty="0"/>
              <a:t>)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D5F17C69-639F-8B4E-BB24-890F2BCEE9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e'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roten</a:t>
            </a:r>
            <a:r>
              <a:rPr lang="en-US" dirty="0"/>
              <a:t> </a:t>
            </a:r>
            <a:r>
              <a:rPr lang="en-US" dirty="0" err="1"/>
              <a:t>Vorgänger</a:t>
            </a:r>
            <a:r>
              <a:rPr lang="en-US" dirty="0"/>
              <a:t> </a:t>
            </a:r>
            <a:r>
              <a:rPr lang="en-US" dirty="0" err="1"/>
              <a:t>haben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9BE0F8F-C708-B543-BEDD-6EF95BFAC8BA}" type="slidenum">
              <a:rPr lang="de-DE" smtClean="0"/>
              <a:pPr/>
              <a:t>104</a:t>
            </a:fld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31369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915469" y="4004494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852094" y="4364856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715694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434831" y="458075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076056" y="3933056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4860156" y="4291831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363394" y="4291831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860156" y="3717156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626544" y="3644131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410644" y="3428231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571677" y="3358257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55777" y="3142357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22F56E8-CE79-6540-9287-0D5CAC148AB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38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105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>
                <a:solidFill>
                  <a:srgbClr val="FF0000"/>
                </a:solidFill>
              </a:rPr>
              <a:t>Eigenschaft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/>
              <a:t>Interne </a:t>
            </a:r>
            <a:r>
              <a:rPr lang="en-US" sz="2800" dirty="0" err="1"/>
              <a:t>Eigenschaft</a:t>
            </a:r>
            <a:r>
              <a:rPr lang="en-US" sz="2800" dirty="0"/>
              <a:t> </a:t>
            </a:r>
            <a:r>
              <a:rPr lang="en-US" sz="2800" dirty="0" err="1"/>
              <a:t>verletzt</a:t>
            </a:r>
            <a:r>
              <a:rPr lang="en-US" sz="2800" dirty="0"/>
              <a:t> 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A7FE031-BDD6-C24F-8C0F-49315DD937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106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Alternativen</a:t>
            </a:r>
            <a:br>
              <a:rPr lang="en-US" sz="2400" dirty="0"/>
            </a:br>
            <a:r>
              <a:rPr lang="en-US" sz="2400" dirty="0" err="1"/>
              <a:t>für</a:t>
            </a:r>
            <a:r>
              <a:rPr lang="en-US" sz="2400" dirty="0"/>
              <a:t> Fall 1</a:t>
            </a: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7E071AB7-B2B3-5648-8693-3CD5CA4747C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107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6AAA191B-BF01-844C-9BEB-AA811E7F0E2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108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C8F84A08-3AE4-E446-A0A8-62E2FB95A9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109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DFBF2F0D-EEC6-7643-9A4E-7B1BBA40F3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Typdefinition und Methoden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4968328"/>
          </a:xfrm>
        </p:spPr>
        <p:txBody>
          <a:bodyPr/>
          <a:lstStyle/>
          <a:p>
            <a:r>
              <a:rPr lang="en-DE" dirty="0"/>
              <a:t>Typdefinition</a:t>
            </a:r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sz="1400" dirty="0"/>
          </a:p>
          <a:p>
            <a:r>
              <a:rPr lang="en-DE" dirty="0"/>
              <a:t>Objekterstellung</a:t>
            </a:r>
          </a:p>
          <a:p>
            <a:endParaRPr lang="en-DE" dirty="0"/>
          </a:p>
          <a:p>
            <a:endParaRPr lang="en-DE" dirty="0"/>
          </a:p>
          <a:p>
            <a:endParaRPr lang="en-DE" sz="1400" dirty="0"/>
          </a:p>
          <a:p>
            <a:r>
              <a:rPr lang="en-DE" dirty="0"/>
              <a:t>Methoden</a:t>
            </a:r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7ECD9198-6E5B-60A6-E970-437DA5D7A350}"/>
              </a:ext>
            </a:extLst>
          </p:cNvPr>
          <p:cNvSpPr txBox="1"/>
          <p:nvPr/>
        </p:nvSpPr>
        <p:spPr>
          <a:xfrm>
            <a:off x="830862" y="18448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9C39174B-B53F-F329-B7D1-A8FD20C75322}"/>
              </a:ext>
            </a:extLst>
          </p:cNvPr>
          <p:cNvSpPr txBox="1"/>
          <p:nvPr/>
        </p:nvSpPr>
        <p:spPr>
          <a:xfrm>
            <a:off x="4758831" y="18448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MyOtherType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0AA4768E-E95E-719D-574A-7023D6470B1C}"/>
              </a:ext>
            </a:extLst>
          </p:cNvPr>
          <p:cNvSpPr txBox="1"/>
          <p:nvPr/>
        </p:nvSpPr>
        <p:spPr>
          <a:xfrm>
            <a:off x="830862" y="5090865"/>
            <a:ext cx="647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 </a:t>
            </a:r>
            <a:r>
              <a:rPr lang="en-GB" dirty="0" err="1">
                <a:solidFill>
                  <a:srgbClr val="C00000"/>
                </a:solidFill>
                <a:latin typeface="Courier New" panose="02070309020205020404" pitchFamily="49" charset="0"/>
              </a:rPr>
              <a:t>Base.show</a:t>
            </a:r>
            <a:r>
              <a:rPr lang="en-GB" dirty="0">
                <a:latin typeface="Courier New" panose="02070309020205020404" pitchFamily="49" charset="0"/>
              </a:rPr>
              <a:t>(io::IO, o::</a:t>
            </a:r>
            <a:r>
              <a:rPr lang="en-GB" dirty="0" err="1">
                <a:latin typeface="Courier New" panose="02070309020205020404" pitchFamily="49" charset="0"/>
              </a:rPr>
              <a:t>MyType</a:t>
            </a:r>
            <a:r>
              <a:rPr lang="en-GB" dirty="0"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</a:rPr>
              <a:t>   x =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</a:rPr>
              <a:t>sum</a:t>
            </a:r>
            <a:r>
              <a:rPr lang="en-GB" dirty="0">
                <a:latin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</a:rPr>
              <a:t>o.values</a:t>
            </a:r>
            <a:r>
              <a:rPr lang="en-GB" dirty="0"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</a:rPr>
              <a:t>  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GB" dirty="0">
                <a:latin typeface="Courier New" panose="02070309020205020404" pitchFamily="49" charset="0"/>
              </a:rPr>
              <a:t>(io, ”</a:t>
            </a:r>
            <a:r>
              <a:rPr lang="en-GB" dirty="0" err="1">
                <a:latin typeface="Courier New" panose="02070309020205020404" pitchFamily="49" charset="0"/>
              </a:rPr>
              <a:t>MyType</a:t>
            </a:r>
            <a:r>
              <a:rPr lang="en-GB" dirty="0">
                <a:latin typeface="Courier New" panose="02070309020205020404" pitchFamily="49" charset="0"/>
              </a:rPr>
              <a:t>&lt;$x&gt;")</a:t>
            </a: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8" name="Textfeld 8">
            <a:extLst>
              <a:ext uri="{FF2B5EF4-FFF2-40B4-BE49-F238E27FC236}">
                <a16:creationId xmlns:a16="http://schemas.microsoft.com/office/drawing/2014/main" id="{E8AC2D25-0608-8354-61F3-22997D15F758}"/>
              </a:ext>
            </a:extLst>
          </p:cNvPr>
          <p:cNvSpPr txBox="1"/>
          <p:nvPr/>
        </p:nvSpPr>
        <p:spPr>
          <a:xfrm>
            <a:off x="830862" y="35045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0" name="Textfeld 8">
            <a:extLst>
              <a:ext uri="{FF2B5EF4-FFF2-40B4-BE49-F238E27FC236}">
                <a16:creationId xmlns:a16="http://schemas.microsoft.com/office/drawing/2014/main" id="{8F34FAC3-0224-366D-1FB0-AAAA9252F821}"/>
              </a:ext>
            </a:extLst>
          </p:cNvPr>
          <p:cNvSpPr txBox="1"/>
          <p:nvPr/>
        </p:nvSpPr>
        <p:spPr>
          <a:xfrm>
            <a:off x="4758831" y="358632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7D73315F-355D-8443-A8D6-F3A9382CA34A}"/>
              </a:ext>
            </a:extLst>
          </p:cNvPr>
          <p:cNvSpPr/>
          <p:nvPr/>
        </p:nvSpPr>
        <p:spPr>
          <a:xfrm>
            <a:off x="6228184" y="4468154"/>
            <a:ext cx="3960440" cy="1193094"/>
          </a:xfrm>
          <a:prstGeom prst="cloudCallout">
            <a:avLst>
              <a:gd name="adj1" fmla="val -55145"/>
              <a:gd name="adj2" fmla="val 33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julia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([6, 6])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&lt;12&gt;</a:t>
            </a:r>
            <a:endParaRPr lang="en-DE" sz="1400" dirty="0">
              <a:solidFill>
                <a:schemeClr val="tx1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D879377-0AD8-5841-9A1E-68D2E4F9F026}"/>
              </a:ext>
            </a:extLst>
          </p:cNvPr>
          <p:cNvSpPr/>
          <p:nvPr/>
        </p:nvSpPr>
        <p:spPr>
          <a:xfrm>
            <a:off x="5508104" y="2448854"/>
            <a:ext cx="4680520" cy="1193094"/>
          </a:xfrm>
          <a:prstGeom prst="cloudCallout">
            <a:avLst>
              <a:gd name="adj1" fmla="val -55145"/>
              <a:gd name="adj2" fmla="val 33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julia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MyOtherType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([6, 6])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MyOtherType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(Any[6, 6])</a:t>
            </a:r>
            <a:endParaRPr lang="en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5" grpId="0" animBg="1"/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110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E989D253-CD22-B240-9754-47FE75AE3D6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111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A780F178-129A-8E4A-9B08-A002F3FE4D0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112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597EE01-EFBD-D44D-B498-F7E997223B3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113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Alternativen</a:t>
            </a:r>
            <a:endParaRPr lang="en-US" sz="2400" dirty="0"/>
          </a:p>
          <a:p>
            <a:pPr algn="ctr"/>
            <a:r>
              <a:rPr lang="en-US" sz="2400" dirty="0" err="1"/>
              <a:t>für</a:t>
            </a:r>
            <a:r>
              <a:rPr lang="en-US" sz="2400" dirty="0"/>
              <a:t> Fall 2</a:t>
            </a:r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CDBC8790-1A1A-2340-9EE3-340157C1DB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114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70510" y="1792560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2CC15BFF-51D7-5C43-97C2-8FACBA27392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115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231775" y="179184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2060848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bewahrt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Schwarztiefe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DBE63ABD-71F5-1843-BAA9-28C9304E996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116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9BE100B4-9AA9-114A-A30D-67B68C98A49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117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6A11A212-5AED-504E-805F-6AE1AF57B72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118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6" name="Rechteck 4">
            <a:extLst>
              <a:ext uri="{FF2B5EF4-FFF2-40B4-BE49-F238E27FC236}">
                <a16:creationId xmlns:a16="http://schemas.microsoft.com/office/drawing/2014/main" id="{293095C2-55DB-F44B-A4A0-7531B0F5FD6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119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1780B015-3102-284F-8D6B-62A5FFFF2B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1335"/>
            <a:ext cx="8229600" cy="503238"/>
          </a:xfrm>
        </p:spPr>
        <p:txBody>
          <a:bodyPr/>
          <a:lstStyle/>
          <a:p>
            <a:r>
              <a:rPr lang="de-DE" dirty="0"/>
              <a:t>Wiederholung: </a:t>
            </a:r>
            <a:r>
              <a:rPr lang="de-DE" dirty="0" err="1"/>
              <a:t>Structs</a:t>
            </a:r>
            <a:r>
              <a:rPr lang="de-DE" dirty="0"/>
              <a:t> als 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en-US" sz="2000" dirty="0" err="1"/>
              <a:t>Objekte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 Zeiger auf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Attributwerttupel</a:t>
            </a:r>
            <a:endParaRPr lang="en-US" sz="2000" dirty="0"/>
          </a:p>
          <a:p>
            <a:pPr marL="400050" lvl="1" indent="0">
              <a:buClr>
                <a:srgbClr val="000000"/>
              </a:buClr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mutable struct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values :: </a:t>
            </a:r>
            <a:r>
              <a:rPr lang="en-GB" sz="1600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br>
              <a:rPr lang="en-GB" sz="1600" dirty="0">
                <a:solidFill>
                  <a:srgbClr val="267F99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400050" lvl="1" indent="0">
              <a:buClr>
                <a:srgbClr val="000000"/>
              </a:buClr>
              <a:buNone/>
            </a:pP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a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de-DE" sz="1800" dirty="0"/>
              <a:t>Gilt 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 == a</a:t>
            </a:r>
            <a:r>
              <a:rPr lang="de-DE" sz="1800" dirty="0"/>
              <a:t>?</a:t>
            </a:r>
          </a:p>
          <a:p>
            <a:pPr lvl="1">
              <a:buClr>
                <a:schemeClr val="tx1"/>
              </a:buClr>
            </a:pPr>
            <a:r>
              <a:rPr lang="de-DE" sz="1800" dirty="0"/>
              <a:t>Ja</a:t>
            </a:r>
          </a:p>
          <a:p>
            <a:r>
              <a:rPr lang="en-US" sz="2000" dirty="0"/>
              <a:t>Gilt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])==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r>
              <a:rPr lang="en-US" sz="2000" dirty="0"/>
              <a:t> 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de-DE" sz="1800" dirty="0"/>
              <a:t>Nein</a:t>
            </a:r>
          </a:p>
          <a:p>
            <a:pPr>
              <a:buClr>
                <a:schemeClr val="tx1"/>
              </a:buClr>
            </a:pPr>
            <a:r>
              <a:rPr lang="de-DE" sz="2000" dirty="0"/>
              <a:t>Problem?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>
              <a:buClr>
                <a:schemeClr val="tx1"/>
              </a:buClr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in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13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])]) )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" sz="1800" dirty="0" err="1"/>
              <a:t>Liefert</a:t>
            </a:r>
            <a:r>
              <a:rPr lang="en" sz="1800" dirty="0"/>
              <a:t> </a:t>
            </a:r>
            <a:r>
              <a:rPr lang="en" sz="1800" dirty="0" err="1"/>
              <a:t>nie</a:t>
            </a:r>
            <a:r>
              <a:rPr lang="en" sz="1800" dirty="0"/>
              <a:t>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true</a:t>
            </a:r>
          </a:p>
          <a:p>
            <a:r>
              <a:rPr lang="de-DE" sz="2000" dirty="0"/>
              <a:t>Wenn man == für </a:t>
            </a:r>
            <a:r>
              <a:rPr lang="de-DE" sz="2000" dirty="0" err="1"/>
              <a:t>MyType</a:t>
            </a:r>
            <a:r>
              <a:rPr lang="de-DE" sz="2000" dirty="0"/>
              <a:t>-Objekte definiert, sieht es anders aus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120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9" name="Rechteck 4">
            <a:extLst>
              <a:ext uri="{FF2B5EF4-FFF2-40B4-BE49-F238E27FC236}">
                <a16:creationId xmlns:a16="http://schemas.microsoft.com/office/drawing/2014/main" id="{E3B2E631-6607-C94E-9BE3-79ED250F8C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121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schwarz (</a:t>
            </a:r>
            <a:r>
              <a:rPr lang="en-US" sz="2800" dirty="0" err="1"/>
              <a:t>s.o</a:t>
            </a:r>
            <a:r>
              <a:rPr lang="en-US" sz="2800" dirty="0"/>
              <a:t>.),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627C423-0ABD-4B4E-B8EC-DB8FF12E428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59B6A49-C2ED-8A4D-A96C-821411DFD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9528" y="1629693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0E28F728-666E-4041-9480-DCA2F486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453" y="2204368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BEFB3928-DBAB-CF48-B6B9-0650FDAB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91" y="134076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122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/>
              <a:t> Fall 1: 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AF375A57-C271-B345-899F-AD8B2B3D4E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123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4288C78-9A95-6B41-8D82-9E5C8A866DC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124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508E2DB-487F-E84B-84FE-8A0DA96E4F8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125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Fall 2: 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B823B6CC-CFBC-F74F-8725-203ABD2B5DF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126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480C06FD-DCC6-684A-B719-4E2DF4C2CD9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127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B9ABB52C-5F3D-924C-8383-F678C8B06F7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128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9AA1E960-6782-5C44-997C-CB8A49536B7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129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>
                <a:latin typeface="cmsy10" charset="0"/>
                <a:sym typeface="Wingdings"/>
              </a:rPr>
              <a:t></a:t>
            </a:r>
            <a:r>
              <a:rPr lang="en-US" sz="2400" dirty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0892F968-034C-8F40-A301-E8BA5DE4127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Vergleichsoperatoren für 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8472"/>
            <a:ext cx="8229600" cy="4375628"/>
          </a:xfrm>
        </p:spPr>
        <p:txBody>
          <a:bodyPr/>
          <a:lstStyle/>
          <a:p>
            <a:r>
              <a:rPr lang="en-DE" sz="2000" dirty="0"/>
              <a:t>Vergleichsoperatoren für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r>
              <a:rPr lang="en-DE" sz="2000" dirty="0"/>
              <a:t> definieren</a:t>
            </a:r>
          </a:p>
          <a:p>
            <a:pPr lvl="1"/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Base.:(==)(o::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o_::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o_.values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1"/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Base.:(&gt;=)(o::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o_::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&gt;=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o_.values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2000" dirty="0"/>
              <a:t>Was </a:t>
            </a:r>
            <a:r>
              <a:rPr lang="en-GB" sz="2000" dirty="0" err="1"/>
              <a:t>ergibt</a:t>
            </a:r>
            <a:r>
              <a:rPr lang="en-GB" sz="2000" dirty="0"/>
              <a:t>?</a:t>
            </a:r>
            <a:endParaRPr lang="en-GB" sz="2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&gt;=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&gt;=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7ECD9198-6E5B-60A6-E970-437DA5D7A350}"/>
              </a:ext>
            </a:extLst>
          </p:cNvPr>
          <p:cNvSpPr txBox="1"/>
          <p:nvPr/>
        </p:nvSpPr>
        <p:spPr>
          <a:xfrm>
            <a:off x="899592" y="10527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9C39174B-B53F-F329-B7D1-A8FD20C75322}"/>
              </a:ext>
            </a:extLst>
          </p:cNvPr>
          <p:cNvSpPr txBox="1"/>
          <p:nvPr/>
        </p:nvSpPr>
        <p:spPr>
          <a:xfrm>
            <a:off x="4932040" y="10527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MyOtherType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AC583A-5DF6-BF31-EE1B-CFFB63A83BA4}"/>
              </a:ext>
            </a:extLst>
          </p:cNvPr>
          <p:cNvSpPr/>
          <p:nvPr/>
        </p:nvSpPr>
        <p:spPr>
          <a:xfrm flipH="1">
            <a:off x="5652120" y="4581128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8A614F-E101-0370-3E60-9B956FA41BFB}"/>
              </a:ext>
            </a:extLst>
          </p:cNvPr>
          <p:cNvSpPr/>
          <p:nvPr/>
        </p:nvSpPr>
        <p:spPr>
          <a:xfrm flipH="1">
            <a:off x="6660406" y="5118097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9722391-7FBC-281B-BAF3-2230D6BA5450}"/>
              </a:ext>
            </a:extLst>
          </p:cNvPr>
          <p:cNvSpPr/>
          <p:nvPr/>
        </p:nvSpPr>
        <p:spPr>
          <a:xfrm flipH="1">
            <a:off x="5621819" y="5525665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C3CDD19-EDEB-5C85-A23D-26E9F29CBB51}"/>
              </a:ext>
            </a:extLst>
          </p:cNvPr>
          <p:cNvSpPr/>
          <p:nvPr/>
        </p:nvSpPr>
        <p:spPr>
          <a:xfrm flipH="1">
            <a:off x="6876256" y="6002052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Fehler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130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dirty="0" err="1">
                <a:solidFill>
                  <a:schemeClr val="accent2"/>
                </a:solidFill>
              </a:rPr>
              <a:t>Drehoperationen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en-US" dirty="0"/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Zum Vergleich: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/>
              <a:t>Splay</a:t>
            </a:r>
            <a:r>
              <a:rPr lang="de-DE" dirty="0"/>
              <a:t>-Bäume</a:t>
            </a:r>
          </a:p>
          <a:p>
            <a:r>
              <a:rPr lang="de-DE" dirty="0" err="1"/>
              <a:t>search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/>
              <a:t>amort</a:t>
            </a:r>
            <a:r>
              <a:rPr lang="de-DE" dirty="0"/>
              <a:t>.</a:t>
            </a:r>
          </a:p>
          <a:p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1268760"/>
            <a:ext cx="8454779" cy="44064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Landis; In: </a:t>
            </a:r>
            <a:r>
              <a:rPr lang="de-DE" sz="1100" dirty="0" err="1">
                <a:solidFill>
                  <a:srgbClr val="0000FF"/>
                </a:solidFill>
              </a:rPr>
              <a:t>Doklady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Akademii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Nauk</a:t>
            </a:r>
            <a:r>
              <a:rPr lang="de-DE" sz="1100" dirty="0">
                <a:solidFill>
                  <a:srgbClr val="0000FF"/>
                </a:solidFill>
              </a:rPr>
              <a:t> SSSR 146</a:t>
            </a:r>
            <a:r>
              <a:rPr lang="de-DE" sz="1100">
                <a:solidFill>
                  <a:srgbClr val="0000FF"/>
                </a:solidFill>
              </a:rPr>
              <a:t>, </a:t>
            </a:r>
            <a:br>
              <a:rPr lang="de-DE" sz="1100">
                <a:solidFill>
                  <a:srgbClr val="0000FF"/>
                </a:solidFill>
              </a:rPr>
            </a:br>
            <a:r>
              <a:rPr lang="de-DE" sz="1100">
                <a:solidFill>
                  <a:srgbClr val="0000FF"/>
                </a:solidFill>
              </a:rPr>
              <a:t>S</a:t>
            </a:r>
            <a:r>
              <a:rPr lang="de-DE" sz="1100" dirty="0">
                <a:solidFill>
                  <a:srgbClr val="0000FF"/>
                </a:solidFill>
              </a:rPr>
              <a:t>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5C6B92C5-A758-7885-6217-C0D1905278F0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Beispielimplementierung </a:t>
            </a:r>
          </a:p>
          <a:p>
            <a:pPr algn="ctr"/>
            <a:r>
              <a:rPr lang="de-DE" sz="1400" dirty="0"/>
              <a:t>in Julia vorhanden.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AVL-Präsentationen wurden übernommen aus:</a:t>
            </a:r>
          </a:p>
          <a:p>
            <a:r>
              <a:rPr lang="de-DE" sz="2000" dirty="0"/>
              <a:t>„Informatik II“ (Kapitel: Balancierte Bäume) gehalten von Martin Wirsing an der LMU 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133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4200F70-C312-3D4F-9133-0BE970B73786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DBE7E4-0914-0146-871B-CC23B7F6C8D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034005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5561"/>
            <a:ext cx="4320480" cy="2723235"/>
          </a:xfrm>
        </p:spPr>
      </p:pic>
      <p:grpSp>
        <p:nvGrpSpPr>
          <p:cNvPr id="9" name="Group 8"/>
          <p:cNvGrpSpPr/>
          <p:nvPr/>
        </p:nvGrpSpPr>
        <p:grpSpPr>
          <a:xfrm>
            <a:off x="4572000" y="1123628"/>
            <a:ext cx="720080" cy="2305372"/>
            <a:chOff x="4572000" y="1123628"/>
            <a:chExt cx="720080" cy="2305372"/>
          </a:xfrm>
        </p:grpSpPr>
        <p:sp>
          <p:nvSpPr>
            <p:cNvPr id="7" name="Rectangle 6"/>
            <p:cNvSpPr/>
            <p:nvPr/>
          </p:nvSpPr>
          <p:spPr>
            <a:xfrm>
              <a:off x="4572000" y="1123628"/>
              <a:ext cx="432048" cy="23053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3113" y="1123628"/>
              <a:ext cx="708967" cy="8652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627784" y="2132856"/>
            <a:ext cx="181751" cy="1434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94AB-593F-C349-96D6-58E091FA5417}"/>
              </a:ext>
            </a:extLst>
          </p:cNvPr>
          <p:cNvSpPr/>
          <p:nvPr/>
        </p:nvSpPr>
        <p:spPr>
          <a:xfrm>
            <a:off x="0" y="3808796"/>
            <a:ext cx="5076056" cy="24285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E98D0F8F-6170-9D42-B0A2-DC947459535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786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B1C9EE-34FA-1B4E-B43A-16131295817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785919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Anwendungsstelle der 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DD80EC-0D7A-6240-BC8E-87898AD1B448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40038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Rotationstypen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RR: Linksrotation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1BC8E7D-BC59-D241-8B5F-5154F55CDE9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623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Noch einmal: Vergleiche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336"/>
            <a:ext cx="8229600" cy="5002968"/>
          </a:xfrm>
        </p:spPr>
        <p:txBody>
          <a:bodyPr/>
          <a:lstStyle/>
          <a:p>
            <a:r>
              <a:rPr lang="en-DE" dirty="0"/>
              <a:t>Für Julia-eigene Typen ist </a:t>
            </a: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DE" dirty="0"/>
              <a:t> häufig sinnvoll definiert</a:t>
            </a:r>
          </a:p>
          <a:p>
            <a:r>
              <a:rPr lang="en-DE" dirty="0"/>
              <a:t>Es funktioniert z.B. bei</a:t>
            </a:r>
          </a:p>
          <a:p>
            <a:pPr lvl="1"/>
            <a:r>
              <a:rPr lang="en-GB" dirty="0">
                <a:solidFill>
                  <a:srgbClr val="A31515"/>
                </a:solidFill>
                <a:latin typeface="Courier New" panose="02070309020205020404" pitchFamily="49" charset="0"/>
              </a:rPr>
              <a:t>"ab"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== </a:t>
            </a:r>
            <a:r>
              <a:rPr lang="en-GB" dirty="0">
                <a:solidFill>
                  <a:srgbClr val="A31515"/>
                </a:solidFill>
                <a:latin typeface="Courier New" panose="02070309020205020404" pitchFamily="49" charset="0"/>
              </a:rPr>
              <a:t>"ab"</a:t>
            </a:r>
          </a:p>
          <a:p>
            <a:pPr lvl="1"/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] == [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DE" dirty="0"/>
          </a:p>
          <a:p>
            <a:r>
              <a:rPr lang="en-DE" dirty="0"/>
              <a:t>Auch selbst definierte non-mutable Structs werden richtig verglichen</a:t>
            </a:r>
          </a:p>
          <a:p>
            <a:endParaRPr lang="en-DE" sz="1050" dirty="0"/>
          </a:p>
          <a:p>
            <a:pPr lvl="1"/>
            <a:endParaRPr lang="en-DE" dirty="0"/>
          </a:p>
          <a:p>
            <a:pPr lvl="1"/>
            <a:endParaRPr lang="en-DE" dirty="0"/>
          </a:p>
          <a:p>
            <a:r>
              <a:rPr lang="en-DE" dirty="0"/>
              <a:t>Aber: Bei mutable Structs muss man den Vergleich selbst definieren.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D6F81114-FDB9-6FB0-783B-80B86485000B}"/>
              </a:ext>
            </a:extLst>
          </p:cNvPr>
          <p:cNvSpPr txBox="1"/>
          <p:nvPr/>
        </p:nvSpPr>
        <p:spPr>
          <a:xfrm>
            <a:off x="1259632" y="44371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MyInt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00BA462E-3E87-AF2D-7BFB-FB69CAF362FD}"/>
              </a:ext>
            </a:extLst>
          </p:cNvPr>
          <p:cNvSpPr txBox="1"/>
          <p:nvPr/>
        </p:nvSpPr>
        <p:spPr>
          <a:xfrm>
            <a:off x="3923928" y="4437112"/>
            <a:ext cx="3888432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==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&lt;=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13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E459C4B-64BD-D3FF-4FF7-E940F1BCDDE9}"/>
              </a:ext>
            </a:extLst>
          </p:cNvPr>
          <p:cNvSpPr/>
          <p:nvPr/>
        </p:nvSpPr>
        <p:spPr>
          <a:xfrm flipH="1">
            <a:off x="7157727" y="4380166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B00D2D6-80BC-8384-6D9A-10A6FC9344AA}"/>
              </a:ext>
            </a:extLst>
          </p:cNvPr>
          <p:cNvSpPr/>
          <p:nvPr/>
        </p:nvSpPr>
        <p:spPr>
          <a:xfrm flipH="1">
            <a:off x="7157727" y="4853206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Fehler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LL: Rechtsrotation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140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4AFBCF-2EA6-EA4B-A861-61EDEDA7A971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66860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RL: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141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7743" y="1448913"/>
            <a:ext cx="132797" cy="395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236DA5F4-10D0-4645-9269-52CF5E13D45A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088285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142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9509DB3-80E3-4245-B5AB-2A4F6E7911A7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151118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143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0608877-E981-C44F-8FD4-84B69DBE9F1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778159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Knoten in AVL-Bäumen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144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Löschen erfolgt wie bei Suchbäumen und ...</a:t>
            </a:r>
          </a:p>
          <a:p>
            <a:r>
              <a:rPr lang="de-DE" dirty="0"/>
              <a:t>kann zu Strukturverletzungen führen</a:t>
            </a:r>
            <a:br>
              <a:rPr lang="de-DE" dirty="0"/>
            </a:br>
            <a:r>
              <a:rPr lang="de-DE" dirty="0"/>
              <a:t>(wie beim Einfügen), ...</a:t>
            </a:r>
          </a:p>
          <a:p>
            <a:r>
              <a:rPr lang="de-DE" dirty="0"/>
              <a:t>… die durch Rotationen ausgeglichen werden</a:t>
            </a:r>
          </a:p>
          <a:p>
            <a:pPr lvl="1"/>
            <a:r>
              <a:rPr lang="de-DE" dirty="0"/>
              <a:t>Es genügt nicht immer eine einzige Rotation oder Doppelrotation (</a:t>
            </a:r>
            <a:r>
              <a:rPr lang="de-DE" dirty="0">
                <a:solidFill>
                  <a:srgbClr val="0833FF"/>
                </a:solidFill>
              </a:rPr>
              <a:t>Restrukturierung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Im schlechtesten Fall:</a:t>
            </a:r>
          </a:p>
          <a:p>
            <a:pPr lvl="2"/>
            <a:r>
              <a:rPr lang="de-DE" dirty="0"/>
              <a:t>auf dem Suchpfad </a:t>
            </a:r>
            <a:r>
              <a:rPr lang="de-DE" dirty="0" err="1"/>
              <a:t>bottom-up</a:t>
            </a:r>
            <a:r>
              <a:rPr lang="de-DE" dirty="0"/>
              <a:t> vom zu entfernenden Schlüssel bis zur Wurzel </a:t>
            </a:r>
          </a:p>
          <a:p>
            <a:pPr lvl="2"/>
            <a:r>
              <a:rPr lang="de-DE" dirty="0"/>
              <a:t>auf jedem Level Rotation bzw. Doppelrotation</a:t>
            </a:r>
          </a:p>
          <a:p>
            <a:pPr lvl="2"/>
            <a:r>
              <a:rPr lang="de-DE" dirty="0"/>
              <a:t>Aufwand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58D8AAB5-0841-B842-9481-82A88B221AE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916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145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Splay-Baum:</a:t>
            </a:r>
          </a:p>
          <a:p>
            <a:r>
              <a:rPr lang="de-DE" sz="2400" dirty="0" err="1"/>
              <a:t>search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/>
              <a:t>amort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insert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/>
              <a:t>delete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Wann welche Repräsentation nehmen?</a:t>
            </a: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8"/>
            <a:ext cx="8496944" cy="4896544"/>
          </a:xfrm>
        </p:spPr>
        <p:txBody>
          <a:bodyPr/>
          <a:lstStyle/>
          <a:p>
            <a:r>
              <a:rPr lang="de-DE" sz="2400" dirty="0"/>
              <a:t>Obligatorische Operationen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test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testet, ob ein Element mit Schlüssel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enthalten ist </a:t>
            </a:r>
            <a:br>
              <a:rPr lang="de-DE" sz="2000" dirty="0"/>
            </a:br>
            <a:r>
              <a:rPr lang="de-DE" sz="2000" dirty="0"/>
              <a:t>liefert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sz="2000" dirty="0"/>
              <a:t> oder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false</a:t>
            </a:r>
            <a:r>
              <a:rPr lang="de-DE" sz="2000" dirty="0"/>
              <a:t> 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search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endParaRPr lang="de-DE" sz="2000" dirty="0"/>
          </a:p>
          <a:p>
            <a:pPr marL="914400" lvl="2" indent="0">
              <a:buNone/>
            </a:pPr>
            <a:r>
              <a:rPr lang="de-DE" sz="1800" dirty="0"/>
              <a:t>(1a) liefert das Element aus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, dessen Schlüssel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ist, oder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nothing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sz="1800" dirty="0"/>
              <a:t>(</a:t>
            </a:r>
            <a:r>
              <a:rPr lang="de-DE" sz="1800" dirty="0">
                <a:solidFill>
                  <a:srgbClr val="0833FF"/>
                </a:solidFill>
              </a:rPr>
              <a:t>1b</a:t>
            </a:r>
            <a:r>
              <a:rPr lang="de-DE" sz="1800" dirty="0"/>
              <a:t>) liefert das Element aus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, dessen Schlüssel </a:t>
            </a:r>
            <a:r>
              <a:rPr lang="de-DE" sz="1800" dirty="0" err="1">
                <a:solidFill>
                  <a:srgbClr val="3C8C93"/>
                </a:solidFill>
              </a:rPr>
              <a:t>key</a:t>
            </a:r>
            <a:r>
              <a:rPr lang="de-DE" sz="1800" dirty="0">
                <a:solidFill>
                  <a:srgbClr val="3C8C93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minimal</a:t>
            </a:r>
            <a:r>
              <a:rPr lang="de-DE" sz="1800" dirty="0"/>
              <a:t>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br>
              <a:rPr lang="de-DE" sz="1800" dirty="0"/>
            </a:br>
            <a:r>
              <a:rPr lang="de-DE" sz="1800" dirty="0"/>
              <a:t>         ist und für den </a:t>
            </a:r>
            <a:r>
              <a:rPr lang="de-DE" sz="1800" dirty="0" err="1">
                <a:solidFill>
                  <a:srgbClr val="3C8C93"/>
                </a:solidFill>
              </a:rPr>
              <a:t>key</a:t>
            </a:r>
            <a:r>
              <a:rPr lang="de-DE" sz="1800" baseline="-25000" dirty="0">
                <a:solidFill>
                  <a:srgbClr val="3C8C93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≥</a:t>
            </a:r>
            <a:r>
              <a:rPr lang="de-DE" sz="1800" baseline="-250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gilt</a:t>
            </a:r>
          </a:p>
          <a:p>
            <a:pPr marL="914400" lvl="2" indent="0">
              <a:buNone/>
            </a:pPr>
            <a:r>
              <a:rPr lang="de-DE" sz="1800" dirty="0"/>
              <a:t>(2) liefert eine Menge von Elementen aus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, deren Schlüssel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ist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insert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x,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fügt das Element </a:t>
            </a:r>
            <a:r>
              <a:rPr lang="de-DE" sz="2000" dirty="0">
                <a:solidFill>
                  <a:srgbClr val="3C8C93"/>
                </a:solidFill>
              </a:rPr>
              <a:t>x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ein </a:t>
            </a:r>
            <a:br>
              <a:rPr lang="de-DE" sz="2000" dirty="0"/>
            </a:br>
            <a:r>
              <a:rPr lang="de-DE" sz="2000" dirty="0"/>
              <a:t>		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wird ggf. modifiziert, wenn Element </a:t>
            </a:r>
            <a:br>
              <a:rPr lang="de-DE" sz="2000" dirty="0"/>
            </a:br>
            <a:r>
              <a:rPr lang="de-DE" sz="2000" dirty="0"/>
              <a:t>		 mit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(s) (x)</a:t>
            </a:r>
            <a:r>
              <a:rPr lang="de-DE" sz="2000" dirty="0"/>
              <a:t> vorher in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enthalten, wird es aus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entfernt)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delete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k</a:t>
            </a:r>
            <a:r>
              <a:rPr lang="de-DE" sz="2000" dirty="0">
                <a:solidFill>
                  <a:srgbClr val="3C8C93"/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löscht Element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mit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(s)(x) =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		    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wird modifiziert, wenn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enthalten war)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Iterationsoperatoren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de-DE" sz="1800" dirty="0"/>
              <a:t>Wendet </a:t>
            </a:r>
            <a:r>
              <a:rPr lang="de-DE" sz="1800" dirty="0">
                <a:solidFill>
                  <a:srgbClr val="3C8C93"/>
                </a:solidFill>
              </a:rPr>
              <a:t>f</a:t>
            </a:r>
            <a:r>
              <a:rPr lang="de-DE" sz="1800" dirty="0"/>
              <a:t> auf jedes Element aus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an </a:t>
            </a:r>
            <a:br>
              <a:rPr lang="de-DE" sz="1800" dirty="0"/>
            </a:br>
            <a:r>
              <a:rPr lang="de-DE" sz="1800" dirty="0"/>
              <a:t>und gibt Ergebnisse als neue Menge zurück</a:t>
            </a:r>
          </a:p>
          <a:p>
            <a:pPr lvl="2"/>
            <a:r>
              <a:rPr lang="de-DE" sz="1800" dirty="0"/>
              <a:t>Beispiel</a:t>
            </a:r>
          </a:p>
          <a:p>
            <a:pPr lvl="3"/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plus_1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 +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3"/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(plus_1, 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17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r>
              <a:rPr lang="de-DE" sz="1600" dirty="0"/>
              <a:t>liefert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18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lvl="3"/>
            <a:r>
              <a:rPr lang="de-DE" sz="1600" dirty="0"/>
              <a:t>Oder kurz 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((x) -&gt; x+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17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 	</a:t>
            </a:r>
            <a:r>
              <a:rPr lang="de-DE" sz="2000" i="1" dirty="0">
                <a:solidFill>
                  <a:srgbClr val="000000"/>
                </a:solidFill>
              </a:rPr>
              <a:t>oft auch  </a:t>
            </a:r>
            <a:r>
              <a:rPr lang="de-DE" sz="2000" i="1" dirty="0" err="1">
                <a:solidFill>
                  <a:srgbClr val="FF0000"/>
                </a:solidFill>
              </a:rPr>
              <a:t>reduce</a:t>
            </a:r>
            <a:r>
              <a:rPr lang="de-DE" sz="2000" i="1" dirty="0">
                <a:solidFill>
                  <a:srgbClr val="FF0000"/>
                </a:solidFill>
              </a:rPr>
              <a:t>  </a:t>
            </a:r>
            <a:r>
              <a:rPr lang="de-DE" sz="2000" i="1" dirty="0"/>
              <a:t>genannt</a:t>
            </a:r>
          </a:p>
          <a:p>
            <a:pPr lvl="2"/>
            <a:r>
              <a:rPr lang="de-DE" sz="1800" dirty="0"/>
              <a:t>Wendet die Funktion </a:t>
            </a:r>
            <a:r>
              <a:rPr lang="de-DE" sz="1800" dirty="0">
                <a:solidFill>
                  <a:srgbClr val="3C8C93"/>
                </a:solidFill>
              </a:rPr>
              <a:t>f</a:t>
            </a:r>
            <a:r>
              <a:rPr lang="de-DE" sz="1800" dirty="0"/>
              <a:t> kaskadierend </a:t>
            </a:r>
            <a:br>
              <a:rPr lang="de-DE" sz="1800" dirty="0"/>
            </a:br>
            <a:r>
              <a:rPr lang="de-DE" sz="1800" dirty="0"/>
              <a:t>auf dem jeweils vorigen Wert, beginnend mit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init</a:t>
            </a:r>
            <a:r>
              <a:rPr lang="de-DE" sz="1800" dirty="0"/>
              <a:t>, und jeweils alle Elemente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an und liefert letzten Wert (bzw.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init</a:t>
            </a:r>
            <a:r>
              <a:rPr lang="de-DE" sz="1800" dirty="0"/>
              <a:t>, wenn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 leer)</a:t>
            </a:r>
          </a:p>
          <a:p>
            <a:pPr lvl="2"/>
            <a:r>
              <a:rPr lang="de-DE" sz="1800" dirty="0"/>
              <a:t>Beispiel</a:t>
            </a:r>
          </a:p>
          <a:p>
            <a:pPr lvl="3"/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max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(a, b)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 &gt; b a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b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3"/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(max,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KeySet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de-DE" sz="1600" dirty="0"/>
              <a:t>liefert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3"/>
            <a:endParaRPr lang="de-DE" sz="1600" dirty="0">
              <a:solidFill>
                <a:srgbClr val="0833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Zusätzliche Operationen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union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/>
              <a:t>,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/>
              <a:t>)          (siehe auch </a:t>
            </a:r>
            <a:r>
              <a:rPr lang="de-DE" sz="2000" dirty="0" err="1">
                <a:solidFill>
                  <a:srgbClr val="FF0000"/>
                </a:solidFill>
              </a:rPr>
              <a:t>merge</a:t>
            </a:r>
            <a:r>
              <a:rPr lang="de-DE" sz="2000" dirty="0"/>
              <a:t> bei PQs)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intersect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s1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s2</a:t>
            </a:r>
            <a:r>
              <a:rPr lang="de-DE" sz="2000" dirty="0"/>
              <a:t>)</a:t>
            </a:r>
          </a:p>
          <a:p>
            <a:pPr marL="457200" lvl="1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76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/>
              <a:t>Repräsentation einer Menge als verkettete Liste?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/>
              <a:t>Günstigster Fall: </a:t>
            </a:r>
            <a:r>
              <a:rPr lang="de-DE" sz="2000" dirty="0"/>
              <a:t>Element wird an 1. Stelle gefunden:</a:t>
            </a:r>
          </a:p>
          <a:p>
            <a:endParaRPr lang="de-DE" sz="2000" dirty="0"/>
          </a:p>
          <a:p>
            <a:r>
              <a:rPr lang="de-DE" sz="2000" b="1" dirty="0"/>
              <a:t>Ungünstigster Fall: </a:t>
            </a:r>
            <a:r>
              <a:rPr lang="de-DE" sz="2000" dirty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/>
              <a:t>Durchschnittlicher Fall (Element ist vorhanden):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i="1" dirty="0"/>
              <a:t>Annahme</a:t>
            </a:r>
            <a:r>
              <a:rPr lang="de-DE" sz="2000" dirty="0"/>
              <a:t>: kein Element wird bevorzugt gesucht:</a:t>
            </a:r>
          </a:p>
          <a:p>
            <a:pPr marL="0" indent="0">
              <a:buNone/>
            </a:pP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Falls Misserfolg bei der Suche (Element nicht gefunden):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Es muss die gesamte Folge durchlaufen werden: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19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839D-BFD1-AA48-84EA-477BA67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7D4D2-F64F-824A-8725-20870D42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323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C2C0-395A-C949-99A7-5EF168D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E98-B379-DE42-A54E-2085108A9803}"/>
              </a:ext>
            </a:extLst>
          </p:cNvPr>
          <p:cNvSpPr/>
          <p:nvPr/>
        </p:nvSpPr>
        <p:spPr>
          <a:xfrm>
            <a:off x="4547659" y="539251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>
                <a:latin typeface="Courier" pitchFamily="2" charset="0"/>
              </a:rPr>
              <a:t>using </a:t>
            </a:r>
            <a:r>
              <a:rPr lang="en-US" dirty="0" err="1">
                <a:latin typeface="Courier" pitchFamily="2" charset="0"/>
              </a:rPr>
              <a:t>DataStructures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pq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PriorityQueue</a:t>
            </a:r>
            <a:r>
              <a:rPr lang="en-US" dirty="0">
                <a:latin typeface="Courier" pitchFamily="2" charset="0"/>
              </a:rPr>
              <a:t>();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93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Selbstanordnende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</a:p>
          <a:p>
            <a:pPr lvl="1"/>
            <a:r>
              <a:rPr lang="de-DE" altLang="de-DE" dirty="0"/>
              <a:t>Ordne die Elemente bei der sequentiellen Suche so an, dass die </a:t>
            </a:r>
            <a:r>
              <a:rPr lang="de-DE" altLang="de-DE" dirty="0">
                <a:solidFill>
                  <a:srgbClr val="0833FF"/>
                </a:solidFill>
              </a:rPr>
              <a:t>Elemente, die am häufigsten gesucht werden, möglichst weit vorne </a:t>
            </a:r>
            <a:r>
              <a:rPr lang="de-DE" altLang="de-DE" dirty="0"/>
              <a:t>stehen</a:t>
            </a:r>
          </a:p>
          <a:p>
            <a:pPr lvl="2"/>
            <a:r>
              <a:rPr lang="de-DE" altLang="de-DE" dirty="0"/>
              <a:t>Meistens ist die </a:t>
            </a:r>
            <a:r>
              <a:rPr lang="de-DE" altLang="de-DE" dirty="0">
                <a:solidFill>
                  <a:srgbClr val="FF0000"/>
                </a:solidFill>
              </a:rPr>
              <a:t>Häufigkeit nicht bekannt</a:t>
            </a:r>
            <a:r>
              <a:rPr lang="de-DE" altLang="de-DE" dirty="0"/>
              <a:t>, man kann aber versuchen, </a:t>
            </a:r>
            <a:r>
              <a:rPr lang="de-DE" altLang="de-DE" i="1" dirty="0"/>
              <a:t>aus der </a:t>
            </a:r>
            <a:r>
              <a:rPr lang="de-DE" altLang="de-DE" i="1" dirty="0">
                <a:solidFill>
                  <a:srgbClr val="00B050"/>
                </a:solidFill>
              </a:rPr>
              <a:t>Vergangenheit auf die Zukunft </a:t>
            </a:r>
            <a:r>
              <a:rPr lang="de-DE" altLang="de-DE" dirty="0">
                <a:solidFill>
                  <a:srgbClr val="00B050"/>
                </a:solidFill>
              </a:rPr>
              <a:t>zu </a:t>
            </a:r>
            <a:r>
              <a:rPr lang="de-DE" altLang="de-DE" i="1" dirty="0">
                <a:solidFill>
                  <a:srgbClr val="00B050"/>
                </a:solidFill>
              </a:rPr>
              <a:t>schließen</a:t>
            </a:r>
          </a:p>
          <a:p>
            <a:endParaRPr lang="de-DE" altLang="de-DE" sz="1400" b="1" dirty="0"/>
          </a:p>
          <a:p>
            <a:r>
              <a:rPr lang="de-DE" altLang="de-DE" b="1" dirty="0"/>
              <a:t>Vorgehensweise:</a:t>
            </a:r>
          </a:p>
          <a:p>
            <a:pPr lvl="1"/>
            <a:r>
              <a:rPr lang="de-DE" altLang="de-DE" dirty="0"/>
              <a:t>Immer wenn nach einem Element gesucht wurde, </a:t>
            </a:r>
            <a:br>
              <a:rPr lang="de-DE" altLang="de-DE" dirty="0"/>
            </a:br>
            <a:r>
              <a:rPr lang="de-DE" altLang="de-DE" dirty="0"/>
              <a:t>wird dieses Element weiter vorne in der Liste 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Strategien von selbstanordnenden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Mache ein Element zum ersten </a:t>
            </a:r>
            <a:r>
              <a:rPr lang="de-DE" altLang="de-DE" sz="2000" dirty="0"/>
              <a:t>Element der Liste, wenn nach diesem   Element erfolgreich gesucht wurde. Alle anderen Elemente bleiben 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Vertausche </a:t>
            </a:r>
            <a:r>
              <a:rPr lang="de-DE" altLang="de-DE" sz="2000" dirty="0"/>
              <a:t>ein Element mit dem </a:t>
            </a:r>
            <a:r>
              <a:rPr lang="de-DE" altLang="de-DE" sz="2000" dirty="0">
                <a:solidFill>
                  <a:srgbClr val="0833FF"/>
                </a:solidFill>
              </a:rPr>
              <a:t>unmittelbar vorangehenden </a:t>
            </a:r>
            <a:br>
              <a:rPr lang="de-DE" altLang="de-DE" sz="2000" dirty="0"/>
            </a:br>
            <a:r>
              <a:rPr lang="de-DE" altLang="de-DE" sz="2000" dirty="0"/>
              <a:t>nachdem auf das Element zugegriffen 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Count:</a:t>
            </a:r>
            <a:br>
              <a:rPr lang="de-DE" altLang="de-DE" sz="2400" b="1" dirty="0"/>
            </a:br>
            <a:r>
              <a:rPr lang="de-DE" altLang="de-DE" sz="2000" dirty="0"/>
              <a:t>Ordne jedem Element einen </a:t>
            </a:r>
            <a:r>
              <a:rPr lang="de-DE" altLang="de-DE" sz="2000" dirty="0">
                <a:solidFill>
                  <a:srgbClr val="0833FF"/>
                </a:solidFill>
              </a:rPr>
              <a:t>Häufigkeitszähler</a:t>
            </a:r>
            <a:r>
              <a:rPr lang="de-DE" altLang="de-DE" sz="2000" dirty="0"/>
              <a:t> zu, der zu Beginn mit 0 initialisiert wird und der bei jedem Zugriff auf das Element um 1 erhöht wird. </a:t>
            </a:r>
            <a:r>
              <a:rPr lang="de-DE" altLang="de-DE" sz="2000" dirty="0">
                <a:solidFill>
                  <a:srgbClr val="0833FF"/>
                </a:solidFill>
              </a:rPr>
              <a:t>Nach jedem Zugriff wird die Liste neu angeordnet</a:t>
            </a:r>
            <a:r>
              <a:rPr lang="de-DE" altLang="de-DE" sz="2000" dirty="0"/>
              <a:t>, so dass die Häufigkeitszähler in absteigender Reihenfolge 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E01D47B-8E22-D789-925D-F403D2E5C243}"/>
              </a:ext>
            </a:extLst>
          </p:cNvPr>
          <p:cNvSpPr/>
          <p:nvPr/>
        </p:nvSpPr>
        <p:spPr>
          <a:xfrm>
            <a:off x="6508015" y="5349820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</a:t>
            </a:r>
          </a:p>
          <a:p>
            <a:pPr algn="ctr"/>
            <a:r>
              <a:rPr lang="de-DE" sz="1700" dirty="0"/>
              <a:t>in Julia vorhanden.</a:t>
            </a:r>
            <a:endParaRPr lang="en-DE" sz="1700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/>
              <a:t>Beispiel (für </a:t>
            </a:r>
            <a:r>
              <a:rPr lang="de-DE" dirty="0" err="1"/>
              <a:t>Worst</a:t>
            </a:r>
            <a:r>
              <a:rPr lang="de-DE" dirty="0"/>
              <a:t> Case)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7x7/7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zugegriffenen Elementen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2-1-7</a:t>
                      </a:r>
                      <a:r>
                        <a:rPr lang="de-DE" baseline="0" dirty="0"/>
                        <a:t>-6-5-4-3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3-2-1-7</a:t>
                      </a:r>
                      <a:r>
                        <a:rPr lang="de-DE" baseline="0" dirty="0"/>
                        <a:t>-6-5-4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4-3-2-1-7</a:t>
                      </a:r>
                      <a:r>
                        <a:rPr lang="de-DE" baseline="0" dirty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5-4-3-2-1-7</a:t>
                      </a:r>
                      <a:r>
                        <a:rPr lang="de-DE" baseline="0" dirty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6-5-4-3-2-1-7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7-6-5-4-3-2-1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/>
              <a:t>Beispiel (für „beinahe“ Best Case)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 + 6 x 1/7 ≈ 1.86</a:t>
            </a: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 Elemente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Feste Anordnung und naives Suchen </a:t>
            </a:r>
            <a:r>
              <a:rPr lang="de-DE" sz="2400" dirty="0"/>
              <a:t>hat bei einer </a:t>
            </a:r>
            <a:br>
              <a:rPr lang="de-DE" sz="2400" dirty="0"/>
            </a:br>
            <a:r>
              <a:rPr lang="de-DE" sz="2400" dirty="0"/>
              <a:t>7-elementigen Liste durchschnittlich den Aufwand: 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br>
              <a:rPr lang="de-DE" altLang="de-DE" sz="2400" dirty="0"/>
            </a:br>
            <a:r>
              <a:rPr lang="de-DE" altLang="de-DE" sz="2400" dirty="0"/>
              <a:t>haben gegenüber einer festen </a:t>
            </a:r>
            <a:br>
              <a:rPr lang="de-DE" altLang="de-DE" sz="2400" dirty="0"/>
            </a:br>
            <a:r>
              <a:rPr lang="de-DE" altLang="de-DE" sz="2400" dirty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br>
              <a:rPr lang="de-DE" altLang="de-DE" sz="2000" dirty="0"/>
            </a:br>
            <a:r>
              <a:rPr lang="de-DE" altLang="de-DE" sz="2000" dirty="0"/>
              <a:t>wenn die Suchschlüssel stark </a:t>
            </a:r>
            <a:br>
              <a:rPr lang="de-DE" altLang="de-DE" sz="2000" dirty="0"/>
            </a:br>
            <a:r>
              <a:rPr lang="de-DE" altLang="de-DE" sz="2000" dirty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br>
              <a:rPr lang="de-DE" altLang="de-DE" sz="2000" dirty="0"/>
            </a:br>
            <a:r>
              <a:rPr lang="de-DE" altLang="de-DE" sz="2000" dirty="0"/>
              <a:t>Listen findet man im Buch von </a:t>
            </a:r>
            <a:br>
              <a:rPr lang="de-DE" altLang="de-DE" sz="2000" dirty="0"/>
            </a:br>
            <a:r>
              <a:rPr lang="de-DE" altLang="de-DE" sz="2000" i="1" dirty="0"/>
              <a:t>Ottmann 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24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Repräsentation einer Menge als Array?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Speichere Elemente in sortiertem Feld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89959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40282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41089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9157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41895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190765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39237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4270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49318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4350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59383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69463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45120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79544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4431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3670573" y="2998167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166542" y="3502198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418954" y="3754611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428604" y="3140248"/>
            <a:ext cx="1762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search</a:t>
            </a:r>
            <a:r>
              <a:rPr lang="de-DE" sz="2400" dirty="0"/>
              <a:t>(12, s)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899592" y="3860973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460854" y="3860973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1" y="1844824"/>
            <a:ext cx="1503449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C3CDF3C6-DADF-7D48-AE98-E7E3AE9288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052739" y="2029808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4">
            <a:extLst>
              <a:ext uri="{FF2B5EF4-FFF2-40B4-BE49-F238E27FC236}">
                <a16:creationId xmlns:a16="http://schemas.microsoft.com/office/drawing/2014/main" id="{C040BC3E-ACFE-F24A-85D7-76CAD83C6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572" y="2029808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CDE64-9108-8441-B619-21AF38D14B09}"/>
              </a:ext>
            </a:extLst>
          </p:cNvPr>
          <p:cNvSpPr txBox="1"/>
          <p:nvPr/>
        </p:nvSpPr>
        <p:spPr>
          <a:xfrm>
            <a:off x="1611686" y="243188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03C0-43F4-DD40-B9E2-EACB006E448E}"/>
              </a:ext>
            </a:extLst>
          </p:cNvPr>
          <p:cNvSpPr txBox="1"/>
          <p:nvPr/>
        </p:nvSpPr>
        <p:spPr>
          <a:xfrm>
            <a:off x="1372108" y="31409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4A53C5-81EB-9D47-94B2-A9646500420E}"/>
              </a:ext>
            </a:extLst>
          </p:cNvPr>
          <p:cNvSpPr txBox="1"/>
          <p:nvPr/>
        </p:nvSpPr>
        <p:spPr>
          <a:xfrm>
            <a:off x="1804042" y="177970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99CCF7-748C-AD49-B80C-E0C690F1DC67}"/>
              </a:ext>
            </a:extLst>
          </p:cNvPr>
          <p:cNvSpPr txBox="1"/>
          <p:nvPr/>
        </p:nvSpPr>
        <p:spPr>
          <a:xfrm rot="5400000">
            <a:off x="102255" y="2800698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3842F-EB3C-DF4C-B398-3D4D167D8E33}"/>
              </a:ext>
            </a:extLst>
          </p:cNvPr>
          <p:cNvSpPr txBox="1"/>
          <p:nvPr/>
        </p:nvSpPr>
        <p:spPr>
          <a:xfrm>
            <a:off x="251520" y="1628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4097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048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1.85185E-6 L -0.55122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26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Eingabe:</a:t>
            </a:r>
            <a:r>
              <a:rPr lang="de-DE" sz="2400" dirty="0"/>
              <a:t> Zahl </a:t>
            </a:r>
            <a:r>
              <a:rPr lang="de-DE" sz="2400" dirty="0">
                <a:solidFill>
                  <a:schemeClr val="hlink"/>
                </a:solidFill>
              </a:rPr>
              <a:t>k</a:t>
            </a:r>
            <a:r>
              <a:rPr lang="de-DE" sz="2400" dirty="0"/>
              <a:t> und eine Menge repräsentiert als sortiertes Feld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binary_search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A)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l =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r =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 &lt; 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 = (r + l) ÷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 == k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 &lt; k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l = m +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r = m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A[l]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EE2E158-2C90-9940-90BA-A079DDD0F70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0C90F2D0-3A59-D949-8541-036C32944737}"/>
              </a:ext>
            </a:extLst>
          </p:cNvPr>
          <p:cNvSpPr/>
          <p:nvPr/>
        </p:nvSpPr>
        <p:spPr>
          <a:xfrm>
            <a:off x="5652120" y="2564904"/>
            <a:ext cx="4248472" cy="345638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Gibt Element, sofern vorhanden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 oder nächstgrößeres zurück</a:t>
            </a:r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27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Array als interne Repräsentation von Mengen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Schlimmster Fall: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1E67E51B-299C-2D46-9C03-0450758AAF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xplosion 2 53">
            <a:extLst>
              <a:ext uri="{FF2B5EF4-FFF2-40B4-BE49-F238E27FC236}">
                <a16:creationId xmlns:a16="http://schemas.microsoft.com/office/drawing/2014/main" id="{9CEA7D5C-06D5-7745-AB41-1232B552C878}"/>
              </a:ext>
            </a:extLst>
          </p:cNvPr>
          <p:cNvSpPr/>
          <p:nvPr/>
        </p:nvSpPr>
        <p:spPr>
          <a:xfrm>
            <a:off x="6308098" y="4149960"/>
            <a:ext cx="3160446" cy="23033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Warum </a:t>
            </a:r>
            <a:r>
              <a:rPr lang="en-US" dirty="0">
                <a:solidFill>
                  <a:schemeClr val="tx1"/>
                </a:solidFill>
                <a:latin typeface="cmsy10" charset="0"/>
              </a:rPr>
              <a:t>∞ ?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28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Repräsentation als sortierte Liste?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Sortierte Liste (hier zyklisch und doppelt verkettet)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rgbClr val="FF0000"/>
                </a:solidFill>
              </a:rPr>
              <a:t>Problem: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und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kosten </a:t>
            </a:r>
            <a:br>
              <a:rPr lang="de-DE" sz="2400" dirty="0"/>
            </a:br>
            <a:r>
              <a:rPr lang="de-DE" sz="2400" dirty="0"/>
              <a:t>im schlimmsten Fall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Einsicht:</a:t>
            </a:r>
            <a:r>
              <a:rPr lang="de-DE" sz="2400" dirty="0"/>
              <a:t> Wenn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effizient zu </a:t>
            </a:r>
            <a:br>
              <a:rPr lang="de-DE" sz="2400" dirty="0"/>
            </a:br>
            <a:r>
              <a:rPr lang="de-DE" sz="2400" dirty="0"/>
              <a:t>implementiert, dann auch alle </a:t>
            </a:r>
            <a:br>
              <a:rPr lang="de-DE" sz="2400" dirty="0"/>
            </a:br>
            <a:r>
              <a:rPr lang="de-DE" sz="2400" dirty="0"/>
              <a:t>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4D802A74-3747-AF4E-AA66-5D9B5A8079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3" name="Explosion 2 52">
            <a:extLst>
              <a:ext uri="{FF2B5EF4-FFF2-40B4-BE49-F238E27FC236}">
                <a16:creationId xmlns:a16="http://schemas.microsoft.com/office/drawing/2014/main" id="{42AC7F42-D7EF-7647-9A95-2D981E4D7A8A}"/>
              </a:ext>
            </a:extLst>
          </p:cNvPr>
          <p:cNvSpPr/>
          <p:nvPr/>
        </p:nvSpPr>
        <p:spPr>
          <a:xfrm>
            <a:off x="5849763" y="3691198"/>
            <a:ext cx="4248472" cy="309634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DE" dirty="0">
                <a:solidFill>
                  <a:schemeClr val="tx1"/>
                </a:solidFill>
              </a:rPr>
              <a:t>earch gibt Element oder nächstgrößeres zurück</a:t>
            </a:r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Motivation für Suche nach neuer Trägerstruktur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Binäre Suche</a:t>
            </a:r>
            <a:r>
              <a:rPr lang="de-DE" dirty="0"/>
              <a:t> durchsucht </a:t>
            </a:r>
            <a:r>
              <a:rPr lang="de-DE" dirty="0">
                <a:solidFill>
                  <a:srgbClr val="0833FF"/>
                </a:solidFill>
              </a:rPr>
              <a:t>Felder </a:t>
            </a:r>
            <a:r>
              <a:rPr lang="de-DE" dirty="0">
                <a:solidFill>
                  <a:srgbClr val="00B050"/>
                </a:solidFill>
              </a:rPr>
              <a:t>in O(log(</a:t>
            </a:r>
            <a:r>
              <a:rPr lang="de-DE" dirty="0" err="1">
                <a:solidFill>
                  <a:srgbClr val="00B050"/>
                </a:solidFill>
              </a:rPr>
              <a:t>n</a:t>
            </a:r>
            <a:r>
              <a:rPr lang="de-DE" dirty="0">
                <a:solidFill>
                  <a:srgbClr val="00B050"/>
                </a:solidFill>
              </a:rPr>
              <a:t>))</a:t>
            </a:r>
          </a:p>
          <a:p>
            <a:pPr lvl="1"/>
            <a:r>
              <a:rPr lang="de-DE" dirty="0"/>
              <a:t>Einfügen neuer Elemente erfordert </a:t>
            </a:r>
            <a:r>
              <a:rPr lang="de-DE" dirty="0">
                <a:solidFill>
                  <a:srgbClr val="FF0000"/>
                </a:solidFill>
              </a:rPr>
              <a:t>sequentielle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Verschiebung</a:t>
            </a:r>
            <a:r>
              <a:rPr lang="de-DE" dirty="0"/>
              <a:t> (und ggf. ein größeres Feld und Umkopieren der Elemente) </a:t>
            </a:r>
          </a:p>
          <a:p>
            <a:r>
              <a:rPr lang="de-DE" dirty="0">
                <a:solidFill>
                  <a:srgbClr val="00B050"/>
                </a:solidFill>
              </a:rPr>
              <a:t>Einfügen</a:t>
            </a:r>
            <a:r>
              <a:rPr lang="de-DE" dirty="0"/>
              <a:t> in </a:t>
            </a:r>
            <a:r>
              <a:rPr lang="de-DE" dirty="0">
                <a:solidFill>
                  <a:srgbClr val="0833FF"/>
                </a:solidFill>
              </a:rPr>
              <a:t>Listen</a:t>
            </a:r>
            <a:r>
              <a:rPr lang="de-DE" dirty="0"/>
              <a:t> in </a:t>
            </a:r>
            <a:r>
              <a:rPr lang="de-DE" dirty="0">
                <a:solidFill>
                  <a:srgbClr val="00B050"/>
                </a:solidFill>
              </a:rPr>
              <a:t>konstanter Zeit</a:t>
            </a:r>
          </a:p>
          <a:p>
            <a:pPr lvl="1"/>
            <a:r>
              <a:rPr lang="de-DE" dirty="0"/>
              <a:t>Zugriffe auf Elemente jedoch </a:t>
            </a:r>
            <a:r>
              <a:rPr lang="de-DE" dirty="0">
                <a:solidFill>
                  <a:srgbClr val="FF0000"/>
                </a:solidFill>
              </a:rPr>
              <a:t>sequentiell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rgbClr val="0833FF"/>
                </a:solidFill>
              </a:rPr>
              <a:t>(</a:t>
            </a:r>
            <a:r>
              <a:rPr lang="de-DE" dirty="0" err="1">
                <a:solidFill>
                  <a:srgbClr val="0833FF"/>
                </a:solidFill>
              </a:rPr>
              <a:t>Verzeigerter</a:t>
            </a:r>
            <a:r>
              <a:rPr lang="de-DE" dirty="0">
                <a:solidFill>
                  <a:srgbClr val="0833FF"/>
                </a:solidFill>
              </a:rPr>
              <a:t>) Baum</a:t>
            </a:r>
          </a:p>
          <a:p>
            <a:pPr lvl="1"/>
            <a:r>
              <a:rPr lang="de-DE" dirty="0"/>
              <a:t>Zum Suchen verwendbar</a:t>
            </a:r>
          </a:p>
          <a:p>
            <a:pPr lvl="1"/>
            <a:r>
              <a:rPr lang="de-DE" dirty="0"/>
              <a:t>Einfügen: erst Suche, dann an richtiger Position einfügen</a:t>
            </a:r>
          </a:p>
          <a:p>
            <a:pPr lvl="1"/>
            <a:r>
              <a:rPr lang="de-DE" dirty="0"/>
              <a:t>Iteration über Mengenelemente?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FF9D-D8DA-FE56-FA22-3FC448CC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Wiederholung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2FA9-64A6-1B04-0CBF-CBFD11D0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87" y="1288035"/>
            <a:ext cx="4320000" cy="4896321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Beispielimplementierung aus der Vorlesung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Keine 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DE" dirty="0"/>
              <a:t> </a:t>
            </a:r>
            <a:r>
              <a:rPr lang="en-GB" dirty="0"/>
              <a:t>in den </a:t>
            </a:r>
            <a:r>
              <a:rPr lang="en-GB" dirty="0" err="1"/>
              <a:t>Namen</a:t>
            </a:r>
            <a:r>
              <a:rPr lang="en-GB" dirty="0"/>
              <a:t> der </a:t>
            </a:r>
            <a:r>
              <a:rPr lang="en-GB" dirty="0" err="1"/>
              <a:t>Funktionen</a:t>
            </a:r>
            <a:endParaRPr lang="en-DE" dirty="0"/>
          </a:p>
          <a:p>
            <a:r>
              <a:rPr lang="en-DE" dirty="0"/>
              <a:t>Parameter in der Reihenfolge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DE" dirty="0"/>
              <a:t>Element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DE" dirty="0"/>
              <a:t>Datenstuktur</a:t>
            </a:r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C0E40-85EB-A73E-117B-B5113EB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9D8EB5-922A-73F6-80EA-13F9A3FF9525}"/>
              </a:ext>
            </a:extLst>
          </p:cNvPr>
          <p:cNvSpPr txBox="1">
            <a:spLocks/>
          </p:cNvSpPr>
          <p:nvPr/>
        </p:nvSpPr>
        <p:spPr bwMode="auto">
          <a:xfrm>
            <a:off x="4583113" y="1268760"/>
            <a:ext cx="4320000" cy="489632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br>
              <a:rPr lang="en-DE" kern="0" dirty="0"/>
            </a:br>
            <a:r>
              <a:rPr lang="en-DE" kern="0" dirty="0"/>
              <a:t>in Julia integrierte Arrays</a:t>
            </a:r>
          </a:p>
          <a:p>
            <a:pPr marL="0" indent="0">
              <a:buNone/>
            </a:pPr>
            <a:endParaRPr lang="en-DE" kern="0" dirty="0"/>
          </a:p>
          <a:p>
            <a:pPr marL="0" indent="0">
              <a:buNone/>
            </a:pPr>
            <a:endParaRPr lang="en-DE" kern="0" dirty="0"/>
          </a:p>
          <a:p>
            <a:pPr marL="0" indent="0">
              <a:buNone/>
            </a:pPr>
            <a:endParaRPr lang="en-DE" kern="0" dirty="0"/>
          </a:p>
          <a:p>
            <a:r>
              <a:rPr lang="en-DE" kern="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DE" kern="0" dirty="0"/>
              <a:t> </a:t>
            </a:r>
            <a:r>
              <a:rPr lang="de-DE" kern="0" dirty="0"/>
              <a:t>im Namen von </a:t>
            </a:r>
            <a:r>
              <a:rPr lang="en-DE" kern="0" dirty="0"/>
              <a:t>Funktion → verändert Datenstruktur</a:t>
            </a:r>
          </a:p>
          <a:p>
            <a:r>
              <a:rPr lang="en-DE" dirty="0"/>
              <a:t>Parameter in der Reihenfolge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DE" dirty="0"/>
              <a:t>Datenstruktur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DE" dirty="0"/>
              <a:t>Element</a:t>
            </a:r>
          </a:p>
          <a:p>
            <a:endParaRPr lang="en-DE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DE0B2-24E4-1389-2D02-78A5591742F9}"/>
              </a:ext>
            </a:extLst>
          </p:cNvPr>
          <p:cNvSpPr txBox="1"/>
          <p:nvPr/>
        </p:nvSpPr>
        <p:spPr>
          <a:xfrm>
            <a:off x="348659" y="2247775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 = </a:t>
            </a:r>
            <a:r>
              <a:rPr lang="en-GB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make_list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(l) </a:t>
            </a:r>
            <a:r>
              <a:rPr lang="en-GB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[2, 1]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87E79-9CA0-F843-08C6-16365E256889}"/>
              </a:ext>
            </a:extLst>
          </p:cNvPr>
          <p:cNvSpPr txBox="1"/>
          <p:nvPr/>
        </p:nvSpPr>
        <p:spPr>
          <a:xfrm>
            <a:off x="4957585" y="2245037"/>
            <a:ext cx="38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 = []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</a:t>
            </a:r>
            <a:r>
              <a:rPr lang="en-GB" b="0" dirty="0">
                <a:effectLst/>
                <a:latin typeface="Courier New" panose="02070309020205020404" pitchFamily="49" charset="0"/>
              </a:rPr>
              <a:t>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</a:t>
            </a:r>
            <a:r>
              <a:rPr lang="en-GB" b="0" dirty="0">
                <a:effectLst/>
                <a:latin typeface="Courier New" panose="02070309020205020404" pitchFamily="49" charset="0"/>
              </a:rPr>
              <a:t>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</a:t>
            </a:r>
            <a:r>
              <a:rPr lang="en-GB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GB">
                <a:solidFill>
                  <a:srgbClr val="008000"/>
                </a:solidFill>
                <a:latin typeface="Courier New" panose="02070309020205020404" pitchFamily="49" charset="0"/>
              </a:rPr>
              <a:t>Any</a:t>
            </a:r>
            <a:r>
              <a:rPr lang="en-GB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2, 1]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62BC5BD7-FC27-7078-12E6-752D85B2ED1E}"/>
              </a:ext>
            </a:extLst>
          </p:cNvPr>
          <p:cNvSpPr/>
          <p:nvPr/>
        </p:nvSpPr>
        <p:spPr>
          <a:xfrm>
            <a:off x="4716016" y="-465478"/>
            <a:ext cx="4536504" cy="2160239"/>
          </a:xfrm>
          <a:prstGeom prst="cloudCallout">
            <a:avLst>
              <a:gd name="adj1" fmla="val -56133"/>
              <a:gd name="adj2" fmla="val 592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Klare</a:t>
            </a:r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Trennung</a:t>
            </a:r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zwischen</a:t>
            </a:r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Beispielimplementierung</a:t>
            </a:r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 und Julia-</a:t>
            </a:r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Internem</a:t>
            </a:r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/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cs typeface="ＭＳ Ｐゴシック" charset="0"/>
              </a:rPr>
              <a:t>Julia-</a:t>
            </a:r>
            <a:r>
              <a:rPr lang="en-GB" sz="2000" dirty="0" err="1">
                <a:solidFill>
                  <a:schemeClr val="tx1"/>
                </a:solidFill>
                <a:cs typeface="ＭＳ Ｐゴシック" charset="0"/>
              </a:rPr>
              <a:t>Paketen</a:t>
            </a:r>
            <a:endParaRPr lang="en-GB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 Suchbäume -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binärer </a:t>
            </a:r>
            <a:r>
              <a:rPr lang="de-DE" dirty="0" err="1"/>
              <a:t>Suchbaum</a:t>
            </a:r>
            <a:r>
              <a:rPr lang="de-D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zusätzlich muss für jeden seiner Knoten gelten, </a:t>
            </a:r>
            <a:br>
              <a:rPr lang="de-DE" dirty="0"/>
            </a:br>
            <a:r>
              <a:rPr lang="de-DE" dirty="0"/>
              <a:t>dass das im Knoten</a:t>
            </a:r>
            <a:r>
              <a:rPr lang="de-DE" i="1" dirty="0"/>
              <a:t> gespeicherte Element</a:t>
            </a:r>
            <a:endParaRPr lang="de-DE" dirty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≥</a:t>
            </a:r>
            <a:r>
              <a:rPr lang="de-DE" dirty="0"/>
              <a:t> 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&lt;</a:t>
            </a:r>
            <a:r>
              <a:rPr lang="de-DE" i="1" dirty="0"/>
              <a:t> </a:t>
            </a:r>
            <a:r>
              <a:rPr lang="de-DE" dirty="0"/>
              <a:t>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rechten 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links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rechts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E36F1FC2-B874-CE42-A558-5D28AFF88E73}"/>
              </a:ext>
            </a:extLst>
          </p:cNvPr>
          <p:cNvSpPr/>
          <p:nvPr/>
        </p:nvSpPr>
        <p:spPr>
          <a:xfrm>
            <a:off x="5868144" y="3863938"/>
            <a:ext cx="3744416" cy="1513284"/>
          </a:xfrm>
          <a:prstGeom prst="cloudCallout">
            <a:avLst>
              <a:gd name="adj1" fmla="val -75649"/>
              <a:gd name="adj2" fmla="val -416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Unterschied zum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Heap?</a:t>
            </a:r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binäre Suchbäume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binären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im 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rekursiv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28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13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kann man </a:t>
            </a:r>
            <a:r>
              <a:rPr lang="de-DE" dirty="0" err="1"/>
              <a:t>Iteratoren</a:t>
            </a:r>
            <a:r>
              <a:rPr lang="de-DE" dirty="0"/>
              <a:t> realisieren?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  <a:endParaRPr lang="de-DE" sz="3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  <a:endParaRPr lang="de-DE" sz="3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510"/>
            <a:ext cx="1008063" cy="196850"/>
          </a:xfrm>
        </p:spPr>
        <p:txBody>
          <a:bodyPr/>
          <a:lstStyle/>
          <a:p>
            <a:fld id="{C78AB111-DE11-7A45-848F-BBD7EAEDEE08}" type="slidenum">
              <a:rPr lang="de-DE"/>
              <a:pPr/>
              <a:t>36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Idee: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Baum</a:t>
            </a:r>
            <a:r>
              <a:rPr lang="de-DE" sz="2400" dirty="0"/>
              <a:t> als </a:t>
            </a:r>
            <a:r>
              <a:rPr lang="de-DE" sz="2400" dirty="0">
                <a:solidFill>
                  <a:srgbClr val="0833FF"/>
                </a:solidFill>
              </a:rPr>
              <a:t>Navigationsstruktur</a:t>
            </a:r>
            <a:r>
              <a:rPr lang="de-DE" sz="2400" dirty="0"/>
              <a:t> (nur Schlüsselwerte), die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effizient macht,  plus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doppelt verkettete zyklische Liste</a:t>
            </a:r>
            <a:r>
              <a:rPr lang="de-DE" sz="2400" dirty="0"/>
              <a:t> als </a:t>
            </a:r>
            <a:r>
              <a:rPr lang="de-DE" sz="2400" dirty="0">
                <a:solidFill>
                  <a:srgbClr val="0833FF"/>
                </a:solidFill>
              </a:rPr>
              <a:t>Iterationsstruktur </a:t>
            </a:r>
            <a:r>
              <a:rPr lang="de-DE" sz="2400" dirty="0"/>
              <a:t>und zum einfachen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Einfügen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94020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501163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3005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879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720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66092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4450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7323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943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1576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9417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831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570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3545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64346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7149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94178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732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602128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71490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7149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86876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8513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4275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8687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4450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9417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831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570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35453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64346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4275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7149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9417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36393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85263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>
                <a:solidFill>
                  <a:srgbClr val="0833FF"/>
                </a:solidFill>
              </a:rPr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36393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36393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36393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7758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86288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85263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86765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Rechteck 4">
            <a:extLst>
              <a:ext uri="{FF2B5EF4-FFF2-40B4-BE49-F238E27FC236}">
                <a16:creationId xmlns:a16="http://schemas.microsoft.com/office/drawing/2014/main" id="{C3B944A6-CC26-9C4E-BBBC-998C0EB426A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828A85-F378-604B-BB09-234A9ADB9FBA}"/>
              </a:ext>
            </a:extLst>
          </p:cNvPr>
          <p:cNvSpPr/>
          <p:nvPr/>
        </p:nvSpPr>
        <p:spPr>
          <a:xfrm>
            <a:off x="3419872" y="6083755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833FF"/>
                </a:solidFill>
              </a:rPr>
              <a:t>Iterationsstruktur</a:t>
            </a:r>
            <a:endParaRPr lang="en-DE" sz="2000" dirty="0">
              <a:solidFill>
                <a:srgbClr val="08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A27F1-3899-1544-ADEC-E94FE37738C2}"/>
              </a:ext>
            </a:extLst>
          </p:cNvPr>
          <p:cNvSpPr txBox="1"/>
          <p:nvPr/>
        </p:nvSpPr>
        <p:spPr>
          <a:xfrm rot="16200000">
            <a:off x="722844" y="36057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78DEA2-4DDD-3E45-94D3-5603B5908A10}"/>
              </a:ext>
            </a:extLst>
          </p:cNvPr>
          <p:cNvSpPr txBox="1"/>
          <p:nvPr/>
        </p:nvSpPr>
        <p:spPr>
          <a:xfrm>
            <a:off x="2518323" y="238660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DE" dirty="0"/>
              <a:t>avigation_repr</a:t>
            </a:r>
          </a:p>
        </p:txBody>
      </p:sp>
      <p:sp>
        <p:nvSpPr>
          <p:cNvPr id="60" name="Rounded Rectangular Callout 5">
            <a:extLst>
              <a:ext uri="{FF2B5EF4-FFF2-40B4-BE49-F238E27FC236}">
                <a16:creationId xmlns:a16="http://schemas.microsoft.com/office/drawing/2014/main" id="{87F60A1F-64C4-CA8C-9722-ED6E3F74DA30}"/>
              </a:ext>
            </a:extLst>
          </p:cNvPr>
          <p:cNvSpPr/>
          <p:nvPr/>
        </p:nvSpPr>
        <p:spPr>
          <a:xfrm>
            <a:off x="6575315" y="2485236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37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51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search(14)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3AEC030F-4B3B-D140-97ED-3ACC27F31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1F2BC944-5166-6342-953A-2D4DD75E2326}"/>
              </a:ext>
            </a:extLst>
          </p:cNvPr>
          <p:cNvSpPr/>
          <p:nvPr/>
        </p:nvSpPr>
        <p:spPr>
          <a:xfrm>
            <a:off x="7739062" y="4724400"/>
            <a:ext cx="1903727" cy="145998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>
                <a:solidFill>
                  <a:schemeClr val="tx1"/>
                </a:solidFill>
              </a:rPr>
              <a:t>Zyklus nicht gezeigt</a:t>
            </a:r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  <p:bldP spid="2" grpId="0" animBg="1"/>
      <p:bldP spid="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38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3AEC030F-4B3B-D140-97ED-3ACC27F31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1" name="Explosion 2 50">
            <a:extLst>
              <a:ext uri="{FF2B5EF4-FFF2-40B4-BE49-F238E27FC236}">
                <a16:creationId xmlns:a16="http://schemas.microsoft.com/office/drawing/2014/main" id="{3D8FA10E-92C5-AD4E-83B0-20D35B0605A0}"/>
              </a:ext>
            </a:extLst>
          </p:cNvPr>
          <p:cNvSpPr/>
          <p:nvPr/>
        </p:nvSpPr>
        <p:spPr>
          <a:xfrm>
            <a:off x="5578475" y="260350"/>
            <a:ext cx="3565525" cy="201612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Multimenge?</a:t>
            </a:r>
          </a:p>
        </p:txBody>
      </p:sp>
      <p:sp>
        <p:nvSpPr>
          <p:cNvPr id="52" name="Explosion 2 51">
            <a:extLst>
              <a:ext uri="{FF2B5EF4-FFF2-40B4-BE49-F238E27FC236}">
                <a16:creationId xmlns:a16="http://schemas.microsoft.com/office/drawing/2014/main" id="{4CC7E346-82C3-664C-B8AA-33CAB6A90876}"/>
              </a:ext>
            </a:extLst>
          </p:cNvPr>
          <p:cNvSpPr/>
          <p:nvPr/>
        </p:nvSpPr>
        <p:spPr>
          <a:xfrm>
            <a:off x="5759450" y="503238"/>
            <a:ext cx="3565525" cy="201612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DE" dirty="0">
                <a:solidFill>
                  <a:schemeClr val="tx1"/>
                </a:solidFill>
              </a:rPr>
              <a:t>eordnete Menge?</a:t>
            </a:r>
          </a:p>
        </p:txBody>
      </p:sp>
    </p:spTree>
    <p:extLst>
      <p:ext uri="{BB962C8B-B14F-4D97-AF65-F5344CB8AC3E}">
        <p14:creationId xmlns:p14="http://schemas.microsoft.com/office/powerpoint/2010/main" val="362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alle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636912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Elemente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addieren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Maximum/Minimum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K-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Kleinstes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Element?</a:t>
            </a: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F60C4EB1-64D8-5D4C-A2DA-0D770FAB685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156522"/>
            <a:ext cx="1873250" cy="936625"/>
            <a:chOff x="3424" y="1797"/>
            <a:chExt cx="1180" cy="59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878BDCB1-4E76-C640-A3B8-E203E197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6">
              <a:extLst>
                <a:ext uri="{FF2B5EF4-FFF2-40B4-BE49-F238E27FC236}">
                  <a16:creationId xmlns:a16="http://schemas.microsoft.com/office/drawing/2014/main" id="{079850D4-CE2C-654B-A230-470F4E21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7">
              <a:extLst>
                <a:ext uri="{FF2B5EF4-FFF2-40B4-BE49-F238E27FC236}">
                  <a16:creationId xmlns:a16="http://schemas.microsoft.com/office/drawing/2014/main" id="{0C01D855-1EC7-D349-834C-551D63E95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Oval 8">
              <a:extLst>
                <a:ext uri="{FF2B5EF4-FFF2-40B4-BE49-F238E27FC236}">
                  <a16:creationId xmlns:a16="http://schemas.microsoft.com/office/drawing/2014/main" id="{8412EE47-9FC5-3344-87CC-1541E98C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6706B62C-D07C-B944-BE6E-412FF709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4014AF94-8791-424A-8D61-7EF1D287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1">
              <a:extLst>
                <a:ext uri="{FF2B5EF4-FFF2-40B4-BE49-F238E27FC236}">
                  <a16:creationId xmlns:a16="http://schemas.microsoft.com/office/drawing/2014/main" id="{19DCBC0C-5BBA-EC40-BAE8-0F2C9A2F6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 Box 12">
              <a:extLst>
                <a:ext uri="{FF2B5EF4-FFF2-40B4-BE49-F238E27FC236}">
                  <a16:creationId xmlns:a16="http://schemas.microsoft.com/office/drawing/2014/main" id="{FDFB6DF3-8924-AF4F-9075-58D682EEA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60" name="Rectangle 13">
            <a:extLst>
              <a:ext uri="{FF2B5EF4-FFF2-40B4-BE49-F238E27FC236}">
                <a16:creationId xmlns:a16="http://schemas.microsoft.com/office/drawing/2014/main" id="{7A455E8D-49E4-2E4C-B452-A71C85EB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22796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14">
            <a:extLst>
              <a:ext uri="{FF2B5EF4-FFF2-40B4-BE49-F238E27FC236}">
                <a16:creationId xmlns:a16="http://schemas.microsoft.com/office/drawing/2014/main" id="{8026D4DE-AD4F-6844-9FDA-8E151C241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1688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1071815C-5861-D546-AA74-3A77DA816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8042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Oval 16">
            <a:extLst>
              <a:ext uri="{FF2B5EF4-FFF2-40B4-BE49-F238E27FC236}">
                <a16:creationId xmlns:a16="http://schemas.microsoft.com/office/drawing/2014/main" id="{4B0BAADF-EEF0-E746-B0E6-4932F43A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8322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Oval 17">
            <a:extLst>
              <a:ext uri="{FF2B5EF4-FFF2-40B4-BE49-F238E27FC236}">
                <a16:creationId xmlns:a16="http://schemas.microsoft.com/office/drawing/2014/main" id="{50524234-C8DC-824A-AD27-390E9837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87724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18">
            <a:extLst>
              <a:ext uri="{FF2B5EF4-FFF2-40B4-BE49-F238E27FC236}">
                <a16:creationId xmlns:a16="http://schemas.microsoft.com/office/drawing/2014/main" id="{24E20E75-41C9-5B46-8E80-E7A7E77D0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66134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19">
            <a:extLst>
              <a:ext uri="{FF2B5EF4-FFF2-40B4-BE49-F238E27FC236}">
                <a16:creationId xmlns:a16="http://schemas.microsoft.com/office/drawing/2014/main" id="{8FDC1DC9-D9EA-E946-9729-BC2618841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888" y="594868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584F7A2B-CD2C-ED42-A57B-D0206B77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596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1A4FBFBF-45EE-E846-8538-79E2AD6E5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37401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F8E5EC0C-050B-7246-9A4B-9D0CA5C8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21049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23">
            <a:extLst>
              <a:ext uri="{FF2B5EF4-FFF2-40B4-BE49-F238E27FC236}">
                <a16:creationId xmlns:a16="http://schemas.microsoft.com/office/drawing/2014/main" id="{C1590087-EA66-4A44-B0E2-6A93565BE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4994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24">
            <a:extLst>
              <a:ext uri="{FF2B5EF4-FFF2-40B4-BE49-F238E27FC236}">
                <a16:creationId xmlns:a16="http://schemas.microsoft.com/office/drawing/2014/main" id="{076560E6-A4EF-D145-BEA8-0FE6535A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78676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Oval 25">
            <a:extLst>
              <a:ext uri="{FF2B5EF4-FFF2-40B4-BE49-F238E27FC236}">
                <a16:creationId xmlns:a16="http://schemas.microsoft.com/office/drawing/2014/main" id="{EA73860B-403E-7D4D-9757-BDEA42AB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57086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Oval 26">
            <a:extLst>
              <a:ext uri="{FF2B5EF4-FFF2-40B4-BE49-F238E27FC236}">
                <a16:creationId xmlns:a16="http://schemas.microsoft.com/office/drawing/2014/main" id="{8906FD8F-903A-BD45-970F-60E9778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85978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27">
            <a:extLst>
              <a:ext uri="{FF2B5EF4-FFF2-40B4-BE49-F238E27FC236}">
                <a16:creationId xmlns:a16="http://schemas.microsoft.com/office/drawing/2014/main" id="{9002D6A1-22BE-C74B-A156-E4036B580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9200" y="593122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AE526CC4-BCA3-EC46-8CCC-51D23FEC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515811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76" name="Line 29">
            <a:extLst>
              <a:ext uri="{FF2B5EF4-FFF2-40B4-BE49-F238E27FC236}">
                <a16:creationId xmlns:a16="http://schemas.microsoft.com/office/drawing/2014/main" id="{14ACA1AE-7EC6-F943-8E40-6EEC02B4D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94868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30">
            <a:extLst>
              <a:ext uri="{FF2B5EF4-FFF2-40B4-BE49-F238E27FC236}">
                <a16:creationId xmlns:a16="http://schemas.microsoft.com/office/drawing/2014/main" id="{3A970D47-7B27-AD4D-A9E2-228D0D92B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6237610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31">
            <a:extLst>
              <a:ext uri="{FF2B5EF4-FFF2-40B4-BE49-F238E27FC236}">
                <a16:creationId xmlns:a16="http://schemas.microsoft.com/office/drawing/2014/main" id="{BACCE790-034F-4B4F-91DB-E447F983F0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66075" y="593122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32">
            <a:extLst>
              <a:ext uri="{FF2B5EF4-FFF2-40B4-BE49-F238E27FC236}">
                <a16:creationId xmlns:a16="http://schemas.microsoft.com/office/drawing/2014/main" id="{1F00794E-961B-6D4A-BEA7-1C3C2F08C6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9213" y="5931222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33">
            <a:extLst>
              <a:ext uri="{FF2B5EF4-FFF2-40B4-BE49-F238E27FC236}">
                <a16:creationId xmlns:a16="http://schemas.microsoft.com/office/drawing/2014/main" id="{BAF84FD6-F1CF-2248-86AD-9E6F9BAE5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085085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34">
            <a:extLst>
              <a:ext uri="{FF2B5EF4-FFF2-40B4-BE49-F238E27FC236}">
                <a16:creationId xmlns:a16="http://schemas.microsoft.com/office/drawing/2014/main" id="{2AEA6CCC-7AE4-8F42-AA4F-1C185A229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66075" y="506762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35">
            <a:extLst>
              <a:ext uri="{FF2B5EF4-FFF2-40B4-BE49-F238E27FC236}">
                <a16:creationId xmlns:a16="http://schemas.microsoft.com/office/drawing/2014/main" id="{45CCC97D-8F9E-0E4D-85A9-8C4CCD552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6938" y="564388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Line 36">
            <a:extLst>
              <a:ext uri="{FF2B5EF4-FFF2-40B4-BE49-F238E27FC236}">
                <a16:creationId xmlns:a16="http://schemas.microsoft.com/office/drawing/2014/main" id="{14D3C43A-3272-8042-B48D-CE213174B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08508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Line 37">
            <a:extLst>
              <a:ext uri="{FF2B5EF4-FFF2-40B4-BE49-F238E27FC236}">
                <a16:creationId xmlns:a16="http://schemas.microsoft.com/office/drawing/2014/main" id="{619FBFDC-E7F1-3B42-A6D6-A997DB0EF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66134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Rectangle 38">
            <a:extLst>
              <a:ext uri="{FF2B5EF4-FFF2-40B4-BE49-F238E27FC236}">
                <a16:creationId xmlns:a16="http://schemas.microsoft.com/office/drawing/2014/main" id="{D46D1F7C-5942-8D40-8A97-D79AB5A6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521049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39">
            <a:extLst>
              <a:ext uri="{FF2B5EF4-FFF2-40B4-BE49-F238E27FC236}">
                <a16:creationId xmlns:a16="http://schemas.microsoft.com/office/drawing/2014/main" id="{F3EFFDC9-79BB-304F-B936-A9A60C2DB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4994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Line 40">
            <a:extLst>
              <a:ext uri="{FF2B5EF4-FFF2-40B4-BE49-F238E27FC236}">
                <a16:creationId xmlns:a16="http://schemas.microsoft.com/office/drawing/2014/main" id="{7ADB3E05-AF03-B649-8AB2-58DE3F3A0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78676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Oval 41">
            <a:extLst>
              <a:ext uri="{FF2B5EF4-FFF2-40B4-BE49-F238E27FC236}">
                <a16:creationId xmlns:a16="http://schemas.microsoft.com/office/drawing/2014/main" id="{C4E11273-B526-1746-8C17-389A0155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557086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Oval 42">
            <a:extLst>
              <a:ext uri="{FF2B5EF4-FFF2-40B4-BE49-F238E27FC236}">
                <a16:creationId xmlns:a16="http://schemas.microsoft.com/office/drawing/2014/main" id="{583DA657-CD46-C841-B365-3B848279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585978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43">
            <a:extLst>
              <a:ext uri="{FF2B5EF4-FFF2-40B4-BE49-F238E27FC236}">
                <a16:creationId xmlns:a16="http://schemas.microsoft.com/office/drawing/2014/main" id="{6D841238-93EC-7B4B-8573-B59F2F616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564388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Line 44">
            <a:extLst>
              <a:ext uri="{FF2B5EF4-FFF2-40B4-BE49-F238E27FC236}">
                <a16:creationId xmlns:a16="http://schemas.microsoft.com/office/drawing/2014/main" id="{3E5776BF-F867-EB40-9E28-B66DE986C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593122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Text Box 45">
            <a:extLst>
              <a:ext uri="{FF2B5EF4-FFF2-40B4-BE49-F238E27FC236}">
                <a16:creationId xmlns:a16="http://schemas.microsoft.com/office/drawing/2014/main" id="{93477692-7E18-544C-8377-B4467C07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15811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93" name="Line 46">
            <a:extLst>
              <a:ext uri="{FF2B5EF4-FFF2-40B4-BE49-F238E27FC236}">
                <a16:creationId xmlns:a16="http://schemas.microsoft.com/office/drawing/2014/main" id="{FCA9D210-6A06-F448-9FFB-408A03B769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4580260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AutoShape 47">
            <a:extLst>
              <a:ext uri="{FF2B5EF4-FFF2-40B4-BE49-F238E27FC236}">
                <a16:creationId xmlns:a16="http://schemas.microsoft.com/office/drawing/2014/main" id="{0FAE8713-AF67-824B-85F9-1063F626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068960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 dirty="0">
              <a:solidFill>
                <a:srgbClr val="0833FF"/>
              </a:solidFill>
            </a:endParaRPr>
          </a:p>
        </p:txBody>
      </p:sp>
      <p:sp>
        <p:nvSpPr>
          <p:cNvPr id="95" name="Line 48">
            <a:extLst>
              <a:ext uri="{FF2B5EF4-FFF2-40B4-BE49-F238E27FC236}">
                <a16:creationId xmlns:a16="http://schemas.microsoft.com/office/drawing/2014/main" id="{3CED4FFA-9016-3E46-B642-97EF7A923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4580260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49">
            <a:extLst>
              <a:ext uri="{FF2B5EF4-FFF2-40B4-BE49-F238E27FC236}">
                <a16:creationId xmlns:a16="http://schemas.microsoft.com/office/drawing/2014/main" id="{3EE67561-687E-DD44-8C12-BFA0C7066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580260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Line 50">
            <a:extLst>
              <a:ext uri="{FF2B5EF4-FFF2-40B4-BE49-F238E27FC236}">
                <a16:creationId xmlns:a16="http://schemas.microsoft.com/office/drawing/2014/main" id="{9266EDAC-0F7F-9F41-88F3-30825535B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4580260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Rectangle 39">
            <a:extLst>
              <a:ext uri="{FF2B5EF4-FFF2-40B4-BE49-F238E27FC236}">
                <a16:creationId xmlns:a16="http://schemas.microsoft.com/office/drawing/2014/main" id="{D5AD7C2B-34EE-C94B-98B7-3B5C7649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188" y="289390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44">
            <a:extLst>
              <a:ext uri="{FF2B5EF4-FFF2-40B4-BE49-F238E27FC236}">
                <a16:creationId xmlns:a16="http://schemas.microsoft.com/office/drawing/2014/main" id="{80824637-94D3-214A-8933-D7E3BC324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68" y="3079202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Line 44">
            <a:extLst>
              <a:ext uri="{FF2B5EF4-FFF2-40B4-BE49-F238E27FC236}">
                <a16:creationId xmlns:a16="http://schemas.microsoft.com/office/drawing/2014/main" id="{545CEE52-4CD9-114D-8561-F2A09194D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2140" y="3068960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" name="Line 44">
            <a:extLst>
              <a:ext uri="{FF2B5EF4-FFF2-40B4-BE49-F238E27FC236}">
                <a16:creationId xmlns:a16="http://schemas.microsoft.com/office/drawing/2014/main" id="{E8584757-D22B-EA44-9B7C-35E373312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5801" y="3083976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645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FF9D-D8DA-FE56-FA22-3FC448CC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Arrays in Julia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C0E40-85EB-A73E-117B-B5113EB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87E79-9CA0-F843-08C6-16365E256889}"/>
              </a:ext>
            </a:extLst>
          </p:cNvPr>
          <p:cNvSpPr txBox="1"/>
          <p:nvPr/>
        </p:nvSpPr>
        <p:spPr>
          <a:xfrm>
            <a:off x="645766" y="1331651"/>
            <a:ext cx="38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 = []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push!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push!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(l) </a:t>
            </a:r>
            <a:r>
              <a:rPr lang="en-GB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[1, 2]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4D767-EBF8-AFB2-DDE4-64963ABC5571}"/>
              </a:ext>
            </a:extLst>
          </p:cNvPr>
          <p:cNvSpPr txBox="1"/>
          <p:nvPr/>
        </p:nvSpPr>
        <p:spPr>
          <a:xfrm>
            <a:off x="4957585" y="1443832"/>
            <a:ext cx="38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 = []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1, 1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insert!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(l, </a:t>
            </a:r>
            <a:r>
              <a:rPr lang="en-GB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1, 2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(l) </a:t>
            </a:r>
            <a:r>
              <a:rPr lang="en-GB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[2, 1]</a:t>
            </a:r>
            <a:endParaRPr lang="en-GB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>
                <a:extLst>
                  <a:ext uri="{FF2B5EF4-FFF2-40B4-BE49-F238E27FC236}">
                    <a16:creationId xmlns:a16="http://schemas.microsoft.com/office/drawing/2014/main" id="{813C0A1D-59FE-DAA6-2B39-FF8D16F9C7E1}"/>
                  </a:ext>
                </a:extLst>
              </p:cNvPr>
              <p:cNvSpPr/>
              <p:nvPr/>
            </p:nvSpPr>
            <p:spPr>
              <a:xfrm>
                <a:off x="179512" y="3217172"/>
                <a:ext cx="4125685" cy="1368152"/>
              </a:xfrm>
              <a:prstGeom prst="cloudCallout">
                <a:avLst>
                  <a:gd name="adj1" fmla="val -24054"/>
                  <a:gd name="adj2" fmla="val -1213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sz="2400" dirty="0">
                    <a:solidFill>
                      <a:sysClr val="windowText" lastClr="000000"/>
                    </a:solidFill>
                  </a:rPr>
                  <a:t>push!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DE" sz="2400" dirty="0">
                    <a:solidFill>
                      <a:sysClr val="windowText" lastClr="000000"/>
                    </a:solidFill>
                  </a:rPr>
                  <a:t> O(1)amort</a:t>
                </a:r>
              </a:p>
            </p:txBody>
          </p:sp>
        </mc:Choice>
        <mc:Fallback xmlns="">
          <p:sp>
            <p:nvSpPr>
              <p:cNvPr id="12" name="Cloud Callout 11">
                <a:extLst>
                  <a:ext uri="{FF2B5EF4-FFF2-40B4-BE49-F238E27FC236}">
                    <a16:creationId xmlns:a16="http://schemas.microsoft.com/office/drawing/2014/main" id="{813C0A1D-59FE-DAA6-2B39-FF8D16F9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7172"/>
                <a:ext cx="4125685" cy="1368152"/>
              </a:xfrm>
              <a:prstGeom prst="cloudCallout">
                <a:avLst>
                  <a:gd name="adj1" fmla="val -24054"/>
                  <a:gd name="adj2" fmla="val -12130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Callout 13">
                <a:extLst>
                  <a:ext uri="{FF2B5EF4-FFF2-40B4-BE49-F238E27FC236}">
                    <a16:creationId xmlns:a16="http://schemas.microsoft.com/office/drawing/2014/main" id="{5CE60015-B7CC-A8C3-6B5B-53174CD1EFC5}"/>
                  </a:ext>
                </a:extLst>
              </p:cNvPr>
              <p:cNvSpPr/>
              <p:nvPr/>
            </p:nvSpPr>
            <p:spPr>
              <a:xfrm>
                <a:off x="4957585" y="3103402"/>
                <a:ext cx="4734753" cy="1368152"/>
              </a:xfrm>
              <a:prstGeom prst="cloudCallout">
                <a:avLst>
                  <a:gd name="adj1" fmla="val -35400"/>
                  <a:gd name="adj2" fmla="val -11175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sz="2400" dirty="0">
                    <a:solidFill>
                      <a:sysClr val="windowText" lastClr="000000"/>
                    </a:solidFill>
                  </a:rPr>
                  <a:t>insert!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DE" sz="2400" dirty="0">
                    <a:solidFill>
                      <a:sysClr val="windowText" lastClr="000000"/>
                    </a:solidFill>
                  </a:rPr>
                  <a:t> O(1)amort??</a:t>
                </a:r>
              </a:p>
            </p:txBody>
          </p:sp>
        </mc:Choice>
        <mc:Fallback xmlns="">
          <p:sp>
            <p:nvSpPr>
              <p:cNvPr id="14" name="Cloud Callout 13">
                <a:extLst>
                  <a:ext uri="{FF2B5EF4-FFF2-40B4-BE49-F238E27FC236}">
                    <a16:creationId xmlns:a16="http://schemas.microsoft.com/office/drawing/2014/main" id="{5CE60015-B7CC-A8C3-6B5B-53174CD1E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85" y="3103402"/>
                <a:ext cx="4734753" cy="1368152"/>
              </a:xfrm>
              <a:prstGeom prst="cloudCallout">
                <a:avLst>
                  <a:gd name="adj1" fmla="val -35400"/>
                  <a:gd name="adj2" fmla="val -11175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BCF3F9E2-3B2C-4AD7-EC00-9CF639B374F0}"/>
                  </a:ext>
                </a:extLst>
              </p:cNvPr>
              <p:cNvSpPr/>
              <p:nvPr/>
            </p:nvSpPr>
            <p:spPr>
              <a:xfrm>
                <a:off x="3923929" y="4906888"/>
                <a:ext cx="5832648" cy="1368152"/>
              </a:xfrm>
              <a:prstGeom prst="cloudCallout">
                <a:avLst>
                  <a:gd name="adj1" fmla="val -16923"/>
                  <a:gd name="adj2" fmla="val -10618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sz="2400" dirty="0">
                    <a:solidFill>
                      <a:sysClr val="windowText" lastClr="000000"/>
                    </a:solidFill>
                  </a:rPr>
                  <a:t>insert!(.,1,.)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DE" sz="2400" dirty="0">
                    <a:solidFill>
                      <a:sysClr val="windowText" lastClr="000000"/>
                    </a:solidFill>
                  </a:rPr>
                  <a:t> O(1)amort??</a:t>
                </a:r>
              </a:p>
            </p:txBody>
          </p:sp>
        </mc:Choice>
        <mc:Fallback xmlns="">
          <p:sp>
            <p:nvSpPr>
              <p:cNvPr id="15" name="Cloud Callout 14">
                <a:extLst>
                  <a:ext uri="{FF2B5EF4-FFF2-40B4-BE49-F238E27FC236}">
                    <a16:creationId xmlns:a16="http://schemas.microsoft.com/office/drawing/2014/main" id="{BCF3F9E2-3B2C-4AD7-EC00-9CF639B37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9" y="4906888"/>
                <a:ext cx="5832648" cy="1368152"/>
              </a:xfrm>
              <a:prstGeom prst="cloudCallout">
                <a:avLst>
                  <a:gd name="adj1" fmla="val -16923"/>
                  <a:gd name="adj2" fmla="val -10618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06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341" y="24783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Baumknoten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Elemente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addieren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Maximum/Minimum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5298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(+, tr,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max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(x, y)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 &gt; y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de-DE" sz="2000" dirty="0"/>
          </a:p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(max,tr,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238021" y="3486551"/>
            <a:ext cx="25298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(x, y)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 &gt; x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endParaRPr lang="de-DE" sz="2000" dirty="0"/>
          </a:p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min,tr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sz="2000" dirty="0"/>
              <a:t> ∞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961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Inorder</a:t>
            </a:r>
            <a:r>
              <a:rPr lang="de-DE" dirty="0"/>
              <a:t>-Ausgabe ergibt Sortierreihenfolge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538994" y="1235368"/>
            <a:ext cx="3270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(_, x)</a:t>
            </a: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  print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tr,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35" name="Explosion 1 34">
            <a:extLst>
              <a:ext uri="{FF2B5EF4-FFF2-40B4-BE49-F238E27FC236}">
                <a16:creationId xmlns:a16="http://schemas.microsoft.com/office/drawing/2014/main" id="{3C2ECECE-F1DC-1145-B451-74639D6DE0DB}"/>
              </a:ext>
            </a:extLst>
          </p:cNvPr>
          <p:cNvSpPr/>
          <p:nvPr/>
        </p:nvSpPr>
        <p:spPr>
          <a:xfrm>
            <a:off x="7399416" y="2403755"/>
            <a:ext cx="2029476" cy="466489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Können Sie </a:t>
            </a:r>
            <a:r>
              <a:rPr lang="de-DE" sz="1600" dirty="0" err="1">
                <a:solidFill>
                  <a:schemeClr val="tx1"/>
                </a:solidFill>
              </a:rPr>
              <a:t>fold</a:t>
            </a:r>
            <a:r>
              <a:rPr lang="de-DE" sz="1600" dirty="0">
                <a:solidFill>
                  <a:schemeClr val="tx1"/>
                </a:solidFill>
              </a:rPr>
              <a:t> für Bäume so realisieren, dass das klappt? </a:t>
            </a:r>
          </a:p>
        </p:txBody>
      </p:sp>
    </p:spTree>
    <p:extLst>
      <p:ext uri="{BB962C8B-B14F-4D97-AF65-F5344CB8AC3E}">
        <p14:creationId xmlns:p14="http://schemas.microsoft.com/office/powerpoint/2010/main" val="23275910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68" y="196222"/>
            <a:ext cx="9216007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Fold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Bäume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26268" y="1017943"/>
            <a:ext cx="8994575" cy="5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v,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empty_tree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left_exists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   x =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v.left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right_exists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v.right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x)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 linker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Nachfolger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existiert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	  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rechter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ja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sonst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leaf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v.right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Picture 3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19EDC795-881A-0743-BBEF-F7AAB746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24" y="2735860"/>
            <a:ext cx="3096344" cy="2315156"/>
          </a:xfrm>
          <a:prstGeom prst="rect">
            <a:avLst/>
          </a:pr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377E8025-FC94-1C46-BEF2-6F8F9A136DAA}"/>
              </a:ext>
            </a:extLst>
          </p:cNvPr>
          <p:cNvSpPr txBox="1"/>
          <p:nvPr/>
        </p:nvSpPr>
        <p:spPr>
          <a:xfrm>
            <a:off x="5850396" y="1166200"/>
            <a:ext cx="3270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(_, x)</a:t>
            </a: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  print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tr,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9A183051-A057-7541-9DA4-EEB23DAF4104}"/>
              </a:ext>
            </a:extLst>
          </p:cNvPr>
          <p:cNvSpPr/>
          <p:nvPr/>
        </p:nvSpPr>
        <p:spPr>
          <a:xfrm>
            <a:off x="3203848" y="1391524"/>
            <a:ext cx="2520280" cy="1116908"/>
          </a:xfrm>
          <a:prstGeom prst="wedgeEllipseCallout">
            <a:avLst>
              <a:gd name="adj1" fmla="val -52119"/>
              <a:gd name="adj2" fmla="val 51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DE" sz="1400" dirty="0">
                <a:solidFill>
                  <a:schemeClr val="tx1"/>
                </a:solidFill>
              </a:rPr>
              <a:t> liefert Knotenbeschriftung als Komponente von</a:t>
            </a:r>
            <a:br>
              <a:rPr lang="en-DE" sz="1400" dirty="0">
                <a:solidFill>
                  <a:schemeClr val="tx1"/>
                </a:solidFill>
              </a:rPr>
            </a:br>
            <a:r>
              <a:rPr lang="en-DE" sz="1400" dirty="0">
                <a:solidFill>
                  <a:schemeClr val="tx1"/>
                </a:solidFill>
              </a:rPr>
              <a:t>einem TreeNode</a:t>
            </a:r>
          </a:p>
        </p:txBody>
      </p:sp>
    </p:spTree>
    <p:extLst>
      <p:ext uri="{BB962C8B-B14F-4D97-AF65-F5344CB8AC3E}">
        <p14:creationId xmlns:p14="http://schemas.microsoft.com/office/powerpoint/2010/main" val="12482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Baumknoten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K-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Kleinstes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Element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fold?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04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44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für Mengen </a:t>
            </a:r>
            <a:br>
              <a:rPr lang="de-DE" dirty="0"/>
            </a:br>
            <a:r>
              <a:rPr lang="de-DE" dirty="0"/>
              <a:t>einfach implementieren.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''</a:t>
            </a:r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E613CD50-9F9A-644C-A89B-336AC43E890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5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45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1EEF8D7F-B6A3-D844-893F-71F8088285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23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46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Binärer </a:t>
            </a:r>
            <a:r>
              <a:rPr lang="de-DE" dirty="0" err="1"/>
              <a:t>Suchbaum</a:t>
            </a:r>
            <a:r>
              <a:rPr lang="de-DE" dirty="0"/>
              <a:t> als Navigationsstruktur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</a:t>
            </a:r>
            <a:r>
              <a:rPr lang="de-DE" sz="2400" dirty="0"/>
              <a:t>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Grad-Regel: (Grad = Anzahl der Kinder)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400" dirty="0"/>
              <a:t> haben zwei Kinder: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d(v) = 2</a:t>
            </a:r>
            <a:br>
              <a:rPr lang="de-DE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400" dirty="0"/>
              <a:t>(wenn #Elemente </a:t>
            </a:r>
            <a:r>
              <a:rPr lang="de-DE" sz="2400" dirty="0">
                <a:solidFill>
                  <a:schemeClr val="hlink"/>
                </a:solidFill>
              </a:rPr>
              <a:t>=0</a:t>
            </a:r>
            <a:r>
              <a:rPr lang="de-DE" sz="2400" dirty="0"/>
              <a:t> keine Baumknoten vorhanden)</a:t>
            </a:r>
            <a:br>
              <a:rPr lang="de-DE" sz="2400" dirty="0"/>
            </a:br>
            <a:r>
              <a:rPr lang="de-DE" sz="2400" dirty="0"/>
              <a:t>Unten sind die Knoten der verketteten Liste.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4ADFCB21-EB6A-7A40-82D5-D73A88BE23E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8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47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043F504A-443A-564C-8252-A509DECC947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48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Insert Operation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s</a:t>
            </a:r>
            <a:r>
              <a:rPr lang="de-DE" sz="2800" dirty="0"/>
              <a:t>) bis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‘) &gt;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dann: </a:t>
            </a:r>
            <a:br>
              <a:rPr lang="de-DE" sz="2800" dirty="0"/>
            </a:br>
            <a:r>
              <a:rPr lang="de-DE" sz="2800" dirty="0"/>
              <a:t>	</a:t>
            </a:r>
            <a:r>
              <a:rPr lang="de-DE" sz="2400" dirty="0"/>
              <a:t>Füge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vor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'</a:t>
            </a:r>
            <a:r>
              <a:rPr lang="de-DE" sz="2400" dirty="0"/>
              <a:t> ein und ein neues Suchbaumblatt</a:t>
            </a:r>
            <a:br>
              <a:rPr lang="de-DE" sz="2400" dirty="0"/>
            </a:br>
            <a:r>
              <a:rPr lang="de-DE" sz="2400" dirty="0"/>
              <a:t>	für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'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), </a:t>
            </a:r>
            <a:r>
              <a:rPr lang="de-DE" sz="2400" dirty="0"/>
              <a:t>so dass Suchbaum-Regel erfüllt.</a:t>
            </a:r>
            <a:br>
              <a:rPr lang="de-DE" sz="2400" dirty="0"/>
            </a:br>
            <a:r>
              <a:rPr lang="de-DE" sz="2800" dirty="0"/>
              <a:t>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‘) =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dann:</a:t>
            </a:r>
            <a:br>
              <a:rPr lang="de-DE" sz="2800" dirty="0"/>
            </a:br>
            <a:r>
              <a:rPr lang="de-DE" sz="2800" dirty="0"/>
              <a:t>	</a:t>
            </a:r>
            <a:r>
              <a:rPr lang="de-DE" sz="2400" dirty="0"/>
              <a:t>Ersetze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‘</a:t>
            </a:r>
            <a:r>
              <a:rPr lang="de-DE" sz="2400" dirty="0"/>
              <a:t> durch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/>
              <a:t>(keine Duplikate)</a:t>
            </a:r>
            <a:endParaRPr lang="de-DE" sz="28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FAC6FD8-EE81-1144-BE92-92E5E47246B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8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49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AEC112CF-8CA9-764F-96B5-B439A2D10FE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0310-80BD-5A4F-98BF-54DEB76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Mengen in Julia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BD97-19FF-2B45-97E1-81F102A6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Datenstruktur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r>
              <a:rPr lang="en-US" dirty="0"/>
              <a:t> …</a:t>
            </a:r>
          </a:p>
          <a:p>
            <a:r>
              <a:rPr lang="en-US" dirty="0"/>
              <a:t>…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Duplikate</a:t>
            </a:r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rgbClr val="38F769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800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sz="1800" dirty="0">
                <a:latin typeface="Courier" pitchFamily="2" charset="0"/>
              </a:rPr>
              <a:t>s = Set([42, 23, 17, 42]) 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Set{Int64} with 3 elements: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42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17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23</a:t>
            </a:r>
          </a:p>
          <a:p>
            <a:pPr marL="0" indent="0"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800" dirty="0">
                <a:solidFill>
                  <a:srgbClr val="38F769"/>
                </a:solidFill>
                <a:latin typeface="Courier" pitchFamily="2" charset="0"/>
              </a:rPr>
              <a:t>&gt;</a:t>
            </a:r>
          </a:p>
          <a:p>
            <a:endParaRPr lang="en-US" sz="1600" dirty="0"/>
          </a:p>
          <a:p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Julia-System </a:t>
            </a:r>
            <a:r>
              <a:rPr lang="en-US" dirty="0" err="1"/>
              <a:t>ermittelt</a:t>
            </a:r>
            <a:r>
              <a:rPr lang="en-US" dirty="0"/>
              <a:t>…</a:t>
            </a:r>
          </a:p>
          <a:p>
            <a:r>
              <a:rPr lang="en-US" dirty="0"/>
              <a:t>… und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vermerkt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6F464-0999-D944-857B-19B760D8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9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50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CA70DF05-8F8F-6C46-AB82-CE807322963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51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E11F0EDF-9603-3746-A366-6C89C3E20AD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52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E0C1F14A-921B-2345-A263-7FA282AFDF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53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Delete Operation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==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Suchbaum, und setze den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==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w.key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FAC6FD8-EE81-1144-BE92-92E5E47246B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54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55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8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56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104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093F2-CC72-D449-A5F7-8F35B2147E2B}"/>
              </a:ext>
            </a:extLst>
          </p:cNvPr>
          <p:cNvSpPr txBox="1"/>
          <p:nvPr/>
        </p:nvSpPr>
        <p:spPr>
          <a:xfrm>
            <a:off x="3295177" y="3926035"/>
            <a:ext cx="303288" cy="369332"/>
          </a:xfrm>
          <a:prstGeom prst="rect">
            <a:avLst/>
          </a:prstGeom>
          <a:solidFill>
            <a:srgbClr val="BAE0E3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8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57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>
            <a:off x="2770188" y="3296683"/>
            <a:ext cx="146050" cy="1861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2986088" y="3286125"/>
            <a:ext cx="10096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093F2-CC72-D449-A5F7-8F35B2147E2B}"/>
              </a:ext>
            </a:extLst>
          </p:cNvPr>
          <p:cNvSpPr txBox="1"/>
          <p:nvPr/>
        </p:nvSpPr>
        <p:spPr>
          <a:xfrm>
            <a:off x="2657437" y="2854325"/>
            <a:ext cx="303288" cy="369332"/>
          </a:xfrm>
          <a:prstGeom prst="rect">
            <a:avLst/>
          </a:prstGeom>
          <a:solidFill>
            <a:srgbClr val="BAE0E3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254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58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A144BC9B-C0AC-DA48-BA0B-73297AA21B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59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51449954-F036-1E4B-8329-3DA0B62BC31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 von Mengen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/>
              <a:t>Wir werden hinter die Kulissen blicken</a:t>
            </a:r>
          </a:p>
          <a:p>
            <a:r>
              <a:rPr lang="de-DE" sz="2000" dirty="0"/>
              <a:t>Eigene Implementierung von Set: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KeySet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Set([1, 2, 3])  		</a:t>
            </a:r>
            <a:r>
              <a:rPr lang="en" sz="1800" dirty="0"/>
              <a:t>//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/>
              <a:t> </a:t>
            </a:r>
            <a:r>
              <a:rPr lang="en" sz="1800" dirty="0" err="1"/>
              <a:t>ist</a:t>
            </a:r>
            <a:r>
              <a:rPr lang="en" sz="1800" dirty="0"/>
              <a:t> identity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Set([1, 2, 3], key)	</a:t>
            </a:r>
            <a:r>
              <a:rPr lang="en" sz="1800" dirty="0"/>
              <a:t>//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/>
              <a:t> </a:t>
            </a:r>
            <a:r>
              <a:rPr lang="en" sz="1800" dirty="0" err="1"/>
              <a:t>wird</a:t>
            </a:r>
            <a:r>
              <a:rPr lang="en" sz="1800" dirty="0"/>
              <a:t> </a:t>
            </a:r>
            <a:r>
              <a:rPr lang="en" sz="1800" dirty="0" err="1"/>
              <a:t>vorgegeben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2721D1A-7014-847B-9CBC-5F23DE518CDD}"/>
              </a:ext>
            </a:extLst>
          </p:cNvPr>
          <p:cNvSpPr/>
          <p:nvPr/>
        </p:nvSpPr>
        <p:spPr>
          <a:xfrm>
            <a:off x="6003959" y="5044710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für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400" dirty="0">
                <a:solidFill>
                  <a:schemeClr val="accent1">
                    <a:lumMod val="50000"/>
                  </a:schemeClr>
                </a:solidFill>
              </a:rPr>
              <a:t>Set</a:t>
            </a:r>
            <a:r>
              <a:rPr lang="de-DE" sz="1600" dirty="0"/>
              <a:t> in Julia vorhanden.</a:t>
            </a:r>
            <a:endParaRPr lang="en-DE" sz="1600" dirty="0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B960212D-4FB9-D748-93D0-E80E76302A1A}"/>
              </a:ext>
            </a:extLst>
          </p:cNvPr>
          <p:cNvSpPr/>
          <p:nvPr/>
        </p:nvSpPr>
        <p:spPr>
          <a:xfrm>
            <a:off x="6034858" y="260350"/>
            <a:ext cx="3600400" cy="1296442"/>
          </a:xfrm>
          <a:prstGeom prst="cloudCallout">
            <a:avLst>
              <a:gd name="adj1" fmla="val -61999"/>
              <a:gd name="adj2" fmla="val 409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identity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</a:p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64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60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9BD9C05F-B88A-BC49-ACC3-F5881B10828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61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Entarteter 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Binärbaum kann bei bestimmter Einfüge-</a:t>
            </a:r>
            <a:r>
              <a:rPr lang="de-DE" dirty="0" err="1"/>
              <a:t>reihenfolge</a:t>
            </a:r>
            <a:r>
              <a:rPr lang="de-DE" dirty="0"/>
              <a:t> in entarteter Form aufgebaut werden!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Beispiel:</a:t>
            </a:r>
            <a:r>
              <a:rPr lang="de-DE" dirty="0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271E2627-D77A-E643-A64F-F54A3DA59D4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Umstrukturierung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Optionen</a:t>
            </a:r>
          </a:p>
          <a:p>
            <a:r>
              <a:rPr lang="de-DE" dirty="0"/>
              <a:t>Anpassung bei Anfragen (Operationen </a:t>
            </a:r>
            <a:r>
              <a:rPr lang="de-DE" dirty="0" err="1">
                <a:solidFill>
                  <a:srgbClr val="0833FF"/>
                </a:solidFill>
              </a:rPr>
              <a:t>search</a:t>
            </a:r>
            <a:r>
              <a:rPr lang="de-DE" dirty="0"/>
              <a:t> oder </a:t>
            </a:r>
            <a:r>
              <a:rPr lang="de-DE" dirty="0" err="1">
                <a:solidFill>
                  <a:srgbClr val="0833FF"/>
                </a:solidFill>
              </a:rPr>
              <a:t>test</a:t>
            </a:r>
            <a:r>
              <a:rPr lang="de-DE" dirty="0"/>
              <a:t>)</a:t>
            </a:r>
          </a:p>
          <a:p>
            <a:r>
              <a:rPr lang="de-DE" dirty="0"/>
              <a:t>Anpassung beim Einfügen (</a:t>
            </a:r>
            <a:r>
              <a:rPr lang="de-DE" dirty="0" err="1">
                <a:solidFill>
                  <a:srgbClr val="0833FF"/>
                </a:solidFill>
              </a:rPr>
              <a:t>insert</a:t>
            </a:r>
            <a:r>
              <a:rPr lang="de-DE" dirty="0"/>
              <a:t>) oder Löschen (</a:t>
            </a:r>
            <a:r>
              <a:rPr lang="de-DE" dirty="0" err="1">
                <a:solidFill>
                  <a:srgbClr val="0833FF"/>
                </a:solidFill>
              </a:rPr>
              <a:t>delete</a:t>
            </a:r>
            <a:r>
              <a:rPr lang="de-DE" dirty="0"/>
              <a:t>) neuer Elemente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Ausgeglichener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„Alle Ebenen bis auf Blattebene voll gefüllt“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Ausgeglichen?</a:t>
            </a: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Ausgeglichen!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</a:t>
            </a:r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4">
            <a:extLst>
              <a:ext uri="{FF2B5EF4-FFF2-40B4-BE49-F238E27FC236}">
                <a16:creationId xmlns:a16="http://schemas.microsoft.com/office/drawing/2014/main" id="{88B3C6D9-6BDE-7C44-B7BD-9E6D085D003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64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 </a:t>
            </a:r>
            <a:r>
              <a:rPr lang="en-US" dirty="0" err="1"/>
              <a:t>weiterer</a:t>
            </a:r>
            <a:r>
              <a:rPr lang="en-US" dirty="0"/>
              <a:t> Zeiger pro </a:t>
            </a:r>
            <a:r>
              <a:rPr lang="en-US" dirty="0" err="1"/>
              <a:t>Knoten</a:t>
            </a:r>
            <a:r>
              <a:rPr lang="en-US" dirty="0"/>
              <a:t>…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016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Zeiger auf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err="1">
                <a:solidFill>
                  <a:srgbClr val="FF0000"/>
                </a:solidFill>
              </a:rPr>
              <a:t>Listenelement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FA58D790-0BF2-9344-A057-F42CAA92B3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Navigationsbäume mit Zeigern auf Listenelemente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833FF"/>
                </a:solidFill>
              </a:rPr>
              <a:t>Ausgeglichenheit</a:t>
            </a:r>
            <a:r>
              <a:rPr lang="de-DE" dirty="0"/>
              <a:t> nur optimal, wenn relative Häufigkeit des Zugriffs bei allen Schlüsseln gleich</a:t>
            </a:r>
          </a:p>
          <a:p>
            <a:r>
              <a:rPr lang="de-DE" dirty="0"/>
              <a:t>Ist dies nicht der Fall, sollte </a:t>
            </a:r>
            <a:r>
              <a:rPr lang="de-DE" dirty="0">
                <a:solidFill>
                  <a:srgbClr val="0833FF"/>
                </a:solidFill>
              </a:rPr>
              <a:t>relative Zugriffshäufigkeit </a:t>
            </a:r>
            <a:r>
              <a:rPr lang="de-DE" dirty="0"/>
              <a:t>bei der Baumkonstruktion </a:t>
            </a:r>
            <a:r>
              <a:rPr lang="de-DE" dirty="0">
                <a:solidFill>
                  <a:srgbClr val="0833FF"/>
                </a:solidFill>
              </a:rPr>
              <a:t>berücksichtigt</a:t>
            </a:r>
            <a:r>
              <a:rPr lang="de-DE" dirty="0"/>
              <a:t> werden</a:t>
            </a:r>
          </a:p>
          <a:p>
            <a:r>
              <a:rPr lang="de-DE" dirty="0"/>
              <a:t>Idee: Ordne den Schlüsseln </a:t>
            </a:r>
            <a:r>
              <a:rPr lang="de-DE" dirty="0">
                <a:solidFill>
                  <a:srgbClr val="0833FF"/>
                </a:solidFill>
              </a:rPr>
              <a:t>Gewichte</a:t>
            </a:r>
            <a:r>
              <a:rPr lang="de-DE" dirty="0"/>
              <a:t> zu</a:t>
            </a:r>
          </a:p>
          <a:p>
            <a:pPr lvl="1"/>
            <a:r>
              <a:rPr lang="de-DE" dirty="0">
                <a:solidFill>
                  <a:srgbClr val="0833FF"/>
                </a:solidFill>
              </a:rPr>
              <a:t>Häufiger</a:t>
            </a:r>
            <a:r>
              <a:rPr lang="de-DE" dirty="0"/>
              <a:t> zugegriffene Schlüssel: </a:t>
            </a:r>
            <a:r>
              <a:rPr lang="de-DE" dirty="0">
                <a:solidFill>
                  <a:srgbClr val="0833FF"/>
                </a:solidFill>
              </a:rPr>
              <a:t>hohes</a:t>
            </a:r>
            <a:r>
              <a:rPr lang="de-DE" dirty="0"/>
              <a:t> Gewicht</a:t>
            </a:r>
          </a:p>
          <a:p>
            <a:pPr lvl="1"/>
            <a:r>
              <a:rPr lang="de-DE" dirty="0">
                <a:solidFill>
                  <a:srgbClr val="0833FF"/>
                </a:solidFill>
              </a:rPr>
              <a:t>Weniger oft </a:t>
            </a:r>
            <a:r>
              <a:rPr lang="de-DE" dirty="0"/>
              <a:t>zugegriffene Schlüssel: </a:t>
            </a:r>
            <a:r>
              <a:rPr lang="de-DE" dirty="0">
                <a:solidFill>
                  <a:srgbClr val="0833FF"/>
                </a:solidFill>
              </a:rPr>
              <a:t>kleines</a:t>
            </a:r>
            <a:r>
              <a:rPr lang="de-DE" dirty="0"/>
              <a:t> Gewicht</a:t>
            </a:r>
          </a:p>
          <a:p>
            <a:r>
              <a:rPr lang="de-DE" dirty="0"/>
              <a:t>Knoten mit Schlüsseln, denen ein </a:t>
            </a:r>
            <a:r>
              <a:rPr lang="de-DE" dirty="0">
                <a:solidFill>
                  <a:srgbClr val="0833FF"/>
                </a:solidFill>
              </a:rPr>
              <a:t>höheres Gewicht </a:t>
            </a:r>
            <a:r>
              <a:rPr lang="de-DE" dirty="0"/>
              <a:t>gegeben wird, sollen </a:t>
            </a:r>
            <a:r>
              <a:rPr lang="de-DE" dirty="0">
                <a:solidFill>
                  <a:srgbClr val="0833FF"/>
                </a:solidFill>
              </a:rPr>
              <a:t>weiter oben </a:t>
            </a:r>
            <a:r>
              <a:rPr lang="de-DE" dirty="0"/>
              <a:t>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Selbstorganisierende 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96887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Elementtests mehrfach mit dem gleichen Element: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O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„zu teuer“</a:t>
            </a:r>
          </a:p>
          <a:p>
            <a:r>
              <a:rPr lang="de-DE" dirty="0">
                <a:solidFill>
                  <a:srgbClr val="FF0000"/>
                </a:solidFill>
              </a:rPr>
              <a:t>Weiterhin: </a:t>
            </a:r>
            <a:r>
              <a:rPr lang="de-DE" dirty="0"/>
              <a:t>Mit bisheriger Technik des Einfügens kann </a:t>
            </a:r>
            <a:r>
              <a:rPr lang="de-DE" dirty="0">
                <a:solidFill>
                  <a:srgbClr val="FF0000"/>
                </a:solidFill>
              </a:rPr>
              <a:t>Ausgeglichenheit nicht garantiert </a:t>
            </a:r>
            <a:r>
              <a:rPr lang="de-DE" dirty="0"/>
              <a:t>werden: Zugriff für bestimmte Elemente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Elementtest für diese Elemente häufig: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Performanz sinkt</a:t>
            </a:r>
          </a:p>
          <a:p>
            <a:r>
              <a:rPr lang="de-DE" dirty="0">
                <a:solidFill>
                  <a:srgbClr val="FF0000"/>
                </a:solidFill>
              </a:rPr>
              <a:t>Idee: </a:t>
            </a:r>
            <a:r>
              <a:rPr lang="de-DE" dirty="0"/>
              <a:t>Häufig zugegriffene Elemente sollten trotz Unausgeglichenheit schneller gefunden werden</a:t>
            </a:r>
            <a:br>
              <a:rPr lang="de-DE" dirty="0"/>
            </a:br>
            <a:r>
              <a:rPr lang="de-DE" dirty="0"/>
              <a:t>(amortisiert betrachtet dann insgesamt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FF0000"/>
                </a:solidFill>
              </a:rPr>
              <a:t>Umsetzung: </a:t>
            </a:r>
            <a:r>
              <a:rPr lang="de-DE" dirty="0" err="1">
                <a:solidFill>
                  <a:srgbClr val="0000FF"/>
                </a:solidFill>
              </a:rPr>
              <a:t>Splay</a:t>
            </a:r>
            <a:r>
              <a:rPr lang="de-DE" dirty="0">
                <a:solidFill>
                  <a:srgbClr val="0000FF"/>
                </a:solidFill>
              </a:rPr>
              <a:t>-Baum </a:t>
            </a:r>
            <a:r>
              <a:rPr lang="de-DE" dirty="0"/>
              <a:t>(selbstorganisierend)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54560" y="622293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4" name="Bild 3" descr="GEN-thank-you-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3754938"/>
            <a:ext cx="9144000" cy="29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68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 “</a:t>
            </a:r>
            <a:r>
              <a:rPr lang="en-US" dirty="0" err="1"/>
              <a:t>unten</a:t>
            </a:r>
            <a:r>
              <a:rPr lang="en-US" dirty="0"/>
              <a:t>”)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binären</a:t>
            </a:r>
            <a:r>
              <a:rPr lang="en-US" dirty="0"/>
              <a:t> </a:t>
            </a:r>
            <a:r>
              <a:rPr lang="en-US" dirty="0" err="1"/>
              <a:t>Navigationsbaum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>
                <a:solidFill>
                  <a:srgbClr val="FF0000"/>
                </a:solidFill>
              </a:rPr>
              <a:t>Modifikation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4F20D89-1E6C-3CD2-3C9E-BB747E73A610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69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FA58D790-0BF2-9344-A057-F42CAA92B3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KeySet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635F5AA-06C7-2649-A408-787A2485F32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2210" y="2403459"/>
            <a:ext cx="1558535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10A79BCA-3C3C-DA45-B1FC-05A2784FA86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863164" y="1033937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44">
            <a:extLst>
              <a:ext uri="{FF2B5EF4-FFF2-40B4-BE49-F238E27FC236}">
                <a16:creationId xmlns:a16="http://schemas.microsoft.com/office/drawing/2014/main" id="{E264770C-C4A1-8E4C-BC42-5B514AD551B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455605" y="1864413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22A89-C728-424C-BDC2-812B8C5002F2}"/>
              </a:ext>
            </a:extLst>
          </p:cNvPr>
          <p:cNvSpPr txBox="1"/>
          <p:nvPr/>
        </p:nvSpPr>
        <p:spPr>
          <a:xfrm flipH="1">
            <a:off x="2203590" y="242719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51B54-D5A7-6448-9C49-A7CA2C307290}"/>
              </a:ext>
            </a:extLst>
          </p:cNvPr>
          <p:cNvSpPr txBox="1"/>
          <p:nvPr/>
        </p:nvSpPr>
        <p:spPr>
          <a:xfrm flipH="1">
            <a:off x="3036025" y="228368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/>
              <a:t>f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07DAC617-D044-8F48-B01E-883A58C6C1DF}"/>
              </a:ext>
            </a:extLst>
          </p:cNvPr>
          <p:cNvSpPr/>
          <p:nvPr/>
        </p:nvSpPr>
        <p:spPr>
          <a:xfrm>
            <a:off x="3923159" y="1549151"/>
            <a:ext cx="3960440" cy="894971"/>
          </a:xfrm>
          <a:prstGeom prst="cloudCallout">
            <a:avLst>
              <a:gd name="adj1" fmla="val -41823"/>
              <a:gd name="adj2" fmla="val -5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ine 44">
            <a:extLst>
              <a:ext uri="{FF2B5EF4-FFF2-40B4-BE49-F238E27FC236}">
                <a16:creationId xmlns:a16="http://schemas.microsoft.com/office/drawing/2014/main" id="{D52BE056-4A07-0441-BB02-F0ECAC4FBC7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403264" y="1629184"/>
            <a:ext cx="0" cy="575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ACC64-93F2-4644-AEFE-E8E40C6473E3}"/>
              </a:ext>
            </a:extLst>
          </p:cNvPr>
          <p:cNvSpPr/>
          <p:nvPr/>
        </p:nvSpPr>
        <p:spPr>
          <a:xfrm>
            <a:off x="761723" y="4759984"/>
            <a:ext cx="35942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key(s) </a:t>
            </a:r>
            <a:r>
              <a:rPr lang="en" dirty="0" err="1"/>
              <a:t>liefert</a:t>
            </a:r>
            <a:r>
              <a:rPr lang="en" dirty="0"/>
              <a:t> </a:t>
            </a:r>
            <a:r>
              <a:rPr lang="en" dirty="0" err="1"/>
              <a:t>Funktion</a:t>
            </a:r>
            <a:r>
              <a:rPr lang="en" dirty="0"/>
              <a:t> </a:t>
            </a:r>
            <a:r>
              <a:rPr lang="en" i="1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" dirty="0"/>
              <a:t>Sei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" dirty="0"/>
              <a:t> </a:t>
            </a:r>
            <a:r>
              <a:rPr lang="en" dirty="0" err="1"/>
              <a:t>eine</a:t>
            </a:r>
            <a:r>
              <a:rPr lang="en" dirty="0"/>
              <a:t> </a:t>
            </a:r>
            <a:r>
              <a:rPr lang="en" dirty="0" err="1"/>
              <a:t>einstellige</a:t>
            </a:r>
            <a:r>
              <a:rPr lang="en" dirty="0"/>
              <a:t> </a:t>
            </a:r>
            <a:r>
              <a:rPr lang="en" dirty="0" err="1"/>
              <a:t>Funktion</a:t>
            </a:r>
            <a:endParaRPr lang="en" dirty="0"/>
          </a:p>
          <a:p>
            <a:endParaRPr lang="e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key(s)(x) </a:t>
            </a:r>
            <a:r>
              <a:rPr lang="en" dirty="0" err="1"/>
              <a:t>wendet</a:t>
            </a:r>
            <a:r>
              <a:rPr lang="en" dirty="0"/>
              <a:t> </a:t>
            </a:r>
            <a:r>
              <a:rPr lang="en" dirty="0" err="1"/>
              <a:t>Funktion</a:t>
            </a:r>
            <a:r>
              <a:rPr lang="en" dirty="0"/>
              <a:t>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en" dirty="0"/>
              <a:t>auf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 x </a:t>
            </a:r>
            <a:r>
              <a:rPr lang="en" dirty="0"/>
              <a:t>an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0DA81-CCB8-774C-9D70-16E5C572E1BE}"/>
              </a:ext>
            </a:extLst>
          </p:cNvPr>
          <p:cNvSpPr txBox="1"/>
          <p:nvPr/>
        </p:nvSpPr>
        <p:spPr>
          <a:xfrm>
            <a:off x="765824" y="168458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A97EB-7CDB-514E-9188-A5763969DF48}"/>
              </a:ext>
            </a:extLst>
          </p:cNvPr>
          <p:cNvSpPr txBox="1"/>
          <p:nvPr/>
        </p:nvSpPr>
        <p:spPr>
          <a:xfrm flipH="1">
            <a:off x="2203590" y="157217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E12123F-2D4E-C947-A09A-57FA3DE57CFE}"/>
              </a:ext>
            </a:extLst>
          </p:cNvPr>
          <p:cNvSpPr/>
          <p:nvPr/>
        </p:nvSpPr>
        <p:spPr>
          <a:xfrm>
            <a:off x="5530365" y="3068960"/>
            <a:ext cx="3168526" cy="1224136"/>
          </a:xfrm>
          <a:prstGeom prst="wedgeRoundRectCallout">
            <a:avLst>
              <a:gd name="adj1" fmla="val -79238"/>
              <a:gd name="adj2" fmla="val -824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Der Wert von s </a:t>
            </a: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Instanz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des </a:t>
            </a:r>
            <a:r>
              <a:rPr lang="en-US" dirty="0" err="1">
                <a:solidFill>
                  <a:schemeClr val="tx1"/>
                </a:solidFill>
              </a:rPr>
              <a:t>Datentyps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39B19-E18A-F44B-BCF8-CADBF36529E2}"/>
              </a:ext>
            </a:extLst>
          </p:cNvPr>
          <p:cNvSpPr/>
          <p:nvPr/>
        </p:nvSpPr>
        <p:spPr>
          <a:xfrm>
            <a:off x="792088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(set::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set.key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576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70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Idee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/>
              <a:t>Bewege</a:t>
            </a:r>
            <a:r>
              <a:rPr lang="en-US" dirty="0"/>
              <a:t>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zugegriffenem</a:t>
            </a:r>
            <a:r>
              <a:rPr lang="en-US" dirty="0"/>
              <a:t> Element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Wurzel</a:t>
            </a:r>
            <a:endParaRPr lang="en-US" dirty="0"/>
          </a:p>
          <a:p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 </a:t>
            </a:r>
            <a:r>
              <a:rPr lang="en-US" dirty="0" err="1"/>
              <a:t>sieben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Heap?</a:t>
            </a:r>
          </a:p>
          <a:p>
            <a:pPr lvl="1"/>
            <a:r>
              <a:rPr lang="en-US" dirty="0" err="1"/>
              <a:t>Nein</a:t>
            </a:r>
            <a:endParaRPr lang="en-US" dirty="0"/>
          </a:p>
          <a:p>
            <a:r>
              <a:rPr lang="en-US" dirty="0"/>
              <a:t>Wie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Bewegung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Wurzel</a:t>
            </a:r>
            <a:r>
              <a:rPr lang="en-US" dirty="0"/>
              <a:t> </a:t>
            </a:r>
            <a:r>
              <a:rPr lang="en-US" dirty="0" err="1"/>
              <a:t>realisieren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Idee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>
                <a:solidFill>
                  <a:schemeClr val="accent2"/>
                </a:solidFill>
              </a:rPr>
              <a:t>Splay-Operation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EF757B-1A52-0E48-A401-B2AF180537C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71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04868C8D-94DE-F148-B5A1-B5B9CA4C81F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72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AF07F3C9-D067-5C4B-A89E-06503999B31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73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err="1"/>
              <a:t>Bewegung</a:t>
            </a:r>
            <a:r>
              <a:rPr lang="en-US" dirty="0"/>
              <a:t> von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:</a:t>
            </a:r>
          </a:p>
          <a:p>
            <a:pPr marL="609600" indent="-609600">
              <a:buFontTx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3 </a:t>
            </a:r>
            <a:r>
              <a:rPr lang="en-US" dirty="0" err="1"/>
              <a:t>Fällen</a:t>
            </a:r>
            <a:r>
              <a:rPr lang="en-US" dirty="0"/>
              <a:t>.</a:t>
            </a:r>
          </a:p>
          <a:p>
            <a:pPr marL="609600" indent="-609600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1b.  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Kind der </a:t>
            </a:r>
            <a:r>
              <a:rPr lang="en-US" dirty="0" err="1"/>
              <a:t>Wurzel</a:t>
            </a:r>
            <a:r>
              <a:rPr lang="en-US" dirty="0"/>
              <a:t>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V="1">
            <a:off x="14033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 flipV="1">
            <a:off x="20510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190658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1546226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1042988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>
            <a:off x="1763713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2987676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 flipV="1">
            <a:off x="21240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 flipH="1" flipV="1">
            <a:off x="27717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7" name="Oval 25"/>
          <p:cNvSpPr>
            <a:spLocks noChangeArrowheads="1"/>
          </p:cNvSpPr>
          <p:nvPr/>
        </p:nvSpPr>
        <p:spPr bwMode="auto">
          <a:xfrm>
            <a:off x="2627313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2914651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18913644-8FA2-D64D-AFBB-80AB1AAB507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74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52197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6443663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 flipV="1">
            <a:off x="55800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 flipH="1" flipV="1">
            <a:off x="62277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6083300" y="4508501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 flipV="1">
            <a:off x="63722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7235825" y="4581526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 flipV="1">
            <a:off x="70199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6875463" y="4005263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5775325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6515100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ECB597D5-42AB-EA4E-B96B-522AFDCC040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9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75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AB5B8C76-74F9-6640-8217-673B21ADB7F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76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94F2FA93-8072-D74C-BECD-EA7C1E18840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77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4"/>
            <a:ext cx="3600454" cy="2447926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41" name="Rechteck 4">
            <a:extLst>
              <a:ext uri="{FF2B5EF4-FFF2-40B4-BE49-F238E27FC236}">
                <a16:creationId xmlns:a16="http://schemas.microsoft.com/office/drawing/2014/main" id="{BB8C7648-4DEA-D145-880B-7D63642B574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90460FCC-E3C5-5741-8206-C83EC364622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79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CC1E4C5-8EB6-7946-BBAC-8AE26036302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Abstrakter Datentyp: </a:t>
            </a:r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Wie kann ich über eine Struktur iterieren, deren interne Repräsentation verborgen ist?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err="1"/>
              <a:t>Iteratoren</a:t>
            </a:r>
            <a:r>
              <a:rPr lang="de-DE" sz="2400" dirty="0"/>
              <a:t> für einfache Mengen und Multimengen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  <a:endParaRPr lang="de-DE" sz="2800" dirty="0"/>
          </a:p>
          <a:p>
            <a:endParaRPr lang="de-DE" sz="2800" dirty="0"/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Base</a:t>
            </a:r>
            <a:r>
              <a:rPr lang="de-DE" sz="2400" dirty="0"/>
              <a:t> ist ein Julia Modul und liefert</a:t>
            </a:r>
            <a:br>
              <a:rPr lang="de-DE" sz="2400" dirty="0"/>
            </a:br>
            <a:r>
              <a:rPr lang="de-DE" sz="2400" dirty="0"/>
              <a:t>grundlegende  Funktionen</a:t>
            </a:r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Base</a:t>
            </a:r>
            <a:r>
              <a:rPr lang="de-DE" sz="2400" dirty="0"/>
              <a:t> ist immer verfügbar und beinhaltet z.B.</a:t>
            </a:r>
          </a:p>
          <a:p>
            <a:pPr lvl="1"/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de-DE" sz="2000" dirty="0"/>
              <a:t>, die bereits bekannte Funktion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br>
              <a:rPr lang="de-DE" dirty="0"/>
            </a:br>
            <a:r>
              <a:rPr lang="de-DE" dirty="0"/>
              <a:t> 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endParaRPr lang="de-DE" sz="2000" dirty="0"/>
          </a:p>
          <a:p>
            <a:pPr marL="0" indent="0">
              <a:buNone/>
            </a:pPr>
            <a:endParaRPr lang="de-DE" sz="2200" dirty="0"/>
          </a:p>
          <a:p>
            <a:pPr lvl="1"/>
            <a:endParaRPr lang="de-DE" sz="2000" dirty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9F4FC486-9F00-AB45-941F-A6E28A074563}"/>
              </a:ext>
            </a:extLst>
          </p:cNvPr>
          <p:cNvSpPr/>
          <p:nvPr/>
        </p:nvSpPr>
        <p:spPr>
          <a:xfrm>
            <a:off x="6156176" y="3284984"/>
            <a:ext cx="3744416" cy="1513284"/>
          </a:xfrm>
          <a:prstGeom prst="cloudCallout">
            <a:avLst>
              <a:gd name="adj1" fmla="val -70142"/>
              <a:gd name="adj2" fmla="val -535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Iteratoren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auch definierbar für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Keller, Schlangen, PQs,…</a:t>
            </a:r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E83D4D6-98DC-324E-91D4-C9DBDEDFC6E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97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81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20145ED-FFBD-CD4E-96F8-20D73AEAE57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82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E15F4B37-21B7-4647-A6BC-F5105F4824F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83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9" name="Rechteck 4">
            <a:extLst>
              <a:ext uri="{FF2B5EF4-FFF2-40B4-BE49-F238E27FC236}">
                <a16:creationId xmlns:a16="http://schemas.microsoft.com/office/drawing/2014/main" id="{FF0B5FB9-20D7-6540-B4DD-8B5048DC80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468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84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  <p:sp>
        <p:nvSpPr>
          <p:cNvPr id="51" name="Rechteck 4">
            <a:extLst>
              <a:ext uri="{FF2B5EF4-FFF2-40B4-BE49-F238E27FC236}">
                <a16:creationId xmlns:a16="http://schemas.microsoft.com/office/drawing/2014/main" id="{E59A0CC8-5A90-E540-B7A2-FDA52E9B94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85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C6115634-78E2-4F4D-995A-0F1E7077668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splay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(x, tree)</a:t>
            </a:r>
          </a:p>
          <a:p>
            <a:pPr marL="0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x.parent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  # x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wandert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hoch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Wende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geeignete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Splay-Operation an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tree.root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x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90E9A2-1879-3242-8E9D-8F133D1BF6F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B33087B8-9BFC-7BD1-BFD0-88CD1E2BDB96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839D-BFD1-AA48-84EA-477BA67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7D4D2-F64F-824A-8725-20870D42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323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C2C0-395A-C949-99A7-5EF168D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E98-B379-DE42-A54E-2085108A9803}"/>
              </a:ext>
            </a:extLst>
          </p:cNvPr>
          <p:cNvSpPr/>
          <p:nvPr/>
        </p:nvSpPr>
        <p:spPr>
          <a:xfrm>
            <a:off x="4547659" y="539251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>
                <a:latin typeface="Courier" pitchFamily="2" charset="0"/>
              </a:rPr>
              <a:t>using </a:t>
            </a:r>
            <a:r>
              <a:rPr lang="en-US" dirty="0" err="1">
                <a:latin typeface="Courier" pitchFamily="2" charset="0"/>
              </a:rPr>
              <a:t>DataStructures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pq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PriorityQueue</a:t>
            </a:r>
            <a:r>
              <a:rPr lang="en-US" dirty="0">
                <a:latin typeface="Courier" pitchFamily="2" charset="0"/>
              </a:rPr>
              <a:t>();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32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88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Splay-Operation: Maximal </a:t>
            </a:r>
            <a:r>
              <a:rPr lang="en-US" dirty="0" err="1"/>
              <a:t>ein</a:t>
            </a:r>
            <a:r>
              <a:rPr lang="en-US" dirty="0"/>
              <a:t> zig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" name="Rechteck 4">
            <a:extLst>
              <a:ext uri="{FF2B5EF4-FFF2-40B4-BE49-F238E27FC236}">
                <a16:creationId xmlns:a16="http://schemas.microsoft.com/office/drawing/2014/main" id="{E0C3E01B-870F-5E4D-9110-0E9D7F8559B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863-091B-F24C-A915-3974C723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Wirkung der </a:t>
            </a:r>
            <a:r>
              <a:rPr lang="de-DE" dirty="0" err="1"/>
              <a:t>Splay</a:t>
            </a:r>
            <a:r>
              <a:rPr lang="de-DE" dirty="0"/>
              <a:t>-Operationen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647D37-D46D-2246-A53D-A1EF6C6D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24744"/>
            <a:ext cx="4880620" cy="25233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3FBE-0D45-0442-B429-2AFB8796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00AE4-B3F9-C649-BCB0-7AE84F48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68308"/>
            <a:ext cx="4638352" cy="2548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7D4EB6-D994-AB4C-9EB6-B676898ED470}"/>
              </a:ext>
            </a:extLst>
          </p:cNvPr>
          <p:cNvSpPr/>
          <p:nvPr/>
        </p:nvSpPr>
        <p:spPr>
          <a:xfrm>
            <a:off x="4184634" y="201706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B9AF8-5EC6-504D-881A-D8546414B0C2}"/>
              </a:ext>
            </a:extLst>
          </p:cNvPr>
          <p:cNvSpPr/>
          <p:nvPr/>
        </p:nvSpPr>
        <p:spPr>
          <a:xfrm>
            <a:off x="3552089" y="4355717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4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Iteration über die Elemente von ADTs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24967"/>
            <a:ext cx="8507413" cy="5184353"/>
          </a:xfrm>
        </p:spPr>
        <p:txBody>
          <a:bodyPr/>
          <a:lstStyle/>
          <a:p>
            <a:r>
              <a:rPr lang="de-DE" altLang="de-DE" sz="2400" dirty="0"/>
              <a:t>Wir wollen von der genauen Datenstruktur abstrahieren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marL="0" indent="0">
              <a:buNone/>
            </a:pPr>
            <a:endParaRPr lang="en-GB" sz="2400" dirty="0">
              <a:solidFill>
                <a:srgbClr val="795E26"/>
              </a:solidFill>
              <a:latin typeface="Courier New" panose="02070309020205020404" pitchFamily="49" charset="0"/>
            </a:endParaRPr>
          </a:p>
          <a:p>
            <a:endParaRPr lang="en-GB" sz="1200" dirty="0"/>
          </a:p>
          <a:p>
            <a:r>
              <a:rPr lang="en-GB" sz="2400" dirty="0" err="1"/>
              <a:t>Funktion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</a:p>
          <a:p>
            <a:pPr lvl="1"/>
            <a:r>
              <a:rPr lang="en-GB" sz="2000" dirty="0">
                <a:cs typeface="ＭＳ Ｐゴシック" charset="0"/>
              </a:rPr>
              <a:t>Iterator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erzeugen</a:t>
            </a:r>
            <a:endParaRPr lang="en-GB" sz="2000" dirty="0">
              <a:solidFill>
                <a:srgbClr val="000000"/>
              </a:solidFill>
            </a:endParaRPr>
          </a:p>
          <a:p>
            <a:pPr lvl="1"/>
            <a:r>
              <a:rPr lang="en-GB" sz="2000" dirty="0" err="1">
                <a:solidFill>
                  <a:srgbClr val="000000"/>
                </a:solidFill>
              </a:rPr>
              <a:t>Tupel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erstem</a:t>
            </a:r>
            <a:r>
              <a:rPr lang="en-GB" sz="2000" dirty="0">
                <a:solidFill>
                  <a:srgbClr val="000000"/>
                </a:solidFill>
              </a:rPr>
              <a:t> Element und </a:t>
            </a:r>
            <a:r>
              <a:rPr lang="en-GB" sz="2000" dirty="0" err="1">
                <a:solidFill>
                  <a:srgbClr val="000000"/>
                </a:solidFill>
              </a:rPr>
              <a:t>Zustand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oder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nothing</a:t>
            </a:r>
            <a:r>
              <a:rPr lang="en-GB" sz="2000" dirty="0">
                <a:solidFill>
                  <a:srgbClr val="000000"/>
                </a:solidFill>
              </a:rPr>
              <a:t> falls leer </a:t>
            </a:r>
          </a:p>
          <a:p>
            <a:r>
              <a:rPr lang="en-GB" sz="2400" dirty="0" err="1"/>
              <a:t>Funktion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pPr lvl="1"/>
            <a:r>
              <a:rPr lang="en-GB" sz="2000" dirty="0" err="1">
                <a:solidFill>
                  <a:srgbClr val="000000"/>
                </a:solidFill>
              </a:rPr>
              <a:t>Tupel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nächstem</a:t>
            </a:r>
            <a:r>
              <a:rPr lang="en-GB" sz="2000" dirty="0">
                <a:solidFill>
                  <a:srgbClr val="000000"/>
                </a:solidFill>
              </a:rPr>
              <a:t> Element und </a:t>
            </a:r>
            <a:r>
              <a:rPr lang="en-GB" sz="2000" dirty="0" err="1">
                <a:solidFill>
                  <a:srgbClr val="000000"/>
                </a:solidFill>
              </a:rPr>
              <a:t>Zustand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oder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nothing</a:t>
            </a:r>
            <a:r>
              <a:rPr lang="en-GB" sz="2000" dirty="0">
                <a:solidFill>
                  <a:srgbClr val="000000"/>
                </a:solidFill>
              </a:rPr>
              <a:t> falls </a:t>
            </a:r>
            <a:r>
              <a:rPr lang="en-GB" sz="2000" dirty="0" err="1">
                <a:solidFill>
                  <a:srgbClr val="000000"/>
                </a:solidFill>
              </a:rPr>
              <a:t>zu</a:t>
            </a:r>
            <a:r>
              <a:rPr lang="en-GB" sz="2000" dirty="0">
                <a:solidFill>
                  <a:srgbClr val="000000"/>
                </a:solidFill>
              </a:rPr>
              <a:t> Ende</a:t>
            </a:r>
            <a:endParaRPr lang="de-DE" sz="2000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" name="Textfeld 8"/>
          <p:cNvSpPr txBox="1"/>
          <p:nvPr/>
        </p:nvSpPr>
        <p:spPr>
          <a:xfrm>
            <a:off x="827584" y="1556792"/>
            <a:ext cx="7128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	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(element, state)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Etwas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mit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dem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Element tun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0766-8594-364B-AF5F-E94119CD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Splay</a:t>
            </a:r>
            <a:r>
              <a:rPr lang="de-DE" dirty="0"/>
              <a:t>-Bäumen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38D8-5168-5B4E-8B43-788BF68C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 eine Folge von Zugriffen mit </a:t>
            </a:r>
            <a:r>
              <a:rPr lang="de-DE" dirty="0" err="1">
                <a:solidFill>
                  <a:srgbClr val="0833FF"/>
                </a:solidFill>
              </a:rPr>
              <a:t>search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entsteht ein ausgeglichener Baum</a:t>
            </a:r>
          </a:p>
          <a:p>
            <a:r>
              <a:rPr lang="de-DE" dirty="0"/>
              <a:t>Argumentationstechnik:</a:t>
            </a:r>
          </a:p>
          <a:p>
            <a:pPr lvl="1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amortisiert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D11C-99FA-014B-BD27-D72904E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17E99-2C63-2A4E-AA65-D0271F58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068960"/>
            <a:ext cx="5545613" cy="3280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44C24-0653-A942-91D3-F3FDA1D3C96B}"/>
              </a:ext>
            </a:extLst>
          </p:cNvPr>
          <p:cNvSpPr txBox="1"/>
          <p:nvPr/>
        </p:nvSpPr>
        <p:spPr>
          <a:xfrm>
            <a:off x="3419872" y="415574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D5A4A53F-B976-FF45-99A5-309FCC051912}"/>
              </a:ext>
            </a:extLst>
          </p:cNvPr>
          <p:cNvSpPr/>
          <p:nvPr/>
        </p:nvSpPr>
        <p:spPr>
          <a:xfrm>
            <a:off x="2843808" y="5981184"/>
            <a:ext cx="40482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00FF"/>
                </a:solidFill>
              </a:rPr>
              <a:t>Daniel D. </a:t>
            </a:r>
            <a:r>
              <a:rPr lang="de-DE" sz="900" dirty="0" err="1">
                <a:solidFill>
                  <a:srgbClr val="0000FF"/>
                </a:solidFill>
              </a:rPr>
              <a:t>Sleator</a:t>
            </a:r>
            <a:r>
              <a:rPr lang="de-DE" sz="900" dirty="0">
                <a:solidFill>
                  <a:srgbClr val="0000FF"/>
                </a:solidFill>
              </a:rPr>
              <a:t>, Robert </a:t>
            </a:r>
            <a:r>
              <a:rPr lang="de-DE" sz="900" dirty="0" err="1">
                <a:solidFill>
                  <a:srgbClr val="0000FF"/>
                </a:solidFill>
              </a:rPr>
              <a:t>Tarjan</a:t>
            </a:r>
            <a:r>
              <a:rPr lang="de-DE" sz="900" dirty="0">
                <a:solidFill>
                  <a:srgbClr val="0000FF"/>
                </a:solidFill>
              </a:rPr>
              <a:t>: </a:t>
            </a:r>
            <a:r>
              <a:rPr lang="de-DE" sz="900" dirty="0" err="1">
                <a:solidFill>
                  <a:srgbClr val="0000FF"/>
                </a:solidFill>
              </a:rPr>
              <a:t>Self-Adjusting</a:t>
            </a:r>
            <a:r>
              <a:rPr lang="de-DE" sz="900" dirty="0">
                <a:solidFill>
                  <a:srgbClr val="0000FF"/>
                </a:solidFill>
              </a:rPr>
              <a:t> Binary Search </a:t>
            </a:r>
            <a:r>
              <a:rPr lang="de-DE" sz="900" dirty="0" err="1">
                <a:solidFill>
                  <a:srgbClr val="0000FF"/>
                </a:solidFill>
              </a:rPr>
              <a:t>Trees</a:t>
            </a:r>
            <a:r>
              <a:rPr lang="de-DE" sz="900" dirty="0">
                <a:solidFill>
                  <a:srgbClr val="0000FF"/>
                </a:solidFill>
              </a:rPr>
              <a:t>, In: Journal of </a:t>
            </a:r>
            <a:r>
              <a:rPr lang="de-DE" sz="900" dirty="0" err="1">
                <a:solidFill>
                  <a:srgbClr val="0000FF"/>
                </a:solidFill>
              </a:rPr>
              <a:t>the</a:t>
            </a:r>
            <a:r>
              <a:rPr lang="de-DE" sz="900" dirty="0">
                <a:solidFill>
                  <a:srgbClr val="0000FF"/>
                </a:solidFill>
              </a:rPr>
              <a:t> ACM (</a:t>
            </a:r>
            <a:r>
              <a:rPr lang="de-DE" sz="900" dirty="0" err="1">
                <a:solidFill>
                  <a:srgbClr val="0000FF"/>
                </a:solidFill>
              </a:rPr>
              <a:t>Association</a:t>
            </a:r>
            <a:r>
              <a:rPr lang="de-DE" sz="900" dirty="0">
                <a:solidFill>
                  <a:srgbClr val="0000FF"/>
                </a:solidFill>
              </a:rPr>
              <a:t> </a:t>
            </a:r>
            <a:r>
              <a:rPr lang="de-DE" sz="900" dirty="0" err="1">
                <a:solidFill>
                  <a:srgbClr val="0000FF"/>
                </a:solidFill>
              </a:rPr>
              <a:t>for</a:t>
            </a:r>
            <a:r>
              <a:rPr lang="de-DE" sz="900" dirty="0">
                <a:solidFill>
                  <a:srgbClr val="0000FF"/>
                </a:solidFill>
              </a:rPr>
              <a:t> Computing </a:t>
            </a:r>
            <a:r>
              <a:rPr lang="de-DE" sz="900" dirty="0" err="1">
                <a:solidFill>
                  <a:srgbClr val="0000FF"/>
                </a:solidFill>
              </a:rPr>
              <a:t>Machinery</a:t>
            </a:r>
            <a:r>
              <a:rPr lang="de-DE" sz="900" dirty="0">
                <a:solidFill>
                  <a:srgbClr val="0000FF"/>
                </a:solidFill>
              </a:rPr>
              <a:t>). 32, Nr. 3, S. 652–686, </a:t>
            </a:r>
            <a:r>
              <a:rPr lang="de-DE" sz="9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36602952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91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y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756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  <a:r>
              <a:rPr lang="en-US" sz="2400" dirty="0"/>
              <a:t>), </a:t>
            </a:r>
            <a:r>
              <a:rPr lang="en-US" sz="2400" dirty="0">
                <a:solidFill>
                  <a:schemeClr val="hlink"/>
                </a:solidFill>
              </a:rPr>
              <a:t>x&lt;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/>
              <a:t> 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4CE4D5DB-56EE-0541-85CE-8D3DDAC19A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92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3AF06AFD-BA74-ED4B-9326-0567A124CF1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93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insert(e, T):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split(key(e), T) </a:t>
            </a:r>
            <a:r>
              <a:rPr lang="en-US" dirty="0" err="1"/>
              <a:t>aus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hlink"/>
                </a:solidFill>
              </a:rPr>
              <a:t>key(e)</a:t>
            </a:r>
            <a:r>
              <a:rPr lang="en-US" dirty="0"/>
              <a:t> in Wurzel des </a:t>
            </a:r>
            <a:r>
              <a:rPr lang="en-US" dirty="0" err="1"/>
              <a:t>linken</a:t>
            </a:r>
            <a:r>
              <a:rPr lang="en-US" dirty="0"/>
              <a:t> </a:t>
            </a:r>
            <a:r>
              <a:rPr lang="en-US" dirty="0" err="1"/>
              <a:t>Baums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delete(k, T):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search(k, T)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(</a:t>
            </a:r>
            <a:r>
              <a:rPr lang="en-US" dirty="0" err="1"/>
              <a:t>bringt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</a:t>
            </a:r>
            <a:r>
              <a:rPr lang="en-US" dirty="0"/>
              <a:t> in die Wurzel)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Entferne</a:t>
            </a:r>
            <a:r>
              <a:rPr lang="en-US" dirty="0"/>
              <a:t> Wurzel und </a:t>
            </a: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der </a:t>
            </a:r>
            <a:r>
              <a:rPr lang="en-US" dirty="0" err="1"/>
              <a:t>beiden</a:t>
            </a:r>
            <a:r>
              <a:rPr lang="en-US" dirty="0"/>
              <a:t> </a:t>
            </a:r>
            <a:r>
              <a:rPr lang="en-US" dirty="0" err="1"/>
              <a:t>Teilbäume</a:t>
            </a:r>
            <a:r>
              <a:rPr lang="en-US" dirty="0"/>
              <a:t> </a:t>
            </a:r>
            <a:r>
              <a:rPr lang="en-US" dirty="0" err="1"/>
              <a:t>durch</a:t>
            </a:r>
            <a:endParaRPr lang="en-US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739B2DC-32DD-574F-87BD-15D4953533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7C83-0487-D547-8F85-34A49511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 Splay-Baum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23D6-CFEA-C846-A3D1-8F9CDBE4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>
                <a:solidFill>
                  <a:srgbClr val="0833FF"/>
                </a:solidFill>
              </a:rPr>
              <a:t>Umstrukturierung bei der Suche</a:t>
            </a:r>
          </a:p>
          <a:p>
            <a:pPr lvl="1"/>
            <a:r>
              <a:rPr lang="de-DE" dirty="0"/>
              <a:t>Search,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sind </a:t>
            </a:r>
            <a:r>
              <a:rPr lang="de-DE" dirty="0">
                <a:solidFill>
                  <a:srgbClr val="0833FF"/>
                </a:solidFill>
              </a:rPr>
              <a:t>effizient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833FF"/>
                </a:solidFill>
              </a:rPr>
              <a:t>Statische Optimalität</a:t>
            </a:r>
          </a:p>
          <a:p>
            <a:pPr lvl="1"/>
            <a:r>
              <a:rPr lang="de-DE" dirty="0"/>
              <a:t>Für geg. Anfragesequenz ist </a:t>
            </a:r>
            <a:r>
              <a:rPr lang="de-DE" dirty="0" err="1"/>
              <a:t>Splay</a:t>
            </a:r>
            <a:r>
              <a:rPr lang="de-DE" dirty="0"/>
              <a:t>-Baum-Zugriffszeit asymptotisch gleich zu der Zugriffszeit mit optimalem Baum bzgl. a priori gegebener Gewichte der Knoten</a:t>
            </a:r>
          </a:p>
          <a:p>
            <a:r>
              <a:rPr lang="de-DE" dirty="0">
                <a:solidFill>
                  <a:srgbClr val="0833FF"/>
                </a:solidFill>
              </a:rPr>
              <a:t>Dynamische Optimalität? </a:t>
            </a:r>
          </a:p>
          <a:p>
            <a:pPr lvl="1"/>
            <a:r>
              <a:rPr lang="de-DE" dirty="0"/>
              <a:t>Gilt das auch bzgl. der besten dynamischen Baumstruktur?</a:t>
            </a:r>
          </a:p>
          <a:p>
            <a:pPr lvl="1"/>
            <a:r>
              <a:rPr lang="de-DE" dirty="0"/>
              <a:t>Offenes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60BD-E602-8940-BC39-80330D10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23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95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Wurzeleigenschaft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Tiefeneigenschaft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dem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Es </a:t>
            </a:r>
            <a:r>
              <a:rPr lang="en-US" sz="2400" dirty="0" err="1"/>
              <a:t>gibt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833FF"/>
                </a:solidFill>
              </a:rPr>
              <a:t>keine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direkten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Kanten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zu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Listenelementen</a:t>
            </a:r>
            <a:endParaRPr lang="en-US" sz="2400" dirty="0">
              <a:solidFill>
                <a:srgbClr val="0833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Science, S. 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0C8CC297-40BC-1CB2-EBDB-8CDC47D0E21E}"/>
              </a:ext>
            </a:extLst>
          </p:cNvPr>
          <p:cNvSpPr/>
          <p:nvPr/>
        </p:nvSpPr>
        <p:spPr>
          <a:xfrm>
            <a:off x="7140435" y="5517232"/>
            <a:ext cx="1824178" cy="76609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Beispielimplementierung </a:t>
            </a:r>
          </a:p>
          <a:p>
            <a:pPr algn="ctr"/>
            <a:r>
              <a:rPr lang="de-DE" sz="1100" dirty="0"/>
              <a:t>in Julia vorhanden.</a:t>
            </a:r>
            <a:endParaRPr lang="en-DE" sz="1100" dirty="0"/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8450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97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78182F89-0C79-654F-B21D-0273D26FDD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98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Deutung</a:t>
            </a:r>
            <a:r>
              <a:rPr lang="en-US" sz="2400" dirty="0"/>
              <a:t> von Rot-</a:t>
            </a:r>
            <a:r>
              <a:rPr lang="en-US" sz="2400" dirty="0" err="1"/>
              <a:t>schwarz</a:t>
            </a:r>
            <a:r>
              <a:rPr lang="en-US" sz="2400" dirty="0"/>
              <a:t>-</a:t>
            </a:r>
            <a:r>
              <a:rPr lang="en-US" sz="2400" dirty="0" err="1"/>
              <a:t>Mustern</a:t>
            </a:r>
            <a:r>
              <a:rPr lang="en-US" sz="2400" dirty="0"/>
              <a:t>: </a:t>
            </a:r>
          </a:p>
          <a:p>
            <a:pPr marL="609600" indent="-609600">
              <a:buFontTx/>
              <a:buNone/>
            </a:pPr>
            <a:r>
              <a:rPr lang="en-US" sz="2400" dirty="0"/>
              <a:t>B-Baum (Baum </a:t>
            </a:r>
            <a:r>
              <a:rPr lang="en-US" sz="2400" dirty="0" err="1"/>
              <a:t>mit</a:t>
            </a:r>
            <a:r>
              <a:rPr lang="en-US" sz="2400" dirty="0"/>
              <a:t> “</a:t>
            </a:r>
            <a:r>
              <a:rPr lang="en-US" sz="2400" dirty="0" err="1"/>
              <a:t>Separatoren</a:t>
            </a:r>
            <a:r>
              <a:rPr lang="en-US" sz="2400" dirty="0"/>
              <a:t>” und min 2 max 4 </a:t>
            </a:r>
            <a:r>
              <a:rPr lang="en-US" sz="2400" dirty="0" err="1"/>
              <a:t>Nachfolger</a:t>
            </a:r>
            <a:r>
              <a:rPr lang="en-US" sz="2400" dirty="0"/>
              <a:t>)</a:t>
            </a:r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99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1BA86CAE-31D5-4147-826B-9C711E33D7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83" grpId="0" animBg="1"/>
      <p:bldP spid="398384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10588</TotalTime>
  <Words>8802</Words>
  <Application>Microsoft Macintosh PowerPoint</Application>
  <PresentationFormat>On-screen Show (4:3)</PresentationFormat>
  <Paragraphs>2043</Paragraphs>
  <Slides>145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6" baseType="lpstr">
      <vt:lpstr>Arial Unicode MS</vt:lpstr>
      <vt:lpstr>Calibri</vt:lpstr>
      <vt:lpstr>Cambria Math</vt:lpstr>
      <vt:lpstr>Chalkduster</vt:lpstr>
      <vt:lpstr>cmsy10</vt:lpstr>
      <vt:lpstr>Courier</vt:lpstr>
      <vt:lpstr>Courier New</vt:lpstr>
      <vt:lpstr>Myriad Pro</vt:lpstr>
      <vt:lpstr>Symbol</vt:lpstr>
      <vt:lpstr>Wingdings</vt:lpstr>
      <vt:lpstr>7_Standarddesign</vt:lpstr>
      <vt:lpstr>Algorithmen und Datenstrukturen</vt:lpstr>
      <vt:lpstr>PowerPoint Presentation</vt:lpstr>
      <vt:lpstr>Wiederholung</vt:lpstr>
      <vt:lpstr>Arrays in Julia</vt:lpstr>
      <vt:lpstr>Mengen in Julia</vt:lpstr>
      <vt:lpstr>Implementierung von Mengen</vt:lpstr>
      <vt:lpstr>KeySet</vt:lpstr>
      <vt:lpstr>Abstrakter Datentyp: Iteratoren</vt:lpstr>
      <vt:lpstr>Iteration über die Elemente von ADTs</vt:lpstr>
      <vt:lpstr>Kurzschreibweise für die Iteratoranwendung</vt:lpstr>
      <vt:lpstr>Typdefinition und Methoden</vt:lpstr>
      <vt:lpstr>Wiederholung: Structs als Typen</vt:lpstr>
      <vt:lpstr>Vergleichsoperatoren für Typen</vt:lpstr>
      <vt:lpstr>Noch einmal: Vergleiche</vt:lpstr>
      <vt:lpstr>Mengen: API (1)</vt:lpstr>
      <vt:lpstr>Mengen: API (2)</vt:lpstr>
      <vt:lpstr>Mengen: API (3)</vt:lpstr>
      <vt:lpstr>Danksagung</vt:lpstr>
      <vt:lpstr>Repräsentation einer Menge als verkettete Liste?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Repräsentation einer Menge als Array?</vt:lpstr>
      <vt:lpstr>Binäre Suche</vt:lpstr>
      <vt:lpstr>Array als interne Repräsentation von Mengen</vt:lpstr>
      <vt:lpstr>Repräsentation als sortierte Liste?</vt:lpstr>
      <vt:lpstr>Motivation für Suche nach neuer Trägerstruktur</vt:lpstr>
      <vt:lpstr>Binäre Suchbäume - Definition</vt:lpstr>
      <vt:lpstr>Beispiele für binäre Suchbäume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 (ideal)</vt:lpstr>
      <vt:lpstr>Aufgabe: Iteration über alle Elemente?</vt:lpstr>
      <vt:lpstr>Aufgabe: Iteration auch über Baumknoten?</vt:lpstr>
      <vt:lpstr>Inorder-Ausgabe ergibt Sortierreihenfolge</vt:lpstr>
      <vt:lpstr>Aufgabe: Fold für Bäume</vt:lpstr>
      <vt:lpstr>Aufgabe: Iteration auch über Baumknoten?</vt:lpstr>
      <vt:lpstr>Binärer Suchbaum</vt:lpstr>
      <vt:lpstr>search(k) Operation</vt:lpstr>
      <vt:lpstr>Binärer Suchbaum als Navigationsstruktur</vt:lpstr>
      <vt:lpstr>Search(9)</vt:lpstr>
      <vt:lpstr>Insert Operation</vt:lpstr>
      <vt:lpstr>Insert(5)</vt:lpstr>
      <vt:lpstr>Insert(5)</vt:lpstr>
      <vt:lpstr>Insert(12)</vt:lpstr>
      <vt:lpstr>Insert(12)</vt:lpstr>
      <vt:lpstr>Delete Operation</vt:lpstr>
      <vt:lpstr>Delete(1)</vt:lpstr>
      <vt:lpstr>Delete(1)</vt:lpstr>
      <vt:lpstr>Delete(1)</vt:lpstr>
      <vt:lpstr>Delete(1)</vt:lpstr>
      <vt:lpstr>Delete(1)</vt:lpstr>
      <vt:lpstr>Delete(14)</vt:lpstr>
      <vt:lpstr>Delete(14)</vt:lpstr>
      <vt:lpstr>Entarteter Binärbaum</vt:lpstr>
      <vt:lpstr>Automatische Umstrukturierung </vt:lpstr>
      <vt:lpstr>Definition: Ausgeglichener Suchbaum</vt:lpstr>
      <vt:lpstr>Ein weiterer Zeiger pro Knoten…</vt:lpstr>
      <vt:lpstr>Navigationsbäume mit Zeigern auf Listenelemente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PowerPoint Presentation</vt:lpstr>
      <vt:lpstr>Splay-Operation: Maximal ein zig</vt:lpstr>
      <vt:lpstr>Wirkung der Splay-Operationen</vt:lpstr>
      <vt:lpstr>Analyse von Splay-Bäumen</vt:lpstr>
      <vt:lpstr>Splay-Baum Operationen</vt:lpstr>
      <vt:lpstr>Splay-Baum Operationen</vt:lpstr>
      <vt:lpstr>Splay-Baum Operationen</vt:lpstr>
      <vt:lpstr>Zusammenfassung Splay-Baum</vt:lpstr>
      <vt:lpstr>Rot-Schwarz-Baum</vt:lpstr>
      <vt:lpstr>Danksagung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Problem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2281</cp:revision>
  <cp:lastPrinted>2015-04-09T12:56:16Z</cp:lastPrinted>
  <dcterms:created xsi:type="dcterms:W3CDTF">2010-04-27T12:26:40Z</dcterms:created>
  <dcterms:modified xsi:type="dcterms:W3CDTF">2023-05-25T08:07:34Z</dcterms:modified>
</cp:coreProperties>
</file>