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4"/>
  </p:notesMasterIdLst>
  <p:handoutMasterIdLst>
    <p:handoutMasterId r:id="rId45"/>
  </p:handoutMasterIdLst>
  <p:sldIdLst>
    <p:sldId id="273" r:id="rId2"/>
    <p:sldId id="785" r:id="rId3"/>
    <p:sldId id="786" r:id="rId4"/>
    <p:sldId id="450" r:id="rId5"/>
    <p:sldId id="453" r:id="rId6"/>
    <p:sldId id="482" r:id="rId7"/>
    <p:sldId id="452" r:id="rId8"/>
    <p:sldId id="454" r:id="rId9"/>
    <p:sldId id="455" r:id="rId10"/>
    <p:sldId id="418" r:id="rId11"/>
    <p:sldId id="481" r:id="rId12"/>
    <p:sldId id="419" r:id="rId13"/>
    <p:sldId id="420" r:id="rId14"/>
    <p:sldId id="456" r:id="rId15"/>
    <p:sldId id="421" r:id="rId16"/>
    <p:sldId id="483" r:id="rId17"/>
    <p:sldId id="485" r:id="rId18"/>
    <p:sldId id="422" r:id="rId19"/>
    <p:sldId id="460" r:id="rId20"/>
    <p:sldId id="423" r:id="rId21"/>
    <p:sldId id="424" r:id="rId22"/>
    <p:sldId id="463" r:id="rId23"/>
    <p:sldId id="458" r:id="rId24"/>
    <p:sldId id="466" r:id="rId25"/>
    <p:sldId id="425" r:id="rId26"/>
    <p:sldId id="426" r:id="rId27"/>
    <p:sldId id="480" r:id="rId28"/>
    <p:sldId id="279" r:id="rId29"/>
    <p:sldId id="464" r:id="rId30"/>
    <p:sldId id="428" r:id="rId31"/>
    <p:sldId id="427" r:id="rId32"/>
    <p:sldId id="486" r:id="rId33"/>
    <p:sldId id="491" r:id="rId34"/>
    <p:sldId id="489" r:id="rId35"/>
    <p:sldId id="443" r:id="rId36"/>
    <p:sldId id="495" r:id="rId37"/>
    <p:sldId id="432" r:id="rId38"/>
    <p:sldId id="494" r:id="rId39"/>
    <p:sldId id="496" r:id="rId40"/>
    <p:sldId id="492" r:id="rId41"/>
    <p:sldId id="493" r:id="rId42"/>
    <p:sldId id="445" r:id="rId4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833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88"/>
    <p:restoredTop sz="75102"/>
  </p:normalViewPr>
  <p:slideViewPr>
    <p:cSldViewPr>
      <p:cViewPr varScale="1">
        <p:scale>
          <a:sx n="90" d="100"/>
          <a:sy n="90" d="100"/>
        </p:scale>
        <p:origin x="192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07.06.23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07.06.23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94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77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16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972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499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92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959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19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498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078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49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446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055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745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784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842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C2E425E-28FF-E252-6D3A-25201F2BA0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6C873-4A30-6D4E-9B87-2CA2C45BDF24}" type="slidenum">
              <a:rPr lang="en-US" altLang="en-DE"/>
              <a:pPr/>
              <a:t>28</a:t>
            </a:fld>
            <a:endParaRPr lang="en-US" altLang="en-DE"/>
          </a:p>
        </p:txBody>
      </p:sp>
      <p:sp>
        <p:nvSpPr>
          <p:cNvPr id="436226" name="Rectangle 2">
            <a:extLst>
              <a:ext uri="{FF2B5EF4-FFF2-40B4-BE49-F238E27FC236}">
                <a16:creationId xmlns:a16="http://schemas.microsoft.com/office/drawing/2014/main" id="{33B44D38-C5CB-EB12-33D1-F0F7B49D72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>
            <a:extLst>
              <a:ext uri="{FF2B5EF4-FFF2-40B4-BE49-F238E27FC236}">
                <a16:creationId xmlns:a16="http://schemas.microsoft.com/office/drawing/2014/main" id="{9835E67F-25A9-CE65-99EC-9033BF08A2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DE" altLang="en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112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28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383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336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6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80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689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219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84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96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86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05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38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08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20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C7D7C-E347-F545-A6EA-4C030BF08F99}" type="datetime1">
              <a:rPr lang="de-DE"/>
              <a:pPr>
                <a:defRPr/>
              </a:pPr>
              <a:t>07.06.23</a:t>
            </a:fld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Kapitel 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C49DC-0240-764A-A484-82835D3D72C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62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2509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Magnus Bender (Übungen)</a:t>
            </a:r>
          </a:p>
          <a:p>
            <a:pPr eaLnBrk="1" hangingPunct="1">
              <a:defRPr/>
            </a:pPr>
            <a:r>
              <a:rPr lang="de-DE" sz="2400" dirty="0"/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1AF11-BE4A-8F4D-B102-6F0A79D046F6}"/>
              </a:ext>
            </a:extLst>
          </p:cNvPr>
          <p:cNvSpPr txBox="1"/>
          <p:nvPr/>
        </p:nvSpPr>
        <p:spPr>
          <a:xfrm>
            <a:off x="2188174" y="2132856"/>
            <a:ext cx="476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Partitionierung von Mengen, Disjunkte Mengen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35E09-2499-FB48-87C3-3B0023E78D2B}" type="slidenum">
              <a:rPr lang="de-DE"/>
              <a:pPr>
                <a:defRPr/>
              </a:pPr>
              <a:t>10</a:t>
            </a:fld>
            <a:endParaRPr lang="de-DE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Datenstruktur: Partitionierung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038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Operationen:</a:t>
            </a:r>
          </a:p>
          <a:p>
            <a:pPr eaLnBrk="1" hangingPunct="1">
              <a:defRPr/>
            </a:pPr>
            <a:r>
              <a:rPr lang="de-DE" dirty="0" err="1">
                <a:solidFill>
                  <a:srgbClr val="FF0000"/>
                </a:solidFill>
                <a:cs typeface="+mn-cs"/>
              </a:rPr>
              <a:t>make_pset</a:t>
            </a:r>
            <a:r>
              <a:rPr lang="de-DE" dirty="0">
                <a:solidFill>
                  <a:srgbClr val="FF0000"/>
                </a:solidFill>
                <a:cs typeface="+mn-cs"/>
              </a:rPr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elems</a:t>
            </a:r>
            <a:r>
              <a:rPr lang="de-DE" dirty="0">
                <a:solidFill>
                  <a:srgbClr val="FF0000"/>
                </a:solidFill>
                <a:cs typeface="+mn-cs"/>
              </a:rPr>
              <a:t>): </a:t>
            </a:r>
            <a:r>
              <a:rPr lang="de-DE" dirty="0">
                <a:cs typeface="+mn-cs"/>
              </a:rPr>
              <a:t>erzeugt eine partitionierte Menge mit Einer-Partitionen der Elemente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elems</a:t>
            </a:r>
            <a:endParaRPr lang="de-DE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dirty="0" err="1">
                <a:solidFill>
                  <a:srgbClr val="FF0000"/>
                </a:solidFill>
                <a:cs typeface="+mn-cs"/>
              </a:rPr>
              <a:t>union</a:t>
            </a:r>
            <a:r>
              <a:rPr lang="de-DE" dirty="0">
                <a:solidFill>
                  <a:srgbClr val="FF0000"/>
                </a:solidFill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,T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2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pset</a:t>
            </a:r>
            <a:r>
              <a:rPr lang="de-DE" dirty="0">
                <a:solidFill>
                  <a:srgbClr val="FF0000"/>
                </a:solidFill>
                <a:cs typeface="+mn-cs"/>
              </a:rPr>
              <a:t>):</a:t>
            </a:r>
            <a:r>
              <a:rPr lang="de-DE" dirty="0">
                <a:cs typeface="+mn-cs"/>
              </a:rPr>
              <a:t> vereinigt Elemente in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cs typeface="+mn-cs"/>
              </a:rPr>
              <a:t> und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cs typeface="+mn-cs"/>
              </a:rPr>
              <a:t>zu </a:t>
            </a:r>
            <a:br>
              <a:rPr lang="de-DE" dirty="0">
                <a:cs typeface="+mn-cs"/>
              </a:rPr>
            </a:br>
            <a:r>
              <a:rPr lang="de-DE" dirty="0">
                <a:solidFill>
                  <a:schemeClr val="hlink"/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solidFill>
                  <a:schemeClr val="hlink"/>
                </a:solidFill>
                <a:latin typeface="cmsy10" charset="0"/>
                <a:cs typeface="+mn-cs"/>
              </a:rPr>
              <a:t>⋃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cs typeface="+mn-cs"/>
              </a:rPr>
              <a:t>in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pset</a:t>
            </a:r>
            <a:r>
              <a:rPr lang="de-DE" dirty="0">
                <a:solidFill>
                  <a:schemeClr val="hlink"/>
                </a:solidFill>
                <a:cs typeface="+mn-cs"/>
              </a:rPr>
              <a:t>, </a:t>
            </a:r>
            <a:r>
              <a:rPr lang="de-DE" dirty="0">
                <a:cs typeface="+mn-cs"/>
              </a:rPr>
              <a:t>die Mengen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und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werden über den Repräsentanten eindeutig referenziert. Ggf. wird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pset</a:t>
            </a:r>
            <a:r>
              <a:rPr lang="de-DE" dirty="0"/>
              <a:t> verändert, wenn die Repräsentanten gleich sind wird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pset</a:t>
            </a:r>
            <a:r>
              <a:rPr lang="de-DE" dirty="0"/>
              <a:t> allerdings nicht verändert</a:t>
            </a:r>
            <a:endParaRPr lang="de-DE" baseline="-25000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find(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pset</a:t>
            </a:r>
            <a:r>
              <a:rPr lang="de-DE" dirty="0">
                <a:solidFill>
                  <a:srgbClr val="FF0000"/>
                </a:solidFill>
                <a:cs typeface="+mn-cs"/>
              </a:rPr>
              <a:t>):</a:t>
            </a:r>
            <a:r>
              <a:rPr lang="de-DE" dirty="0">
                <a:cs typeface="+mn-cs"/>
              </a:rPr>
              <a:t> gibt (eindeutigen) Repräsentanten der Teilmenge aus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pset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dirty="0">
                <a:cs typeface="+mn-cs"/>
              </a:rPr>
              <a:t>zurück, zu der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gehört</a:t>
            </a:r>
          </a:p>
        </p:txBody>
      </p:sp>
    </p:spTree>
    <p:extLst>
      <p:ext uri="{BB962C8B-B14F-4D97-AF65-F5344CB8AC3E}">
        <p14:creationId xmlns:p14="http://schemas.microsoft.com/office/powerpoint/2010/main" val="108724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1">
            <a:extLst>
              <a:ext uri="{FF2B5EF4-FFF2-40B4-BE49-F238E27FC236}">
                <a16:creationId xmlns:a16="http://schemas.microsoft.com/office/drawing/2014/main" id="{65E2CFD6-CAF1-C348-AAC5-C243E3641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2" y="4222750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5</a:t>
            </a:r>
          </a:p>
        </p:txBody>
      </p:sp>
      <p:sp>
        <p:nvSpPr>
          <p:cNvPr id="2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DC4FE-922C-2249-BDA8-F451D1BA8252}" type="slidenum">
              <a:rPr lang="de-DE"/>
              <a:pPr>
                <a:defRPr/>
              </a:pPr>
              <a:t>11</a:t>
            </a:fld>
            <a:endParaRPr lang="de-DE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Union-Find </a:t>
            </a:r>
            <a:r>
              <a:rPr lang="en-US" dirty="0" err="1">
                <a:cs typeface="+mj-cs"/>
              </a:rPr>
              <a:t>Datenstruktur</a:t>
            </a:r>
            <a:endParaRPr lang="en-US" dirty="0">
              <a:cs typeface="+mj-cs"/>
            </a:endParaRPr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491760" y="1708710"/>
            <a:ext cx="29594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Find(10, P) </a:t>
            </a:r>
            <a:r>
              <a:rPr lang="en-US" sz="2800" dirty="0" err="1"/>
              <a:t>liefert</a:t>
            </a:r>
            <a:r>
              <a:rPr lang="en-US" sz="2800" dirty="0"/>
              <a:t> 5</a:t>
            </a:r>
          </a:p>
        </p:txBody>
      </p:sp>
      <p:sp>
        <p:nvSpPr>
          <p:cNvPr id="219141" name="Oval 5"/>
          <p:cNvSpPr>
            <a:spLocks noChangeArrowheads="1"/>
          </p:cNvSpPr>
          <p:nvPr/>
        </p:nvSpPr>
        <p:spPr bwMode="auto">
          <a:xfrm>
            <a:off x="2195513" y="30702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219142" name="Oval 6"/>
          <p:cNvSpPr>
            <a:spLocks noChangeArrowheads="1"/>
          </p:cNvSpPr>
          <p:nvPr/>
        </p:nvSpPr>
        <p:spPr bwMode="auto">
          <a:xfrm>
            <a:off x="3419475" y="2998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10</a:t>
            </a:r>
          </a:p>
        </p:txBody>
      </p:sp>
      <p:sp>
        <p:nvSpPr>
          <p:cNvPr id="219143" name="Oval 7"/>
          <p:cNvSpPr>
            <a:spLocks noChangeArrowheads="1"/>
          </p:cNvSpPr>
          <p:nvPr/>
        </p:nvSpPr>
        <p:spPr bwMode="auto">
          <a:xfrm>
            <a:off x="3492500" y="40782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219144" name="Oval 8"/>
          <p:cNvSpPr>
            <a:spLocks noChangeArrowheads="1"/>
          </p:cNvSpPr>
          <p:nvPr/>
        </p:nvSpPr>
        <p:spPr bwMode="auto">
          <a:xfrm>
            <a:off x="7233892" y="3143113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19145" name="Oval 9"/>
          <p:cNvSpPr>
            <a:spLocks noChangeArrowheads="1"/>
          </p:cNvSpPr>
          <p:nvPr/>
        </p:nvSpPr>
        <p:spPr bwMode="auto">
          <a:xfrm>
            <a:off x="5580063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19146" name="Oval 10"/>
          <p:cNvSpPr>
            <a:spLocks noChangeArrowheads="1"/>
          </p:cNvSpPr>
          <p:nvPr/>
        </p:nvSpPr>
        <p:spPr bwMode="auto">
          <a:xfrm>
            <a:off x="6372225" y="41497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7</a:t>
            </a:r>
          </a:p>
        </p:txBody>
      </p:sp>
      <p:sp>
        <p:nvSpPr>
          <p:cNvPr id="219148" name="Text Box 12"/>
          <p:cNvSpPr txBox="1">
            <a:spLocks noChangeArrowheads="1"/>
          </p:cNvSpPr>
          <p:nvPr/>
        </p:nvSpPr>
        <p:spPr bwMode="auto">
          <a:xfrm>
            <a:off x="3203575" y="5445125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     : Repräsentant</a:t>
            </a:r>
          </a:p>
        </p:txBody>
      </p:sp>
      <p:sp>
        <p:nvSpPr>
          <p:cNvPr id="219149" name="Oval 13"/>
          <p:cNvSpPr>
            <a:spLocks noChangeArrowheads="1"/>
          </p:cNvSpPr>
          <p:nvPr/>
        </p:nvSpPr>
        <p:spPr bwMode="auto">
          <a:xfrm>
            <a:off x="3059832" y="551656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19150" name="Oval 14"/>
          <p:cNvSpPr>
            <a:spLocks noChangeArrowheads="1"/>
          </p:cNvSpPr>
          <p:nvPr/>
        </p:nvSpPr>
        <p:spPr bwMode="auto">
          <a:xfrm>
            <a:off x="1476375" y="2565400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1" name="Oval 15"/>
          <p:cNvSpPr>
            <a:spLocks noChangeArrowheads="1"/>
          </p:cNvSpPr>
          <p:nvPr/>
        </p:nvSpPr>
        <p:spPr bwMode="auto">
          <a:xfrm>
            <a:off x="5148263" y="2420938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2" name="Text Box 16"/>
          <p:cNvSpPr txBox="1">
            <a:spLocks noChangeArrowheads="1"/>
          </p:cNvSpPr>
          <p:nvPr/>
        </p:nvSpPr>
        <p:spPr bwMode="auto">
          <a:xfrm>
            <a:off x="2916238" y="35004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T</a:t>
            </a:r>
            <a:r>
              <a:rPr lang="en-US" sz="2400" baseline="-25000">
                <a:cs typeface="+mn-cs"/>
              </a:rPr>
              <a:t>1</a:t>
            </a:r>
          </a:p>
        </p:txBody>
      </p:sp>
      <p:sp>
        <p:nvSpPr>
          <p:cNvPr id="219153" name="Text Box 17"/>
          <p:cNvSpPr txBox="1">
            <a:spLocks noChangeArrowheads="1"/>
          </p:cNvSpPr>
          <p:nvPr/>
        </p:nvSpPr>
        <p:spPr bwMode="auto">
          <a:xfrm>
            <a:off x="6516688" y="33575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T</a:t>
            </a:r>
            <a:r>
              <a:rPr lang="en-US" sz="2400" baseline="-25000">
                <a:cs typeface="+mn-cs"/>
              </a:rPr>
              <a:t>2</a:t>
            </a: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B2D6C47E-B6EB-7841-BEDC-E6CC15390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045" y="1708710"/>
            <a:ext cx="277511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Find(7, P) </a:t>
            </a:r>
            <a:r>
              <a:rPr lang="en-US" sz="2800" dirty="0" err="1"/>
              <a:t>liefert</a:t>
            </a:r>
            <a:r>
              <a:rPr lang="en-US" sz="2800" dirty="0"/>
              <a:t> 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36F5FE-F369-A64E-A8C6-9FA67886EE62}"/>
              </a:ext>
            </a:extLst>
          </p:cNvPr>
          <p:cNvSpPr txBox="1"/>
          <p:nvPr/>
        </p:nvSpPr>
        <p:spPr>
          <a:xfrm>
            <a:off x="481439" y="1188005"/>
            <a:ext cx="2254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800" dirty="0"/>
              <a:t>Sei P = T</a:t>
            </a:r>
            <a:r>
              <a:rPr lang="en-DE" sz="2800" baseline="-25000" dirty="0"/>
              <a:t>1</a:t>
            </a:r>
            <a:r>
              <a:rPr lang="en-DE" sz="2800" dirty="0"/>
              <a:t> ∪ T</a:t>
            </a:r>
            <a:r>
              <a:rPr lang="en-DE" sz="28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1760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1">
            <a:extLst>
              <a:ext uri="{FF2B5EF4-FFF2-40B4-BE49-F238E27FC236}">
                <a16:creationId xmlns:a16="http://schemas.microsoft.com/office/drawing/2014/main" id="{65E2CFD6-CAF1-C348-AAC5-C243E3641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2" y="4222750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5</a:t>
            </a:r>
          </a:p>
        </p:txBody>
      </p:sp>
      <p:sp>
        <p:nvSpPr>
          <p:cNvPr id="2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DC4FE-922C-2249-BDA8-F451D1BA8252}" type="slidenum">
              <a:rPr lang="de-DE"/>
              <a:pPr>
                <a:defRPr/>
              </a:pPr>
              <a:t>12</a:t>
            </a:fld>
            <a:endParaRPr lang="de-DE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Union-Find </a:t>
            </a:r>
            <a:r>
              <a:rPr lang="en-US" dirty="0" err="1">
                <a:cs typeface="+mj-cs"/>
              </a:rPr>
              <a:t>Datenstruktur</a:t>
            </a:r>
            <a:endParaRPr lang="en-US" dirty="0">
              <a:cs typeface="+mj-cs"/>
            </a:endParaRPr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481439" y="1872675"/>
            <a:ext cx="23903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cs typeface="+mn-cs"/>
              </a:rPr>
              <a:t>Union(T</a:t>
            </a:r>
            <a:r>
              <a:rPr lang="en-US" sz="2800" baseline="-25000" dirty="0">
                <a:cs typeface="+mn-cs"/>
              </a:rPr>
              <a:t>1</a:t>
            </a:r>
            <a:r>
              <a:rPr lang="en-US" sz="2800" dirty="0">
                <a:cs typeface="+mn-cs"/>
              </a:rPr>
              <a:t>,T</a:t>
            </a:r>
            <a:r>
              <a:rPr lang="en-US" sz="2800" baseline="-25000" dirty="0">
                <a:cs typeface="+mn-cs"/>
              </a:rPr>
              <a:t>2</a:t>
            </a:r>
            <a:r>
              <a:rPr lang="en-US" sz="2800" dirty="0">
                <a:cs typeface="+mn-cs"/>
              </a:rPr>
              <a:t>, P):</a:t>
            </a:r>
          </a:p>
        </p:txBody>
      </p:sp>
      <p:sp>
        <p:nvSpPr>
          <p:cNvPr id="219141" name="Oval 5"/>
          <p:cNvSpPr>
            <a:spLocks noChangeArrowheads="1"/>
          </p:cNvSpPr>
          <p:nvPr/>
        </p:nvSpPr>
        <p:spPr bwMode="auto">
          <a:xfrm>
            <a:off x="2195513" y="30702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219142" name="Oval 6"/>
          <p:cNvSpPr>
            <a:spLocks noChangeArrowheads="1"/>
          </p:cNvSpPr>
          <p:nvPr/>
        </p:nvSpPr>
        <p:spPr bwMode="auto">
          <a:xfrm>
            <a:off x="3419475" y="2998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10</a:t>
            </a:r>
          </a:p>
        </p:txBody>
      </p:sp>
      <p:sp>
        <p:nvSpPr>
          <p:cNvPr id="219143" name="Oval 7"/>
          <p:cNvSpPr>
            <a:spLocks noChangeArrowheads="1"/>
          </p:cNvSpPr>
          <p:nvPr/>
        </p:nvSpPr>
        <p:spPr bwMode="auto">
          <a:xfrm>
            <a:off x="3492500" y="40782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219144" name="Oval 8"/>
          <p:cNvSpPr>
            <a:spLocks noChangeArrowheads="1"/>
          </p:cNvSpPr>
          <p:nvPr/>
        </p:nvSpPr>
        <p:spPr bwMode="auto">
          <a:xfrm>
            <a:off x="7233892" y="3143113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19145" name="Oval 9"/>
          <p:cNvSpPr>
            <a:spLocks noChangeArrowheads="1"/>
          </p:cNvSpPr>
          <p:nvPr/>
        </p:nvSpPr>
        <p:spPr bwMode="auto">
          <a:xfrm>
            <a:off x="5580063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19146" name="Oval 10"/>
          <p:cNvSpPr>
            <a:spLocks noChangeArrowheads="1"/>
          </p:cNvSpPr>
          <p:nvPr/>
        </p:nvSpPr>
        <p:spPr bwMode="auto">
          <a:xfrm>
            <a:off x="6372225" y="41497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7</a:t>
            </a:r>
          </a:p>
        </p:txBody>
      </p:sp>
      <p:sp>
        <p:nvSpPr>
          <p:cNvPr id="219148" name="Text Box 12"/>
          <p:cNvSpPr txBox="1">
            <a:spLocks noChangeArrowheads="1"/>
          </p:cNvSpPr>
          <p:nvPr/>
        </p:nvSpPr>
        <p:spPr bwMode="auto">
          <a:xfrm>
            <a:off x="3203575" y="5445125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     : Repräsentant</a:t>
            </a:r>
          </a:p>
        </p:txBody>
      </p:sp>
      <p:sp>
        <p:nvSpPr>
          <p:cNvPr id="219149" name="Oval 13"/>
          <p:cNvSpPr>
            <a:spLocks noChangeArrowheads="1"/>
          </p:cNvSpPr>
          <p:nvPr/>
        </p:nvSpPr>
        <p:spPr bwMode="auto">
          <a:xfrm>
            <a:off x="3059832" y="551656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19150" name="Oval 14"/>
          <p:cNvSpPr>
            <a:spLocks noChangeArrowheads="1"/>
          </p:cNvSpPr>
          <p:nvPr/>
        </p:nvSpPr>
        <p:spPr bwMode="auto">
          <a:xfrm>
            <a:off x="1476375" y="2565400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1" name="Oval 15"/>
          <p:cNvSpPr>
            <a:spLocks noChangeArrowheads="1"/>
          </p:cNvSpPr>
          <p:nvPr/>
        </p:nvSpPr>
        <p:spPr bwMode="auto">
          <a:xfrm>
            <a:off x="5148263" y="2420938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2" name="Text Box 16"/>
          <p:cNvSpPr txBox="1">
            <a:spLocks noChangeArrowheads="1"/>
          </p:cNvSpPr>
          <p:nvPr/>
        </p:nvSpPr>
        <p:spPr bwMode="auto">
          <a:xfrm>
            <a:off x="2916238" y="35004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T</a:t>
            </a:r>
            <a:r>
              <a:rPr lang="en-US" sz="2400" baseline="-25000">
                <a:cs typeface="+mn-cs"/>
              </a:rPr>
              <a:t>1</a:t>
            </a:r>
          </a:p>
        </p:txBody>
      </p:sp>
      <p:sp>
        <p:nvSpPr>
          <p:cNvPr id="219153" name="Text Box 17"/>
          <p:cNvSpPr txBox="1">
            <a:spLocks noChangeArrowheads="1"/>
          </p:cNvSpPr>
          <p:nvPr/>
        </p:nvSpPr>
        <p:spPr bwMode="auto">
          <a:xfrm>
            <a:off x="6516688" y="33575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T</a:t>
            </a:r>
            <a:r>
              <a:rPr lang="en-US" sz="2400" baseline="-25000">
                <a:cs typeface="+mn-cs"/>
              </a:rPr>
              <a:t>2</a:t>
            </a:r>
          </a:p>
        </p:txBody>
      </p:sp>
      <p:sp>
        <p:nvSpPr>
          <p:cNvPr id="219154" name="Oval 18"/>
          <p:cNvSpPr>
            <a:spLocks noChangeArrowheads="1"/>
          </p:cNvSpPr>
          <p:nvPr/>
        </p:nvSpPr>
        <p:spPr bwMode="auto">
          <a:xfrm>
            <a:off x="1331913" y="2420938"/>
            <a:ext cx="6985000" cy="287972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5" name="Text Box 19"/>
          <p:cNvSpPr txBox="1">
            <a:spLocks noChangeArrowheads="1"/>
          </p:cNvSpPr>
          <p:nvPr/>
        </p:nvSpPr>
        <p:spPr bwMode="auto">
          <a:xfrm>
            <a:off x="4414650" y="4633893"/>
            <a:ext cx="10422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DE" sz="2400" dirty="0"/>
              <a:t>T</a:t>
            </a:r>
            <a:r>
              <a:rPr lang="en-DE" sz="2400" baseline="-25000" dirty="0"/>
              <a:t>1</a:t>
            </a:r>
            <a:r>
              <a:rPr lang="en-DE" sz="2400" dirty="0"/>
              <a:t> ∪ T</a:t>
            </a:r>
            <a:r>
              <a:rPr lang="en-DE" sz="2400" baseline="-25000" dirty="0"/>
              <a:t>2</a:t>
            </a:r>
            <a:endParaRPr lang="en-US" sz="2400" baseline="-25000" dirty="0"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AEA5A3-4D4A-2D45-89E1-C9DDC96EADBF}"/>
              </a:ext>
            </a:extLst>
          </p:cNvPr>
          <p:cNvSpPr txBox="1"/>
          <p:nvPr/>
        </p:nvSpPr>
        <p:spPr>
          <a:xfrm>
            <a:off x="481439" y="1188005"/>
            <a:ext cx="2254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800" dirty="0"/>
              <a:t>Sei P = T</a:t>
            </a:r>
            <a:r>
              <a:rPr lang="en-DE" sz="2800" baseline="-25000" dirty="0"/>
              <a:t>1</a:t>
            </a:r>
            <a:r>
              <a:rPr lang="en-DE" sz="2800" dirty="0"/>
              <a:t> ∪ T</a:t>
            </a:r>
            <a:r>
              <a:rPr lang="en-DE" sz="28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833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19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19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19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19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50" grpId="0" animBg="1"/>
      <p:bldP spid="219151" grpId="0" animBg="1"/>
      <p:bldP spid="219152" grpId="0"/>
      <p:bldP spid="219153" grpId="0"/>
      <p:bldP spid="219154" grpId="0" animBg="1"/>
      <p:bldP spid="2191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6BFBD-91B0-9D4D-8B3A-E76DD1BE6266}" type="slidenum">
              <a:rPr lang="de-DE"/>
              <a:pPr>
                <a:defRPr/>
              </a:pPr>
              <a:t>13</a:t>
            </a:fld>
            <a:endParaRPr lang="de-DE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Union-Find Datenstruktur</a:t>
            </a:r>
          </a:p>
        </p:txBody>
      </p:sp>
      <p:sp>
        <p:nvSpPr>
          <p:cNvPr id="221187" name="Text Box 3"/>
          <p:cNvSpPr txBox="1">
            <a:spLocks noChangeArrowheads="1"/>
          </p:cNvSpPr>
          <p:nvPr/>
        </p:nvSpPr>
        <p:spPr bwMode="auto">
          <a:xfrm>
            <a:off x="900113" y="1557338"/>
            <a:ext cx="29594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cs typeface="+mn-cs"/>
              </a:rPr>
              <a:t>Find(10, P) </a:t>
            </a:r>
            <a:r>
              <a:rPr lang="en-US" sz="2800" dirty="0" err="1">
                <a:cs typeface="+mn-cs"/>
              </a:rPr>
              <a:t>liefert</a:t>
            </a:r>
            <a:r>
              <a:rPr lang="en-US" sz="2800" dirty="0">
                <a:cs typeface="+mn-cs"/>
              </a:rPr>
              <a:t> 4</a:t>
            </a:r>
          </a:p>
        </p:txBody>
      </p:sp>
      <p:sp>
        <p:nvSpPr>
          <p:cNvPr id="221188" name="Oval 4"/>
          <p:cNvSpPr>
            <a:spLocks noChangeArrowheads="1"/>
          </p:cNvSpPr>
          <p:nvPr/>
        </p:nvSpPr>
        <p:spPr bwMode="auto">
          <a:xfrm>
            <a:off x="2195513" y="30702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221189" name="Oval 5"/>
          <p:cNvSpPr>
            <a:spLocks noChangeArrowheads="1"/>
          </p:cNvSpPr>
          <p:nvPr/>
        </p:nvSpPr>
        <p:spPr bwMode="auto">
          <a:xfrm>
            <a:off x="3419475" y="2998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10</a:t>
            </a:r>
          </a:p>
        </p:txBody>
      </p:sp>
      <p:sp>
        <p:nvSpPr>
          <p:cNvPr id="221190" name="Oval 6"/>
          <p:cNvSpPr>
            <a:spLocks noChangeArrowheads="1"/>
          </p:cNvSpPr>
          <p:nvPr/>
        </p:nvSpPr>
        <p:spPr bwMode="auto">
          <a:xfrm>
            <a:off x="3492500" y="40782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221191" name="Oval 7"/>
          <p:cNvSpPr>
            <a:spLocks noChangeArrowheads="1"/>
          </p:cNvSpPr>
          <p:nvPr/>
        </p:nvSpPr>
        <p:spPr bwMode="auto">
          <a:xfrm>
            <a:off x="2195513" y="422275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5</a:t>
            </a:r>
          </a:p>
        </p:txBody>
      </p:sp>
      <p:sp>
        <p:nvSpPr>
          <p:cNvPr id="221192" name="Oval 8"/>
          <p:cNvSpPr>
            <a:spLocks noChangeArrowheads="1"/>
          </p:cNvSpPr>
          <p:nvPr/>
        </p:nvSpPr>
        <p:spPr bwMode="auto">
          <a:xfrm>
            <a:off x="5580063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21193" name="Oval 9"/>
          <p:cNvSpPr>
            <a:spLocks noChangeArrowheads="1"/>
          </p:cNvSpPr>
          <p:nvPr/>
        </p:nvSpPr>
        <p:spPr bwMode="auto">
          <a:xfrm>
            <a:off x="6372225" y="41497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7</a:t>
            </a:r>
          </a:p>
        </p:txBody>
      </p:sp>
      <p:sp>
        <p:nvSpPr>
          <p:cNvPr id="221194" name="Oval 10"/>
          <p:cNvSpPr>
            <a:spLocks noChangeArrowheads="1"/>
          </p:cNvSpPr>
          <p:nvPr/>
        </p:nvSpPr>
        <p:spPr bwMode="auto">
          <a:xfrm>
            <a:off x="7235825" y="3141663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3203575" y="5445125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     : Repräsentant</a:t>
            </a:r>
          </a:p>
        </p:txBody>
      </p:sp>
      <p:sp>
        <p:nvSpPr>
          <p:cNvPr id="221196" name="Oval 12"/>
          <p:cNvSpPr>
            <a:spLocks noChangeArrowheads="1"/>
          </p:cNvSpPr>
          <p:nvPr/>
        </p:nvSpPr>
        <p:spPr bwMode="auto">
          <a:xfrm>
            <a:off x="3059832" y="551656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21201" name="Oval 17"/>
          <p:cNvSpPr>
            <a:spLocks noChangeArrowheads="1"/>
          </p:cNvSpPr>
          <p:nvPr/>
        </p:nvSpPr>
        <p:spPr bwMode="auto">
          <a:xfrm>
            <a:off x="1331913" y="2420938"/>
            <a:ext cx="6985000" cy="287972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1202" name="Text Box 18"/>
          <p:cNvSpPr txBox="1">
            <a:spLocks noChangeArrowheads="1"/>
          </p:cNvSpPr>
          <p:nvPr/>
        </p:nvSpPr>
        <p:spPr bwMode="auto">
          <a:xfrm>
            <a:off x="4716463" y="3644900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cs typeface="+mn-cs"/>
              </a:rPr>
              <a:t>T</a:t>
            </a:r>
            <a:endParaRPr lang="en-US" sz="2400" baseline="-25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3099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95B18-FBED-4F4F-9794-123B9C151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Repräsentation einer Partition?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6F7E8-C2BD-7B4B-886C-65FFB1E26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>
                <a:solidFill>
                  <a:srgbClr val="0833FF"/>
                </a:solidFill>
              </a:rPr>
              <a:t>Verkettete Liste </a:t>
            </a:r>
            <a:r>
              <a:rPr lang="de-DE" dirty="0"/>
              <a:t>mit Repräsentant als Listenende und Endelementzeiger (wie bei Schlangen)</a:t>
            </a:r>
          </a:p>
          <a:p>
            <a:pPr lvl="1"/>
            <a:r>
              <a:rPr lang="de-DE" dirty="0">
                <a:solidFill>
                  <a:srgbClr val="00B050"/>
                </a:solidFill>
              </a:rPr>
              <a:t>Schnell</a:t>
            </a:r>
            <a:r>
              <a:rPr lang="de-DE" dirty="0"/>
              <a:t> bei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>
                <a:solidFill>
                  <a:srgbClr val="0833FF"/>
                </a:solidFill>
              </a:rPr>
              <a:t> </a:t>
            </a:r>
            <a:r>
              <a:rPr lang="de-DE" dirty="0"/>
              <a:t>(eine Liste an andere hängen)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O(1)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Langsam</a:t>
            </a:r>
            <a:r>
              <a:rPr lang="de-DE" dirty="0"/>
              <a:t> bei </a:t>
            </a:r>
            <a:r>
              <a:rPr lang="de-DE" dirty="0">
                <a:solidFill>
                  <a:srgbClr val="0833FF"/>
                </a:solidFill>
              </a:rPr>
              <a:t>find </a:t>
            </a:r>
            <a:r>
              <a:rPr lang="de-DE" dirty="0"/>
              <a:t>(durchlaufen bis zum Ende)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solidFill>
                  <a:srgbClr val="0833FF"/>
                </a:solidFill>
              </a:rPr>
              <a:t>Zweischichtiger Baum </a:t>
            </a:r>
            <a:r>
              <a:rPr lang="de-DE" dirty="0"/>
              <a:t>mit Repräsentant als Wurzel, Elemente als Blattknoten unter Wurzel mit Zeigern auf Wurzel</a:t>
            </a:r>
          </a:p>
          <a:p>
            <a:pPr lvl="1"/>
            <a:r>
              <a:rPr lang="de-DE" dirty="0">
                <a:solidFill>
                  <a:srgbClr val="00B050"/>
                </a:solidFill>
              </a:rPr>
              <a:t>Schnell</a:t>
            </a:r>
            <a:r>
              <a:rPr lang="de-DE" dirty="0"/>
              <a:t> bei </a:t>
            </a:r>
            <a:r>
              <a:rPr lang="de-DE" dirty="0">
                <a:solidFill>
                  <a:srgbClr val="0833FF"/>
                </a:solidFill>
              </a:rPr>
              <a:t>find </a:t>
            </a:r>
            <a:r>
              <a:rPr lang="de-DE" dirty="0"/>
              <a:t>(sofort von Blatt an Wurzel)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endParaRPr lang="de-DE" dirty="0"/>
          </a:p>
          <a:p>
            <a:pPr lvl="1"/>
            <a:r>
              <a:rPr lang="de-DE" dirty="0">
                <a:solidFill>
                  <a:srgbClr val="FF0000"/>
                </a:solidFill>
              </a:rPr>
              <a:t>Langsam</a:t>
            </a:r>
            <a:r>
              <a:rPr lang="de-DE" dirty="0"/>
              <a:t> bei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>
                <a:solidFill>
                  <a:srgbClr val="0833FF"/>
                </a:solidFill>
              </a:rPr>
              <a:t> </a:t>
            </a:r>
            <a:r>
              <a:rPr lang="de-DE" dirty="0"/>
              <a:t>(für eine Partition alle Blattknoten und Wurzel umhängen)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282A8-015A-FB48-8570-00FA03E36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65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66869" y="6400502"/>
            <a:ext cx="1008063" cy="196850"/>
          </a:xfrm>
        </p:spPr>
        <p:txBody>
          <a:bodyPr/>
          <a:lstStyle/>
          <a:p>
            <a:pPr>
              <a:defRPr/>
            </a:pPr>
            <a:fld id="{B1E075D5-39EC-E046-8CE5-038274589E03}" type="slidenum">
              <a:rPr lang="de-DE"/>
              <a:pPr>
                <a:defRPr/>
              </a:pPr>
              <a:t>15</a:t>
            </a:fld>
            <a:endParaRPr lang="de-DE" dirty="0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Union-Find Datenstruktur: Gerichteter Baum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517732" cy="49688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Idee:</a:t>
            </a:r>
            <a:r>
              <a:rPr lang="de-DE" dirty="0">
                <a:cs typeface="+mn-cs"/>
              </a:rPr>
              <a:t> Repräsentiere jede der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m</a:t>
            </a:r>
            <a:r>
              <a:rPr lang="de-DE" dirty="0">
                <a:cs typeface="+mn-cs"/>
              </a:rPr>
              <a:t> Teilmengen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baseline="-25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i</a:t>
            </a:r>
            <a:r>
              <a:rPr lang="de-DE" dirty="0">
                <a:cs typeface="+mn-cs"/>
              </a:rPr>
              <a:t> einer Partitionierung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P</a:t>
            </a:r>
            <a:r>
              <a:rPr lang="de-DE" dirty="0">
                <a:cs typeface="+mn-cs"/>
              </a:rPr>
              <a:t> als </a:t>
            </a:r>
            <a:r>
              <a:rPr lang="de-DE" dirty="0">
                <a:solidFill>
                  <a:srgbClr val="FF0000"/>
                </a:solidFill>
                <a:cs typeface="+mn-cs"/>
              </a:rPr>
              <a:t>mehrschichtigen</a:t>
            </a:r>
            <a:r>
              <a:rPr lang="de-DE" dirty="0">
                <a:cs typeface="+mn-cs"/>
              </a:rPr>
              <a:t> gerichteten Baum mit Wurzel als Repräsentant</a:t>
            </a:r>
          </a:p>
          <a:p>
            <a:pPr lvl="1" eaLnBrk="1" hangingPunct="1">
              <a:defRPr/>
            </a:pPr>
            <a:r>
              <a:rPr lang="de-DE" sz="2000" dirty="0">
                <a:cs typeface="+mn-cs"/>
              </a:rPr>
              <a:t>Partitionierung als </a:t>
            </a:r>
            <a:r>
              <a:rPr lang="de-DE" sz="2000" dirty="0">
                <a:solidFill>
                  <a:srgbClr val="0833FF"/>
                </a:solidFill>
                <a:cs typeface="+mn-cs"/>
              </a:rPr>
              <a:t>Wald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m </a:t>
            </a:r>
            <a:r>
              <a:rPr lang="de-DE" sz="2000" dirty="0">
                <a:solidFill>
                  <a:srgbClr val="0833FF"/>
                </a:solidFill>
                <a:cs typeface="+mn-cs"/>
              </a:rPr>
              <a:t>Bäumen</a:t>
            </a:r>
          </a:p>
          <a:p>
            <a:pPr lvl="1" eaLnBrk="1" hangingPunct="1"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marL="457200" lvl="1" indent="0" eaLnBrk="1" hangingPunct="1">
              <a:buNone/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cs typeface="+mn-cs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483768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>
                <a:solidFill>
                  <a:srgbClr val="0000FF"/>
                </a:solidFill>
              </a:rPr>
              <a:t>Galler, Bernard A.; Fischer, Michael J., An improved equivalence algorithm, Communications of the ACM 7 (5): 301–303, </a:t>
            </a:r>
            <a:r>
              <a:rPr lang="de-DE" sz="1200" b="1">
                <a:solidFill>
                  <a:srgbClr val="FF0000"/>
                </a:solidFill>
              </a:rPr>
              <a:t>1964</a:t>
            </a:r>
          </a:p>
        </p:txBody>
      </p:sp>
      <p:sp>
        <p:nvSpPr>
          <p:cNvPr id="222212" name="Oval 4"/>
          <p:cNvSpPr>
            <a:spLocks noChangeArrowheads="1"/>
          </p:cNvSpPr>
          <p:nvPr/>
        </p:nvSpPr>
        <p:spPr bwMode="auto">
          <a:xfrm>
            <a:off x="2051050" y="3459162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22213" name="Oval 5"/>
          <p:cNvSpPr>
            <a:spLocks noChangeArrowheads="1"/>
          </p:cNvSpPr>
          <p:nvPr/>
        </p:nvSpPr>
        <p:spPr bwMode="auto">
          <a:xfrm>
            <a:off x="3275013" y="3501826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222214" name="Oval 6"/>
          <p:cNvSpPr>
            <a:spLocks noChangeArrowheads="1"/>
          </p:cNvSpPr>
          <p:nvPr/>
        </p:nvSpPr>
        <p:spPr bwMode="auto">
          <a:xfrm>
            <a:off x="3348038" y="4221088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222215" name="Oval 7"/>
          <p:cNvSpPr>
            <a:spLocks noChangeArrowheads="1"/>
          </p:cNvSpPr>
          <p:nvPr/>
        </p:nvSpPr>
        <p:spPr bwMode="auto">
          <a:xfrm>
            <a:off x="2051050" y="4365551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22216" name="Oval 8"/>
          <p:cNvSpPr>
            <a:spLocks noChangeArrowheads="1"/>
          </p:cNvSpPr>
          <p:nvPr/>
        </p:nvSpPr>
        <p:spPr bwMode="auto">
          <a:xfrm>
            <a:off x="1331913" y="3285131"/>
            <a:ext cx="3240087" cy="1872061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2218" name="Text Box 10"/>
          <p:cNvSpPr txBox="1">
            <a:spLocks noChangeArrowheads="1"/>
          </p:cNvSpPr>
          <p:nvPr/>
        </p:nvSpPr>
        <p:spPr bwMode="auto">
          <a:xfrm>
            <a:off x="2771775" y="3962399"/>
            <a:ext cx="3850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cs typeface="+mn-cs"/>
              </a:rPr>
              <a:t>T</a:t>
            </a:r>
            <a:r>
              <a:rPr lang="de-DE" sz="2400" baseline="-25000" dirty="0" err="1">
                <a:cs typeface="+mn-cs"/>
              </a:rPr>
              <a:t>i</a:t>
            </a:r>
            <a:endParaRPr lang="de-DE" sz="2400" baseline="-25000" dirty="0">
              <a:cs typeface="+mn-cs"/>
            </a:endParaRPr>
          </a:p>
        </p:txBody>
      </p:sp>
      <p:sp>
        <p:nvSpPr>
          <p:cNvPr id="222219" name="Line 11"/>
          <p:cNvSpPr>
            <a:spLocks noChangeShapeType="1"/>
          </p:cNvSpPr>
          <p:nvPr/>
        </p:nvSpPr>
        <p:spPr bwMode="auto">
          <a:xfrm>
            <a:off x="4932363" y="4394324"/>
            <a:ext cx="7207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2220" name="Oval 12"/>
          <p:cNvSpPr>
            <a:spLocks noChangeArrowheads="1"/>
          </p:cNvSpPr>
          <p:nvPr/>
        </p:nvSpPr>
        <p:spPr bwMode="auto">
          <a:xfrm>
            <a:off x="7262813" y="2421221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22223" name="Oval 15"/>
          <p:cNvSpPr>
            <a:spLocks noChangeArrowheads="1"/>
          </p:cNvSpPr>
          <p:nvPr/>
        </p:nvSpPr>
        <p:spPr bwMode="auto">
          <a:xfrm>
            <a:off x="5822951" y="4581809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grpSp>
        <p:nvGrpSpPr>
          <p:cNvPr id="18447" name="Group 18"/>
          <p:cNvGrpSpPr>
            <a:grpSpLocks/>
          </p:cNvGrpSpPr>
          <p:nvPr/>
        </p:nvGrpSpPr>
        <p:grpSpPr bwMode="auto">
          <a:xfrm>
            <a:off x="6326188" y="2853021"/>
            <a:ext cx="936625" cy="1008063"/>
            <a:chOff x="3696" y="2296"/>
            <a:chExt cx="590" cy="635"/>
          </a:xfrm>
        </p:grpSpPr>
        <p:sp>
          <p:nvSpPr>
            <p:cNvPr id="222221" name="Oval 13"/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</a:t>
              </a:r>
            </a:p>
          </p:txBody>
        </p:sp>
        <p:sp>
          <p:nvSpPr>
            <p:cNvPr id="222224" name="Line 16"/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18448" name="Group 19"/>
          <p:cNvGrpSpPr>
            <a:grpSpLocks/>
          </p:cNvGrpSpPr>
          <p:nvPr/>
        </p:nvGrpSpPr>
        <p:grpSpPr bwMode="auto">
          <a:xfrm flipH="1">
            <a:off x="7767638" y="2853021"/>
            <a:ext cx="936625" cy="1008063"/>
            <a:chOff x="3696" y="2296"/>
            <a:chExt cx="590" cy="635"/>
          </a:xfrm>
        </p:grpSpPr>
        <p:sp>
          <p:nvSpPr>
            <p:cNvPr id="222228" name="Oval 20"/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10</a:t>
              </a:r>
            </a:p>
          </p:txBody>
        </p:sp>
        <p:sp>
          <p:nvSpPr>
            <p:cNvPr id="222229" name="Line 21"/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22230" name="Line 22"/>
          <p:cNvSpPr>
            <a:spLocks noChangeShapeType="1"/>
          </p:cNvSpPr>
          <p:nvPr/>
        </p:nvSpPr>
        <p:spPr bwMode="auto">
          <a:xfrm flipV="1">
            <a:off x="6183313" y="3861084"/>
            <a:ext cx="28733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3871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D6436-B997-E543-A532-E00AACD77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Union-Find-Datenstruktur als Black-Box-ADT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1E5F7-75D4-D641-B389-070542D56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12345"/>
          </a:xfrm>
        </p:spPr>
        <p:txBody>
          <a:bodyPr/>
          <a:lstStyle/>
          <a:p>
            <a:pPr eaLnBrk="1" hangingPunct="1">
              <a:defRPr/>
            </a:pPr>
            <a:r>
              <a:rPr lang="de-DE" sz="2000" dirty="0"/>
              <a:t>Abbildung  von Schlüsseln auf (interne) Knoten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r>
              <a:rPr lang="de-DE" sz="2000" dirty="0"/>
              <a:t> notwendig</a:t>
            </a:r>
          </a:p>
          <a:p>
            <a:pPr lvl="1" eaLnBrk="1" hangingPunct="1">
              <a:defRPr/>
            </a:pPr>
            <a:r>
              <a:rPr lang="de-DE" sz="2000" dirty="0"/>
              <a:t>Realisierbar  bei </a:t>
            </a:r>
            <a:r>
              <a:rPr lang="de-DE" sz="2000" dirty="0">
                <a:solidFill>
                  <a:srgbClr val="0833FF"/>
                </a:solidFill>
              </a:rPr>
              <a:t>ganzen Zahlen als Schlüssel </a:t>
            </a:r>
            <a:r>
              <a:rPr lang="de-DE" sz="2000" dirty="0"/>
              <a:t>z.B. über </a:t>
            </a:r>
            <a:r>
              <a:rPr lang="de-DE" sz="2000" dirty="0">
                <a:solidFill>
                  <a:srgbClr val="0833FF"/>
                </a:solidFill>
              </a:rPr>
              <a:t>Array</a:t>
            </a:r>
          </a:p>
          <a:p>
            <a:pPr lvl="1" eaLnBrk="1" hangingPunct="1">
              <a:defRPr/>
            </a:pPr>
            <a:r>
              <a:rPr lang="de-DE" sz="2000" dirty="0"/>
              <a:t>Werte der Arrayelemente sind Zeiger auf (interne) Knoten</a:t>
            </a:r>
          </a:p>
          <a:p>
            <a:pPr lvl="1" eaLnBrk="1" hangingPunct="1">
              <a:defRPr/>
            </a:pPr>
            <a:r>
              <a:rPr lang="de-DE" sz="2000" dirty="0"/>
              <a:t>Schlüssel werden als Indexe verwendet</a:t>
            </a:r>
          </a:p>
          <a:p>
            <a:pPr lvl="1" eaLnBrk="1" hangingPunct="1">
              <a:defRPr/>
            </a:pPr>
            <a:r>
              <a:rPr lang="de-DE" sz="2000" dirty="0"/>
              <a:t>Assoziation Schlüssel zu Knoten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</a:p>
          <a:p>
            <a:pPr lvl="1" eaLnBrk="1" hangingPunct="1">
              <a:defRPr/>
            </a:pPr>
            <a:r>
              <a:rPr lang="de-DE" sz="2000" dirty="0"/>
              <a:t>Array gespeichert als interne Repräsentation in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pset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de-DE" sz="2000" dirty="0"/>
              <a:t>Weitere Techniken zur Assoziation von Schlüsseln zu Knoten </a:t>
            </a:r>
            <a:br>
              <a:rPr lang="de-DE" sz="2000" dirty="0"/>
            </a:br>
            <a:r>
              <a:rPr lang="de-DE" sz="2000" dirty="0"/>
              <a:t>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r>
              <a:rPr lang="de-DE" sz="2000" dirty="0"/>
              <a:t> lernen wir später kennen</a:t>
            </a:r>
          </a:p>
          <a:p>
            <a:pPr lvl="1" eaLnBrk="1" hangingPunct="1">
              <a:defRPr/>
            </a:pPr>
            <a:r>
              <a:rPr lang="de-DE" sz="2000" dirty="0"/>
              <a:t>Schlüssel könnten dann auch komplexe Objekte sein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C19768-78E7-604F-A240-8CD0F02A8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sp>
        <p:nvSpPr>
          <p:cNvPr id="5" name="Rounded Rectangular Callout 5">
            <a:extLst>
              <a:ext uri="{FF2B5EF4-FFF2-40B4-BE49-F238E27FC236}">
                <a16:creationId xmlns:a16="http://schemas.microsoft.com/office/drawing/2014/main" id="{70CF1AF9-3B1B-4277-C612-B8C00655C69F}"/>
              </a:ext>
            </a:extLst>
          </p:cNvPr>
          <p:cNvSpPr/>
          <p:nvPr/>
        </p:nvSpPr>
        <p:spPr>
          <a:xfrm>
            <a:off x="6508140" y="5085184"/>
            <a:ext cx="2456473" cy="1175673"/>
          </a:xfrm>
          <a:custGeom>
            <a:avLst/>
            <a:gdLst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-3009120 w 2795307"/>
              <a:gd name="connsiteY18" fmla="*/ 89491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  <a:gd name="connsiteX0" fmla="*/ 2962821 w 5758128"/>
              <a:gd name="connsiteY0" fmla="*/ 251484 h 1508873"/>
              <a:gd name="connsiteX1" fmla="*/ 3214305 w 5758128"/>
              <a:gd name="connsiteY1" fmla="*/ 0 h 1508873"/>
              <a:gd name="connsiteX2" fmla="*/ 3428706 w 5758128"/>
              <a:gd name="connsiteY2" fmla="*/ 0 h 1508873"/>
              <a:gd name="connsiteX3" fmla="*/ 3428706 w 5758128"/>
              <a:gd name="connsiteY3" fmla="*/ 0 h 1508873"/>
              <a:gd name="connsiteX4" fmla="*/ 4127532 w 5758128"/>
              <a:gd name="connsiteY4" fmla="*/ 0 h 1508873"/>
              <a:gd name="connsiteX5" fmla="*/ 5506644 w 5758128"/>
              <a:gd name="connsiteY5" fmla="*/ 0 h 1508873"/>
              <a:gd name="connsiteX6" fmla="*/ 5758128 w 5758128"/>
              <a:gd name="connsiteY6" fmla="*/ 251484 h 1508873"/>
              <a:gd name="connsiteX7" fmla="*/ 5758128 w 5758128"/>
              <a:gd name="connsiteY7" fmla="*/ 251479 h 1508873"/>
              <a:gd name="connsiteX8" fmla="*/ 5758128 w 5758128"/>
              <a:gd name="connsiteY8" fmla="*/ 251479 h 1508873"/>
              <a:gd name="connsiteX9" fmla="*/ 5758128 w 5758128"/>
              <a:gd name="connsiteY9" fmla="*/ 628697 h 1508873"/>
              <a:gd name="connsiteX10" fmla="*/ 5758128 w 5758128"/>
              <a:gd name="connsiteY10" fmla="*/ 1257389 h 1508873"/>
              <a:gd name="connsiteX11" fmla="*/ 5506644 w 5758128"/>
              <a:gd name="connsiteY11" fmla="*/ 1508873 h 1508873"/>
              <a:gd name="connsiteX12" fmla="*/ 4127532 w 5758128"/>
              <a:gd name="connsiteY12" fmla="*/ 1508873 h 1508873"/>
              <a:gd name="connsiteX13" fmla="*/ 3428706 w 5758128"/>
              <a:gd name="connsiteY13" fmla="*/ 1508873 h 1508873"/>
              <a:gd name="connsiteX14" fmla="*/ 3428706 w 5758128"/>
              <a:gd name="connsiteY14" fmla="*/ 1508873 h 1508873"/>
              <a:gd name="connsiteX15" fmla="*/ 3214305 w 5758128"/>
              <a:gd name="connsiteY15" fmla="*/ 1508873 h 1508873"/>
              <a:gd name="connsiteX16" fmla="*/ 2962821 w 5758128"/>
              <a:gd name="connsiteY16" fmla="*/ 1257389 h 1508873"/>
              <a:gd name="connsiteX17" fmla="*/ 2962821 w 5758128"/>
              <a:gd name="connsiteY17" fmla="*/ 628697 h 1508873"/>
              <a:gd name="connsiteX18" fmla="*/ 0 w 5758128"/>
              <a:gd name="connsiteY18" fmla="*/ 436732 h 1508873"/>
              <a:gd name="connsiteX19" fmla="*/ 2962821 w 5758128"/>
              <a:gd name="connsiteY19" fmla="*/ 251479 h 1508873"/>
              <a:gd name="connsiteX20" fmla="*/ 2962821 w 5758128"/>
              <a:gd name="connsiteY20" fmla="*/ 251484 h 1508873"/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298 w 2795307"/>
              <a:gd name="connsiteY18" fmla="*/ 413582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95307" h="1508873">
                <a:moveTo>
                  <a:pt x="0" y="251484"/>
                </a:moveTo>
                <a:cubicBezTo>
                  <a:pt x="0" y="112593"/>
                  <a:pt x="112593" y="0"/>
                  <a:pt x="251484" y="0"/>
                </a:cubicBezTo>
                <a:lnTo>
                  <a:pt x="465885" y="0"/>
                </a:lnTo>
                <a:lnTo>
                  <a:pt x="465885" y="0"/>
                </a:lnTo>
                <a:lnTo>
                  <a:pt x="1164711" y="0"/>
                </a:lnTo>
                <a:lnTo>
                  <a:pt x="2543823" y="0"/>
                </a:lnTo>
                <a:cubicBezTo>
                  <a:pt x="2682714" y="0"/>
                  <a:pt x="2795307" y="112593"/>
                  <a:pt x="2795307" y="251484"/>
                </a:cubicBezTo>
                <a:lnTo>
                  <a:pt x="2795307" y="251479"/>
                </a:lnTo>
                <a:lnTo>
                  <a:pt x="2795307" y="251479"/>
                </a:lnTo>
                <a:lnTo>
                  <a:pt x="2795307" y="628697"/>
                </a:lnTo>
                <a:lnTo>
                  <a:pt x="2795307" y="1257389"/>
                </a:lnTo>
                <a:cubicBezTo>
                  <a:pt x="2795307" y="1396280"/>
                  <a:pt x="2682714" y="1508873"/>
                  <a:pt x="2543823" y="1508873"/>
                </a:cubicBezTo>
                <a:lnTo>
                  <a:pt x="1164711" y="1508873"/>
                </a:lnTo>
                <a:lnTo>
                  <a:pt x="465885" y="1508873"/>
                </a:lnTo>
                <a:lnTo>
                  <a:pt x="465885" y="1508873"/>
                </a:lnTo>
                <a:lnTo>
                  <a:pt x="251484" y="1508873"/>
                </a:lnTo>
                <a:cubicBezTo>
                  <a:pt x="112593" y="1508873"/>
                  <a:pt x="0" y="1396280"/>
                  <a:pt x="0" y="1257389"/>
                </a:cubicBezTo>
                <a:lnTo>
                  <a:pt x="0" y="628697"/>
                </a:lnTo>
                <a:cubicBezTo>
                  <a:pt x="99" y="556992"/>
                  <a:pt x="199" y="485287"/>
                  <a:pt x="298" y="413582"/>
                </a:cubicBezTo>
                <a:cubicBezTo>
                  <a:pt x="199" y="359548"/>
                  <a:pt x="99" y="305513"/>
                  <a:pt x="0" y="251479"/>
                </a:cubicBezTo>
                <a:lnTo>
                  <a:pt x="0" y="251484"/>
                </a:lnTo>
                <a:close/>
              </a:path>
            </a:pathLst>
          </a:custGeom>
          <a:blipFill dpi="0"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/>
              <a:t>Beispielimplementierung </a:t>
            </a:r>
          </a:p>
          <a:p>
            <a:pPr algn="ctr"/>
            <a:r>
              <a:rPr lang="de-DE" sz="1700" dirty="0"/>
              <a:t>in Julia vorhanden.</a:t>
            </a:r>
            <a:endParaRPr lang="en-DE" sz="1700" dirty="0"/>
          </a:p>
        </p:txBody>
      </p:sp>
    </p:spTree>
    <p:extLst>
      <p:ext uri="{BB962C8B-B14F-4D97-AF65-F5344CB8AC3E}">
        <p14:creationId xmlns:p14="http://schemas.microsoft.com/office/powerpoint/2010/main" val="246039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9">
            <a:extLst>
              <a:ext uri="{FF2B5EF4-FFF2-40B4-BE49-F238E27FC236}">
                <a16:creationId xmlns:a16="http://schemas.microsoft.com/office/drawing/2014/main" id="{9BD13278-542A-A648-9324-539A59823439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5812519" y="-250135"/>
            <a:ext cx="423589" cy="487223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93D10B-448B-064A-A86B-DB48F70FE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Internal 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03A39-C116-1A47-8A2D-066EFE4E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sp>
        <p:nvSpPr>
          <p:cNvPr id="12" name="Oval 12">
            <a:extLst>
              <a:ext uri="{FF2B5EF4-FFF2-40B4-BE49-F238E27FC236}">
                <a16:creationId xmlns:a16="http://schemas.microsoft.com/office/drawing/2014/main" id="{CDD481A0-A1D3-724F-A576-0E198C1EC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421" y="3357463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13" name="Oval 15">
            <a:extLst>
              <a:ext uri="{FF2B5EF4-FFF2-40B4-BE49-F238E27FC236}">
                <a16:creationId xmlns:a16="http://schemas.microsoft.com/office/drawing/2014/main" id="{0280B25F-AE6B-7748-95F0-DDDD6C694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559" y="5518051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grpSp>
        <p:nvGrpSpPr>
          <p:cNvPr id="14" name="Group 18">
            <a:extLst>
              <a:ext uri="{FF2B5EF4-FFF2-40B4-BE49-F238E27FC236}">
                <a16:creationId xmlns:a16="http://schemas.microsoft.com/office/drawing/2014/main" id="{554BC276-5C66-954B-A94B-19533943330F}"/>
              </a:ext>
            </a:extLst>
          </p:cNvPr>
          <p:cNvGrpSpPr>
            <a:grpSpLocks/>
          </p:cNvGrpSpPr>
          <p:nvPr/>
        </p:nvGrpSpPr>
        <p:grpSpPr bwMode="auto">
          <a:xfrm>
            <a:off x="2301796" y="3789263"/>
            <a:ext cx="936625" cy="1008063"/>
            <a:chOff x="3696" y="2296"/>
            <a:chExt cx="590" cy="635"/>
          </a:xfrm>
        </p:grpSpPr>
        <p:sp>
          <p:nvSpPr>
            <p:cNvPr id="15" name="Oval 13">
              <a:extLst>
                <a:ext uri="{FF2B5EF4-FFF2-40B4-BE49-F238E27FC236}">
                  <a16:creationId xmlns:a16="http://schemas.microsoft.com/office/drawing/2014/main" id="{133264D5-82C2-D541-8249-58D6742A9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</a:t>
              </a:r>
            </a:p>
          </p:txBody>
        </p:sp>
        <p:sp>
          <p:nvSpPr>
            <p:cNvPr id="16" name="Line 16">
              <a:extLst>
                <a:ext uri="{FF2B5EF4-FFF2-40B4-BE49-F238E27FC236}">
                  <a16:creationId xmlns:a16="http://schemas.microsoft.com/office/drawing/2014/main" id="{7A27897E-6CCB-D64B-88BE-3277C7BD6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17" name="Group 19">
            <a:extLst>
              <a:ext uri="{FF2B5EF4-FFF2-40B4-BE49-F238E27FC236}">
                <a16:creationId xmlns:a16="http://schemas.microsoft.com/office/drawing/2014/main" id="{249B2A3C-4B65-4D43-9A2C-67F1D47AEA3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743246" y="3789263"/>
            <a:ext cx="936625" cy="1008063"/>
            <a:chOff x="3696" y="2296"/>
            <a:chExt cx="590" cy="635"/>
          </a:xfrm>
        </p:grpSpPr>
        <p:sp>
          <p:nvSpPr>
            <p:cNvPr id="18" name="Oval 20">
              <a:extLst>
                <a:ext uri="{FF2B5EF4-FFF2-40B4-BE49-F238E27FC236}">
                  <a16:creationId xmlns:a16="http://schemas.microsoft.com/office/drawing/2014/main" id="{C1E7F1E3-FB3E-174A-B31A-20AE25670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10</a:t>
              </a:r>
            </a:p>
          </p:txBody>
        </p:sp>
        <p:sp>
          <p:nvSpPr>
            <p:cNvPr id="19" name="Line 21">
              <a:extLst>
                <a:ext uri="{FF2B5EF4-FFF2-40B4-BE49-F238E27FC236}">
                  <a16:creationId xmlns:a16="http://schemas.microsoft.com/office/drawing/2014/main" id="{F845C944-127B-A441-9878-8DF05AEBFA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0" name="Line 22">
            <a:extLst>
              <a:ext uri="{FF2B5EF4-FFF2-40B4-BE49-F238E27FC236}">
                <a16:creationId xmlns:a16="http://schemas.microsoft.com/office/drawing/2014/main" id="{5EA33704-46A5-0B4A-BAE9-B5ED0BFA59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58921" y="4797326"/>
            <a:ext cx="28733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" name="Rectangle 39">
            <a:extLst>
              <a:ext uri="{FF2B5EF4-FFF2-40B4-BE49-F238E27FC236}">
                <a16:creationId xmlns:a16="http://schemas.microsoft.com/office/drawing/2014/main" id="{85427AD2-FD88-6949-AD55-207AE7897DF1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457925" y="1689999"/>
            <a:ext cx="1054425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" name="Line 44">
            <a:extLst>
              <a:ext uri="{FF2B5EF4-FFF2-40B4-BE49-F238E27FC236}">
                <a16:creationId xmlns:a16="http://schemas.microsoft.com/office/drawing/2014/main" id="{1A5DE838-1A9A-9A4A-96D5-FD080129851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329507" y="947710"/>
            <a:ext cx="0" cy="251738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Line 44">
            <a:extLst>
              <a:ext uri="{FF2B5EF4-FFF2-40B4-BE49-F238E27FC236}">
                <a16:creationId xmlns:a16="http://schemas.microsoft.com/office/drawing/2014/main" id="{25F61244-F122-574B-A012-1B8037CCB61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70530" y="1769773"/>
            <a:ext cx="0" cy="2680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E61355-F23F-3F41-896E-7F9CA94309FB}"/>
              </a:ext>
            </a:extLst>
          </p:cNvPr>
          <p:cNvSpPr txBox="1"/>
          <p:nvPr/>
        </p:nvSpPr>
        <p:spPr>
          <a:xfrm flipH="1">
            <a:off x="77401" y="1534482"/>
            <a:ext cx="65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/>
              <a:t>pset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8C17F2-480D-534B-9C4A-0297CC22A8D2}"/>
              </a:ext>
            </a:extLst>
          </p:cNvPr>
          <p:cNvSpPr txBox="1"/>
          <p:nvPr/>
        </p:nvSpPr>
        <p:spPr>
          <a:xfrm flipH="1">
            <a:off x="1403128" y="1842621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DE" dirty="0"/>
              <a:t>nternal_repr</a:t>
            </a:r>
          </a:p>
        </p:txBody>
      </p:sp>
      <p:cxnSp>
        <p:nvCxnSpPr>
          <p:cNvPr id="26" name="Gerade Verbindung mit Pfeil 16">
            <a:extLst>
              <a:ext uri="{FF2B5EF4-FFF2-40B4-BE49-F238E27FC236}">
                <a16:creationId xmlns:a16="http://schemas.microsoft.com/office/drawing/2014/main" id="{F56A8A15-76D2-1B46-8BC2-FB6B1981E957}"/>
              </a:ext>
            </a:extLst>
          </p:cNvPr>
          <p:cNvCxnSpPr>
            <a:cxnSpLocks/>
          </p:cNvCxnSpPr>
          <p:nvPr/>
        </p:nvCxnSpPr>
        <p:spPr>
          <a:xfrm flipH="1">
            <a:off x="2637253" y="2247104"/>
            <a:ext cx="1105993" cy="204539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16">
            <a:extLst>
              <a:ext uri="{FF2B5EF4-FFF2-40B4-BE49-F238E27FC236}">
                <a16:creationId xmlns:a16="http://schemas.microsoft.com/office/drawing/2014/main" id="{89106BF0-9F68-124B-B0F6-55DB066F7239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4460610" y="2260232"/>
            <a:ext cx="2479832" cy="210755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16">
            <a:extLst>
              <a:ext uri="{FF2B5EF4-FFF2-40B4-BE49-F238E27FC236}">
                <a16:creationId xmlns:a16="http://schemas.microsoft.com/office/drawing/2014/main" id="{326D903F-138C-214D-8388-26717DE0D6FA}"/>
              </a:ext>
            </a:extLst>
          </p:cNvPr>
          <p:cNvCxnSpPr>
            <a:cxnSpLocks/>
            <a:endCxn id="31" idx="1"/>
          </p:cNvCxnSpPr>
          <p:nvPr/>
        </p:nvCxnSpPr>
        <p:spPr>
          <a:xfrm>
            <a:off x="4864173" y="2247104"/>
            <a:ext cx="3012894" cy="11840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12">
            <a:extLst>
              <a:ext uri="{FF2B5EF4-FFF2-40B4-BE49-F238E27FC236}">
                <a16:creationId xmlns:a16="http://schemas.microsoft.com/office/drawing/2014/main" id="{F4C13F97-E533-6847-B4CC-49D329C70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3137" y="3357463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dirty="0">
                <a:cs typeface="+mn-cs"/>
              </a:rPr>
              <a:t>4</a:t>
            </a:r>
          </a:p>
        </p:txBody>
      </p:sp>
      <p:sp>
        <p:nvSpPr>
          <p:cNvPr id="32" name="Oval 15">
            <a:extLst>
              <a:ext uri="{FF2B5EF4-FFF2-40B4-BE49-F238E27FC236}">
                <a16:creationId xmlns:a16="http://schemas.microsoft.com/office/drawing/2014/main" id="{F32D78C5-631D-FB4A-8086-85FFA60F8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275" y="5518051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dirty="0">
                <a:cs typeface="+mn-cs"/>
              </a:rPr>
              <a:t>7</a:t>
            </a:r>
          </a:p>
        </p:txBody>
      </p:sp>
      <p:grpSp>
        <p:nvGrpSpPr>
          <p:cNvPr id="33" name="Group 18">
            <a:extLst>
              <a:ext uri="{FF2B5EF4-FFF2-40B4-BE49-F238E27FC236}">
                <a16:creationId xmlns:a16="http://schemas.microsoft.com/office/drawing/2014/main" id="{243A0807-D449-F245-9B73-CD13C6518FAE}"/>
              </a:ext>
            </a:extLst>
          </p:cNvPr>
          <p:cNvGrpSpPr>
            <a:grpSpLocks/>
          </p:cNvGrpSpPr>
          <p:nvPr/>
        </p:nvGrpSpPr>
        <p:grpSpPr bwMode="auto">
          <a:xfrm>
            <a:off x="6866512" y="3789263"/>
            <a:ext cx="936625" cy="1008063"/>
            <a:chOff x="3696" y="2296"/>
            <a:chExt cx="590" cy="635"/>
          </a:xfrm>
        </p:grpSpPr>
        <p:sp>
          <p:nvSpPr>
            <p:cNvPr id="34" name="Oval 13">
              <a:extLst>
                <a:ext uri="{FF2B5EF4-FFF2-40B4-BE49-F238E27FC236}">
                  <a16:creationId xmlns:a16="http://schemas.microsoft.com/office/drawing/2014/main" id="{749EBC98-A75A-BD4E-A84C-AE24850CE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 dirty="0">
                  <a:cs typeface="+mn-cs"/>
                </a:rPr>
                <a:t>3</a:t>
              </a:r>
            </a:p>
          </p:txBody>
        </p:sp>
        <p:sp>
          <p:nvSpPr>
            <p:cNvPr id="35" name="Line 16">
              <a:extLst>
                <a:ext uri="{FF2B5EF4-FFF2-40B4-BE49-F238E27FC236}">
                  <a16:creationId xmlns:a16="http://schemas.microsoft.com/office/drawing/2014/main" id="{CA7DD4F7-12A2-2442-B8E1-2200984716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39" name="Line 22">
            <a:extLst>
              <a:ext uri="{FF2B5EF4-FFF2-40B4-BE49-F238E27FC236}">
                <a16:creationId xmlns:a16="http://schemas.microsoft.com/office/drawing/2014/main" id="{ECBFFCE4-F3D7-F840-966B-449B0FB645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23637" y="4797326"/>
            <a:ext cx="28733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cxnSp>
        <p:nvCxnSpPr>
          <p:cNvPr id="43" name="Gerade Verbindung mit Pfeil 16">
            <a:extLst>
              <a:ext uri="{FF2B5EF4-FFF2-40B4-BE49-F238E27FC236}">
                <a16:creationId xmlns:a16="http://schemas.microsoft.com/office/drawing/2014/main" id="{73CCF97E-4330-7448-9F62-769AAC7FF64D}"/>
              </a:ext>
            </a:extLst>
          </p:cNvPr>
          <p:cNvCxnSpPr>
            <a:cxnSpLocks/>
            <a:endCxn id="12" idx="7"/>
          </p:cNvCxnSpPr>
          <p:nvPr/>
        </p:nvCxnSpPr>
        <p:spPr>
          <a:xfrm flipH="1">
            <a:off x="3669316" y="2247104"/>
            <a:ext cx="1709208" cy="11840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16">
            <a:extLst>
              <a:ext uri="{FF2B5EF4-FFF2-40B4-BE49-F238E27FC236}">
                <a16:creationId xmlns:a16="http://schemas.microsoft.com/office/drawing/2014/main" id="{C1247D61-1896-E642-9E56-52B148BDD48B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6321498" y="2247104"/>
            <a:ext cx="294190" cy="327094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16">
            <a:extLst>
              <a:ext uri="{FF2B5EF4-FFF2-40B4-BE49-F238E27FC236}">
                <a16:creationId xmlns:a16="http://schemas.microsoft.com/office/drawing/2014/main" id="{54F62A0C-0F88-1647-82F4-974CFAABB64A}"/>
              </a:ext>
            </a:extLst>
          </p:cNvPr>
          <p:cNvCxnSpPr>
            <a:cxnSpLocks/>
          </p:cNvCxnSpPr>
          <p:nvPr/>
        </p:nvCxnSpPr>
        <p:spPr>
          <a:xfrm flipH="1">
            <a:off x="2166298" y="2247104"/>
            <a:ext cx="4598113" cy="327094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16">
            <a:extLst>
              <a:ext uri="{FF2B5EF4-FFF2-40B4-BE49-F238E27FC236}">
                <a16:creationId xmlns:a16="http://schemas.microsoft.com/office/drawing/2014/main" id="{2D923174-9C75-0A48-9249-5F5BDB87C05B}"/>
              </a:ext>
            </a:extLst>
          </p:cNvPr>
          <p:cNvCxnSpPr>
            <a:cxnSpLocks/>
            <a:endCxn id="18" idx="1"/>
          </p:cNvCxnSpPr>
          <p:nvPr/>
        </p:nvCxnSpPr>
        <p:spPr>
          <a:xfrm flipH="1">
            <a:off x="4605941" y="2247104"/>
            <a:ext cx="3044296" cy="212068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B924A08-48E0-F446-931A-9B6CFD76FD8B}"/>
              </a:ext>
            </a:extLst>
          </p:cNvPr>
          <p:cNvSpPr txBox="1"/>
          <p:nvPr/>
        </p:nvSpPr>
        <p:spPr>
          <a:xfrm>
            <a:off x="3588195" y="1592858"/>
            <a:ext cx="4652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1     2     3      4       5       6       7       8       9       10 …</a:t>
            </a:r>
          </a:p>
        </p:txBody>
      </p:sp>
      <p:sp>
        <p:nvSpPr>
          <p:cNvPr id="52" name="Text Box 4">
            <a:extLst>
              <a:ext uri="{FF2B5EF4-FFF2-40B4-BE49-F238E27FC236}">
                <a16:creationId xmlns:a16="http://schemas.microsoft.com/office/drawing/2014/main" id="{EB7FD6E4-4D16-4A42-B3E1-35CF669AF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657" y="5938606"/>
            <a:ext cx="2577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/>
              <a:t>Find(10, p) = Find(7, p)</a:t>
            </a:r>
          </a:p>
        </p:txBody>
      </p:sp>
      <p:sp>
        <p:nvSpPr>
          <p:cNvPr id="54" name="Line 44">
            <a:extLst>
              <a:ext uri="{FF2B5EF4-FFF2-40B4-BE49-F238E27FC236}">
                <a16:creationId xmlns:a16="http://schemas.microsoft.com/office/drawing/2014/main" id="{BC90F31E-7EED-0647-A020-20B351CB6E6F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45711" y="1074281"/>
            <a:ext cx="0" cy="9497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1851A03-1044-944B-AE0D-0CAF8CB46C03}"/>
              </a:ext>
            </a:extLst>
          </p:cNvPr>
          <p:cNvSpPr txBox="1"/>
          <p:nvPr/>
        </p:nvSpPr>
        <p:spPr>
          <a:xfrm flipH="1">
            <a:off x="1403128" y="118539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F3BC987-1BFA-4442-83A9-9E567B56590F}"/>
              </a:ext>
            </a:extLst>
          </p:cNvPr>
          <p:cNvSpPr txBox="1"/>
          <p:nvPr/>
        </p:nvSpPr>
        <p:spPr>
          <a:xfrm>
            <a:off x="2011325" y="1357637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Partitioning</a:t>
            </a:r>
          </a:p>
        </p:txBody>
      </p:sp>
      <p:sp>
        <p:nvSpPr>
          <p:cNvPr id="58" name="Rectangle 39">
            <a:extLst>
              <a:ext uri="{FF2B5EF4-FFF2-40B4-BE49-F238E27FC236}">
                <a16:creationId xmlns:a16="http://schemas.microsoft.com/office/drawing/2014/main" id="{3C19B3BB-85A9-624F-BC52-6DD981FE8223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71368" y="3645588"/>
            <a:ext cx="1650897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" name="Line 44">
            <a:extLst>
              <a:ext uri="{FF2B5EF4-FFF2-40B4-BE49-F238E27FC236}">
                <a16:creationId xmlns:a16="http://schemas.microsoft.com/office/drawing/2014/main" id="{49C9DB43-F48E-F040-B3F9-ED9A00EE149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05221" y="3078934"/>
            <a:ext cx="0" cy="2680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" name="Line 44">
            <a:extLst>
              <a:ext uri="{FF2B5EF4-FFF2-40B4-BE49-F238E27FC236}">
                <a16:creationId xmlns:a16="http://schemas.microsoft.com/office/drawing/2014/main" id="{329DF909-468C-DF4C-BFA6-30AB447CD6C5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57390" y="2731631"/>
            <a:ext cx="0" cy="9497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E89D315-37EE-9344-B67C-723A995CF4BC}"/>
              </a:ext>
            </a:extLst>
          </p:cNvPr>
          <p:cNvSpPr txBox="1"/>
          <p:nvPr/>
        </p:nvSpPr>
        <p:spPr>
          <a:xfrm flipH="1">
            <a:off x="1414807" y="284274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D888BF1-166D-3F4C-9F88-397AA392873E}"/>
              </a:ext>
            </a:extLst>
          </p:cNvPr>
          <p:cNvSpPr txBox="1"/>
          <p:nvPr/>
        </p:nvSpPr>
        <p:spPr>
          <a:xfrm>
            <a:off x="2023004" y="3014987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Node</a:t>
            </a:r>
          </a:p>
        </p:txBody>
      </p:sp>
      <p:sp>
        <p:nvSpPr>
          <p:cNvPr id="63" name="Line 44">
            <a:extLst>
              <a:ext uri="{FF2B5EF4-FFF2-40B4-BE49-F238E27FC236}">
                <a16:creationId xmlns:a16="http://schemas.microsoft.com/office/drawing/2014/main" id="{31FC6FDA-C128-B647-9DD9-8A1E3EB9004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57391" y="3164577"/>
            <a:ext cx="0" cy="9497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1508C9F-EF8B-CC49-B2E9-8DB2892C6C2F}"/>
              </a:ext>
            </a:extLst>
          </p:cNvPr>
          <p:cNvSpPr txBox="1"/>
          <p:nvPr/>
        </p:nvSpPr>
        <p:spPr>
          <a:xfrm flipH="1">
            <a:off x="1414808" y="3275692"/>
            <a:ext cx="518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key</a:t>
            </a:r>
            <a:endParaRPr lang="en-DE" dirty="0"/>
          </a:p>
        </p:txBody>
      </p:sp>
      <p:sp>
        <p:nvSpPr>
          <p:cNvPr id="67" name="Line 44">
            <a:extLst>
              <a:ext uri="{FF2B5EF4-FFF2-40B4-BE49-F238E27FC236}">
                <a16:creationId xmlns:a16="http://schemas.microsoft.com/office/drawing/2014/main" id="{2D2FD8DB-B85C-D24F-9A82-BD6353A5DF2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57391" y="4028673"/>
            <a:ext cx="0" cy="9497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5B0E6D3-D3B1-324A-AA72-FA539BCE1018}"/>
              </a:ext>
            </a:extLst>
          </p:cNvPr>
          <p:cNvSpPr txBox="1"/>
          <p:nvPr/>
        </p:nvSpPr>
        <p:spPr>
          <a:xfrm flipH="1">
            <a:off x="1414807" y="4139788"/>
            <a:ext cx="1166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parent</a:t>
            </a:r>
            <a:endParaRPr lang="en-DE" dirty="0"/>
          </a:p>
        </p:txBody>
      </p:sp>
      <p:sp>
        <p:nvSpPr>
          <p:cNvPr id="3" name="Line 44">
            <a:extLst>
              <a:ext uri="{FF2B5EF4-FFF2-40B4-BE49-F238E27FC236}">
                <a16:creationId xmlns:a16="http://schemas.microsoft.com/office/drawing/2014/main" id="{E76B4332-B336-1616-7574-431B4E482C6F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57392" y="3585762"/>
            <a:ext cx="0" cy="9497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06FD04-2858-712F-3EA1-E53E3ACAA3E5}"/>
              </a:ext>
            </a:extLst>
          </p:cNvPr>
          <p:cNvSpPr txBox="1"/>
          <p:nvPr/>
        </p:nvSpPr>
        <p:spPr>
          <a:xfrm flipH="1">
            <a:off x="1414808" y="3696877"/>
            <a:ext cx="1166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value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10237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8" grpId="0" animBg="1"/>
      <p:bldP spid="59" grpId="0" animBg="1"/>
      <p:bldP spid="60" grpId="0" animBg="1"/>
      <p:bldP spid="61" grpId="0"/>
      <p:bldP spid="62" grpId="0"/>
      <p:bldP spid="63" grpId="0" animBg="1"/>
      <p:bldP spid="64" grpId="0"/>
      <p:bldP spid="67" grpId="0" animBg="1"/>
      <p:bldP spid="68" grpId="0"/>
      <p:bldP spid="3" grpId="0" animBg="1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35D68-9E73-9740-AD90-0E1B9F94BAA2}" type="slidenum">
              <a:rPr lang="de-DE"/>
              <a:pPr>
                <a:defRPr/>
              </a:pPr>
              <a:t>18</a:t>
            </a:fld>
            <a:endParaRPr lang="de-DE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Union-Find Datenstruktur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Realisierung der Operationen:</a:t>
            </a:r>
          </a:p>
          <a:p>
            <a:pPr eaLnBrk="1" hangingPunct="1">
              <a:defRPr/>
            </a:pPr>
            <a:r>
              <a:rPr lang="de-DE" dirty="0" err="1">
                <a:solidFill>
                  <a:srgbClr val="FF0000"/>
                </a:solidFill>
                <a:cs typeface="+mn-cs"/>
              </a:rPr>
              <a:t>union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,T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2</a:t>
            </a:r>
            <a:r>
              <a:rPr lang="de-DE" dirty="0">
                <a:cs typeface="+mn-cs"/>
              </a:rPr>
              <a:t>):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lvl="1" eaLnBrk="1" hangingPunct="1">
              <a:defRPr/>
            </a:pPr>
            <a:r>
              <a:rPr lang="de-DE" dirty="0">
                <a:cs typeface="+mn-cs"/>
              </a:rPr>
              <a:t>T</a:t>
            </a:r>
            <a:r>
              <a:rPr lang="de-DE" baseline="-25000" dirty="0">
                <a:cs typeface="+mn-cs"/>
              </a:rPr>
              <a:t>1</a:t>
            </a:r>
            <a:r>
              <a:rPr lang="de-DE" dirty="0">
                <a:cs typeface="+mn-cs"/>
              </a:rPr>
              <a:t> und T</a:t>
            </a:r>
            <a:r>
              <a:rPr lang="de-DE" baseline="-25000" dirty="0">
                <a:cs typeface="+mn-cs"/>
              </a:rPr>
              <a:t>2</a:t>
            </a:r>
            <a:r>
              <a:rPr lang="de-DE" dirty="0">
                <a:cs typeface="+mn-cs"/>
              </a:rPr>
              <a:t> werden über den </a:t>
            </a:r>
            <a:br>
              <a:rPr lang="de-DE" dirty="0">
                <a:cs typeface="+mn-cs"/>
              </a:rPr>
            </a:br>
            <a:r>
              <a:rPr lang="de-DE" dirty="0">
                <a:solidFill>
                  <a:srgbClr val="00B050"/>
                </a:solidFill>
                <a:cs typeface="+mn-cs"/>
              </a:rPr>
              <a:t>Repräsentanten</a:t>
            </a:r>
            <a:r>
              <a:rPr lang="de-DE" dirty="0">
                <a:cs typeface="+mn-cs"/>
              </a:rPr>
              <a:t> referenziert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): Suche Wurzel des Baumes,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in dem sich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befindet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(Also: suche Repräsentanten)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</p:txBody>
      </p:sp>
      <p:sp>
        <p:nvSpPr>
          <p:cNvPr id="223236" name="AutoShape 4"/>
          <p:cNvSpPr>
            <a:spLocks noChangeArrowheads="1"/>
          </p:cNvSpPr>
          <p:nvPr/>
        </p:nvSpPr>
        <p:spPr bwMode="auto">
          <a:xfrm>
            <a:off x="1547813" y="242064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 dirty="0">
                <a:cs typeface="+mn-cs"/>
              </a:rPr>
              <a:t>T</a:t>
            </a:r>
            <a:r>
              <a:rPr lang="de-DE" sz="2400" baseline="-25000" dirty="0">
                <a:cs typeface="+mn-cs"/>
              </a:rPr>
              <a:t>1</a:t>
            </a:r>
          </a:p>
        </p:txBody>
      </p:sp>
      <p:sp>
        <p:nvSpPr>
          <p:cNvPr id="223237" name="AutoShape 5"/>
          <p:cNvSpPr>
            <a:spLocks noChangeArrowheads="1"/>
          </p:cNvSpPr>
          <p:nvPr/>
        </p:nvSpPr>
        <p:spPr bwMode="auto">
          <a:xfrm>
            <a:off x="3059113" y="242064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223238" name="AutoShape 6"/>
          <p:cNvSpPr>
            <a:spLocks noChangeArrowheads="1"/>
          </p:cNvSpPr>
          <p:nvPr/>
        </p:nvSpPr>
        <p:spPr bwMode="auto">
          <a:xfrm>
            <a:off x="5580063" y="242064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223239" name="AutoShape 7"/>
          <p:cNvSpPr>
            <a:spLocks noChangeArrowheads="1"/>
          </p:cNvSpPr>
          <p:nvPr/>
        </p:nvSpPr>
        <p:spPr bwMode="auto">
          <a:xfrm>
            <a:off x="6659563" y="198884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223240" name="Line 8"/>
          <p:cNvSpPr>
            <a:spLocks noChangeShapeType="1"/>
          </p:cNvSpPr>
          <p:nvPr/>
        </p:nvSpPr>
        <p:spPr bwMode="auto">
          <a:xfrm flipV="1">
            <a:off x="6084888" y="2132856"/>
            <a:ext cx="853528" cy="28778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3241" name="Line 9"/>
          <p:cNvSpPr>
            <a:spLocks noChangeShapeType="1"/>
          </p:cNvSpPr>
          <p:nvPr/>
        </p:nvSpPr>
        <p:spPr bwMode="auto">
          <a:xfrm>
            <a:off x="4427538" y="2781003"/>
            <a:ext cx="8651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Oval 15">
            <a:extLst>
              <a:ext uri="{FF2B5EF4-FFF2-40B4-BE49-F238E27FC236}">
                <a16:creationId xmlns:a16="http://schemas.microsoft.com/office/drawing/2014/main" id="{6652E3B3-E055-5E46-B4C1-09CBA9C4A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810" y="2236490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dirty="0">
              <a:solidFill>
                <a:srgbClr val="92D050"/>
              </a:solidFill>
              <a:cs typeface="+mn-cs"/>
            </a:endParaRPr>
          </a:p>
        </p:txBody>
      </p:sp>
      <p:sp>
        <p:nvSpPr>
          <p:cNvPr id="14" name="Oval 15">
            <a:extLst>
              <a:ext uri="{FF2B5EF4-FFF2-40B4-BE49-F238E27FC236}">
                <a16:creationId xmlns:a16="http://schemas.microsoft.com/office/drawing/2014/main" id="{03917E13-5240-6849-A188-B96684B20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2710" y="2236490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dirty="0">
              <a:solidFill>
                <a:srgbClr val="92D050"/>
              </a:solidFill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67ABA03C-D6C6-C544-8BB2-FF3485870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597" y="2236490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dirty="0"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6A28C99-874C-3649-B0DC-8C4CF5ADB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2704" y="1818680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dirty="0">
              <a:solidFill>
                <a:srgbClr val="92D050"/>
              </a:solidFill>
              <a:cs typeface="+mn-cs"/>
            </a:endParaRPr>
          </a:p>
        </p:txBody>
      </p:sp>
      <p:sp>
        <p:nvSpPr>
          <p:cNvPr id="17" name="Oval 12">
            <a:extLst>
              <a:ext uri="{FF2B5EF4-FFF2-40B4-BE49-F238E27FC236}">
                <a16:creationId xmlns:a16="http://schemas.microsoft.com/office/drawing/2014/main" id="{8883CB82-84C5-464B-B97B-98DC9CC9E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0159" y="3817987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18" name="Oval 15">
            <a:extLst>
              <a:ext uri="{FF2B5EF4-FFF2-40B4-BE49-F238E27FC236}">
                <a16:creationId xmlns:a16="http://schemas.microsoft.com/office/drawing/2014/main" id="{DB582BED-7267-1240-AF99-31752F565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0297" y="5978575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A7C6F54-18B3-4446-B9BF-7FC39F342729}"/>
              </a:ext>
            </a:extLst>
          </p:cNvPr>
          <p:cNvGrpSpPr>
            <a:grpSpLocks/>
          </p:cNvGrpSpPr>
          <p:nvPr/>
        </p:nvGrpSpPr>
        <p:grpSpPr bwMode="auto">
          <a:xfrm>
            <a:off x="6053534" y="4249787"/>
            <a:ext cx="936625" cy="1008063"/>
            <a:chOff x="3696" y="2296"/>
            <a:chExt cx="590" cy="635"/>
          </a:xfrm>
        </p:grpSpPr>
        <p:sp>
          <p:nvSpPr>
            <p:cNvPr id="20" name="Oval 13">
              <a:extLst>
                <a:ext uri="{FF2B5EF4-FFF2-40B4-BE49-F238E27FC236}">
                  <a16:creationId xmlns:a16="http://schemas.microsoft.com/office/drawing/2014/main" id="{33F243F3-702B-6540-BFF3-0328881C9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</a:t>
              </a:r>
            </a:p>
          </p:txBody>
        </p:sp>
        <p:sp>
          <p:nvSpPr>
            <p:cNvPr id="21" name="Line 16">
              <a:extLst>
                <a:ext uri="{FF2B5EF4-FFF2-40B4-BE49-F238E27FC236}">
                  <a16:creationId xmlns:a16="http://schemas.microsoft.com/office/drawing/2014/main" id="{86BD798A-1397-A042-88BE-97315E77F7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2" name="Group 19">
            <a:extLst>
              <a:ext uri="{FF2B5EF4-FFF2-40B4-BE49-F238E27FC236}">
                <a16:creationId xmlns:a16="http://schemas.microsoft.com/office/drawing/2014/main" id="{89CF8F3E-3EC2-5E41-BB67-DADDF889F54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494984" y="4249787"/>
            <a:ext cx="936625" cy="1008063"/>
            <a:chOff x="3696" y="2296"/>
            <a:chExt cx="590" cy="635"/>
          </a:xfrm>
        </p:grpSpPr>
        <p:sp>
          <p:nvSpPr>
            <p:cNvPr id="23" name="Oval 20">
              <a:extLst>
                <a:ext uri="{FF2B5EF4-FFF2-40B4-BE49-F238E27FC236}">
                  <a16:creationId xmlns:a16="http://schemas.microsoft.com/office/drawing/2014/main" id="{F8C98674-1DAF-4A4C-AC8A-DF7AC765D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10</a:t>
              </a:r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20E73B92-CBAB-3E42-9A0F-726CBB9E11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5" name="Line 22">
            <a:extLst>
              <a:ext uri="{FF2B5EF4-FFF2-40B4-BE49-F238E27FC236}">
                <a16:creationId xmlns:a16="http://schemas.microsoft.com/office/drawing/2014/main" id="{8595D67B-A606-E647-BA05-8F0787771E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10659" y="5257850"/>
            <a:ext cx="28733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51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B63C1-AC78-5248-8847-29ECE44AEB79}" type="slidenum">
              <a:rPr lang="de-DE"/>
              <a:pPr>
                <a:defRPr/>
              </a:pPr>
              <a:t>19</a:t>
            </a:fld>
            <a:endParaRPr lang="de-DE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</a:t>
            </a:r>
            <a:r>
              <a:rPr lang="de-DE" dirty="0"/>
              <a:t>Implementierung</a:t>
            </a:r>
            <a:endParaRPr lang="de-DE" dirty="0">
              <a:cs typeface="+mj-cs"/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Naïve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 Implementierung:</a:t>
            </a:r>
          </a:p>
          <a:p>
            <a:pPr eaLnBrk="1" hangingPunct="1">
              <a:defRPr/>
            </a:pPr>
            <a:r>
              <a:rPr lang="de-DE" dirty="0"/>
              <a:t>Rechtes Argument von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 kommt nach oben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1,5,…</a:t>
            </a:r>
            <a:r>
              <a:rPr lang="de-DE" dirty="0"/>
              <a:t>),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8,5,…</a:t>
            </a:r>
            <a:r>
              <a:rPr lang="de-DE" dirty="0"/>
              <a:t>),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10,5,…</a:t>
            </a:r>
            <a:r>
              <a:rPr lang="de-DE" dirty="0"/>
              <a:t>), … 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1,5,…</a:t>
            </a:r>
            <a:r>
              <a:rPr lang="de-DE" dirty="0"/>
              <a:t>),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5,8,…</a:t>
            </a:r>
            <a:r>
              <a:rPr lang="de-DE" dirty="0"/>
              <a:t>),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8,10,…</a:t>
            </a:r>
            <a:r>
              <a:rPr lang="de-DE" dirty="0"/>
              <a:t>), …</a:t>
            </a:r>
            <a:endParaRPr lang="de-DE" dirty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de-DE" dirty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de-DE" dirty="0">
                <a:solidFill>
                  <a:schemeClr val="accent2"/>
                </a:solidFill>
              </a:rPr>
              <a:t>Beobachtung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/>
              <a:t>Tiefe des Baums kann bis zu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sein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E53E8EF-3E8B-2A4B-8AA2-0D0315073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104" y="5474047"/>
            <a:ext cx="504825" cy="50323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4" name="Oval 5">
            <a:extLst>
              <a:ext uri="{FF2B5EF4-FFF2-40B4-BE49-F238E27FC236}">
                <a16:creationId xmlns:a16="http://schemas.microsoft.com/office/drawing/2014/main" id="{1E8BA71A-68E0-D548-B506-EB2711775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8152" y="5474048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5" name="Oval 6">
            <a:extLst>
              <a:ext uri="{FF2B5EF4-FFF2-40B4-BE49-F238E27FC236}">
                <a16:creationId xmlns:a16="http://schemas.microsoft.com/office/drawing/2014/main" id="{4466197F-669A-D24D-82A1-F9F49CC84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136" y="5474048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dirty="0">
                <a:cs typeface="+mn-cs"/>
              </a:rPr>
              <a:t>8</a:t>
            </a:r>
          </a:p>
        </p:txBody>
      </p:sp>
      <p:sp>
        <p:nvSpPr>
          <p:cNvPr id="16" name="Oval 7">
            <a:extLst>
              <a:ext uri="{FF2B5EF4-FFF2-40B4-BE49-F238E27FC236}">
                <a16:creationId xmlns:a16="http://schemas.microsoft.com/office/drawing/2014/main" id="{0B70445F-2999-EF44-84CD-1EA5924DE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120" y="5474047"/>
            <a:ext cx="504825" cy="50323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17" name="Oval 8">
            <a:extLst>
              <a:ext uri="{FF2B5EF4-FFF2-40B4-BE49-F238E27FC236}">
                <a16:creationId xmlns:a16="http://schemas.microsoft.com/office/drawing/2014/main" id="{080FBF82-34D3-8E45-B487-E83329740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8168" y="5474048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8" name="Oval 9">
            <a:extLst>
              <a:ext uri="{FF2B5EF4-FFF2-40B4-BE49-F238E27FC236}">
                <a16:creationId xmlns:a16="http://schemas.microsoft.com/office/drawing/2014/main" id="{1AFA79CB-1E36-5C4D-A6C2-0AD77985D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8184" y="5474047"/>
            <a:ext cx="504825" cy="50323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9" name="Oval 10">
            <a:extLst>
              <a:ext uri="{FF2B5EF4-FFF2-40B4-BE49-F238E27FC236}">
                <a16:creationId xmlns:a16="http://schemas.microsoft.com/office/drawing/2014/main" id="{330778C0-011E-3443-A52C-DF4C31008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8198" y="5474048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5035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D839D-BFD1-AA48-84EA-477BA67A9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4D7D4D2-F64F-824A-8725-20870D4203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9144000" cy="632323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DEC2C0-395A-C949-99A7-5EF168D3C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2A409E4-007C-574A-86AE-95D560ED6AD8}"/>
              </a:ext>
            </a:extLst>
          </p:cNvPr>
          <p:cNvSpPr/>
          <p:nvPr/>
        </p:nvSpPr>
        <p:spPr>
          <a:xfrm>
            <a:off x="2627784" y="5410468"/>
            <a:ext cx="1512168" cy="682827"/>
          </a:xfrm>
          <a:prstGeom prst="ellipse">
            <a:avLst/>
          </a:prstGeom>
          <a:noFill/>
          <a:ln w="381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162DA9D-FCEC-8D4F-8554-6768991BA1BE}"/>
              </a:ext>
            </a:extLst>
          </p:cNvPr>
          <p:cNvSpPr/>
          <p:nvPr/>
        </p:nvSpPr>
        <p:spPr>
          <a:xfrm>
            <a:off x="2627784" y="1988840"/>
            <a:ext cx="1512168" cy="682827"/>
          </a:xfrm>
          <a:prstGeom prst="ellipse">
            <a:avLst/>
          </a:prstGeom>
          <a:noFill/>
          <a:ln w="381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C3C8A4-E05C-2040-82C7-EF64C9353682}"/>
              </a:ext>
            </a:extLst>
          </p:cNvPr>
          <p:cNvSpPr/>
          <p:nvPr/>
        </p:nvSpPr>
        <p:spPr>
          <a:xfrm>
            <a:off x="2627784" y="4261319"/>
            <a:ext cx="2707729" cy="503238"/>
          </a:xfrm>
          <a:prstGeom prst="ellipse">
            <a:avLst/>
          </a:prstGeom>
          <a:noFill/>
          <a:ln w="381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C4C611C-0479-8B4E-BD99-E070DBBD5C83}"/>
              </a:ext>
            </a:extLst>
          </p:cNvPr>
          <p:cNvSpPr/>
          <p:nvPr/>
        </p:nvSpPr>
        <p:spPr>
          <a:xfrm>
            <a:off x="2627784" y="3146894"/>
            <a:ext cx="1944216" cy="468514"/>
          </a:xfrm>
          <a:prstGeom prst="ellipse">
            <a:avLst/>
          </a:prstGeom>
          <a:noFill/>
          <a:ln w="381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F088E16-F559-4341-BC58-9D0ED9B5A82D}"/>
              </a:ext>
            </a:extLst>
          </p:cNvPr>
          <p:cNvSpPr/>
          <p:nvPr/>
        </p:nvSpPr>
        <p:spPr>
          <a:xfrm>
            <a:off x="2627784" y="2981594"/>
            <a:ext cx="1512168" cy="231382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D6DE22-0C35-F864-B9B0-0B6DC6152B88}"/>
              </a:ext>
            </a:extLst>
          </p:cNvPr>
          <p:cNvSpPr/>
          <p:nvPr/>
        </p:nvSpPr>
        <p:spPr>
          <a:xfrm>
            <a:off x="6876256" y="2348880"/>
            <a:ext cx="1296144" cy="5040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3519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B63C1-AC78-5248-8847-29ECE44AEB79}" type="slidenum">
              <a:rPr lang="de-DE"/>
              <a:pPr>
                <a:defRPr/>
              </a:pPr>
              <a:t>20</a:t>
            </a:fld>
            <a:endParaRPr lang="de-DE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Analyse der Komplexität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Naïve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 Implementierung: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Zeit für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):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cs typeface="+mn-cs"/>
              </a:rPr>
              <a:t>Zeit für </a:t>
            </a:r>
            <a:r>
              <a:rPr lang="de-DE" dirty="0" err="1">
                <a:solidFill>
                  <a:srgbClr val="0833FF"/>
                </a:solidFill>
                <a:cs typeface="+mn-cs"/>
              </a:rPr>
              <a:t>union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baseline="-25000" dirty="0">
                <a:solidFill>
                  <a:schemeClr val="hlink"/>
                </a:solidFill>
              </a:rPr>
              <a:t>1</a:t>
            </a:r>
            <a:r>
              <a:rPr lang="de-DE" dirty="0">
                <a:cs typeface="+mn-cs"/>
              </a:rPr>
              <a:t>,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baseline="-25000" dirty="0">
                <a:solidFill>
                  <a:schemeClr val="hlink"/>
                </a:solidFill>
              </a:rPr>
              <a:t>2</a:t>
            </a:r>
            <a:r>
              <a:rPr lang="de-DE" dirty="0">
                <a:cs typeface="+mn-cs"/>
              </a:rPr>
              <a:t>):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O(1)</a:t>
            </a:r>
          </a:p>
          <a:p>
            <a:pPr lvl="1" eaLnBrk="1" hangingPunct="1">
              <a:defRPr/>
            </a:pPr>
            <a:r>
              <a:rPr lang="de-DE" dirty="0"/>
              <a:t>Annahme: 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baseline="-25000" dirty="0">
                <a:solidFill>
                  <a:schemeClr val="hlink"/>
                </a:solidFill>
              </a:rPr>
              <a:t>1</a:t>
            </a:r>
            <a:r>
              <a:rPr lang="de-DE" dirty="0"/>
              <a:t> und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baseline="-25000" dirty="0">
                <a:solidFill>
                  <a:schemeClr val="hlink"/>
                </a:solidFill>
              </a:rPr>
              <a:t>2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liegen durch Repräsentanten vor</a:t>
            </a:r>
          </a:p>
          <a:p>
            <a:pPr eaLnBrk="1" hangingPunct="1">
              <a:defRPr/>
            </a:pPr>
            <a:endParaRPr lang="de-DE" dirty="0"/>
          </a:p>
          <a:p>
            <a:pPr eaLnBrk="1" hangingPunct="1">
              <a:defRPr/>
            </a:pPr>
            <a:endParaRPr lang="de-DE" dirty="0"/>
          </a:p>
          <a:p>
            <a:pPr eaLnBrk="1" hangingPunct="1">
              <a:defRPr/>
            </a:pPr>
            <a:endParaRPr lang="de-DE" dirty="0"/>
          </a:p>
          <a:p>
            <a:pPr eaLnBrk="1" hangingPunct="1">
              <a:defRPr/>
            </a:pPr>
            <a:r>
              <a:rPr lang="de-DE" dirty="0"/>
              <a:t>Was können wir verbessern? </a:t>
            </a:r>
          </a:p>
          <a:p>
            <a:pPr lvl="1" eaLnBrk="1" hangingPunct="1">
              <a:defRPr/>
            </a:pPr>
            <a:r>
              <a:rPr lang="de-DE" dirty="0">
                <a:solidFill>
                  <a:srgbClr val="FF0000"/>
                </a:solidFill>
              </a:rPr>
              <a:t>Tiefe</a:t>
            </a:r>
            <a:r>
              <a:rPr lang="de-DE" dirty="0"/>
              <a:t> des Baums </a:t>
            </a:r>
            <a:r>
              <a:rPr lang="de-DE" dirty="0">
                <a:solidFill>
                  <a:srgbClr val="FF0000"/>
                </a:solidFill>
              </a:rPr>
              <a:t>reduzieren </a:t>
            </a:r>
            <a:r>
              <a:rPr lang="de-DE" dirty="0"/>
              <a:t>beim Erzeugen mit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40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6C082-DB76-EA47-A36F-BD787B49075A}" type="slidenum">
              <a:rPr lang="de-DE"/>
              <a:pPr>
                <a:defRPr/>
              </a:pPr>
              <a:t>21</a:t>
            </a:fld>
            <a:endParaRPr lang="de-DE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</a:t>
            </a:r>
            <a:r>
              <a:rPr lang="de-DE" dirty="0"/>
              <a:t>Implementierung</a:t>
            </a:r>
            <a:endParaRPr lang="de-DE" dirty="0">
              <a:cs typeface="+mj-cs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7085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sz="2400" dirty="0">
                <a:solidFill>
                  <a:schemeClr val="accent2"/>
                </a:solidFill>
                <a:cs typeface="+mn-cs"/>
              </a:rPr>
              <a:t>Gewichtete Union-Operation:</a:t>
            </a:r>
            <a:r>
              <a:rPr lang="de-DE" sz="2400" dirty="0">
                <a:cs typeface="+mn-cs"/>
              </a:rPr>
              <a:t> Mache die Wurzel des flacheren Baums zum Kind der Wurzel des tieferen Baums </a:t>
            </a:r>
          </a:p>
          <a:p>
            <a:pPr eaLnBrk="1" hangingPunct="1">
              <a:buFontTx/>
              <a:buNone/>
              <a:defRPr/>
            </a:pPr>
            <a:r>
              <a:rPr lang="de-DE" sz="2400" dirty="0">
                <a:cs typeface="+mn-cs"/>
              </a:rPr>
              <a:t>Wir brauchen </a:t>
            </a:r>
            <a:r>
              <a:rPr lang="de-DE" sz="2400" dirty="0"/>
              <a:t>als Knotenkomponente </a:t>
            </a:r>
            <a:r>
              <a:rPr lang="de-DE" sz="2400" dirty="0">
                <a:cs typeface="+mn-cs"/>
              </a:rPr>
              <a:t>zusätzlich zu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parent</a:t>
            </a:r>
            <a:r>
              <a:rPr lang="de-DE" sz="2400" dirty="0">
                <a:solidFill>
                  <a:schemeClr val="accent2"/>
                </a:solidFill>
                <a:cs typeface="+mn-cs"/>
              </a:rPr>
              <a:t> </a:t>
            </a:r>
            <a:r>
              <a:rPr lang="de-DE" sz="2400" dirty="0">
                <a:cs typeface="+mn-cs"/>
              </a:rPr>
              <a:t>noch die Tiefe,</a:t>
            </a:r>
            <a:r>
              <a:rPr lang="de-DE" sz="2400" dirty="0">
                <a:solidFill>
                  <a:schemeClr val="accent2"/>
                </a:solidFill>
                <a:cs typeface="+mn-cs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rank</a:t>
            </a:r>
            <a:r>
              <a:rPr lang="de-DE" sz="2400" dirty="0">
                <a:cs typeface="+mn-cs"/>
              </a:rPr>
              <a:t> genannt</a:t>
            </a:r>
          </a:p>
          <a:p>
            <a:pPr eaLnBrk="1" hangingPunct="1">
              <a:buFontTx/>
              <a:buNone/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Ordne jedem Element </a:t>
            </a:r>
            <a:r>
              <a:rPr lang="de-DE" sz="2400" dirty="0">
                <a:solidFill>
                  <a:schemeClr val="hlink"/>
                </a:solidFill>
              </a:rPr>
              <a:t>x</a:t>
            </a:r>
            <a:r>
              <a:rPr lang="de-DE" sz="2400" dirty="0"/>
              <a:t> zu: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de-DE" sz="2400" dirty="0">
                <a:solidFill>
                  <a:schemeClr val="hlink"/>
                </a:solidFill>
              </a:rPr>
              <a:t>rank(x) = </a:t>
            </a:r>
            <a:r>
              <a:rPr lang="de-DE" sz="2400" dirty="0"/>
              <a:t>Tiefe des Unterbaums von Knoten </a:t>
            </a:r>
            <a:r>
              <a:rPr lang="de-DE" sz="2400" dirty="0">
                <a:solidFill>
                  <a:schemeClr val="hlink"/>
                </a:solidFill>
              </a:rPr>
              <a:t>x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/>
              <a:t>(eigentlich inverser Baum: Kinder von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400" dirty="0"/>
              <a:t> zeigen auf</a:t>
            </a:r>
            <a:r>
              <a:rPr lang="de-DE" sz="2400" dirty="0">
                <a:solidFill>
                  <a:schemeClr val="hlink"/>
                </a:solidFill>
              </a:rPr>
              <a:t> x</a:t>
            </a:r>
            <a:r>
              <a:rPr lang="de-DE" sz="2400" dirty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Initialer Wert: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x.rank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= 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 err="1">
                <a:solidFill>
                  <a:srgbClr val="0833FF"/>
                </a:solidFill>
              </a:rPr>
              <a:t>union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,T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2400" dirty="0"/>
              <a:t>): Erhöht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rank(x)</a:t>
            </a:r>
            <a:r>
              <a:rPr lang="de-DE" sz="2400" dirty="0"/>
              <a:t> um 1 für Wurzel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400" dirty="0"/>
              <a:t> der Vereinigung, wenn für die Repräsentanten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T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/>
              <a:t>gilt: </a:t>
            </a:r>
            <a:br>
              <a:rPr lang="de-DE" sz="2400" dirty="0"/>
            </a:br>
            <a:r>
              <a:rPr lang="de-DE" sz="2400" dirty="0">
                <a:solidFill>
                  <a:schemeClr val="accent5">
                    <a:lumMod val="50000"/>
                  </a:schemeClr>
                </a:solidFill>
              </a:rPr>
              <a:t>rank(T</a:t>
            </a:r>
            <a:r>
              <a:rPr lang="de-DE" sz="2400" baseline="-25000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5">
                    <a:lumMod val="50000"/>
                  </a:schemeClr>
                </a:solidFill>
              </a:rPr>
              <a:t>) == rank(T</a:t>
            </a:r>
            <a:r>
              <a:rPr lang="de-DE" sz="2400" baseline="-25000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de-DE" sz="2400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517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FE777-EB1A-124C-A71D-8A2EE65B0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Union-Find Implementierung : rank(x)</a:t>
            </a:r>
          </a:p>
        </p:txBody>
      </p:sp>
      <p:sp>
        <p:nvSpPr>
          <p:cNvPr id="141" name="Content Placeholder 140">
            <a:extLst>
              <a:ext uri="{FF2B5EF4-FFF2-40B4-BE49-F238E27FC236}">
                <a16:creationId xmlns:a16="http://schemas.microsoft.com/office/drawing/2014/main" id="{0A02006D-35D5-5F4D-821D-B12A51F9D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68875"/>
          </a:xfrm>
        </p:spPr>
        <p:txBody>
          <a:bodyPr/>
          <a:lstStyle/>
          <a:p>
            <a:r>
              <a:rPr lang="de-DE" dirty="0"/>
              <a:t>Veränderung von rank(x) bei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dirty="0"/>
              <a:t>)</a:t>
            </a:r>
            <a:endParaRPr lang="de-DE" dirty="0">
              <a:solidFill>
                <a:srgbClr val="FF0000"/>
              </a:solidFill>
            </a:endParaRPr>
          </a:p>
          <a:p>
            <a:pPr lvl="1"/>
            <a:r>
              <a:rPr lang="de-DE" dirty="0"/>
              <a:t>Gleiche Ränge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r>
              <a:rPr lang="de-DE" dirty="0"/>
              <a:t>Unterschiedliche Ränge</a:t>
            </a:r>
          </a:p>
          <a:p>
            <a:pPr lvl="1"/>
            <a:endParaRPr lang="de-DE" dirty="0">
              <a:solidFill>
                <a:schemeClr val="accent2"/>
              </a:solidFill>
            </a:endParaRPr>
          </a:p>
          <a:p>
            <a:pPr lvl="1"/>
            <a:endParaRPr lang="de-DE" dirty="0">
              <a:solidFill>
                <a:schemeClr val="accent2"/>
              </a:solidFill>
            </a:endParaRPr>
          </a:p>
          <a:p>
            <a:pPr lvl="1"/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0B77F-E587-6E49-92E0-0415666A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21F0EBED-5E61-6240-87C9-DEAE55127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108" y="220623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9" name="Text Box 15">
            <a:extLst>
              <a:ext uri="{FF2B5EF4-FFF2-40B4-BE49-F238E27FC236}">
                <a16:creationId xmlns:a16="http://schemas.microsoft.com/office/drawing/2014/main" id="{BEDBC762-4DFF-BF48-AEDD-10424362A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9983" y="212225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ADA9F429-1F56-A24D-8B21-31DD376D9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976" y="2206912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45EC0DD1-1EF2-0944-8E26-C515A66C2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851" y="21229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494905AD-CAC5-104A-A63E-76F9A5936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5381" y="1801568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8DB4EC76-5F0C-094A-B025-E061C4443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5381" y="2641492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5" name="Line 12">
            <a:extLst>
              <a:ext uri="{FF2B5EF4-FFF2-40B4-BE49-F238E27FC236}">
                <a16:creationId xmlns:a16="http://schemas.microsoft.com/office/drawing/2014/main" id="{E72C2110-31BC-2242-BF1F-3CB916F5C8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95525" y="2161930"/>
            <a:ext cx="0" cy="479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6" name="Text Box 15">
            <a:extLst>
              <a:ext uri="{FF2B5EF4-FFF2-40B4-BE49-F238E27FC236}">
                <a16:creationId xmlns:a16="http://schemas.microsoft.com/office/drawing/2014/main" id="{7531C4FC-0759-7747-90CA-BF5A7D461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5293" y="255751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1953B49F-4DCF-6D42-81E1-DE6BEE8F7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4169" y="3546117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3CBBC705-84D6-C24B-9AF3-20FF192A5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4169" y="4386041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0" name="Line 12">
            <a:extLst>
              <a:ext uri="{FF2B5EF4-FFF2-40B4-BE49-F238E27FC236}">
                <a16:creationId xmlns:a16="http://schemas.microsoft.com/office/drawing/2014/main" id="{2F8A74D5-A5B9-5A45-BACB-D7CFC74094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4313" y="3906479"/>
            <a:ext cx="0" cy="479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1" name="Text Box 15">
            <a:extLst>
              <a:ext uri="{FF2B5EF4-FFF2-40B4-BE49-F238E27FC236}">
                <a16:creationId xmlns:a16="http://schemas.microsoft.com/office/drawing/2014/main" id="{A9DF8641-0C66-5F49-BEE2-18CB7DBAC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4081" y="430206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02" name="Text Box 15">
            <a:extLst>
              <a:ext uri="{FF2B5EF4-FFF2-40B4-BE49-F238E27FC236}">
                <a16:creationId xmlns:a16="http://schemas.microsoft.com/office/drawing/2014/main" id="{30B83A6D-D82A-854D-A8B4-8CF8717D6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9873" y="338711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26DE8644-DB47-8145-A2ED-23ECC4C63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4525" y="438949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6" name="Text Box 15">
            <a:extLst>
              <a:ext uri="{FF2B5EF4-FFF2-40B4-BE49-F238E27FC236}">
                <a16:creationId xmlns:a16="http://schemas.microsoft.com/office/drawing/2014/main" id="{97086E8B-97FB-B54F-AF82-E99655A16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437" y="430551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07" name="Text Box 15">
            <a:extLst>
              <a:ext uri="{FF2B5EF4-FFF2-40B4-BE49-F238E27FC236}">
                <a16:creationId xmlns:a16="http://schemas.microsoft.com/office/drawing/2014/main" id="{12013081-7365-3F4E-8203-4A1E02556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743" y="344530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11C2E162-C926-804C-A48B-B7BF26C4E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343" y="3599292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D96BDF7F-0EFE-EB43-A672-BBE58772F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4081" y="4391454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48CF8CEC-594E-F94A-865C-07C90AD9E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6606" y="4391454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>
              <a:cs typeface="+mn-cs"/>
            </a:endParaRPr>
          </a:p>
        </p:txBody>
      </p:sp>
      <p:sp>
        <p:nvSpPr>
          <p:cNvPr id="112" name="Line 12">
            <a:extLst>
              <a:ext uri="{FF2B5EF4-FFF2-40B4-BE49-F238E27FC236}">
                <a16:creationId xmlns:a16="http://schemas.microsoft.com/office/drawing/2014/main" id="{046C658D-6E16-9E48-8203-486EC01130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93006" y="3959654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3" name="Line 13">
            <a:extLst>
              <a:ext uri="{FF2B5EF4-FFF2-40B4-BE49-F238E27FC236}">
                <a16:creationId xmlns:a16="http://schemas.microsoft.com/office/drawing/2014/main" id="{5FFCF637-05ED-1349-B1C4-44473DB2206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69268" y="3959654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5" name="Text Box 15">
            <a:extLst>
              <a:ext uri="{FF2B5EF4-FFF2-40B4-BE49-F238E27FC236}">
                <a16:creationId xmlns:a16="http://schemas.microsoft.com/office/drawing/2014/main" id="{0C759D78-F0C1-4A4D-8FAB-08CFA8C2E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956" y="43074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17" name="Text Box 15">
            <a:extLst>
              <a:ext uri="{FF2B5EF4-FFF2-40B4-BE49-F238E27FC236}">
                <a16:creationId xmlns:a16="http://schemas.microsoft.com/office/drawing/2014/main" id="{6D6BDCB3-3680-6A4E-95F9-BE65D9187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733" y="415015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42" name="Text Box 15">
            <a:extLst>
              <a:ext uri="{FF2B5EF4-FFF2-40B4-BE49-F238E27FC236}">
                <a16:creationId xmlns:a16="http://schemas.microsoft.com/office/drawing/2014/main" id="{FB942558-AEB9-6C4E-9CEB-6525767BA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5293" y="1628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A09BD79-AFC6-134D-994A-A99F5B60DDCC}"/>
              </a:ext>
            </a:extLst>
          </p:cNvPr>
          <p:cNvSpPr txBox="1"/>
          <p:nvPr/>
        </p:nvSpPr>
        <p:spPr>
          <a:xfrm>
            <a:off x="2410409" y="5363225"/>
            <a:ext cx="5264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Worst Case </a:t>
            </a:r>
            <a:r>
              <a:rPr lang="en-GB" sz="2400" dirty="0" err="1">
                <a:solidFill>
                  <a:srgbClr val="FF0000"/>
                </a:solidFill>
              </a:rPr>
              <a:t>für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 rank(x) </a:t>
            </a:r>
            <a:r>
              <a:rPr lang="en-GB" sz="2400" dirty="0" err="1">
                <a:solidFill>
                  <a:srgbClr val="FF0000"/>
                </a:solidFill>
              </a:rPr>
              <a:t>bei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err="1">
                <a:solidFill>
                  <a:srgbClr val="FF0000"/>
                </a:solidFill>
              </a:rPr>
              <a:t>Elementen</a:t>
            </a:r>
            <a:r>
              <a:rPr lang="en-GB" sz="24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0894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95" grpId="0" animBg="1"/>
      <p:bldP spid="96" grpId="0"/>
      <p:bldP spid="98" grpId="0" animBg="1"/>
      <p:bldP spid="99" grpId="0" animBg="1"/>
      <p:bldP spid="100" grpId="0" animBg="1"/>
      <p:bldP spid="101" grpId="0"/>
      <p:bldP spid="102" grpId="0"/>
      <p:bldP spid="104" grpId="0" animBg="1"/>
      <p:bldP spid="106" grpId="0"/>
      <p:bldP spid="107" grpId="0"/>
      <p:bldP spid="108" grpId="0" animBg="1"/>
      <p:bldP spid="109" grpId="0" animBg="1"/>
      <p:bldP spid="110" grpId="0" animBg="1"/>
      <p:bldP spid="112" grpId="0" animBg="1"/>
      <p:bldP spid="113" grpId="0" animBg="1"/>
      <p:bldP spid="115" grpId="0"/>
      <p:bldP spid="117" grpId="0"/>
      <p:bldP spid="1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6C082-DB76-EA47-A36F-BD787B49075A}" type="slidenum">
              <a:rPr lang="de-DE"/>
              <a:pPr>
                <a:defRPr/>
              </a:pPr>
              <a:t>23</a:t>
            </a:fld>
            <a:endParaRPr lang="de-DE" dirty="0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</a:t>
            </a:r>
            <a:r>
              <a:rPr lang="de-DE" dirty="0"/>
              <a:t>Implementierung</a:t>
            </a:r>
            <a:endParaRPr lang="de-DE" dirty="0">
              <a:cs typeface="+mj-cs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579296" cy="513204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Beh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.:</a:t>
            </a:r>
            <a:r>
              <a:rPr lang="de-DE" dirty="0">
                <a:cs typeface="+mn-cs"/>
              </a:rPr>
              <a:t> Tiefe des Baums mit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cs typeface="+mn-cs"/>
              </a:rPr>
              <a:t> Elementen ist in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endParaRPr lang="de-DE" dirty="0">
              <a:solidFill>
                <a:schemeClr val="accent2"/>
              </a:solidFill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Begründung: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Die Tiefe von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T=T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⋃ 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dirty="0">
                <a:cs typeface="+mn-cs"/>
              </a:rPr>
              <a:t> erhöht sich nur dann, wenn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Tiefe(T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)=Tiefe(T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r>
              <a:rPr lang="de-DE" dirty="0">
                <a:cs typeface="+mn-cs"/>
              </a:rPr>
              <a:t> ist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Sei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N(t)</a:t>
            </a:r>
            <a:r>
              <a:rPr lang="de-DE" dirty="0">
                <a:cs typeface="+mn-cs"/>
              </a:rPr>
              <a:t> die min. Anzahl Elemente in Baum der Tiefe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>
                <a:cs typeface="+mn-cs"/>
              </a:rPr>
              <a:t>Es gilt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N(t) = 2∙N(t-1) = 2</a:t>
            </a:r>
            <a:r>
              <a:rPr lang="de-DE" baseline="30000" dirty="0">
                <a:solidFill>
                  <a:schemeClr val="hlink"/>
                </a:solidFill>
                <a:cs typeface="+mn-cs"/>
              </a:rPr>
              <a:t>t</a:t>
            </a:r>
            <a:r>
              <a:rPr lang="de-DE" dirty="0">
                <a:cs typeface="+mn-cs"/>
              </a:rPr>
              <a:t> mit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N(0)=1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>
                <a:cs typeface="+mn-cs"/>
              </a:rPr>
              <a:t>Beweis über Substitutionsmethode (oder Induktion)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Für </a:t>
            </a:r>
            <a:r>
              <a:rPr lang="de-DE" dirty="0">
                <a:solidFill>
                  <a:schemeClr val="hlink"/>
                </a:solidFill>
              </a:rPr>
              <a:t>t = 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sind alle Knoten unterbracht, denn</a:t>
            </a:r>
            <a:br>
              <a:rPr lang="de-DE" dirty="0">
                <a:cs typeface="+mn-cs"/>
              </a:rPr>
            </a:br>
            <a:r>
              <a:rPr lang="de-DE" dirty="0">
                <a:solidFill>
                  <a:schemeClr val="hlink"/>
                </a:solidFill>
                <a:cs typeface="+mn-cs"/>
              </a:rPr>
              <a:t>N(log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 = 2</a:t>
            </a:r>
            <a:r>
              <a:rPr lang="de-DE" baseline="30000" dirty="0">
                <a:solidFill>
                  <a:schemeClr val="hlink"/>
                </a:solidFill>
                <a:cs typeface="+mn-cs"/>
              </a:rPr>
              <a:t>log </a:t>
            </a:r>
            <a:r>
              <a:rPr lang="de-DE" baseline="30000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=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endParaRPr lang="de-DE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>
                <a:cs typeface="+mn-cs"/>
              </a:rPr>
              <a:t>Tiefe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dirty="0">
                <a:cs typeface="+mn-cs"/>
              </a:rPr>
              <a:t> 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622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6C082-DB76-EA47-A36F-BD787B49075A}" type="slidenum">
              <a:rPr lang="de-DE"/>
              <a:pPr>
                <a:defRPr/>
              </a:pPr>
              <a:t>24</a:t>
            </a:fld>
            <a:endParaRPr lang="de-DE" dirty="0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</a:t>
            </a:r>
            <a:r>
              <a:rPr lang="de-DE" dirty="0"/>
              <a:t>Implementierung</a:t>
            </a:r>
            <a:endParaRPr lang="de-DE" dirty="0">
              <a:cs typeface="+mj-cs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68760"/>
            <a:ext cx="8507413" cy="4708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Beobachtungen (*):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Bei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cs typeface="+mn-cs"/>
              </a:rPr>
              <a:t> Elementen ist die max. Tiefe eines Baums </a:t>
            </a:r>
            <a:r>
              <a:rPr lang="de-DE" dirty="0">
                <a:solidFill>
                  <a:schemeClr val="hlink"/>
                </a:solidFill>
              </a:rPr>
              <a:t>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In einem Baum der Tiefe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dirty="0"/>
              <a:t> sind min. </a:t>
            </a:r>
            <a:r>
              <a:rPr lang="de-DE" dirty="0">
                <a:solidFill>
                  <a:schemeClr val="hlink"/>
                </a:solidFill>
              </a:rPr>
              <a:t>2</a:t>
            </a:r>
            <a:r>
              <a:rPr lang="de-DE" baseline="30000" dirty="0">
                <a:solidFill>
                  <a:schemeClr val="hlink"/>
                </a:solidFill>
              </a:rPr>
              <a:t>t</a:t>
            </a:r>
            <a:r>
              <a:rPr lang="de-DE" dirty="0"/>
              <a:t> Elemente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Bei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Elementen im gesamten Wald gibt es max.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/2</a:t>
            </a:r>
            <a:r>
              <a:rPr lang="de-DE" baseline="30000" dirty="0">
                <a:solidFill>
                  <a:schemeClr val="hlink"/>
                </a:solidFill>
              </a:rPr>
              <a:t>t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Knoten der Tiefe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29221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5C2A9-A425-1C4F-A441-C1F5EA9BFF58}" type="slidenum">
              <a:rPr lang="de-DE"/>
              <a:pPr>
                <a:defRPr/>
              </a:pPr>
              <a:t>25</a:t>
            </a:fld>
            <a:endParaRPr lang="de-DE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Gewichtetes Union: Analyse der Komplexität</a:t>
            </a:r>
            <a:endParaRPr lang="en-US" dirty="0">
              <a:cs typeface="+mj-cs"/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Mit gewichteter Union-Operation: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Zeit für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Zeit für </a:t>
            </a:r>
            <a:r>
              <a:rPr lang="de-DE" dirty="0" err="1">
                <a:solidFill>
                  <a:srgbClr val="0833FF"/>
                </a:solidFill>
                <a:cs typeface="+mn-cs"/>
              </a:rPr>
              <a:t>union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O(1)</a:t>
            </a:r>
          </a:p>
          <a:p>
            <a:pPr marL="0" indent="0" eaLnBrk="1" hangingPunct="1">
              <a:buNone/>
              <a:defRPr/>
            </a:pPr>
            <a:endParaRPr lang="de-DE" dirty="0">
              <a:solidFill>
                <a:schemeClr val="hlink"/>
              </a:solidFill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de-DE" dirty="0">
                <a:cs typeface="+mn-cs"/>
              </a:rPr>
              <a:t>Geht das noch besser für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?</a:t>
            </a:r>
          </a:p>
          <a:p>
            <a:pPr eaLnBrk="1" hangingPunct="1">
              <a:defRPr/>
            </a:pPr>
            <a:r>
              <a:rPr lang="de-DE" dirty="0">
                <a:solidFill>
                  <a:srgbClr val="0833FF"/>
                </a:solidFill>
                <a:cs typeface="+mn-cs"/>
              </a:rPr>
              <a:t>Best Case für Find-Operation: </a:t>
            </a:r>
            <a:r>
              <a:rPr lang="de-DE" dirty="0">
                <a:cs typeface="+mn-cs"/>
              </a:rPr>
              <a:t>Eingabe ist Repräsentant bzw. führt immer sofort zum Repräsentanten: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O(1)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Bei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</a:t>
            </a:r>
            <a:r>
              <a:rPr lang="de-DE" dirty="0">
                <a:solidFill>
                  <a:srgbClr val="0833FF"/>
                </a:solidFill>
                <a:cs typeface="+mn-cs"/>
              </a:rPr>
              <a:t>)</a:t>
            </a:r>
            <a:r>
              <a:rPr lang="de-DE" dirty="0">
                <a:cs typeface="+mn-cs"/>
              </a:rPr>
              <a:t> durchlaufen wir sowieso den Pfad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vom Element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zum Repräsentanten</a:t>
            </a:r>
          </a:p>
          <a:p>
            <a:pPr lvl="1" eaLnBrk="1" hangingPunct="1">
              <a:defRPr/>
            </a:pPr>
            <a:r>
              <a:rPr lang="de-DE" dirty="0">
                <a:solidFill>
                  <a:srgbClr val="0833FF"/>
                </a:solidFill>
                <a:cs typeface="+mn-cs"/>
              </a:rPr>
              <a:t>Idee:</a:t>
            </a:r>
            <a:r>
              <a:rPr lang="de-DE" dirty="0">
                <a:cs typeface="+mn-cs"/>
              </a:rPr>
              <a:t> </a:t>
            </a:r>
            <a:r>
              <a:rPr lang="de-DE" dirty="0">
                <a:solidFill>
                  <a:srgbClr val="FF0000"/>
                </a:solidFill>
                <a:cs typeface="+mn-cs"/>
              </a:rPr>
              <a:t>Elemente auf Pfad direkt auf Wurzel (Repräsentant) umleiten 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rgbClr val="0833FF"/>
                </a:solidFill>
                <a:cs typeface="+mn-cs"/>
              </a:rPr>
              <a:t>Pfadkompression</a:t>
            </a:r>
            <a:r>
              <a:rPr lang="de-DE" dirty="0">
                <a:cs typeface="+mn-cs"/>
              </a:rPr>
              <a:t>) (jeweils konstanter Aufwand)</a:t>
            </a:r>
          </a:p>
        </p:txBody>
      </p:sp>
    </p:spTree>
    <p:extLst>
      <p:ext uri="{BB962C8B-B14F-4D97-AF65-F5344CB8AC3E}">
        <p14:creationId xmlns:p14="http://schemas.microsoft.com/office/powerpoint/2010/main" val="405290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Union-Find: Verbesserung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Besser: gewichtetes Union mit Pfadkompression</a:t>
            </a: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Pfadkompression bei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rgbClr val="FF0000"/>
                </a:solidFill>
                <a:cs typeface="+mn-cs"/>
              </a:rPr>
              <a:t>alle</a:t>
            </a:r>
            <a:r>
              <a:rPr lang="de-DE" dirty="0">
                <a:cs typeface="+mn-cs"/>
              </a:rPr>
              <a:t> Knoten</a:t>
            </a:r>
            <a:r>
              <a:rPr lang="de-DE" dirty="0"/>
              <a:t> auf dem Pfad</a:t>
            </a:r>
            <a:r>
              <a:rPr lang="de-DE" dirty="0">
                <a:cs typeface="+mn-cs"/>
              </a:rPr>
              <a:t> von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zur Wurzel zeigen hinterher direkt auf Wurzel </a:t>
            </a:r>
          </a:p>
        </p:txBody>
      </p:sp>
      <p:sp>
        <p:nvSpPr>
          <p:cNvPr id="227332" name="Oval 4"/>
          <p:cNvSpPr>
            <a:spLocks noChangeArrowheads="1"/>
          </p:cNvSpPr>
          <p:nvPr/>
        </p:nvSpPr>
        <p:spPr bwMode="auto">
          <a:xfrm>
            <a:off x="3995936" y="2780928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3" name="Oval 5"/>
          <p:cNvSpPr>
            <a:spLocks noChangeArrowheads="1"/>
          </p:cNvSpPr>
          <p:nvPr/>
        </p:nvSpPr>
        <p:spPr bwMode="auto">
          <a:xfrm>
            <a:off x="3130748" y="3573091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4" name="Line 6"/>
          <p:cNvSpPr>
            <a:spLocks noChangeShapeType="1"/>
          </p:cNvSpPr>
          <p:nvPr/>
        </p:nvSpPr>
        <p:spPr bwMode="auto">
          <a:xfrm flipV="1">
            <a:off x="3491111" y="3141291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5" name="Oval 7"/>
          <p:cNvSpPr>
            <a:spLocks noChangeArrowheads="1"/>
          </p:cNvSpPr>
          <p:nvPr/>
        </p:nvSpPr>
        <p:spPr bwMode="auto">
          <a:xfrm>
            <a:off x="4859536" y="3573091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6" name="Line 8"/>
          <p:cNvSpPr>
            <a:spLocks noChangeShapeType="1"/>
          </p:cNvSpPr>
          <p:nvPr/>
        </p:nvSpPr>
        <p:spPr bwMode="auto">
          <a:xfrm flipH="1" flipV="1">
            <a:off x="4354711" y="3141291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7" name="Oval 9"/>
          <p:cNvSpPr>
            <a:spLocks noChangeArrowheads="1"/>
          </p:cNvSpPr>
          <p:nvPr/>
        </p:nvSpPr>
        <p:spPr bwMode="auto">
          <a:xfrm>
            <a:off x="2554486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8" name="Oval 10"/>
          <p:cNvSpPr>
            <a:spLocks noChangeArrowheads="1"/>
          </p:cNvSpPr>
          <p:nvPr/>
        </p:nvSpPr>
        <p:spPr bwMode="auto">
          <a:xfrm>
            <a:off x="3707011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x</a:t>
            </a:r>
          </a:p>
        </p:txBody>
      </p:sp>
      <p:sp>
        <p:nvSpPr>
          <p:cNvPr id="227339" name="Oval 11"/>
          <p:cNvSpPr>
            <a:spLocks noChangeArrowheads="1"/>
          </p:cNvSpPr>
          <p:nvPr/>
        </p:nvSpPr>
        <p:spPr bwMode="auto">
          <a:xfrm>
            <a:off x="4283273" y="5157416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40" name="Line 12"/>
          <p:cNvSpPr>
            <a:spLocks noChangeShapeType="1"/>
          </p:cNvSpPr>
          <p:nvPr/>
        </p:nvSpPr>
        <p:spPr bwMode="auto">
          <a:xfrm flipV="1">
            <a:off x="2843411" y="3933453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41" name="Line 13"/>
          <p:cNvSpPr>
            <a:spLocks noChangeShapeType="1"/>
          </p:cNvSpPr>
          <p:nvPr/>
        </p:nvSpPr>
        <p:spPr bwMode="auto">
          <a:xfrm flipH="1" flipV="1">
            <a:off x="3419673" y="3933453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42" name="Line 14"/>
          <p:cNvSpPr>
            <a:spLocks noChangeShapeType="1"/>
          </p:cNvSpPr>
          <p:nvPr/>
        </p:nvSpPr>
        <p:spPr bwMode="auto">
          <a:xfrm flipH="1" flipV="1">
            <a:off x="3995936" y="4725616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" name="Oval 9">
            <a:extLst>
              <a:ext uri="{FF2B5EF4-FFF2-40B4-BE49-F238E27FC236}">
                <a16:creationId xmlns:a16="http://schemas.microsoft.com/office/drawing/2014/main" id="{35DA92D9-0D9C-AD45-BFF1-2E284C3B8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8661" y="357309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dirty="0">
              <a:cs typeface="+mn-cs"/>
            </a:endParaRPr>
          </a:p>
        </p:txBody>
      </p:sp>
      <p:sp>
        <p:nvSpPr>
          <p:cNvPr id="30" name="Oval 10">
            <a:extLst>
              <a:ext uri="{FF2B5EF4-FFF2-40B4-BE49-F238E27FC236}">
                <a16:creationId xmlns:a16="http://schemas.microsoft.com/office/drawing/2014/main" id="{6EF52399-6B0E-214C-A600-B0790AFCD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2624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 dirty="0">
              <a:cs typeface="+mn-cs"/>
            </a:endParaRPr>
          </a:p>
        </p:txBody>
      </p:sp>
      <p:sp>
        <p:nvSpPr>
          <p:cNvPr id="32" name="Line 12">
            <a:extLst>
              <a:ext uri="{FF2B5EF4-FFF2-40B4-BE49-F238E27FC236}">
                <a16:creationId xmlns:a16="http://schemas.microsoft.com/office/drawing/2014/main" id="{A5692989-8DAB-4B43-8DD9-DE3C12C8F0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73735" y="3141291"/>
            <a:ext cx="180976" cy="4317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" name="Line 13">
            <a:extLst>
              <a:ext uri="{FF2B5EF4-FFF2-40B4-BE49-F238E27FC236}">
                <a16:creationId xmlns:a16="http://schemas.microsoft.com/office/drawing/2014/main" id="{320F26CA-AE43-7749-8325-E8E2485A7A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5286" y="3933453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AA6FE853-851B-074A-8C27-F8E341CAC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6869" y="6400502"/>
            <a:ext cx="1008063" cy="196850"/>
          </a:xfrm>
        </p:spPr>
        <p:txBody>
          <a:bodyPr/>
          <a:lstStyle/>
          <a:p>
            <a:pPr>
              <a:defRPr/>
            </a:pPr>
            <a:fld id="{B1E075D5-39EC-E046-8CE5-038274589E03}" type="slidenum">
              <a:rPr lang="de-DE"/>
              <a:pPr>
                <a:defRPr/>
              </a:pPr>
              <a:t>26</a:t>
            </a:fld>
            <a:endParaRPr lang="de-DE" dirty="0"/>
          </a:p>
        </p:txBody>
      </p:sp>
      <p:sp>
        <p:nvSpPr>
          <p:cNvPr id="20" name="Rechteck 4">
            <a:extLst>
              <a:ext uri="{FF2B5EF4-FFF2-40B4-BE49-F238E27FC236}">
                <a16:creationId xmlns:a16="http://schemas.microsoft.com/office/drawing/2014/main" id="{E3963AB7-056C-8445-BC5A-9BC0A609DD1A}"/>
              </a:ext>
            </a:extLst>
          </p:cNvPr>
          <p:cNvSpPr/>
          <p:nvPr/>
        </p:nvSpPr>
        <p:spPr>
          <a:xfrm>
            <a:off x="2304256" y="623847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baseline="30000" dirty="0">
                <a:solidFill>
                  <a:srgbClr val="0000FF"/>
                </a:solidFill>
              </a:rPr>
              <a:t>1</a:t>
            </a:r>
            <a:r>
              <a:rPr lang="de-DE" sz="1100" dirty="0">
                <a:solidFill>
                  <a:srgbClr val="0000FF"/>
                </a:solidFill>
              </a:rPr>
              <a:t> Robert E. </a:t>
            </a:r>
            <a:r>
              <a:rPr lang="de-DE" sz="1100" dirty="0" err="1">
                <a:solidFill>
                  <a:srgbClr val="0000FF"/>
                </a:solidFill>
              </a:rPr>
              <a:t>Tarjan</a:t>
            </a:r>
            <a:r>
              <a:rPr lang="de-DE" sz="1100" dirty="0">
                <a:solidFill>
                  <a:srgbClr val="0000FF"/>
                </a:solidFill>
              </a:rPr>
              <a:t>, Jan van </a:t>
            </a:r>
            <a:r>
              <a:rPr lang="de-DE" sz="1100" dirty="0" err="1">
                <a:solidFill>
                  <a:srgbClr val="0000FF"/>
                </a:solidFill>
              </a:rPr>
              <a:t>Leeuwen</a:t>
            </a:r>
            <a:r>
              <a:rPr lang="de-DE" sz="1100" dirty="0">
                <a:solidFill>
                  <a:srgbClr val="0000FF"/>
                </a:solidFill>
              </a:rPr>
              <a:t>. </a:t>
            </a:r>
            <a:r>
              <a:rPr lang="de-DE" sz="1100" dirty="0" err="1">
                <a:solidFill>
                  <a:srgbClr val="0000FF"/>
                </a:solidFill>
              </a:rPr>
              <a:t>Worst-case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analysis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set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union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algorithms</a:t>
            </a:r>
            <a:r>
              <a:rPr lang="de-DE" sz="1100" dirty="0">
                <a:solidFill>
                  <a:srgbClr val="0000FF"/>
                </a:solidFill>
              </a:rPr>
              <a:t>, Journal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ACM 31 (2), S. 245–281, </a:t>
            </a:r>
            <a:r>
              <a:rPr lang="de-DE" sz="1100" b="1" dirty="0">
                <a:solidFill>
                  <a:srgbClr val="FF0000"/>
                </a:solidFill>
              </a:rPr>
              <a:t>1984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C908BE5-94CE-9C42-98AA-6930B0A697BD}"/>
              </a:ext>
            </a:extLst>
          </p:cNvPr>
          <p:cNvSpPr/>
          <p:nvPr/>
        </p:nvSpPr>
        <p:spPr>
          <a:xfrm>
            <a:off x="2304256" y="5806425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1100" dirty="0" err="1">
                <a:solidFill>
                  <a:srgbClr val="0833FF"/>
                </a:solidFill>
              </a:rPr>
              <a:t>Hopcroft</a:t>
            </a:r>
            <a:r>
              <a:rPr lang="de-DE" sz="1100" dirty="0">
                <a:solidFill>
                  <a:srgbClr val="0833FF"/>
                </a:solidFill>
              </a:rPr>
              <a:t>, J.E. </a:t>
            </a:r>
            <a:r>
              <a:rPr lang="de-DE" sz="1100" dirty="0" err="1">
                <a:solidFill>
                  <a:srgbClr val="0833FF"/>
                </a:solidFill>
              </a:rPr>
              <a:t>and</a:t>
            </a:r>
            <a:r>
              <a:rPr lang="de-DE" sz="1100" dirty="0">
                <a:solidFill>
                  <a:srgbClr val="0833FF"/>
                </a:solidFill>
              </a:rPr>
              <a:t> Ullman, J.D.; Set </a:t>
            </a:r>
            <a:r>
              <a:rPr lang="de-DE" sz="1100" dirty="0" err="1">
                <a:solidFill>
                  <a:srgbClr val="0833FF"/>
                </a:solidFill>
              </a:rPr>
              <a:t>Merging</a:t>
            </a:r>
            <a:r>
              <a:rPr lang="de-DE" sz="1100" dirty="0">
                <a:solidFill>
                  <a:srgbClr val="0833FF"/>
                </a:solidFill>
              </a:rPr>
              <a:t> </a:t>
            </a:r>
            <a:r>
              <a:rPr lang="de-DE" sz="1100" dirty="0" err="1">
                <a:solidFill>
                  <a:srgbClr val="0833FF"/>
                </a:solidFill>
              </a:rPr>
              <a:t>Algorithms</a:t>
            </a:r>
            <a:r>
              <a:rPr lang="de-DE" sz="1100" dirty="0">
                <a:solidFill>
                  <a:srgbClr val="0833FF"/>
                </a:solidFill>
              </a:rPr>
              <a:t>, SIAM Journal </a:t>
            </a:r>
            <a:r>
              <a:rPr lang="de-DE" sz="1100" dirty="0" err="1">
                <a:solidFill>
                  <a:srgbClr val="0833FF"/>
                </a:solidFill>
              </a:rPr>
              <a:t>of</a:t>
            </a:r>
            <a:r>
              <a:rPr lang="de-DE" sz="1100" dirty="0">
                <a:solidFill>
                  <a:srgbClr val="0833FF"/>
                </a:solidFill>
              </a:rPr>
              <a:t> Computing 2(4), S. 294-303, </a:t>
            </a:r>
            <a:r>
              <a:rPr lang="de-DE" sz="1100" b="1" dirty="0">
                <a:solidFill>
                  <a:srgbClr val="FF0000"/>
                </a:solidFill>
              </a:rPr>
              <a:t>1973</a:t>
            </a:r>
            <a:r>
              <a:rPr lang="de-DE" sz="1100" dirty="0">
                <a:solidFill>
                  <a:srgbClr val="0833FF"/>
                </a:solidFill>
              </a:rPr>
              <a:t>.</a:t>
            </a:r>
            <a:endParaRPr lang="en-GB" sz="1100" dirty="0">
              <a:solidFill>
                <a:srgbClr val="08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0919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133ABF-D250-464C-A9BE-8EA74604E03B}" type="slidenum">
              <a:rPr lang="de-DE"/>
              <a:pPr>
                <a:defRPr/>
              </a:pPr>
              <a:t>27</a:t>
            </a:fld>
            <a:endParaRPr lang="de-DE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Union-Find: Verbesserung</a:t>
            </a:r>
            <a:endParaRPr lang="de-DE" dirty="0">
              <a:cs typeface="+mj-cs"/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Besser: gewichtetes Union mit Pfadkompression</a:t>
            </a: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Pfadkompression bei</a:t>
            </a:r>
            <a:r>
              <a:rPr lang="de-DE" b="1" dirty="0">
                <a:cs typeface="+mn-cs"/>
              </a:rPr>
              <a:t>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rgbClr val="FF0000"/>
                </a:solidFill>
                <a:cs typeface="+mn-cs"/>
              </a:rPr>
              <a:t>alle</a:t>
            </a:r>
            <a:r>
              <a:rPr lang="de-DE" dirty="0">
                <a:cs typeface="+mn-cs"/>
              </a:rPr>
              <a:t> Knoten auf dem Pfad von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zur Wurzel zeigen </a:t>
            </a:r>
            <a:r>
              <a:rPr lang="de-DE" dirty="0"/>
              <a:t>hinterher </a:t>
            </a:r>
            <a:r>
              <a:rPr lang="de-DE" dirty="0">
                <a:cs typeface="+mn-cs"/>
              </a:rPr>
              <a:t>direkt auf Wurzel </a:t>
            </a:r>
          </a:p>
        </p:txBody>
      </p:sp>
      <p:sp>
        <p:nvSpPr>
          <p:cNvPr id="55" name="Oval 4">
            <a:extLst>
              <a:ext uri="{FF2B5EF4-FFF2-40B4-BE49-F238E27FC236}">
                <a16:creationId xmlns:a16="http://schemas.microsoft.com/office/drawing/2014/main" id="{E1F253DC-D9F3-EF4F-8F84-C5749B701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936" y="2780928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6" name="Oval 5">
            <a:extLst>
              <a:ext uri="{FF2B5EF4-FFF2-40B4-BE49-F238E27FC236}">
                <a16:creationId xmlns:a16="http://schemas.microsoft.com/office/drawing/2014/main" id="{BCD6CBA4-D41E-2845-BD73-FF505498A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748" y="3573091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" name="Line 6">
            <a:extLst>
              <a:ext uri="{FF2B5EF4-FFF2-40B4-BE49-F238E27FC236}">
                <a16:creationId xmlns:a16="http://schemas.microsoft.com/office/drawing/2014/main" id="{98A3DFDE-2A58-1C44-803F-1422D11710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91111" y="3141291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" name="Oval 7">
            <a:extLst>
              <a:ext uri="{FF2B5EF4-FFF2-40B4-BE49-F238E27FC236}">
                <a16:creationId xmlns:a16="http://schemas.microsoft.com/office/drawing/2014/main" id="{89338CD3-E651-224A-91AD-B11B8AED3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536" y="3573091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9" name="Line 8">
            <a:extLst>
              <a:ext uri="{FF2B5EF4-FFF2-40B4-BE49-F238E27FC236}">
                <a16:creationId xmlns:a16="http://schemas.microsoft.com/office/drawing/2014/main" id="{9409B2CC-41F9-4843-B174-4A62B88D84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54711" y="3141291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0" name="Oval 9">
            <a:extLst>
              <a:ext uri="{FF2B5EF4-FFF2-40B4-BE49-F238E27FC236}">
                <a16:creationId xmlns:a16="http://schemas.microsoft.com/office/drawing/2014/main" id="{EC708C8E-6689-0547-BC2A-02CF7CB21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486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1" name="Oval 10">
            <a:extLst>
              <a:ext uri="{FF2B5EF4-FFF2-40B4-BE49-F238E27FC236}">
                <a16:creationId xmlns:a16="http://schemas.microsoft.com/office/drawing/2014/main" id="{82A6DFB7-3FF2-474A-A02F-D3C38EC3E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011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x</a:t>
            </a:r>
          </a:p>
        </p:txBody>
      </p:sp>
      <p:sp>
        <p:nvSpPr>
          <p:cNvPr id="62" name="Oval 11">
            <a:extLst>
              <a:ext uri="{FF2B5EF4-FFF2-40B4-BE49-F238E27FC236}">
                <a16:creationId xmlns:a16="http://schemas.microsoft.com/office/drawing/2014/main" id="{3F2C79FE-7DD3-654C-8DEE-B5F0C891A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273" y="5157416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3" name="Line 12">
            <a:extLst>
              <a:ext uri="{FF2B5EF4-FFF2-40B4-BE49-F238E27FC236}">
                <a16:creationId xmlns:a16="http://schemas.microsoft.com/office/drawing/2014/main" id="{BE4A3465-C760-5D41-8ABE-C1B4B9EE28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43411" y="3933453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4" name="Line 13">
            <a:extLst>
              <a:ext uri="{FF2B5EF4-FFF2-40B4-BE49-F238E27FC236}">
                <a16:creationId xmlns:a16="http://schemas.microsoft.com/office/drawing/2014/main" id="{BA3EC101-B90C-EB40-B60B-8C3736EEAC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80035" y="3141291"/>
            <a:ext cx="320676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5" name="Line 14">
            <a:extLst>
              <a:ext uri="{FF2B5EF4-FFF2-40B4-BE49-F238E27FC236}">
                <a16:creationId xmlns:a16="http://schemas.microsoft.com/office/drawing/2014/main" id="{F98910DC-A27D-7448-B14B-09241AEB4A3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95936" y="4725616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6" name="Oval 9">
            <a:extLst>
              <a:ext uri="{FF2B5EF4-FFF2-40B4-BE49-F238E27FC236}">
                <a16:creationId xmlns:a16="http://schemas.microsoft.com/office/drawing/2014/main" id="{5D35EC3A-FAB5-4949-B371-2FDCB353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8661" y="357309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dirty="0">
              <a:cs typeface="+mn-cs"/>
            </a:endParaRPr>
          </a:p>
        </p:txBody>
      </p:sp>
      <p:sp>
        <p:nvSpPr>
          <p:cNvPr id="67" name="Oval 10">
            <a:extLst>
              <a:ext uri="{FF2B5EF4-FFF2-40B4-BE49-F238E27FC236}">
                <a16:creationId xmlns:a16="http://schemas.microsoft.com/office/drawing/2014/main" id="{125A5F65-CEE5-BE47-98D6-BC68E98C1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2624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 dirty="0">
              <a:cs typeface="+mn-cs"/>
            </a:endParaRPr>
          </a:p>
        </p:txBody>
      </p:sp>
      <p:sp>
        <p:nvSpPr>
          <p:cNvPr id="68" name="Line 12">
            <a:extLst>
              <a:ext uri="{FF2B5EF4-FFF2-40B4-BE49-F238E27FC236}">
                <a16:creationId xmlns:a16="http://schemas.microsoft.com/office/drawing/2014/main" id="{CE4FBB87-692A-354C-BBFD-D279BCADD7C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73735" y="3141291"/>
            <a:ext cx="180976" cy="4317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9" name="Line 13">
            <a:extLst>
              <a:ext uri="{FF2B5EF4-FFF2-40B4-BE49-F238E27FC236}">
                <a16:creationId xmlns:a16="http://schemas.microsoft.com/office/drawing/2014/main" id="{D45DABBB-0A03-DF47-B78F-F022A4531F2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5286" y="3933453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8F05E97D-55B2-4349-9111-C986DE5D3F6D}"/>
              </a:ext>
            </a:extLst>
          </p:cNvPr>
          <p:cNvSpPr/>
          <p:nvPr/>
        </p:nvSpPr>
        <p:spPr>
          <a:xfrm>
            <a:off x="5868144" y="2867878"/>
            <a:ext cx="2818656" cy="1065178"/>
          </a:xfrm>
          <a:prstGeom prst="wedgeRoundRectCallout">
            <a:avLst>
              <a:gd name="adj1" fmla="val -40602"/>
              <a:gd name="adj2" fmla="val -8415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Jeder zugegriffene Knoten auf dem Pfad wird umgeleitet</a:t>
            </a:r>
          </a:p>
        </p:txBody>
      </p:sp>
      <p:sp>
        <p:nvSpPr>
          <p:cNvPr id="21" name="Rechteck 4">
            <a:extLst>
              <a:ext uri="{FF2B5EF4-FFF2-40B4-BE49-F238E27FC236}">
                <a16:creationId xmlns:a16="http://schemas.microsoft.com/office/drawing/2014/main" id="{29F80A72-EE08-3E42-83A0-19C37F4E356F}"/>
              </a:ext>
            </a:extLst>
          </p:cNvPr>
          <p:cNvSpPr/>
          <p:nvPr/>
        </p:nvSpPr>
        <p:spPr>
          <a:xfrm>
            <a:off x="2304256" y="623847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baseline="30000" dirty="0">
                <a:solidFill>
                  <a:srgbClr val="0000FF"/>
                </a:solidFill>
              </a:rPr>
              <a:t>1</a:t>
            </a:r>
            <a:r>
              <a:rPr lang="de-DE" sz="1100" dirty="0">
                <a:solidFill>
                  <a:srgbClr val="0000FF"/>
                </a:solidFill>
              </a:rPr>
              <a:t> Robert E. </a:t>
            </a:r>
            <a:r>
              <a:rPr lang="de-DE" sz="1100" dirty="0" err="1">
                <a:solidFill>
                  <a:srgbClr val="0000FF"/>
                </a:solidFill>
              </a:rPr>
              <a:t>Tarjan</a:t>
            </a:r>
            <a:r>
              <a:rPr lang="de-DE" sz="1100" dirty="0">
                <a:solidFill>
                  <a:srgbClr val="0000FF"/>
                </a:solidFill>
              </a:rPr>
              <a:t>, Jan van </a:t>
            </a:r>
            <a:r>
              <a:rPr lang="de-DE" sz="1100" dirty="0" err="1">
                <a:solidFill>
                  <a:srgbClr val="0000FF"/>
                </a:solidFill>
              </a:rPr>
              <a:t>Leeuwen</a:t>
            </a:r>
            <a:r>
              <a:rPr lang="de-DE" sz="1100" dirty="0">
                <a:solidFill>
                  <a:srgbClr val="0000FF"/>
                </a:solidFill>
              </a:rPr>
              <a:t>. </a:t>
            </a:r>
            <a:r>
              <a:rPr lang="de-DE" sz="1100" dirty="0" err="1">
                <a:solidFill>
                  <a:srgbClr val="0000FF"/>
                </a:solidFill>
              </a:rPr>
              <a:t>Worst-case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analysis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set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union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algorithms</a:t>
            </a:r>
            <a:r>
              <a:rPr lang="de-DE" sz="1100" dirty="0">
                <a:solidFill>
                  <a:srgbClr val="0000FF"/>
                </a:solidFill>
              </a:rPr>
              <a:t>, Journal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ACM 31 (2), S. 245–281, </a:t>
            </a:r>
            <a:r>
              <a:rPr lang="de-DE" sz="1100" b="1" dirty="0">
                <a:solidFill>
                  <a:srgbClr val="FF0000"/>
                </a:solidFill>
              </a:rPr>
              <a:t>1984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8E12B9F-E505-A34C-A83D-A9ACFE99281F}"/>
              </a:ext>
            </a:extLst>
          </p:cNvPr>
          <p:cNvSpPr/>
          <p:nvPr/>
        </p:nvSpPr>
        <p:spPr>
          <a:xfrm>
            <a:off x="2304256" y="5806425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1100" dirty="0" err="1">
                <a:solidFill>
                  <a:srgbClr val="0833FF"/>
                </a:solidFill>
              </a:rPr>
              <a:t>Hopcroft</a:t>
            </a:r>
            <a:r>
              <a:rPr lang="de-DE" sz="1100" dirty="0">
                <a:solidFill>
                  <a:srgbClr val="0833FF"/>
                </a:solidFill>
              </a:rPr>
              <a:t>, J.E. </a:t>
            </a:r>
            <a:r>
              <a:rPr lang="de-DE" sz="1100" dirty="0" err="1">
                <a:solidFill>
                  <a:srgbClr val="0833FF"/>
                </a:solidFill>
              </a:rPr>
              <a:t>and</a:t>
            </a:r>
            <a:r>
              <a:rPr lang="de-DE" sz="1100" dirty="0">
                <a:solidFill>
                  <a:srgbClr val="0833FF"/>
                </a:solidFill>
              </a:rPr>
              <a:t> Ullman, J.D.; Set </a:t>
            </a:r>
            <a:r>
              <a:rPr lang="de-DE" sz="1100" dirty="0" err="1">
                <a:solidFill>
                  <a:srgbClr val="0833FF"/>
                </a:solidFill>
              </a:rPr>
              <a:t>Merging</a:t>
            </a:r>
            <a:r>
              <a:rPr lang="de-DE" sz="1100" dirty="0">
                <a:solidFill>
                  <a:srgbClr val="0833FF"/>
                </a:solidFill>
              </a:rPr>
              <a:t> </a:t>
            </a:r>
            <a:r>
              <a:rPr lang="de-DE" sz="1100" dirty="0" err="1">
                <a:solidFill>
                  <a:srgbClr val="0833FF"/>
                </a:solidFill>
              </a:rPr>
              <a:t>Algorithms</a:t>
            </a:r>
            <a:r>
              <a:rPr lang="de-DE" sz="1100" dirty="0">
                <a:solidFill>
                  <a:srgbClr val="0833FF"/>
                </a:solidFill>
              </a:rPr>
              <a:t>, SIAM Journal </a:t>
            </a:r>
            <a:r>
              <a:rPr lang="de-DE" sz="1100" dirty="0" err="1">
                <a:solidFill>
                  <a:srgbClr val="0833FF"/>
                </a:solidFill>
              </a:rPr>
              <a:t>of</a:t>
            </a:r>
            <a:r>
              <a:rPr lang="de-DE" sz="1100" dirty="0">
                <a:solidFill>
                  <a:srgbClr val="0833FF"/>
                </a:solidFill>
              </a:rPr>
              <a:t> Computing 2(4), S. 294-303, </a:t>
            </a:r>
            <a:r>
              <a:rPr lang="de-DE" sz="1100" b="1" dirty="0">
                <a:solidFill>
                  <a:srgbClr val="FF0000"/>
                </a:solidFill>
              </a:rPr>
              <a:t>1973</a:t>
            </a:r>
            <a:r>
              <a:rPr lang="de-DE" sz="1100" dirty="0">
                <a:solidFill>
                  <a:srgbClr val="0833FF"/>
                </a:solidFill>
              </a:rPr>
              <a:t>.</a:t>
            </a:r>
            <a:endParaRPr lang="en-GB" sz="1100" dirty="0">
              <a:solidFill>
                <a:srgbClr val="08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29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698773A-2164-56BD-AD96-8520D012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2B80-C2D5-2A43-9C52-59EE1F1A0DA2}" type="slidenum">
              <a:rPr lang="en-US" altLang="en-DE"/>
              <a:pPr/>
              <a:t>28</a:t>
            </a:fld>
            <a:endParaRPr lang="en-US" altLang="en-DE"/>
          </a:p>
        </p:txBody>
      </p:sp>
      <p:sp>
        <p:nvSpPr>
          <p:cNvPr id="427010" name="Rectangle 2">
            <a:extLst>
              <a:ext uri="{FF2B5EF4-FFF2-40B4-BE49-F238E27FC236}">
                <a16:creationId xmlns:a16="http://schemas.microsoft.com/office/drawing/2014/main" id="{171CC290-6E07-221A-5F57-79BAED6BDD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 dirty="0"/>
              <a:t>find(a)</a:t>
            </a:r>
          </a:p>
        </p:txBody>
      </p:sp>
      <p:grpSp>
        <p:nvGrpSpPr>
          <p:cNvPr id="427016" name="Group 8">
            <a:extLst>
              <a:ext uri="{FF2B5EF4-FFF2-40B4-BE49-F238E27FC236}">
                <a16:creationId xmlns:a16="http://schemas.microsoft.com/office/drawing/2014/main" id="{7C550677-2246-83AD-1563-27C78BFA97E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495800"/>
            <a:ext cx="838200" cy="1219200"/>
            <a:chOff x="1296" y="1920"/>
            <a:chExt cx="528" cy="768"/>
          </a:xfrm>
        </p:grpSpPr>
        <p:sp>
          <p:nvSpPr>
            <p:cNvPr id="427012" name="AutoShape 4">
              <a:extLst>
                <a:ext uri="{FF2B5EF4-FFF2-40B4-BE49-F238E27FC236}">
                  <a16:creationId xmlns:a16="http://schemas.microsoft.com/office/drawing/2014/main" id="{BA53662C-3866-152B-ABED-41702B085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208"/>
              <a:ext cx="528" cy="480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DE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pSp>
          <p:nvGrpSpPr>
            <p:cNvPr id="427015" name="Group 7">
              <a:extLst>
                <a:ext uri="{FF2B5EF4-FFF2-40B4-BE49-F238E27FC236}">
                  <a16:creationId xmlns:a16="http://schemas.microsoft.com/office/drawing/2014/main" id="{1FA1E567-5CF1-1A10-4E9E-4E9C43D86E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0" y="1920"/>
              <a:ext cx="240" cy="286"/>
              <a:chOff x="1488" y="1778"/>
              <a:chExt cx="240" cy="286"/>
            </a:xfrm>
          </p:grpSpPr>
          <p:sp>
            <p:nvSpPr>
              <p:cNvPr id="427013" name="Oval 5">
                <a:extLst>
                  <a:ext uri="{FF2B5EF4-FFF2-40B4-BE49-F238E27FC236}">
                    <a16:creationId xmlns:a16="http://schemas.microsoft.com/office/drawing/2014/main" id="{4C2B7F07-B305-E44B-78B3-9CBEB886D9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824"/>
                <a:ext cx="240" cy="240"/>
              </a:xfrm>
              <a:prstGeom prst="ellipse">
                <a:avLst/>
              </a:prstGeom>
              <a:noFill/>
              <a:ln w="3810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DE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7014" name="Text Box 6">
                <a:extLst>
                  <a:ext uri="{FF2B5EF4-FFF2-40B4-BE49-F238E27FC236}">
                    <a16:creationId xmlns:a16="http://schemas.microsoft.com/office/drawing/2014/main" id="{25589A2A-70EC-C95F-60DC-EE46335B53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1778"/>
                <a:ext cx="18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DE">
                    <a:solidFill>
                      <a:schemeClr val="accent1">
                        <a:lumMod val="50000"/>
                      </a:schemeClr>
                    </a:solidFill>
                  </a:rPr>
                  <a:t>a</a:t>
                </a:r>
                <a:endParaRPr lang="en-US" altLang="en-DE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427017" name="Group 9">
            <a:extLst>
              <a:ext uri="{FF2B5EF4-FFF2-40B4-BE49-F238E27FC236}">
                <a16:creationId xmlns:a16="http://schemas.microsoft.com/office/drawing/2014/main" id="{BAA0CA3B-A22E-4D2D-FC6E-CCD2198BDE8D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810000"/>
            <a:ext cx="838200" cy="1219200"/>
            <a:chOff x="1296" y="1920"/>
            <a:chExt cx="528" cy="768"/>
          </a:xfrm>
        </p:grpSpPr>
        <p:sp>
          <p:nvSpPr>
            <p:cNvPr id="427018" name="AutoShape 10">
              <a:extLst>
                <a:ext uri="{FF2B5EF4-FFF2-40B4-BE49-F238E27FC236}">
                  <a16:creationId xmlns:a16="http://schemas.microsoft.com/office/drawing/2014/main" id="{AE57D6F7-5BBB-EDD4-6519-19DCBECD26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208"/>
              <a:ext cx="528" cy="480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DE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pSp>
          <p:nvGrpSpPr>
            <p:cNvPr id="427019" name="Group 11">
              <a:extLst>
                <a:ext uri="{FF2B5EF4-FFF2-40B4-BE49-F238E27FC236}">
                  <a16:creationId xmlns:a16="http://schemas.microsoft.com/office/drawing/2014/main" id="{91C548CA-6C7D-B154-A2CC-483FE28FAE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0" y="1920"/>
              <a:ext cx="240" cy="286"/>
              <a:chOff x="1488" y="1778"/>
              <a:chExt cx="240" cy="286"/>
            </a:xfrm>
          </p:grpSpPr>
          <p:sp>
            <p:nvSpPr>
              <p:cNvPr id="427020" name="Oval 12">
                <a:extLst>
                  <a:ext uri="{FF2B5EF4-FFF2-40B4-BE49-F238E27FC236}">
                    <a16:creationId xmlns:a16="http://schemas.microsoft.com/office/drawing/2014/main" id="{9DF0B30F-E05C-FB88-2B68-5C92D5308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824"/>
                <a:ext cx="240" cy="240"/>
              </a:xfrm>
              <a:prstGeom prst="ellipse">
                <a:avLst/>
              </a:prstGeom>
              <a:noFill/>
              <a:ln w="3810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DE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7021" name="Text Box 13">
                <a:extLst>
                  <a:ext uri="{FF2B5EF4-FFF2-40B4-BE49-F238E27FC236}">
                    <a16:creationId xmlns:a16="http://schemas.microsoft.com/office/drawing/2014/main" id="{9982DE79-8089-229C-F8D1-3A605B2E53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1778"/>
                <a:ext cx="19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DE" dirty="0">
                    <a:solidFill>
                      <a:schemeClr val="accent1">
                        <a:lumMod val="50000"/>
                      </a:schemeClr>
                    </a:solidFill>
                  </a:rPr>
                  <a:t>b</a:t>
                </a:r>
                <a:endParaRPr lang="en-US" altLang="en-DE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427022" name="Group 14">
            <a:extLst>
              <a:ext uri="{FF2B5EF4-FFF2-40B4-BE49-F238E27FC236}">
                <a16:creationId xmlns:a16="http://schemas.microsoft.com/office/drawing/2014/main" id="{DE52FBBE-F383-0A3A-CF12-A00E5E49110C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124200"/>
            <a:ext cx="838200" cy="1219200"/>
            <a:chOff x="1296" y="1920"/>
            <a:chExt cx="528" cy="768"/>
          </a:xfrm>
        </p:grpSpPr>
        <p:sp>
          <p:nvSpPr>
            <p:cNvPr id="427023" name="AutoShape 15">
              <a:extLst>
                <a:ext uri="{FF2B5EF4-FFF2-40B4-BE49-F238E27FC236}">
                  <a16:creationId xmlns:a16="http://schemas.microsoft.com/office/drawing/2014/main" id="{D10CF2AA-B545-6FDE-55F0-C43C0A2C0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208"/>
              <a:ext cx="528" cy="480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DE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pSp>
          <p:nvGrpSpPr>
            <p:cNvPr id="427024" name="Group 16">
              <a:extLst>
                <a:ext uri="{FF2B5EF4-FFF2-40B4-BE49-F238E27FC236}">
                  <a16:creationId xmlns:a16="http://schemas.microsoft.com/office/drawing/2014/main" id="{51947209-2C4C-C861-097C-DF8BFB5BAF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0" y="1920"/>
              <a:ext cx="240" cy="286"/>
              <a:chOff x="1488" y="1778"/>
              <a:chExt cx="240" cy="286"/>
            </a:xfrm>
          </p:grpSpPr>
          <p:sp>
            <p:nvSpPr>
              <p:cNvPr id="427025" name="Oval 17">
                <a:extLst>
                  <a:ext uri="{FF2B5EF4-FFF2-40B4-BE49-F238E27FC236}">
                    <a16:creationId xmlns:a16="http://schemas.microsoft.com/office/drawing/2014/main" id="{75EFCDD3-B707-1941-AFC1-5A2D5D93A5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824"/>
                <a:ext cx="240" cy="240"/>
              </a:xfrm>
              <a:prstGeom prst="ellipse">
                <a:avLst/>
              </a:prstGeom>
              <a:noFill/>
              <a:ln w="3810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DE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7026" name="Text Box 18">
                <a:extLst>
                  <a:ext uri="{FF2B5EF4-FFF2-40B4-BE49-F238E27FC236}">
                    <a16:creationId xmlns:a16="http://schemas.microsoft.com/office/drawing/2014/main" id="{C67C9AE5-42F3-0A5E-A378-01D28F81FA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1778"/>
                <a:ext cx="18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DE">
                    <a:solidFill>
                      <a:schemeClr val="accent1">
                        <a:lumMod val="50000"/>
                      </a:schemeClr>
                    </a:solidFill>
                  </a:rPr>
                  <a:t>c</a:t>
                </a:r>
                <a:endParaRPr lang="en-US" altLang="en-DE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427027" name="Group 19">
            <a:extLst>
              <a:ext uri="{FF2B5EF4-FFF2-40B4-BE49-F238E27FC236}">
                <a16:creationId xmlns:a16="http://schemas.microsoft.com/office/drawing/2014/main" id="{6E66DF9B-7924-22DA-1AE1-4519BC85D2E5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438400"/>
            <a:ext cx="838200" cy="1219200"/>
            <a:chOff x="1296" y="1920"/>
            <a:chExt cx="528" cy="768"/>
          </a:xfrm>
        </p:grpSpPr>
        <p:sp>
          <p:nvSpPr>
            <p:cNvPr id="427028" name="AutoShape 20">
              <a:extLst>
                <a:ext uri="{FF2B5EF4-FFF2-40B4-BE49-F238E27FC236}">
                  <a16:creationId xmlns:a16="http://schemas.microsoft.com/office/drawing/2014/main" id="{3B046882-7A6F-FBF2-DB5C-792EFC9644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208"/>
              <a:ext cx="528" cy="480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DE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pSp>
          <p:nvGrpSpPr>
            <p:cNvPr id="427029" name="Group 21">
              <a:extLst>
                <a:ext uri="{FF2B5EF4-FFF2-40B4-BE49-F238E27FC236}">
                  <a16:creationId xmlns:a16="http://schemas.microsoft.com/office/drawing/2014/main" id="{1AA3D000-0813-A240-86F0-FD2E34DD4A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0" y="1920"/>
              <a:ext cx="240" cy="286"/>
              <a:chOff x="1488" y="1778"/>
              <a:chExt cx="240" cy="286"/>
            </a:xfrm>
          </p:grpSpPr>
          <p:sp>
            <p:nvSpPr>
              <p:cNvPr id="427030" name="Oval 22">
                <a:extLst>
                  <a:ext uri="{FF2B5EF4-FFF2-40B4-BE49-F238E27FC236}">
                    <a16:creationId xmlns:a16="http://schemas.microsoft.com/office/drawing/2014/main" id="{8C4E8E4F-A336-B491-E6FC-1CFE0B4956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824"/>
                <a:ext cx="240" cy="240"/>
              </a:xfrm>
              <a:prstGeom prst="ellipse">
                <a:avLst/>
              </a:prstGeom>
              <a:noFill/>
              <a:ln w="3810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DE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7031" name="Text Box 23">
                <a:extLst>
                  <a:ext uri="{FF2B5EF4-FFF2-40B4-BE49-F238E27FC236}">
                    <a16:creationId xmlns:a16="http://schemas.microsoft.com/office/drawing/2014/main" id="{1E7AE552-A424-1C0E-6021-ADBA6FACCD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1778"/>
                <a:ext cx="19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DE">
                    <a:solidFill>
                      <a:schemeClr val="accent1">
                        <a:lumMod val="50000"/>
                      </a:schemeClr>
                    </a:solidFill>
                  </a:rPr>
                  <a:t>d</a:t>
                </a:r>
                <a:endParaRPr lang="en-US" altLang="en-DE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427032" name="Group 24">
            <a:extLst>
              <a:ext uri="{FF2B5EF4-FFF2-40B4-BE49-F238E27FC236}">
                <a16:creationId xmlns:a16="http://schemas.microsoft.com/office/drawing/2014/main" id="{2540A775-DFB2-8B65-B7AE-6C9BC1C26F3E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1828800"/>
            <a:ext cx="838200" cy="1219200"/>
            <a:chOff x="1296" y="1920"/>
            <a:chExt cx="528" cy="768"/>
          </a:xfrm>
        </p:grpSpPr>
        <p:sp>
          <p:nvSpPr>
            <p:cNvPr id="427033" name="AutoShape 25">
              <a:extLst>
                <a:ext uri="{FF2B5EF4-FFF2-40B4-BE49-F238E27FC236}">
                  <a16:creationId xmlns:a16="http://schemas.microsoft.com/office/drawing/2014/main" id="{0FBE199A-1876-F404-48C8-975593239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208"/>
              <a:ext cx="528" cy="480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DE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pSp>
          <p:nvGrpSpPr>
            <p:cNvPr id="427034" name="Group 26">
              <a:extLst>
                <a:ext uri="{FF2B5EF4-FFF2-40B4-BE49-F238E27FC236}">
                  <a16:creationId xmlns:a16="http://schemas.microsoft.com/office/drawing/2014/main" id="{D5385223-1C14-6ECD-AC2F-F88B63ECC3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0" y="1920"/>
              <a:ext cx="240" cy="286"/>
              <a:chOff x="1488" y="1778"/>
              <a:chExt cx="240" cy="286"/>
            </a:xfrm>
          </p:grpSpPr>
          <p:sp>
            <p:nvSpPr>
              <p:cNvPr id="427035" name="Oval 27">
                <a:extLst>
                  <a:ext uri="{FF2B5EF4-FFF2-40B4-BE49-F238E27FC236}">
                    <a16:creationId xmlns:a16="http://schemas.microsoft.com/office/drawing/2014/main" id="{8335580D-391D-C701-9808-6E2DC123E2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824"/>
                <a:ext cx="240" cy="240"/>
              </a:xfrm>
              <a:prstGeom prst="ellipse">
                <a:avLst/>
              </a:prstGeom>
              <a:noFill/>
              <a:ln w="3810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DE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7036" name="Text Box 28">
                <a:extLst>
                  <a:ext uri="{FF2B5EF4-FFF2-40B4-BE49-F238E27FC236}">
                    <a16:creationId xmlns:a16="http://schemas.microsoft.com/office/drawing/2014/main" id="{893E3B0D-4B90-039B-9172-867DC75476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1778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DE" dirty="0">
                    <a:solidFill>
                      <a:schemeClr val="accent1">
                        <a:lumMod val="50000"/>
                      </a:schemeClr>
                    </a:solidFill>
                  </a:rPr>
                  <a:t>e</a:t>
                </a:r>
                <a:endParaRPr lang="en-US" altLang="en-DE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427037" name="Line 29">
            <a:extLst>
              <a:ext uri="{FF2B5EF4-FFF2-40B4-BE49-F238E27FC236}">
                <a16:creationId xmlns:a16="http://schemas.microsoft.com/office/drawing/2014/main" id="{410C526A-94AB-19B0-A30C-1FE7C8BAAF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" y="4191000"/>
            <a:ext cx="457200" cy="381000"/>
          </a:xfrm>
          <a:prstGeom prst="line">
            <a:avLst/>
          </a:prstGeom>
          <a:noFill/>
          <a:ln w="38100">
            <a:solidFill>
              <a:schemeClr val="accent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DE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27040" name="Line 32">
            <a:extLst>
              <a:ext uri="{FF2B5EF4-FFF2-40B4-BE49-F238E27FC236}">
                <a16:creationId xmlns:a16="http://schemas.microsoft.com/office/drawing/2014/main" id="{DA7529D5-8133-47CC-0A94-9B14C20FA0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3581400"/>
            <a:ext cx="457200" cy="381000"/>
          </a:xfrm>
          <a:prstGeom prst="line">
            <a:avLst/>
          </a:prstGeom>
          <a:noFill/>
          <a:ln w="38100">
            <a:solidFill>
              <a:schemeClr val="accent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DE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27041" name="Line 33">
            <a:extLst>
              <a:ext uri="{FF2B5EF4-FFF2-40B4-BE49-F238E27FC236}">
                <a16:creationId xmlns:a16="http://schemas.microsoft.com/office/drawing/2014/main" id="{37A56410-3304-5576-6C7E-D0FAF79FBD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2895600"/>
            <a:ext cx="457200" cy="381000"/>
          </a:xfrm>
          <a:prstGeom prst="line">
            <a:avLst/>
          </a:prstGeom>
          <a:noFill/>
          <a:ln w="38100">
            <a:solidFill>
              <a:schemeClr val="accent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DE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27042" name="Line 34">
            <a:extLst>
              <a:ext uri="{FF2B5EF4-FFF2-40B4-BE49-F238E27FC236}">
                <a16:creationId xmlns:a16="http://schemas.microsoft.com/office/drawing/2014/main" id="{C3D5D7C9-510A-4EFD-0A5D-965B31AF54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2209800"/>
            <a:ext cx="457200" cy="381000"/>
          </a:xfrm>
          <a:prstGeom prst="line">
            <a:avLst/>
          </a:prstGeom>
          <a:noFill/>
          <a:ln w="38100">
            <a:solidFill>
              <a:schemeClr val="accent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DE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427074" name="Group 66">
            <a:extLst>
              <a:ext uri="{FF2B5EF4-FFF2-40B4-BE49-F238E27FC236}">
                <a16:creationId xmlns:a16="http://schemas.microsoft.com/office/drawing/2014/main" id="{78ED8BE1-51A9-7B7F-3718-0915483D2922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3200400"/>
            <a:ext cx="4800600" cy="2209800"/>
            <a:chOff x="2208" y="2016"/>
            <a:chExt cx="3024" cy="1392"/>
          </a:xfrm>
        </p:grpSpPr>
        <p:sp>
          <p:nvSpPr>
            <p:cNvPr id="427045" name="AutoShape 37">
              <a:extLst>
                <a:ext uri="{FF2B5EF4-FFF2-40B4-BE49-F238E27FC236}">
                  <a16:creationId xmlns:a16="http://schemas.microsoft.com/office/drawing/2014/main" id="{EF16BC24-2819-FB71-3094-5B31D6AB6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544"/>
              <a:ext cx="528" cy="480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DE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pSp>
          <p:nvGrpSpPr>
            <p:cNvPr id="427046" name="Group 38">
              <a:extLst>
                <a:ext uri="{FF2B5EF4-FFF2-40B4-BE49-F238E27FC236}">
                  <a16:creationId xmlns:a16="http://schemas.microsoft.com/office/drawing/2014/main" id="{D602DA9E-D5CD-A3CF-55E5-A0F2EEEF32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56" y="2016"/>
              <a:ext cx="240" cy="286"/>
              <a:chOff x="1488" y="1778"/>
              <a:chExt cx="240" cy="286"/>
            </a:xfrm>
          </p:grpSpPr>
          <p:sp>
            <p:nvSpPr>
              <p:cNvPr id="427047" name="Oval 39">
                <a:extLst>
                  <a:ext uri="{FF2B5EF4-FFF2-40B4-BE49-F238E27FC236}">
                    <a16:creationId xmlns:a16="http://schemas.microsoft.com/office/drawing/2014/main" id="{42CFD670-8C03-B72F-B702-9AD4214834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824"/>
                <a:ext cx="240" cy="240"/>
              </a:xfrm>
              <a:prstGeom prst="ellipse">
                <a:avLst/>
              </a:prstGeom>
              <a:noFill/>
              <a:ln w="3810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DE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7048" name="Text Box 40">
                <a:extLst>
                  <a:ext uri="{FF2B5EF4-FFF2-40B4-BE49-F238E27FC236}">
                    <a16:creationId xmlns:a16="http://schemas.microsoft.com/office/drawing/2014/main" id="{DC1F3ED9-B28C-8793-3006-4672B14C05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1778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DE">
                    <a:solidFill>
                      <a:schemeClr val="accent1">
                        <a:lumMod val="50000"/>
                      </a:schemeClr>
                    </a:solidFill>
                  </a:rPr>
                  <a:t>e</a:t>
                </a:r>
                <a:endParaRPr lang="en-US" altLang="en-DE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27049" name="Group 41">
              <a:extLst>
                <a:ext uri="{FF2B5EF4-FFF2-40B4-BE49-F238E27FC236}">
                  <a16:creationId xmlns:a16="http://schemas.microsoft.com/office/drawing/2014/main" id="{212153A5-AD27-2028-01B7-03277D7A76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8" y="2640"/>
              <a:ext cx="528" cy="768"/>
              <a:chOff x="1296" y="1920"/>
              <a:chExt cx="528" cy="768"/>
            </a:xfrm>
          </p:grpSpPr>
          <p:sp>
            <p:nvSpPr>
              <p:cNvPr id="427050" name="AutoShape 42">
                <a:extLst>
                  <a:ext uri="{FF2B5EF4-FFF2-40B4-BE49-F238E27FC236}">
                    <a16:creationId xmlns:a16="http://schemas.microsoft.com/office/drawing/2014/main" id="{463917C5-EEC1-1E56-CFED-F0BE3956EB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208"/>
                <a:ext cx="528" cy="480"/>
              </a:xfrm>
              <a:prstGeom prst="triangle">
                <a:avLst>
                  <a:gd name="adj" fmla="val 50000"/>
                </a:avLst>
              </a:prstGeom>
              <a:noFill/>
              <a:ln w="38100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DE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grpSp>
            <p:nvGrpSpPr>
              <p:cNvPr id="427051" name="Group 43">
                <a:extLst>
                  <a:ext uri="{FF2B5EF4-FFF2-40B4-BE49-F238E27FC236}">
                    <a16:creationId xmlns:a16="http://schemas.microsoft.com/office/drawing/2014/main" id="{F83C8E8F-D823-201D-BC43-2DF66DB28D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40" y="1920"/>
                <a:ext cx="240" cy="286"/>
                <a:chOff x="1488" y="1778"/>
                <a:chExt cx="240" cy="286"/>
              </a:xfrm>
            </p:grpSpPr>
            <p:sp>
              <p:nvSpPr>
                <p:cNvPr id="427052" name="Oval 44">
                  <a:extLst>
                    <a:ext uri="{FF2B5EF4-FFF2-40B4-BE49-F238E27FC236}">
                      <a16:creationId xmlns:a16="http://schemas.microsoft.com/office/drawing/2014/main" id="{08CB5B4D-9F24-B6B0-47D3-2572B7F5A9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88" y="1824"/>
                  <a:ext cx="240" cy="240"/>
                </a:xfrm>
                <a:prstGeom prst="ellipse">
                  <a:avLst/>
                </a:prstGeom>
                <a:noFill/>
                <a:ln w="381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DE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27053" name="Text Box 45">
                  <a:extLst>
                    <a:ext uri="{FF2B5EF4-FFF2-40B4-BE49-F238E27FC236}">
                      <a16:creationId xmlns:a16="http://schemas.microsoft.com/office/drawing/2014/main" id="{1465560E-5DA5-0C10-727C-12CF18E0D9A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88" y="1778"/>
                  <a:ext cx="198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altLang="en-DE">
                      <a:solidFill>
                        <a:schemeClr val="accent1">
                          <a:lumMod val="50000"/>
                        </a:schemeClr>
                      </a:solidFill>
                    </a:rPr>
                    <a:t>d</a:t>
                  </a:r>
                  <a:endParaRPr lang="en-US" altLang="en-DE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427054" name="Group 46">
              <a:extLst>
                <a:ext uri="{FF2B5EF4-FFF2-40B4-BE49-F238E27FC236}">
                  <a16:creationId xmlns:a16="http://schemas.microsoft.com/office/drawing/2014/main" id="{331BF61C-F3CB-59A2-70D5-1BF37D8798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56" y="2640"/>
              <a:ext cx="528" cy="768"/>
              <a:chOff x="1296" y="1920"/>
              <a:chExt cx="528" cy="768"/>
            </a:xfrm>
          </p:grpSpPr>
          <p:sp>
            <p:nvSpPr>
              <p:cNvPr id="427055" name="AutoShape 47">
                <a:extLst>
                  <a:ext uri="{FF2B5EF4-FFF2-40B4-BE49-F238E27FC236}">
                    <a16:creationId xmlns:a16="http://schemas.microsoft.com/office/drawing/2014/main" id="{4BCA3B42-865E-54E1-95FB-9E5AE0FFE3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208"/>
                <a:ext cx="528" cy="480"/>
              </a:xfrm>
              <a:prstGeom prst="triangle">
                <a:avLst>
                  <a:gd name="adj" fmla="val 50000"/>
                </a:avLst>
              </a:prstGeom>
              <a:noFill/>
              <a:ln w="38100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DE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grpSp>
            <p:nvGrpSpPr>
              <p:cNvPr id="427056" name="Group 48">
                <a:extLst>
                  <a:ext uri="{FF2B5EF4-FFF2-40B4-BE49-F238E27FC236}">
                    <a16:creationId xmlns:a16="http://schemas.microsoft.com/office/drawing/2014/main" id="{1DA65C00-D302-BA42-8105-1ADC5C4EB6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40" y="1920"/>
                <a:ext cx="240" cy="286"/>
                <a:chOff x="1488" y="1778"/>
                <a:chExt cx="240" cy="286"/>
              </a:xfrm>
            </p:grpSpPr>
            <p:sp>
              <p:nvSpPr>
                <p:cNvPr id="427057" name="Oval 49">
                  <a:extLst>
                    <a:ext uri="{FF2B5EF4-FFF2-40B4-BE49-F238E27FC236}">
                      <a16:creationId xmlns:a16="http://schemas.microsoft.com/office/drawing/2014/main" id="{1962E86F-4347-2F27-3E30-E0AA07EDE1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88" y="1824"/>
                  <a:ext cx="240" cy="240"/>
                </a:xfrm>
                <a:prstGeom prst="ellipse">
                  <a:avLst/>
                </a:prstGeom>
                <a:noFill/>
                <a:ln w="381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DE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27058" name="Text Box 50">
                  <a:extLst>
                    <a:ext uri="{FF2B5EF4-FFF2-40B4-BE49-F238E27FC236}">
                      <a16:creationId xmlns:a16="http://schemas.microsoft.com/office/drawing/2014/main" id="{FA35F30D-F230-4437-C4F0-2B960FF4BD1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88" y="1778"/>
                  <a:ext cx="18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altLang="en-DE">
                      <a:solidFill>
                        <a:schemeClr val="accent1">
                          <a:lumMod val="50000"/>
                        </a:schemeClr>
                      </a:solidFill>
                    </a:rPr>
                    <a:t>c</a:t>
                  </a:r>
                  <a:endParaRPr lang="en-US" altLang="en-DE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427059" name="Group 51">
              <a:extLst>
                <a:ext uri="{FF2B5EF4-FFF2-40B4-BE49-F238E27FC236}">
                  <a16:creationId xmlns:a16="http://schemas.microsoft.com/office/drawing/2014/main" id="{581FF03C-F48D-A9E7-B306-02EBAED3D1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2" y="2640"/>
              <a:ext cx="528" cy="768"/>
              <a:chOff x="1296" y="1920"/>
              <a:chExt cx="528" cy="768"/>
            </a:xfrm>
          </p:grpSpPr>
          <p:sp>
            <p:nvSpPr>
              <p:cNvPr id="427060" name="AutoShape 52">
                <a:extLst>
                  <a:ext uri="{FF2B5EF4-FFF2-40B4-BE49-F238E27FC236}">
                    <a16:creationId xmlns:a16="http://schemas.microsoft.com/office/drawing/2014/main" id="{CBB1E603-C529-384F-69CF-8EE19F5BD3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208"/>
                <a:ext cx="528" cy="480"/>
              </a:xfrm>
              <a:prstGeom prst="triangle">
                <a:avLst>
                  <a:gd name="adj" fmla="val 50000"/>
                </a:avLst>
              </a:prstGeom>
              <a:noFill/>
              <a:ln w="38100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DE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grpSp>
            <p:nvGrpSpPr>
              <p:cNvPr id="427061" name="Group 53">
                <a:extLst>
                  <a:ext uri="{FF2B5EF4-FFF2-40B4-BE49-F238E27FC236}">
                    <a16:creationId xmlns:a16="http://schemas.microsoft.com/office/drawing/2014/main" id="{0E0D6123-56CA-03E7-1EE8-A864AB74020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40" y="1920"/>
                <a:ext cx="240" cy="286"/>
                <a:chOff x="1488" y="1778"/>
                <a:chExt cx="240" cy="286"/>
              </a:xfrm>
            </p:grpSpPr>
            <p:sp>
              <p:nvSpPr>
                <p:cNvPr id="427062" name="Oval 54">
                  <a:extLst>
                    <a:ext uri="{FF2B5EF4-FFF2-40B4-BE49-F238E27FC236}">
                      <a16:creationId xmlns:a16="http://schemas.microsoft.com/office/drawing/2014/main" id="{712A9153-7EA9-06A3-25CE-374B133DC1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88" y="1824"/>
                  <a:ext cx="240" cy="240"/>
                </a:xfrm>
                <a:prstGeom prst="ellipse">
                  <a:avLst/>
                </a:prstGeom>
                <a:noFill/>
                <a:ln w="381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DE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27063" name="Text Box 55">
                  <a:extLst>
                    <a:ext uri="{FF2B5EF4-FFF2-40B4-BE49-F238E27FC236}">
                      <a16:creationId xmlns:a16="http://schemas.microsoft.com/office/drawing/2014/main" id="{30147AEF-8E1A-28FD-0450-3772CA3885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88" y="1778"/>
                  <a:ext cx="199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altLang="en-DE">
                      <a:solidFill>
                        <a:schemeClr val="accent1">
                          <a:lumMod val="50000"/>
                        </a:schemeClr>
                      </a:solidFill>
                    </a:rPr>
                    <a:t>b</a:t>
                  </a:r>
                  <a:endParaRPr lang="en-US" altLang="en-DE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427064" name="Group 56">
              <a:extLst>
                <a:ext uri="{FF2B5EF4-FFF2-40B4-BE49-F238E27FC236}">
                  <a16:creationId xmlns:a16="http://schemas.microsoft.com/office/drawing/2014/main" id="{2170DB21-EC8D-AE3C-03E6-D19F11F671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8" y="2640"/>
              <a:ext cx="528" cy="768"/>
              <a:chOff x="1296" y="1920"/>
              <a:chExt cx="528" cy="768"/>
            </a:xfrm>
          </p:grpSpPr>
          <p:sp>
            <p:nvSpPr>
              <p:cNvPr id="427065" name="AutoShape 57">
                <a:extLst>
                  <a:ext uri="{FF2B5EF4-FFF2-40B4-BE49-F238E27FC236}">
                    <a16:creationId xmlns:a16="http://schemas.microsoft.com/office/drawing/2014/main" id="{A4A3BCD6-5705-C923-CC18-45FC14A9A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208"/>
                <a:ext cx="528" cy="480"/>
              </a:xfrm>
              <a:prstGeom prst="triangle">
                <a:avLst>
                  <a:gd name="adj" fmla="val 50000"/>
                </a:avLst>
              </a:prstGeom>
              <a:noFill/>
              <a:ln w="38100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DE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grpSp>
            <p:nvGrpSpPr>
              <p:cNvPr id="427066" name="Group 58">
                <a:extLst>
                  <a:ext uri="{FF2B5EF4-FFF2-40B4-BE49-F238E27FC236}">
                    <a16:creationId xmlns:a16="http://schemas.microsoft.com/office/drawing/2014/main" id="{28E48166-1C84-7A41-E5D6-86B1537156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40" y="1920"/>
                <a:ext cx="240" cy="286"/>
                <a:chOff x="1488" y="1778"/>
                <a:chExt cx="240" cy="286"/>
              </a:xfrm>
            </p:grpSpPr>
            <p:sp>
              <p:nvSpPr>
                <p:cNvPr id="427067" name="Oval 59">
                  <a:extLst>
                    <a:ext uri="{FF2B5EF4-FFF2-40B4-BE49-F238E27FC236}">
                      <a16:creationId xmlns:a16="http://schemas.microsoft.com/office/drawing/2014/main" id="{441FD57E-4995-CE66-B98A-42F056D5A9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88" y="1824"/>
                  <a:ext cx="240" cy="240"/>
                </a:xfrm>
                <a:prstGeom prst="ellipse">
                  <a:avLst/>
                </a:prstGeom>
                <a:noFill/>
                <a:ln w="381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DE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27068" name="Text Box 60">
                  <a:extLst>
                    <a:ext uri="{FF2B5EF4-FFF2-40B4-BE49-F238E27FC236}">
                      <a16:creationId xmlns:a16="http://schemas.microsoft.com/office/drawing/2014/main" id="{D6DD26FD-5271-B7C1-1966-599E9C19ECD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88" y="1778"/>
                  <a:ext cx="186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altLang="en-DE">
                      <a:solidFill>
                        <a:schemeClr val="accent1">
                          <a:lumMod val="50000"/>
                        </a:schemeClr>
                      </a:solidFill>
                    </a:rPr>
                    <a:t>a</a:t>
                  </a:r>
                  <a:endParaRPr lang="en-US" altLang="en-DE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427069" name="Line 61">
              <a:extLst>
                <a:ext uri="{FF2B5EF4-FFF2-40B4-BE49-F238E27FC236}">
                  <a16:creationId xmlns:a16="http://schemas.microsoft.com/office/drawing/2014/main" id="{97B98CE3-C8C4-5EEF-F36B-338E3EC75B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4" y="2208"/>
              <a:ext cx="2112" cy="528"/>
            </a:xfrm>
            <a:prstGeom prst="line">
              <a:avLst/>
            </a:prstGeom>
            <a:noFill/>
            <a:ln w="381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DE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27070" name="Line 62">
              <a:extLst>
                <a:ext uri="{FF2B5EF4-FFF2-40B4-BE49-F238E27FC236}">
                  <a16:creationId xmlns:a16="http://schemas.microsoft.com/office/drawing/2014/main" id="{1C4CD37C-ED21-84E9-F873-0F1B443072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2256"/>
              <a:ext cx="1488" cy="480"/>
            </a:xfrm>
            <a:prstGeom prst="line">
              <a:avLst/>
            </a:prstGeom>
            <a:noFill/>
            <a:ln w="381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DE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27071" name="Line 63">
              <a:extLst>
                <a:ext uri="{FF2B5EF4-FFF2-40B4-BE49-F238E27FC236}">
                  <a16:creationId xmlns:a16="http://schemas.microsoft.com/office/drawing/2014/main" id="{520BBAA2-9341-20D4-E65A-883830D6AF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2304"/>
              <a:ext cx="912" cy="432"/>
            </a:xfrm>
            <a:prstGeom prst="line">
              <a:avLst/>
            </a:prstGeom>
            <a:noFill/>
            <a:ln w="381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DE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27072" name="Line 64">
              <a:extLst>
                <a:ext uri="{FF2B5EF4-FFF2-40B4-BE49-F238E27FC236}">
                  <a16:creationId xmlns:a16="http://schemas.microsoft.com/office/drawing/2014/main" id="{17FA0B2B-81E6-C039-7F03-A38E44A6CA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2304"/>
              <a:ext cx="384" cy="384"/>
            </a:xfrm>
            <a:prstGeom prst="line">
              <a:avLst/>
            </a:prstGeom>
            <a:noFill/>
            <a:ln w="381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DE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27073" name="Line 65">
              <a:extLst>
                <a:ext uri="{FF2B5EF4-FFF2-40B4-BE49-F238E27FC236}">
                  <a16:creationId xmlns:a16="http://schemas.microsoft.com/office/drawing/2014/main" id="{B6F20743-AC75-727F-792E-F7BFB067BC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00" y="2304"/>
              <a:ext cx="192" cy="240"/>
            </a:xfrm>
            <a:prstGeom prst="line">
              <a:avLst/>
            </a:prstGeom>
            <a:noFill/>
            <a:ln w="381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DE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427075" name="AutoShape 67">
            <a:extLst>
              <a:ext uri="{FF2B5EF4-FFF2-40B4-BE49-F238E27FC236}">
                <a16:creationId xmlns:a16="http://schemas.microsoft.com/office/drawing/2014/main" id="{4DEC31B2-0D9E-03E8-6AC5-A718C2573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5052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noFill/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DE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DF534258-2716-FAE7-B1CF-68819117FB66}"/>
              </a:ext>
            </a:extLst>
          </p:cNvPr>
          <p:cNvSpPr/>
          <p:nvPr/>
        </p:nvSpPr>
        <p:spPr>
          <a:xfrm>
            <a:off x="4400550" y="-171400"/>
            <a:ext cx="6005661" cy="2940880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2000" dirty="0">
                <a:solidFill>
                  <a:schemeClr val="tx1"/>
                </a:solidFill>
              </a:rPr>
              <a:t>Amortisierte Analyse: Arbeit von Find so auf Union umverteilen, dass T</a:t>
            </a:r>
            <a:r>
              <a:rPr lang="en-DE" sz="2000" baseline="-25000" dirty="0">
                <a:solidFill>
                  <a:schemeClr val="tx1"/>
                </a:solidFill>
              </a:rPr>
              <a:t>union</a:t>
            </a:r>
            <a:r>
              <a:rPr lang="en-DE" sz="2000" dirty="0">
                <a:solidFill>
                  <a:schemeClr val="tx1"/>
                </a:solidFill>
              </a:rPr>
              <a:t> in O(1) bleibt und T</a:t>
            </a:r>
            <a:r>
              <a:rPr lang="en-DE" sz="2000" baseline="-25000" dirty="0">
                <a:solidFill>
                  <a:schemeClr val="tx1"/>
                </a:solidFill>
              </a:rPr>
              <a:t>find</a:t>
            </a:r>
            <a:r>
              <a:rPr lang="en-DE" sz="2000" dirty="0">
                <a:solidFill>
                  <a:schemeClr val="tx1"/>
                </a:solidFill>
              </a:rPr>
              <a:t> von einer möglichst kleinen Funktion deckelt wird</a:t>
            </a: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23D1A40E-F22C-82C3-D4B4-1E9F40955194}"/>
              </a:ext>
            </a:extLst>
          </p:cNvPr>
          <p:cNvSpPr/>
          <p:nvPr/>
        </p:nvSpPr>
        <p:spPr>
          <a:xfrm>
            <a:off x="353988" y="842962"/>
            <a:ext cx="3102024" cy="1938338"/>
          </a:xfrm>
          <a:prstGeom prst="cloudCallout">
            <a:avLst>
              <a:gd name="adj1" fmla="val 2196"/>
              <a:gd name="adj2" fmla="val 6618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800" dirty="0">
                <a:solidFill>
                  <a:schemeClr val="tx1"/>
                </a:solidFill>
              </a:rPr>
              <a:t>Union erzeugt für find mehr Arbeit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FE777-EB1A-124C-A71D-8A2EE65B0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Union-Find Implementierung : rank(x)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DCCA3-BE18-3B4F-BA20-6DF0FED99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Auswirkung von Pfadkompression bei </a:t>
            </a:r>
            <a:r>
              <a:rPr lang="de-DE" sz="2400" dirty="0">
                <a:solidFill>
                  <a:srgbClr val="0833FF"/>
                </a:solidFill>
              </a:rPr>
              <a:t>find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sz="3600" dirty="0"/>
          </a:p>
          <a:p>
            <a:pPr marL="0" indent="0">
              <a:buNone/>
            </a:pPr>
            <a:r>
              <a:rPr lang="de-DE" sz="2000" dirty="0">
                <a:solidFill>
                  <a:schemeClr val="accent2"/>
                </a:solidFill>
              </a:rPr>
              <a:t>Beobachtungen:</a:t>
            </a:r>
            <a:endParaRPr lang="de-DE" sz="2000" dirty="0"/>
          </a:p>
          <a:p>
            <a:r>
              <a:rPr lang="de-DE" sz="2000" dirty="0"/>
              <a:t>Auf dem Weg zur Wurzel: </a:t>
            </a:r>
            <a:r>
              <a:rPr lang="de-DE" sz="2000" dirty="0">
                <a:solidFill>
                  <a:schemeClr val="hlink"/>
                </a:solidFill>
              </a:rPr>
              <a:t>rank(x</a:t>
            </a:r>
            <a:r>
              <a:rPr lang="de-DE" sz="2000" baseline="-25000" dirty="0">
                <a:solidFill>
                  <a:schemeClr val="hlink"/>
                </a:solidFill>
              </a:rPr>
              <a:t>i</a:t>
            </a:r>
            <a:r>
              <a:rPr lang="de-DE" sz="2000" dirty="0">
                <a:solidFill>
                  <a:schemeClr val="hlink"/>
                </a:solidFill>
              </a:rPr>
              <a:t>)</a:t>
            </a:r>
            <a:r>
              <a:rPr lang="de-DE" sz="2000" dirty="0"/>
              <a:t> aufsteigend</a:t>
            </a:r>
          </a:p>
          <a:p>
            <a:r>
              <a:rPr lang="de-DE" sz="2000" dirty="0"/>
              <a:t>Neuer Elternknoten hat höheren Rang</a:t>
            </a:r>
          </a:p>
          <a:p>
            <a:r>
              <a:rPr lang="de-DE" sz="2000" dirty="0"/>
              <a:t>Ränge werden </a:t>
            </a:r>
            <a:r>
              <a:rPr lang="de-DE" sz="2000" dirty="0">
                <a:solidFill>
                  <a:srgbClr val="FF0000"/>
                </a:solidFill>
              </a:rPr>
              <a:t>nicht</a:t>
            </a:r>
            <a:r>
              <a:rPr lang="de-DE" sz="2000" dirty="0"/>
              <a:t> angepasst und sind nur noch eine obere Schranke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0B77F-E587-6E49-92E0-0415666A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86C8A16-DBA8-D248-8E53-8B2CE5A31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744" y="2060302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0F5C585-5C36-204E-AEBE-03660026E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556" y="2852465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21461641-2F33-F240-B623-C3B0B99905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2919" y="2420665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0C978A2-8EBA-074E-AD7C-8DF7C75BB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1344" y="2852465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E1C0C803-C836-5A41-B39A-9AB098F9B95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26519" y="2420665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C53FCBE-CD04-E647-AA88-4A22C97A1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4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46CDF13-11A6-3C46-8835-03659B63E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819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 dirty="0">
                <a:cs typeface="+mn-cs"/>
              </a:rPr>
              <a:t>x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FC8C3C9-7ABE-B34C-B3B0-190DB0352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081" y="4436790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015C569F-6E61-AE4D-9E87-5E1FB2DBEA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15219" y="3212827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340380FB-6987-2E4C-9954-4CDBE8BA2D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91481" y="3212827"/>
            <a:ext cx="360363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4E439249-C75D-E145-AC49-107A8BD762B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67744" y="4004990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Oval 9">
            <a:extLst>
              <a:ext uri="{FF2B5EF4-FFF2-40B4-BE49-F238E27FC236}">
                <a16:creationId xmlns:a16="http://schemas.microsoft.com/office/drawing/2014/main" id="{19D36E18-3BBC-1D49-A81E-20F8A8FD0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0469" y="2852464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" name="Oval 10">
            <a:extLst>
              <a:ext uri="{FF2B5EF4-FFF2-40B4-BE49-F238E27FC236}">
                <a16:creationId xmlns:a16="http://schemas.microsoft.com/office/drawing/2014/main" id="{6975CD88-D967-CF4F-933C-198442703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4432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>
              <a:cs typeface="+mn-cs"/>
            </a:endParaRPr>
          </a:p>
        </p:txBody>
      </p:sp>
      <p:sp>
        <p:nvSpPr>
          <p:cNvPr id="18" name="Line 12">
            <a:extLst>
              <a:ext uri="{FF2B5EF4-FFF2-40B4-BE49-F238E27FC236}">
                <a16:creationId xmlns:a16="http://schemas.microsoft.com/office/drawing/2014/main" id="{E863763D-9272-144B-B2E6-F65662D68E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45543" y="2420665"/>
            <a:ext cx="180976" cy="4317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" name="Line 13">
            <a:extLst>
              <a:ext uri="{FF2B5EF4-FFF2-40B4-BE49-F238E27FC236}">
                <a16:creationId xmlns:a16="http://schemas.microsoft.com/office/drawing/2014/main" id="{A02BFD06-052C-5E48-B4F7-94B9DF6B09B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17094" y="3212827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97DBEA5F-EB23-9149-A619-086FB66C9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9" y="35606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21" name="Text Box 15">
            <a:extLst>
              <a:ext uri="{FF2B5EF4-FFF2-40B4-BE49-F238E27FC236}">
                <a16:creationId xmlns:a16="http://schemas.microsoft.com/office/drawing/2014/main" id="{B08A36CC-8FF7-A447-8293-7B819A7BB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0194" y="422089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22" name="Text Box 15">
            <a:extLst>
              <a:ext uri="{FF2B5EF4-FFF2-40B4-BE49-F238E27FC236}">
                <a16:creationId xmlns:a16="http://schemas.microsoft.com/office/drawing/2014/main" id="{3CDBC941-8EAF-2E45-A33C-313CC95B0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8073" y="34096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3B210EBE-2916-894F-BD64-7F5DC6697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4619" y="25905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24" name="Text Box 15">
            <a:extLst>
              <a:ext uri="{FF2B5EF4-FFF2-40B4-BE49-F238E27FC236}">
                <a16:creationId xmlns:a16="http://schemas.microsoft.com/office/drawing/2014/main" id="{03ABA518-F000-7C4D-8CDF-ABA38CC3A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8946" y="34033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5" name="Text Box 15">
            <a:extLst>
              <a:ext uri="{FF2B5EF4-FFF2-40B4-BE49-F238E27FC236}">
                <a16:creationId xmlns:a16="http://schemas.microsoft.com/office/drawing/2014/main" id="{9F4041C1-1826-604A-9AF2-2C7E4C305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094" y="26663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6" name="Text Box 15">
            <a:extLst>
              <a:ext uri="{FF2B5EF4-FFF2-40B4-BE49-F238E27FC236}">
                <a16:creationId xmlns:a16="http://schemas.microsoft.com/office/drawing/2014/main" id="{E6B3B27E-FB32-2749-9484-1D247C831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757" y="2590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" name="Text Box 15">
            <a:extLst>
              <a:ext uri="{FF2B5EF4-FFF2-40B4-BE49-F238E27FC236}">
                <a16:creationId xmlns:a16="http://schemas.microsoft.com/office/drawing/2014/main" id="{4E49AA20-B152-794A-AC3A-FBAC626CF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169" y="176420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cs typeface="+mn-cs"/>
              </a:rPr>
              <a:t>3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8A336A2-357D-B546-9378-9E3CA5E90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8413" y="2060302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988B165F-29A1-C542-BFCC-81ADDB54A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225" y="2852465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0" name="Line 6">
            <a:extLst>
              <a:ext uri="{FF2B5EF4-FFF2-40B4-BE49-F238E27FC236}">
                <a16:creationId xmlns:a16="http://schemas.microsoft.com/office/drawing/2014/main" id="{62A515E2-D0E0-5D4A-BABE-628361C90D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63588" y="2420665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CF8AC9DE-F416-AF40-AE8B-3D8BCCC66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2013" y="2852465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2" name="Line 8">
            <a:extLst>
              <a:ext uri="{FF2B5EF4-FFF2-40B4-BE49-F238E27FC236}">
                <a16:creationId xmlns:a16="http://schemas.microsoft.com/office/drawing/2014/main" id="{370853CE-79A1-3B48-9620-93B9B1564D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27188" y="2420665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EF60A5CC-FCF8-034C-BA98-739DD4F27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963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EE31706B-3069-F84D-BD42-40D88D7FF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9488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x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E569D3DA-B113-1444-9958-195222C50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5750" y="4436790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6" name="Line 12">
            <a:extLst>
              <a:ext uri="{FF2B5EF4-FFF2-40B4-BE49-F238E27FC236}">
                <a16:creationId xmlns:a16="http://schemas.microsoft.com/office/drawing/2014/main" id="{A4970EF6-3AE4-AF4C-B0F1-F533E18D2F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5888" y="3212827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7" name="Line 13">
            <a:extLst>
              <a:ext uri="{FF2B5EF4-FFF2-40B4-BE49-F238E27FC236}">
                <a16:creationId xmlns:a16="http://schemas.microsoft.com/office/drawing/2014/main" id="{13E19F8D-E36E-E642-B136-0EEB7CB9C0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2512" y="2427015"/>
            <a:ext cx="307561" cy="12176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8" name="Line 14">
            <a:extLst>
              <a:ext uri="{FF2B5EF4-FFF2-40B4-BE49-F238E27FC236}">
                <a16:creationId xmlns:a16="http://schemas.microsoft.com/office/drawing/2014/main" id="{A00CFB80-7E65-5142-932D-AB366D638E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68413" y="4004990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9" name="Oval 9">
            <a:extLst>
              <a:ext uri="{FF2B5EF4-FFF2-40B4-BE49-F238E27FC236}">
                <a16:creationId xmlns:a16="http://schemas.microsoft.com/office/drawing/2014/main" id="{68A971D6-D37F-0244-8DC4-4C3A04A4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138" y="2852464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0" name="Oval 10">
            <a:extLst>
              <a:ext uri="{FF2B5EF4-FFF2-40B4-BE49-F238E27FC236}">
                <a16:creationId xmlns:a16="http://schemas.microsoft.com/office/drawing/2014/main" id="{B4D4AA0D-A06A-674B-9779-A37269AB5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101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>
              <a:cs typeface="+mn-cs"/>
            </a:endParaRPr>
          </a:p>
        </p:txBody>
      </p:sp>
      <p:sp>
        <p:nvSpPr>
          <p:cNvPr id="91" name="Line 12">
            <a:extLst>
              <a:ext uri="{FF2B5EF4-FFF2-40B4-BE49-F238E27FC236}">
                <a16:creationId xmlns:a16="http://schemas.microsoft.com/office/drawing/2014/main" id="{1E3EA314-8608-2941-9620-197B689253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46212" y="2420665"/>
            <a:ext cx="180976" cy="4317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2" name="Line 13">
            <a:extLst>
              <a:ext uri="{FF2B5EF4-FFF2-40B4-BE49-F238E27FC236}">
                <a16:creationId xmlns:a16="http://schemas.microsoft.com/office/drawing/2014/main" id="{89AE4364-6D00-8C40-8C7A-B1ED1CE7EBE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17763" y="3212827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8" name="Text Box 15">
            <a:extLst>
              <a:ext uri="{FF2B5EF4-FFF2-40B4-BE49-F238E27FC236}">
                <a16:creationId xmlns:a16="http://schemas.microsoft.com/office/drawing/2014/main" id="{FBADDA32-577F-D34C-A656-1250FCF68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838" y="35606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19" name="Text Box 15">
            <a:extLst>
              <a:ext uri="{FF2B5EF4-FFF2-40B4-BE49-F238E27FC236}">
                <a16:creationId xmlns:a16="http://schemas.microsoft.com/office/drawing/2014/main" id="{CFA9D599-28F3-554F-BDFA-4A031FBC7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0863" y="422089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20" name="Text Box 15">
            <a:extLst>
              <a:ext uri="{FF2B5EF4-FFF2-40B4-BE49-F238E27FC236}">
                <a16:creationId xmlns:a16="http://schemas.microsoft.com/office/drawing/2014/main" id="{74FE82D0-D6F4-6548-B255-66227831E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8742" y="34096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21" name="Text Box 15">
            <a:extLst>
              <a:ext uri="{FF2B5EF4-FFF2-40B4-BE49-F238E27FC236}">
                <a16:creationId xmlns:a16="http://schemas.microsoft.com/office/drawing/2014/main" id="{8A6A1E5E-DE8D-D24D-926F-161763987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288" y="25905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22" name="Text Box 15">
            <a:extLst>
              <a:ext uri="{FF2B5EF4-FFF2-40B4-BE49-F238E27FC236}">
                <a16:creationId xmlns:a16="http://schemas.microsoft.com/office/drawing/2014/main" id="{8387CAD9-E4F0-FD43-8B9D-9747EB0A4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9615" y="34033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23" name="Text Box 15">
            <a:extLst>
              <a:ext uri="{FF2B5EF4-FFF2-40B4-BE49-F238E27FC236}">
                <a16:creationId xmlns:a16="http://schemas.microsoft.com/office/drawing/2014/main" id="{61FA64B3-C466-4348-8EF3-900AEB642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7763" y="26663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24" name="Text Box 15">
            <a:extLst>
              <a:ext uri="{FF2B5EF4-FFF2-40B4-BE49-F238E27FC236}">
                <a16:creationId xmlns:a16="http://schemas.microsoft.com/office/drawing/2014/main" id="{430C4234-DEE2-C848-8726-6348F4C4A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5426" y="2590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cs typeface="+mn-cs"/>
              </a:rPr>
              <a:t>2</a:t>
            </a:r>
          </a:p>
        </p:txBody>
      </p:sp>
      <p:sp>
        <p:nvSpPr>
          <p:cNvPr id="125" name="Text Box 15">
            <a:extLst>
              <a:ext uri="{FF2B5EF4-FFF2-40B4-BE49-F238E27FC236}">
                <a16:creationId xmlns:a16="http://schemas.microsoft.com/office/drawing/2014/main" id="{028C58EA-E7B0-1A41-B1EC-25AF3A0FD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2838" y="176420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26" name="Text Box 15">
            <a:extLst>
              <a:ext uri="{FF2B5EF4-FFF2-40B4-BE49-F238E27FC236}">
                <a16:creationId xmlns:a16="http://schemas.microsoft.com/office/drawing/2014/main" id="{C812C8C8-F15E-9B48-A5CA-A53D354FF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0159" y="2341907"/>
            <a:ext cx="869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Tiefe: 1</a:t>
            </a:r>
          </a:p>
        </p:txBody>
      </p:sp>
      <p:sp>
        <p:nvSpPr>
          <p:cNvPr id="127" name="Text Box 15">
            <a:extLst>
              <a:ext uri="{FF2B5EF4-FFF2-40B4-BE49-F238E27FC236}">
                <a16:creationId xmlns:a16="http://schemas.microsoft.com/office/drawing/2014/main" id="{105F2978-D981-8C49-9696-B4FCA3777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476" y="1691157"/>
            <a:ext cx="869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Tiefe: 2</a:t>
            </a:r>
          </a:p>
        </p:txBody>
      </p:sp>
      <p:sp>
        <p:nvSpPr>
          <p:cNvPr id="28" name="Cloud Callout 27">
            <a:extLst>
              <a:ext uri="{FF2B5EF4-FFF2-40B4-BE49-F238E27FC236}">
                <a16:creationId xmlns:a16="http://schemas.microsoft.com/office/drawing/2014/main" id="{EAF41162-B0F8-A67E-31B4-EB019CC65F3A}"/>
              </a:ext>
            </a:extLst>
          </p:cNvPr>
          <p:cNvSpPr/>
          <p:nvPr/>
        </p:nvSpPr>
        <p:spPr>
          <a:xfrm>
            <a:off x="6017199" y="2917030"/>
            <a:ext cx="3842875" cy="2664384"/>
          </a:xfrm>
          <a:prstGeom prst="cloudCallout">
            <a:avLst>
              <a:gd name="adj1" fmla="val -57727"/>
              <a:gd name="adj2" fmla="val 5617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2400" dirty="0">
                <a:solidFill>
                  <a:schemeClr val="tx1"/>
                </a:solidFill>
              </a:rPr>
              <a:t>Aktualisierung der Ränge kostet zu viel Zeit (man müsste alle Kinder anschauen)!</a:t>
            </a:r>
          </a:p>
        </p:txBody>
      </p:sp>
    </p:spTree>
    <p:extLst>
      <p:ext uri="{BB962C8B-B14F-4D97-AF65-F5344CB8AC3E}">
        <p14:creationId xmlns:p14="http://schemas.microsoft.com/office/powerpoint/2010/main" val="139053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nachfolgenden Präsentationen wurden mit ausdrücklicher Erlaubnis des</a:t>
            </a:r>
            <a:br>
              <a:rPr lang="de-DE" sz="2000" dirty="0"/>
            </a:br>
            <a:r>
              <a:rPr lang="de-DE" sz="2000"/>
              <a:t>Autors und einigen </a:t>
            </a:r>
            <a:r>
              <a:rPr lang="de-DE" sz="2000" dirty="0"/>
              <a:t>Änderungen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6: Verschiedenes) 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 marL="0" indent="0">
              <a:buNone/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pic>
        <p:nvPicPr>
          <p:cNvPr id="4" name="Bild 3" descr="Depositphotos_5444121_X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671158"/>
            <a:ext cx="3997602" cy="299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1424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4BF2E-E508-1149-B95D-571F7EF02667}" type="slidenum">
              <a:rPr lang="de-DE"/>
              <a:pPr>
                <a:defRPr/>
              </a:pPr>
              <a:t>30</a:t>
            </a:fld>
            <a:endParaRPr lang="de-DE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Amortisierte Analyse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Theorem:</a:t>
            </a:r>
            <a:r>
              <a:rPr lang="de-DE" dirty="0">
                <a:cs typeface="+mn-cs"/>
              </a:rPr>
              <a:t> Bei </a:t>
            </a:r>
            <a:r>
              <a:rPr lang="de-DE" dirty="0">
                <a:solidFill>
                  <a:srgbClr val="0833FF"/>
                </a:solidFill>
                <a:cs typeface="+mn-cs"/>
              </a:rPr>
              <a:t>gewichtetem</a:t>
            </a:r>
            <a:r>
              <a:rPr lang="de-DE" dirty="0">
                <a:cs typeface="+mn-cs"/>
              </a:rPr>
              <a:t> </a:t>
            </a:r>
            <a:r>
              <a:rPr lang="de-DE" dirty="0" err="1">
                <a:solidFill>
                  <a:srgbClr val="0833FF"/>
                </a:solidFill>
                <a:cs typeface="+mn-cs"/>
              </a:rPr>
              <a:t>union</a:t>
            </a:r>
            <a:r>
              <a:rPr lang="de-DE" dirty="0">
                <a:cs typeface="+mn-cs"/>
              </a:rPr>
              <a:t> und </a:t>
            </a:r>
            <a:r>
              <a:rPr lang="de-DE" dirty="0">
                <a:solidFill>
                  <a:srgbClr val="0833FF"/>
                </a:solidFill>
                <a:cs typeface="+mn-cs"/>
              </a:rPr>
              <a:t>Pfadkompression</a:t>
            </a:r>
            <a:r>
              <a:rPr lang="de-DE" dirty="0">
                <a:cs typeface="+mn-cs"/>
              </a:rPr>
              <a:t> ist die amortisierte Zeitfunktion für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 in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O(log*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cs typeface="+mn-cs"/>
              </a:rPr>
              <a:t>Was ist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log*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n</a:t>
            </a:r>
            <a:r>
              <a:rPr lang="de-DE" dirty="0">
                <a:cs typeface="+mn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48480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DB51D-0CE0-114B-BEF5-72F2382A6AC3}" type="slidenum">
              <a:rPr lang="de-DE"/>
              <a:pPr>
                <a:defRPr/>
              </a:pPr>
              <a:t>31</a:t>
            </a:fld>
            <a:endParaRPr lang="de-DE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Iterierter Logarithmus </a:t>
            </a:r>
            <a:r>
              <a:rPr lang="de-DE" dirty="0">
                <a:cs typeface="+mj-cs"/>
              </a:rPr>
              <a:t>log* </a:t>
            </a:r>
            <a:r>
              <a:rPr lang="de-DE" dirty="0" err="1">
                <a:cs typeface="+mj-cs"/>
              </a:rPr>
              <a:t>n</a:t>
            </a:r>
            <a:endParaRPr lang="de-DE" dirty="0">
              <a:cs typeface="+mj-cs"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Bemerkung:</a:t>
            </a:r>
            <a:r>
              <a:rPr lang="de-DE" dirty="0">
                <a:cs typeface="+mn-cs"/>
              </a:rPr>
              <a:t>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log*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cs typeface="+mn-cs"/>
              </a:rPr>
              <a:t> ist definiert als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de-DE" dirty="0">
                <a:cs typeface="+mn-cs"/>
              </a:rPr>
              <a:t>    </a:t>
            </a:r>
            <a:r>
              <a:rPr lang="de-DE" dirty="0">
                <a:solidFill>
                  <a:schemeClr val="hlink"/>
                </a:solidFill>
              </a:rPr>
              <a:t>log*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= 0 für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≤ 1</a:t>
            </a: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    log*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= min{ i &gt; 0 | log log  … 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≤ 1} sonst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Beipiele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log* 2 = 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log* 4 = 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log* 16 = 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log* 2</a:t>
            </a:r>
            <a:r>
              <a:rPr lang="de-DE" baseline="30000" dirty="0">
                <a:solidFill>
                  <a:schemeClr val="hlink"/>
                </a:solidFill>
                <a:cs typeface="+mn-cs"/>
              </a:rPr>
              <a:t>65536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= 5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de-DE" dirty="0">
                <a:cs typeface="+mn-cs"/>
              </a:rPr>
              <a:t>log* </a:t>
            </a:r>
            <a:r>
              <a:rPr lang="de-DE" dirty="0" err="1">
                <a:cs typeface="+mn-cs"/>
              </a:rPr>
              <a:t>n</a:t>
            </a:r>
            <a:r>
              <a:rPr lang="de-DE" dirty="0">
                <a:cs typeface="+mn-cs"/>
              </a:rPr>
              <a:t> </a:t>
            </a:r>
            <a:r>
              <a:rPr lang="de-DE" dirty="0"/>
              <a:t>wächst sehr langsam</a:t>
            </a:r>
            <a:endParaRPr lang="de-DE" dirty="0">
              <a:cs typeface="+mn-cs"/>
            </a:endParaRPr>
          </a:p>
        </p:txBody>
      </p:sp>
      <p:sp>
        <p:nvSpPr>
          <p:cNvPr id="228356" name="AutoShape 4"/>
          <p:cNvSpPr>
            <a:spLocks/>
          </p:cNvSpPr>
          <p:nvPr/>
        </p:nvSpPr>
        <p:spPr bwMode="auto">
          <a:xfrm rot="5400000">
            <a:off x="4391807" y="1953009"/>
            <a:ext cx="144462" cy="1944316"/>
          </a:xfrm>
          <a:prstGeom prst="rightBrace">
            <a:avLst>
              <a:gd name="adj1" fmla="val 149542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4085903" y="2925391"/>
            <a:ext cx="846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hlink"/>
                </a:solidFill>
                <a:cs typeface="+mn-cs"/>
              </a:rPr>
              <a:t>i</a:t>
            </a:r>
            <a:r>
              <a:rPr lang="de-DE" sz="2400">
                <a:cs typeface="+mn-cs"/>
              </a:rPr>
              <a:t>-mal</a:t>
            </a:r>
          </a:p>
        </p:txBody>
      </p:sp>
    </p:spTree>
    <p:extLst>
      <p:ext uri="{BB962C8B-B14F-4D97-AF65-F5344CB8AC3E}">
        <p14:creationId xmlns:p14="http://schemas.microsoft.com/office/powerpoint/2010/main" val="57871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4BF2E-E508-1149-B95D-571F7EF02667}" type="slidenum">
              <a:rPr lang="de-DE"/>
              <a:pPr>
                <a:defRPr/>
              </a:pPr>
              <a:t>32</a:t>
            </a:fld>
            <a:endParaRPr lang="de-DE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Union-Find </a:t>
            </a:r>
            <a:r>
              <a:rPr lang="en-US" dirty="0" err="1">
                <a:cs typeface="+mj-cs"/>
              </a:rPr>
              <a:t>Datenstruktur</a:t>
            </a:r>
            <a:r>
              <a:rPr lang="en-US" dirty="0">
                <a:cs typeface="+mj-cs"/>
              </a:rPr>
              <a:t>: </a:t>
            </a:r>
            <a:r>
              <a:rPr lang="en-US" dirty="0" err="1">
                <a:cs typeface="+mj-cs"/>
              </a:rPr>
              <a:t>Amortisierte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Analyse</a:t>
            </a:r>
            <a:endParaRPr lang="en-US" dirty="0">
              <a:cs typeface="+mj-cs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solidFill>
                  <a:schemeClr val="accent2"/>
                </a:solidFill>
              </a:rPr>
              <a:t>Theorem</a:t>
            </a:r>
            <a:r>
              <a:rPr lang="en-US" sz="2400" dirty="0">
                <a:solidFill>
                  <a:schemeClr val="accent2"/>
                </a:solidFill>
                <a:cs typeface="+mn-cs"/>
              </a:rPr>
              <a:t>:</a:t>
            </a:r>
            <a:r>
              <a:rPr lang="en-US" sz="2400" dirty="0">
                <a:cs typeface="+mn-cs"/>
              </a:rPr>
              <a:t> Bei </a:t>
            </a:r>
            <a:r>
              <a:rPr lang="en-US" sz="2400" dirty="0" err="1">
                <a:solidFill>
                  <a:srgbClr val="0833FF"/>
                </a:solidFill>
                <a:cs typeface="+mn-cs"/>
              </a:rPr>
              <a:t>gewichtetem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rgbClr val="0833FF"/>
                </a:solidFill>
                <a:cs typeface="+mn-cs"/>
              </a:rPr>
              <a:t>union</a:t>
            </a:r>
            <a:r>
              <a:rPr lang="en-US" sz="2400" dirty="0">
                <a:cs typeface="+mn-cs"/>
              </a:rPr>
              <a:t> und </a:t>
            </a:r>
            <a:r>
              <a:rPr lang="en-US" sz="2400" dirty="0" err="1">
                <a:solidFill>
                  <a:srgbClr val="0833FF"/>
                </a:solidFill>
                <a:cs typeface="+mn-cs"/>
              </a:rPr>
              <a:t>Pfadkompression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ist</a:t>
            </a:r>
            <a:r>
              <a:rPr lang="en-US" sz="2400" dirty="0">
                <a:cs typeface="+mn-cs"/>
              </a:rPr>
              <a:t> die </a:t>
            </a:r>
            <a:r>
              <a:rPr lang="en-US" sz="2400" dirty="0" err="1">
                <a:cs typeface="+mn-cs"/>
              </a:rPr>
              <a:t>amortisierte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Zeitfunktion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für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rgbClr val="0833FF"/>
                </a:solidFill>
                <a:cs typeface="+mn-cs"/>
              </a:rPr>
              <a:t>find</a:t>
            </a:r>
            <a:r>
              <a:rPr lang="en-US" sz="2400" b="1" dirty="0">
                <a:cs typeface="+mn-cs"/>
              </a:rPr>
              <a:t> </a:t>
            </a:r>
            <a:r>
              <a:rPr lang="en-US" sz="2400" dirty="0">
                <a:cs typeface="+mn-cs"/>
              </a:rPr>
              <a:t>in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O(log* n)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>
                <a:solidFill>
                  <a:schemeClr val="accent2"/>
                </a:solidFill>
                <a:cs typeface="+mn-cs"/>
              </a:rPr>
              <a:t>Beweis</a:t>
            </a:r>
            <a:r>
              <a:rPr lang="en-US" sz="2400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T’: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endgültiger</a:t>
            </a:r>
            <a:r>
              <a:rPr lang="en-US" sz="2400" dirty="0">
                <a:cs typeface="+mn-cs"/>
              </a:rPr>
              <a:t> Baum, der </a:t>
            </a:r>
            <a:r>
              <a:rPr lang="en-US" sz="2400" dirty="0" err="1">
                <a:cs typeface="+mn-cs"/>
              </a:rPr>
              <a:t>durch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eine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Folge</a:t>
            </a:r>
            <a:r>
              <a:rPr lang="en-US" sz="2400" dirty="0">
                <a:cs typeface="+mn-cs"/>
              </a:rPr>
              <a:t> von </a:t>
            </a:r>
            <a:r>
              <a:rPr lang="en-US" sz="2400" dirty="0">
                <a:solidFill>
                  <a:srgbClr val="0833FF"/>
                </a:solidFill>
                <a:cs typeface="+mn-cs"/>
              </a:rPr>
              <a:t>unions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ohne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rgbClr val="0833FF"/>
                </a:solidFill>
                <a:cs typeface="+mn-cs"/>
              </a:rPr>
              <a:t>finds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entsteht</a:t>
            </a:r>
            <a:endParaRPr lang="en-US" sz="24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>
                <a:cs typeface="+mn-cs"/>
              </a:rPr>
              <a:t>Ordne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jedem</a:t>
            </a:r>
            <a:r>
              <a:rPr lang="en-US" sz="2400" dirty="0">
                <a:cs typeface="+mn-cs"/>
              </a:rPr>
              <a:t> Element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zwei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Werte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zu</a:t>
            </a:r>
            <a:r>
              <a:rPr lang="en-US" sz="2400" dirty="0"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rank(x) =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Höhe</a:t>
            </a:r>
            <a:r>
              <a:rPr lang="en-US" sz="2400" dirty="0">
                <a:cs typeface="+mn-cs"/>
              </a:rPr>
              <a:t> des </a:t>
            </a:r>
            <a:r>
              <a:rPr lang="en-US" sz="2400" dirty="0" err="1">
                <a:cs typeface="+mn-cs"/>
              </a:rPr>
              <a:t>Unterbaums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mit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Wurzel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x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class(x) = </a:t>
            </a:r>
            <a:r>
              <a:rPr lang="en-US" sz="24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für</a:t>
            </a:r>
            <a:r>
              <a:rPr lang="en-US" sz="2400" dirty="0">
                <a:cs typeface="+mn-cs"/>
              </a:rPr>
              <a:t> das </a:t>
            </a:r>
            <a:r>
              <a:rPr lang="en-US" sz="24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400" dirty="0" err="1">
                <a:cs typeface="+mn-cs"/>
              </a:rPr>
              <a:t>mit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&lt;rank(x) </a:t>
            </a:r>
            <a:r>
              <a:rPr lang="en-US" sz="2000" dirty="0">
                <a:solidFill>
                  <a:schemeClr val="hlink"/>
                </a:solidFill>
                <a:latin typeface="msam6" charset="0"/>
                <a:cs typeface="+mn-cs"/>
              </a:rPr>
              <a:t>≤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 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i</a:t>
            </a:r>
            <a:br>
              <a:rPr lang="en-US" sz="2400" dirty="0">
                <a:cs typeface="+mn-cs"/>
              </a:rPr>
            </a:br>
            <a:r>
              <a:rPr lang="en-US" sz="2400" dirty="0" err="1">
                <a:cs typeface="+mn-cs"/>
              </a:rPr>
              <a:t>wobei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-1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=-1, 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0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=0</a:t>
            </a:r>
            <a:r>
              <a:rPr lang="en-US" sz="2400" dirty="0">
                <a:cs typeface="+mn-cs"/>
              </a:rPr>
              <a:t> und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 = 2</a:t>
            </a:r>
            <a:r>
              <a:rPr lang="en-US" sz="2400" baseline="300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1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400" baseline="150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für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alle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&gt;0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=class          -1   0   1   2       3                            4                        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                    -1 , 0 , 1 , 2 ,     4 ,                         16 ,                 65536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rank                   0    1   2   3,4       5,6,7,…16             …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5C0784-CA03-244A-B04B-7267BBFAABD0}"/>
              </a:ext>
            </a:extLst>
          </p:cNvPr>
          <p:cNvSpPr txBox="1"/>
          <p:nvPr/>
        </p:nvSpPr>
        <p:spPr>
          <a:xfrm>
            <a:off x="2411760" y="6037257"/>
            <a:ext cx="3991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000" dirty="0"/>
              <a:t>Anzahl Klassenwechsel bis a</a:t>
            </a:r>
            <a:r>
              <a:rPr lang="en-DE" sz="2000" baseline="-25000" dirty="0"/>
              <a:t>i</a:t>
            </a:r>
            <a:r>
              <a:rPr lang="en-DE" sz="2000" dirty="0"/>
              <a:t>: log* a</a:t>
            </a:r>
            <a:r>
              <a:rPr lang="en-DE" sz="2000" baseline="-25000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67748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riangle 45">
            <a:extLst>
              <a:ext uri="{FF2B5EF4-FFF2-40B4-BE49-F238E27FC236}">
                <a16:creationId xmlns:a16="http://schemas.microsoft.com/office/drawing/2014/main" id="{BB8551EA-984F-7E45-986A-DB35AB6FF17F}"/>
              </a:ext>
            </a:extLst>
          </p:cNvPr>
          <p:cNvSpPr/>
          <p:nvPr/>
        </p:nvSpPr>
        <p:spPr>
          <a:xfrm>
            <a:off x="35495" y="-603448"/>
            <a:ext cx="12588695" cy="5904656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_</a:t>
            </a:r>
          </a:p>
        </p:txBody>
      </p:sp>
      <p:sp>
        <p:nvSpPr>
          <p:cNvPr id="44" name="Slide Number Placeholder 5">
            <a:extLst>
              <a:ext uri="{FF2B5EF4-FFF2-40B4-BE49-F238E27FC236}">
                <a16:creationId xmlns:a16="http://schemas.microsoft.com/office/drawing/2014/main" id="{A2E135FC-EFCB-5D44-A2E2-8809082E6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2A6D-1904-0D49-A7A5-D8C9BFCBC3C9}" type="slidenum">
              <a:rPr lang="de-DE" altLang="en-DE"/>
              <a:pPr/>
              <a:t>33</a:t>
            </a:fld>
            <a:endParaRPr lang="de-DE" altLang="en-DE"/>
          </a:p>
        </p:txBody>
      </p:sp>
      <p:sp>
        <p:nvSpPr>
          <p:cNvPr id="230406" name="Line 6">
            <a:extLst>
              <a:ext uri="{FF2B5EF4-FFF2-40B4-BE49-F238E27FC236}">
                <a16:creationId xmlns:a16="http://schemas.microsoft.com/office/drawing/2014/main" id="{2261AB73-0F16-2C40-912F-F68B1FBF5E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45558" y="2053630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70E42D2E-57F2-D948-87A4-AF5CAB9505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Union-Find Datenstruktur</a:t>
            </a:r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4BDB3BBF-04CF-9E4F-9F10-CDFA2D5786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DE"/>
              <a:t>Beispiel:</a:t>
            </a:r>
          </a:p>
        </p:txBody>
      </p:sp>
      <p:sp>
        <p:nvSpPr>
          <p:cNvPr id="230404" name="Oval 4">
            <a:extLst>
              <a:ext uri="{FF2B5EF4-FFF2-40B4-BE49-F238E27FC236}">
                <a16:creationId xmlns:a16="http://schemas.microsoft.com/office/drawing/2014/main" id="{32D69C3F-3642-0B4F-BE8D-E3BD6B8FC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0233" y="183773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05" name="Oval 5">
            <a:extLst>
              <a:ext uri="{FF2B5EF4-FFF2-40B4-BE49-F238E27FC236}">
                <a16:creationId xmlns:a16="http://schemas.microsoft.com/office/drawing/2014/main" id="{09C6BE6D-2576-5443-ABB9-56C6617C8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1095" y="2413992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07" name="Line 7">
            <a:extLst>
              <a:ext uri="{FF2B5EF4-FFF2-40B4-BE49-F238E27FC236}">
                <a16:creationId xmlns:a16="http://schemas.microsoft.com/office/drawing/2014/main" id="{130D84A6-B2A3-C54E-9283-EC00D807D0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97858" y="2629892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08" name="Oval 8">
            <a:extLst>
              <a:ext uri="{FF2B5EF4-FFF2-40B4-BE49-F238E27FC236}">
                <a16:creationId xmlns:a16="http://schemas.microsoft.com/office/drawing/2014/main" id="{052D9C35-2874-C04C-B4EA-E68A66BC3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3395" y="299025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09" name="Line 9">
            <a:extLst>
              <a:ext uri="{FF2B5EF4-FFF2-40B4-BE49-F238E27FC236}">
                <a16:creationId xmlns:a16="http://schemas.microsoft.com/office/drawing/2014/main" id="{7210B4EF-7C7E-D842-B836-2FCB804602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8570" y="3206155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10" name="Oval 10">
            <a:extLst>
              <a:ext uri="{FF2B5EF4-FFF2-40B4-BE49-F238E27FC236}">
                <a16:creationId xmlns:a16="http://schemas.microsoft.com/office/drawing/2014/main" id="{7FAE8483-E443-2641-8F1D-BA20974DC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4108" y="3566517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11" name="Line 11">
            <a:extLst>
              <a:ext uri="{FF2B5EF4-FFF2-40B4-BE49-F238E27FC236}">
                <a16:creationId xmlns:a16="http://schemas.microsoft.com/office/drawing/2014/main" id="{CCD14418-828F-3448-9B1D-2819552E16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0870" y="3782417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12" name="Oval 12">
            <a:extLst>
              <a:ext uri="{FF2B5EF4-FFF2-40B4-BE49-F238E27FC236}">
                <a16:creationId xmlns:a16="http://schemas.microsoft.com/office/drawing/2014/main" id="{ABC23FA6-20CA-0441-BAF4-5AB9F1CB3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408" y="4142780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13" name="Line 13">
            <a:extLst>
              <a:ext uri="{FF2B5EF4-FFF2-40B4-BE49-F238E27FC236}">
                <a16:creationId xmlns:a16="http://schemas.microsoft.com/office/drawing/2014/main" id="{AF0BC925-DCFC-5343-AD51-200F434CDB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51583" y="4357092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14" name="Oval 14">
            <a:extLst>
              <a:ext uri="{FF2B5EF4-FFF2-40B4-BE49-F238E27FC236}">
                <a16:creationId xmlns:a16="http://schemas.microsoft.com/office/drawing/2014/main" id="{6CEE4153-110E-DD4D-A833-637D50467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120" y="471745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15" name="Text Box 15">
            <a:extLst>
              <a:ext uri="{FF2B5EF4-FFF2-40B4-BE49-F238E27FC236}">
                <a16:creationId xmlns:a16="http://schemas.microsoft.com/office/drawing/2014/main" id="{BF034653-6C2D-C049-B1FD-1C441D0C9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423326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0</a:t>
            </a:r>
          </a:p>
        </p:txBody>
      </p:sp>
      <p:sp>
        <p:nvSpPr>
          <p:cNvPr id="230416" name="Text Box 16">
            <a:extLst>
              <a:ext uri="{FF2B5EF4-FFF2-40B4-BE49-F238E27FC236}">
                <a16:creationId xmlns:a16="http://schemas.microsoft.com/office/drawing/2014/main" id="{97F3C14F-B559-CB4E-AE0D-B86C2D0AC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945" y="37824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1</a:t>
            </a:r>
          </a:p>
        </p:txBody>
      </p:sp>
      <p:sp>
        <p:nvSpPr>
          <p:cNvPr id="230417" name="Text Box 17">
            <a:extLst>
              <a:ext uri="{FF2B5EF4-FFF2-40B4-BE49-F238E27FC236}">
                <a16:creationId xmlns:a16="http://schemas.microsoft.com/office/drawing/2014/main" id="{C2552218-7760-2647-98D8-8A2D9D9EC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8208" y="320615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2</a:t>
            </a:r>
          </a:p>
        </p:txBody>
      </p:sp>
      <p:sp>
        <p:nvSpPr>
          <p:cNvPr id="230418" name="Text Box 18">
            <a:extLst>
              <a:ext uri="{FF2B5EF4-FFF2-40B4-BE49-F238E27FC236}">
                <a16:creationId xmlns:a16="http://schemas.microsoft.com/office/drawing/2014/main" id="{F7FD9657-D4F5-8045-97F2-39280E960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5908" y="262989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3</a:t>
            </a:r>
          </a:p>
        </p:txBody>
      </p:sp>
      <p:sp>
        <p:nvSpPr>
          <p:cNvPr id="230419" name="Text Box 19">
            <a:extLst>
              <a:ext uri="{FF2B5EF4-FFF2-40B4-BE49-F238E27FC236}">
                <a16:creationId xmlns:a16="http://schemas.microsoft.com/office/drawing/2014/main" id="{887D30E9-0471-944D-A3AE-F9B37646D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3608" y="205363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4</a:t>
            </a:r>
          </a:p>
        </p:txBody>
      </p:sp>
      <p:sp>
        <p:nvSpPr>
          <p:cNvPr id="230420" name="Text Box 20">
            <a:extLst>
              <a:ext uri="{FF2B5EF4-FFF2-40B4-BE49-F238E27FC236}">
                <a16:creationId xmlns:a16="http://schemas.microsoft.com/office/drawing/2014/main" id="{606E3AE2-6C50-2B44-B611-9FD5163BF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4333" y="147736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5</a:t>
            </a:r>
          </a:p>
        </p:txBody>
      </p:sp>
      <p:grpSp>
        <p:nvGrpSpPr>
          <p:cNvPr id="230424" name="Group 24">
            <a:extLst>
              <a:ext uri="{FF2B5EF4-FFF2-40B4-BE49-F238E27FC236}">
                <a16:creationId xmlns:a16="http://schemas.microsoft.com/office/drawing/2014/main" id="{685ADE59-A616-0F4D-BCEE-3E82A853DDB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807570" y="1982192"/>
            <a:ext cx="882650" cy="773113"/>
            <a:chOff x="3911" y="2127"/>
            <a:chExt cx="556" cy="487"/>
          </a:xfrm>
        </p:grpSpPr>
        <p:sp>
          <p:nvSpPr>
            <p:cNvPr id="230421" name="Line 21">
              <a:extLst>
                <a:ext uri="{FF2B5EF4-FFF2-40B4-BE49-F238E27FC236}">
                  <a16:creationId xmlns:a16="http://schemas.microsoft.com/office/drawing/2014/main" id="{BA84E68D-1C67-8B4C-9D1C-61D38F38C4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5" y="2205"/>
              <a:ext cx="362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230422" name="Oval 22">
              <a:extLst>
                <a:ext uri="{FF2B5EF4-FFF2-40B4-BE49-F238E27FC236}">
                  <a16:creationId xmlns:a16="http://schemas.microsoft.com/office/drawing/2014/main" id="{536183A7-65C3-6F44-B28D-B32FC854C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" y="2432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DE"/>
            </a:p>
          </p:txBody>
        </p:sp>
        <p:sp>
          <p:nvSpPr>
            <p:cNvPr id="230423" name="Text Box 23">
              <a:extLst>
                <a:ext uri="{FF2B5EF4-FFF2-40B4-BE49-F238E27FC236}">
                  <a16:creationId xmlns:a16="http://schemas.microsoft.com/office/drawing/2014/main" id="{36BAD359-7818-E847-AFBB-0DF500D282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1" y="212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DE"/>
                <a:t>0</a:t>
              </a:r>
            </a:p>
          </p:txBody>
        </p:sp>
      </p:grpSp>
      <p:sp>
        <p:nvSpPr>
          <p:cNvPr id="230426" name="Line 26">
            <a:extLst>
              <a:ext uri="{FF2B5EF4-FFF2-40B4-BE49-F238E27FC236}">
                <a16:creationId xmlns:a16="http://schemas.microsoft.com/office/drawing/2014/main" id="{F5CB6682-C4B8-C849-A30B-9A430AB5A0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67708" y="3206155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27" name="Oval 27">
            <a:extLst>
              <a:ext uri="{FF2B5EF4-FFF2-40B4-BE49-F238E27FC236}">
                <a16:creationId xmlns:a16="http://schemas.microsoft.com/office/drawing/2014/main" id="{11433A45-0734-FE44-A2A5-6BFA71A2B1C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799508" y="3564930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28" name="Text Box 28">
            <a:extLst>
              <a:ext uri="{FF2B5EF4-FFF2-40B4-BE49-F238E27FC236}">
                <a16:creationId xmlns:a16="http://schemas.microsoft.com/office/drawing/2014/main" id="{409C5456-10F6-6C48-921D-530655E235A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872533" y="313313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1</a:t>
            </a:r>
          </a:p>
        </p:txBody>
      </p:sp>
      <p:sp>
        <p:nvSpPr>
          <p:cNvPr id="230430" name="Line 30">
            <a:extLst>
              <a:ext uri="{FF2B5EF4-FFF2-40B4-BE49-F238E27FC236}">
                <a16:creationId xmlns:a16="http://schemas.microsoft.com/office/drawing/2014/main" id="{BCDEDFD0-DA1B-674C-96E6-D8A299E98D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16995" y="3782417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31" name="Oval 31">
            <a:extLst>
              <a:ext uri="{FF2B5EF4-FFF2-40B4-BE49-F238E27FC236}">
                <a16:creationId xmlns:a16="http://schemas.microsoft.com/office/drawing/2014/main" id="{998AE399-CAB4-D74D-91D2-A869D59D221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48795" y="414278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32" name="Text Box 32">
            <a:extLst>
              <a:ext uri="{FF2B5EF4-FFF2-40B4-BE49-F238E27FC236}">
                <a16:creationId xmlns:a16="http://schemas.microsoft.com/office/drawing/2014/main" id="{E445EC5C-D9E4-EE4B-8879-D0A5B305453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520233" y="37316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0</a:t>
            </a:r>
          </a:p>
        </p:txBody>
      </p:sp>
      <p:sp>
        <p:nvSpPr>
          <p:cNvPr id="230433" name="Text Box 33">
            <a:extLst>
              <a:ext uri="{FF2B5EF4-FFF2-40B4-BE49-F238E27FC236}">
                <a16:creationId xmlns:a16="http://schemas.microsoft.com/office/drawing/2014/main" id="{A94FF509-EF64-1847-B00A-4DC8C7F64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383" y="162880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sz="2400"/>
              <a:t>x: rank</a:t>
            </a:r>
          </a:p>
        </p:txBody>
      </p:sp>
      <p:sp>
        <p:nvSpPr>
          <p:cNvPr id="230434" name="Text Box 34">
            <a:extLst>
              <a:ext uri="{FF2B5EF4-FFF2-40B4-BE49-F238E27FC236}">
                <a16:creationId xmlns:a16="http://schemas.microsoft.com/office/drawing/2014/main" id="{402209DA-FA8E-094F-BAB0-66F643FB5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383" y="2420963"/>
            <a:ext cx="1200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sz="2400">
                <a:solidFill>
                  <a:srgbClr val="FF0000"/>
                </a:solidFill>
              </a:rPr>
              <a:t>x</a:t>
            </a:r>
            <a:r>
              <a:rPr lang="en-US" altLang="en-DE" sz="2400"/>
              <a:t>: class</a:t>
            </a:r>
          </a:p>
        </p:txBody>
      </p:sp>
      <p:sp>
        <p:nvSpPr>
          <p:cNvPr id="230435" name="Text Box 35">
            <a:extLst>
              <a:ext uri="{FF2B5EF4-FFF2-40B4-BE49-F238E27FC236}">
                <a16:creationId xmlns:a16="http://schemas.microsoft.com/office/drawing/2014/main" id="{BA4545A8-D2BD-894B-B8DF-5545672EE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0508" y="479048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30436" name="Text Box 36">
            <a:extLst>
              <a:ext uri="{FF2B5EF4-FFF2-40B4-BE49-F238E27FC236}">
                <a16:creationId xmlns:a16="http://schemas.microsoft.com/office/drawing/2014/main" id="{9C3305AD-3FB0-7346-B61E-D6BA06E54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770" y="42142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0437" name="Text Box 37">
            <a:extLst>
              <a:ext uri="{FF2B5EF4-FFF2-40B4-BE49-F238E27FC236}">
                <a16:creationId xmlns:a16="http://schemas.microsoft.com/office/drawing/2014/main" id="{248F7A69-D070-934E-91B6-970A2EFF0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033" y="37824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0438" name="Text Box 38">
            <a:extLst>
              <a:ext uri="{FF2B5EF4-FFF2-40B4-BE49-F238E27FC236}">
                <a16:creationId xmlns:a16="http://schemas.microsoft.com/office/drawing/2014/main" id="{18D739D6-F002-5845-A5BD-A44DD2018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2170" y="29188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0439" name="Text Box 39">
            <a:extLst>
              <a:ext uri="{FF2B5EF4-FFF2-40B4-BE49-F238E27FC236}">
                <a16:creationId xmlns:a16="http://schemas.microsoft.com/office/drawing/2014/main" id="{5603E274-AFB3-D443-93B8-5D141BBA8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8433" y="24870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0440" name="Text Box 40">
            <a:extLst>
              <a:ext uri="{FF2B5EF4-FFF2-40B4-BE49-F238E27FC236}">
                <a16:creationId xmlns:a16="http://schemas.microsoft.com/office/drawing/2014/main" id="{E52F9F96-10F6-4344-9C65-B8D694AEB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9158" y="147895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30441" name="Text Box 41">
            <a:extLst>
              <a:ext uri="{FF2B5EF4-FFF2-40B4-BE49-F238E27FC236}">
                <a16:creationId xmlns:a16="http://schemas.microsoft.com/office/drawing/2014/main" id="{108A12B5-89DB-9E45-82CA-DC8A8748D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595" y="255845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30442" name="Text Box 42">
            <a:extLst>
              <a:ext uri="{FF2B5EF4-FFF2-40B4-BE49-F238E27FC236}">
                <a16:creationId xmlns:a16="http://schemas.microsoft.com/office/drawing/2014/main" id="{68411C6B-770D-3848-8533-1BFCDE866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0733" y="371098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0443" name="Text Box 43">
            <a:extLst>
              <a:ext uri="{FF2B5EF4-FFF2-40B4-BE49-F238E27FC236}">
                <a16:creationId xmlns:a16="http://schemas.microsoft.com/office/drawing/2014/main" id="{57A41E4F-2AFC-4D47-BE61-A5C521951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8433" y="42142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647FFB-A65F-8E45-AEC4-CDFCF7E41396}"/>
              </a:ext>
            </a:extLst>
          </p:cNvPr>
          <p:cNvSpPr/>
          <p:nvPr/>
        </p:nvSpPr>
        <p:spPr>
          <a:xfrm>
            <a:off x="690563" y="5373216"/>
            <a:ext cx="8453437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=class          -1   0   1   2       3                            4                        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                    -1 , 0 , 1 , 2 ,     4 ,                         16 ,                 65536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</a:rPr>
              <a:t>rank                   0    1   2   3,4       5,6,7,…16              …</a:t>
            </a:r>
          </a:p>
        </p:txBody>
      </p:sp>
    </p:spTree>
    <p:extLst>
      <p:ext uri="{BB962C8B-B14F-4D97-AF65-F5344CB8AC3E}">
        <p14:creationId xmlns:p14="http://schemas.microsoft.com/office/powerpoint/2010/main" val="3053227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896D6B-F8B7-FF4F-B653-C716D04EC0AD}" type="slidenum">
              <a:rPr lang="de-DE"/>
              <a:pPr>
                <a:defRPr/>
              </a:pPr>
              <a:t>34</a:t>
            </a:fld>
            <a:endParaRPr lang="de-DE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Amortisierte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Analyse</a:t>
            </a:r>
            <a:r>
              <a:rPr lang="en-US" dirty="0">
                <a:cs typeface="+mj-cs"/>
              </a:rPr>
              <a:t>: </a:t>
            </a:r>
            <a:r>
              <a:rPr lang="en-US" dirty="0" err="1">
                <a:cs typeface="+mj-cs"/>
              </a:rPr>
              <a:t>Potentialmethode</a:t>
            </a:r>
            <a:endParaRPr lang="en-US" dirty="0">
              <a:cs typeface="+mj-cs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err="1">
                <a:solidFill>
                  <a:schemeClr val="accent2"/>
                </a:solidFill>
                <a:cs typeface="+mn-cs"/>
              </a:rPr>
              <a:t>Vorbereitung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der </a:t>
            </a:r>
            <a:r>
              <a:rPr lang="en-US" sz="2800" dirty="0" err="1">
                <a:solidFill>
                  <a:schemeClr val="accent2"/>
                </a:solidFill>
                <a:cs typeface="+mn-cs"/>
              </a:rPr>
              <a:t>Potentialdefinition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2800" dirty="0" err="1">
                <a:cs typeface="+mn-cs"/>
              </a:rPr>
              <a:t>Seit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dist</a:t>
            </a:r>
            <a:r>
              <a:rPr lang="en-US" sz="2800" dirty="0">
                <a:solidFill>
                  <a:schemeClr val="hlink"/>
                </a:solidFill>
              </a:rPr>
              <a:t>(x) </a:t>
            </a:r>
            <a:r>
              <a:rPr lang="en-US" sz="2800" dirty="0"/>
              <a:t>die </a:t>
            </a:r>
            <a:r>
              <a:rPr lang="en-US" sz="2800" dirty="0" err="1"/>
              <a:t>Anzahl</a:t>
            </a:r>
            <a:r>
              <a:rPr lang="en-US" sz="2800" dirty="0"/>
              <a:t> von </a:t>
            </a:r>
            <a:r>
              <a:rPr lang="en-US" sz="2800" dirty="0" err="1"/>
              <a:t>Schritten</a:t>
            </a:r>
            <a:r>
              <a:rPr lang="en-US" sz="2800" dirty="0"/>
              <a:t> “</a:t>
            </a:r>
            <a:r>
              <a:rPr lang="en-US" sz="2800" dirty="0" err="1"/>
              <a:t>nach</a:t>
            </a:r>
            <a:r>
              <a:rPr lang="en-US" sz="2800" dirty="0"/>
              <a:t> </a:t>
            </a:r>
            <a:r>
              <a:rPr lang="en-US" sz="2800" dirty="0" err="1"/>
              <a:t>oben</a:t>
            </a:r>
            <a:r>
              <a:rPr lang="en-US" sz="2800" dirty="0"/>
              <a:t>” bis </a:t>
            </a:r>
            <a:r>
              <a:rPr lang="en-US" sz="2800" dirty="0" err="1"/>
              <a:t>zum</a:t>
            </a:r>
            <a:r>
              <a:rPr lang="en-US" sz="2800" dirty="0"/>
              <a:t> </a:t>
            </a:r>
            <a:r>
              <a:rPr lang="en-US" sz="2800" dirty="0" err="1"/>
              <a:t>Klassenwechsel</a:t>
            </a:r>
            <a:endParaRPr lang="en-US" sz="2800" dirty="0">
              <a:cs typeface="+mn-cs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sz="2800" dirty="0">
                <a:cs typeface="+mn-cs"/>
              </a:rPr>
              <a:t>Sei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hlink"/>
                </a:solidFill>
                <a:cs typeface="+mn-cs"/>
              </a:rPr>
              <a:t>dist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(x) </a:t>
            </a:r>
            <a:r>
              <a:rPr lang="en-US" sz="2800" dirty="0">
                <a:cs typeface="+mn-cs"/>
              </a:rPr>
              <a:t>die </a:t>
            </a:r>
            <a:r>
              <a:rPr lang="en-US" sz="2800" dirty="0" err="1">
                <a:cs typeface="+mn-cs"/>
              </a:rPr>
              <a:t>minimale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Distanz</a:t>
            </a:r>
            <a:r>
              <a:rPr lang="en-US" sz="2800" dirty="0">
                <a:cs typeface="+mn-cs"/>
              </a:rPr>
              <a:t> von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800" dirty="0">
                <a:cs typeface="+mn-cs"/>
              </a:rPr>
              <a:t> </a:t>
            </a:r>
            <a:br>
              <a:rPr lang="en-US" sz="2800" dirty="0">
                <a:cs typeface="+mn-cs"/>
              </a:rPr>
            </a:br>
            <a:r>
              <a:rPr lang="en-US" sz="2800" dirty="0" err="1">
                <a:cs typeface="+mn-cs"/>
              </a:rPr>
              <a:t>zu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einem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Vorfahr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y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im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tatsächlichen</a:t>
            </a:r>
            <a:r>
              <a:rPr lang="en-US" sz="2800" dirty="0">
                <a:cs typeface="+mn-cs"/>
              </a:rPr>
              <a:t> Union-Find-Baum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T</a:t>
            </a:r>
            <a:r>
              <a:rPr lang="en-US" sz="2800" dirty="0">
                <a:cs typeface="+mn-cs"/>
              </a:rPr>
              <a:t> (</a:t>
            </a:r>
            <a:r>
              <a:rPr lang="en-US" sz="2800" dirty="0" err="1">
                <a:cs typeface="+mn-cs"/>
              </a:rPr>
              <a:t>mit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Pfadkompression</a:t>
            </a:r>
            <a:r>
              <a:rPr lang="en-US" sz="2800" dirty="0">
                <a:cs typeface="+mn-cs"/>
              </a:rPr>
              <a:t>), </a:t>
            </a:r>
            <a:br>
              <a:rPr lang="en-US" sz="2800" dirty="0">
                <a:cs typeface="+mn-cs"/>
              </a:rPr>
            </a:br>
            <a:r>
              <a:rPr lang="en-US" sz="2800" dirty="0">
                <a:cs typeface="+mn-cs"/>
              </a:rPr>
              <a:t>so </a:t>
            </a:r>
            <a:r>
              <a:rPr lang="en-US" sz="2800" dirty="0" err="1">
                <a:cs typeface="+mn-cs"/>
              </a:rPr>
              <a:t>dass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class(y)&gt;class(x)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ist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oder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</a:rPr>
              <a:t>y</a:t>
            </a:r>
            <a:r>
              <a:rPr lang="en-US" sz="2800" dirty="0">
                <a:cs typeface="+mn-cs"/>
              </a:rPr>
              <a:t> die Wurzel </a:t>
            </a:r>
            <a:r>
              <a:rPr lang="en-US" sz="2800" dirty="0" err="1">
                <a:cs typeface="+mn-cs"/>
              </a:rPr>
              <a:t>ist</a:t>
            </a:r>
            <a:endParaRPr lang="en-US" sz="2800" dirty="0">
              <a:cs typeface="+mn-cs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sz="2800" dirty="0" err="1">
                <a:solidFill>
                  <a:schemeClr val="hlink"/>
                </a:solidFill>
                <a:cs typeface="+mn-cs"/>
              </a:rPr>
              <a:t>dist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800" dirty="0" err="1">
                <a:cs typeface="+mn-cs"/>
              </a:rPr>
              <a:t>für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Wurzeln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= 0</a:t>
            </a:r>
          </a:p>
        </p:txBody>
      </p:sp>
    </p:spTree>
    <p:extLst>
      <p:ext uri="{BB962C8B-B14F-4D97-AF65-F5344CB8AC3E}">
        <p14:creationId xmlns:p14="http://schemas.microsoft.com/office/powerpoint/2010/main" val="383887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1">
            <a:extLst>
              <a:ext uri="{FF2B5EF4-FFF2-40B4-BE49-F238E27FC236}">
                <a16:creationId xmlns:a16="http://schemas.microsoft.com/office/drawing/2014/main" id="{BE977A08-8007-2747-BDC3-5EC6B24309BF}"/>
              </a:ext>
            </a:extLst>
          </p:cNvPr>
          <p:cNvSpPr/>
          <p:nvPr/>
        </p:nvSpPr>
        <p:spPr>
          <a:xfrm>
            <a:off x="35495" y="-643183"/>
            <a:ext cx="12673409" cy="5944391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_</a:t>
            </a:r>
          </a:p>
        </p:txBody>
      </p:sp>
      <p:sp>
        <p:nvSpPr>
          <p:cNvPr id="4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F4E3C-34A7-DD4F-BD6D-5841BD2A701D}" type="slidenum">
              <a:rPr lang="de-DE"/>
              <a:pPr>
                <a:defRPr/>
              </a:pPr>
              <a:t>35</a:t>
            </a:fld>
            <a:endParaRPr lang="de-DE"/>
          </a:p>
        </p:txBody>
      </p:sp>
      <p:sp>
        <p:nvSpPr>
          <p:cNvPr id="230406" name="Line 6"/>
          <p:cNvSpPr>
            <a:spLocks noChangeShapeType="1"/>
          </p:cNvSpPr>
          <p:nvPr/>
        </p:nvSpPr>
        <p:spPr bwMode="auto">
          <a:xfrm flipV="1">
            <a:off x="3926012" y="2082990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Union-Find Datenstruktur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err="1">
                <a:cs typeface="+mn-cs"/>
              </a:rPr>
              <a:t>Dist-Beispiel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für</a:t>
            </a:r>
            <a:r>
              <a:rPr lang="en-US" dirty="0">
                <a:cs typeface="+mn-cs"/>
              </a:rPr>
              <a:t> T':</a:t>
            </a:r>
          </a:p>
        </p:txBody>
      </p:sp>
      <p:sp>
        <p:nvSpPr>
          <p:cNvPr id="230404" name="Oval 4"/>
          <p:cNvSpPr>
            <a:spLocks noChangeArrowheads="1"/>
          </p:cNvSpPr>
          <p:nvPr/>
        </p:nvSpPr>
        <p:spPr bwMode="auto">
          <a:xfrm>
            <a:off x="4500687" y="186709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05" name="Oval 5"/>
          <p:cNvSpPr>
            <a:spLocks noChangeArrowheads="1"/>
          </p:cNvSpPr>
          <p:nvPr/>
        </p:nvSpPr>
        <p:spPr bwMode="auto">
          <a:xfrm>
            <a:off x="3781549" y="2443352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accent1">
                  <a:lumMod val="90000"/>
                </a:schemeClr>
              </a:solidFill>
              <a:cs typeface="+mn-cs"/>
            </a:endParaRPr>
          </a:p>
        </p:txBody>
      </p:sp>
      <p:sp>
        <p:nvSpPr>
          <p:cNvPr id="230407" name="Line 7"/>
          <p:cNvSpPr>
            <a:spLocks noChangeShapeType="1"/>
          </p:cNvSpPr>
          <p:nvPr/>
        </p:nvSpPr>
        <p:spPr bwMode="auto">
          <a:xfrm flipV="1">
            <a:off x="3278312" y="2659252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08" name="Oval 8"/>
          <p:cNvSpPr>
            <a:spLocks noChangeArrowheads="1"/>
          </p:cNvSpPr>
          <p:nvPr/>
        </p:nvSpPr>
        <p:spPr bwMode="auto">
          <a:xfrm>
            <a:off x="3133849" y="301961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09" name="Line 9"/>
          <p:cNvSpPr>
            <a:spLocks noChangeShapeType="1"/>
          </p:cNvSpPr>
          <p:nvPr/>
        </p:nvSpPr>
        <p:spPr bwMode="auto">
          <a:xfrm flipV="1">
            <a:off x="2629024" y="3235515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0" name="Oval 10"/>
          <p:cNvSpPr>
            <a:spLocks noChangeArrowheads="1"/>
          </p:cNvSpPr>
          <p:nvPr/>
        </p:nvSpPr>
        <p:spPr bwMode="auto">
          <a:xfrm>
            <a:off x="2484562" y="3595877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1" name="Line 11"/>
          <p:cNvSpPr>
            <a:spLocks noChangeShapeType="1"/>
          </p:cNvSpPr>
          <p:nvPr/>
        </p:nvSpPr>
        <p:spPr bwMode="auto">
          <a:xfrm flipV="1">
            <a:off x="1981324" y="3811777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2" name="Oval 12"/>
          <p:cNvSpPr>
            <a:spLocks noChangeArrowheads="1"/>
          </p:cNvSpPr>
          <p:nvPr/>
        </p:nvSpPr>
        <p:spPr bwMode="auto">
          <a:xfrm>
            <a:off x="1836862" y="4172140"/>
            <a:ext cx="287337" cy="288925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3" name="Line 13"/>
          <p:cNvSpPr>
            <a:spLocks noChangeShapeType="1"/>
          </p:cNvSpPr>
          <p:nvPr/>
        </p:nvSpPr>
        <p:spPr bwMode="auto">
          <a:xfrm flipV="1">
            <a:off x="1332037" y="4386452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4" name="Oval 14"/>
          <p:cNvSpPr>
            <a:spLocks noChangeArrowheads="1"/>
          </p:cNvSpPr>
          <p:nvPr/>
        </p:nvSpPr>
        <p:spPr bwMode="auto">
          <a:xfrm>
            <a:off x="1187574" y="474681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5" name="Text Box 15"/>
          <p:cNvSpPr txBox="1">
            <a:spLocks noChangeArrowheads="1"/>
          </p:cNvSpPr>
          <p:nvPr/>
        </p:nvSpPr>
        <p:spPr bwMode="auto">
          <a:xfrm>
            <a:off x="1024062" y="42626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0</a:t>
            </a:r>
          </a:p>
        </p:txBody>
      </p:sp>
      <p:sp>
        <p:nvSpPr>
          <p:cNvPr id="230416" name="Text Box 16"/>
          <p:cNvSpPr txBox="1">
            <a:spLocks noChangeArrowheads="1"/>
          </p:cNvSpPr>
          <p:nvPr/>
        </p:nvSpPr>
        <p:spPr bwMode="auto">
          <a:xfrm>
            <a:off x="1692399" y="38117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230417" name="Text Box 17"/>
          <p:cNvSpPr txBox="1">
            <a:spLocks noChangeArrowheads="1"/>
          </p:cNvSpPr>
          <p:nvPr/>
        </p:nvSpPr>
        <p:spPr bwMode="auto">
          <a:xfrm>
            <a:off x="2268662" y="323551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2</a:t>
            </a:r>
          </a:p>
        </p:txBody>
      </p:sp>
      <p:sp>
        <p:nvSpPr>
          <p:cNvPr id="230418" name="Text Box 18"/>
          <p:cNvSpPr txBox="1">
            <a:spLocks noChangeArrowheads="1"/>
          </p:cNvSpPr>
          <p:nvPr/>
        </p:nvSpPr>
        <p:spPr bwMode="auto">
          <a:xfrm>
            <a:off x="2916362" y="265925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30419" name="Text Box 19"/>
          <p:cNvSpPr txBox="1">
            <a:spLocks noChangeArrowheads="1"/>
          </p:cNvSpPr>
          <p:nvPr/>
        </p:nvSpPr>
        <p:spPr bwMode="auto">
          <a:xfrm>
            <a:off x="3564062" y="208299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30420" name="Text Box 20"/>
          <p:cNvSpPr txBox="1">
            <a:spLocks noChangeArrowheads="1"/>
          </p:cNvSpPr>
          <p:nvPr/>
        </p:nvSpPr>
        <p:spPr bwMode="auto">
          <a:xfrm>
            <a:off x="4284787" y="15067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5</a:t>
            </a:r>
          </a:p>
        </p:txBody>
      </p:sp>
      <p:grpSp>
        <p:nvGrpSpPr>
          <p:cNvPr id="26647" name="Group 24"/>
          <p:cNvGrpSpPr>
            <a:grpSpLocks/>
          </p:cNvGrpSpPr>
          <p:nvPr/>
        </p:nvGrpSpPr>
        <p:grpSpPr bwMode="auto">
          <a:xfrm flipH="1">
            <a:off x="4788024" y="2011552"/>
            <a:ext cx="882650" cy="773113"/>
            <a:chOff x="3911" y="2127"/>
            <a:chExt cx="556" cy="487"/>
          </a:xfrm>
        </p:grpSpPr>
        <p:sp>
          <p:nvSpPr>
            <p:cNvPr id="230421" name="Line 21"/>
            <p:cNvSpPr>
              <a:spLocks noChangeShapeType="1"/>
            </p:cNvSpPr>
            <p:nvPr/>
          </p:nvSpPr>
          <p:spPr bwMode="auto">
            <a:xfrm flipV="1">
              <a:off x="4105" y="2205"/>
              <a:ext cx="362" cy="318"/>
            </a:xfrm>
            <a:prstGeom prst="line">
              <a:avLst/>
            </a:prstGeom>
            <a:noFill/>
            <a:ln w="28575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endParaRPr>
            </a:p>
          </p:txBody>
        </p:sp>
        <p:sp>
          <p:nvSpPr>
            <p:cNvPr id="230422" name="Oval 22"/>
            <p:cNvSpPr>
              <a:spLocks noChangeArrowheads="1"/>
            </p:cNvSpPr>
            <p:nvPr/>
          </p:nvSpPr>
          <p:spPr bwMode="auto">
            <a:xfrm>
              <a:off x="4014" y="2432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endParaRPr>
            </a:p>
          </p:txBody>
        </p:sp>
        <p:sp>
          <p:nvSpPr>
            <p:cNvPr id="230423" name="Text Box 23"/>
            <p:cNvSpPr txBox="1">
              <a:spLocks noChangeArrowheads="1"/>
            </p:cNvSpPr>
            <p:nvPr/>
          </p:nvSpPr>
          <p:spPr bwMode="auto">
            <a:xfrm>
              <a:off x="3911" y="2127"/>
              <a:ext cx="196" cy="231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2">
                      <a:lumMod val="60000"/>
                      <a:lumOff val="40000"/>
                    </a:schemeClr>
                  </a:solidFill>
                  <a:cs typeface="+mn-cs"/>
                </a:rPr>
                <a:t>0</a:t>
              </a:r>
            </a:p>
          </p:txBody>
        </p:sp>
      </p:grpSp>
      <p:sp>
        <p:nvSpPr>
          <p:cNvPr id="230426" name="Line 26"/>
          <p:cNvSpPr>
            <a:spLocks noChangeShapeType="1"/>
          </p:cNvSpPr>
          <p:nvPr/>
        </p:nvSpPr>
        <p:spPr bwMode="auto">
          <a:xfrm flipH="1" flipV="1">
            <a:off x="3348162" y="3235515"/>
            <a:ext cx="574675" cy="504825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30427" name="Oval 27"/>
          <p:cNvSpPr>
            <a:spLocks noChangeArrowheads="1"/>
          </p:cNvSpPr>
          <p:nvPr/>
        </p:nvSpPr>
        <p:spPr bwMode="auto">
          <a:xfrm flipH="1">
            <a:off x="3779962" y="3594290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30428" name="Text Box 28"/>
          <p:cNvSpPr txBox="1">
            <a:spLocks noChangeArrowheads="1"/>
          </p:cNvSpPr>
          <p:nvPr/>
        </p:nvSpPr>
        <p:spPr bwMode="auto">
          <a:xfrm flipH="1">
            <a:off x="3852987" y="3162490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1</a:t>
            </a:r>
          </a:p>
        </p:txBody>
      </p:sp>
      <p:sp>
        <p:nvSpPr>
          <p:cNvPr id="230430" name="Line 30"/>
          <p:cNvSpPr>
            <a:spLocks noChangeShapeType="1"/>
          </p:cNvSpPr>
          <p:nvPr/>
        </p:nvSpPr>
        <p:spPr bwMode="auto">
          <a:xfrm flipH="1" flipV="1">
            <a:off x="3997449" y="3811777"/>
            <a:ext cx="574675" cy="504825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30431" name="Oval 31"/>
          <p:cNvSpPr>
            <a:spLocks noChangeArrowheads="1"/>
          </p:cNvSpPr>
          <p:nvPr/>
        </p:nvSpPr>
        <p:spPr bwMode="auto">
          <a:xfrm flipH="1">
            <a:off x="4429249" y="417214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30432" name="Text Box 32"/>
          <p:cNvSpPr txBox="1">
            <a:spLocks noChangeArrowheads="1"/>
          </p:cNvSpPr>
          <p:nvPr/>
        </p:nvSpPr>
        <p:spPr bwMode="auto">
          <a:xfrm flipH="1">
            <a:off x="4500687" y="3760977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230433" name="Text Box 33"/>
          <p:cNvSpPr txBox="1">
            <a:spLocks noChangeArrowheads="1"/>
          </p:cNvSpPr>
          <p:nvPr/>
        </p:nvSpPr>
        <p:spPr bwMode="auto">
          <a:xfrm>
            <a:off x="7078470" y="1354635"/>
            <a:ext cx="813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x: rank</a:t>
            </a:r>
          </a:p>
        </p:txBody>
      </p:sp>
      <p:sp>
        <p:nvSpPr>
          <p:cNvPr id="230434" name="Text Box 34"/>
          <p:cNvSpPr txBox="1">
            <a:spLocks noChangeArrowheads="1"/>
          </p:cNvSpPr>
          <p:nvPr/>
        </p:nvSpPr>
        <p:spPr bwMode="auto">
          <a:xfrm>
            <a:off x="7078470" y="1786683"/>
            <a:ext cx="8402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x</a:t>
            </a:r>
            <a:r>
              <a:rPr lang="en-US" dirty="0">
                <a:cs typeface="+mn-cs"/>
              </a:rPr>
              <a:t>: class</a:t>
            </a:r>
          </a:p>
        </p:txBody>
      </p:sp>
      <p:sp>
        <p:nvSpPr>
          <p:cNvPr id="230435" name="Text Box 35"/>
          <p:cNvSpPr txBox="1">
            <a:spLocks noChangeArrowheads="1"/>
          </p:cNvSpPr>
          <p:nvPr/>
        </p:nvSpPr>
        <p:spPr bwMode="auto">
          <a:xfrm>
            <a:off x="1620962" y="481984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0</a:t>
            </a:r>
          </a:p>
        </p:txBody>
      </p:sp>
      <p:sp>
        <p:nvSpPr>
          <p:cNvPr id="230436" name="Text Box 36"/>
          <p:cNvSpPr txBox="1">
            <a:spLocks noChangeArrowheads="1"/>
          </p:cNvSpPr>
          <p:nvPr/>
        </p:nvSpPr>
        <p:spPr bwMode="auto">
          <a:xfrm>
            <a:off x="2197224" y="42435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1</a:t>
            </a:r>
          </a:p>
        </p:txBody>
      </p:sp>
      <p:sp>
        <p:nvSpPr>
          <p:cNvPr id="230437" name="Text Box 37"/>
          <p:cNvSpPr txBox="1">
            <a:spLocks noChangeArrowheads="1"/>
          </p:cNvSpPr>
          <p:nvPr/>
        </p:nvSpPr>
        <p:spPr bwMode="auto">
          <a:xfrm>
            <a:off x="2773487" y="38117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2</a:t>
            </a:r>
          </a:p>
        </p:txBody>
      </p:sp>
      <p:sp>
        <p:nvSpPr>
          <p:cNvPr id="230438" name="Text Box 38"/>
          <p:cNvSpPr txBox="1">
            <a:spLocks noChangeArrowheads="1"/>
          </p:cNvSpPr>
          <p:nvPr/>
        </p:nvSpPr>
        <p:spPr bwMode="auto">
          <a:xfrm>
            <a:off x="3492624" y="29481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3</a:t>
            </a:r>
          </a:p>
        </p:txBody>
      </p:sp>
      <p:sp>
        <p:nvSpPr>
          <p:cNvPr id="230439" name="Text Box 39"/>
          <p:cNvSpPr txBox="1">
            <a:spLocks noChangeArrowheads="1"/>
          </p:cNvSpPr>
          <p:nvPr/>
        </p:nvSpPr>
        <p:spPr bwMode="auto">
          <a:xfrm>
            <a:off x="4068887" y="25163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3</a:t>
            </a:r>
          </a:p>
        </p:txBody>
      </p:sp>
      <p:sp>
        <p:nvSpPr>
          <p:cNvPr id="230440" name="Text Box 40"/>
          <p:cNvSpPr txBox="1">
            <a:spLocks noChangeArrowheads="1"/>
          </p:cNvSpPr>
          <p:nvPr/>
        </p:nvSpPr>
        <p:spPr bwMode="auto">
          <a:xfrm>
            <a:off x="4861173" y="172404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4</a:t>
            </a:r>
          </a:p>
        </p:txBody>
      </p:sp>
      <p:sp>
        <p:nvSpPr>
          <p:cNvPr id="230441" name="Text Box 41"/>
          <p:cNvSpPr txBox="1">
            <a:spLocks noChangeArrowheads="1"/>
          </p:cNvSpPr>
          <p:nvPr/>
        </p:nvSpPr>
        <p:spPr bwMode="auto">
          <a:xfrm>
            <a:off x="4861049" y="2587815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230442" name="Text Box 42"/>
          <p:cNvSpPr txBox="1">
            <a:spLocks noChangeArrowheads="1"/>
          </p:cNvSpPr>
          <p:nvPr/>
        </p:nvSpPr>
        <p:spPr bwMode="auto">
          <a:xfrm>
            <a:off x="3421187" y="3740340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1</a:t>
            </a:r>
          </a:p>
        </p:txBody>
      </p:sp>
      <p:sp>
        <p:nvSpPr>
          <p:cNvPr id="230443" name="Text Box 43"/>
          <p:cNvSpPr txBox="1">
            <a:spLocks noChangeArrowheads="1"/>
          </p:cNvSpPr>
          <p:nvPr/>
        </p:nvSpPr>
        <p:spPr bwMode="auto">
          <a:xfrm>
            <a:off x="4068887" y="4243577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59" name="Text Box 34"/>
          <p:cNvSpPr txBox="1">
            <a:spLocks noChangeArrowheads="1"/>
          </p:cNvSpPr>
          <p:nvPr/>
        </p:nvSpPr>
        <p:spPr bwMode="auto">
          <a:xfrm>
            <a:off x="7078470" y="2250735"/>
            <a:ext cx="7489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cs typeface="+mn-cs"/>
              </a:rPr>
              <a:t>x</a:t>
            </a:r>
            <a:r>
              <a:rPr lang="en-US" dirty="0">
                <a:cs typeface="+mn-cs"/>
              </a:rPr>
              <a:t>: </a:t>
            </a:r>
            <a:r>
              <a:rPr lang="en-US" dirty="0" err="1">
                <a:cs typeface="+mn-cs"/>
              </a:rPr>
              <a:t>dist</a:t>
            </a:r>
            <a:endParaRPr lang="en-US" dirty="0">
              <a:cs typeface="+mn-cs"/>
            </a:endParaRPr>
          </a:p>
        </p:txBody>
      </p:sp>
      <p:sp>
        <p:nvSpPr>
          <p:cNvPr id="60" name="Text Box 35"/>
          <p:cNvSpPr txBox="1">
            <a:spLocks noChangeArrowheads="1"/>
          </p:cNvSpPr>
          <p:nvPr/>
        </p:nvSpPr>
        <p:spPr bwMode="auto">
          <a:xfrm>
            <a:off x="2032174" y="482651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61" name="Text Box 36"/>
          <p:cNvSpPr txBox="1">
            <a:spLocks noChangeArrowheads="1"/>
          </p:cNvSpPr>
          <p:nvPr/>
        </p:nvSpPr>
        <p:spPr bwMode="auto">
          <a:xfrm>
            <a:off x="2608436" y="425024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62" name="Text Box 37"/>
          <p:cNvSpPr txBox="1">
            <a:spLocks noChangeArrowheads="1"/>
          </p:cNvSpPr>
          <p:nvPr/>
        </p:nvSpPr>
        <p:spPr bwMode="auto">
          <a:xfrm>
            <a:off x="3184699" y="381844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63" name="Text Box 38"/>
          <p:cNvSpPr txBox="1">
            <a:spLocks noChangeArrowheads="1"/>
          </p:cNvSpPr>
          <p:nvPr/>
        </p:nvSpPr>
        <p:spPr bwMode="auto">
          <a:xfrm>
            <a:off x="3903836" y="295484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2</a:t>
            </a:r>
          </a:p>
        </p:txBody>
      </p:sp>
      <p:sp>
        <p:nvSpPr>
          <p:cNvPr id="64" name="Text Box 39"/>
          <p:cNvSpPr txBox="1">
            <a:spLocks noChangeArrowheads="1"/>
          </p:cNvSpPr>
          <p:nvPr/>
        </p:nvSpPr>
        <p:spPr bwMode="auto">
          <a:xfrm>
            <a:off x="4480099" y="252304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50" name="Text Box 39">
            <a:extLst>
              <a:ext uri="{FF2B5EF4-FFF2-40B4-BE49-F238E27FC236}">
                <a16:creationId xmlns:a16="http://schemas.microsoft.com/office/drawing/2014/main" id="{06D3A2A6-F85A-1F4F-BD5F-0ACA0235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064" y="172938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428313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896D6B-F8B7-FF4F-B653-C716D04EC0AD}" type="slidenum">
              <a:rPr lang="de-DE"/>
              <a:pPr>
                <a:defRPr/>
              </a:pPr>
              <a:t>36</a:t>
            </a:fld>
            <a:endParaRPr lang="de-DE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Amortisierte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Analyse</a:t>
            </a:r>
            <a:r>
              <a:rPr lang="en-US" dirty="0">
                <a:cs typeface="+mj-cs"/>
              </a:rPr>
              <a:t>: </a:t>
            </a:r>
            <a:r>
              <a:rPr lang="en-US" dirty="0" err="1">
                <a:cs typeface="+mj-cs"/>
              </a:rPr>
              <a:t>Potentiale</a:t>
            </a:r>
            <a:endParaRPr lang="en-US" dirty="0">
              <a:cs typeface="+mj-cs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err="1">
                <a:solidFill>
                  <a:schemeClr val="accent2"/>
                </a:solidFill>
                <a:cs typeface="+mn-cs"/>
              </a:rPr>
              <a:t>Beweis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 (</a:t>
            </a:r>
            <a:r>
              <a:rPr lang="en-US" sz="2000" dirty="0" err="1">
                <a:solidFill>
                  <a:schemeClr val="accent2"/>
                </a:solidFill>
                <a:cs typeface="+mn-cs"/>
              </a:rPr>
              <a:t>Fortsetzung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Bei </a:t>
            </a:r>
            <a:r>
              <a:rPr lang="en-US" sz="2000" dirty="0">
                <a:solidFill>
                  <a:srgbClr val="0833FF"/>
                </a:solidFill>
              </a:rPr>
              <a:t>union</a:t>
            </a:r>
            <a:r>
              <a:rPr lang="en-US" sz="2000" dirty="0"/>
              <a:t> </a:t>
            </a:r>
            <a:r>
              <a:rPr lang="en-US" sz="2000" dirty="0" err="1"/>
              <a:t>soll</a:t>
            </a:r>
            <a:r>
              <a:rPr lang="en-US" sz="2000" dirty="0"/>
              <a:t> Potential </a:t>
            </a:r>
            <a:r>
              <a:rPr lang="en-US" sz="2000" dirty="0" err="1"/>
              <a:t>zunehmen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Für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833FF"/>
                </a:solidFill>
              </a:rPr>
              <a:t>find</a:t>
            </a:r>
            <a:r>
              <a:rPr lang="en-US" sz="2000" dirty="0"/>
              <a:t> </a:t>
            </a:r>
            <a:r>
              <a:rPr lang="en-US" sz="2000" dirty="0" err="1"/>
              <a:t>wird</a:t>
            </a:r>
            <a:r>
              <a:rPr lang="en-US" sz="2000" dirty="0"/>
              <a:t> </a:t>
            </a:r>
            <a:r>
              <a:rPr lang="en-US" sz="2000" dirty="0" err="1"/>
              <a:t>mehr</a:t>
            </a:r>
            <a:r>
              <a:rPr lang="en-US" sz="2000" dirty="0"/>
              <a:t> Arbeit </a:t>
            </a:r>
            <a:r>
              <a:rPr lang="en-US" sz="2000" dirty="0" err="1"/>
              <a:t>produziert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Rang der </a:t>
            </a:r>
            <a:r>
              <a:rPr lang="en-US" sz="2000" dirty="0" err="1"/>
              <a:t>neuen</a:t>
            </a:r>
            <a:r>
              <a:rPr lang="en-US" sz="2000" dirty="0"/>
              <a:t> </a:t>
            </a:r>
            <a:r>
              <a:rPr lang="en-US" sz="2000" dirty="0" err="1"/>
              <a:t>Wurzel</a:t>
            </a:r>
            <a:r>
              <a:rPr lang="en-US" sz="2000" dirty="0"/>
              <a:t> </a:t>
            </a:r>
            <a:r>
              <a:rPr lang="en-US" sz="2000" dirty="0" err="1"/>
              <a:t>kann</a:t>
            </a:r>
            <a:r>
              <a:rPr lang="en-US" sz="2000" dirty="0"/>
              <a:t> </a:t>
            </a:r>
            <a:r>
              <a:rPr lang="en-US" sz="2000" dirty="0" err="1"/>
              <a:t>steigen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Werte</a:t>
            </a:r>
            <a:r>
              <a:rPr lang="en-US" sz="2000" dirty="0"/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dist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(x)</a:t>
            </a:r>
            <a:r>
              <a:rPr lang="en-US" sz="2000" dirty="0"/>
              <a:t> von </a:t>
            </a:r>
            <a:r>
              <a:rPr lang="en-US" sz="2000" dirty="0" err="1"/>
              <a:t>Knoten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US" sz="2000" dirty="0"/>
              <a:t> </a:t>
            </a:r>
            <a:r>
              <a:rPr lang="en-US" sz="2000" dirty="0" err="1"/>
              <a:t>unter</a:t>
            </a:r>
            <a:r>
              <a:rPr lang="en-US" sz="2000" dirty="0"/>
              <a:t> der Wurzel </a:t>
            </a:r>
            <a:r>
              <a:rPr lang="en-US" sz="2000" dirty="0" err="1"/>
              <a:t>steigen</a:t>
            </a:r>
            <a:r>
              <a:rPr lang="en-US" sz="2000" dirty="0"/>
              <a:t> </a:t>
            </a:r>
            <a:r>
              <a:rPr lang="en-US" sz="2000" dirty="0" err="1"/>
              <a:t>evtl</a:t>
            </a:r>
            <a:r>
              <a:rPr lang="en-US" sz="2000" dirty="0"/>
              <a:t>. </a:t>
            </a:r>
            <a:r>
              <a:rPr lang="en-US" sz="2000" dirty="0" err="1"/>
              <a:t>auch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(</a:t>
            </a:r>
            <a:r>
              <a:rPr lang="en-US" sz="2000" dirty="0" err="1"/>
              <a:t>wenn</a:t>
            </a:r>
            <a:r>
              <a:rPr lang="en-US" sz="2000" dirty="0"/>
              <a:t> </a:t>
            </a:r>
            <a:r>
              <a:rPr lang="en-US" sz="2000" dirty="0" err="1"/>
              <a:t>kein</a:t>
            </a:r>
            <a:r>
              <a:rPr lang="en-US" sz="2000" dirty="0"/>
              <a:t> </a:t>
            </a:r>
            <a:r>
              <a:rPr lang="en-US" sz="2000" dirty="0" err="1"/>
              <a:t>Klassenwechsel</a:t>
            </a:r>
            <a:r>
              <a:rPr lang="en-US" sz="2000" dirty="0"/>
              <a:t>),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Bei </a:t>
            </a:r>
            <a:r>
              <a:rPr lang="en-US" sz="2000" dirty="0">
                <a:solidFill>
                  <a:srgbClr val="0833FF"/>
                </a:solidFill>
              </a:rPr>
              <a:t>find</a:t>
            </a:r>
            <a:r>
              <a:rPr lang="en-US" sz="2000" dirty="0"/>
              <a:t> </a:t>
            </a:r>
            <a:r>
              <a:rPr lang="en-US" sz="2000" dirty="0" err="1"/>
              <a:t>für</a:t>
            </a:r>
            <a:r>
              <a:rPr lang="en-US" sz="2000" dirty="0"/>
              <a:t> </a:t>
            </a:r>
            <a:r>
              <a:rPr lang="en-US" sz="2000" dirty="0" err="1"/>
              <a:t>Knoten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US" sz="2000" dirty="0"/>
              <a:t> </a:t>
            </a:r>
            <a:r>
              <a:rPr lang="en-US" sz="2000" dirty="0" err="1"/>
              <a:t>soll</a:t>
            </a:r>
            <a:r>
              <a:rPr lang="en-US" sz="2000" dirty="0"/>
              <a:t> Potential </a:t>
            </a:r>
            <a:r>
              <a:rPr lang="en-US" sz="2000" dirty="0" err="1"/>
              <a:t>abgebaut</a:t>
            </a:r>
            <a:r>
              <a:rPr lang="en-US" sz="2000" dirty="0"/>
              <a:t> </a:t>
            </a:r>
            <a:r>
              <a:rPr lang="en-US" sz="2000" dirty="0" err="1"/>
              <a:t>werden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Nachfolgende</a:t>
            </a:r>
            <a:r>
              <a:rPr lang="en-US" sz="2000" dirty="0"/>
              <a:t> </a:t>
            </a:r>
            <a:r>
              <a:rPr lang="en-US" sz="2000" dirty="0" err="1"/>
              <a:t>Aufrufe</a:t>
            </a:r>
            <a:r>
              <a:rPr lang="en-US" sz="2000" dirty="0"/>
              <a:t> von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find </a:t>
            </a:r>
            <a:r>
              <a:rPr lang="en-US" sz="2000" dirty="0" err="1"/>
              <a:t>für</a:t>
            </a:r>
            <a:r>
              <a:rPr lang="en-US" sz="2000" dirty="0"/>
              <a:t> den </a:t>
            </a:r>
            <a:r>
              <a:rPr lang="en-US" sz="2000" dirty="0" err="1"/>
              <a:t>gleichen</a:t>
            </a:r>
            <a:r>
              <a:rPr lang="en-US" sz="2000" dirty="0"/>
              <a:t> </a:t>
            </a:r>
            <a:r>
              <a:rPr lang="en-US" sz="2000" dirty="0" err="1"/>
              <a:t>Knoten</a:t>
            </a:r>
            <a:r>
              <a:rPr lang="en-US" sz="2000" dirty="0"/>
              <a:t> in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Nach</a:t>
            </a:r>
            <a:r>
              <a:rPr lang="en-US" sz="2000" dirty="0"/>
              <a:t> </a:t>
            </a:r>
            <a:r>
              <a:rPr lang="en-US" sz="2000" dirty="0" err="1"/>
              <a:t>Umhängen</a:t>
            </a:r>
            <a:r>
              <a:rPr lang="en-US" sz="2000" dirty="0"/>
              <a:t> von </a:t>
            </a:r>
            <a:r>
              <a:rPr lang="en-US" sz="2000" dirty="0" err="1"/>
              <a:t>Knoten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US" sz="2000" dirty="0"/>
              <a:t> an die </a:t>
            </a:r>
            <a:r>
              <a:rPr lang="en-US" sz="2000" dirty="0" err="1"/>
              <a:t>Wurzel</a:t>
            </a:r>
            <a:r>
              <a:rPr lang="en-US" sz="2000" dirty="0"/>
              <a:t>: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dist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(x) = 1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Wir</a:t>
            </a:r>
            <a:r>
              <a:rPr lang="en-US" sz="2000" dirty="0"/>
              <a:t> </a:t>
            </a:r>
            <a:r>
              <a:rPr lang="en-US" sz="2000" dirty="0" err="1"/>
              <a:t>wollen</a:t>
            </a:r>
            <a:r>
              <a:rPr lang="en-US" sz="2000" dirty="0"/>
              <a:t> die Arbeit von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find</a:t>
            </a:r>
            <a:r>
              <a:rPr lang="en-US" sz="2000" dirty="0"/>
              <a:t> auf die </a:t>
            </a:r>
            <a:r>
              <a:rPr lang="en-US" sz="2000" dirty="0" err="1"/>
              <a:t>Aufrufe</a:t>
            </a:r>
            <a:r>
              <a:rPr lang="en-US" sz="2000" dirty="0"/>
              <a:t> von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union</a:t>
            </a:r>
            <a:r>
              <a:rPr lang="en-US" sz="2000" dirty="0"/>
              <a:t> </a:t>
            </a:r>
            <a:r>
              <a:rPr lang="en-US" sz="2000" dirty="0" err="1"/>
              <a:t>umverteilen</a:t>
            </a:r>
            <a:r>
              <a:rPr lang="en-US" sz="2000" dirty="0"/>
              <a:t>, so </a:t>
            </a:r>
            <a:r>
              <a:rPr lang="en-US" sz="2000" dirty="0" err="1"/>
              <a:t>dass</a:t>
            </a:r>
            <a:r>
              <a:rPr lang="en-US" sz="2000" dirty="0"/>
              <a:t> die </a:t>
            </a:r>
            <a:r>
              <a:rPr lang="en-US" sz="2000" dirty="0" err="1"/>
              <a:t>aymptotische</a:t>
            </a:r>
            <a:r>
              <a:rPr lang="en-US" sz="2000" dirty="0"/>
              <a:t> </a:t>
            </a:r>
            <a:r>
              <a:rPr lang="en-US" sz="2000" dirty="0" err="1"/>
              <a:t>Komplexität</a:t>
            </a:r>
            <a:r>
              <a:rPr lang="en-US" sz="2000" dirty="0"/>
              <a:t> von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union</a:t>
            </a:r>
            <a:r>
              <a:rPr lang="en-US" sz="2000" dirty="0"/>
              <a:t> </a:t>
            </a:r>
            <a:r>
              <a:rPr lang="en-US" sz="2000" dirty="0" err="1"/>
              <a:t>sich</a:t>
            </a:r>
            <a:r>
              <a:rPr lang="en-US" sz="2000" dirty="0"/>
              <a:t> </a:t>
            </a:r>
            <a:r>
              <a:rPr lang="en-US" sz="2000" dirty="0" err="1"/>
              <a:t>nicht</a:t>
            </a:r>
            <a:r>
              <a:rPr lang="en-US" sz="2000" dirty="0"/>
              <a:t> </a:t>
            </a:r>
            <a:r>
              <a:rPr lang="en-US" sz="2000" dirty="0" err="1"/>
              <a:t>ändert</a:t>
            </a:r>
            <a:r>
              <a:rPr lang="en-US" sz="2000" dirty="0"/>
              <a:t> (auf </a:t>
            </a:r>
            <a:r>
              <a:rPr lang="en-US" sz="2000" dirty="0" err="1"/>
              <a:t>jeden</a:t>
            </a:r>
            <a:r>
              <a:rPr lang="en-US" sz="2000" dirty="0"/>
              <a:t> Union-</a:t>
            </a:r>
            <a:r>
              <a:rPr lang="en-US" sz="2000" dirty="0" err="1"/>
              <a:t>Aufruf</a:t>
            </a:r>
            <a:r>
              <a:rPr lang="en-US" sz="2000" dirty="0"/>
              <a:t> </a:t>
            </a:r>
            <a:r>
              <a:rPr lang="en-US" sz="2000" dirty="0" err="1"/>
              <a:t>kommt</a:t>
            </a:r>
            <a:r>
              <a:rPr lang="en-US" sz="2000" dirty="0"/>
              <a:t> </a:t>
            </a:r>
            <a:r>
              <a:rPr lang="en-US" sz="2000" dirty="0" err="1"/>
              <a:t>konstanter</a:t>
            </a:r>
            <a:r>
              <a:rPr lang="en-US" sz="2000" dirty="0"/>
              <a:t> </a:t>
            </a:r>
            <a:r>
              <a:rPr lang="en-US" sz="2000" dirty="0" err="1"/>
              <a:t>Anteil</a:t>
            </a:r>
            <a:r>
              <a:rPr lang="en-US" sz="2000" dirty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Wie </a:t>
            </a:r>
            <a:r>
              <a:rPr lang="en-US" sz="1800" dirty="0" err="1"/>
              <a:t>viele</a:t>
            </a:r>
            <a:r>
              <a:rPr lang="en-US" sz="1800" dirty="0"/>
              <a:t> </a:t>
            </a:r>
            <a:r>
              <a:rPr lang="en-US" sz="1800" dirty="0" err="1"/>
              <a:t>Einzeloperation</a:t>
            </a:r>
            <a:r>
              <a:rPr lang="en-US" sz="1800" dirty="0"/>
              <a:t> in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find</a:t>
            </a:r>
            <a:r>
              <a:rPr lang="en-US" sz="1800" dirty="0"/>
              <a:t> </a:t>
            </a:r>
            <a:r>
              <a:rPr lang="en-US" sz="1800" dirty="0" err="1"/>
              <a:t>kann</a:t>
            </a:r>
            <a:r>
              <a:rPr lang="en-US" sz="1800" dirty="0"/>
              <a:t> man auf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union</a:t>
            </a:r>
            <a:r>
              <a:rPr lang="en-US" sz="1800" dirty="0"/>
              <a:t> </a:t>
            </a:r>
            <a:r>
              <a:rPr lang="en-US" sz="1800" dirty="0" err="1"/>
              <a:t>umlegen</a:t>
            </a:r>
            <a:r>
              <a:rPr lang="en-US" sz="1800" dirty="0"/>
              <a:t>, </a:t>
            </a:r>
            <a:r>
              <a:rPr lang="en-US" sz="1800" dirty="0" err="1"/>
              <a:t>damit</a:t>
            </a:r>
            <a:r>
              <a:rPr lang="en-US" sz="1800" dirty="0"/>
              <a:t> das </a:t>
            </a:r>
            <a:r>
              <a:rPr lang="en-US" sz="1800" dirty="0" err="1"/>
              <a:t>gewährleistet</a:t>
            </a:r>
            <a:r>
              <a:rPr lang="en-US" sz="1800" dirty="0"/>
              <a:t> </a:t>
            </a:r>
            <a:r>
              <a:rPr lang="en-US" sz="1800" dirty="0" err="1"/>
              <a:t>bleibt</a:t>
            </a:r>
            <a:r>
              <a:rPr lang="en-US" sz="1800" dirty="0"/>
              <a:t>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833FF"/>
                </a:solidFill>
                <a:cs typeface="+mn-cs"/>
              </a:rPr>
              <a:t>Definition der </a:t>
            </a:r>
            <a:r>
              <a:rPr lang="en-US" sz="2000" dirty="0" err="1">
                <a:solidFill>
                  <a:srgbClr val="0833FF"/>
                </a:solidFill>
                <a:cs typeface="+mn-cs"/>
              </a:rPr>
              <a:t>Potentialfunktion</a:t>
            </a:r>
            <a:r>
              <a:rPr lang="en-US" sz="2000" dirty="0">
                <a:cs typeface="+mn-cs"/>
              </a:rPr>
              <a:t>: Sei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ein</a:t>
            </a:r>
            <a:r>
              <a:rPr lang="en-US" sz="2000" dirty="0">
                <a:cs typeface="+mn-cs"/>
              </a:rPr>
              <a:t> Union-Find-Baum</a:t>
            </a:r>
            <a:endParaRPr lang="en-US" sz="8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cs typeface="+mn-cs"/>
              </a:rPr>
              <a:t>                     </a:t>
            </a:r>
            <a:r>
              <a:rPr lang="en-US" sz="2000" dirty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𝛷(</a:t>
            </a:r>
            <a:r>
              <a:rPr lang="en-US" sz="2000" dirty="0">
                <a:solidFill>
                  <a:schemeClr val="hlink"/>
                </a:solidFill>
                <a:cs typeface="+mn-cs"/>
                <a:sym typeface="Symbol" charset="0"/>
              </a:rPr>
              <a:t>T</a:t>
            </a:r>
            <a:r>
              <a:rPr lang="en-US" sz="2000" dirty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)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 := c </a:t>
            </a:r>
            <a:r>
              <a:rPr lang="en-US" sz="2000" dirty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𝛴</a:t>
            </a:r>
            <a:r>
              <a:rPr lang="en-US" sz="2000" baseline="-25000" dirty="0" err="1">
                <a:solidFill>
                  <a:schemeClr val="hlink"/>
                </a:solidFill>
                <a:cs typeface="+mn-cs"/>
                <a:sym typeface="Symbol" charset="0"/>
              </a:rPr>
              <a:t>x∈T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000" dirty="0" err="1">
                <a:solidFill>
                  <a:schemeClr val="hlink"/>
                </a:solidFill>
                <a:cs typeface="+mn-cs"/>
              </a:rPr>
              <a:t>dist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(x)         </a:t>
            </a:r>
            <a:r>
              <a:rPr lang="en-US" sz="2000" dirty="0">
                <a:cs typeface="+mn-cs"/>
              </a:rPr>
              <a:t>für </a:t>
            </a:r>
            <a:r>
              <a:rPr lang="en-US" sz="2000" dirty="0" err="1">
                <a:cs typeface="+mn-cs"/>
              </a:rPr>
              <a:t>eine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geeignete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Konstante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c&gt;0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9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1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1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31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31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938BC-7577-5B47-90C1-8B3784AAA72F}" type="slidenum">
              <a:rPr lang="de-DE"/>
              <a:pPr>
                <a:defRPr/>
              </a:pPr>
              <a:t>37</a:t>
            </a:fld>
            <a:endParaRPr lang="de-DE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Union-Find: </a:t>
            </a:r>
            <a:r>
              <a:rPr lang="en-US" dirty="0" err="1">
                <a:cs typeface="+mj-cs"/>
              </a:rPr>
              <a:t>Amortisierte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Analyse</a:t>
            </a:r>
            <a:endParaRPr lang="en-US" dirty="0">
              <a:cs typeface="+mj-cs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err="1">
                <a:solidFill>
                  <a:schemeClr val="accent2"/>
                </a:solidFill>
                <a:cs typeface="+mn-cs"/>
              </a:rPr>
              <a:t>Amortisierte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cs typeface="+mn-cs"/>
              </a:rPr>
              <a:t>Kosten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von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find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0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latin typeface="cmsy10" charset="0"/>
                <a:cs typeface="+mn-cs"/>
              </a:rPr>
              <a:t>⟶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latin typeface="cmsy10" charset="0"/>
                <a:cs typeface="+mn-cs"/>
              </a:rPr>
              <a:t>⟶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… </a:t>
            </a:r>
            <a:r>
              <a:rPr lang="en-US" sz="2800" dirty="0" err="1">
                <a:solidFill>
                  <a:schemeClr val="hlink"/>
                </a:solidFill>
                <a:cs typeface="+mn-cs"/>
              </a:rPr>
              <a:t>x</a:t>
            </a:r>
            <a:r>
              <a:rPr lang="en-US" sz="2800" baseline="-25000" dirty="0" err="1">
                <a:solidFill>
                  <a:schemeClr val="hlink"/>
                </a:solidFill>
                <a:cs typeface="+mn-cs"/>
              </a:rPr>
              <a:t>k</a:t>
            </a:r>
            <a:r>
              <a:rPr lang="en-US" sz="2800" dirty="0">
                <a:cs typeface="+mn-cs"/>
              </a:rPr>
              <a:t>: </a:t>
            </a:r>
            <a:r>
              <a:rPr lang="en-US" sz="2800" dirty="0" err="1">
                <a:cs typeface="+mn-cs"/>
              </a:rPr>
              <a:t>Pfad</a:t>
            </a:r>
            <a:r>
              <a:rPr lang="en-US" sz="2800" dirty="0">
                <a:cs typeface="+mn-cs"/>
              </a:rPr>
              <a:t> von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0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zur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Wurzel</a:t>
            </a:r>
            <a:r>
              <a:rPr lang="en-US" sz="2800" dirty="0">
                <a:cs typeface="+mn-cs"/>
              </a:rPr>
              <a:t> in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T’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Es </a:t>
            </a:r>
            <a:r>
              <a:rPr lang="en-US" sz="2800" dirty="0" err="1">
                <a:cs typeface="+mn-cs"/>
              </a:rPr>
              <a:t>gibt</a:t>
            </a:r>
            <a:r>
              <a:rPr lang="en-US" sz="2800" dirty="0">
                <a:cs typeface="+mn-cs"/>
              </a:rPr>
              <a:t> auf dem </a:t>
            </a:r>
            <a:r>
              <a:rPr lang="en-US" sz="2800" dirty="0" err="1">
                <a:cs typeface="+mn-cs"/>
              </a:rPr>
              <a:t>Pfad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höchstens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log* 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Kanten</a:t>
            </a:r>
            <a:r>
              <a:rPr lang="en-US" sz="2800" dirty="0">
                <a:cs typeface="+mn-cs"/>
              </a:rPr>
              <a:t> </a:t>
            </a:r>
            <a:br>
              <a:rPr lang="en-US" sz="2800" dirty="0">
                <a:cs typeface="+mn-cs"/>
              </a:rPr>
            </a:br>
            <a:r>
              <a:rPr lang="en-US" sz="2800" dirty="0">
                <a:solidFill>
                  <a:schemeClr val="hlink"/>
                </a:solidFill>
                <a:cs typeface="+mn-cs"/>
              </a:rPr>
              <a:t>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,x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)&lt;class(x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>
                <a:cs typeface="+mn-cs"/>
              </a:rPr>
              <a:t>Ist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)=class(x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und </a:t>
            </a:r>
            <a:r>
              <a:rPr lang="en-US" sz="28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&lt;k</a:t>
            </a:r>
            <a:r>
              <a:rPr lang="en-US" sz="2800" dirty="0">
                <a:cs typeface="+mn-cs"/>
              </a:rPr>
              <a:t>, </a:t>
            </a:r>
            <a:br>
              <a:rPr lang="en-US" sz="2800" dirty="0">
                <a:cs typeface="+mn-cs"/>
              </a:rPr>
            </a:br>
            <a:r>
              <a:rPr lang="en-US" sz="2800" dirty="0" err="1">
                <a:cs typeface="+mn-cs"/>
              </a:rPr>
              <a:t>dann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ist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solidFill>
                  <a:schemeClr val="hlink"/>
                </a:solidFill>
                <a:cs typeface="+mn-cs"/>
              </a:rPr>
              <a:t>dist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vor</a:t>
            </a:r>
            <a:r>
              <a:rPr lang="en-US" sz="2800" dirty="0">
                <a:cs typeface="+mn-cs"/>
              </a:rPr>
              <a:t> der </a:t>
            </a:r>
            <a:br>
              <a:rPr lang="en-US" sz="2800" dirty="0">
                <a:cs typeface="+mn-cs"/>
              </a:rPr>
            </a:br>
            <a:r>
              <a:rPr lang="en-US" sz="2800" dirty="0">
                <a:cs typeface="+mn-cs"/>
              </a:rPr>
              <a:t>Find-Operation </a:t>
            </a:r>
            <a:r>
              <a:rPr lang="en-US" sz="2400" dirty="0">
                <a:solidFill>
                  <a:schemeClr val="hlink"/>
                </a:solidFill>
                <a:latin typeface="msam6" charset="0"/>
                <a:cs typeface="+mn-cs"/>
              </a:rPr>
              <a:t>≥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2</a:t>
            </a:r>
            <a:r>
              <a:rPr lang="en-US" sz="2800" dirty="0">
                <a:cs typeface="+mn-cs"/>
              </a:rPr>
              <a:t> </a:t>
            </a:r>
            <a:br>
              <a:rPr lang="en-US" sz="2800" dirty="0">
                <a:cs typeface="+mn-cs"/>
              </a:rPr>
            </a:br>
            <a:r>
              <a:rPr lang="en-US" sz="2800" dirty="0">
                <a:cs typeface="+mn-cs"/>
              </a:rPr>
              <a:t>und </a:t>
            </a:r>
            <a:r>
              <a:rPr lang="en-US" sz="2800" dirty="0" err="1">
                <a:cs typeface="+mn-cs"/>
              </a:rPr>
              <a:t>nachher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=1</a:t>
            </a:r>
            <a:endParaRPr lang="en-US" sz="2800" dirty="0">
              <a:cs typeface="+mn-cs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37E51ABB-155C-D44B-9DD8-B0B9649AC3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24688" y="3199086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Oval 4">
            <a:extLst>
              <a:ext uri="{FF2B5EF4-FFF2-40B4-BE49-F238E27FC236}">
                <a16:creationId xmlns:a16="http://schemas.microsoft.com/office/drawing/2014/main" id="{C6E8BACF-989D-8441-8E25-DFA9CFE5B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363" y="2983186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" name="Oval 5">
            <a:extLst>
              <a:ext uri="{FF2B5EF4-FFF2-40B4-BE49-F238E27FC236}">
                <a16:creationId xmlns:a16="http://schemas.microsoft.com/office/drawing/2014/main" id="{D2BF5BD2-9866-E044-988B-B854953CA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225" y="3559448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accent1">
                  <a:lumMod val="90000"/>
                </a:schemeClr>
              </a:solidFill>
              <a:cs typeface="+mn-cs"/>
            </a:endParaRP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B4F33683-E710-EF42-9988-F180E02644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76988" y="3775348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508DF7AB-207D-6649-BAD5-4EA56C7B2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525" y="4135711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982CCFCF-46D1-D644-B318-5FE18DEB7C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27700" y="4351611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2" name="Oval 10">
            <a:extLst>
              <a:ext uri="{FF2B5EF4-FFF2-40B4-BE49-F238E27FC236}">
                <a16:creationId xmlns:a16="http://schemas.microsoft.com/office/drawing/2014/main" id="{631B61AC-5F76-5E4A-8EF2-1692A27AF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3238" y="4711973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85304335-977C-6648-BAB9-3C757A08F4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0000" y="4927873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" name="Oval 12">
            <a:extLst>
              <a:ext uri="{FF2B5EF4-FFF2-40B4-BE49-F238E27FC236}">
                <a16:creationId xmlns:a16="http://schemas.microsoft.com/office/drawing/2014/main" id="{3C05D103-1670-9140-AC2F-138753C51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5288236"/>
            <a:ext cx="287337" cy="288925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6B22B8ED-F6BC-5A41-955B-CD944282F1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30713" y="5502548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Oval 14">
            <a:extLst>
              <a:ext uri="{FF2B5EF4-FFF2-40B4-BE49-F238E27FC236}">
                <a16:creationId xmlns:a16="http://schemas.microsoft.com/office/drawing/2014/main" id="{546D7466-1570-6B4A-9E31-92083FE09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5862911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C213E843-31D9-C547-99F2-0D07D2A51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738" y="537872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0</a:t>
            </a: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F8B6161B-0F13-C341-923E-E334A6CFF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1075" y="49278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9700B7DE-EBBD-F94D-8611-C264FD600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338" y="435161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2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E25130BA-DA8E-0742-8914-DA4E844F7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5038" y="37753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2D29678A-EF6A-814D-881C-15970C15C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2738" y="319908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20DD555E-C33D-1D49-9709-FF3015B86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3463" y="262282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5</a:t>
            </a:r>
          </a:p>
        </p:txBody>
      </p:sp>
      <p:grpSp>
        <p:nvGrpSpPr>
          <p:cNvPr id="23" name="Group 24">
            <a:extLst>
              <a:ext uri="{FF2B5EF4-FFF2-40B4-BE49-F238E27FC236}">
                <a16:creationId xmlns:a16="http://schemas.microsoft.com/office/drawing/2014/main" id="{485C1A91-3280-654A-BC76-935E54BE98D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886700" y="3127648"/>
            <a:ext cx="882650" cy="773113"/>
            <a:chOff x="3911" y="2127"/>
            <a:chExt cx="556" cy="487"/>
          </a:xfrm>
        </p:grpSpPr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2AFA1BA0-0149-7B47-9CFF-6382DAB2C6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5" y="2205"/>
              <a:ext cx="362" cy="318"/>
            </a:xfrm>
            <a:prstGeom prst="line">
              <a:avLst/>
            </a:prstGeom>
            <a:noFill/>
            <a:ln w="28575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endParaRPr>
            </a:p>
          </p:txBody>
        </p:sp>
        <p:sp>
          <p:nvSpPr>
            <p:cNvPr id="25" name="Oval 22">
              <a:extLst>
                <a:ext uri="{FF2B5EF4-FFF2-40B4-BE49-F238E27FC236}">
                  <a16:creationId xmlns:a16="http://schemas.microsoft.com/office/drawing/2014/main" id="{5D29D375-37DC-9D4A-BBA4-6A5474125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" y="2432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endParaRPr>
            </a:p>
          </p:txBody>
        </p:sp>
        <p:sp>
          <p:nvSpPr>
            <p:cNvPr id="26" name="Text Box 23">
              <a:extLst>
                <a:ext uri="{FF2B5EF4-FFF2-40B4-BE49-F238E27FC236}">
                  <a16:creationId xmlns:a16="http://schemas.microsoft.com/office/drawing/2014/main" id="{5E41AD49-067F-B541-A4B4-E83225857D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1" y="2127"/>
              <a:ext cx="196" cy="231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2">
                      <a:lumMod val="60000"/>
                      <a:lumOff val="40000"/>
                    </a:schemeClr>
                  </a:solidFill>
                  <a:cs typeface="+mn-cs"/>
                </a:rPr>
                <a:t>0</a:t>
              </a:r>
            </a:p>
          </p:txBody>
        </p:sp>
      </p:grpSp>
      <p:sp>
        <p:nvSpPr>
          <p:cNvPr id="27" name="Line 26">
            <a:extLst>
              <a:ext uri="{FF2B5EF4-FFF2-40B4-BE49-F238E27FC236}">
                <a16:creationId xmlns:a16="http://schemas.microsoft.com/office/drawing/2014/main" id="{DED751AF-31A3-4D4E-ACE3-92CAE29D25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46838" y="4351611"/>
            <a:ext cx="574675" cy="504825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28E2DE3-23A5-7948-B614-1D2878AC97E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78638" y="4710386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9" name="Text Box 28">
            <a:extLst>
              <a:ext uri="{FF2B5EF4-FFF2-40B4-BE49-F238E27FC236}">
                <a16:creationId xmlns:a16="http://schemas.microsoft.com/office/drawing/2014/main" id="{D21593F3-C205-BB41-BD5F-F04E6FCDBCD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951663" y="4278586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1</a:t>
            </a:r>
          </a:p>
        </p:txBody>
      </p:sp>
      <p:sp>
        <p:nvSpPr>
          <p:cNvPr id="30" name="Line 30">
            <a:extLst>
              <a:ext uri="{FF2B5EF4-FFF2-40B4-BE49-F238E27FC236}">
                <a16:creationId xmlns:a16="http://schemas.microsoft.com/office/drawing/2014/main" id="{CF09AA49-01ED-484F-921A-EB51B1A305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96125" y="4927873"/>
            <a:ext cx="574675" cy="504825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31" name="Oval 31">
            <a:extLst>
              <a:ext uri="{FF2B5EF4-FFF2-40B4-BE49-F238E27FC236}">
                <a16:creationId xmlns:a16="http://schemas.microsoft.com/office/drawing/2014/main" id="{1E35AFFF-6856-7043-84F6-5F76F02BB98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527925" y="5288236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32" name="Text Box 32">
            <a:extLst>
              <a:ext uri="{FF2B5EF4-FFF2-40B4-BE49-F238E27FC236}">
                <a16:creationId xmlns:a16="http://schemas.microsoft.com/office/drawing/2014/main" id="{B0D503DD-D8AD-8047-AE54-C408157D540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599363" y="4877073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33" name="Text Box 35">
            <a:extLst>
              <a:ext uri="{FF2B5EF4-FFF2-40B4-BE49-F238E27FC236}">
                <a16:creationId xmlns:a16="http://schemas.microsoft.com/office/drawing/2014/main" id="{3EBA6040-25C8-F24C-8422-17DA64B1A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638" y="593593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0</a:t>
            </a:r>
          </a:p>
        </p:txBody>
      </p:sp>
      <p:sp>
        <p:nvSpPr>
          <p:cNvPr id="34" name="Text Box 36">
            <a:extLst>
              <a:ext uri="{FF2B5EF4-FFF2-40B4-BE49-F238E27FC236}">
                <a16:creationId xmlns:a16="http://schemas.microsoft.com/office/drawing/2014/main" id="{2CF0F02E-3479-6D4F-9D5C-346E3FE61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53596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1</a:t>
            </a:r>
          </a:p>
        </p:txBody>
      </p:sp>
      <p:sp>
        <p:nvSpPr>
          <p:cNvPr id="35" name="Text Box 37">
            <a:extLst>
              <a:ext uri="{FF2B5EF4-FFF2-40B4-BE49-F238E27FC236}">
                <a16:creationId xmlns:a16="http://schemas.microsoft.com/office/drawing/2014/main" id="{4E63672F-D61F-5346-A255-A7BB624C6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2163" y="49278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2</a:t>
            </a:r>
          </a:p>
        </p:txBody>
      </p:sp>
      <p:sp>
        <p:nvSpPr>
          <p:cNvPr id="36" name="Text Box 38">
            <a:extLst>
              <a:ext uri="{FF2B5EF4-FFF2-40B4-BE49-F238E27FC236}">
                <a16:creationId xmlns:a16="http://schemas.microsoft.com/office/drawing/2014/main" id="{52A38D96-A925-B04E-868D-DED436293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1300" y="40642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3</a:t>
            </a:r>
          </a:p>
        </p:txBody>
      </p:sp>
      <p:sp>
        <p:nvSpPr>
          <p:cNvPr id="37" name="Text Box 39">
            <a:extLst>
              <a:ext uri="{FF2B5EF4-FFF2-40B4-BE49-F238E27FC236}">
                <a16:creationId xmlns:a16="http://schemas.microsoft.com/office/drawing/2014/main" id="{D9E4DF43-2EC2-CC49-ABBD-8EBC1E99A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7563" y="36324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3</a:t>
            </a:r>
          </a:p>
        </p:txBody>
      </p:sp>
      <p:sp>
        <p:nvSpPr>
          <p:cNvPr id="38" name="Text Box 40">
            <a:extLst>
              <a:ext uri="{FF2B5EF4-FFF2-40B4-BE49-F238E27FC236}">
                <a16:creationId xmlns:a16="http://schemas.microsoft.com/office/drawing/2014/main" id="{5A7903AE-FBB2-E742-BAA3-47FC0CB19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9849" y="284013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4</a:t>
            </a:r>
          </a:p>
        </p:txBody>
      </p:sp>
      <p:sp>
        <p:nvSpPr>
          <p:cNvPr id="39" name="Text Box 41">
            <a:extLst>
              <a:ext uri="{FF2B5EF4-FFF2-40B4-BE49-F238E27FC236}">
                <a16:creationId xmlns:a16="http://schemas.microsoft.com/office/drawing/2014/main" id="{931C28E2-AD5E-AF4D-AFBA-E2575B70B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9725" y="3703911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40" name="Text Box 42">
            <a:extLst>
              <a:ext uri="{FF2B5EF4-FFF2-40B4-BE49-F238E27FC236}">
                <a16:creationId xmlns:a16="http://schemas.microsoft.com/office/drawing/2014/main" id="{0FA79E64-9375-5042-89CF-E56BD5AA2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863" y="4856436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1</a:t>
            </a:r>
          </a:p>
        </p:txBody>
      </p:sp>
      <p:sp>
        <p:nvSpPr>
          <p:cNvPr id="41" name="Text Box 43">
            <a:extLst>
              <a:ext uri="{FF2B5EF4-FFF2-40B4-BE49-F238E27FC236}">
                <a16:creationId xmlns:a16="http://schemas.microsoft.com/office/drawing/2014/main" id="{2A785105-B56A-A241-8AC7-6A09765F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7563" y="5359673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42" name="Text Box 35">
            <a:extLst>
              <a:ext uri="{FF2B5EF4-FFF2-40B4-BE49-F238E27FC236}">
                <a16:creationId xmlns:a16="http://schemas.microsoft.com/office/drawing/2014/main" id="{56ACCDA5-EDF4-FC4A-953C-10B5A8082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0850" y="594260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43" name="Text Box 36">
            <a:extLst>
              <a:ext uri="{FF2B5EF4-FFF2-40B4-BE49-F238E27FC236}">
                <a16:creationId xmlns:a16="http://schemas.microsoft.com/office/drawing/2014/main" id="{7454929F-F887-7248-BAF6-81E4E66F4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7112" y="536634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44" name="Text Box 37">
            <a:extLst>
              <a:ext uri="{FF2B5EF4-FFF2-40B4-BE49-F238E27FC236}">
                <a16:creationId xmlns:a16="http://schemas.microsoft.com/office/drawing/2014/main" id="{E1C892F6-264D-3045-9CB2-352B4090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3375" y="493454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45" name="Text Box 38">
            <a:extLst>
              <a:ext uri="{FF2B5EF4-FFF2-40B4-BE49-F238E27FC236}">
                <a16:creationId xmlns:a16="http://schemas.microsoft.com/office/drawing/2014/main" id="{9B00A9EA-3B54-9346-9850-133C49360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2512" y="407094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2</a:t>
            </a:r>
          </a:p>
        </p:txBody>
      </p:sp>
      <p:sp>
        <p:nvSpPr>
          <p:cNvPr id="46" name="Text Box 39">
            <a:extLst>
              <a:ext uri="{FF2B5EF4-FFF2-40B4-BE49-F238E27FC236}">
                <a16:creationId xmlns:a16="http://schemas.microsoft.com/office/drawing/2014/main" id="{6B9CE293-95E0-3A4D-80B3-8BB8983C1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8775" y="363914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8461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938BC-7577-5B47-90C1-8B3784AAA72F}" type="slidenum">
              <a:rPr lang="de-DE"/>
              <a:pPr>
                <a:defRPr/>
              </a:pPr>
              <a:t>38</a:t>
            </a:fld>
            <a:endParaRPr lang="de-DE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Union-Find: </a:t>
            </a:r>
            <a:r>
              <a:rPr lang="en-US" dirty="0" err="1"/>
              <a:t>Amortisierte</a:t>
            </a:r>
            <a:r>
              <a:rPr lang="en-US" dirty="0"/>
              <a:t> </a:t>
            </a:r>
            <a:r>
              <a:rPr lang="en-US" dirty="0" err="1"/>
              <a:t>Analyse</a:t>
            </a:r>
            <a:endParaRPr lang="en-US" dirty="0">
              <a:cs typeface="+mj-cs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err="1">
                <a:solidFill>
                  <a:schemeClr val="accent2"/>
                </a:solidFill>
                <a:cs typeface="+mn-cs"/>
              </a:rPr>
              <a:t>Amortisierte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cs typeface="+mn-cs"/>
              </a:rPr>
              <a:t>Kosten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von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find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>
                <a:cs typeface="+mn-cs"/>
              </a:rPr>
              <a:t>Damit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können</a:t>
            </a:r>
            <a:r>
              <a:rPr lang="en-US" sz="2800" dirty="0">
                <a:cs typeface="+mn-cs"/>
              </a:rPr>
              <a:t> die </a:t>
            </a:r>
            <a:r>
              <a:rPr lang="en-US" sz="2800" dirty="0" err="1">
                <a:cs typeface="+mn-cs"/>
              </a:rPr>
              <a:t>Kosten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für</a:t>
            </a:r>
            <a:r>
              <a:rPr lang="en-US" sz="2800" dirty="0">
                <a:cs typeface="+mn-cs"/>
              </a:rPr>
              <a:t> die </a:t>
            </a:r>
            <a:r>
              <a:rPr lang="en-US" sz="2800" dirty="0" err="1">
                <a:cs typeface="+mn-cs"/>
              </a:rPr>
              <a:t>Umlenkung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aller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Kanten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,x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)=class(x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aus</a:t>
            </a:r>
            <a:r>
              <a:rPr lang="en-US" sz="2800" dirty="0">
                <a:cs typeface="+mn-cs"/>
              </a:rPr>
              <a:t> der </a:t>
            </a:r>
            <a:r>
              <a:rPr lang="en-US" sz="2800" dirty="0" err="1">
                <a:cs typeface="+mn-cs"/>
              </a:rPr>
              <a:t>Potentialverringerung</a:t>
            </a:r>
            <a:r>
              <a:rPr lang="en-US" sz="2800" dirty="0">
                <a:cs typeface="+mn-cs"/>
              </a:rPr>
              <a:t> “</a:t>
            </a:r>
            <a:r>
              <a:rPr lang="en-US" sz="2800" dirty="0" err="1">
                <a:cs typeface="+mn-cs"/>
              </a:rPr>
              <a:t>bezahlt</a:t>
            </a:r>
            <a:r>
              <a:rPr lang="en-US" sz="2800" dirty="0">
                <a:cs typeface="+mn-cs"/>
              </a:rPr>
              <a:t>” </a:t>
            </a:r>
            <a:r>
              <a:rPr lang="en-US" sz="2800" dirty="0" err="1">
                <a:cs typeface="+mn-cs"/>
              </a:rPr>
              <a:t>werden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denn</a:t>
            </a:r>
            <a:r>
              <a:rPr lang="en-US" sz="2800" dirty="0">
                <a:cs typeface="+mn-cs"/>
              </a:rPr>
              <a:t> die </a:t>
            </a:r>
            <a:r>
              <a:rPr lang="en-US" sz="2800" dirty="0" err="1">
                <a:cs typeface="+mn-cs"/>
              </a:rPr>
              <a:t>dist-Werte</a:t>
            </a:r>
            <a:r>
              <a:rPr lang="en-US" sz="2800" dirty="0">
                <a:cs typeface="+mn-cs"/>
              </a:rPr>
              <a:t> von </a:t>
            </a:r>
            <a:r>
              <a:rPr lang="en-US" sz="2800" dirty="0">
                <a:solidFill>
                  <a:schemeClr val="hlink"/>
                </a:solidFill>
              </a:rPr>
              <a:t>x</a:t>
            </a:r>
            <a:r>
              <a:rPr lang="en-US" sz="2800" baseline="-25000" dirty="0">
                <a:solidFill>
                  <a:schemeClr val="hlink"/>
                </a:solidFill>
              </a:rPr>
              <a:t>i-1 </a:t>
            </a:r>
            <a:r>
              <a:rPr lang="en-US" sz="2800" dirty="0" err="1">
                <a:cs typeface="+mn-cs"/>
              </a:rPr>
              <a:t>werden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kleiner</a:t>
            </a:r>
            <a:r>
              <a:rPr lang="en-US" sz="2800" dirty="0">
                <a:cs typeface="+mn-cs"/>
              </a:rPr>
              <a:t>, </a:t>
            </a:r>
            <a:br>
              <a:rPr lang="en-US" sz="2800" dirty="0">
                <a:cs typeface="+mn-cs"/>
              </a:rPr>
            </a:br>
            <a:r>
              <a:rPr lang="en-US" sz="2800" dirty="0" err="1">
                <a:cs typeface="+mn-cs"/>
              </a:rPr>
              <a:t>wenn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</a:rPr>
              <a:t>class(x</a:t>
            </a:r>
            <a:r>
              <a:rPr lang="en-US" sz="2800" baseline="-25000" dirty="0">
                <a:solidFill>
                  <a:schemeClr val="hlink"/>
                </a:solidFill>
              </a:rPr>
              <a:t>i-1</a:t>
            </a:r>
            <a:r>
              <a:rPr lang="en-US" sz="2800" dirty="0">
                <a:solidFill>
                  <a:schemeClr val="hlink"/>
                </a:solidFill>
              </a:rPr>
              <a:t>)=class(x</a:t>
            </a:r>
            <a:r>
              <a:rPr lang="en-US" sz="2800" baseline="-25000" dirty="0">
                <a:solidFill>
                  <a:schemeClr val="hlink"/>
                </a:solidFill>
              </a:rPr>
              <a:t>i</a:t>
            </a:r>
            <a:r>
              <a:rPr lang="en-US" sz="2800" dirty="0">
                <a:solidFill>
                  <a:schemeClr val="hlink"/>
                </a:solidFill>
              </a:rPr>
              <a:t>)</a:t>
            </a:r>
            <a:r>
              <a:rPr lang="en-US" sz="2800" dirty="0">
                <a:cs typeface="+mn-cs"/>
              </a:rPr>
              <a:t>, also  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𝛷</a:t>
            </a:r>
            <a:r>
              <a:rPr lang="en-US" sz="2800" baseline="-250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2800" dirty="0">
                <a:solidFill>
                  <a:schemeClr val="hlink"/>
                </a:solidFill>
                <a:sym typeface="Symbol" charset="0"/>
              </a:rPr>
              <a:t>(s'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)</a:t>
            </a:r>
            <a:r>
              <a:rPr lang="en-US" sz="2800" dirty="0">
                <a:solidFill>
                  <a:schemeClr val="hlink"/>
                </a:solidFill>
              </a:rPr>
              <a:t> - 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𝛷</a:t>
            </a:r>
            <a:r>
              <a:rPr lang="en-US" sz="2800" baseline="-250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2800" dirty="0">
                <a:solidFill>
                  <a:schemeClr val="hlink"/>
                </a:solidFill>
                <a:sym typeface="Symbol" charset="0"/>
              </a:rPr>
              <a:t>(s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)</a:t>
            </a:r>
            <a:r>
              <a:rPr lang="en-US" sz="2800" dirty="0">
                <a:solidFill>
                  <a:schemeClr val="hlink"/>
                </a:solidFill>
                <a:sym typeface="Symbol" charset="0"/>
              </a:rPr>
              <a:t> &lt; 0 </a:t>
            </a:r>
            <a:endParaRPr lang="en-US" sz="28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Nur </a:t>
            </a:r>
            <a:r>
              <a:rPr lang="en-US" sz="2800" dirty="0" err="1">
                <a:cs typeface="+mn-cs"/>
              </a:rPr>
              <a:t>beim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Klassenübergang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gewinnt</a:t>
            </a:r>
            <a:r>
              <a:rPr lang="en-US" sz="2800" dirty="0">
                <a:cs typeface="+mn-cs"/>
              </a:rPr>
              <a:t> man </a:t>
            </a:r>
            <a:r>
              <a:rPr lang="en-US" sz="2800" dirty="0" err="1">
                <a:cs typeface="+mn-cs"/>
              </a:rPr>
              <a:t>nichts</a:t>
            </a:r>
            <a:endParaRPr lang="en-US" sz="2800" dirty="0">
              <a:cs typeface="+mn-cs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O(log* n)</a:t>
            </a:r>
            <a:r>
              <a:rPr lang="en-US" sz="2600" dirty="0">
                <a:cs typeface="+mn-cs"/>
              </a:rPr>
              <a:t> </a:t>
            </a:r>
            <a:r>
              <a:rPr lang="en-US" sz="2600" dirty="0" err="1">
                <a:cs typeface="+mn-cs"/>
              </a:rPr>
              <a:t>viele</a:t>
            </a:r>
            <a:r>
              <a:rPr lang="en-US" sz="2600" dirty="0">
                <a:cs typeface="+mn-cs"/>
              </a:rPr>
              <a:t> </a:t>
            </a:r>
            <a:r>
              <a:rPr lang="en-US" sz="2600" dirty="0" err="1">
                <a:cs typeface="+mn-cs"/>
              </a:rPr>
              <a:t>Klassenübergänge</a:t>
            </a:r>
            <a:endParaRPr lang="en-US" sz="26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>
                <a:cs typeface="+mn-cs"/>
              </a:rPr>
              <a:t>Amortisierte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Kosten</a:t>
            </a:r>
            <a:r>
              <a:rPr lang="en-US" sz="2800" dirty="0">
                <a:cs typeface="+mn-cs"/>
              </a:rPr>
              <a:t> von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find</a:t>
            </a:r>
            <a:r>
              <a:rPr lang="en-US" sz="2800" dirty="0">
                <a:cs typeface="+mn-cs"/>
              </a:rPr>
              <a:t> also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O(log* n)</a:t>
            </a:r>
          </a:p>
        </p:txBody>
      </p:sp>
    </p:spTree>
    <p:extLst>
      <p:ext uri="{BB962C8B-B14F-4D97-AF65-F5344CB8AC3E}">
        <p14:creationId xmlns:p14="http://schemas.microsoft.com/office/powerpoint/2010/main" val="190915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74CA2-8C2D-EF44-A673-3AC1574AA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Überlegung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890ED-6F6F-6040-B16A-FCF6E2B34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sz="2400" dirty="0"/>
              <a:t>Die Anzahl der Umhängevorgänge geht auf </a:t>
            </a:r>
            <a:r>
              <a:rPr lang="en-DE" sz="2400" dirty="0">
                <a:solidFill>
                  <a:srgbClr val="0833FF"/>
                </a:solidFill>
              </a:rPr>
              <a:t>find</a:t>
            </a:r>
            <a:r>
              <a:rPr lang="en-DE" sz="2400" dirty="0"/>
              <a:t> und hängt von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DE" sz="2400" dirty="0"/>
              <a:t> ab.</a:t>
            </a:r>
          </a:p>
          <a:p>
            <a:r>
              <a:rPr lang="en-DE" sz="2400" dirty="0"/>
              <a:t>Wir würden eigentlich gern die Arbeit für </a:t>
            </a:r>
            <a:r>
              <a:rPr lang="en-DE" sz="2400" i="1" dirty="0"/>
              <a:t>jeden</a:t>
            </a:r>
            <a:r>
              <a:rPr lang="en-DE" sz="2400" dirty="0"/>
              <a:t> Umhängevorgang auf </a:t>
            </a:r>
            <a:r>
              <a:rPr lang="en-DE" sz="2400" dirty="0">
                <a:solidFill>
                  <a:srgbClr val="0833FF"/>
                </a:solidFill>
              </a:rPr>
              <a:t>union</a:t>
            </a:r>
            <a:r>
              <a:rPr lang="en-DE" sz="2400" dirty="0"/>
              <a:t> umverteilen </a:t>
            </a:r>
            <a:br>
              <a:rPr lang="en-DE" sz="2400" dirty="0"/>
            </a:br>
            <a:r>
              <a:rPr lang="en-DE" sz="2400" dirty="0"/>
              <a:t>(“ aus Potentialverringerung bei </a:t>
            </a:r>
            <a:r>
              <a:rPr lang="en-DE" sz="2400" dirty="0">
                <a:solidFill>
                  <a:srgbClr val="0833FF"/>
                </a:solidFill>
              </a:rPr>
              <a:t>find</a:t>
            </a:r>
            <a:r>
              <a:rPr lang="en-DE" sz="2400" dirty="0"/>
              <a:t> bezahlen”)</a:t>
            </a:r>
          </a:p>
          <a:p>
            <a:r>
              <a:rPr lang="en-DE" sz="2400" dirty="0"/>
              <a:t>Warum können wir nicht alle Schritte von </a:t>
            </a:r>
            <a:r>
              <a:rPr lang="en-DE" sz="2400" dirty="0">
                <a:solidFill>
                  <a:srgbClr val="0833FF"/>
                </a:solidFill>
              </a:rPr>
              <a:t>find</a:t>
            </a:r>
            <a:r>
              <a:rPr lang="en-DE" sz="2400" dirty="0"/>
              <a:t> ausgehend von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DE" sz="2400" dirty="0"/>
              <a:t> auf die Union-Aufrufe umverteilen?</a:t>
            </a:r>
          </a:p>
          <a:p>
            <a:r>
              <a:rPr lang="en-DE" sz="2400" dirty="0"/>
              <a:t>Das wäre ja für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DE" sz="2400" dirty="0"/>
              <a:t> Elemente bei konstantem Umlenkungsaufwand maximal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DE" sz="2400" dirty="0"/>
              <a:t> Schritte</a:t>
            </a:r>
          </a:p>
          <a:p>
            <a:r>
              <a:rPr lang="en-DE" sz="2400" dirty="0"/>
              <a:t>Dann wäre </a:t>
            </a:r>
            <a:r>
              <a:rPr lang="en-DE" sz="2400" dirty="0">
                <a:solidFill>
                  <a:srgbClr val="0833FF"/>
                </a:solidFill>
              </a:rPr>
              <a:t>find</a:t>
            </a:r>
            <a:r>
              <a:rPr lang="en-DE" sz="2400" dirty="0"/>
              <a:t> doch amortisiert in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r>
              <a:rPr lang="en-DE" sz="2400" dirty="0"/>
              <a:t>, oder?</a:t>
            </a:r>
          </a:p>
          <a:p>
            <a:r>
              <a:rPr lang="en-DE" sz="2400" dirty="0"/>
              <a:t>Haben wir eine Obergrenze für das Potential?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092BD3-6EA6-074D-9CE4-4AF509C7D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39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DA339-06FE-1F4A-8C12-01D08DE7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Partitionen einer Menge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Disjunkte Teilmengen, die zusammen die Ursprungsmenge ergeben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i="1" smtClean="0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begChr m:val="{"/>
                        <m:endChr m:val="}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5,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8,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10,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3,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4,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endParaRPr lang="de-DE" dirty="0"/>
              </a:p>
              <a:p>
                <a:pPr lvl="1"/>
                <a:r>
                  <a:rPr lang="de-DE" b="0"/>
                  <a:t>Partition: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b="0" dirty="0">
                    <a:latin typeface="Cambria Math" panose="02040503050406030204" pitchFamily="18" charset="0"/>
                  </a:rPr>
                  <a:t> </a:t>
                </a:r>
                <a:r>
                  <a:rPr lang="de-DE" b="0" dirty="0"/>
                  <a:t>und</a:t>
                </a:r>
                <a:r>
                  <a:rPr lang="de-DE" b="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DE" b="0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b="0" i="1" dirty="0">
                    <a:latin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=∅</m:t>
                    </m:r>
                  </m:oMath>
                </a14:m>
                <a:endParaRPr lang="de-DE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89" t="-127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71AD5-BDD4-224D-A194-541FA22B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51" y="7264846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AF326A78-D754-E548-8E76-468B465C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3934271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209B756-4CC9-6443-AC24-0ADFAAC61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76" y="3862834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4C90A868-FF96-2E44-8DC9-E5A4A0189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301" y="4942334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24400D29-024B-504E-B3B3-4CDB65810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5086796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2F53A29C-2EC6-E345-9C6F-4C3B3CE7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864" y="3932684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53D5EBA0-9BF5-2D4A-A6A8-43C0F72AF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026" y="5013771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1" name="Oval 11">
            <a:extLst>
              <a:ext uri="{FF2B5EF4-FFF2-40B4-BE49-F238E27FC236}">
                <a16:creationId xmlns:a16="http://schemas.microsoft.com/office/drawing/2014/main" id="{52821AD9-E273-B144-942E-6817CCF80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626" y="4005709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4" name="Oval 14">
            <a:extLst>
              <a:ext uri="{FF2B5EF4-FFF2-40B4-BE49-F238E27FC236}">
                <a16:creationId xmlns:a16="http://schemas.microsoft.com/office/drawing/2014/main" id="{03BAE53A-99DC-1C49-8532-4A0B5A6C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176" y="3429446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B1D0E471-BDB5-7948-8557-7503D1FE5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3284984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43CA555F-F6CE-E149-A725-4CD0D6C0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39" y="4364484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7AB35569-EA77-B24D-B52C-CF4F9C5B6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489" y="4221609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6CE17F-844F-0A4E-A423-4C1B20901CE6}"/>
              </a:ext>
            </a:extLst>
          </p:cNvPr>
          <p:cNvSpPr/>
          <p:nvPr/>
        </p:nvSpPr>
        <p:spPr>
          <a:xfrm>
            <a:off x="5910791" y="2130832"/>
            <a:ext cx="21307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Identifizierung</a:t>
            </a:r>
            <a:br>
              <a:rPr lang="de-DE" sz="2400" dirty="0">
                <a:solidFill>
                  <a:srgbClr val="FF0000"/>
                </a:solidFill>
              </a:rPr>
            </a:br>
            <a:r>
              <a:rPr lang="de-DE" sz="2400" dirty="0">
                <a:solidFill>
                  <a:srgbClr val="FF0000"/>
                </a:solidFill>
              </a:rPr>
              <a:t>einer Partition?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3B315454-3346-394B-B22C-43C28EB822ED}"/>
              </a:ext>
            </a:extLst>
          </p:cNvPr>
          <p:cNvSpPr txBox="1">
            <a:spLocks/>
          </p:cNvSpPr>
          <p:nvPr/>
        </p:nvSpPr>
        <p:spPr bwMode="auto">
          <a:xfrm>
            <a:off x="7966869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B1E075D5-39EC-E046-8CE5-038274589E03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531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/>
      <p:bldP spid="17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18DC8EA-E38D-4A46-98A5-35D689E02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EC08-35A8-1B43-BE19-68ED025AB5D4}" type="slidenum">
              <a:rPr lang="de-DE" altLang="en-DE"/>
              <a:pPr/>
              <a:t>40</a:t>
            </a:fld>
            <a:endParaRPr lang="de-DE" altLang="en-DE"/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D05265A7-E5C3-CD4D-80E3-E627CD24C5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</a:t>
            </a:r>
            <a:r>
              <a:rPr lang="en-US" dirty="0" err="1"/>
              <a:t>Amortisierte</a:t>
            </a:r>
            <a:r>
              <a:rPr lang="en-US" dirty="0"/>
              <a:t> </a:t>
            </a:r>
            <a:r>
              <a:rPr lang="en-US" dirty="0" err="1"/>
              <a:t>Analyse</a:t>
            </a:r>
            <a:endParaRPr lang="en-US" alt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4499" name="Rectangle 3">
                <a:extLst>
                  <a:ext uri="{FF2B5EF4-FFF2-40B4-BE49-F238E27FC236}">
                    <a16:creationId xmlns:a16="http://schemas.microsoft.com/office/drawing/2014/main" id="{31D65A15-A317-8945-B729-EC34147EB4EE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196975"/>
                <a:ext cx="7283152" cy="5203825"/>
              </a:xfrm>
            </p:spPr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n-DE" dirty="0" err="1">
                    <a:solidFill>
                      <a:schemeClr val="accent2"/>
                    </a:solidFill>
                  </a:rPr>
                  <a:t>Maximales</a:t>
                </a:r>
                <a:r>
                  <a:rPr lang="en-US" altLang="en-DE" dirty="0">
                    <a:solidFill>
                      <a:schemeClr val="accent2"/>
                    </a:solidFill>
                  </a:rPr>
                  <a:t> Potential, das </a:t>
                </a:r>
                <a:r>
                  <a:rPr lang="en-US" altLang="en-DE" dirty="0" err="1">
                    <a:solidFill>
                      <a:schemeClr val="accent2"/>
                    </a:solidFill>
                  </a:rPr>
                  <a:t>durch</a:t>
                </a:r>
                <a:r>
                  <a:rPr lang="en-US" altLang="en-DE" dirty="0">
                    <a:solidFill>
                      <a:schemeClr val="accent2"/>
                    </a:solidFill>
                  </a:rPr>
                  <a:t> </a:t>
                </a:r>
                <a:r>
                  <a:rPr lang="en-US" altLang="en-DE" dirty="0" err="1">
                    <a:solidFill>
                      <a:schemeClr val="accent2"/>
                    </a:solidFill>
                  </a:rPr>
                  <a:t>alle</a:t>
                </a:r>
                <a:r>
                  <a:rPr lang="en-US" altLang="en-DE" dirty="0">
                    <a:solidFill>
                      <a:schemeClr val="accent2"/>
                    </a:solidFill>
                  </a:rPr>
                  <a:t> Union-</a:t>
                </a:r>
                <a:r>
                  <a:rPr lang="en-US" altLang="en-DE" dirty="0" err="1">
                    <a:solidFill>
                      <a:schemeClr val="accent2"/>
                    </a:solidFill>
                  </a:rPr>
                  <a:t>Operationen</a:t>
                </a:r>
                <a:r>
                  <a:rPr lang="en-US" altLang="en-DE" dirty="0">
                    <a:solidFill>
                      <a:schemeClr val="accent2"/>
                    </a:solidFill>
                  </a:rPr>
                  <a:t> </a:t>
                </a:r>
                <a:r>
                  <a:rPr lang="en-US" altLang="en-DE" dirty="0" err="1">
                    <a:solidFill>
                      <a:schemeClr val="accent2"/>
                    </a:solidFill>
                  </a:rPr>
                  <a:t>produziert</a:t>
                </a:r>
                <a:r>
                  <a:rPr lang="en-US" altLang="en-DE" dirty="0">
                    <a:solidFill>
                      <a:schemeClr val="accent2"/>
                    </a:solidFill>
                  </a:rPr>
                  <a:t> </a:t>
                </a:r>
                <a:r>
                  <a:rPr lang="en-US" altLang="en-DE" dirty="0" err="1">
                    <a:solidFill>
                      <a:schemeClr val="accent2"/>
                    </a:solidFill>
                  </a:rPr>
                  <a:t>wird</a:t>
                </a:r>
                <a:r>
                  <a:rPr lang="en-US" altLang="en-DE" dirty="0">
                    <a:solidFill>
                      <a:schemeClr val="accent2"/>
                    </a:solidFill>
                  </a:rPr>
                  <a:t>:</a:t>
                </a:r>
              </a:p>
              <a:p>
                <a:r>
                  <a:rPr lang="en-US" altLang="en-DE" dirty="0" err="1">
                    <a:solidFill>
                      <a:schemeClr val="hlink"/>
                    </a:solidFill>
                  </a:rPr>
                  <a:t>dist</a:t>
                </a:r>
                <a:r>
                  <a:rPr lang="en-US" altLang="en-DE" dirty="0" err="1"/>
                  <a:t>-Änderungen</a:t>
                </a:r>
                <a:r>
                  <a:rPr lang="en-US" altLang="en-DE" dirty="0"/>
                  <a:t> </a:t>
                </a:r>
                <a:r>
                  <a:rPr lang="en-US" altLang="en-DE" dirty="0" err="1"/>
                  <a:t>über</a:t>
                </a:r>
                <a:r>
                  <a:rPr lang="en-US" altLang="en-DE" dirty="0"/>
                  <a:t> </a:t>
                </a:r>
                <a:r>
                  <a:rPr lang="en-US" altLang="en-DE" dirty="0" err="1"/>
                  <a:t>alle</a:t>
                </a:r>
                <a:r>
                  <a:rPr lang="en-US" altLang="en-DE" dirty="0"/>
                  <a:t> Unions </a:t>
                </a:r>
                <a:r>
                  <a:rPr lang="en-US" altLang="en-DE" dirty="0" err="1"/>
                  <a:t>bzgl</a:t>
                </a:r>
                <a:r>
                  <a:rPr lang="en-US" altLang="en-DE" dirty="0"/>
                  <a:t>. 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T’</a:t>
                </a:r>
                <a:r>
                  <a:rPr lang="en-US" altLang="en-DE" dirty="0"/>
                  <a:t> </a:t>
                </a:r>
                <a:r>
                  <a:rPr lang="en-US" altLang="en-DE" dirty="0" err="1"/>
                  <a:t>ist</a:t>
                </a:r>
                <a:r>
                  <a:rPr lang="en-US" altLang="en-DE" dirty="0"/>
                  <a:t> </a:t>
                </a:r>
                <a:r>
                  <a:rPr lang="en-US" altLang="en-DE" dirty="0" err="1"/>
                  <a:t>gleich</a:t>
                </a:r>
                <a:r>
                  <a:rPr lang="en-US" altLang="en-DE" dirty="0"/>
                  <a:t> </a:t>
                </a:r>
                <a:r>
                  <a:rPr lang="en-US" altLang="en-DE" dirty="0">
                    <a:solidFill>
                      <a:schemeClr val="hlink"/>
                    </a:solidFill>
                    <a:latin typeface="Symbol" pitchFamily="2" charset="2"/>
                    <a:sym typeface="Symbol" pitchFamily="2" charset="2"/>
                  </a:rPr>
                  <a:t>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(T’) </a:t>
                </a:r>
                <a:r>
                  <a:rPr lang="en-US" altLang="en-DE" dirty="0"/>
                  <a:t>(</a:t>
                </a:r>
                <a:r>
                  <a:rPr lang="en-US" altLang="en-DE" dirty="0" err="1"/>
                  <a:t>Reihenfolge</a:t>
                </a:r>
                <a:r>
                  <a:rPr lang="en-US" altLang="en-DE" dirty="0"/>
                  <a:t> der Unions </a:t>
                </a:r>
                <a:r>
                  <a:rPr lang="en-US" altLang="en-DE" dirty="0" err="1"/>
                  <a:t>egal</a:t>
                </a:r>
                <a:r>
                  <a:rPr lang="en-US" altLang="en-DE" dirty="0"/>
                  <a:t>)</a:t>
                </a:r>
              </a:p>
              <a:p>
                <a:endParaRPr lang="en-US" altLang="en-DE" dirty="0"/>
              </a:p>
              <a:p>
                <a:endParaRPr lang="en-US" altLang="en-DE" dirty="0"/>
              </a:p>
              <a:p>
                <a:endParaRPr lang="en-US" altLang="en-DE" dirty="0"/>
              </a:p>
              <a:p>
                <a:pPr marL="0" indent="0">
                  <a:buNone/>
                </a:pPr>
                <a:endParaRPr lang="en-US" altLang="en-DE" dirty="0"/>
              </a:p>
              <a:p>
                <a:endParaRPr lang="en-US" altLang="en-DE" dirty="0"/>
              </a:p>
              <a:p>
                <a:r>
                  <a:rPr lang="en-US" altLang="en-DE" dirty="0"/>
                  <a:t>Potential von Baum 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T’</a:t>
                </a:r>
                <a:r>
                  <a:rPr lang="en-US" altLang="en-DE" dirty="0"/>
                  <a:t> </a:t>
                </a:r>
                <a:r>
                  <a:rPr lang="en-US" altLang="en-DE" dirty="0" err="1"/>
                  <a:t>mit</a:t>
                </a:r>
                <a:r>
                  <a:rPr lang="en-US" altLang="en-DE" dirty="0"/>
                  <a:t> 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n</a:t>
                </a:r>
                <a:r>
                  <a:rPr lang="en-US" altLang="en-DE" dirty="0"/>
                  <a:t> </a:t>
                </a:r>
                <a:r>
                  <a:rPr lang="en-US" altLang="en-DE" dirty="0" err="1"/>
                  <a:t>Knoten</a:t>
                </a:r>
                <a:r>
                  <a:rPr lang="en-US" altLang="en-DE" dirty="0"/>
                  <a:t>:</a:t>
                </a:r>
                <a:br>
                  <a:rPr lang="en-US" altLang="en-DE" dirty="0"/>
                </a:br>
                <a:r>
                  <a:rPr lang="en-US" altLang="en-DE" dirty="0"/>
                  <a:t>    </a:t>
                </a:r>
                <a:r>
                  <a:rPr lang="en-US" altLang="en-DE" dirty="0">
                    <a:solidFill>
                      <a:schemeClr val="hlink"/>
                    </a:solidFill>
                    <a:latin typeface="Symbol" pitchFamily="2" charset="2"/>
                    <a:sym typeface="Symbol" pitchFamily="2" charset="2"/>
                  </a:rPr>
                  <a:t>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(T’) </a:t>
                </a:r>
                <a:r>
                  <a:rPr lang="en-US" altLang="en-DE" sz="2800" dirty="0">
                    <a:solidFill>
                      <a:schemeClr val="hlink"/>
                    </a:solidFill>
                    <a:latin typeface="msam6" pitchFamily="34" charset="0"/>
                  </a:rPr>
                  <a:t>≤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 c </a:t>
                </a:r>
                <a:r>
                  <a:rPr lang="en-US" altLang="en-DE" dirty="0">
                    <a:solidFill>
                      <a:schemeClr val="hlink"/>
                    </a:solidFill>
                    <a:latin typeface="Symbol" pitchFamily="2" charset="2"/>
                    <a:sym typeface="Symbol" pitchFamily="2" charset="2"/>
                  </a:rPr>
                  <a:t></a:t>
                </a:r>
                <a:r>
                  <a:rPr lang="en-US" altLang="en-DE" baseline="-25000" dirty="0" err="1">
                    <a:solidFill>
                      <a:schemeClr val="hlink"/>
                    </a:solidFill>
                    <a:sym typeface="Symbol" pitchFamily="2" charset="2"/>
                  </a:rPr>
                  <a:t>i</a:t>
                </a:r>
                <a:r>
                  <a:rPr lang="en-US" altLang="en-DE" baseline="-25000" dirty="0">
                    <a:solidFill>
                      <a:schemeClr val="hlink"/>
                    </a:solidFill>
                    <a:sym typeface="Symbol" pitchFamily="2" charset="2"/>
                  </a:rPr>
                  <a:t>=0</a:t>
                </a:r>
                <a:r>
                  <a:rPr lang="en-US" altLang="en-DE" baseline="30000" dirty="0">
                    <a:solidFill>
                      <a:schemeClr val="hlink"/>
                    </a:solidFill>
                    <a:sym typeface="Symbol" pitchFamily="2" charset="2"/>
                  </a:rPr>
                  <a:t>log* n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 </a:t>
                </a:r>
                <a:r>
                  <a:rPr lang="en-US" altLang="en-DE" dirty="0">
                    <a:solidFill>
                      <a:schemeClr val="hlink"/>
                    </a:solidFill>
                    <a:latin typeface="Symbol" pitchFamily="2" charset="2"/>
                    <a:sym typeface="Symbol" pitchFamily="2" charset="2"/>
                  </a:rPr>
                  <a:t></a:t>
                </a:r>
                <a:r>
                  <a:rPr lang="en-US" altLang="en-DE" baseline="-25000" dirty="0" err="1">
                    <a:solidFill>
                      <a:schemeClr val="hlink"/>
                    </a:solidFill>
                    <a:sym typeface="Symbol" pitchFamily="2" charset="2"/>
                  </a:rPr>
                  <a:t>x:rank</a:t>
                </a:r>
                <a:r>
                  <a:rPr lang="en-US" altLang="en-DE" baseline="-25000" dirty="0">
                    <a:solidFill>
                      <a:schemeClr val="hlink"/>
                    </a:solidFill>
                    <a:sym typeface="Symbol" pitchFamily="2" charset="2"/>
                  </a:rPr>
                  <a:t>(x)</a:t>
                </a:r>
                <a14:m>
                  <m:oMath xmlns:m="http://schemas.openxmlformats.org/officeDocument/2006/math">
                    <m:r>
                      <a:rPr lang="en-US" altLang="en-DE" i="1" baseline="-11000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2" charset="2"/>
                      </a:rPr>
                      <m:t>∈</m:t>
                    </m:r>
                  </m:oMath>
                </a14:m>
                <a:r>
                  <a:rPr lang="en-US" altLang="en-DE" sz="2800" baseline="-25000" dirty="0">
                    <a:solidFill>
                      <a:schemeClr val="hlink"/>
                    </a:solidFill>
                    <a:sym typeface="Symbol" pitchFamily="2" charset="2"/>
                  </a:rPr>
                  <a:t> [</a:t>
                </a:r>
                <a:r>
                  <a:rPr lang="en-US" altLang="en-DE" sz="2800" baseline="-25000" dirty="0">
                    <a:solidFill>
                      <a:schemeClr val="accent1">
                        <a:lumMod val="50000"/>
                      </a:schemeClr>
                    </a:solidFill>
                    <a:sym typeface="Symbol" pitchFamily="2" charset="2"/>
                  </a:rPr>
                  <a:t>a</a:t>
                </a:r>
                <a:r>
                  <a:rPr lang="en-US" altLang="en-DE" sz="2800" baseline="-50000" dirty="0">
                    <a:solidFill>
                      <a:schemeClr val="accent1">
                        <a:lumMod val="50000"/>
                      </a:schemeClr>
                    </a:solidFill>
                    <a:sym typeface="Symbol" pitchFamily="2" charset="2"/>
                  </a:rPr>
                  <a:t>i-1</a:t>
                </a:r>
                <a:r>
                  <a:rPr lang="en-US" altLang="en-DE" sz="2800" baseline="-25000" dirty="0">
                    <a:solidFill>
                      <a:schemeClr val="accent1">
                        <a:lumMod val="50000"/>
                      </a:schemeClr>
                    </a:solidFill>
                    <a:sym typeface="Symbol" pitchFamily="2" charset="2"/>
                  </a:rPr>
                  <a:t>+1, a</a:t>
                </a:r>
                <a:r>
                  <a:rPr lang="en-US" altLang="en-DE" sz="2800" baseline="-50000" dirty="0">
                    <a:solidFill>
                      <a:schemeClr val="accent1">
                        <a:lumMod val="50000"/>
                      </a:schemeClr>
                    </a:solidFill>
                    <a:sym typeface="Symbol" pitchFamily="2" charset="2"/>
                  </a:rPr>
                  <a:t>i</a:t>
                </a:r>
                <a:r>
                  <a:rPr lang="en-US" altLang="en-DE" sz="2800" baseline="-25000" dirty="0">
                    <a:solidFill>
                      <a:schemeClr val="hlink"/>
                    </a:solidFill>
                    <a:sym typeface="Symbol" pitchFamily="2" charset="2"/>
                  </a:rPr>
                  <a:t>]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 </a:t>
                </a:r>
                <a:r>
                  <a:rPr lang="en-US" altLang="en-DE" dirty="0" err="1">
                    <a:solidFill>
                      <a:schemeClr val="hlink"/>
                    </a:solidFill>
                  </a:rPr>
                  <a:t>dist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(x)</a:t>
                </a:r>
              </a:p>
            </p:txBody>
          </p:sp>
        </mc:Choice>
        <mc:Fallback xmlns="">
          <p:sp>
            <p:nvSpPr>
              <p:cNvPr id="234499" name="Rectangle 3">
                <a:extLst>
                  <a:ext uri="{FF2B5EF4-FFF2-40B4-BE49-F238E27FC236}">
                    <a16:creationId xmlns:a16="http://schemas.microsoft.com/office/drawing/2014/main" id="{31D65A15-A317-8945-B729-EC34147EB4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196975"/>
                <a:ext cx="7283152" cy="5203825"/>
              </a:xfrm>
              <a:blipFill>
                <a:blip r:embed="rId2"/>
                <a:stretch>
                  <a:fillRect l="-1568" t="-1217" b="-121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4500" name="AutoShape 4">
            <a:extLst>
              <a:ext uri="{FF2B5EF4-FFF2-40B4-BE49-F238E27FC236}">
                <a16:creationId xmlns:a16="http://schemas.microsoft.com/office/drawing/2014/main" id="{4054B895-601D-254B-B19B-A63309C8D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475" y="36449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DE" sz="2400"/>
              <a:t>T</a:t>
            </a:r>
            <a:r>
              <a:rPr lang="en-US" altLang="en-DE" sz="2400" baseline="-25000"/>
              <a:t>1</a:t>
            </a:r>
          </a:p>
        </p:txBody>
      </p:sp>
      <p:sp>
        <p:nvSpPr>
          <p:cNvPr id="234501" name="AutoShape 5">
            <a:extLst>
              <a:ext uri="{FF2B5EF4-FFF2-40B4-BE49-F238E27FC236}">
                <a16:creationId xmlns:a16="http://schemas.microsoft.com/office/drawing/2014/main" id="{16AEAAA4-2614-974C-9E05-47ACA1CB7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36449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DE" sz="2400"/>
              <a:t>T</a:t>
            </a:r>
            <a:r>
              <a:rPr lang="en-US" altLang="en-DE" sz="2400" baseline="-25000"/>
              <a:t>2</a:t>
            </a:r>
          </a:p>
        </p:txBody>
      </p:sp>
      <p:sp>
        <p:nvSpPr>
          <p:cNvPr id="234502" name="AutoShape 6">
            <a:extLst>
              <a:ext uri="{FF2B5EF4-FFF2-40B4-BE49-F238E27FC236}">
                <a16:creationId xmlns:a16="http://schemas.microsoft.com/office/drawing/2014/main" id="{6EF00E24-AEA9-DC41-9948-FA0E8F4A5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36449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DE" sz="2400"/>
              <a:t>T</a:t>
            </a:r>
            <a:r>
              <a:rPr lang="en-US" altLang="en-DE" sz="2400" baseline="-25000"/>
              <a:t>1</a:t>
            </a:r>
          </a:p>
        </p:txBody>
      </p:sp>
      <p:sp>
        <p:nvSpPr>
          <p:cNvPr id="234503" name="AutoShape 7">
            <a:extLst>
              <a:ext uri="{FF2B5EF4-FFF2-40B4-BE49-F238E27FC236}">
                <a16:creationId xmlns:a16="http://schemas.microsoft.com/office/drawing/2014/main" id="{DF92972C-F8E7-DC4C-93F7-C24830EF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2131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DE" sz="2400"/>
              <a:t>T</a:t>
            </a:r>
            <a:r>
              <a:rPr lang="en-US" altLang="en-DE" sz="2400" baseline="-25000"/>
              <a:t>2</a:t>
            </a:r>
          </a:p>
        </p:txBody>
      </p:sp>
      <p:sp>
        <p:nvSpPr>
          <p:cNvPr id="234504" name="Line 8">
            <a:extLst>
              <a:ext uri="{FF2B5EF4-FFF2-40B4-BE49-F238E27FC236}">
                <a16:creationId xmlns:a16="http://schemas.microsoft.com/office/drawing/2014/main" id="{90DAD505-FB1C-3A45-B2D3-490C0AD364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7550" y="3213100"/>
            <a:ext cx="10795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4505" name="Line 9">
            <a:extLst>
              <a:ext uri="{FF2B5EF4-FFF2-40B4-BE49-F238E27FC236}">
                <a16:creationId xmlns:a16="http://schemas.microsoft.com/office/drawing/2014/main" id="{43B4184F-7AA8-0743-B288-9B388C7C5C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0" y="4005263"/>
            <a:ext cx="8651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4506" name="AutoShape 10">
            <a:extLst>
              <a:ext uri="{FF2B5EF4-FFF2-40B4-BE49-F238E27FC236}">
                <a16:creationId xmlns:a16="http://schemas.microsoft.com/office/drawing/2014/main" id="{1F754199-AB35-4943-B78A-D98375265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3644900"/>
            <a:ext cx="360363" cy="3603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4507" name="Text Box 11">
            <a:extLst>
              <a:ext uri="{FF2B5EF4-FFF2-40B4-BE49-F238E27FC236}">
                <a16:creationId xmlns:a16="http://schemas.microsoft.com/office/drawing/2014/main" id="{EF69CFD8-3808-F14E-8FB2-9179361D1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2971800"/>
            <a:ext cx="2047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sz="2000"/>
              <a:t>dist-Änderungen</a:t>
            </a:r>
          </a:p>
        </p:txBody>
      </p:sp>
      <p:sp>
        <p:nvSpPr>
          <p:cNvPr id="234508" name="Line 12">
            <a:extLst>
              <a:ext uri="{FF2B5EF4-FFF2-40B4-BE49-F238E27FC236}">
                <a16:creationId xmlns:a16="http://schemas.microsoft.com/office/drawing/2014/main" id="{AFACC01B-B09F-3F4C-9FBD-B6D9154A89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6825" y="3357563"/>
            <a:ext cx="57467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D7E2C1AD-6B9D-FB4E-A1F0-3DA4433769F3}"/>
              </a:ext>
            </a:extLst>
          </p:cNvPr>
          <p:cNvSpPr/>
          <p:nvPr/>
        </p:nvSpPr>
        <p:spPr>
          <a:xfrm>
            <a:off x="6877050" y="4437112"/>
            <a:ext cx="2087563" cy="1800200"/>
          </a:xfrm>
          <a:prstGeom prst="cloudCallout">
            <a:avLst>
              <a:gd name="adj1" fmla="val -54984"/>
              <a:gd name="adj2" fmla="val -2789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DE" dirty="0">
                <a:solidFill>
                  <a:schemeClr val="tx1"/>
                </a:solidFill>
              </a:rPr>
              <a:t>lass(T</a:t>
            </a:r>
            <a:r>
              <a:rPr lang="en-DE" baseline="-25000" dirty="0">
                <a:solidFill>
                  <a:schemeClr val="tx1"/>
                </a:solidFill>
              </a:rPr>
              <a:t>1</a:t>
            </a:r>
            <a:r>
              <a:rPr lang="en-DE" dirty="0">
                <a:solidFill>
                  <a:schemeClr val="tx1"/>
                </a:solidFill>
              </a:rPr>
              <a:t>) = class(T</a:t>
            </a:r>
            <a:r>
              <a:rPr lang="en-DE" baseline="-25000" dirty="0">
                <a:solidFill>
                  <a:schemeClr val="tx1"/>
                </a:solidFill>
              </a:rPr>
              <a:t>2</a:t>
            </a:r>
            <a:r>
              <a:rPr lang="en-DE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9947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4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000EC-946E-A94B-BF1F-9F9E72A48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DC00-ED8E-A243-9EAF-168F85D9FA88}" type="slidenum">
              <a:rPr lang="de-DE" altLang="en-DE"/>
              <a:pPr/>
              <a:t>41</a:t>
            </a:fld>
            <a:endParaRPr lang="de-DE" altLang="en-DE"/>
          </a:p>
        </p:txBody>
      </p:sp>
      <p:sp>
        <p:nvSpPr>
          <p:cNvPr id="235522" name="Rectangle 2">
            <a:extLst>
              <a:ext uri="{FF2B5EF4-FFF2-40B4-BE49-F238E27FC236}">
                <a16:creationId xmlns:a16="http://schemas.microsoft.com/office/drawing/2014/main" id="{17CE394F-649B-2E47-9964-93D05F630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</a:t>
            </a:r>
            <a:r>
              <a:rPr lang="en-US" dirty="0" err="1"/>
              <a:t>Amortisierte</a:t>
            </a:r>
            <a:r>
              <a:rPr lang="en-US" dirty="0"/>
              <a:t> </a:t>
            </a:r>
            <a:r>
              <a:rPr lang="en-US" dirty="0" err="1"/>
              <a:t>Analyse</a:t>
            </a:r>
            <a:endParaRPr lang="en-US" altLang="en-DE" dirty="0"/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52364449-C500-B04D-967E-1A78BB5C9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038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 </a:t>
            </a:r>
            <a:r>
              <a:rPr lang="en-US" altLang="en-DE" sz="2400" dirty="0">
                <a:solidFill>
                  <a:schemeClr val="hlink"/>
                </a:solidFill>
              </a:rPr>
              <a:t>(T’) 	</a:t>
            </a:r>
            <a:r>
              <a:rPr lang="en-US" altLang="en-DE" sz="2000" dirty="0">
                <a:solidFill>
                  <a:schemeClr val="hlink"/>
                </a:solidFill>
                <a:latin typeface="msam6" pitchFamily="34" charset="0"/>
              </a:rPr>
              <a:t>≤</a:t>
            </a:r>
            <a:r>
              <a:rPr lang="en-US" altLang="en-DE" sz="2400" dirty="0">
                <a:solidFill>
                  <a:schemeClr val="hlink"/>
                </a:solidFill>
              </a:rPr>
              <a:t> c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=0</a:t>
            </a:r>
            <a:r>
              <a:rPr lang="en-US" altLang="en-DE" sz="2400" baseline="30000" dirty="0">
                <a:solidFill>
                  <a:schemeClr val="hlink"/>
                </a:solidFill>
                <a:sym typeface="Symbol" pitchFamily="2" charset="2"/>
              </a:rPr>
              <a:t>log* n</a:t>
            </a:r>
            <a:r>
              <a:rPr lang="en-US" altLang="en-DE" sz="2400" dirty="0">
                <a:solidFill>
                  <a:schemeClr val="hlink"/>
                </a:solidFill>
              </a:rPr>
              <a:t>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x:rank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(x)∈[</a:t>
            </a:r>
            <a:r>
              <a:rPr lang="en-US" altLang="en-DE" sz="2400" baseline="-25000" dirty="0">
                <a:solidFill>
                  <a:srgbClr val="FF0000"/>
                </a:solidFill>
                <a:sym typeface="Symbol" pitchFamily="2" charset="2"/>
              </a:rPr>
              <a:t>a</a:t>
            </a:r>
            <a:r>
              <a:rPr lang="en-US" altLang="en-DE" sz="2400" baseline="-50000" dirty="0">
                <a:solidFill>
                  <a:srgbClr val="FF0000"/>
                </a:solidFill>
                <a:sym typeface="Symbol" pitchFamily="2" charset="2"/>
              </a:rPr>
              <a:t>i-1</a:t>
            </a:r>
            <a:r>
              <a:rPr lang="en-US" altLang="en-DE" sz="2400" baseline="-25000" dirty="0">
                <a:solidFill>
                  <a:srgbClr val="FF0000"/>
                </a:solidFill>
                <a:sym typeface="Symbol" pitchFamily="2" charset="2"/>
              </a:rPr>
              <a:t>+1, </a:t>
            </a:r>
            <a:r>
              <a:rPr lang="en-US" altLang="en-DE" sz="2400" baseline="-250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a</a:t>
            </a:r>
            <a:r>
              <a:rPr lang="en-US" altLang="en-DE" sz="2400" baseline="-500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]</a:t>
            </a:r>
            <a:r>
              <a:rPr lang="en-US" altLang="en-DE" sz="2400" dirty="0">
                <a:solidFill>
                  <a:schemeClr val="hlink"/>
                </a:solidFill>
              </a:rPr>
              <a:t> </a:t>
            </a:r>
            <a:r>
              <a:rPr lang="en-US" altLang="en-DE" sz="2400" dirty="0" err="1">
                <a:solidFill>
                  <a:schemeClr val="hlink"/>
                </a:solidFill>
              </a:rPr>
              <a:t>dist</a:t>
            </a:r>
            <a:r>
              <a:rPr lang="en-US" altLang="en-DE" sz="2400" dirty="0">
                <a:solidFill>
                  <a:schemeClr val="hlink"/>
                </a:solidFill>
              </a:rPr>
              <a:t>(x)</a:t>
            </a:r>
          </a:p>
          <a:p>
            <a:pPr marL="12700" indent="-12700">
              <a:buFontTx/>
              <a:buNone/>
            </a:pPr>
            <a:endParaRPr lang="en-US" altLang="en-DE" sz="2000" dirty="0"/>
          </a:p>
          <a:p>
            <a:pPr marL="12700" indent="-12700">
              <a:buFontTx/>
              <a:buNone/>
            </a:pPr>
            <a:r>
              <a:rPr lang="en-US" altLang="en-DE" sz="2000" dirty="0" err="1"/>
              <a:t>Alle</a:t>
            </a:r>
            <a:r>
              <a:rPr lang="en-US" altLang="en-DE" sz="2000" dirty="0"/>
              <a:t> </a:t>
            </a:r>
            <a:r>
              <a:rPr lang="en-US" altLang="en-DE" sz="2000" dirty="0" err="1"/>
              <a:t>Unterbäume</a:t>
            </a:r>
            <a:r>
              <a:rPr lang="en-US" altLang="en-DE" sz="2000" dirty="0"/>
              <a:t>, </a:t>
            </a:r>
            <a:r>
              <a:rPr lang="en-US" altLang="en-DE" sz="2000" dirty="0" err="1"/>
              <a:t>deren</a:t>
            </a:r>
            <a:r>
              <a:rPr lang="en-US" altLang="en-DE" sz="2000" dirty="0"/>
              <a:t> </a:t>
            </a:r>
            <a:r>
              <a:rPr lang="en-US" altLang="en-DE" sz="2000" dirty="0" err="1"/>
              <a:t>Wurzel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chemeClr val="hlink"/>
                </a:solidFill>
              </a:rPr>
              <a:t>x</a:t>
            </a:r>
            <a:r>
              <a:rPr lang="en-US" altLang="en-DE" sz="2000" dirty="0"/>
              <a:t> den Rang </a:t>
            </a:r>
            <a:r>
              <a:rPr lang="en-US" altLang="en-DE" sz="2000" dirty="0">
                <a:solidFill>
                  <a:schemeClr val="hlink"/>
                </a:solidFill>
              </a:rPr>
              <a:t>rank(x)=j</a:t>
            </a:r>
            <a:r>
              <a:rPr lang="en-US" altLang="en-DE" sz="2000" dirty="0"/>
              <a:t> </a:t>
            </a:r>
            <a:r>
              <a:rPr lang="en-US" altLang="en-DE" sz="2000" dirty="0" err="1"/>
              <a:t>haben</a:t>
            </a:r>
            <a:r>
              <a:rPr lang="en-US" altLang="en-DE" sz="2000" dirty="0"/>
              <a:t>, </a:t>
            </a:r>
            <a:r>
              <a:rPr lang="en-US" altLang="en-DE" sz="2000" dirty="0" err="1"/>
              <a:t>sind</a:t>
            </a:r>
            <a:r>
              <a:rPr lang="en-US" altLang="en-DE" sz="2000" dirty="0"/>
              <a:t> </a:t>
            </a:r>
            <a:r>
              <a:rPr lang="en-US" altLang="en-DE" sz="2000" dirty="0" err="1"/>
              <a:t>disjunkt</a:t>
            </a:r>
            <a:r>
              <a:rPr lang="en-US" altLang="en-DE" sz="2000" dirty="0"/>
              <a:t> und </a:t>
            </a:r>
            <a:r>
              <a:rPr lang="en-US" altLang="en-DE" sz="2000" dirty="0" err="1"/>
              <a:t>enthalten</a:t>
            </a:r>
            <a:r>
              <a:rPr lang="en-US" altLang="en-DE" sz="2000" dirty="0"/>
              <a:t> </a:t>
            </a:r>
            <a:r>
              <a:rPr lang="en-US" altLang="en-DE" sz="2000" dirty="0" err="1"/>
              <a:t>jeweils</a:t>
            </a:r>
            <a:r>
              <a:rPr lang="en-US" altLang="en-DE" sz="2000" dirty="0"/>
              <a:t> </a:t>
            </a:r>
            <a:r>
              <a:rPr lang="en-US" altLang="en-DE" sz="2000" dirty="0">
                <a:latin typeface="msam6" pitchFamily="34" charset="0"/>
              </a:rPr>
              <a:t>mind. </a:t>
            </a:r>
            <a:r>
              <a:rPr lang="en-US" altLang="en-DE" sz="2000" dirty="0">
                <a:solidFill>
                  <a:schemeClr val="hlink"/>
                </a:solidFill>
              </a:rPr>
              <a:t>2</a:t>
            </a:r>
            <a:r>
              <a:rPr lang="en-US" altLang="en-DE" sz="2000" baseline="30000" dirty="0">
                <a:solidFill>
                  <a:schemeClr val="hlink"/>
                </a:solidFill>
              </a:rPr>
              <a:t>j</a:t>
            </a:r>
            <a:r>
              <a:rPr lang="en-US" altLang="en-DE" sz="2000" dirty="0"/>
              <a:t> </a:t>
            </a:r>
            <a:r>
              <a:rPr lang="en-US" altLang="en-DE" sz="2000" dirty="0" err="1"/>
              <a:t>Knoten</a:t>
            </a:r>
            <a:r>
              <a:rPr lang="en-US" altLang="en-DE" sz="2000" dirty="0"/>
              <a:t>: Es </a:t>
            </a:r>
            <a:r>
              <a:rPr lang="en-US" altLang="en-DE" sz="2000" dirty="0" err="1"/>
              <a:t>gibt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n/2</a:t>
            </a:r>
            <a:r>
              <a:rPr lang="en-US" altLang="en-DE" sz="2000" baseline="30000" dirty="0">
                <a:solidFill>
                  <a:schemeClr val="accent1">
                    <a:lumMod val="50000"/>
                  </a:schemeClr>
                </a:solidFill>
              </a:rPr>
              <a:t>j</a:t>
            </a:r>
            <a:r>
              <a:rPr lang="en-US" altLang="en-DE" sz="2000" dirty="0"/>
              <a:t> </a:t>
            </a:r>
            <a:r>
              <a:rPr lang="en-US" altLang="en-DE" sz="2000" dirty="0" err="1"/>
              <a:t>Bäume</a:t>
            </a:r>
            <a:r>
              <a:rPr lang="en-US" altLang="en-DE" sz="2000" dirty="0"/>
              <a:t> der </a:t>
            </a:r>
            <a:r>
              <a:rPr lang="en-US" altLang="en-DE" sz="2000" dirty="0" err="1"/>
              <a:t>Tiefe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j</a:t>
            </a:r>
            <a:br>
              <a:rPr lang="en-US" altLang="en-DE" sz="2000" dirty="0"/>
            </a:br>
            <a:r>
              <a:rPr lang="en-US" altLang="en-DE" sz="2000" dirty="0"/>
              <a:t>(</a:t>
            </a:r>
            <a:r>
              <a:rPr lang="en-US" altLang="en-DE" sz="2000" dirty="0" err="1"/>
              <a:t>siehe</a:t>
            </a:r>
            <a:r>
              <a:rPr lang="en-US" altLang="en-DE" sz="2000" dirty="0"/>
              <a:t> </a:t>
            </a:r>
            <a:r>
              <a:rPr lang="en-US" altLang="en-DE" sz="2000" dirty="0" err="1"/>
              <a:t>Beobachtung</a:t>
            </a:r>
            <a:r>
              <a:rPr lang="en-US" altLang="en-DE" sz="2000" dirty="0"/>
              <a:t> (*))</a:t>
            </a:r>
            <a:endParaRPr lang="en-US" altLang="en-DE" sz="2000" dirty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</a:rPr>
              <a:t> 		</a:t>
            </a: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</a:t>
            </a:r>
            <a:r>
              <a:rPr lang="en-US" altLang="en-DE" sz="2400" dirty="0">
                <a:solidFill>
                  <a:schemeClr val="hlink"/>
                </a:solidFill>
              </a:rPr>
              <a:t>(T’) 	</a:t>
            </a:r>
            <a:r>
              <a:rPr lang="en-US" altLang="en-DE" sz="2400" dirty="0">
                <a:solidFill>
                  <a:schemeClr val="hlink"/>
                </a:solidFill>
                <a:latin typeface="msam6" pitchFamily="34" charset="0"/>
              </a:rPr>
              <a:t>≤</a:t>
            </a:r>
            <a:r>
              <a:rPr lang="en-US" altLang="en-DE" sz="2400" dirty="0">
                <a:solidFill>
                  <a:schemeClr val="hlink"/>
                </a:solidFill>
              </a:rPr>
              <a:t> c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=0</a:t>
            </a:r>
            <a:r>
              <a:rPr lang="en-US" altLang="en-DE" sz="2400" baseline="30000" dirty="0">
                <a:solidFill>
                  <a:schemeClr val="hlink"/>
                </a:solidFill>
                <a:sym typeface="Symbol" pitchFamily="2" charset="2"/>
              </a:rPr>
              <a:t>log* n</a:t>
            </a:r>
            <a:r>
              <a:rPr lang="en-US" altLang="en-DE" sz="2400" dirty="0">
                <a:solidFill>
                  <a:schemeClr val="hlink"/>
                </a:solidFill>
              </a:rPr>
              <a:t> (n/2</a:t>
            </a:r>
            <a:r>
              <a:rPr lang="en-US" altLang="en-DE" sz="2400" baseline="30000" dirty="0">
                <a:solidFill>
                  <a:schemeClr val="hlink"/>
                </a:solidFill>
              </a:rPr>
              <a:t>j</a:t>
            </a:r>
            <a:r>
              <a:rPr lang="en-US" altLang="en-DE" sz="2400" dirty="0">
                <a:solidFill>
                  <a:schemeClr val="hlink"/>
                </a:solidFill>
              </a:rPr>
              <a:t>)a</a:t>
            </a:r>
            <a:r>
              <a:rPr lang="en-US" altLang="en-DE" sz="2400" baseline="-25000" dirty="0">
                <a:solidFill>
                  <a:schemeClr val="hlink"/>
                </a:solidFill>
              </a:rPr>
              <a:t>i   </a:t>
            </a:r>
            <a:r>
              <a:rPr lang="en-US" altLang="en-DE" sz="2400" dirty="0" err="1">
                <a:solidFill>
                  <a:schemeClr val="hlink"/>
                </a:solidFill>
              </a:rPr>
              <a:t>mit</a:t>
            </a:r>
            <a:r>
              <a:rPr lang="en-US" altLang="en-DE" sz="2400" dirty="0">
                <a:solidFill>
                  <a:schemeClr val="hlink"/>
                </a:solidFill>
              </a:rPr>
              <a:t> </a:t>
            </a:r>
            <a:r>
              <a:rPr lang="en-US" altLang="en-DE" sz="2400" dirty="0">
                <a:solidFill>
                  <a:schemeClr val="hlink"/>
                </a:solidFill>
                <a:sym typeface="Symbol" pitchFamily="2" charset="2"/>
              </a:rPr>
              <a:t>j=</a:t>
            </a:r>
            <a:r>
              <a:rPr lang="en-US" altLang="en-DE" sz="2400" dirty="0">
                <a:solidFill>
                  <a:srgbClr val="FF0000"/>
                </a:solidFill>
                <a:sym typeface="Symbol" pitchFamily="2" charset="2"/>
              </a:rPr>
              <a:t>a</a:t>
            </a:r>
            <a:r>
              <a:rPr lang="en-US" altLang="en-DE" sz="2400" baseline="-50000" dirty="0">
                <a:solidFill>
                  <a:srgbClr val="FF0000"/>
                </a:solidFill>
                <a:sym typeface="Symbol" pitchFamily="2" charset="2"/>
              </a:rPr>
              <a:t>i-1</a:t>
            </a:r>
            <a:r>
              <a:rPr lang="en-US" altLang="en-DE" sz="2400" dirty="0">
                <a:solidFill>
                  <a:srgbClr val="FF0000"/>
                </a:solidFill>
                <a:sym typeface="Symbol" pitchFamily="2" charset="2"/>
              </a:rPr>
              <a:t>+1</a:t>
            </a:r>
            <a:r>
              <a:rPr lang="en-US" altLang="en-DE" sz="2400" dirty="0">
                <a:sym typeface="Symbol" pitchFamily="2" charset="2"/>
              </a:rPr>
              <a:t>, </a:t>
            </a:r>
            <a:r>
              <a:rPr lang="en-US" altLang="en-DE" sz="24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a</a:t>
            </a:r>
            <a:r>
              <a:rPr lang="en-US" altLang="en-DE" sz="2400" baseline="-250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i</a:t>
            </a:r>
            <a:r>
              <a:rPr lang="en-US" altLang="en-DE" sz="2400" dirty="0">
                <a:sym typeface="Symbol" pitchFamily="2" charset="2"/>
              </a:rPr>
              <a:t> </a:t>
            </a:r>
            <a:r>
              <a:rPr lang="en-US" altLang="en-DE" sz="24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≥</a:t>
            </a:r>
            <a:r>
              <a:rPr lang="en-US" altLang="en-DE" sz="2400" dirty="0">
                <a:sym typeface="Symbol" pitchFamily="2" charset="2"/>
              </a:rPr>
              <a:t> </a:t>
            </a:r>
            <a:r>
              <a:rPr lang="en-US" altLang="en-DE" sz="2400" dirty="0" err="1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dist</a:t>
            </a:r>
            <a:r>
              <a:rPr lang="en-US" altLang="en-DE" sz="24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(x)</a:t>
            </a:r>
            <a:endParaRPr lang="en-US" altLang="en-DE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</a:rPr>
              <a:t> 		</a:t>
            </a:r>
            <a:r>
              <a:rPr lang="en-US" altLang="en-DE" sz="2400" dirty="0">
                <a:solidFill>
                  <a:schemeClr val="hlink"/>
                </a:solidFill>
                <a:latin typeface="msam6" pitchFamily="34" charset="0"/>
              </a:rPr>
              <a:t>≤</a:t>
            </a:r>
            <a:r>
              <a:rPr lang="en-US" altLang="en-DE" sz="2400" dirty="0">
                <a:solidFill>
                  <a:schemeClr val="hlink"/>
                </a:solidFill>
              </a:rPr>
              <a:t> c’</a:t>
            </a:r>
            <a:r>
              <a:rPr lang="en-US" altLang="en-DE" sz="2400" dirty="0">
                <a:solidFill>
                  <a:schemeClr val="hlink"/>
                </a:solidFill>
                <a:latin typeface="cmsy10" panose="020B0500000000000000" pitchFamily="34" charset="0"/>
              </a:rPr>
              <a:t> ∙ </a:t>
            </a:r>
            <a:r>
              <a:rPr lang="en-US" altLang="en-DE" sz="2400" dirty="0">
                <a:solidFill>
                  <a:schemeClr val="hlink"/>
                </a:solidFill>
              </a:rPr>
              <a:t>n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=0</a:t>
            </a:r>
            <a:r>
              <a:rPr lang="en-US" altLang="en-DE" sz="2400" baseline="30000" dirty="0">
                <a:solidFill>
                  <a:schemeClr val="hlink"/>
                </a:solidFill>
                <a:sym typeface="Symbol" pitchFamily="2" charset="2"/>
              </a:rPr>
              <a:t>log* n</a:t>
            </a:r>
            <a:r>
              <a:rPr lang="en-US" altLang="en-DE" sz="2400" dirty="0">
                <a:solidFill>
                  <a:schemeClr val="hlink"/>
                </a:solidFill>
              </a:rPr>
              <a:t> a</a:t>
            </a:r>
            <a:r>
              <a:rPr lang="en-US" altLang="en-DE" sz="2400" baseline="-25000" dirty="0">
                <a:solidFill>
                  <a:schemeClr val="hlink"/>
                </a:solidFill>
              </a:rPr>
              <a:t>i</a:t>
            </a:r>
            <a:r>
              <a:rPr lang="en-US" altLang="en-DE" sz="2400" dirty="0">
                <a:solidFill>
                  <a:schemeClr val="hlink"/>
                </a:solidFill>
              </a:rPr>
              <a:t> / 2</a:t>
            </a:r>
            <a:r>
              <a:rPr lang="en-US" altLang="en-DE" sz="2400" baseline="30000" dirty="0">
                <a:solidFill>
                  <a:schemeClr val="hlink"/>
                </a:solidFill>
              </a:rPr>
              <a:t>a</a:t>
            </a:r>
            <a:r>
              <a:rPr lang="en-US" altLang="en-DE" sz="2400" baseline="15000" dirty="0">
                <a:solidFill>
                  <a:schemeClr val="hlink"/>
                </a:solidFill>
              </a:rPr>
              <a:t>i-1</a:t>
            </a:r>
            <a:endParaRPr lang="en-US" altLang="en-DE" sz="2400" dirty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</a:rPr>
              <a:t> 		</a:t>
            </a:r>
            <a:r>
              <a:rPr lang="en-US" altLang="en-DE" sz="2400" dirty="0">
                <a:solidFill>
                  <a:schemeClr val="hlink"/>
                </a:solidFill>
                <a:latin typeface="msam6" pitchFamily="34" charset="0"/>
              </a:rPr>
              <a:t>≤</a:t>
            </a:r>
            <a:r>
              <a:rPr lang="en-US" altLang="en-DE" sz="2400" dirty="0">
                <a:solidFill>
                  <a:schemeClr val="hlink"/>
                </a:solidFill>
              </a:rPr>
              <a:t> c’</a:t>
            </a:r>
            <a:r>
              <a:rPr lang="en-US" altLang="en-DE" sz="2400" dirty="0">
                <a:solidFill>
                  <a:schemeClr val="hlink"/>
                </a:solidFill>
                <a:latin typeface="cmsy10" panose="020B0500000000000000" pitchFamily="34" charset="0"/>
              </a:rPr>
              <a:t> ∙ </a:t>
            </a:r>
            <a:r>
              <a:rPr lang="en-US" altLang="en-DE" sz="2400" dirty="0">
                <a:solidFill>
                  <a:schemeClr val="hlink"/>
                </a:solidFill>
              </a:rPr>
              <a:t>n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=0</a:t>
            </a:r>
            <a:r>
              <a:rPr lang="en-US" altLang="en-DE" sz="2400" baseline="30000" dirty="0">
                <a:solidFill>
                  <a:schemeClr val="hlink"/>
                </a:solidFill>
                <a:sym typeface="Symbol" pitchFamily="2" charset="2"/>
              </a:rPr>
              <a:t>log* n</a:t>
            </a:r>
            <a:r>
              <a:rPr lang="en-US" altLang="en-DE" sz="2400" dirty="0">
                <a:solidFill>
                  <a:schemeClr val="hlink"/>
                </a:solidFill>
              </a:rPr>
              <a:t> 1</a:t>
            </a: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</a:rPr>
              <a:t> 		∈ O(n log* n)</a:t>
            </a:r>
          </a:p>
          <a:p>
            <a:pPr>
              <a:buFontTx/>
              <a:buNone/>
            </a:pPr>
            <a:endParaRPr lang="en-US" altLang="en-DE" sz="2000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en-US" altLang="en-DE" sz="2000" dirty="0" err="1"/>
              <a:t>Nach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n </a:t>
            </a:r>
            <a:r>
              <a:rPr lang="en-US" altLang="en-DE" sz="2000" dirty="0" err="1"/>
              <a:t>Umlenkungen</a:t>
            </a:r>
            <a:r>
              <a:rPr lang="en-US" altLang="en-DE" sz="2000" dirty="0"/>
              <a:t> </a:t>
            </a:r>
            <a:r>
              <a:rPr lang="en-US" altLang="en-DE" sz="2000" dirty="0" err="1"/>
              <a:t>bei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rgbClr val="0833FF"/>
                </a:solidFill>
              </a:rPr>
              <a:t>find</a:t>
            </a:r>
            <a:r>
              <a:rPr lang="en-US" altLang="en-DE" sz="2000" dirty="0"/>
              <a:t>: </a:t>
            </a:r>
            <a:r>
              <a:rPr lang="en-US" altLang="en-DE" sz="20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</a:t>
            </a:r>
            <a:r>
              <a:rPr lang="en-US" altLang="en-DE" sz="2000" dirty="0">
                <a:solidFill>
                  <a:schemeClr val="hlink"/>
                </a:solidFill>
              </a:rPr>
              <a:t>(T) ∈ O(n log* n) / </a:t>
            </a:r>
            <a:r>
              <a:rPr lang="en-US" altLang="en-DE" sz="2000" dirty="0" err="1">
                <a:solidFill>
                  <a:schemeClr val="hlink"/>
                </a:solidFill>
              </a:rPr>
              <a:t>n∙O</a:t>
            </a:r>
            <a:r>
              <a:rPr lang="en-US" altLang="en-DE" sz="2000" dirty="0">
                <a:solidFill>
                  <a:schemeClr val="hlink"/>
                </a:solidFill>
              </a:rPr>
              <a:t>(1)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en-DE" sz="2000" dirty="0"/>
              <a:t>= 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O(log* n)</a:t>
            </a:r>
          </a:p>
          <a:p>
            <a:pPr>
              <a:buNone/>
            </a:pPr>
            <a:r>
              <a:rPr lang="en-US" sz="2000" dirty="0">
                <a:solidFill>
                  <a:srgbClr val="000000"/>
                </a:solidFill>
              </a:rPr>
              <a:t>NB: </a:t>
            </a:r>
            <a:r>
              <a:rPr lang="en-US" sz="2000" dirty="0">
                <a:solidFill>
                  <a:schemeClr val="hlink"/>
                </a:solidFill>
              </a:rPr>
              <a:t>log* n </a:t>
            </a:r>
            <a:r>
              <a:rPr lang="en-US" sz="2000" dirty="0" err="1">
                <a:solidFill>
                  <a:srgbClr val="000000"/>
                </a:solidFill>
              </a:rPr>
              <a:t>ist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nicht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asymptotisch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eng</a:t>
            </a:r>
            <a:r>
              <a:rPr lang="en-US" sz="2000" dirty="0">
                <a:solidFill>
                  <a:srgbClr val="000000"/>
                </a:solidFill>
              </a:rPr>
              <a:t> (</a:t>
            </a:r>
            <a:r>
              <a:rPr lang="en-US" sz="2000" dirty="0" err="1">
                <a:solidFill>
                  <a:srgbClr val="000000"/>
                </a:solidFill>
              </a:rPr>
              <a:t>ist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nur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eine</a:t>
            </a:r>
            <a:r>
              <a:rPr lang="en-US" sz="2000" dirty="0">
                <a:solidFill>
                  <a:srgbClr val="000000"/>
                </a:solidFill>
              </a:rPr>
              <a:t> “lose” </a:t>
            </a:r>
            <a:r>
              <a:rPr lang="en-US" sz="2000" dirty="0" err="1">
                <a:solidFill>
                  <a:srgbClr val="000000"/>
                </a:solidFill>
              </a:rPr>
              <a:t>Abschätzung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25C94B-40B7-D84C-B88C-7FBAD45664E1}"/>
              </a:ext>
            </a:extLst>
          </p:cNvPr>
          <p:cNvSpPr/>
          <p:nvPr/>
        </p:nvSpPr>
        <p:spPr>
          <a:xfrm>
            <a:off x="4572000" y="4509120"/>
            <a:ext cx="4932040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400" dirty="0" err="1"/>
              <a:t>i</a:t>
            </a:r>
            <a:r>
              <a:rPr lang="en-US" sz="1400" dirty="0"/>
              <a:t>=class          -1   0   1   2       3                            4                        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400" dirty="0"/>
              <a:t>a</a:t>
            </a:r>
            <a:r>
              <a:rPr lang="en-US" sz="1400" baseline="-25000" dirty="0"/>
              <a:t>i</a:t>
            </a:r>
            <a:r>
              <a:rPr lang="en-US" sz="1400" dirty="0"/>
              <a:t>                    -1 , 0 , 1 , 2 ,     4 ,                         16 ,                 65536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400" dirty="0"/>
              <a:t>rank                   0    1   2   3,4       5,6,7,…16              …</a:t>
            </a:r>
          </a:p>
        </p:txBody>
      </p:sp>
    </p:spTree>
    <p:extLst>
      <p:ext uri="{BB962C8B-B14F-4D97-AF65-F5344CB8AC3E}">
        <p14:creationId xmlns:p14="http://schemas.microsoft.com/office/powerpoint/2010/main" val="252836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35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5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Zusammenfassung: Disjunkte Mengen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833FF"/>
                </a:solidFill>
              </a:rPr>
              <a:t>find</a:t>
            </a:r>
            <a:r>
              <a:rPr lang="de-DE" dirty="0"/>
              <a:t> ∈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O(log* </a:t>
            </a:r>
            <a:r>
              <a:rPr lang="de-DE" dirty="0" err="1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) </a:t>
            </a:r>
            <a:r>
              <a:rPr lang="de-DE" dirty="0" err="1">
                <a:solidFill>
                  <a:schemeClr val="accent5">
                    <a:lumMod val="50000"/>
                  </a:schemeClr>
                </a:solidFill>
              </a:rPr>
              <a:t>amort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de-DE" dirty="0"/>
              <a:t>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 ∈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O(1)</a:t>
            </a:r>
          </a:p>
          <a:p>
            <a:pPr lvl="1"/>
            <a:r>
              <a:rPr lang="de-DE" dirty="0"/>
              <a:t>Die </a:t>
            </a:r>
            <a:r>
              <a:rPr lang="de-DE" dirty="0">
                <a:solidFill>
                  <a:srgbClr val="0833FF"/>
                </a:solidFill>
              </a:rPr>
              <a:t>find</a:t>
            </a:r>
            <a:r>
              <a:rPr lang="de-DE" dirty="0"/>
              <a:t>-Abschätzung kann tatsächlich noch deutlich verbessert werden</a:t>
            </a:r>
            <a:r>
              <a:rPr lang="de-DE" baseline="30000" dirty="0"/>
              <a:t>1</a:t>
            </a:r>
            <a:r>
              <a:rPr lang="de-DE" dirty="0"/>
              <a:t>: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))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amort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de-DE" dirty="0"/>
              <a:t>, </a:t>
            </a:r>
            <a:br>
              <a:rPr lang="de-DE" dirty="0"/>
            </a:br>
            <a:r>
              <a:rPr lang="de-DE" dirty="0"/>
              <a:t>wobei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latin typeface="Symbol" charset="2"/>
                <a:cs typeface="Symbol" charset="2"/>
              </a:rPr>
              <a:t> </a:t>
            </a:r>
            <a:r>
              <a:rPr lang="de-DE" dirty="0"/>
              <a:t>die Umkehrfunktion der Ackermannfunktion ist, also SEHR SEHR langsam wächst</a:t>
            </a:r>
          </a:p>
          <a:p>
            <a:r>
              <a:rPr lang="de-DE" dirty="0"/>
              <a:t>Können wir </a:t>
            </a:r>
            <a:r>
              <a:rPr lang="de-DE" dirty="0">
                <a:solidFill>
                  <a:srgbClr val="0833FF"/>
                </a:solidFill>
              </a:rPr>
              <a:t>find</a:t>
            </a:r>
            <a:r>
              <a:rPr lang="de-DE" dirty="0"/>
              <a:t> auf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O(1)</a:t>
            </a:r>
            <a:r>
              <a:rPr lang="de-DE" dirty="0"/>
              <a:t> bringen?</a:t>
            </a:r>
          </a:p>
          <a:p>
            <a:pPr lvl="1"/>
            <a:r>
              <a:rPr lang="de-DE" dirty="0"/>
              <a:t>Nur wenn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 nicht mehr in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O(1)</a:t>
            </a:r>
          </a:p>
          <a:p>
            <a:pPr lvl="1"/>
            <a:r>
              <a:rPr lang="de-DE" dirty="0"/>
              <a:t>Man kann nicht gleichzeitig </a:t>
            </a:r>
            <a:br>
              <a:rPr lang="de-DE" dirty="0"/>
            </a:br>
            <a:r>
              <a:rPr lang="de-DE" dirty="0">
                <a:solidFill>
                  <a:srgbClr val="0833FF"/>
                </a:solidFill>
              </a:rPr>
              <a:t>find</a:t>
            </a:r>
            <a:r>
              <a:rPr lang="de-DE" dirty="0"/>
              <a:t> und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 in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O(1)</a:t>
            </a:r>
            <a:r>
              <a:rPr lang="de-DE" dirty="0"/>
              <a:t> bringen</a:t>
            </a:r>
            <a:r>
              <a:rPr lang="de-DE" baseline="30000" dirty="0"/>
              <a:t>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304256" y="5662409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baseline="30000" dirty="0">
                <a:solidFill>
                  <a:srgbClr val="0000FF"/>
                </a:solidFill>
              </a:rPr>
              <a:t>1</a:t>
            </a:r>
            <a:r>
              <a:rPr lang="de-DE" sz="1100" dirty="0">
                <a:solidFill>
                  <a:srgbClr val="0000FF"/>
                </a:solidFill>
              </a:rPr>
              <a:t> Robert E. </a:t>
            </a:r>
            <a:r>
              <a:rPr lang="de-DE" sz="1100" dirty="0" err="1">
                <a:solidFill>
                  <a:srgbClr val="0000FF"/>
                </a:solidFill>
              </a:rPr>
              <a:t>Tarjan</a:t>
            </a:r>
            <a:r>
              <a:rPr lang="de-DE" sz="1100" dirty="0">
                <a:solidFill>
                  <a:srgbClr val="0000FF"/>
                </a:solidFill>
              </a:rPr>
              <a:t>, Jan van </a:t>
            </a:r>
            <a:r>
              <a:rPr lang="de-DE" sz="1100" dirty="0" err="1">
                <a:solidFill>
                  <a:srgbClr val="0000FF"/>
                </a:solidFill>
              </a:rPr>
              <a:t>Leeuwen</a:t>
            </a:r>
            <a:r>
              <a:rPr lang="de-DE" sz="1100" dirty="0">
                <a:solidFill>
                  <a:srgbClr val="0000FF"/>
                </a:solidFill>
              </a:rPr>
              <a:t>. </a:t>
            </a:r>
            <a:r>
              <a:rPr lang="de-DE" sz="1100" dirty="0" err="1">
                <a:solidFill>
                  <a:srgbClr val="0000FF"/>
                </a:solidFill>
              </a:rPr>
              <a:t>Worst-case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analysis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set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union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algorithms</a:t>
            </a:r>
            <a:r>
              <a:rPr lang="de-DE" sz="1100" dirty="0">
                <a:solidFill>
                  <a:srgbClr val="0000FF"/>
                </a:solidFill>
              </a:rPr>
              <a:t>, Journal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ACM 31 (2), S. 245–281, </a:t>
            </a:r>
            <a:r>
              <a:rPr lang="de-DE" sz="1100" b="1" dirty="0">
                <a:solidFill>
                  <a:srgbClr val="FF0000"/>
                </a:solidFill>
              </a:rPr>
              <a:t>1984</a:t>
            </a:r>
          </a:p>
        </p:txBody>
      </p:sp>
      <p:sp>
        <p:nvSpPr>
          <p:cNvPr id="6" name="Rechteck 5"/>
          <p:cNvSpPr/>
          <p:nvPr/>
        </p:nvSpPr>
        <p:spPr>
          <a:xfrm>
            <a:off x="2305538" y="6093296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baseline="30000" dirty="0">
                <a:solidFill>
                  <a:srgbClr val="0000FF"/>
                </a:solidFill>
              </a:rPr>
              <a:t>2</a:t>
            </a:r>
            <a:r>
              <a:rPr lang="de-DE" sz="1100" dirty="0">
                <a:solidFill>
                  <a:srgbClr val="0000FF"/>
                </a:solidFill>
              </a:rPr>
              <a:t> M. </a:t>
            </a:r>
            <a:r>
              <a:rPr lang="de-DE" sz="1100" dirty="0" err="1">
                <a:solidFill>
                  <a:srgbClr val="0000FF"/>
                </a:solidFill>
              </a:rPr>
              <a:t>Fredman</a:t>
            </a:r>
            <a:r>
              <a:rPr lang="de-DE" sz="1100" dirty="0">
                <a:solidFill>
                  <a:srgbClr val="0000FF"/>
                </a:solidFill>
              </a:rPr>
              <a:t>, M. </a:t>
            </a:r>
            <a:r>
              <a:rPr lang="de-DE" sz="1100" dirty="0" err="1">
                <a:solidFill>
                  <a:srgbClr val="0000FF"/>
                </a:solidFill>
              </a:rPr>
              <a:t>Saks</a:t>
            </a:r>
            <a:r>
              <a:rPr lang="de-DE" sz="1100" dirty="0">
                <a:solidFill>
                  <a:srgbClr val="0000FF"/>
                </a:solidFill>
              </a:rPr>
              <a:t>. The </a:t>
            </a:r>
            <a:r>
              <a:rPr lang="de-DE" sz="1100" dirty="0" err="1">
                <a:solidFill>
                  <a:srgbClr val="0000FF"/>
                </a:solidFill>
              </a:rPr>
              <a:t>cell</a:t>
            </a:r>
            <a:r>
              <a:rPr lang="de-DE" sz="1100" dirty="0">
                <a:solidFill>
                  <a:srgbClr val="0000FF"/>
                </a:solidFill>
              </a:rPr>
              <a:t> probe </a:t>
            </a:r>
            <a:r>
              <a:rPr lang="de-DE" sz="1100" dirty="0" err="1">
                <a:solidFill>
                  <a:srgbClr val="0000FF"/>
                </a:solidFill>
              </a:rPr>
              <a:t>complexity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dynamic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data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structures</a:t>
            </a:r>
            <a:r>
              <a:rPr lang="de-DE" sz="1100" dirty="0">
                <a:solidFill>
                  <a:srgbClr val="0000FF"/>
                </a:solidFill>
              </a:rPr>
              <a:t>, In: </a:t>
            </a:r>
            <a:r>
              <a:rPr lang="de-DE" sz="1100" dirty="0" err="1">
                <a:solidFill>
                  <a:srgbClr val="0000FF"/>
                </a:solidFill>
              </a:rPr>
              <a:t>Proceedings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Twenty</a:t>
            </a:r>
            <a:r>
              <a:rPr lang="de-DE" sz="1100" dirty="0">
                <a:solidFill>
                  <a:srgbClr val="0000FF"/>
                </a:solidFill>
              </a:rPr>
              <a:t>-First Annual ACM Symposium on </a:t>
            </a:r>
            <a:r>
              <a:rPr lang="de-DE" sz="1100" dirty="0" err="1">
                <a:solidFill>
                  <a:srgbClr val="0000FF"/>
                </a:solidFill>
              </a:rPr>
              <a:t>Theory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Computing., S. 345–354, </a:t>
            </a:r>
            <a:r>
              <a:rPr lang="de-DE" sz="1100" b="1" dirty="0">
                <a:solidFill>
                  <a:srgbClr val="FF0000"/>
                </a:solidFill>
              </a:rPr>
              <a:t>1989</a:t>
            </a:r>
          </a:p>
        </p:txBody>
      </p:sp>
    </p:spTree>
    <p:extLst>
      <p:ext uri="{BB962C8B-B14F-4D97-AF65-F5344CB8AC3E}">
        <p14:creationId xmlns:p14="http://schemas.microsoft.com/office/powerpoint/2010/main" val="355575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F3A9A-1266-0B4D-9A1F-5DE403422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Datenstruktur für Disjunkte Mengen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2B30B-3EC1-EC49-8FCD-5AE294972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68875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Wozu brauchen wir so eine Datenstruktur?</a:t>
            </a:r>
          </a:p>
          <a:p>
            <a:r>
              <a:rPr lang="de-DE" dirty="0"/>
              <a:t>Anwendungen im Bereich Data-Mining</a:t>
            </a:r>
          </a:p>
          <a:p>
            <a:pPr lvl="1"/>
            <a:r>
              <a:rPr lang="de-DE" dirty="0"/>
              <a:t>Clusterbildung und Clusterverschmelzung</a:t>
            </a:r>
          </a:p>
          <a:p>
            <a:r>
              <a:rPr lang="de-DE" dirty="0"/>
              <a:t>Effiziente Implementierung von Algorithmen</a:t>
            </a:r>
            <a:br>
              <a:rPr lang="de-DE" dirty="0"/>
            </a:br>
            <a:r>
              <a:rPr lang="de-DE" dirty="0"/>
              <a:t>für Graphen (kommt demnächst)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Was muss die Datenstruktur möglichst 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r>
              <a:rPr lang="de-DE" dirty="0"/>
              <a:t> können?</a:t>
            </a:r>
          </a:p>
          <a:p>
            <a:r>
              <a:rPr lang="de-DE" dirty="0"/>
              <a:t>Testen, ob zwei Elemente zu derselben Menge gehören</a:t>
            </a:r>
          </a:p>
          <a:p>
            <a:r>
              <a:rPr lang="de-DE" dirty="0"/>
              <a:t>Zwei Mengen vereinigen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272F6-1E85-E145-BF50-4212C931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426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6F40-F30A-714F-9CEC-3A08F3803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Repräsentation von Disjunkten Mengen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46DF4-1AB2-0E49-9A83-8FB642885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Häufiges Verwendungsmuster: </a:t>
            </a:r>
          </a:p>
          <a:p>
            <a:pPr lvl="1"/>
            <a:r>
              <a:rPr lang="en-DE" dirty="0"/>
              <a:t>Inititale Bildung von einelementigen Mengen</a:t>
            </a:r>
          </a:p>
          <a:p>
            <a:pPr lvl="1"/>
            <a:r>
              <a:rPr lang="en-DE" dirty="0"/>
              <a:t>Anschließende Vereinigung von Mengen (Partitionen werden immer größer, deren Anzahl nimmt ab)</a:t>
            </a:r>
          </a:p>
          <a:p>
            <a:r>
              <a:rPr lang="en-DE" dirty="0">
                <a:solidFill>
                  <a:srgbClr val="0833FF"/>
                </a:solidFill>
              </a:rPr>
              <a:t>Repräsentation mit ADTs: Menge von Teilmengen?</a:t>
            </a:r>
          </a:p>
          <a:p>
            <a:pPr lvl="1"/>
            <a:r>
              <a:rPr lang="en-DE" dirty="0">
                <a:solidFill>
                  <a:srgbClr val="0833FF"/>
                </a:solidFill>
              </a:rPr>
              <a:t>find</a:t>
            </a:r>
            <a:r>
              <a:rPr lang="en-DE" dirty="0"/>
              <a:t>: Sind zwei Knoten in gleicher Menge?</a:t>
            </a:r>
          </a:p>
          <a:p>
            <a:pPr lvl="1"/>
            <a:r>
              <a:rPr lang="en-DE" dirty="0">
                <a:solidFill>
                  <a:srgbClr val="0833FF"/>
                </a:solidFill>
              </a:rPr>
              <a:t>find</a:t>
            </a:r>
            <a:r>
              <a:rPr lang="en-DE" dirty="0"/>
              <a:t> am </a:t>
            </a:r>
            <a:r>
              <a:rPr lang="en-DE" dirty="0">
                <a:solidFill>
                  <a:srgbClr val="0833FF"/>
                </a:solidFill>
              </a:rPr>
              <a:t>Anfang</a:t>
            </a:r>
            <a:r>
              <a:rPr lang="en-DE" dirty="0"/>
              <a:t> in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O(n) </a:t>
            </a:r>
          </a:p>
          <a:p>
            <a:pPr lvl="2"/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DE" dirty="0"/>
              <a:t> einelementige Mengen</a:t>
            </a:r>
          </a:p>
          <a:p>
            <a:pPr lvl="1"/>
            <a:r>
              <a:rPr lang="en-DE" dirty="0">
                <a:solidFill>
                  <a:srgbClr val="0833FF"/>
                </a:solidFill>
              </a:rPr>
              <a:t>find </a:t>
            </a:r>
            <a:r>
              <a:rPr lang="en-DE" dirty="0"/>
              <a:t>am </a:t>
            </a:r>
            <a:r>
              <a:rPr lang="en-DE" dirty="0">
                <a:solidFill>
                  <a:srgbClr val="0833FF"/>
                </a:solidFill>
              </a:rPr>
              <a:t>Ende</a:t>
            </a:r>
            <a:r>
              <a:rPr lang="en-DE" dirty="0"/>
              <a:t> in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O(log n)</a:t>
            </a:r>
          </a:p>
          <a:p>
            <a:pPr lvl="2"/>
            <a:r>
              <a:rPr lang="en-DE" dirty="0"/>
              <a:t>eine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n-</a:t>
            </a:r>
            <a:r>
              <a:rPr lang="en-DE" dirty="0"/>
              <a:t>elementige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DE" dirty="0"/>
              <a:t>Menge</a:t>
            </a:r>
          </a:p>
          <a:p>
            <a:pPr lvl="1"/>
            <a:r>
              <a:rPr lang="en-DE" dirty="0">
                <a:solidFill>
                  <a:srgbClr val="0833FF"/>
                </a:solidFill>
              </a:rPr>
              <a:t>union</a:t>
            </a:r>
            <a:r>
              <a:rPr lang="en-DE" dirty="0"/>
              <a:t> in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O(?)</a:t>
            </a:r>
            <a:endParaRPr lang="en-DE" dirty="0"/>
          </a:p>
          <a:p>
            <a:r>
              <a:rPr lang="en-DE" dirty="0">
                <a:solidFill>
                  <a:srgbClr val="FF0000"/>
                </a:solidFill>
              </a:rPr>
              <a:t>Bessere Realisierung </a:t>
            </a:r>
            <a:r>
              <a:rPr lang="en-DE" dirty="0"/>
              <a:t>ist anzustreben!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D91E0-77C3-D442-B65F-C256BC218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34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DA339-06FE-1F4A-8C12-01D08DE7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Identifizierung einer Partition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Element aus Partition als </a:t>
                </a:r>
                <a:r>
                  <a:rPr lang="de-DE" dirty="0">
                    <a:solidFill>
                      <a:schemeClr val="accent2"/>
                    </a:solidFill>
                  </a:rPr>
                  <a:t>Repräsentant</a:t>
                </a:r>
                <a:endParaRPr lang="de-DE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i="1" smtClean="0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begChr m:val="{"/>
                        <m:endChr m:val="}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5,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8,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10,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3,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4,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endParaRPr lang="de-DE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b="0" dirty="0"/>
                  <a:t>: Repräsentant 5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: Repräsentant 4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89" t="-12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71AD5-BDD4-224D-A194-541FA22B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51" y="7264846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AF326A78-D754-E548-8E76-468B465C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379025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209B756-4CC9-6443-AC24-0ADFAAC61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76" y="371881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4C90A868-FF96-2E44-8DC9-E5A4A0189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301" y="479831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24400D29-024B-504E-B3B3-4CDB65810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4942780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2F53A29C-2EC6-E345-9C6F-4C3B3CE7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864" y="378866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53D5EBA0-9BF5-2D4A-A6A8-43C0F72AF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026" y="486975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1" name="Oval 11">
            <a:extLst>
              <a:ext uri="{FF2B5EF4-FFF2-40B4-BE49-F238E27FC236}">
                <a16:creationId xmlns:a16="http://schemas.microsoft.com/office/drawing/2014/main" id="{52821AD9-E273-B144-942E-6817CCF80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626" y="386169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2F8FDD75-CE5C-214C-82C0-C00668DDC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126" y="5923061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cs typeface="+mn-cs"/>
              </a:rPr>
              <a:t>     : Repräsentant</a:t>
            </a: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95663993-98A7-6049-847A-ACD1D3799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383" y="5994499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4" name="Oval 14">
            <a:extLst>
              <a:ext uri="{FF2B5EF4-FFF2-40B4-BE49-F238E27FC236}">
                <a16:creationId xmlns:a16="http://schemas.microsoft.com/office/drawing/2014/main" id="{03BAE53A-99DC-1C49-8532-4A0B5A6C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176" y="3285430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B1D0E471-BDB5-7948-8557-7503D1FE5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3140968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43CA555F-F6CE-E149-A725-4CD0D6C0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39" y="4220468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7AB35569-EA77-B24D-B52C-CF4F9C5B6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489" y="4077593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18" name="Foliennummernplatzhalter 5">
            <a:extLst>
              <a:ext uri="{FF2B5EF4-FFF2-40B4-BE49-F238E27FC236}">
                <a16:creationId xmlns:a16="http://schemas.microsoft.com/office/drawing/2014/main" id="{40C622B8-151F-EB43-ABA3-9E18A4E5590A}"/>
              </a:ext>
            </a:extLst>
          </p:cNvPr>
          <p:cNvSpPr txBox="1">
            <a:spLocks/>
          </p:cNvSpPr>
          <p:nvPr/>
        </p:nvSpPr>
        <p:spPr bwMode="auto">
          <a:xfrm>
            <a:off x="7966869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B1E075D5-39EC-E046-8CE5-038274589E03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2272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DA339-06FE-1F4A-8C12-01D08DE7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Test: Zugehörigkeit zur selben Partition?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79F0D-6F32-2844-927D-A7065F5BF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975"/>
            <a:ext cx="8686800" cy="4968875"/>
          </a:xfrm>
        </p:spPr>
        <p:txBody>
          <a:bodyPr/>
          <a:lstStyle/>
          <a:p>
            <a:r>
              <a:rPr lang="de-DE" dirty="0"/>
              <a:t>Gegeben: Partitionierung, Elemente: 1 und 10, 1 und 3</a:t>
            </a:r>
          </a:p>
          <a:p>
            <a:r>
              <a:rPr lang="de-DE" dirty="0"/>
              <a:t>Test über Gleichheit der Repräsentanten</a:t>
            </a:r>
          </a:p>
          <a:p>
            <a:pPr lvl="1"/>
            <a:r>
              <a:rPr lang="de-DE" dirty="0"/>
              <a:t>Anforderung: schnell auf den Repräsentanten kommen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71AD5-BDD4-224D-A194-541FA22B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51" y="7264846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AF326A78-D754-E548-8E76-468B465C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3645693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209B756-4CC9-6443-AC24-0ADFAAC61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76" y="3574256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4C90A868-FF96-2E44-8DC9-E5A4A0189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301" y="4653756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24400D29-024B-504E-B3B3-4CDB65810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4798218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2F53A29C-2EC6-E345-9C6F-4C3B3CE7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864" y="3644106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53D5EBA0-9BF5-2D4A-A6A8-43C0F72AF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026" y="4725193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1" name="Oval 11">
            <a:extLst>
              <a:ext uri="{FF2B5EF4-FFF2-40B4-BE49-F238E27FC236}">
                <a16:creationId xmlns:a16="http://schemas.microsoft.com/office/drawing/2014/main" id="{52821AD9-E273-B144-942E-6817CCF80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626" y="3717131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2F8FDD75-CE5C-214C-82C0-C00668DDC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126" y="5796553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cs typeface="+mn-cs"/>
              </a:rPr>
              <a:t>     : Repräsentant</a:t>
            </a: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95663993-98A7-6049-847A-ACD1D3799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383" y="5867991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1600">
              <a:cs typeface="+mn-cs"/>
            </a:endParaRPr>
          </a:p>
        </p:txBody>
      </p:sp>
      <p:sp>
        <p:nvSpPr>
          <p:cNvPr id="14" name="Oval 14">
            <a:extLst>
              <a:ext uri="{FF2B5EF4-FFF2-40B4-BE49-F238E27FC236}">
                <a16:creationId xmlns:a16="http://schemas.microsoft.com/office/drawing/2014/main" id="{03BAE53A-99DC-1C49-8532-4A0B5A6C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176" y="3140868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B1D0E471-BDB5-7948-8557-7503D1FE5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2996406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43CA555F-F6CE-E149-A725-4CD0D6C0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39" y="4075906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7AB35569-EA77-B24D-B52C-CF4F9C5B6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489" y="3933031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18" name="Foliennummernplatzhalter 5">
            <a:extLst>
              <a:ext uri="{FF2B5EF4-FFF2-40B4-BE49-F238E27FC236}">
                <a16:creationId xmlns:a16="http://schemas.microsoft.com/office/drawing/2014/main" id="{E0B608F1-8198-E942-9D20-361CB6AC6C94}"/>
              </a:ext>
            </a:extLst>
          </p:cNvPr>
          <p:cNvSpPr txBox="1">
            <a:spLocks/>
          </p:cNvSpPr>
          <p:nvPr/>
        </p:nvSpPr>
        <p:spPr bwMode="auto">
          <a:xfrm>
            <a:off x="7966869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B1E075D5-39EC-E046-8CE5-038274589E03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794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1">
            <a:extLst>
              <a:ext uri="{FF2B5EF4-FFF2-40B4-BE49-F238E27FC236}">
                <a16:creationId xmlns:a16="http://schemas.microsoft.com/office/drawing/2014/main" id="{F0F7F463-AB7B-6248-9CD7-D6F0A78EB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246" y="4795819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0" name="Oval 8">
            <a:extLst>
              <a:ext uri="{FF2B5EF4-FFF2-40B4-BE49-F238E27FC236}">
                <a16:creationId xmlns:a16="http://schemas.microsoft.com/office/drawing/2014/main" id="{9BEA7E0A-956F-CD48-AAA0-AADC3B87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626" y="3716182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BDA339-06FE-1F4A-8C12-01D08DE7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Vereinigung zweier Partitionen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4968875"/>
              </a:xfrm>
            </p:spPr>
            <p:txBody>
              <a:bodyPr/>
              <a:lstStyle/>
              <a:p>
                <a:r>
                  <a:rPr lang="de-DE" dirty="0"/>
                  <a:t>Gegeben: Partitionen mit Repräsentant</a:t>
                </a:r>
                <a:endParaRPr lang="de-DE" b="0" i="1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de-DE" dirty="0"/>
                  <a:t>Partitionen: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b="0" dirty="0"/>
                  <a:t>,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DE" dirty="0"/>
              </a:p>
              <a:p>
                <a:r>
                  <a:rPr lang="de-DE" dirty="0"/>
                  <a:t>Elemente vereinigen, einen Repräsentanten behalten</a:t>
                </a:r>
              </a:p>
              <a:p>
                <a:pPr lvl="1"/>
                <a:r>
                  <a:rPr lang="de-DE" dirty="0"/>
                  <a:t>Anforderung: schnell zwei Mengen verschmelzen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4968875"/>
              </a:xfrm>
              <a:blipFill>
                <a:blip r:embed="rId3"/>
                <a:stretch>
                  <a:fillRect l="-1389" t="-127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71AD5-BDD4-224D-A194-541FA22B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51" y="7264846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AF326A78-D754-E548-8E76-468B465C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3646239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209B756-4CC9-6443-AC24-0ADFAAC61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76" y="3574802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4C90A868-FF96-2E44-8DC9-E5A4A0189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301" y="4654302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2F53A29C-2EC6-E345-9C6F-4C3B3CE7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864" y="3644652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53D5EBA0-9BF5-2D4A-A6A8-43C0F72AF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026" y="4725739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2F8FDD75-CE5C-214C-82C0-C00668DDC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126" y="5779045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cs typeface="+mn-cs"/>
              </a:rPr>
              <a:t>     : Repräsentant</a:t>
            </a: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95663993-98A7-6049-847A-ACD1D3799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383" y="585048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4" name="Oval 14">
            <a:extLst>
              <a:ext uri="{FF2B5EF4-FFF2-40B4-BE49-F238E27FC236}">
                <a16:creationId xmlns:a16="http://schemas.microsoft.com/office/drawing/2014/main" id="{03BAE53A-99DC-1C49-8532-4A0B5A6C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176" y="3141414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B1D0E471-BDB5-7948-8557-7503D1FE5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2996952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43CA555F-F6CE-E149-A725-4CD0D6C0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39" y="4076452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7AB35569-EA77-B24D-B52C-CF4F9C5B6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489" y="3933577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18" name="Oval 18">
            <a:extLst>
              <a:ext uri="{FF2B5EF4-FFF2-40B4-BE49-F238E27FC236}">
                <a16:creationId xmlns:a16="http://schemas.microsoft.com/office/drawing/2014/main" id="{9221E229-D897-0F44-8BDA-E6B800E75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2997547"/>
            <a:ext cx="6985000" cy="287972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" name="Foliennummernplatzhalter 5">
            <a:extLst>
              <a:ext uri="{FF2B5EF4-FFF2-40B4-BE49-F238E27FC236}">
                <a16:creationId xmlns:a16="http://schemas.microsoft.com/office/drawing/2014/main" id="{22887243-EEE1-AD4A-A5A9-F06A41996984}"/>
              </a:ext>
            </a:extLst>
          </p:cNvPr>
          <p:cNvSpPr txBox="1">
            <a:spLocks/>
          </p:cNvSpPr>
          <p:nvPr/>
        </p:nvSpPr>
        <p:spPr bwMode="auto">
          <a:xfrm>
            <a:off x="7966869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B1E075D5-39EC-E046-8CE5-038274589E03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962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/>
      <p:bldP spid="18" grpId="0" animBg="1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9726</TotalTime>
  <Words>3112</Words>
  <Application>Microsoft Macintosh PowerPoint</Application>
  <PresentationFormat>On-screen Show (4:3)</PresentationFormat>
  <Paragraphs>599</Paragraphs>
  <Slides>42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Cambria Math</vt:lpstr>
      <vt:lpstr>cmsy10</vt:lpstr>
      <vt:lpstr>msam6</vt:lpstr>
      <vt:lpstr>Myriad Pro</vt:lpstr>
      <vt:lpstr>Symbol</vt:lpstr>
      <vt:lpstr>7_Standarddesign</vt:lpstr>
      <vt:lpstr>Algorithmen und Datenstrukturen</vt:lpstr>
      <vt:lpstr>PowerPoint Presentation</vt:lpstr>
      <vt:lpstr>Danksagung</vt:lpstr>
      <vt:lpstr>Partitionen einer Menge</vt:lpstr>
      <vt:lpstr>Datenstruktur für Disjunkte Mengen</vt:lpstr>
      <vt:lpstr>Repräsentation von Disjunkten Mengen</vt:lpstr>
      <vt:lpstr>Identifizierung einer Partition</vt:lpstr>
      <vt:lpstr>Test: Zugehörigkeit zur selben Partition?</vt:lpstr>
      <vt:lpstr>Vereinigung zweier Partitionen</vt:lpstr>
      <vt:lpstr>Union-Find Datenstruktur: Partitionierung</vt:lpstr>
      <vt:lpstr>Union-Find Datenstruktur</vt:lpstr>
      <vt:lpstr>Union-Find Datenstruktur</vt:lpstr>
      <vt:lpstr>Union-Find Datenstruktur</vt:lpstr>
      <vt:lpstr>Repräsentation einer Partition?</vt:lpstr>
      <vt:lpstr>Union-Find Datenstruktur: Gerichteter Baum</vt:lpstr>
      <vt:lpstr>Union-Find-Datenstruktur als Black-Box-ADT</vt:lpstr>
      <vt:lpstr>Internal View</vt:lpstr>
      <vt:lpstr>Union-Find Datenstruktur</vt:lpstr>
      <vt:lpstr>Union-Find Implementierung</vt:lpstr>
      <vt:lpstr>Analyse der Komplexität</vt:lpstr>
      <vt:lpstr>Union-Find Implementierung</vt:lpstr>
      <vt:lpstr>Union-Find Implementierung : rank(x)</vt:lpstr>
      <vt:lpstr>Union-Find Implementierung</vt:lpstr>
      <vt:lpstr>Union-Find Implementierung</vt:lpstr>
      <vt:lpstr>Gewichtetes Union: Analyse der Komplexität</vt:lpstr>
      <vt:lpstr>Union-Find: Verbesserung</vt:lpstr>
      <vt:lpstr>Union-Find: Verbesserung</vt:lpstr>
      <vt:lpstr>find(a)</vt:lpstr>
      <vt:lpstr>Union-Find Implementierung : rank(x)</vt:lpstr>
      <vt:lpstr>Amortisierte Analyse</vt:lpstr>
      <vt:lpstr>Iterierter Logarithmus log* n</vt:lpstr>
      <vt:lpstr>Union-Find Datenstruktur: Amortisierte Analyse</vt:lpstr>
      <vt:lpstr>Union-Find Datenstruktur</vt:lpstr>
      <vt:lpstr>Amortisierte Analyse: Potentialmethode</vt:lpstr>
      <vt:lpstr>Union-Find Datenstruktur</vt:lpstr>
      <vt:lpstr>Amortisierte Analyse: Potentiale</vt:lpstr>
      <vt:lpstr>Union-Find: Amortisierte Analyse</vt:lpstr>
      <vt:lpstr>Union-Find: Amortisierte Analyse</vt:lpstr>
      <vt:lpstr>Überlegung</vt:lpstr>
      <vt:lpstr>Union-Find: Amortisierte Analyse</vt:lpstr>
      <vt:lpstr>Union-Find: Amortisierte Analyse</vt:lpstr>
      <vt:lpstr>Zusammenfassung: Disjunkte Mengen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1538</cp:revision>
  <cp:lastPrinted>2015-04-09T12:56:16Z</cp:lastPrinted>
  <dcterms:created xsi:type="dcterms:W3CDTF">2010-04-27T12:26:40Z</dcterms:created>
  <dcterms:modified xsi:type="dcterms:W3CDTF">2023-06-07T12:48:08Z</dcterms:modified>
</cp:coreProperties>
</file>