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5" r:id="rId1"/>
  </p:sldMasterIdLst>
  <p:notesMasterIdLst>
    <p:notesMasterId r:id="rId57"/>
  </p:notesMasterIdLst>
  <p:handoutMasterIdLst>
    <p:handoutMasterId r:id="rId58"/>
  </p:handoutMasterIdLst>
  <p:sldIdLst>
    <p:sldId id="273" r:id="rId2"/>
    <p:sldId id="437" r:id="rId3"/>
    <p:sldId id="439" r:id="rId4"/>
    <p:sldId id="568" r:id="rId5"/>
    <p:sldId id="440" r:id="rId6"/>
    <p:sldId id="657" r:id="rId7"/>
    <p:sldId id="557" r:id="rId8"/>
    <p:sldId id="667" r:id="rId9"/>
    <p:sldId id="669" r:id="rId10"/>
    <p:sldId id="673" r:id="rId11"/>
    <p:sldId id="675" r:id="rId12"/>
    <p:sldId id="637" r:id="rId13"/>
    <p:sldId id="450" r:id="rId14"/>
    <p:sldId id="677" r:id="rId15"/>
    <p:sldId id="670" r:id="rId16"/>
    <p:sldId id="585" r:id="rId17"/>
    <p:sldId id="465" r:id="rId18"/>
    <p:sldId id="466" r:id="rId19"/>
    <p:sldId id="467" r:id="rId20"/>
    <p:sldId id="468" r:id="rId21"/>
    <p:sldId id="469" r:id="rId22"/>
    <p:sldId id="470" r:id="rId23"/>
    <p:sldId id="671" r:id="rId24"/>
    <p:sldId id="672" r:id="rId25"/>
    <p:sldId id="593" r:id="rId26"/>
    <p:sldId id="623" r:id="rId27"/>
    <p:sldId id="608" r:id="rId28"/>
    <p:sldId id="609" r:id="rId29"/>
    <p:sldId id="612" r:id="rId30"/>
    <p:sldId id="620" r:id="rId31"/>
    <p:sldId id="629" r:id="rId32"/>
    <p:sldId id="628" r:id="rId33"/>
    <p:sldId id="624" r:id="rId34"/>
    <p:sldId id="597" r:id="rId35"/>
    <p:sldId id="598" r:id="rId36"/>
    <p:sldId id="600" r:id="rId37"/>
    <p:sldId id="601" r:id="rId38"/>
    <p:sldId id="641" r:id="rId39"/>
    <p:sldId id="602" r:id="rId40"/>
    <p:sldId id="639" r:id="rId41"/>
    <p:sldId id="604" r:id="rId42"/>
    <p:sldId id="651" r:id="rId43"/>
    <p:sldId id="661" r:id="rId44"/>
    <p:sldId id="471" r:id="rId45"/>
    <p:sldId id="477" r:id="rId46"/>
    <p:sldId id="478" r:id="rId47"/>
    <p:sldId id="479" r:id="rId48"/>
    <p:sldId id="627" r:id="rId49"/>
    <p:sldId id="567" r:id="rId50"/>
    <p:sldId id="588" r:id="rId51"/>
    <p:sldId id="580" r:id="rId52"/>
    <p:sldId id="579" r:id="rId53"/>
    <p:sldId id="660" r:id="rId54"/>
    <p:sldId id="664" r:id="rId55"/>
    <p:sldId id="640" r:id="rId56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32E0"/>
    <a:srgbClr val="38F769"/>
    <a:srgbClr val="009899"/>
    <a:srgbClr val="0D15FF"/>
    <a:srgbClr val="00394A"/>
    <a:srgbClr val="003241"/>
    <a:srgbClr val="DAD9D3"/>
    <a:srgbClr val="B2B1A9"/>
    <a:srgbClr val="004B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361"/>
    <p:restoredTop sz="94830"/>
  </p:normalViewPr>
  <p:slideViewPr>
    <p:cSldViewPr>
      <p:cViewPr varScale="1">
        <p:scale>
          <a:sx n="117" d="100"/>
          <a:sy n="117" d="100"/>
        </p:scale>
        <p:origin x="1304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61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A6ECAE5-6A67-9648-BFD4-50D589EC5C71}" type="datetimeFigureOut">
              <a:rPr lang="de-DE"/>
              <a:pPr>
                <a:defRPr/>
              </a:pPr>
              <a:t>07.06.23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98B09E7-CB36-8743-B365-30F25214A4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4333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67AB418-317D-AC4E-A41A-2B33F9292AC9}" type="datetimeFigureOut">
              <a:rPr lang="de-DE"/>
              <a:pPr>
                <a:defRPr/>
              </a:pPr>
              <a:t>07.06.23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US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609C88DA-55BC-924E-8761-82F5902E2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1393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34403-92B1-A544-A7FD-95466AC3179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35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7E2-95DD-1F4B-A688-E8FB0200778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878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8861B15-894E-354E-A80A-187BA2607D12}" type="datetime1">
              <a:rPr lang="de-DE"/>
              <a:pPr/>
              <a:t>07.06.23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Kapitel 4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74AE2E-0842-8A46-BA44-11E68AE1929E}" type="slidenum">
              <a:rPr lang="de-DE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6201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5339D2F-8F91-3F4B-AFB0-C687946EC2A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694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56" name="Rectangle 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6550" y="64008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cs typeface="+mn-cs"/>
              </a:defRPr>
            </a:lvl1pPr>
          </a:lstStyle>
          <a:p>
            <a:pPr>
              <a:defRPr/>
            </a:pPr>
            <a:fld id="{7B1C38A0-67D8-0242-BF64-2E51696E2079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pic>
        <p:nvPicPr>
          <p:cNvPr id="1027" name="Picture 45" descr="Logo_ImFocus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863" y="6453188"/>
            <a:ext cx="1377950" cy="8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58" name="Rectangle 46"/>
          <p:cNvSpPr>
            <a:spLocks noChangeArrowheads="1"/>
          </p:cNvSpPr>
          <p:nvPr userDrawn="1"/>
        </p:nvSpPr>
        <p:spPr bwMode="auto">
          <a:xfrm>
            <a:off x="179388" y="981075"/>
            <a:ext cx="8785225" cy="730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59" name="Rectangle 47"/>
          <p:cNvSpPr>
            <a:spLocks noChangeArrowheads="1"/>
          </p:cNvSpPr>
          <p:nvPr userDrawn="1"/>
        </p:nvSpPr>
        <p:spPr bwMode="auto">
          <a:xfrm flipV="1">
            <a:off x="179388" y="6669088"/>
            <a:ext cx="8785225" cy="18891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61" name="Rectangle 49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50323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Titelmasterformat durch Klicken bearbeiten</a:t>
            </a:r>
          </a:p>
        </p:txBody>
      </p:sp>
      <p:sp>
        <p:nvSpPr>
          <p:cNvPr id="64562" name="Rectangle 5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49688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Textmasterformate durch Klicken bearbeiten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pic>
        <p:nvPicPr>
          <p:cNvPr id="1032" name="Bild 48" descr="Logo_Inst_InfSys_P309.pdf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167438"/>
            <a:ext cx="216058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  <p:sldLayoutId id="2147483875" r:id="rId3"/>
    <p:sldLayoutId id="2147483876" r:id="rId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14.in.tum.de/lehre/2008WS/ea/index.html.de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wmf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image" Target="../media/image9.wmf"/><Relationship Id="rId7" Type="http://schemas.openxmlformats.org/officeDocument/2006/relationships/image" Target="../media/image11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4.bin"/><Relationship Id="rId9" Type="http://schemas.openxmlformats.org/officeDocument/2006/relationships/image" Target="../media/image8.wmf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8.bin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412776"/>
            <a:ext cx="7772400" cy="935037"/>
          </a:xfrm>
        </p:spPr>
        <p:txBody>
          <a:bodyPr/>
          <a:lstStyle/>
          <a:p>
            <a:pPr eaLnBrk="1" hangingPunct="1">
              <a:defRPr/>
            </a:pPr>
            <a:r>
              <a:rPr lang="de-DE" sz="3600" b="1" dirty="0">
                <a:cs typeface="+mj-cs"/>
              </a:rPr>
              <a:t>Algorithmen und Datenstrukturen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565052"/>
            <a:ext cx="6400800" cy="3024188"/>
          </a:xfrm>
        </p:spPr>
        <p:txBody>
          <a:bodyPr/>
          <a:lstStyle/>
          <a:p>
            <a:pPr eaLnBrk="1" hangingPunct="1">
              <a:defRPr/>
            </a:pPr>
            <a:r>
              <a:rPr lang="de-DE" sz="2400" dirty="0">
                <a:cs typeface="+mn-cs"/>
              </a:rPr>
              <a:t>Prof. Dr. Ralf Möller</a:t>
            </a:r>
          </a:p>
          <a:p>
            <a:pPr eaLnBrk="1" hangingPunct="1">
              <a:defRPr/>
            </a:pPr>
            <a:r>
              <a:rPr lang="de-DE" sz="2400" b="1" dirty="0">
                <a:cs typeface="+mn-cs"/>
              </a:rPr>
              <a:t>Universität zu Lübeck</a:t>
            </a:r>
          </a:p>
          <a:p>
            <a:pPr eaLnBrk="1" hangingPunct="1">
              <a:defRPr/>
            </a:pPr>
            <a:r>
              <a:rPr lang="de-DE" sz="2400" b="1" dirty="0">
                <a:cs typeface="+mn-cs"/>
              </a:rPr>
              <a:t>Institut für Informationssysteme</a:t>
            </a:r>
          </a:p>
          <a:p>
            <a:pPr eaLnBrk="1" hangingPunct="1">
              <a:defRPr/>
            </a:pPr>
            <a:endParaRPr lang="de-DE" sz="2400"/>
          </a:p>
          <a:p>
            <a:pPr eaLnBrk="1" hangingPunct="1">
              <a:defRPr/>
            </a:pPr>
            <a:r>
              <a:rPr lang="de-DE" sz="2400"/>
              <a:t>Magnus </a:t>
            </a:r>
            <a:r>
              <a:rPr lang="de-DE" sz="2400" dirty="0"/>
              <a:t>Bender und Malte </a:t>
            </a:r>
            <a:r>
              <a:rPr lang="de-DE" sz="2400" dirty="0" err="1"/>
              <a:t>Luttermann</a:t>
            </a:r>
            <a:r>
              <a:rPr lang="de-DE" sz="2400" dirty="0"/>
              <a:t> (Übungen)</a:t>
            </a:r>
          </a:p>
          <a:p>
            <a:pPr eaLnBrk="1" hangingPunct="1">
              <a:defRPr/>
            </a:pPr>
            <a:r>
              <a:rPr lang="de-DE" sz="2400" dirty="0"/>
              <a:t>sowie viele Tutoren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3834C-8B13-4C48-B2F6-0491C9C9A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Dictionary selbst gebaut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0EA1CB-077A-FD45-B89B-7046E96A5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10</a:t>
            </a:fld>
            <a:endParaRPr lang="de-DE"/>
          </a:p>
        </p:txBody>
      </p:sp>
      <p:sp>
        <p:nvSpPr>
          <p:cNvPr id="5" name="Rectangle 39">
            <a:extLst>
              <a:ext uri="{FF2B5EF4-FFF2-40B4-BE49-F238E27FC236}">
                <a16:creationId xmlns:a16="http://schemas.microsoft.com/office/drawing/2014/main" id="{0B1BB549-D771-484C-B95E-E9E5D1F93E2C}"/>
              </a:ext>
            </a:extLst>
          </p:cNvPr>
          <p:cNvSpPr>
            <a:spLocks noChangeArrowheads="1"/>
          </p:cNvSpPr>
          <p:nvPr/>
        </p:nvSpPr>
        <p:spPr bwMode="auto">
          <a:xfrm rot="16200000" flipH="1">
            <a:off x="956536" y="2958530"/>
            <a:ext cx="1976405" cy="361132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dirty="0"/>
          </a:p>
        </p:txBody>
      </p:sp>
      <p:sp>
        <p:nvSpPr>
          <p:cNvPr id="6" name="Line 44">
            <a:extLst>
              <a:ext uri="{FF2B5EF4-FFF2-40B4-BE49-F238E27FC236}">
                <a16:creationId xmlns:a16="http://schemas.microsoft.com/office/drawing/2014/main" id="{4BAA7280-3466-A246-8E82-99F3455F4BDE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2936425" y="1812665"/>
            <a:ext cx="0" cy="197453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" name="Line 44">
            <a:extLst>
              <a:ext uri="{FF2B5EF4-FFF2-40B4-BE49-F238E27FC236}">
                <a16:creationId xmlns:a16="http://schemas.microsoft.com/office/drawing/2014/main" id="{B026E81A-F46C-394E-9035-76BFBA0BA98B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2528866" y="3195731"/>
            <a:ext cx="0" cy="1159418"/>
          </a:xfrm>
          <a:prstGeom prst="line">
            <a:avLst/>
          </a:prstGeom>
          <a:noFill/>
          <a:ln w="28575">
            <a:solidFill>
              <a:schemeClr val="tx1"/>
            </a:solidFill>
            <a:prstDash val="solid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3D8B925-C42E-2642-9B77-D2B21014D467}"/>
              </a:ext>
            </a:extLst>
          </p:cNvPr>
          <p:cNvSpPr txBox="1"/>
          <p:nvPr/>
        </p:nvSpPr>
        <p:spPr>
          <a:xfrm flipH="1">
            <a:off x="2276851" y="375851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>
                <a:solidFill>
                  <a:srgbClr val="0D15FF"/>
                </a:solidFill>
              </a:rPr>
              <a:t>h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85CEE70-4B15-8949-95E9-82CCDB3988B9}"/>
              </a:ext>
            </a:extLst>
          </p:cNvPr>
          <p:cNvSpPr txBox="1"/>
          <p:nvPr/>
        </p:nvSpPr>
        <p:spPr>
          <a:xfrm flipH="1">
            <a:off x="3109286" y="3615004"/>
            <a:ext cx="1532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i="1" dirty="0">
                <a:solidFill>
                  <a:schemeClr val="accent1">
                    <a:lumMod val="50000"/>
                  </a:schemeClr>
                </a:solidFill>
              </a:rPr>
              <a:t>hash_function</a:t>
            </a:r>
          </a:p>
        </p:txBody>
      </p:sp>
      <p:sp>
        <p:nvSpPr>
          <p:cNvPr id="11" name="Line 44">
            <a:extLst>
              <a:ext uri="{FF2B5EF4-FFF2-40B4-BE49-F238E27FC236}">
                <a16:creationId xmlns:a16="http://schemas.microsoft.com/office/drawing/2014/main" id="{C08378EF-7CD4-0042-A245-9985F106D6B7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1476525" y="1975318"/>
            <a:ext cx="0" cy="57529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7604F63-18B0-CC44-B27C-AB58D7C8B820}"/>
              </a:ext>
            </a:extLst>
          </p:cNvPr>
          <p:cNvSpPr txBox="1"/>
          <p:nvPr/>
        </p:nvSpPr>
        <p:spPr>
          <a:xfrm>
            <a:off x="609166" y="2030718"/>
            <a:ext cx="550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dict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85E409C-8787-9B46-A536-D0016B24464F}"/>
              </a:ext>
            </a:extLst>
          </p:cNvPr>
          <p:cNvSpPr txBox="1"/>
          <p:nvPr/>
        </p:nvSpPr>
        <p:spPr>
          <a:xfrm flipH="1">
            <a:off x="2276851" y="2412132"/>
            <a:ext cx="1438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</a:t>
            </a:r>
            <a:r>
              <a:rPr lang="en-DE" dirty="0"/>
              <a:t>nternal_repr</a:t>
            </a:r>
          </a:p>
        </p:txBody>
      </p:sp>
      <p:sp>
        <p:nvSpPr>
          <p:cNvPr id="21" name="Line 44">
            <a:extLst>
              <a:ext uri="{FF2B5EF4-FFF2-40B4-BE49-F238E27FC236}">
                <a16:creationId xmlns:a16="http://schemas.microsoft.com/office/drawing/2014/main" id="{C2C99340-5439-6D4F-8B9D-57A354DD7DF0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2590058" y="1663732"/>
            <a:ext cx="0" cy="128180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4053F41-4F60-EA4C-9673-FD310EC8C8D5}"/>
              </a:ext>
            </a:extLst>
          </p:cNvPr>
          <p:cNvSpPr txBox="1"/>
          <p:nvPr/>
        </p:nvSpPr>
        <p:spPr>
          <a:xfrm flipH="1">
            <a:off x="2276851" y="1916832"/>
            <a:ext cx="61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type</a:t>
            </a:r>
            <a:endParaRPr lang="en-DE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B757B3B-F2FE-FA4A-B5AE-A6FA9F555AB9}"/>
              </a:ext>
            </a:extLst>
          </p:cNvPr>
          <p:cNvSpPr txBox="1"/>
          <p:nvPr/>
        </p:nvSpPr>
        <p:spPr>
          <a:xfrm flipH="1">
            <a:off x="3254751" y="2007999"/>
            <a:ext cx="1178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Dictionary</a:t>
            </a:r>
            <a:endParaRPr lang="en-DE" i="1" dirty="0"/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77557036-5B4D-1F4A-A6FF-3773FF6F7D6D}"/>
              </a:ext>
            </a:extLst>
          </p:cNvPr>
          <p:cNvGrpSpPr/>
          <p:nvPr/>
        </p:nvGrpSpPr>
        <p:grpSpPr>
          <a:xfrm>
            <a:off x="3923991" y="2636549"/>
            <a:ext cx="4030165" cy="380613"/>
            <a:chOff x="3926385" y="2801801"/>
            <a:chExt cx="4030165" cy="380613"/>
          </a:xfrm>
        </p:grpSpPr>
        <p:sp>
          <p:nvSpPr>
            <p:cNvPr id="28" name="Rectangle 11">
              <a:extLst>
                <a:ext uri="{FF2B5EF4-FFF2-40B4-BE49-F238E27FC236}">
                  <a16:creationId xmlns:a16="http://schemas.microsoft.com/office/drawing/2014/main" id="{00AE1056-AD68-5B45-8CE8-A8BC6FBC85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6385" y="2801801"/>
              <a:ext cx="4030165" cy="38061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9" name="Rectangle 12">
              <a:extLst>
                <a:ext uri="{FF2B5EF4-FFF2-40B4-BE49-F238E27FC236}">
                  <a16:creationId xmlns:a16="http://schemas.microsoft.com/office/drawing/2014/main" id="{9C6987CE-1865-404C-A19B-2DD7201BA8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92239" y="2801801"/>
              <a:ext cx="365854" cy="37941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de-DE" sz="1800" baseline="-25000" dirty="0"/>
            </a:p>
          </p:txBody>
        </p:sp>
        <p:sp>
          <p:nvSpPr>
            <p:cNvPr id="30" name="Rectangle 13">
              <a:extLst>
                <a:ext uri="{FF2B5EF4-FFF2-40B4-BE49-F238E27FC236}">
                  <a16:creationId xmlns:a16="http://schemas.microsoft.com/office/drawing/2014/main" id="{491086E2-A609-5442-AC18-5791AF479F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25101" y="2801801"/>
              <a:ext cx="365854" cy="37941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de-DE" sz="1800" baseline="-25000" dirty="0"/>
            </a:p>
          </p:txBody>
        </p:sp>
        <p:sp>
          <p:nvSpPr>
            <p:cNvPr id="31" name="Rectangle 14">
              <a:extLst>
                <a:ext uri="{FF2B5EF4-FFF2-40B4-BE49-F238E27FC236}">
                  <a16:creationId xmlns:a16="http://schemas.microsoft.com/office/drawing/2014/main" id="{90305A0D-CE21-ED48-8F15-27C54123E2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90826" y="2801801"/>
              <a:ext cx="365854" cy="37941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de-DE" sz="1800" baseline="-25000" dirty="0"/>
            </a:p>
          </p:txBody>
        </p:sp>
        <p:sp>
          <p:nvSpPr>
            <p:cNvPr id="32" name="Rectangle 15">
              <a:extLst>
                <a:ext uri="{FF2B5EF4-FFF2-40B4-BE49-F238E27FC236}">
                  <a16:creationId xmlns:a16="http://schemas.microsoft.com/office/drawing/2014/main" id="{3C12421D-E119-2245-8F2F-6D9737A330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57964" y="2801801"/>
              <a:ext cx="365854" cy="37941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de-DE" sz="1800" baseline="-25000" dirty="0"/>
            </a:p>
          </p:txBody>
        </p:sp>
        <p:sp>
          <p:nvSpPr>
            <p:cNvPr id="33" name="Rectangle 16">
              <a:extLst>
                <a:ext uri="{FF2B5EF4-FFF2-40B4-BE49-F238E27FC236}">
                  <a16:creationId xmlns:a16="http://schemas.microsoft.com/office/drawing/2014/main" id="{E12F4CC4-900D-C34B-9C80-3518D01D62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24972" y="2801801"/>
              <a:ext cx="365854" cy="37941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de-DE" sz="1800" baseline="-25000" dirty="0"/>
            </a:p>
          </p:txBody>
        </p:sp>
        <p:sp>
          <p:nvSpPr>
            <p:cNvPr id="34" name="Rectangle 17">
              <a:extLst>
                <a:ext uri="{FF2B5EF4-FFF2-40B4-BE49-F238E27FC236}">
                  <a16:creationId xmlns:a16="http://schemas.microsoft.com/office/drawing/2014/main" id="{F4336B05-ED0F-A047-B9A5-403A6BE2B6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23688" y="2801801"/>
              <a:ext cx="365854" cy="37941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de-DE" sz="1800" baseline="-25000" dirty="0"/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0D8FB8AB-A492-1E45-90FB-7E77191B98DF}"/>
              </a:ext>
            </a:extLst>
          </p:cNvPr>
          <p:cNvSpPr txBox="1"/>
          <p:nvPr/>
        </p:nvSpPr>
        <p:spPr>
          <a:xfrm>
            <a:off x="609576" y="4221088"/>
            <a:ext cx="842691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000FF"/>
                </a:solidFill>
                <a:latin typeface="Courier New" panose="02070309020205020404" pitchFamily="49" charset="0"/>
              </a:rPr>
              <a:t>function</a:t>
            </a:r>
            <a:r>
              <a:rPr lang="en-GB" sz="12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1200" dirty="0" err="1">
                <a:solidFill>
                  <a:srgbClr val="795E26"/>
                </a:solidFill>
                <a:latin typeface="Courier New" panose="02070309020205020404" pitchFamily="49" charset="0"/>
              </a:rPr>
              <a:t>initialize_dictionary</a:t>
            </a:r>
            <a:r>
              <a:rPr lang="en-GB" sz="1200" dirty="0">
                <a:solidFill>
                  <a:srgbClr val="000000"/>
                </a:solidFill>
                <a:latin typeface="Courier New" panose="02070309020205020404" pitchFamily="49" charset="0"/>
              </a:rPr>
              <a:t>( </a:t>
            </a:r>
            <a:r>
              <a:rPr lang="en-GB" sz="1200" dirty="0" err="1">
                <a:solidFill>
                  <a:srgbClr val="000000"/>
                </a:solidFill>
                <a:latin typeface="Courier New" panose="02070309020205020404" pitchFamily="49" charset="0"/>
              </a:rPr>
              <a:t>init_values</a:t>
            </a:r>
            <a:r>
              <a:rPr lang="en-GB" sz="1200" dirty="0">
                <a:solidFill>
                  <a:srgbClr val="000000"/>
                </a:solidFill>
                <a:latin typeface="Courier New" panose="02070309020205020404" pitchFamily="49" charset="0"/>
              </a:rPr>
              <a:t>, length, </a:t>
            </a:r>
            <a:r>
              <a:rPr lang="en-GB" sz="1200" dirty="0" err="1">
                <a:latin typeface="Courier New" panose="02070309020205020404" pitchFamily="49" charset="0"/>
              </a:rPr>
              <a:t>map_to_int</a:t>
            </a:r>
            <a:r>
              <a:rPr lang="en-GB" sz="1200" dirty="0">
                <a:solidFill>
                  <a:srgbClr val="000000"/>
                </a:solidFill>
                <a:latin typeface="Courier New" panose="02070309020205020404" pitchFamily="49" charset="0"/>
              </a:rPr>
              <a:t> )</a:t>
            </a:r>
          </a:p>
          <a:p>
            <a:r>
              <a:rPr lang="en-GB" sz="1200" dirty="0">
                <a:solidFill>
                  <a:srgbClr val="000000"/>
                </a:solidFill>
                <a:latin typeface="Courier New" panose="02070309020205020404" pitchFamily="49" charset="0"/>
              </a:rPr>
              <a:t>    p = </a:t>
            </a:r>
            <a:r>
              <a:rPr lang="en-GB" sz="1200" dirty="0" err="1">
                <a:solidFill>
                  <a:srgbClr val="000000"/>
                </a:solidFill>
                <a:latin typeface="Courier New" panose="02070309020205020404" pitchFamily="49" charset="0"/>
              </a:rPr>
              <a:t>larger_prime</a:t>
            </a:r>
            <a:r>
              <a:rPr lang="en-GB" sz="1200" dirty="0">
                <a:solidFill>
                  <a:srgbClr val="000000"/>
                </a:solidFill>
                <a:latin typeface="Courier New" panose="02070309020205020404" pitchFamily="49" charset="0"/>
              </a:rPr>
              <a:t>(length)</a:t>
            </a:r>
          </a:p>
          <a:p>
            <a:r>
              <a:rPr lang="en-GB" sz="1200" dirty="0">
                <a:solidFill>
                  <a:srgbClr val="000000"/>
                </a:solidFill>
                <a:latin typeface="Courier New" panose="02070309020205020404" pitchFamily="49" charset="0"/>
              </a:rPr>
              <a:t>    h = (x)-&gt;(</a:t>
            </a:r>
            <a:r>
              <a:rPr lang="en-GB" sz="1200" dirty="0" err="1">
                <a:latin typeface="Courier New" panose="02070309020205020404" pitchFamily="49" charset="0"/>
              </a:rPr>
              <a:t>map_to_int</a:t>
            </a:r>
            <a:r>
              <a:rPr lang="en-GB" sz="1200" dirty="0">
                <a:solidFill>
                  <a:srgbClr val="000000"/>
                </a:solidFill>
                <a:latin typeface="Courier New" panose="02070309020205020404" pitchFamily="49" charset="0"/>
              </a:rPr>
              <a:t>(x) % p) % length + 1</a:t>
            </a:r>
          </a:p>
          <a:p>
            <a:r>
              <a:rPr lang="en-GB" sz="1200" dirty="0">
                <a:solidFill>
                  <a:srgbClr val="000000"/>
                </a:solidFill>
                <a:latin typeface="Courier New" panose="02070309020205020404" pitchFamily="49" charset="0"/>
              </a:rPr>
              <a:t>    d = </a:t>
            </a:r>
            <a:r>
              <a:rPr lang="en-GB" sz="1200" dirty="0">
                <a:solidFill>
                  <a:srgbClr val="795E26"/>
                </a:solidFill>
                <a:latin typeface="Courier New" panose="02070309020205020404" pitchFamily="49" charset="0"/>
              </a:rPr>
              <a:t>Dictionary</a:t>
            </a:r>
            <a:r>
              <a:rPr lang="en-GB" sz="1200" dirty="0">
                <a:solidFill>
                  <a:srgbClr val="000000"/>
                </a:solidFill>
                <a:latin typeface="Courier New" panose="02070309020205020404" pitchFamily="49" charset="0"/>
              </a:rPr>
              <a:t>( Array{Any}(</a:t>
            </a:r>
            <a:r>
              <a:rPr lang="en-GB" sz="1200" dirty="0" err="1">
                <a:solidFill>
                  <a:srgbClr val="000000"/>
                </a:solidFill>
                <a:latin typeface="Courier New" panose="02070309020205020404" pitchFamily="49" charset="0"/>
              </a:rPr>
              <a:t>nothing,length</a:t>
            </a:r>
            <a:r>
              <a:rPr lang="en-GB" sz="1200" dirty="0">
                <a:solidFill>
                  <a:srgbClr val="000000"/>
                </a:solidFill>
                <a:latin typeface="Courier New" panose="02070309020205020404" pitchFamily="49" charset="0"/>
              </a:rPr>
              <a:t>), h )</a:t>
            </a:r>
          </a:p>
          <a:p>
            <a:r>
              <a:rPr lang="en-GB" sz="1200" dirty="0">
                <a:solidFill>
                  <a:srgbClr val="AF00DB"/>
                </a:solidFill>
                <a:latin typeface="Courier New" panose="02070309020205020404" pitchFamily="49" charset="0"/>
              </a:rPr>
              <a:t>    for</a:t>
            </a:r>
            <a:r>
              <a:rPr lang="en-GB" sz="1200" dirty="0">
                <a:solidFill>
                  <a:srgbClr val="000000"/>
                </a:solidFill>
                <a:latin typeface="Courier New" panose="02070309020205020404" pitchFamily="49" charset="0"/>
              </a:rPr>
              <a:t> (k, e) in </a:t>
            </a:r>
            <a:r>
              <a:rPr lang="en-GB" sz="1200" dirty="0" err="1">
                <a:solidFill>
                  <a:srgbClr val="000000"/>
                </a:solidFill>
                <a:latin typeface="Courier New" panose="02070309020205020404" pitchFamily="49" charset="0"/>
              </a:rPr>
              <a:t>init_values</a:t>
            </a:r>
            <a:endParaRPr lang="en-GB" sz="12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GB" sz="1200" dirty="0">
                <a:solidFill>
                  <a:srgbClr val="795E26"/>
                </a:solidFill>
                <a:latin typeface="Courier New" panose="02070309020205020404" pitchFamily="49" charset="0"/>
              </a:rPr>
              <a:t>        insert</a:t>
            </a:r>
            <a:r>
              <a:rPr lang="en-GB" sz="1200" dirty="0">
                <a:solidFill>
                  <a:srgbClr val="000000"/>
                </a:solidFill>
                <a:latin typeface="Courier New" panose="02070309020205020404" pitchFamily="49" charset="0"/>
              </a:rPr>
              <a:t>(k, e, d)</a:t>
            </a:r>
          </a:p>
          <a:p>
            <a:r>
              <a:rPr lang="en-GB" sz="1200" dirty="0">
                <a:solidFill>
                  <a:srgbClr val="AF00DB"/>
                </a:solidFill>
                <a:latin typeface="Courier New" panose="02070309020205020404" pitchFamily="49" charset="0"/>
              </a:rPr>
              <a:t>    end</a:t>
            </a:r>
            <a:endParaRPr lang="en-GB" sz="12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GB" sz="1200" dirty="0">
                <a:solidFill>
                  <a:srgbClr val="AF00DB"/>
                </a:solidFill>
                <a:latin typeface="Courier New" panose="02070309020205020404" pitchFamily="49" charset="0"/>
              </a:rPr>
              <a:t>    return</a:t>
            </a:r>
            <a:r>
              <a:rPr lang="en-GB" sz="1200" dirty="0">
                <a:solidFill>
                  <a:srgbClr val="000000"/>
                </a:solidFill>
                <a:latin typeface="Courier New" panose="02070309020205020404" pitchFamily="49" charset="0"/>
              </a:rPr>
              <a:t> d</a:t>
            </a:r>
          </a:p>
          <a:p>
            <a:r>
              <a:rPr lang="en-GB" sz="1200" dirty="0">
                <a:solidFill>
                  <a:srgbClr val="0000FF"/>
                </a:solidFill>
                <a:latin typeface="Courier New" panose="02070309020205020404" pitchFamily="49" charset="0"/>
              </a:rPr>
              <a:t>end</a:t>
            </a:r>
            <a:endParaRPr lang="en-GB" sz="1200" dirty="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947006C-DD85-E145-9244-0B81220F2053}"/>
              </a:ext>
            </a:extLst>
          </p:cNvPr>
          <p:cNvSpPr/>
          <p:nvPr/>
        </p:nvSpPr>
        <p:spPr>
          <a:xfrm>
            <a:off x="642432" y="1106577"/>
            <a:ext cx="4184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solidFill>
                  <a:srgbClr val="0000FF"/>
                </a:solidFill>
                <a:latin typeface="Courier New" panose="02070309020205020404" pitchFamily="49" charset="0"/>
              </a:rPr>
              <a:t>struct</a:t>
            </a:r>
            <a:r>
              <a:rPr lang="en-GB" sz="1200" dirty="0">
                <a:solidFill>
                  <a:srgbClr val="000000"/>
                </a:solidFill>
                <a:latin typeface="Courier New" panose="02070309020205020404" pitchFamily="49" charset="0"/>
              </a:rPr>
              <a:t> Dictionary</a:t>
            </a:r>
          </a:p>
          <a:p>
            <a:r>
              <a:rPr lang="en-GB" sz="12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GB" sz="1200" dirty="0" err="1">
                <a:solidFill>
                  <a:srgbClr val="000000"/>
                </a:solidFill>
                <a:latin typeface="Courier New" panose="02070309020205020404" pitchFamily="49" charset="0"/>
              </a:rPr>
              <a:t>internal_repr</a:t>
            </a:r>
            <a:r>
              <a:rPr lang="en-GB" sz="1200" dirty="0">
                <a:solidFill>
                  <a:srgbClr val="000000"/>
                </a:solidFill>
                <a:latin typeface="Courier New" panose="02070309020205020404" pitchFamily="49" charset="0"/>
              </a:rPr>
              <a:t> :: </a:t>
            </a:r>
            <a:r>
              <a:rPr lang="en-GB" sz="1200" dirty="0">
                <a:solidFill>
                  <a:srgbClr val="267F99"/>
                </a:solidFill>
                <a:latin typeface="Courier New" panose="02070309020205020404" pitchFamily="49" charset="0"/>
              </a:rPr>
              <a:t>Array{Any}</a:t>
            </a:r>
            <a:endParaRPr lang="en-GB" sz="12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GB" sz="1200" dirty="0">
                <a:solidFill>
                  <a:srgbClr val="000000"/>
                </a:solidFill>
                <a:latin typeface="Courier New" panose="02070309020205020404" pitchFamily="49" charset="0"/>
              </a:rPr>
              <a:t>  h :: Function</a:t>
            </a:r>
          </a:p>
          <a:p>
            <a:r>
              <a:rPr lang="en-GB" sz="1200" dirty="0">
                <a:solidFill>
                  <a:srgbClr val="0000FF"/>
                </a:solidFill>
                <a:latin typeface="Courier New" panose="02070309020205020404" pitchFamily="49" charset="0"/>
              </a:rPr>
              <a:t>end</a:t>
            </a:r>
            <a:endParaRPr lang="en-GB" sz="1200" dirty="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A08CD13-A3D5-8A48-9EFF-2E17220467D1}"/>
              </a:ext>
            </a:extLst>
          </p:cNvPr>
          <p:cNvSpPr/>
          <p:nvPr/>
        </p:nvSpPr>
        <p:spPr>
          <a:xfrm>
            <a:off x="609166" y="6021288"/>
            <a:ext cx="769252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solidFill>
                  <a:srgbClr val="000000"/>
                </a:solidFill>
                <a:latin typeface="Courier New" panose="02070309020205020404" pitchFamily="49" charset="0"/>
              </a:rPr>
              <a:t>d = </a:t>
            </a:r>
            <a:r>
              <a:rPr lang="en-GB" sz="1200" dirty="0" err="1">
                <a:solidFill>
                  <a:srgbClr val="795E26"/>
                </a:solidFill>
                <a:latin typeface="Courier New" panose="02070309020205020404" pitchFamily="49" charset="0"/>
              </a:rPr>
              <a:t>initialize_dictionary</a:t>
            </a:r>
            <a:r>
              <a:rPr lang="en-GB" sz="1200" dirty="0">
                <a:solidFill>
                  <a:srgbClr val="000000"/>
                </a:solidFill>
                <a:latin typeface="Courier New" panose="02070309020205020404" pitchFamily="49" charset="0"/>
              </a:rPr>
              <a:t>( </a:t>
            </a:r>
            <a:r>
              <a:rPr lang="en-GB" sz="1200">
                <a:solidFill>
                  <a:srgbClr val="000000"/>
                </a:solidFill>
                <a:latin typeface="Courier New" panose="02070309020205020404" pitchFamily="49" charset="0"/>
              </a:rPr>
              <a:t>[...], 100, my</a:t>
            </a:r>
            <a:r>
              <a:rPr lang="en-GB" sz="1200" dirty="0" err="1">
                <a:solidFill>
                  <a:srgbClr val="000000"/>
                </a:solidFill>
                <a:latin typeface="Courier New" panose="02070309020205020404" pitchFamily="49" charset="0"/>
              </a:rPr>
              <a:t>_map_to_int</a:t>
            </a:r>
            <a:r>
              <a:rPr lang="en-GB" sz="1200" dirty="0">
                <a:solidFill>
                  <a:srgbClr val="000000"/>
                </a:solidFill>
                <a:latin typeface="Courier New" panose="020703090202050204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044295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C11AD-226C-544B-AE26-CBEDBBFE24AD}" type="slidenum">
              <a:rPr lang="de-DE"/>
              <a:pPr/>
              <a:t>11</a:t>
            </a:fld>
            <a:endParaRPr lang="de-DE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Hashing</a:t>
            </a:r>
            <a:r>
              <a:rPr lang="de-DE" dirty="0"/>
              <a:t> (perfekte Streuung, </a:t>
            </a:r>
            <a:r>
              <a:rPr lang="de-DE" dirty="0">
                <a:solidFill>
                  <a:srgbClr val="FF0000"/>
                </a:solidFill>
              </a:rPr>
              <a:t>keine Kollisionen</a:t>
            </a:r>
            <a:r>
              <a:rPr lang="de-DE" dirty="0"/>
              <a:t>)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700" dirty="0">
                <a:solidFill>
                  <a:srgbClr val="0000FF"/>
                </a:solidFill>
                <a:latin typeface="Courier New" panose="02070309020205020404" pitchFamily="49" charset="0"/>
              </a:rPr>
              <a:t>function</a:t>
            </a:r>
            <a:r>
              <a:rPr lang="en-GB" sz="17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1700" dirty="0">
                <a:solidFill>
                  <a:srgbClr val="795E26"/>
                </a:solidFill>
                <a:latin typeface="Courier New" panose="02070309020205020404" pitchFamily="49" charset="0"/>
              </a:rPr>
              <a:t>insert</a:t>
            </a:r>
            <a:r>
              <a:rPr lang="en-GB" sz="1700" dirty="0">
                <a:solidFill>
                  <a:srgbClr val="000000"/>
                </a:solidFill>
                <a:latin typeface="Courier New" panose="02070309020205020404" pitchFamily="49" charset="0"/>
              </a:rPr>
              <a:t>(k, e, d)</a:t>
            </a:r>
          </a:p>
          <a:p>
            <a:pPr marL="0" indent="0">
              <a:buNone/>
            </a:pPr>
            <a:r>
              <a:rPr lang="en-GB" sz="1700" dirty="0">
                <a:solidFill>
                  <a:srgbClr val="000000"/>
                </a:solidFill>
                <a:latin typeface="Courier New" panose="02070309020205020404" pitchFamily="49" charset="0"/>
              </a:rPr>
              <a:t>  T = </a:t>
            </a:r>
            <a:r>
              <a:rPr lang="en-GB" sz="1700" dirty="0" err="1">
                <a:solidFill>
                  <a:srgbClr val="000000"/>
                </a:solidFill>
                <a:latin typeface="Courier New" panose="02070309020205020404" pitchFamily="49" charset="0"/>
              </a:rPr>
              <a:t>d.internal_repr</a:t>
            </a:r>
            <a:br>
              <a:rPr lang="en-GB" sz="1700" dirty="0">
                <a:solidFill>
                  <a:srgbClr val="000000"/>
                </a:solidFill>
                <a:latin typeface="Courier New" panose="02070309020205020404" pitchFamily="49" charset="0"/>
              </a:rPr>
            </a:br>
            <a:r>
              <a:rPr lang="en-GB" sz="1700" dirty="0">
                <a:solidFill>
                  <a:srgbClr val="000000"/>
                </a:solidFill>
                <a:latin typeface="Courier New" panose="02070309020205020404" pitchFamily="49" charset="0"/>
              </a:rPr>
              <a:t>  T[</a:t>
            </a:r>
            <a:r>
              <a:rPr lang="en-GB" sz="1700" dirty="0" err="1">
                <a:solidFill>
                  <a:srgbClr val="000000"/>
                </a:solidFill>
                <a:latin typeface="Courier New" panose="02070309020205020404" pitchFamily="49" charset="0"/>
              </a:rPr>
              <a:t>d.</a:t>
            </a:r>
            <a:r>
              <a:rPr lang="en-GB" sz="1700" dirty="0" err="1">
                <a:solidFill>
                  <a:srgbClr val="795E26"/>
                </a:solidFill>
                <a:latin typeface="Courier New" panose="02070309020205020404" pitchFamily="49" charset="0"/>
              </a:rPr>
              <a:t>h</a:t>
            </a:r>
            <a:r>
              <a:rPr lang="en-GB" sz="1700" dirty="0">
                <a:solidFill>
                  <a:srgbClr val="000000"/>
                </a:solidFill>
                <a:latin typeface="Courier New" panose="02070309020205020404" pitchFamily="49" charset="0"/>
              </a:rPr>
              <a:t>(k)] = (k, e)</a:t>
            </a:r>
          </a:p>
          <a:p>
            <a:pPr marL="0" indent="0">
              <a:buNone/>
            </a:pPr>
            <a:r>
              <a:rPr lang="en-GB" sz="1700" dirty="0">
                <a:solidFill>
                  <a:srgbClr val="0000FF"/>
                </a:solidFill>
                <a:latin typeface="Courier New" panose="02070309020205020404" pitchFamily="49" charset="0"/>
              </a:rPr>
              <a:t>end</a:t>
            </a:r>
            <a:endParaRPr lang="de-DE" sz="1700" b="1" dirty="0"/>
          </a:p>
          <a:p>
            <a:pPr marL="0" indent="0">
              <a:buNone/>
            </a:pPr>
            <a:r>
              <a:rPr lang="en-GB" sz="1700" dirty="0">
                <a:solidFill>
                  <a:srgbClr val="0000FF"/>
                </a:solidFill>
                <a:latin typeface="Courier New" panose="02070309020205020404" pitchFamily="49" charset="0"/>
              </a:rPr>
              <a:t>function</a:t>
            </a:r>
            <a:r>
              <a:rPr lang="en-GB" sz="17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1700" dirty="0">
                <a:solidFill>
                  <a:srgbClr val="795E26"/>
                </a:solidFill>
                <a:latin typeface="Courier New" panose="02070309020205020404" pitchFamily="49" charset="0"/>
              </a:rPr>
              <a:t>delete</a:t>
            </a:r>
            <a:r>
              <a:rPr lang="en-GB" sz="1700" dirty="0">
                <a:solidFill>
                  <a:srgbClr val="000000"/>
                </a:solidFill>
                <a:latin typeface="Courier New" panose="02070309020205020404" pitchFamily="49" charset="0"/>
              </a:rPr>
              <a:t>(k, d)</a:t>
            </a:r>
            <a:br>
              <a:rPr lang="en-GB" sz="1700" dirty="0">
                <a:solidFill>
                  <a:srgbClr val="000000"/>
                </a:solidFill>
                <a:latin typeface="Courier New" panose="02070309020205020404" pitchFamily="49" charset="0"/>
              </a:rPr>
            </a:br>
            <a:r>
              <a:rPr lang="en-GB" sz="1700" dirty="0">
                <a:solidFill>
                  <a:srgbClr val="000000"/>
                </a:solidFill>
                <a:latin typeface="Courier New" panose="02070309020205020404" pitchFamily="49" charset="0"/>
              </a:rPr>
              <a:t>  T = </a:t>
            </a:r>
            <a:r>
              <a:rPr lang="en-GB" sz="1700" dirty="0" err="1">
                <a:solidFill>
                  <a:srgbClr val="000000"/>
                </a:solidFill>
                <a:latin typeface="Courier New" panose="02070309020205020404" pitchFamily="49" charset="0"/>
              </a:rPr>
              <a:t>d.internal_repr</a:t>
            </a:r>
            <a:br>
              <a:rPr lang="en-GB" sz="1700" dirty="0">
                <a:solidFill>
                  <a:srgbClr val="000000"/>
                </a:solidFill>
                <a:latin typeface="Courier New" panose="02070309020205020404" pitchFamily="49" charset="0"/>
              </a:rPr>
            </a:br>
            <a:r>
              <a:rPr lang="en-GB" sz="1700" dirty="0">
                <a:solidFill>
                  <a:srgbClr val="000000"/>
                </a:solidFill>
                <a:latin typeface="Courier New" panose="02070309020205020404" pitchFamily="49" charset="0"/>
              </a:rPr>
              <a:t>  T[</a:t>
            </a:r>
            <a:r>
              <a:rPr lang="en-GB" sz="1700" dirty="0" err="1">
                <a:solidFill>
                  <a:srgbClr val="000000"/>
                </a:solidFill>
                <a:latin typeface="Courier New" panose="02070309020205020404" pitchFamily="49" charset="0"/>
              </a:rPr>
              <a:t>d.</a:t>
            </a:r>
            <a:r>
              <a:rPr lang="en-GB" sz="1700" dirty="0" err="1">
                <a:solidFill>
                  <a:srgbClr val="795E26"/>
                </a:solidFill>
                <a:latin typeface="Courier New" panose="02070309020205020404" pitchFamily="49" charset="0"/>
              </a:rPr>
              <a:t>h</a:t>
            </a:r>
            <a:r>
              <a:rPr lang="en-GB" sz="1700" dirty="0">
                <a:solidFill>
                  <a:srgbClr val="000000"/>
                </a:solidFill>
                <a:latin typeface="Courier New" panose="02070309020205020404" pitchFamily="49" charset="0"/>
              </a:rPr>
              <a:t>(k)] = </a:t>
            </a:r>
            <a:r>
              <a:rPr lang="en-GB" sz="1700" dirty="0">
                <a:solidFill>
                  <a:srgbClr val="0000FF"/>
                </a:solidFill>
                <a:latin typeface="Courier New" panose="02070309020205020404" pitchFamily="49" charset="0"/>
              </a:rPr>
              <a:t>nothing</a:t>
            </a:r>
            <a:endParaRPr lang="en-GB" sz="17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700" dirty="0">
                <a:solidFill>
                  <a:srgbClr val="0000FF"/>
                </a:solidFill>
                <a:latin typeface="Courier New" panose="02070309020205020404" pitchFamily="49" charset="0"/>
              </a:rPr>
              <a:t>end</a:t>
            </a:r>
          </a:p>
          <a:p>
            <a:pPr marL="0" indent="0">
              <a:buNone/>
            </a:pPr>
            <a:r>
              <a:rPr lang="en-GB" sz="1700" dirty="0">
                <a:solidFill>
                  <a:srgbClr val="0000FF"/>
                </a:solidFill>
                <a:latin typeface="Courier New" panose="02070309020205020404" pitchFamily="49" charset="0"/>
              </a:rPr>
              <a:t>function</a:t>
            </a:r>
            <a:r>
              <a:rPr lang="en-GB" sz="17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1700" dirty="0">
                <a:solidFill>
                  <a:srgbClr val="795E26"/>
                </a:solidFill>
                <a:latin typeface="Courier New" panose="02070309020205020404" pitchFamily="49" charset="0"/>
              </a:rPr>
              <a:t>lookup</a:t>
            </a:r>
            <a:r>
              <a:rPr lang="en-GB" sz="1700" dirty="0">
                <a:solidFill>
                  <a:srgbClr val="000000"/>
                </a:solidFill>
                <a:latin typeface="Courier New" panose="02070309020205020404" pitchFamily="49" charset="0"/>
              </a:rPr>
              <a:t>(k, d)</a:t>
            </a:r>
            <a:br>
              <a:rPr lang="en-GB" sz="1700" dirty="0">
                <a:solidFill>
                  <a:srgbClr val="000000"/>
                </a:solidFill>
                <a:latin typeface="Courier New" panose="02070309020205020404" pitchFamily="49" charset="0"/>
              </a:rPr>
            </a:br>
            <a:r>
              <a:rPr lang="en-GB" sz="1700" dirty="0">
                <a:solidFill>
                  <a:srgbClr val="000000"/>
                </a:solidFill>
                <a:latin typeface="Courier New" panose="02070309020205020404" pitchFamily="49" charset="0"/>
              </a:rPr>
              <a:t>  T = </a:t>
            </a:r>
            <a:r>
              <a:rPr lang="en-GB" sz="1700" dirty="0" err="1">
                <a:solidFill>
                  <a:srgbClr val="000000"/>
                </a:solidFill>
                <a:latin typeface="Courier New" panose="02070309020205020404" pitchFamily="49" charset="0"/>
              </a:rPr>
              <a:t>d.internal_repr</a:t>
            </a:r>
            <a:br>
              <a:rPr lang="en-GB" sz="1700" dirty="0">
                <a:solidFill>
                  <a:srgbClr val="000000"/>
                </a:solidFill>
                <a:latin typeface="Courier New" panose="02070309020205020404" pitchFamily="49" charset="0"/>
              </a:rPr>
            </a:br>
            <a:r>
              <a:rPr lang="en-GB" sz="1700" dirty="0">
                <a:solidFill>
                  <a:srgbClr val="000000"/>
                </a:solidFill>
                <a:latin typeface="Courier New" panose="02070309020205020404" pitchFamily="49" charset="0"/>
              </a:rPr>
              <a:t>  t = T[</a:t>
            </a:r>
            <a:r>
              <a:rPr lang="en-GB" sz="1700" dirty="0" err="1">
                <a:solidFill>
                  <a:srgbClr val="000000"/>
                </a:solidFill>
                <a:latin typeface="Courier New" panose="02070309020205020404" pitchFamily="49" charset="0"/>
              </a:rPr>
              <a:t>d.</a:t>
            </a:r>
            <a:r>
              <a:rPr lang="en-GB" sz="1700" dirty="0" err="1">
                <a:solidFill>
                  <a:srgbClr val="795E26"/>
                </a:solidFill>
                <a:latin typeface="Courier New" panose="02070309020205020404" pitchFamily="49" charset="0"/>
              </a:rPr>
              <a:t>h</a:t>
            </a:r>
            <a:r>
              <a:rPr lang="en-GB" sz="1700" dirty="0">
                <a:solidFill>
                  <a:srgbClr val="000000"/>
                </a:solidFill>
                <a:latin typeface="Courier New" panose="02070309020205020404" pitchFamily="49" charset="0"/>
              </a:rPr>
              <a:t>(k)]</a:t>
            </a:r>
            <a:br>
              <a:rPr lang="en-GB" sz="1700" dirty="0">
                <a:solidFill>
                  <a:srgbClr val="000000"/>
                </a:solidFill>
                <a:latin typeface="Courier New" panose="02070309020205020404" pitchFamily="49" charset="0"/>
              </a:rPr>
            </a:br>
            <a:r>
              <a:rPr lang="en-GB" sz="17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GB" sz="1700" dirty="0">
                <a:solidFill>
                  <a:srgbClr val="AF00DB"/>
                </a:solidFill>
                <a:latin typeface="Courier New" panose="02070309020205020404" pitchFamily="49" charset="0"/>
              </a:rPr>
              <a:t>return if</a:t>
            </a:r>
            <a:r>
              <a:rPr lang="en-GB" sz="17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1700" dirty="0" err="1">
                <a:solidFill>
                  <a:srgbClr val="795E26"/>
                </a:solidFill>
                <a:latin typeface="Courier New" panose="02070309020205020404" pitchFamily="49" charset="0"/>
              </a:rPr>
              <a:t>isnothing</a:t>
            </a:r>
            <a:r>
              <a:rPr lang="en-GB" sz="1700" dirty="0">
                <a:solidFill>
                  <a:srgbClr val="000000"/>
                </a:solidFill>
                <a:latin typeface="Courier New" panose="02070309020205020404" pitchFamily="49" charset="0"/>
              </a:rPr>
              <a:t>(t)  </a:t>
            </a:r>
            <a:r>
              <a:rPr lang="en-GB" sz="1700" dirty="0">
                <a:solidFill>
                  <a:srgbClr val="0000FF"/>
                </a:solidFill>
                <a:latin typeface="Courier New" panose="02070309020205020404" pitchFamily="49" charset="0"/>
              </a:rPr>
              <a:t>nothing </a:t>
            </a:r>
            <a:r>
              <a:rPr lang="en-GB" sz="1700" dirty="0">
                <a:solidFill>
                  <a:srgbClr val="AF00DB"/>
                </a:solidFill>
                <a:latin typeface="Courier New" panose="02070309020205020404" pitchFamily="49" charset="0"/>
              </a:rPr>
              <a:t>else</a:t>
            </a:r>
            <a:r>
              <a:rPr lang="en-GB" sz="1700" dirty="0">
                <a:solidFill>
                  <a:srgbClr val="000000"/>
                </a:solidFill>
                <a:latin typeface="Courier New" panose="02070309020205020404" pitchFamily="49" charset="0"/>
              </a:rPr>
              <a:t> t[</a:t>
            </a:r>
            <a:r>
              <a:rPr lang="en-GB" sz="1700" dirty="0">
                <a:solidFill>
                  <a:srgbClr val="098658"/>
                </a:solidFill>
                <a:latin typeface="Courier New" panose="02070309020205020404" pitchFamily="49" charset="0"/>
              </a:rPr>
              <a:t>2</a:t>
            </a:r>
            <a:r>
              <a:rPr lang="en-GB" sz="1700" dirty="0">
                <a:solidFill>
                  <a:srgbClr val="000000"/>
                </a:solidFill>
                <a:latin typeface="Courier New" panose="02070309020205020404" pitchFamily="49" charset="0"/>
              </a:rPr>
              <a:t>] </a:t>
            </a:r>
            <a:r>
              <a:rPr lang="en-GB" sz="1700" dirty="0">
                <a:solidFill>
                  <a:srgbClr val="AF00DB"/>
                </a:solidFill>
                <a:latin typeface="Courier New" panose="02070309020205020404" pitchFamily="49" charset="0"/>
              </a:rPr>
              <a:t>end</a:t>
            </a:r>
            <a:br>
              <a:rPr lang="en-GB" sz="1700" dirty="0">
                <a:solidFill>
                  <a:srgbClr val="AF00DB"/>
                </a:solidFill>
                <a:latin typeface="Courier New" panose="02070309020205020404" pitchFamily="49" charset="0"/>
              </a:rPr>
            </a:br>
            <a:r>
              <a:rPr lang="en-GB" sz="1700" dirty="0">
                <a:solidFill>
                  <a:srgbClr val="0000FF"/>
                </a:solidFill>
                <a:latin typeface="Courier New" panose="02070309020205020404" pitchFamily="49" charset="0"/>
              </a:rPr>
              <a:t>end</a:t>
            </a:r>
            <a:endParaRPr lang="de-DE" sz="1700" b="1" dirty="0"/>
          </a:p>
        </p:txBody>
      </p:sp>
      <p:grpSp>
        <p:nvGrpSpPr>
          <p:cNvPr id="2" name="Gruppierung 1"/>
          <p:cNvGrpSpPr/>
          <p:nvPr/>
        </p:nvGrpSpPr>
        <p:grpSpPr>
          <a:xfrm>
            <a:off x="2987824" y="5195645"/>
            <a:ext cx="5328592" cy="503238"/>
            <a:chOff x="3419872" y="2060848"/>
            <a:chExt cx="5543550" cy="504825"/>
          </a:xfrm>
        </p:grpSpPr>
        <p:sp>
          <p:nvSpPr>
            <p:cNvPr id="5" name="Rectangle 11"/>
            <p:cNvSpPr>
              <a:spLocks noChangeArrowheads="1"/>
            </p:cNvSpPr>
            <p:nvPr/>
          </p:nvSpPr>
          <p:spPr bwMode="auto">
            <a:xfrm>
              <a:off x="3419872" y="2060848"/>
              <a:ext cx="5543550" cy="50482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" name="Rectangle 12"/>
            <p:cNvSpPr>
              <a:spLocks noChangeArrowheads="1"/>
            </p:cNvSpPr>
            <p:nvPr/>
          </p:nvSpPr>
          <p:spPr bwMode="auto">
            <a:xfrm>
              <a:off x="3923110" y="2060848"/>
              <a:ext cx="503237" cy="5032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 sz="1200" dirty="0"/>
                <a:t>(14,e</a:t>
              </a:r>
              <a:r>
                <a:rPr lang="de-DE" sz="1200" baseline="-25000" dirty="0"/>
                <a:t>5</a:t>
              </a:r>
              <a:r>
                <a:rPr lang="de-DE" sz="1200" dirty="0"/>
                <a:t> )</a:t>
              </a:r>
              <a:endParaRPr lang="de-DE" sz="1200" baseline="-25000" dirty="0"/>
            </a:p>
          </p:txBody>
        </p:sp>
        <p:sp>
          <p:nvSpPr>
            <p:cNvPr id="8" name="Rectangle 13"/>
            <p:cNvSpPr>
              <a:spLocks noChangeArrowheads="1"/>
            </p:cNvSpPr>
            <p:nvPr/>
          </p:nvSpPr>
          <p:spPr bwMode="auto">
            <a:xfrm>
              <a:off x="4931172" y="2060848"/>
              <a:ext cx="503238" cy="5032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 sz="1200" dirty="0"/>
                <a:t>(5,e</a:t>
              </a:r>
              <a:r>
                <a:rPr lang="de-DE" sz="1200" baseline="-25000" dirty="0"/>
                <a:t>3</a:t>
              </a:r>
              <a:r>
                <a:rPr lang="de-DE" sz="1200" dirty="0"/>
                <a:t>)</a:t>
              </a:r>
              <a:endParaRPr lang="de-DE" sz="1200" baseline="-25000" dirty="0"/>
            </a:p>
          </p:txBody>
        </p:sp>
        <p:sp>
          <p:nvSpPr>
            <p:cNvPr id="9" name="Rectangle 14"/>
            <p:cNvSpPr>
              <a:spLocks noChangeArrowheads="1"/>
            </p:cNvSpPr>
            <p:nvPr/>
          </p:nvSpPr>
          <p:spPr bwMode="auto">
            <a:xfrm>
              <a:off x="6947297" y="2060848"/>
              <a:ext cx="503238" cy="5032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 sz="1200" dirty="0"/>
                <a:t>(1,e</a:t>
              </a:r>
              <a:r>
                <a:rPr lang="de-DE" sz="1200" baseline="-25000" dirty="0"/>
                <a:t>1</a:t>
              </a:r>
              <a:r>
                <a:rPr lang="de-DE" sz="1200" dirty="0"/>
                <a:t>)</a:t>
              </a:r>
              <a:endParaRPr lang="de-DE" sz="1200" baseline="-25000" dirty="0"/>
            </a:p>
          </p:txBody>
        </p:sp>
        <p:sp>
          <p:nvSpPr>
            <p:cNvPr id="10" name="Rectangle 15"/>
            <p:cNvSpPr>
              <a:spLocks noChangeArrowheads="1"/>
            </p:cNvSpPr>
            <p:nvPr/>
          </p:nvSpPr>
          <p:spPr bwMode="auto">
            <a:xfrm>
              <a:off x="5939235" y="2060848"/>
              <a:ext cx="503237" cy="5032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 sz="1200" dirty="0"/>
                <a:t>(3,e</a:t>
              </a:r>
              <a:r>
                <a:rPr lang="de-DE" sz="1200" baseline="-25000" dirty="0"/>
                <a:t>2</a:t>
              </a:r>
              <a:r>
                <a:rPr lang="de-DE" sz="1200" dirty="0"/>
                <a:t>)</a:t>
              </a:r>
              <a:endParaRPr lang="de-DE" sz="1200" baseline="-25000" dirty="0"/>
            </a:p>
          </p:txBody>
        </p:sp>
        <p:sp>
          <p:nvSpPr>
            <p:cNvPr id="11" name="Rectangle 16"/>
            <p:cNvSpPr>
              <a:spLocks noChangeArrowheads="1"/>
            </p:cNvSpPr>
            <p:nvPr/>
          </p:nvSpPr>
          <p:spPr bwMode="auto">
            <a:xfrm>
              <a:off x="6444060" y="2060848"/>
              <a:ext cx="503237" cy="5032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 sz="1200" dirty="0"/>
                <a:t>(19,e</a:t>
              </a:r>
              <a:r>
                <a:rPr lang="de-DE" sz="1200" baseline="-25000" dirty="0"/>
                <a:t>6</a:t>
              </a:r>
              <a:r>
                <a:rPr lang="de-DE" sz="1200" dirty="0"/>
                <a:t>)</a:t>
              </a:r>
              <a:endParaRPr lang="de-DE" sz="1200" baseline="-25000" dirty="0"/>
            </a:p>
          </p:txBody>
        </p:sp>
        <p:sp>
          <p:nvSpPr>
            <p:cNvPr id="12" name="Rectangle 17"/>
            <p:cNvSpPr>
              <a:spLocks noChangeArrowheads="1"/>
            </p:cNvSpPr>
            <p:nvPr/>
          </p:nvSpPr>
          <p:spPr bwMode="auto">
            <a:xfrm>
              <a:off x="7955360" y="2060848"/>
              <a:ext cx="503237" cy="5032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 sz="1200" dirty="0"/>
                <a:t>(10,e</a:t>
              </a:r>
              <a:r>
                <a:rPr lang="de-DE" sz="1200" baseline="-25000" dirty="0"/>
                <a:t>4</a:t>
              </a:r>
              <a:r>
                <a:rPr lang="de-DE" sz="1200" dirty="0"/>
                <a:t>)</a:t>
              </a:r>
              <a:endParaRPr lang="de-DE" sz="1200" baseline="-25000" dirty="0"/>
            </a:p>
          </p:txBody>
        </p:sp>
      </p:grp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1117605" y="5009211"/>
            <a:ext cx="288032" cy="115212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 sz="1800" dirty="0"/>
          </a:p>
        </p:txBody>
      </p:sp>
      <p:sp>
        <p:nvSpPr>
          <p:cNvPr id="14" name="Line 22"/>
          <p:cNvSpPr>
            <a:spLocks noChangeShapeType="1"/>
          </p:cNvSpPr>
          <p:nvPr/>
        </p:nvSpPr>
        <p:spPr bwMode="auto">
          <a:xfrm>
            <a:off x="1259632" y="5267653"/>
            <a:ext cx="1728192" cy="0"/>
          </a:xfrm>
          <a:prstGeom prst="line">
            <a:avLst/>
          </a:prstGeom>
          <a:noFill/>
          <a:ln w="19050" cmpd="sng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" name="Rechteck 2"/>
          <p:cNvSpPr/>
          <p:nvPr/>
        </p:nvSpPr>
        <p:spPr>
          <a:xfrm>
            <a:off x="369058" y="5009211"/>
            <a:ext cx="2760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solidFill>
                  <a:schemeClr val="hlink"/>
                </a:solidFill>
              </a:rPr>
              <a:t>s</a:t>
            </a:r>
            <a:endParaRPr lang="de-DE" dirty="0"/>
          </a:p>
        </p:txBody>
      </p:sp>
      <p:sp>
        <p:nvSpPr>
          <p:cNvPr id="16" name="Line 22"/>
          <p:cNvSpPr>
            <a:spLocks noChangeShapeType="1"/>
          </p:cNvSpPr>
          <p:nvPr/>
        </p:nvSpPr>
        <p:spPr bwMode="auto">
          <a:xfrm>
            <a:off x="678764" y="5225235"/>
            <a:ext cx="432048" cy="0"/>
          </a:xfrm>
          <a:prstGeom prst="line">
            <a:avLst/>
          </a:prstGeom>
          <a:noFill/>
          <a:ln w="19050" cmpd="sng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" name="Rechteck 3"/>
          <p:cNvSpPr/>
          <p:nvPr/>
        </p:nvSpPr>
        <p:spPr>
          <a:xfrm>
            <a:off x="1472105" y="5267653"/>
            <a:ext cx="116410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400" dirty="0" err="1"/>
              <a:t>internal_repr</a:t>
            </a:r>
            <a:endParaRPr lang="de-DE" sz="1400" dirty="0"/>
          </a:p>
        </p:txBody>
      </p:sp>
      <p:sp>
        <p:nvSpPr>
          <p:cNvPr id="15" name="Cloud Callout 14">
            <a:extLst>
              <a:ext uri="{FF2B5EF4-FFF2-40B4-BE49-F238E27FC236}">
                <a16:creationId xmlns:a16="http://schemas.microsoft.com/office/drawing/2014/main" id="{B0AE5D26-7720-D744-B772-24873E453CE7}"/>
              </a:ext>
            </a:extLst>
          </p:cNvPr>
          <p:cNvSpPr/>
          <p:nvPr/>
        </p:nvSpPr>
        <p:spPr>
          <a:xfrm>
            <a:off x="5006291" y="1412776"/>
            <a:ext cx="2260630" cy="1324199"/>
          </a:xfrm>
          <a:prstGeom prst="cloudCallout">
            <a:avLst>
              <a:gd name="adj1" fmla="val -70581"/>
              <a:gd name="adj2" fmla="val -24515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Perfekte Streuung?</a:t>
            </a:r>
          </a:p>
        </p:txBody>
      </p:sp>
      <p:sp>
        <p:nvSpPr>
          <p:cNvPr id="20" name="Cloud Callout 19">
            <a:extLst>
              <a:ext uri="{FF2B5EF4-FFF2-40B4-BE49-F238E27FC236}">
                <a16:creationId xmlns:a16="http://schemas.microsoft.com/office/drawing/2014/main" id="{7F901AC1-2C7A-5443-9178-2501C381FB91}"/>
              </a:ext>
            </a:extLst>
          </p:cNvPr>
          <p:cNvSpPr/>
          <p:nvPr/>
        </p:nvSpPr>
        <p:spPr>
          <a:xfrm>
            <a:off x="6123891" y="2348880"/>
            <a:ext cx="2260630" cy="936104"/>
          </a:xfrm>
          <a:prstGeom prst="cloudCallout">
            <a:avLst>
              <a:gd name="adj1" fmla="val -119457"/>
              <a:gd name="adj2" fmla="val -88279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Zu schön, um wahr zu sein</a:t>
            </a:r>
          </a:p>
        </p:txBody>
      </p:sp>
      <p:sp>
        <p:nvSpPr>
          <p:cNvPr id="21" name="Line 44">
            <a:extLst>
              <a:ext uri="{FF2B5EF4-FFF2-40B4-BE49-F238E27FC236}">
                <a16:creationId xmlns:a16="http://schemas.microsoft.com/office/drawing/2014/main" id="{6A93E7DC-DA2F-2343-8418-04D520CC5ED5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1869573" y="5372734"/>
            <a:ext cx="0" cy="1159418"/>
          </a:xfrm>
          <a:prstGeom prst="line">
            <a:avLst/>
          </a:prstGeom>
          <a:noFill/>
          <a:ln w="19050">
            <a:solidFill>
              <a:schemeClr val="tx1"/>
            </a:solidFill>
            <a:prstDash val="solid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55CDC85-FB00-B24E-B042-6C8FA992F189}"/>
              </a:ext>
            </a:extLst>
          </p:cNvPr>
          <p:cNvSpPr txBox="1"/>
          <p:nvPr/>
        </p:nvSpPr>
        <p:spPr>
          <a:xfrm flipH="1">
            <a:off x="1617558" y="593551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h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00107B9-13FA-7B47-B85B-9172E4510F49}"/>
              </a:ext>
            </a:extLst>
          </p:cNvPr>
          <p:cNvSpPr txBox="1"/>
          <p:nvPr/>
        </p:nvSpPr>
        <p:spPr>
          <a:xfrm flipH="1">
            <a:off x="2449993" y="5792007"/>
            <a:ext cx="962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i="1" dirty="0"/>
              <a:t>function</a:t>
            </a:r>
          </a:p>
        </p:txBody>
      </p:sp>
    </p:spTree>
    <p:extLst>
      <p:ext uri="{BB962C8B-B14F-4D97-AF65-F5344CB8AC3E}">
        <p14:creationId xmlns:p14="http://schemas.microsoft.com/office/powerpoint/2010/main" val="1433979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0" grpId="0" animBg="1"/>
      <p:bldP spid="21" grpId="0" animBg="1"/>
      <p:bldP spid="22" grpId="0"/>
      <p:bldP spid="2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8422C-8FE7-3B4B-8D8D-58A0DEB30D7A}" type="slidenum">
              <a:rPr lang="de-DE"/>
              <a:pPr/>
              <a:t>12</a:t>
            </a:fld>
            <a:endParaRPr lang="de-DE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Hashing</a:t>
            </a:r>
            <a:r>
              <a:rPr lang="de-DE" dirty="0"/>
              <a:t> zur Assoziation und zum Suchen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507288" cy="4968875"/>
          </a:xfrm>
        </p:spPr>
        <p:txBody>
          <a:bodyPr/>
          <a:lstStyle/>
          <a:p>
            <a:pPr>
              <a:buFontTx/>
              <a:buNone/>
            </a:pPr>
            <a:r>
              <a:rPr lang="de-DE" dirty="0">
                <a:solidFill>
                  <a:srgbClr val="000000"/>
                </a:solidFill>
              </a:rPr>
              <a:t>Analyse bei perfekter Streuung</a:t>
            </a:r>
          </a:p>
          <a:p>
            <a:r>
              <a:rPr lang="de-DE" dirty="0" err="1">
                <a:solidFill>
                  <a:srgbClr val="000000"/>
                </a:solidFill>
              </a:rPr>
              <a:t>insert</a:t>
            </a:r>
            <a:r>
              <a:rPr lang="de-DE" dirty="0">
                <a:solidFill>
                  <a:srgbClr val="000000"/>
                </a:solidFill>
              </a:rPr>
              <a:t>: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O(f(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map_to_int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, h)) = O(1) </a:t>
            </a:r>
            <a:br>
              <a:rPr lang="de-DE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                               </a:t>
            </a:r>
            <a:r>
              <a:rPr lang="de-DE" dirty="0"/>
              <a:t>für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map_to_int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dirty="0"/>
              <a:t>hinreichend einfach</a:t>
            </a:r>
            <a:endParaRPr lang="de-DE" dirty="0">
              <a:solidFill>
                <a:srgbClr val="3C8C93"/>
              </a:solidFill>
            </a:endParaRPr>
          </a:p>
          <a:p>
            <a:r>
              <a:rPr lang="de-DE" dirty="0" err="1">
                <a:solidFill>
                  <a:srgbClr val="000000"/>
                </a:solidFill>
              </a:rPr>
              <a:t>delete</a:t>
            </a:r>
            <a:r>
              <a:rPr lang="de-DE" dirty="0">
                <a:solidFill>
                  <a:srgbClr val="000000"/>
                </a:solidFill>
              </a:rPr>
              <a:t>: </a:t>
            </a:r>
            <a:r>
              <a:rPr lang="de-DE" dirty="0">
                <a:solidFill>
                  <a:srgbClr val="3C8C93"/>
                </a:solidFill>
              </a:rPr>
              <a:t>O(f(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map_to_int</a:t>
            </a:r>
            <a:r>
              <a:rPr lang="de-DE" dirty="0">
                <a:solidFill>
                  <a:srgbClr val="3C8C93"/>
                </a:solidFill>
              </a:rPr>
              <a:t>, h)) </a:t>
            </a:r>
            <a:r>
              <a:rPr lang="de-DE" dirty="0">
                <a:solidFill>
                  <a:srgbClr val="000000"/>
                </a:solidFill>
              </a:rPr>
              <a:t>dito</a:t>
            </a:r>
          </a:p>
          <a:p>
            <a:r>
              <a:rPr lang="de-DE" dirty="0" err="1">
                <a:solidFill>
                  <a:srgbClr val="000000"/>
                </a:solidFill>
              </a:rPr>
              <a:t>lookup</a:t>
            </a:r>
            <a:r>
              <a:rPr lang="de-DE" dirty="0">
                <a:solidFill>
                  <a:srgbClr val="000000"/>
                </a:solidFill>
              </a:rPr>
              <a:t>: </a:t>
            </a:r>
            <a:r>
              <a:rPr lang="de-DE" dirty="0">
                <a:solidFill>
                  <a:srgbClr val="3C8C93"/>
                </a:solidFill>
              </a:rPr>
              <a:t>O(f(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map_to_int</a:t>
            </a:r>
            <a:r>
              <a:rPr lang="de-DE" dirty="0">
                <a:solidFill>
                  <a:srgbClr val="3C8C93"/>
                </a:solidFill>
              </a:rPr>
              <a:t>, h)) </a:t>
            </a:r>
            <a:r>
              <a:rPr lang="de-DE" dirty="0">
                <a:solidFill>
                  <a:srgbClr val="000000"/>
                </a:solidFill>
              </a:rPr>
              <a:t>dito</a:t>
            </a:r>
          </a:p>
          <a:p>
            <a:pPr algn="ctr">
              <a:buFontTx/>
              <a:buNone/>
            </a:pPr>
            <a:endParaRPr lang="de-DE" dirty="0">
              <a:solidFill>
                <a:srgbClr val="FF0000"/>
              </a:solidFill>
            </a:endParaRPr>
          </a:p>
          <a:p>
            <a:pPr algn="ctr">
              <a:buFontTx/>
              <a:buNone/>
            </a:pPr>
            <a:r>
              <a:rPr lang="de-DE" dirty="0">
                <a:solidFill>
                  <a:srgbClr val="FF0000"/>
                </a:solidFill>
              </a:rPr>
              <a:t>Problem: perfekte Streuung</a:t>
            </a:r>
            <a:br>
              <a:rPr lang="de-DE" dirty="0">
                <a:solidFill>
                  <a:srgbClr val="FF0000"/>
                </a:solidFill>
              </a:rPr>
            </a:br>
            <a:r>
              <a:rPr lang="de-DE" dirty="0">
                <a:solidFill>
                  <a:srgbClr val="FF0000"/>
                </a:solidFill>
              </a:rPr>
              <a:t>Sogar ein Problem: gute Streuung</a:t>
            </a:r>
            <a:endParaRPr lang="de-DE" dirty="0"/>
          </a:p>
          <a:p>
            <a:pPr>
              <a:buFontTx/>
              <a:buNone/>
            </a:pPr>
            <a:r>
              <a:rPr lang="de-DE" dirty="0"/>
              <a:t>Fälle:</a:t>
            </a:r>
          </a:p>
          <a:p>
            <a:r>
              <a:rPr lang="de-DE" dirty="0">
                <a:solidFill>
                  <a:schemeClr val="accent2"/>
                </a:solidFill>
              </a:rPr>
              <a:t>Statisches Wörterbuch</a:t>
            </a:r>
            <a:r>
              <a:rPr lang="de-DE" dirty="0"/>
              <a:t>: nur </a:t>
            </a:r>
            <a:r>
              <a:rPr lang="de-DE" dirty="0" err="1"/>
              <a:t>lookup</a:t>
            </a:r>
            <a:endParaRPr lang="de-DE" dirty="0"/>
          </a:p>
          <a:p>
            <a:r>
              <a:rPr lang="de-DE" dirty="0">
                <a:solidFill>
                  <a:schemeClr val="accent2"/>
                </a:solidFill>
              </a:rPr>
              <a:t>Dynamisches Wörterbuch</a:t>
            </a:r>
            <a:r>
              <a:rPr lang="de-DE" dirty="0"/>
              <a:t>: </a:t>
            </a:r>
            <a:r>
              <a:rPr lang="de-DE" dirty="0" err="1"/>
              <a:t>insert</a:t>
            </a:r>
            <a:r>
              <a:rPr lang="de-DE" dirty="0"/>
              <a:t>, </a:t>
            </a:r>
            <a:r>
              <a:rPr lang="de-DE" dirty="0" err="1"/>
              <a:t>delete</a:t>
            </a:r>
            <a:r>
              <a:rPr lang="de-DE" dirty="0"/>
              <a:t> und </a:t>
            </a:r>
            <a:r>
              <a:rPr lang="de-DE" dirty="0" err="1"/>
              <a:t>lookup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63286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0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09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A1C7E-C27A-DF42-8B7E-4F589C024365}" type="slidenum">
              <a:rPr lang="de-DE"/>
              <a:pPr/>
              <a:t>13</a:t>
            </a:fld>
            <a:endParaRPr lang="de-DE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Hashing</a:t>
            </a:r>
            <a:r>
              <a:rPr lang="de-DE" dirty="0"/>
              <a:t> mit Verkettung</a:t>
            </a:r>
            <a:r>
              <a:rPr lang="de-DE" baseline="30000" dirty="0"/>
              <a:t>1</a:t>
            </a:r>
            <a:r>
              <a:rPr lang="de-DE" dirty="0"/>
              <a:t> (Kollisionslisten)</a:t>
            </a:r>
          </a:p>
        </p:txBody>
      </p:sp>
      <p:sp>
        <p:nvSpPr>
          <p:cNvPr id="60420" name="Rectangle 4"/>
          <p:cNvSpPr>
            <a:spLocks noChangeArrowheads="1"/>
          </p:cNvSpPr>
          <p:nvPr/>
        </p:nvSpPr>
        <p:spPr bwMode="auto">
          <a:xfrm>
            <a:off x="1763713" y="1268760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</a:t>
            </a:r>
          </a:p>
        </p:txBody>
      </p:sp>
      <p:sp>
        <p:nvSpPr>
          <p:cNvPr id="60421" name="Rectangle 5"/>
          <p:cNvSpPr>
            <a:spLocks noChangeArrowheads="1"/>
          </p:cNvSpPr>
          <p:nvPr/>
        </p:nvSpPr>
        <p:spPr bwMode="auto">
          <a:xfrm>
            <a:off x="2771775" y="1268760"/>
            <a:ext cx="50323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3</a:t>
            </a:r>
          </a:p>
        </p:txBody>
      </p:sp>
      <p:sp>
        <p:nvSpPr>
          <p:cNvPr id="60422" name="Rectangle 6"/>
          <p:cNvSpPr>
            <a:spLocks noChangeArrowheads="1"/>
          </p:cNvSpPr>
          <p:nvPr/>
        </p:nvSpPr>
        <p:spPr bwMode="auto">
          <a:xfrm>
            <a:off x="3779838" y="1268760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5</a:t>
            </a:r>
          </a:p>
        </p:txBody>
      </p:sp>
      <p:sp>
        <p:nvSpPr>
          <p:cNvPr id="60423" name="Rectangle 7"/>
          <p:cNvSpPr>
            <a:spLocks noChangeArrowheads="1"/>
          </p:cNvSpPr>
          <p:nvPr/>
        </p:nvSpPr>
        <p:spPr bwMode="auto">
          <a:xfrm>
            <a:off x="5795963" y="1268760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14</a:t>
            </a:r>
          </a:p>
        </p:txBody>
      </p:sp>
      <p:sp>
        <p:nvSpPr>
          <p:cNvPr id="60424" name="Rectangle 8"/>
          <p:cNvSpPr>
            <a:spLocks noChangeArrowheads="1"/>
          </p:cNvSpPr>
          <p:nvPr/>
        </p:nvSpPr>
        <p:spPr bwMode="auto">
          <a:xfrm>
            <a:off x="6804025" y="1268760"/>
            <a:ext cx="50323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19</a:t>
            </a:r>
          </a:p>
        </p:txBody>
      </p:sp>
      <p:sp>
        <p:nvSpPr>
          <p:cNvPr id="60425" name="Rectangle 9"/>
          <p:cNvSpPr>
            <a:spLocks noChangeArrowheads="1"/>
          </p:cNvSpPr>
          <p:nvPr/>
        </p:nvSpPr>
        <p:spPr bwMode="auto">
          <a:xfrm>
            <a:off x="4787900" y="1268760"/>
            <a:ext cx="50323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10</a:t>
            </a:r>
          </a:p>
        </p:txBody>
      </p:sp>
      <p:sp>
        <p:nvSpPr>
          <p:cNvPr id="60426" name="Rectangle 10"/>
          <p:cNvSpPr>
            <a:spLocks noChangeArrowheads="1"/>
          </p:cNvSpPr>
          <p:nvPr/>
        </p:nvSpPr>
        <p:spPr bwMode="auto">
          <a:xfrm>
            <a:off x="1765300" y="2997548"/>
            <a:ext cx="5543550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0427" name="Rectangle 11"/>
          <p:cNvSpPr>
            <a:spLocks noChangeArrowheads="1"/>
          </p:cNvSpPr>
          <p:nvPr/>
        </p:nvSpPr>
        <p:spPr bwMode="auto">
          <a:xfrm>
            <a:off x="4787900" y="4724748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14</a:t>
            </a:r>
          </a:p>
        </p:txBody>
      </p:sp>
      <p:sp>
        <p:nvSpPr>
          <p:cNvPr id="60428" name="Rectangle 12"/>
          <p:cNvSpPr>
            <a:spLocks noChangeArrowheads="1"/>
          </p:cNvSpPr>
          <p:nvPr/>
        </p:nvSpPr>
        <p:spPr bwMode="auto">
          <a:xfrm>
            <a:off x="3276600" y="4148485"/>
            <a:ext cx="50323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5</a:t>
            </a:r>
          </a:p>
        </p:txBody>
      </p:sp>
      <p:sp>
        <p:nvSpPr>
          <p:cNvPr id="60429" name="Rectangle 13"/>
          <p:cNvSpPr>
            <a:spLocks noChangeArrowheads="1"/>
          </p:cNvSpPr>
          <p:nvPr/>
        </p:nvSpPr>
        <p:spPr bwMode="auto">
          <a:xfrm>
            <a:off x="4787900" y="3573810"/>
            <a:ext cx="50323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</a:t>
            </a:r>
          </a:p>
        </p:txBody>
      </p:sp>
      <p:sp>
        <p:nvSpPr>
          <p:cNvPr id="60430" name="Rectangle 14"/>
          <p:cNvSpPr>
            <a:spLocks noChangeArrowheads="1"/>
          </p:cNvSpPr>
          <p:nvPr/>
        </p:nvSpPr>
        <p:spPr bwMode="auto">
          <a:xfrm>
            <a:off x="5795963" y="3573810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3</a:t>
            </a:r>
          </a:p>
        </p:txBody>
      </p:sp>
      <p:sp>
        <p:nvSpPr>
          <p:cNvPr id="60431" name="Rectangle 15"/>
          <p:cNvSpPr>
            <a:spLocks noChangeArrowheads="1"/>
          </p:cNvSpPr>
          <p:nvPr/>
        </p:nvSpPr>
        <p:spPr bwMode="auto">
          <a:xfrm>
            <a:off x="4787900" y="4148485"/>
            <a:ext cx="50323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19</a:t>
            </a:r>
          </a:p>
        </p:txBody>
      </p:sp>
      <p:sp>
        <p:nvSpPr>
          <p:cNvPr id="60432" name="Rectangle 16"/>
          <p:cNvSpPr>
            <a:spLocks noChangeArrowheads="1"/>
          </p:cNvSpPr>
          <p:nvPr/>
        </p:nvSpPr>
        <p:spPr bwMode="auto">
          <a:xfrm>
            <a:off x="3276600" y="3573810"/>
            <a:ext cx="50323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10</a:t>
            </a:r>
          </a:p>
        </p:txBody>
      </p:sp>
      <p:sp>
        <p:nvSpPr>
          <p:cNvPr id="60433" name="Line 17"/>
          <p:cNvSpPr>
            <a:spLocks noChangeShapeType="1"/>
          </p:cNvSpPr>
          <p:nvPr/>
        </p:nvSpPr>
        <p:spPr bwMode="auto">
          <a:xfrm>
            <a:off x="1979613" y="1773585"/>
            <a:ext cx="3024187" cy="12239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0434" name="Line 18"/>
          <p:cNvSpPr>
            <a:spLocks noChangeShapeType="1"/>
          </p:cNvSpPr>
          <p:nvPr/>
        </p:nvSpPr>
        <p:spPr bwMode="auto">
          <a:xfrm>
            <a:off x="2987675" y="1773585"/>
            <a:ext cx="3097213" cy="12239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0435" name="Line 19"/>
          <p:cNvSpPr>
            <a:spLocks noChangeShapeType="1"/>
          </p:cNvSpPr>
          <p:nvPr/>
        </p:nvSpPr>
        <p:spPr bwMode="auto">
          <a:xfrm flipH="1">
            <a:off x="3563938" y="1773585"/>
            <a:ext cx="431800" cy="12239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0436" name="Line 20"/>
          <p:cNvSpPr>
            <a:spLocks noChangeShapeType="1"/>
          </p:cNvSpPr>
          <p:nvPr/>
        </p:nvSpPr>
        <p:spPr bwMode="auto">
          <a:xfrm flipH="1">
            <a:off x="3635375" y="1773585"/>
            <a:ext cx="1368425" cy="12239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0437" name="Line 21"/>
          <p:cNvSpPr>
            <a:spLocks noChangeShapeType="1"/>
          </p:cNvSpPr>
          <p:nvPr/>
        </p:nvSpPr>
        <p:spPr bwMode="auto">
          <a:xfrm flipH="1">
            <a:off x="5076825" y="1773585"/>
            <a:ext cx="1008063" cy="12239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0438" name="Line 22"/>
          <p:cNvSpPr>
            <a:spLocks noChangeShapeType="1"/>
          </p:cNvSpPr>
          <p:nvPr/>
        </p:nvSpPr>
        <p:spPr bwMode="auto">
          <a:xfrm flipH="1">
            <a:off x="5148263" y="1773585"/>
            <a:ext cx="1871662" cy="12239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0439" name="Rectangle 23"/>
          <p:cNvSpPr>
            <a:spLocks noChangeArrowheads="1"/>
          </p:cNvSpPr>
          <p:nvPr/>
        </p:nvSpPr>
        <p:spPr bwMode="auto">
          <a:xfrm>
            <a:off x="1763713" y="2997548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60440" name="Rectangle 24"/>
          <p:cNvSpPr>
            <a:spLocks noChangeArrowheads="1"/>
          </p:cNvSpPr>
          <p:nvPr/>
        </p:nvSpPr>
        <p:spPr bwMode="auto">
          <a:xfrm>
            <a:off x="2268538" y="2997548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60441" name="Rectangle 25"/>
          <p:cNvSpPr>
            <a:spLocks noChangeArrowheads="1"/>
          </p:cNvSpPr>
          <p:nvPr/>
        </p:nvSpPr>
        <p:spPr bwMode="auto">
          <a:xfrm>
            <a:off x="3276600" y="2997548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60442" name="Rectangle 26"/>
          <p:cNvSpPr>
            <a:spLocks noChangeArrowheads="1"/>
          </p:cNvSpPr>
          <p:nvPr/>
        </p:nvSpPr>
        <p:spPr bwMode="auto">
          <a:xfrm>
            <a:off x="4284663" y="2997548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60443" name="Rectangle 27"/>
          <p:cNvSpPr>
            <a:spLocks noChangeArrowheads="1"/>
          </p:cNvSpPr>
          <p:nvPr/>
        </p:nvSpPr>
        <p:spPr bwMode="auto">
          <a:xfrm>
            <a:off x="5292725" y="2997548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60444" name="Rectangle 28"/>
          <p:cNvSpPr>
            <a:spLocks noChangeArrowheads="1"/>
          </p:cNvSpPr>
          <p:nvPr/>
        </p:nvSpPr>
        <p:spPr bwMode="auto">
          <a:xfrm>
            <a:off x="6300788" y="2997548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60445" name="Line 29"/>
          <p:cNvSpPr>
            <a:spLocks noChangeShapeType="1"/>
          </p:cNvSpPr>
          <p:nvPr/>
        </p:nvSpPr>
        <p:spPr bwMode="auto">
          <a:xfrm>
            <a:off x="3492500" y="3213448"/>
            <a:ext cx="0" cy="3603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0446" name="Line 30"/>
          <p:cNvSpPr>
            <a:spLocks noChangeShapeType="1"/>
          </p:cNvSpPr>
          <p:nvPr/>
        </p:nvSpPr>
        <p:spPr bwMode="auto">
          <a:xfrm>
            <a:off x="5003800" y="3213448"/>
            <a:ext cx="0" cy="3603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0447" name="Line 31"/>
          <p:cNvSpPr>
            <a:spLocks noChangeShapeType="1"/>
          </p:cNvSpPr>
          <p:nvPr/>
        </p:nvSpPr>
        <p:spPr bwMode="auto">
          <a:xfrm>
            <a:off x="6011863" y="3213448"/>
            <a:ext cx="0" cy="3603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0448" name="Text Box 32"/>
          <p:cNvSpPr txBox="1">
            <a:spLocks noChangeArrowheads="1"/>
          </p:cNvSpPr>
          <p:nvPr/>
        </p:nvSpPr>
        <p:spPr bwMode="auto">
          <a:xfrm>
            <a:off x="2555875" y="5302250"/>
            <a:ext cx="3946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/>
              <a:t>unsortierte verkettete Listen</a:t>
            </a:r>
          </a:p>
        </p:txBody>
      </p:sp>
      <p:sp>
        <p:nvSpPr>
          <p:cNvPr id="60449" name="Text Box 33"/>
          <p:cNvSpPr txBox="1">
            <a:spLocks noChangeArrowheads="1"/>
          </p:cNvSpPr>
          <p:nvPr/>
        </p:nvSpPr>
        <p:spPr bwMode="auto">
          <a:xfrm>
            <a:off x="3276600" y="2997548"/>
            <a:ext cx="2473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/>
              <a:t>Feld von Zeigern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2483768" y="6309320"/>
            <a:ext cx="39164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baseline="30000" dirty="0"/>
              <a:t>1</a:t>
            </a:r>
            <a:r>
              <a:rPr lang="de-DE" sz="1600" dirty="0"/>
              <a:t> Auch geschlossene Adressierung genannt. </a:t>
            </a:r>
          </a:p>
        </p:txBody>
      </p:sp>
      <p:sp>
        <p:nvSpPr>
          <p:cNvPr id="3" name="Abgerundete rechteckige Legende 2"/>
          <p:cNvSpPr/>
          <p:nvPr/>
        </p:nvSpPr>
        <p:spPr>
          <a:xfrm>
            <a:off x="6804247" y="4509120"/>
            <a:ext cx="2160365" cy="1800200"/>
          </a:xfrm>
          <a:prstGeom prst="wedgeRoundRectCallout">
            <a:avLst>
              <a:gd name="adj1" fmla="val -46564"/>
              <a:gd name="adj2" fmla="val -68501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rgbClr val="000000"/>
                </a:solidFill>
              </a:rPr>
              <a:t>Vereinfachte</a:t>
            </a:r>
            <a:br>
              <a:rPr lang="de-DE" dirty="0">
                <a:solidFill>
                  <a:srgbClr val="000000"/>
                </a:solidFill>
              </a:rPr>
            </a:br>
            <a:r>
              <a:rPr lang="de-DE" dirty="0">
                <a:solidFill>
                  <a:srgbClr val="000000"/>
                </a:solidFill>
              </a:rPr>
              <a:t>Präsentation der Tupel </a:t>
            </a:r>
            <a:br>
              <a:rPr lang="de-DE" dirty="0">
                <a:solidFill>
                  <a:srgbClr val="000000"/>
                </a:solidFill>
              </a:rPr>
            </a:br>
            <a:r>
              <a:rPr lang="de-DE" dirty="0">
                <a:solidFill>
                  <a:srgbClr val="000000"/>
                </a:solidFill>
              </a:rPr>
              <a:t>(nur Schlüssel dargestellt)</a:t>
            </a:r>
          </a:p>
        </p:txBody>
      </p:sp>
    </p:spTree>
    <p:extLst>
      <p:ext uri="{BB962C8B-B14F-4D97-AF65-F5344CB8AC3E}">
        <p14:creationId xmlns:p14="http://schemas.microsoft.com/office/powerpoint/2010/main" val="25091906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3834C-8B13-4C48-B2F6-0491C9C9A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Dictionary selbst gebaut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0EA1CB-077A-FD45-B89B-7046E96A5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14</a:t>
            </a:fld>
            <a:endParaRPr lang="de-DE"/>
          </a:p>
        </p:txBody>
      </p:sp>
      <p:sp>
        <p:nvSpPr>
          <p:cNvPr id="5" name="Rectangle 39">
            <a:extLst>
              <a:ext uri="{FF2B5EF4-FFF2-40B4-BE49-F238E27FC236}">
                <a16:creationId xmlns:a16="http://schemas.microsoft.com/office/drawing/2014/main" id="{0B1BB549-D771-484C-B95E-E9E5D1F93E2C}"/>
              </a:ext>
            </a:extLst>
          </p:cNvPr>
          <p:cNvSpPr>
            <a:spLocks noChangeArrowheads="1"/>
          </p:cNvSpPr>
          <p:nvPr/>
        </p:nvSpPr>
        <p:spPr bwMode="auto">
          <a:xfrm rot="16200000" flipH="1">
            <a:off x="956536" y="2958530"/>
            <a:ext cx="1976405" cy="361132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dirty="0"/>
          </a:p>
        </p:txBody>
      </p:sp>
      <p:sp>
        <p:nvSpPr>
          <p:cNvPr id="6" name="Line 44">
            <a:extLst>
              <a:ext uri="{FF2B5EF4-FFF2-40B4-BE49-F238E27FC236}">
                <a16:creationId xmlns:a16="http://schemas.microsoft.com/office/drawing/2014/main" id="{4BAA7280-3466-A246-8E82-99F3455F4BDE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2936425" y="1812665"/>
            <a:ext cx="0" cy="197453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" name="Line 44">
            <a:extLst>
              <a:ext uri="{FF2B5EF4-FFF2-40B4-BE49-F238E27FC236}">
                <a16:creationId xmlns:a16="http://schemas.microsoft.com/office/drawing/2014/main" id="{B026E81A-F46C-394E-9035-76BFBA0BA98B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2528866" y="3195731"/>
            <a:ext cx="0" cy="1159418"/>
          </a:xfrm>
          <a:prstGeom prst="line">
            <a:avLst/>
          </a:prstGeom>
          <a:noFill/>
          <a:ln w="28575">
            <a:solidFill>
              <a:schemeClr val="tx1"/>
            </a:solidFill>
            <a:prstDash val="solid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3D8B925-C42E-2642-9B77-D2B21014D467}"/>
              </a:ext>
            </a:extLst>
          </p:cNvPr>
          <p:cNvSpPr txBox="1"/>
          <p:nvPr/>
        </p:nvSpPr>
        <p:spPr>
          <a:xfrm flipH="1">
            <a:off x="2276851" y="375851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>
                <a:solidFill>
                  <a:srgbClr val="0D15FF"/>
                </a:solidFill>
              </a:rPr>
              <a:t>h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85CEE70-4B15-8949-95E9-82CCDB3988B9}"/>
              </a:ext>
            </a:extLst>
          </p:cNvPr>
          <p:cNvSpPr txBox="1"/>
          <p:nvPr/>
        </p:nvSpPr>
        <p:spPr>
          <a:xfrm flipH="1">
            <a:off x="3109286" y="3615004"/>
            <a:ext cx="1532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i="1" dirty="0">
                <a:solidFill>
                  <a:schemeClr val="accent1">
                    <a:lumMod val="50000"/>
                  </a:schemeClr>
                </a:solidFill>
              </a:rPr>
              <a:t>hash_function</a:t>
            </a:r>
          </a:p>
        </p:txBody>
      </p:sp>
      <p:sp>
        <p:nvSpPr>
          <p:cNvPr id="11" name="Line 44">
            <a:extLst>
              <a:ext uri="{FF2B5EF4-FFF2-40B4-BE49-F238E27FC236}">
                <a16:creationId xmlns:a16="http://schemas.microsoft.com/office/drawing/2014/main" id="{C08378EF-7CD4-0042-A245-9985F106D6B7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1476525" y="1975318"/>
            <a:ext cx="0" cy="57529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7604F63-18B0-CC44-B27C-AB58D7C8B820}"/>
              </a:ext>
            </a:extLst>
          </p:cNvPr>
          <p:cNvSpPr txBox="1"/>
          <p:nvPr/>
        </p:nvSpPr>
        <p:spPr>
          <a:xfrm>
            <a:off x="609166" y="2030718"/>
            <a:ext cx="550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dict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85E409C-8787-9B46-A536-D0016B24464F}"/>
              </a:ext>
            </a:extLst>
          </p:cNvPr>
          <p:cNvSpPr txBox="1"/>
          <p:nvPr/>
        </p:nvSpPr>
        <p:spPr>
          <a:xfrm flipH="1">
            <a:off x="2276851" y="2412132"/>
            <a:ext cx="1438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</a:t>
            </a:r>
            <a:r>
              <a:rPr lang="en-DE" dirty="0"/>
              <a:t>nternal_repr</a:t>
            </a:r>
          </a:p>
        </p:txBody>
      </p:sp>
      <p:sp>
        <p:nvSpPr>
          <p:cNvPr id="21" name="Line 44">
            <a:extLst>
              <a:ext uri="{FF2B5EF4-FFF2-40B4-BE49-F238E27FC236}">
                <a16:creationId xmlns:a16="http://schemas.microsoft.com/office/drawing/2014/main" id="{C2C99340-5439-6D4F-8B9D-57A354DD7DF0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2590058" y="1663732"/>
            <a:ext cx="0" cy="128180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4053F41-4F60-EA4C-9673-FD310EC8C8D5}"/>
              </a:ext>
            </a:extLst>
          </p:cNvPr>
          <p:cNvSpPr txBox="1"/>
          <p:nvPr/>
        </p:nvSpPr>
        <p:spPr>
          <a:xfrm flipH="1">
            <a:off x="2276851" y="1916832"/>
            <a:ext cx="61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type</a:t>
            </a:r>
            <a:endParaRPr lang="en-DE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B757B3B-F2FE-FA4A-B5AE-A6FA9F555AB9}"/>
              </a:ext>
            </a:extLst>
          </p:cNvPr>
          <p:cNvSpPr txBox="1"/>
          <p:nvPr/>
        </p:nvSpPr>
        <p:spPr>
          <a:xfrm flipH="1">
            <a:off x="3254751" y="2007999"/>
            <a:ext cx="1178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Dictionary</a:t>
            </a:r>
            <a:endParaRPr lang="en-DE" i="1" dirty="0"/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77557036-5B4D-1F4A-A6FF-3773FF6F7D6D}"/>
              </a:ext>
            </a:extLst>
          </p:cNvPr>
          <p:cNvGrpSpPr/>
          <p:nvPr/>
        </p:nvGrpSpPr>
        <p:grpSpPr>
          <a:xfrm>
            <a:off x="3923991" y="2636549"/>
            <a:ext cx="4030165" cy="380613"/>
            <a:chOff x="3926385" y="2801801"/>
            <a:chExt cx="4030165" cy="380613"/>
          </a:xfrm>
        </p:grpSpPr>
        <p:sp>
          <p:nvSpPr>
            <p:cNvPr id="28" name="Rectangle 11">
              <a:extLst>
                <a:ext uri="{FF2B5EF4-FFF2-40B4-BE49-F238E27FC236}">
                  <a16:creationId xmlns:a16="http://schemas.microsoft.com/office/drawing/2014/main" id="{00AE1056-AD68-5B45-8CE8-A8BC6FBC85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6385" y="2801801"/>
              <a:ext cx="4030165" cy="38061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9" name="Rectangle 12">
              <a:extLst>
                <a:ext uri="{FF2B5EF4-FFF2-40B4-BE49-F238E27FC236}">
                  <a16:creationId xmlns:a16="http://schemas.microsoft.com/office/drawing/2014/main" id="{9C6987CE-1865-404C-A19B-2DD7201BA8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92239" y="2801801"/>
              <a:ext cx="365854" cy="37941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de-DE" sz="1800" baseline="-25000" dirty="0"/>
            </a:p>
          </p:txBody>
        </p:sp>
        <p:sp>
          <p:nvSpPr>
            <p:cNvPr id="30" name="Rectangle 13">
              <a:extLst>
                <a:ext uri="{FF2B5EF4-FFF2-40B4-BE49-F238E27FC236}">
                  <a16:creationId xmlns:a16="http://schemas.microsoft.com/office/drawing/2014/main" id="{491086E2-A609-5442-AC18-5791AF479F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25101" y="2801801"/>
              <a:ext cx="365854" cy="37941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de-DE" sz="1800" baseline="-25000" dirty="0"/>
            </a:p>
          </p:txBody>
        </p:sp>
        <p:sp>
          <p:nvSpPr>
            <p:cNvPr id="31" name="Rectangle 14">
              <a:extLst>
                <a:ext uri="{FF2B5EF4-FFF2-40B4-BE49-F238E27FC236}">
                  <a16:creationId xmlns:a16="http://schemas.microsoft.com/office/drawing/2014/main" id="{90305A0D-CE21-ED48-8F15-27C54123E2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90826" y="2801801"/>
              <a:ext cx="365854" cy="37941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de-DE" sz="1800" baseline="-25000" dirty="0"/>
            </a:p>
          </p:txBody>
        </p:sp>
        <p:sp>
          <p:nvSpPr>
            <p:cNvPr id="32" name="Rectangle 15">
              <a:extLst>
                <a:ext uri="{FF2B5EF4-FFF2-40B4-BE49-F238E27FC236}">
                  <a16:creationId xmlns:a16="http://schemas.microsoft.com/office/drawing/2014/main" id="{3C12421D-E119-2245-8F2F-6D9737A330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57964" y="2801801"/>
              <a:ext cx="365854" cy="37941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de-DE" sz="1800" baseline="-25000" dirty="0"/>
            </a:p>
          </p:txBody>
        </p:sp>
        <p:sp>
          <p:nvSpPr>
            <p:cNvPr id="33" name="Rectangle 16">
              <a:extLst>
                <a:ext uri="{FF2B5EF4-FFF2-40B4-BE49-F238E27FC236}">
                  <a16:creationId xmlns:a16="http://schemas.microsoft.com/office/drawing/2014/main" id="{E12F4CC4-900D-C34B-9C80-3518D01D62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24972" y="2801801"/>
              <a:ext cx="365854" cy="37941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de-DE" sz="1800" baseline="-25000" dirty="0"/>
            </a:p>
          </p:txBody>
        </p:sp>
        <p:sp>
          <p:nvSpPr>
            <p:cNvPr id="34" name="Rectangle 17">
              <a:extLst>
                <a:ext uri="{FF2B5EF4-FFF2-40B4-BE49-F238E27FC236}">
                  <a16:creationId xmlns:a16="http://schemas.microsoft.com/office/drawing/2014/main" id="{F4336B05-ED0F-A047-B9A5-403A6BE2B6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23688" y="2801801"/>
              <a:ext cx="365854" cy="37941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de-DE" sz="1800" baseline="-25000" dirty="0"/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0D8FB8AB-A492-1E45-90FB-7E77191B98DF}"/>
              </a:ext>
            </a:extLst>
          </p:cNvPr>
          <p:cNvSpPr txBox="1"/>
          <p:nvPr/>
        </p:nvSpPr>
        <p:spPr>
          <a:xfrm>
            <a:off x="609576" y="4221088"/>
            <a:ext cx="842691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000FF"/>
                </a:solidFill>
                <a:latin typeface="Courier New" panose="02070309020205020404" pitchFamily="49" charset="0"/>
              </a:rPr>
              <a:t>function</a:t>
            </a:r>
            <a:r>
              <a:rPr lang="en-GB" sz="12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1200" dirty="0" err="1">
                <a:solidFill>
                  <a:srgbClr val="795E26"/>
                </a:solidFill>
                <a:latin typeface="Courier New" panose="02070309020205020404" pitchFamily="49" charset="0"/>
              </a:rPr>
              <a:t>initialize_dictionary</a:t>
            </a:r>
            <a:r>
              <a:rPr lang="en-GB" sz="1200" dirty="0">
                <a:solidFill>
                  <a:srgbClr val="000000"/>
                </a:solidFill>
                <a:latin typeface="Courier New" panose="02070309020205020404" pitchFamily="49" charset="0"/>
              </a:rPr>
              <a:t>( </a:t>
            </a:r>
            <a:r>
              <a:rPr lang="en-GB" sz="1200" dirty="0" err="1">
                <a:solidFill>
                  <a:srgbClr val="000000"/>
                </a:solidFill>
                <a:latin typeface="Courier New" panose="02070309020205020404" pitchFamily="49" charset="0"/>
              </a:rPr>
              <a:t>init_values</a:t>
            </a:r>
            <a:r>
              <a:rPr lang="en-GB" sz="1200" dirty="0">
                <a:solidFill>
                  <a:srgbClr val="000000"/>
                </a:solidFill>
                <a:latin typeface="Courier New" panose="02070309020205020404" pitchFamily="49" charset="0"/>
              </a:rPr>
              <a:t>, length, </a:t>
            </a:r>
            <a:r>
              <a:rPr lang="en-GB" sz="1200" dirty="0" err="1">
                <a:latin typeface="Courier New" panose="02070309020205020404" pitchFamily="49" charset="0"/>
              </a:rPr>
              <a:t>map_to_int</a:t>
            </a:r>
            <a:r>
              <a:rPr lang="en-GB" sz="1200" dirty="0">
                <a:solidFill>
                  <a:srgbClr val="000000"/>
                </a:solidFill>
                <a:latin typeface="Courier New" panose="02070309020205020404" pitchFamily="49" charset="0"/>
              </a:rPr>
              <a:t> )</a:t>
            </a:r>
          </a:p>
          <a:p>
            <a:r>
              <a:rPr lang="en-GB" sz="1200" dirty="0">
                <a:solidFill>
                  <a:srgbClr val="000000"/>
                </a:solidFill>
                <a:latin typeface="Courier New" panose="02070309020205020404" pitchFamily="49" charset="0"/>
              </a:rPr>
              <a:t>    p = </a:t>
            </a:r>
            <a:r>
              <a:rPr lang="en-GB" sz="1200" dirty="0" err="1">
                <a:solidFill>
                  <a:srgbClr val="000000"/>
                </a:solidFill>
                <a:latin typeface="Courier New" panose="02070309020205020404" pitchFamily="49" charset="0"/>
              </a:rPr>
              <a:t>larger_prime</a:t>
            </a:r>
            <a:r>
              <a:rPr lang="en-GB" sz="1200" dirty="0">
                <a:solidFill>
                  <a:srgbClr val="000000"/>
                </a:solidFill>
                <a:latin typeface="Courier New" panose="02070309020205020404" pitchFamily="49" charset="0"/>
              </a:rPr>
              <a:t>(length)</a:t>
            </a:r>
          </a:p>
          <a:p>
            <a:r>
              <a:rPr lang="en-GB" sz="1200" dirty="0">
                <a:solidFill>
                  <a:srgbClr val="000000"/>
                </a:solidFill>
                <a:latin typeface="Courier New" panose="02070309020205020404" pitchFamily="49" charset="0"/>
              </a:rPr>
              <a:t>    h = (x)-&gt;(</a:t>
            </a:r>
            <a:r>
              <a:rPr lang="en-GB" sz="1200" dirty="0" err="1">
                <a:latin typeface="Courier New" panose="02070309020205020404" pitchFamily="49" charset="0"/>
              </a:rPr>
              <a:t>map_to_int</a:t>
            </a:r>
            <a:r>
              <a:rPr lang="en-GB" sz="1200" dirty="0">
                <a:solidFill>
                  <a:srgbClr val="000000"/>
                </a:solidFill>
                <a:latin typeface="Courier New" panose="02070309020205020404" pitchFamily="49" charset="0"/>
              </a:rPr>
              <a:t>(x) % p) % length + 1</a:t>
            </a:r>
          </a:p>
          <a:p>
            <a:r>
              <a:rPr lang="en-GB" sz="1200" dirty="0">
                <a:solidFill>
                  <a:srgbClr val="000000"/>
                </a:solidFill>
                <a:latin typeface="Courier New" panose="02070309020205020404" pitchFamily="49" charset="0"/>
              </a:rPr>
              <a:t>    d = </a:t>
            </a:r>
            <a:r>
              <a:rPr lang="en-GB" sz="1200" dirty="0">
                <a:solidFill>
                  <a:srgbClr val="795E26"/>
                </a:solidFill>
                <a:latin typeface="Courier New" panose="02070309020205020404" pitchFamily="49" charset="0"/>
              </a:rPr>
              <a:t>Dictionary</a:t>
            </a:r>
            <a:r>
              <a:rPr lang="en-GB" sz="1200" dirty="0">
                <a:solidFill>
                  <a:srgbClr val="000000"/>
                </a:solidFill>
                <a:latin typeface="Courier New" panose="02070309020205020404" pitchFamily="49" charset="0"/>
              </a:rPr>
              <a:t>( Array{Any}(</a:t>
            </a:r>
            <a:r>
              <a:rPr lang="en-GB" sz="1200" dirty="0" err="1">
                <a:solidFill>
                  <a:srgbClr val="000000"/>
                </a:solidFill>
                <a:latin typeface="Courier New" panose="02070309020205020404" pitchFamily="49" charset="0"/>
              </a:rPr>
              <a:t>nothing,length</a:t>
            </a:r>
            <a:r>
              <a:rPr lang="en-GB" sz="1200" dirty="0">
                <a:solidFill>
                  <a:srgbClr val="000000"/>
                </a:solidFill>
                <a:latin typeface="Courier New" panose="02070309020205020404" pitchFamily="49" charset="0"/>
              </a:rPr>
              <a:t>), h )</a:t>
            </a:r>
          </a:p>
          <a:p>
            <a:r>
              <a:rPr lang="en-GB" sz="1200" dirty="0">
                <a:solidFill>
                  <a:srgbClr val="000000"/>
                </a:solidFill>
                <a:latin typeface="Courier New" panose="02070309020205020404" pitchFamily="49" charset="0"/>
              </a:rPr>
              <a:t>    </a:t>
            </a:r>
            <a:r>
              <a:rPr lang="en-GB" sz="1200" dirty="0">
                <a:solidFill>
                  <a:srgbClr val="B932E0"/>
                </a:solidFill>
                <a:latin typeface="Courier New" panose="02070309020205020404" pitchFamily="49" charset="0"/>
              </a:rPr>
              <a:t>for</a:t>
            </a:r>
            <a:r>
              <a:rPr lang="en-GB" sz="12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1200" dirty="0" err="1">
                <a:solidFill>
                  <a:srgbClr val="000000"/>
                </a:solidFill>
                <a:latin typeface="Courier New" panose="02070309020205020404" pitchFamily="49" charset="0"/>
              </a:rPr>
              <a:t>i</a:t>
            </a:r>
            <a:r>
              <a:rPr lang="en-GB" sz="1200" dirty="0">
                <a:solidFill>
                  <a:srgbClr val="000000"/>
                </a:solidFill>
                <a:latin typeface="Courier New" panose="02070309020205020404" pitchFamily="49" charset="0"/>
              </a:rPr>
              <a:t> = 1:length</a:t>
            </a:r>
          </a:p>
          <a:p>
            <a:r>
              <a:rPr lang="en-GB" sz="1200" dirty="0">
                <a:solidFill>
                  <a:srgbClr val="000000"/>
                </a:solidFill>
                <a:latin typeface="Courier New" panose="02070309020205020404" pitchFamily="49" charset="0"/>
              </a:rPr>
              <a:t>        </a:t>
            </a:r>
            <a:r>
              <a:rPr lang="en-GB" sz="1200" dirty="0" err="1">
                <a:solidFill>
                  <a:srgbClr val="000000"/>
                </a:solidFill>
                <a:latin typeface="Courier New" panose="02070309020205020404" pitchFamily="49" charset="0"/>
              </a:rPr>
              <a:t>d.internal_repr</a:t>
            </a:r>
            <a:r>
              <a:rPr lang="en-GB" sz="1200" dirty="0">
                <a:solidFill>
                  <a:srgbClr val="000000"/>
                </a:solidFill>
                <a:latin typeface="Courier New" panose="02070309020205020404" pitchFamily="49" charset="0"/>
              </a:rPr>
              <a:t>[</a:t>
            </a:r>
            <a:r>
              <a:rPr lang="en-GB" sz="1200" dirty="0" err="1">
                <a:solidFill>
                  <a:srgbClr val="000000"/>
                </a:solidFill>
                <a:latin typeface="Courier New" panose="02070309020205020404" pitchFamily="49" charset="0"/>
              </a:rPr>
              <a:t>i</a:t>
            </a:r>
            <a:r>
              <a:rPr lang="en-GB" sz="1200" dirty="0">
                <a:solidFill>
                  <a:srgbClr val="000000"/>
                </a:solidFill>
                <a:latin typeface="Courier New" panose="02070309020205020404" pitchFamily="49" charset="0"/>
              </a:rPr>
              <a:t>]=</a:t>
            </a:r>
            <a:r>
              <a:rPr lang="en-GB" sz="1200" dirty="0" err="1">
                <a:solidFill>
                  <a:srgbClr val="000000"/>
                </a:solidFill>
                <a:latin typeface="Courier New" panose="02070309020205020404" pitchFamily="49" charset="0"/>
              </a:rPr>
              <a:t>make_list</a:t>
            </a:r>
            <a:r>
              <a:rPr lang="en-GB" sz="1200" dirty="0">
                <a:solidFill>
                  <a:srgbClr val="000000"/>
                </a:solidFill>
                <a:latin typeface="Courier New" panose="02070309020205020404" pitchFamily="49" charset="0"/>
              </a:rPr>
              <a:t>()</a:t>
            </a:r>
          </a:p>
          <a:p>
            <a:r>
              <a:rPr lang="en-GB" sz="1200" dirty="0">
                <a:solidFill>
                  <a:srgbClr val="000000"/>
                </a:solidFill>
                <a:latin typeface="Courier New" panose="02070309020205020404" pitchFamily="49" charset="0"/>
              </a:rPr>
              <a:t>    </a:t>
            </a:r>
            <a:r>
              <a:rPr lang="en-GB" sz="1200" dirty="0">
                <a:solidFill>
                  <a:srgbClr val="B932E0"/>
                </a:solidFill>
                <a:latin typeface="Courier New" panose="02070309020205020404" pitchFamily="49" charset="0"/>
              </a:rPr>
              <a:t>end</a:t>
            </a:r>
          </a:p>
          <a:p>
            <a:r>
              <a:rPr lang="en-GB" sz="1200" dirty="0">
                <a:solidFill>
                  <a:srgbClr val="AF00DB"/>
                </a:solidFill>
                <a:latin typeface="Courier New" panose="02070309020205020404" pitchFamily="49" charset="0"/>
              </a:rPr>
              <a:t>    for</a:t>
            </a:r>
            <a:r>
              <a:rPr lang="en-GB" sz="1200" dirty="0">
                <a:solidFill>
                  <a:srgbClr val="000000"/>
                </a:solidFill>
                <a:latin typeface="Courier New" panose="02070309020205020404" pitchFamily="49" charset="0"/>
              </a:rPr>
              <a:t> (k, e) in </a:t>
            </a:r>
            <a:r>
              <a:rPr lang="en-GB" sz="1200" dirty="0" err="1">
                <a:solidFill>
                  <a:srgbClr val="000000"/>
                </a:solidFill>
                <a:latin typeface="Courier New" panose="02070309020205020404" pitchFamily="49" charset="0"/>
              </a:rPr>
              <a:t>init_values</a:t>
            </a:r>
            <a:endParaRPr lang="en-GB" sz="12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GB" sz="1200" dirty="0">
                <a:solidFill>
                  <a:srgbClr val="795E26"/>
                </a:solidFill>
                <a:latin typeface="Courier New" panose="02070309020205020404" pitchFamily="49" charset="0"/>
              </a:rPr>
              <a:t>        insert</a:t>
            </a:r>
            <a:r>
              <a:rPr lang="en-GB" sz="1200" dirty="0">
                <a:solidFill>
                  <a:srgbClr val="000000"/>
                </a:solidFill>
                <a:latin typeface="Courier New" panose="02070309020205020404" pitchFamily="49" charset="0"/>
              </a:rPr>
              <a:t>(k, e, d)</a:t>
            </a:r>
          </a:p>
          <a:p>
            <a:r>
              <a:rPr lang="en-GB" sz="1200" dirty="0">
                <a:solidFill>
                  <a:srgbClr val="AF00DB"/>
                </a:solidFill>
                <a:latin typeface="Courier New" panose="02070309020205020404" pitchFamily="49" charset="0"/>
              </a:rPr>
              <a:t>    end</a:t>
            </a:r>
            <a:endParaRPr lang="en-GB" sz="12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GB" sz="1200" dirty="0">
                <a:solidFill>
                  <a:srgbClr val="AF00DB"/>
                </a:solidFill>
                <a:latin typeface="Courier New" panose="02070309020205020404" pitchFamily="49" charset="0"/>
              </a:rPr>
              <a:t>    return</a:t>
            </a:r>
            <a:r>
              <a:rPr lang="en-GB" sz="1200" dirty="0">
                <a:solidFill>
                  <a:srgbClr val="000000"/>
                </a:solidFill>
                <a:latin typeface="Courier New" panose="02070309020205020404" pitchFamily="49" charset="0"/>
              </a:rPr>
              <a:t> d</a:t>
            </a:r>
          </a:p>
          <a:p>
            <a:r>
              <a:rPr lang="en-GB" sz="1200" dirty="0">
                <a:solidFill>
                  <a:srgbClr val="0000FF"/>
                </a:solidFill>
                <a:latin typeface="Courier New" panose="02070309020205020404" pitchFamily="49" charset="0"/>
              </a:rPr>
              <a:t>end</a:t>
            </a:r>
            <a:endParaRPr lang="en-GB" sz="1200" dirty="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947006C-DD85-E145-9244-0B81220F2053}"/>
              </a:ext>
            </a:extLst>
          </p:cNvPr>
          <p:cNvSpPr/>
          <p:nvPr/>
        </p:nvSpPr>
        <p:spPr>
          <a:xfrm>
            <a:off x="642432" y="1106577"/>
            <a:ext cx="4184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solidFill>
                  <a:srgbClr val="0000FF"/>
                </a:solidFill>
                <a:latin typeface="Courier New" panose="02070309020205020404" pitchFamily="49" charset="0"/>
              </a:rPr>
              <a:t>struct</a:t>
            </a:r>
            <a:r>
              <a:rPr lang="en-GB" sz="1200" dirty="0">
                <a:solidFill>
                  <a:srgbClr val="000000"/>
                </a:solidFill>
                <a:latin typeface="Courier New" panose="02070309020205020404" pitchFamily="49" charset="0"/>
              </a:rPr>
              <a:t> Dictionary</a:t>
            </a:r>
          </a:p>
          <a:p>
            <a:r>
              <a:rPr lang="en-GB" sz="12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GB" sz="1200" dirty="0" err="1">
                <a:solidFill>
                  <a:srgbClr val="000000"/>
                </a:solidFill>
                <a:latin typeface="Courier New" panose="02070309020205020404" pitchFamily="49" charset="0"/>
              </a:rPr>
              <a:t>internal_repr</a:t>
            </a:r>
            <a:r>
              <a:rPr lang="en-GB" sz="1200" dirty="0">
                <a:solidFill>
                  <a:srgbClr val="000000"/>
                </a:solidFill>
                <a:latin typeface="Courier New" panose="02070309020205020404" pitchFamily="49" charset="0"/>
              </a:rPr>
              <a:t> :: </a:t>
            </a:r>
            <a:r>
              <a:rPr lang="en-GB" sz="1200" dirty="0">
                <a:solidFill>
                  <a:srgbClr val="267F99"/>
                </a:solidFill>
                <a:latin typeface="Courier New" panose="02070309020205020404" pitchFamily="49" charset="0"/>
              </a:rPr>
              <a:t>Array{Any}</a:t>
            </a:r>
            <a:endParaRPr lang="en-GB" sz="12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GB" sz="1200" dirty="0">
                <a:solidFill>
                  <a:srgbClr val="000000"/>
                </a:solidFill>
                <a:latin typeface="Courier New" panose="02070309020205020404" pitchFamily="49" charset="0"/>
              </a:rPr>
              <a:t>  h :: Function</a:t>
            </a:r>
          </a:p>
          <a:p>
            <a:r>
              <a:rPr lang="en-GB" sz="1200" dirty="0">
                <a:solidFill>
                  <a:srgbClr val="0000FF"/>
                </a:solidFill>
                <a:latin typeface="Courier New" panose="02070309020205020404" pitchFamily="49" charset="0"/>
              </a:rPr>
              <a:t>end</a:t>
            </a:r>
            <a:endParaRPr lang="en-GB" sz="1200" dirty="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76985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16"/>
          <p:cNvSpPr>
            <a:spLocks noChangeArrowheads="1"/>
          </p:cNvSpPr>
          <p:nvPr/>
        </p:nvSpPr>
        <p:spPr bwMode="auto">
          <a:xfrm>
            <a:off x="7761150" y="2456261"/>
            <a:ext cx="555266" cy="180651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 sz="1400" dirty="0"/>
          </a:p>
        </p:txBody>
      </p:sp>
      <p:sp>
        <p:nvSpPr>
          <p:cNvPr id="44" name="Rectangle 16"/>
          <p:cNvSpPr>
            <a:spLocks noChangeArrowheads="1"/>
          </p:cNvSpPr>
          <p:nvPr/>
        </p:nvSpPr>
        <p:spPr bwMode="auto">
          <a:xfrm>
            <a:off x="6948264" y="2456261"/>
            <a:ext cx="555266" cy="180651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 sz="140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73018-BD2A-EE45-B1F9-EFDFDB2A3B45}" type="slidenum">
              <a:rPr lang="de-DE"/>
              <a:pPr/>
              <a:t>15</a:t>
            </a:fld>
            <a:endParaRPr lang="de-DE" dirty="0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Hashing</a:t>
            </a:r>
            <a:r>
              <a:rPr lang="de-DE" dirty="0"/>
              <a:t> mit Verkettung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196429"/>
            <a:ext cx="8229600" cy="5328915"/>
          </a:xfrm>
        </p:spPr>
        <p:txBody>
          <a:bodyPr/>
          <a:lstStyle/>
          <a:p>
            <a:pPr marL="0" indent="0">
              <a:buNone/>
            </a:pPr>
            <a:endParaRPr lang="en-GB" sz="1600" dirty="0">
              <a:solidFill>
                <a:srgbClr val="0000FF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endParaRPr lang="en-GB" sz="1600" dirty="0">
              <a:solidFill>
                <a:srgbClr val="0000FF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600" dirty="0">
                <a:solidFill>
                  <a:srgbClr val="0000FF"/>
                </a:solidFill>
                <a:latin typeface="Courier New" panose="02070309020205020404" pitchFamily="49" charset="0"/>
              </a:rPr>
              <a:t>function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1600" dirty="0">
                <a:solidFill>
                  <a:srgbClr val="795E26"/>
                </a:solidFill>
                <a:latin typeface="Courier New" panose="02070309020205020404" pitchFamily="49" charset="0"/>
              </a:rPr>
              <a:t>insert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(k, e, d)</a:t>
            </a:r>
          </a:p>
          <a:p>
            <a:pPr marL="0" indent="0">
              <a:buNone/>
            </a:pP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T = </a:t>
            </a:r>
            <a:r>
              <a:rPr lang="en-GB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d.internal_repr</a:t>
            </a:r>
            <a:endParaRPr lang="en-GB" sz="16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600" dirty="0">
                <a:solidFill>
                  <a:srgbClr val="795E26"/>
                </a:solidFill>
                <a:latin typeface="Courier New" panose="02070309020205020404" pitchFamily="49" charset="0"/>
              </a:rPr>
              <a:t>  insert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((k, e), T[</a:t>
            </a:r>
            <a:r>
              <a:rPr lang="en-GB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d.</a:t>
            </a:r>
            <a:r>
              <a:rPr lang="en-GB" sz="1600" dirty="0" err="1">
                <a:solidFill>
                  <a:srgbClr val="795E26"/>
                </a:solidFill>
                <a:latin typeface="Courier New" panose="02070309020205020404" pitchFamily="49" charset="0"/>
              </a:rPr>
              <a:t>h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(k)]) </a:t>
            </a:r>
            <a:r>
              <a:rPr lang="en-GB" sz="1600" dirty="0">
                <a:solidFill>
                  <a:srgbClr val="008000"/>
                </a:solidFill>
                <a:latin typeface="Courier New" panose="02070309020205020404" pitchFamily="49" charset="0"/>
              </a:rPr>
              <a:t># in list</a:t>
            </a:r>
            <a:endParaRPr lang="en-GB" sz="16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600" dirty="0">
                <a:solidFill>
                  <a:srgbClr val="0000FF"/>
                </a:solidFill>
                <a:latin typeface="Courier New" panose="02070309020205020404" pitchFamily="49" charset="0"/>
              </a:rPr>
              <a:t>end</a:t>
            </a:r>
            <a:endParaRPr lang="de-DE" sz="1200" dirty="0">
              <a:solidFill>
                <a:schemeClr val="hlink"/>
              </a:solidFill>
            </a:endParaRPr>
          </a:p>
          <a:p>
            <a:pPr marL="0" indent="0">
              <a:buNone/>
            </a:pPr>
            <a:r>
              <a:rPr lang="en-GB" sz="1600" dirty="0">
                <a:solidFill>
                  <a:srgbClr val="0000FF"/>
                </a:solidFill>
                <a:latin typeface="Courier New" panose="02070309020205020404" pitchFamily="49" charset="0"/>
              </a:rPr>
              <a:t>function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1600" dirty="0">
                <a:solidFill>
                  <a:srgbClr val="795E26"/>
                </a:solidFill>
                <a:latin typeface="Courier New" panose="02070309020205020404" pitchFamily="49" charset="0"/>
              </a:rPr>
              <a:t>delete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(k, d)</a:t>
            </a:r>
          </a:p>
          <a:p>
            <a:pPr marL="0" indent="0">
              <a:buNone/>
            </a:pP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T = </a:t>
            </a:r>
            <a:r>
              <a:rPr lang="en-GB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d.internal_repr</a:t>
            </a:r>
            <a:endParaRPr lang="en-GB" sz="16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GB" sz="1600" dirty="0">
                <a:solidFill>
                  <a:srgbClr val="795E26"/>
                </a:solidFill>
                <a:latin typeface="Courier New" panose="02070309020205020404" pitchFamily="49" charset="0"/>
              </a:rPr>
              <a:t>delete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((k, </a:t>
            </a:r>
            <a:r>
              <a:rPr lang="en-GB" sz="1600" dirty="0">
                <a:solidFill>
                  <a:srgbClr val="795E26"/>
                </a:solidFill>
                <a:latin typeface="Courier New" panose="02070309020205020404" pitchFamily="49" charset="0"/>
              </a:rPr>
              <a:t>lookup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(k, d)), T[</a:t>
            </a:r>
            <a:r>
              <a:rPr lang="en-GB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d.</a:t>
            </a:r>
            <a:r>
              <a:rPr lang="en-GB" sz="1600" dirty="0" err="1">
                <a:solidFill>
                  <a:srgbClr val="795E26"/>
                </a:solidFill>
                <a:latin typeface="Courier New" panose="02070309020205020404" pitchFamily="49" charset="0"/>
              </a:rPr>
              <a:t>h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(k)]) </a:t>
            </a:r>
            <a:r>
              <a:rPr lang="en-GB" sz="1600" dirty="0">
                <a:solidFill>
                  <a:srgbClr val="008000"/>
                </a:solidFill>
                <a:latin typeface="Courier New" panose="02070309020205020404" pitchFamily="49" charset="0"/>
              </a:rPr>
              <a:t># from list</a:t>
            </a:r>
            <a:endParaRPr lang="en-GB" sz="16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600" dirty="0">
                <a:solidFill>
                  <a:srgbClr val="0000FF"/>
                </a:solidFill>
                <a:latin typeface="Courier New" panose="02070309020205020404" pitchFamily="49" charset="0"/>
              </a:rPr>
              <a:t>end</a:t>
            </a:r>
            <a:endParaRPr lang="de-DE" sz="1200" dirty="0"/>
          </a:p>
          <a:p>
            <a:pPr marL="0" indent="0">
              <a:buNone/>
            </a:pPr>
            <a:r>
              <a:rPr lang="en-GB" sz="1600" dirty="0">
                <a:solidFill>
                  <a:srgbClr val="0000FF"/>
                </a:solidFill>
                <a:latin typeface="Courier New" panose="02070309020205020404" pitchFamily="49" charset="0"/>
              </a:rPr>
              <a:t>function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1600" dirty="0">
                <a:solidFill>
                  <a:srgbClr val="795E26"/>
                </a:solidFill>
                <a:latin typeface="Courier New" panose="02070309020205020404" pitchFamily="49" charset="0"/>
              </a:rPr>
              <a:t>lookup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(k, d)</a:t>
            </a:r>
          </a:p>
          <a:p>
            <a:pPr marL="0" indent="0">
              <a:buNone/>
            </a:pP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T = </a:t>
            </a:r>
            <a:r>
              <a:rPr lang="en-GB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d.internal_repr</a:t>
            </a:r>
            <a:endParaRPr lang="en-GB" sz="16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  for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(k_, e) in T[</a:t>
            </a:r>
            <a:r>
              <a:rPr lang="en-GB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d.</a:t>
            </a:r>
            <a:r>
              <a:rPr lang="en-GB" sz="1600" dirty="0" err="1">
                <a:solidFill>
                  <a:srgbClr val="795E26"/>
                </a:solidFill>
                <a:latin typeface="Courier New" panose="02070309020205020404" pitchFamily="49" charset="0"/>
              </a:rPr>
              <a:t>h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(k)]</a:t>
            </a:r>
          </a:p>
          <a:p>
            <a:pPr marL="0" indent="0">
              <a:buNone/>
            </a:pPr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    if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k == k_    </a:t>
            </a:r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return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e </a:t>
            </a:r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end</a:t>
            </a:r>
            <a:endParaRPr lang="en-GB" sz="16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  end</a:t>
            </a:r>
            <a:endParaRPr lang="en-GB" sz="16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  return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1600" dirty="0">
                <a:solidFill>
                  <a:srgbClr val="0000FF"/>
                </a:solidFill>
                <a:latin typeface="Courier New" panose="02070309020205020404" pitchFamily="49" charset="0"/>
              </a:rPr>
              <a:t>nothing</a:t>
            </a:r>
            <a:endParaRPr lang="en-GB" sz="16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600" dirty="0">
                <a:solidFill>
                  <a:srgbClr val="0000FF"/>
                </a:solidFill>
                <a:latin typeface="Courier New" panose="02070309020205020404" pitchFamily="49" charset="0"/>
              </a:rPr>
              <a:t>end</a:t>
            </a:r>
            <a:endParaRPr lang="en-GB" sz="1600" dirty="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  <p:grpSp>
        <p:nvGrpSpPr>
          <p:cNvPr id="5" name="Gruppierung 4"/>
          <p:cNvGrpSpPr/>
          <p:nvPr/>
        </p:nvGrpSpPr>
        <p:grpSpPr>
          <a:xfrm>
            <a:off x="5730921" y="1988840"/>
            <a:ext cx="3089551" cy="281351"/>
            <a:chOff x="3419872" y="2060848"/>
            <a:chExt cx="5543550" cy="504825"/>
          </a:xfrm>
        </p:grpSpPr>
        <p:sp>
          <p:nvSpPr>
            <p:cNvPr id="7" name="Rectangle 11"/>
            <p:cNvSpPr>
              <a:spLocks noChangeArrowheads="1"/>
            </p:cNvSpPr>
            <p:nvPr/>
          </p:nvSpPr>
          <p:spPr bwMode="auto">
            <a:xfrm>
              <a:off x="3419872" y="2060848"/>
              <a:ext cx="5543550" cy="50482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" name="Rectangle 12"/>
            <p:cNvSpPr>
              <a:spLocks noChangeArrowheads="1"/>
            </p:cNvSpPr>
            <p:nvPr/>
          </p:nvSpPr>
          <p:spPr bwMode="auto">
            <a:xfrm>
              <a:off x="3923110" y="2060848"/>
              <a:ext cx="503237" cy="5032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de-DE" sz="1800" dirty="0"/>
            </a:p>
          </p:txBody>
        </p:sp>
        <p:sp>
          <p:nvSpPr>
            <p:cNvPr id="9" name="Rectangle 13"/>
            <p:cNvSpPr>
              <a:spLocks noChangeArrowheads="1"/>
            </p:cNvSpPr>
            <p:nvPr/>
          </p:nvSpPr>
          <p:spPr bwMode="auto">
            <a:xfrm>
              <a:off x="4931172" y="2060848"/>
              <a:ext cx="503238" cy="5032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de-DE" sz="1800" dirty="0"/>
            </a:p>
          </p:txBody>
        </p:sp>
        <p:sp>
          <p:nvSpPr>
            <p:cNvPr id="10" name="Rectangle 14"/>
            <p:cNvSpPr>
              <a:spLocks noChangeArrowheads="1"/>
            </p:cNvSpPr>
            <p:nvPr/>
          </p:nvSpPr>
          <p:spPr bwMode="auto">
            <a:xfrm>
              <a:off x="6947297" y="2060848"/>
              <a:ext cx="503238" cy="5032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de-DE" sz="1800" dirty="0"/>
            </a:p>
          </p:txBody>
        </p:sp>
        <p:sp>
          <p:nvSpPr>
            <p:cNvPr id="11" name="Rectangle 15"/>
            <p:cNvSpPr>
              <a:spLocks noChangeArrowheads="1"/>
            </p:cNvSpPr>
            <p:nvPr/>
          </p:nvSpPr>
          <p:spPr bwMode="auto">
            <a:xfrm>
              <a:off x="5939235" y="2060848"/>
              <a:ext cx="503237" cy="5032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de-DE" sz="1800" dirty="0"/>
            </a:p>
          </p:txBody>
        </p:sp>
        <p:sp>
          <p:nvSpPr>
            <p:cNvPr id="12" name="Rectangle 16"/>
            <p:cNvSpPr>
              <a:spLocks noChangeArrowheads="1"/>
            </p:cNvSpPr>
            <p:nvPr/>
          </p:nvSpPr>
          <p:spPr bwMode="auto">
            <a:xfrm>
              <a:off x="6444060" y="2060848"/>
              <a:ext cx="503237" cy="5032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de-DE" sz="1800" dirty="0"/>
            </a:p>
          </p:txBody>
        </p:sp>
        <p:sp>
          <p:nvSpPr>
            <p:cNvPr id="13" name="Rectangle 17"/>
            <p:cNvSpPr>
              <a:spLocks noChangeArrowheads="1"/>
            </p:cNvSpPr>
            <p:nvPr/>
          </p:nvSpPr>
          <p:spPr bwMode="auto">
            <a:xfrm>
              <a:off x="7955360" y="2060848"/>
              <a:ext cx="503237" cy="5032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de-DE" sz="1800" dirty="0"/>
            </a:p>
          </p:txBody>
        </p:sp>
      </p:grp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4283968" y="1340768"/>
            <a:ext cx="288032" cy="115212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 sz="1800" dirty="0"/>
          </a:p>
        </p:txBody>
      </p:sp>
      <p:sp>
        <p:nvSpPr>
          <p:cNvPr id="15" name="Line 22"/>
          <p:cNvSpPr>
            <a:spLocks noChangeShapeType="1"/>
          </p:cNvSpPr>
          <p:nvPr/>
        </p:nvSpPr>
        <p:spPr bwMode="auto">
          <a:xfrm>
            <a:off x="4427984" y="2060848"/>
            <a:ext cx="1302937" cy="0"/>
          </a:xfrm>
          <a:prstGeom prst="line">
            <a:avLst/>
          </a:prstGeom>
          <a:noFill/>
          <a:ln w="19050" cmpd="sng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6" name="Rechteck 15"/>
          <p:cNvSpPr/>
          <p:nvPr/>
        </p:nvSpPr>
        <p:spPr>
          <a:xfrm>
            <a:off x="3557095" y="1340768"/>
            <a:ext cx="3145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solidFill>
                  <a:schemeClr val="hlink"/>
                </a:solidFill>
              </a:rPr>
              <a:t>d</a:t>
            </a:r>
            <a:endParaRPr lang="de-DE" dirty="0"/>
          </a:p>
        </p:txBody>
      </p:sp>
      <p:sp>
        <p:nvSpPr>
          <p:cNvPr id="17" name="Line 22"/>
          <p:cNvSpPr>
            <a:spLocks noChangeShapeType="1"/>
          </p:cNvSpPr>
          <p:nvPr/>
        </p:nvSpPr>
        <p:spPr bwMode="auto">
          <a:xfrm>
            <a:off x="3845127" y="1556792"/>
            <a:ext cx="432048" cy="0"/>
          </a:xfrm>
          <a:prstGeom prst="line">
            <a:avLst/>
          </a:prstGeom>
          <a:noFill/>
          <a:ln w="19050" cmpd="sng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" name="Rechteck 17"/>
          <p:cNvSpPr/>
          <p:nvPr/>
        </p:nvSpPr>
        <p:spPr>
          <a:xfrm>
            <a:off x="4614529" y="1717067"/>
            <a:ext cx="116410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400" dirty="0" err="1"/>
              <a:t>internal_repr</a:t>
            </a:r>
            <a:endParaRPr lang="de-DE" sz="1400" dirty="0"/>
          </a:p>
        </p:txBody>
      </p:sp>
      <p:sp>
        <p:nvSpPr>
          <p:cNvPr id="29" name="Rectangle 11"/>
          <p:cNvSpPr>
            <a:spLocks noChangeArrowheads="1"/>
          </p:cNvSpPr>
          <p:nvPr/>
        </p:nvSpPr>
        <p:spPr bwMode="auto">
          <a:xfrm>
            <a:off x="7157439" y="3427390"/>
            <a:ext cx="287565" cy="28756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400"/>
              <a:t>14</a:t>
            </a:r>
          </a:p>
        </p:txBody>
      </p:sp>
      <p:sp>
        <p:nvSpPr>
          <p:cNvPr id="30" name="Rectangle 12"/>
          <p:cNvSpPr>
            <a:spLocks noChangeArrowheads="1"/>
          </p:cNvSpPr>
          <p:nvPr/>
        </p:nvSpPr>
        <p:spPr bwMode="auto">
          <a:xfrm>
            <a:off x="6293839" y="3098097"/>
            <a:ext cx="287565" cy="2875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400"/>
              <a:t>5</a:t>
            </a:r>
          </a:p>
        </p:txBody>
      </p:sp>
      <p:sp>
        <p:nvSpPr>
          <p:cNvPr id="31" name="Rectangle 13"/>
          <p:cNvSpPr>
            <a:spLocks noChangeArrowheads="1"/>
          </p:cNvSpPr>
          <p:nvPr/>
        </p:nvSpPr>
        <p:spPr bwMode="auto">
          <a:xfrm>
            <a:off x="7157439" y="2769711"/>
            <a:ext cx="287565" cy="2875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400"/>
              <a:t>1</a:t>
            </a:r>
          </a:p>
        </p:txBody>
      </p:sp>
      <p:sp>
        <p:nvSpPr>
          <p:cNvPr id="32" name="Rectangle 14"/>
          <p:cNvSpPr>
            <a:spLocks noChangeArrowheads="1"/>
          </p:cNvSpPr>
          <p:nvPr/>
        </p:nvSpPr>
        <p:spPr bwMode="auto">
          <a:xfrm>
            <a:off x="7733475" y="2769711"/>
            <a:ext cx="287564" cy="2875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400"/>
              <a:t>3</a:t>
            </a:r>
          </a:p>
        </p:txBody>
      </p:sp>
      <p:sp>
        <p:nvSpPr>
          <p:cNvPr id="33" name="Rectangle 15"/>
          <p:cNvSpPr>
            <a:spLocks noChangeArrowheads="1"/>
          </p:cNvSpPr>
          <p:nvPr/>
        </p:nvSpPr>
        <p:spPr bwMode="auto">
          <a:xfrm>
            <a:off x="7157439" y="3098097"/>
            <a:ext cx="287565" cy="2875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400"/>
              <a:t>19</a:t>
            </a:r>
          </a:p>
        </p:txBody>
      </p:sp>
      <p:sp>
        <p:nvSpPr>
          <p:cNvPr id="34" name="Rectangle 16"/>
          <p:cNvSpPr>
            <a:spLocks noChangeArrowheads="1"/>
          </p:cNvSpPr>
          <p:nvPr/>
        </p:nvSpPr>
        <p:spPr bwMode="auto">
          <a:xfrm>
            <a:off x="6293839" y="2769711"/>
            <a:ext cx="287565" cy="2875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400" dirty="0"/>
              <a:t>10</a:t>
            </a:r>
          </a:p>
        </p:txBody>
      </p:sp>
      <p:sp>
        <p:nvSpPr>
          <p:cNvPr id="35" name="Line 29"/>
          <p:cNvSpPr>
            <a:spLocks noChangeShapeType="1"/>
          </p:cNvSpPr>
          <p:nvPr/>
        </p:nvSpPr>
        <p:spPr bwMode="auto">
          <a:xfrm>
            <a:off x="6417210" y="2130778"/>
            <a:ext cx="20432" cy="32293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1400"/>
          </a:p>
        </p:txBody>
      </p:sp>
      <p:sp>
        <p:nvSpPr>
          <p:cNvPr id="36" name="Line 30"/>
          <p:cNvSpPr>
            <a:spLocks noChangeShapeType="1"/>
          </p:cNvSpPr>
          <p:nvPr/>
        </p:nvSpPr>
        <p:spPr bwMode="auto">
          <a:xfrm>
            <a:off x="7280810" y="2130778"/>
            <a:ext cx="0" cy="32293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1400"/>
          </a:p>
        </p:txBody>
      </p:sp>
      <p:sp>
        <p:nvSpPr>
          <p:cNvPr id="37" name="Line 31"/>
          <p:cNvSpPr>
            <a:spLocks noChangeShapeType="1"/>
          </p:cNvSpPr>
          <p:nvPr/>
        </p:nvSpPr>
        <p:spPr bwMode="auto">
          <a:xfrm>
            <a:off x="7856846" y="2130778"/>
            <a:ext cx="0" cy="32293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1400"/>
          </a:p>
        </p:txBody>
      </p:sp>
      <p:sp>
        <p:nvSpPr>
          <p:cNvPr id="40" name="Rectangle 16"/>
          <p:cNvSpPr>
            <a:spLocks noChangeArrowheads="1"/>
          </p:cNvSpPr>
          <p:nvPr/>
        </p:nvSpPr>
        <p:spPr bwMode="auto">
          <a:xfrm>
            <a:off x="6026635" y="2453716"/>
            <a:ext cx="555266" cy="180651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 sz="1400" dirty="0"/>
          </a:p>
        </p:txBody>
      </p:sp>
      <p:sp>
        <p:nvSpPr>
          <p:cNvPr id="41" name="Line 29"/>
          <p:cNvSpPr>
            <a:spLocks noChangeShapeType="1"/>
          </p:cNvSpPr>
          <p:nvPr/>
        </p:nvSpPr>
        <p:spPr bwMode="auto">
          <a:xfrm>
            <a:off x="6438351" y="2585302"/>
            <a:ext cx="0" cy="205921"/>
          </a:xfrm>
          <a:prstGeom prst="line">
            <a:avLst/>
          </a:prstGeom>
          <a:noFill/>
          <a:ln w="19050" cmpd="sng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1400"/>
          </a:p>
        </p:txBody>
      </p:sp>
      <p:sp>
        <p:nvSpPr>
          <p:cNvPr id="42" name="Line 30"/>
          <p:cNvSpPr>
            <a:spLocks noChangeShapeType="1"/>
          </p:cNvSpPr>
          <p:nvPr/>
        </p:nvSpPr>
        <p:spPr bwMode="auto">
          <a:xfrm>
            <a:off x="7301951" y="2585302"/>
            <a:ext cx="0" cy="205921"/>
          </a:xfrm>
          <a:prstGeom prst="line">
            <a:avLst/>
          </a:prstGeom>
          <a:noFill/>
          <a:ln w="19050" cmpd="sng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1400"/>
          </a:p>
        </p:txBody>
      </p:sp>
      <p:sp>
        <p:nvSpPr>
          <p:cNvPr id="43" name="Line 31"/>
          <p:cNvSpPr>
            <a:spLocks noChangeShapeType="1"/>
          </p:cNvSpPr>
          <p:nvPr/>
        </p:nvSpPr>
        <p:spPr bwMode="auto">
          <a:xfrm>
            <a:off x="7877987" y="2585302"/>
            <a:ext cx="0" cy="205921"/>
          </a:xfrm>
          <a:prstGeom prst="line">
            <a:avLst/>
          </a:prstGeom>
          <a:noFill/>
          <a:ln w="19050" cmpd="sng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1400"/>
          </a:p>
        </p:txBody>
      </p:sp>
      <p:sp>
        <p:nvSpPr>
          <p:cNvPr id="39" name="Abgerundete rechteckige Legende 2">
            <a:extLst>
              <a:ext uri="{FF2B5EF4-FFF2-40B4-BE49-F238E27FC236}">
                <a16:creationId xmlns:a16="http://schemas.microsoft.com/office/drawing/2014/main" id="{996A69F8-B349-04D7-75C0-A2A2CFDF1026}"/>
              </a:ext>
            </a:extLst>
          </p:cNvPr>
          <p:cNvSpPr/>
          <p:nvPr/>
        </p:nvSpPr>
        <p:spPr>
          <a:xfrm>
            <a:off x="6392763" y="4094143"/>
            <a:ext cx="2160365" cy="1800200"/>
          </a:xfrm>
          <a:prstGeom prst="wedgeRoundRectCallout">
            <a:avLst>
              <a:gd name="adj1" fmla="val -50456"/>
              <a:gd name="adj2" fmla="val -84848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rgbClr val="000000"/>
                </a:solidFill>
              </a:rPr>
              <a:t>Vereinfachte</a:t>
            </a:r>
            <a:br>
              <a:rPr lang="de-DE" dirty="0">
                <a:solidFill>
                  <a:srgbClr val="000000"/>
                </a:solidFill>
              </a:rPr>
            </a:br>
            <a:r>
              <a:rPr lang="de-DE" dirty="0">
                <a:solidFill>
                  <a:srgbClr val="000000"/>
                </a:solidFill>
              </a:rPr>
              <a:t>Präsentation der Tupel </a:t>
            </a:r>
            <a:br>
              <a:rPr lang="de-DE" dirty="0">
                <a:solidFill>
                  <a:srgbClr val="000000"/>
                </a:solidFill>
              </a:rPr>
            </a:br>
            <a:r>
              <a:rPr lang="de-DE" dirty="0">
                <a:solidFill>
                  <a:srgbClr val="000000"/>
                </a:solidFill>
              </a:rPr>
              <a:t>(nur Schlüssel dargestellt)</a:t>
            </a:r>
          </a:p>
        </p:txBody>
      </p:sp>
    </p:spTree>
    <p:extLst>
      <p:ext uri="{BB962C8B-B14F-4D97-AF65-F5344CB8AC3E}">
        <p14:creationId xmlns:p14="http://schemas.microsoft.com/office/powerpoint/2010/main" val="2431245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1FC9F51-1200-D240-B426-EBE09AB43674}"/>
              </a:ext>
            </a:extLst>
          </p:cNvPr>
          <p:cNvSpPr/>
          <p:nvPr/>
        </p:nvSpPr>
        <p:spPr>
          <a:xfrm>
            <a:off x="395536" y="4149080"/>
            <a:ext cx="4248472" cy="133507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Analyse der Komplexität bei Verkettung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Sei </a:t>
            </a:r>
            <a:r>
              <a:rPr lang="de-DE" dirty="0">
                <a:solidFill>
                  <a:srgbClr val="3C8C93"/>
                </a:solidFill>
                <a:latin typeface="Symbol" charset="2"/>
                <a:cs typeface="Symbol" charset="2"/>
              </a:rPr>
              <a:t>a</a:t>
            </a:r>
            <a:r>
              <a:rPr lang="de-DE" dirty="0"/>
              <a:t> die durchschnittliche Länge der Listen, dann</a:t>
            </a:r>
          </a:p>
          <a:p>
            <a:pPr lvl="1"/>
            <a:r>
              <a:rPr lang="de-DE" dirty="0">
                <a:solidFill>
                  <a:srgbClr val="3C8C93"/>
                </a:solidFill>
                <a:latin typeface="Symbol" charset="2"/>
                <a:cs typeface="Symbol" charset="2"/>
              </a:rPr>
              <a:t>Q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(1+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latin typeface="Symbol" charset="2"/>
                <a:cs typeface="Symbol" charset="2"/>
              </a:rPr>
              <a:t>a)</a:t>
            </a:r>
            <a:r>
              <a:rPr lang="de-DE" dirty="0"/>
              <a:t> für </a:t>
            </a:r>
          </a:p>
          <a:p>
            <a:pPr lvl="2"/>
            <a:r>
              <a:rPr lang="de-DE" dirty="0"/>
              <a:t>erfolglose Suche und </a:t>
            </a:r>
          </a:p>
          <a:p>
            <a:pPr lvl="2"/>
            <a:r>
              <a:rPr lang="de-DE" dirty="0"/>
              <a:t>Einfügen (erfordert Überprüfung, ob Element schon eingefügt ist)</a:t>
            </a:r>
          </a:p>
          <a:p>
            <a:pPr lvl="1"/>
            <a:r>
              <a:rPr lang="de-DE" dirty="0">
                <a:solidFill>
                  <a:srgbClr val="3C8C93"/>
                </a:solidFill>
                <a:latin typeface="Symbol" charset="2"/>
                <a:cs typeface="Symbol" charset="2"/>
              </a:rPr>
              <a:t>O(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1+</a:t>
            </a:r>
            <a:r>
              <a:rPr lang="de-DE" dirty="0">
                <a:solidFill>
                  <a:srgbClr val="3C8C93"/>
                </a:solidFill>
                <a:latin typeface="Symbol" charset="2"/>
                <a:cs typeface="Symbol" charset="2"/>
              </a:rPr>
              <a:t>a) </a:t>
            </a:r>
            <a:r>
              <a:rPr lang="de-DE" dirty="0"/>
              <a:t>für erfolgreiche Suche</a:t>
            </a:r>
          </a:p>
          <a:p>
            <a:endParaRPr lang="de-DE" dirty="0"/>
          </a:p>
          <a:p>
            <a:pPr marL="0" indent="0">
              <a:buNone/>
            </a:pPr>
            <a:r>
              <a:rPr lang="de-DE" dirty="0"/>
              <a:t>Kollisionslisten im Folgenden </a:t>
            </a:r>
            <a:br>
              <a:rPr lang="de-DE" dirty="0"/>
            </a:br>
            <a:r>
              <a:rPr lang="de-DE" dirty="0"/>
              <a:t>nur durch das erste Element </a:t>
            </a:r>
            <a:br>
              <a:rPr lang="de-DE" dirty="0"/>
            </a:br>
            <a:r>
              <a:rPr lang="de-DE" dirty="0"/>
              <a:t>direkt im Feld dargestellt</a:t>
            </a:r>
          </a:p>
        </p:txBody>
      </p:sp>
      <p:grpSp>
        <p:nvGrpSpPr>
          <p:cNvPr id="42" name="Gruppierung 41"/>
          <p:cNvGrpSpPr/>
          <p:nvPr/>
        </p:nvGrpSpPr>
        <p:grpSpPr>
          <a:xfrm>
            <a:off x="5580112" y="5733256"/>
            <a:ext cx="2952327" cy="232962"/>
            <a:chOff x="4211241" y="4181504"/>
            <a:chExt cx="5545137" cy="544409"/>
          </a:xfrm>
        </p:grpSpPr>
        <p:sp>
          <p:nvSpPr>
            <p:cNvPr id="23" name="Rectangle 10"/>
            <p:cNvSpPr>
              <a:spLocks noChangeArrowheads="1"/>
            </p:cNvSpPr>
            <p:nvPr/>
          </p:nvSpPr>
          <p:spPr bwMode="auto">
            <a:xfrm>
              <a:off x="4212828" y="4221088"/>
              <a:ext cx="5543550" cy="50482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 sz="1050" dirty="0"/>
            </a:p>
          </p:txBody>
        </p:sp>
        <p:sp>
          <p:nvSpPr>
            <p:cNvPr id="30" name="Rectangle 23"/>
            <p:cNvSpPr>
              <a:spLocks noChangeArrowheads="1"/>
            </p:cNvSpPr>
            <p:nvPr/>
          </p:nvSpPr>
          <p:spPr bwMode="auto">
            <a:xfrm>
              <a:off x="4211241" y="4221088"/>
              <a:ext cx="503237" cy="50323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1050"/>
            </a:p>
          </p:txBody>
        </p:sp>
        <p:sp>
          <p:nvSpPr>
            <p:cNvPr id="31" name="Rectangle 24"/>
            <p:cNvSpPr>
              <a:spLocks noChangeArrowheads="1"/>
            </p:cNvSpPr>
            <p:nvPr/>
          </p:nvSpPr>
          <p:spPr bwMode="auto">
            <a:xfrm>
              <a:off x="4716066" y="4221088"/>
              <a:ext cx="503237" cy="50323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1050"/>
            </a:p>
          </p:txBody>
        </p:sp>
        <p:sp>
          <p:nvSpPr>
            <p:cNvPr id="32" name="Rectangle 25"/>
            <p:cNvSpPr>
              <a:spLocks noChangeArrowheads="1"/>
            </p:cNvSpPr>
            <p:nvPr/>
          </p:nvSpPr>
          <p:spPr bwMode="auto">
            <a:xfrm>
              <a:off x="5724128" y="4221088"/>
              <a:ext cx="503238" cy="50323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050" dirty="0"/>
                <a:t>10</a:t>
              </a:r>
            </a:p>
          </p:txBody>
        </p:sp>
        <p:sp>
          <p:nvSpPr>
            <p:cNvPr id="33" name="Rectangle 26"/>
            <p:cNvSpPr>
              <a:spLocks noChangeArrowheads="1"/>
            </p:cNvSpPr>
            <p:nvPr/>
          </p:nvSpPr>
          <p:spPr bwMode="auto">
            <a:xfrm>
              <a:off x="6732191" y="4221088"/>
              <a:ext cx="503237" cy="50323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1050"/>
            </a:p>
          </p:txBody>
        </p:sp>
        <p:sp>
          <p:nvSpPr>
            <p:cNvPr id="34" name="Rectangle 27"/>
            <p:cNvSpPr>
              <a:spLocks noChangeArrowheads="1"/>
            </p:cNvSpPr>
            <p:nvPr/>
          </p:nvSpPr>
          <p:spPr bwMode="auto">
            <a:xfrm>
              <a:off x="7740253" y="4221088"/>
              <a:ext cx="503238" cy="50323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1050"/>
            </a:p>
          </p:txBody>
        </p:sp>
        <p:sp>
          <p:nvSpPr>
            <p:cNvPr id="35" name="Rectangle 28"/>
            <p:cNvSpPr>
              <a:spLocks noChangeArrowheads="1"/>
            </p:cNvSpPr>
            <p:nvPr/>
          </p:nvSpPr>
          <p:spPr bwMode="auto">
            <a:xfrm>
              <a:off x="8748316" y="4221088"/>
              <a:ext cx="503237" cy="50323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1050"/>
            </a:p>
          </p:txBody>
        </p:sp>
        <p:sp>
          <p:nvSpPr>
            <p:cNvPr id="40" name="Textfeld 39"/>
            <p:cNvSpPr txBox="1"/>
            <p:nvPr/>
          </p:nvSpPr>
          <p:spPr>
            <a:xfrm>
              <a:off x="7812360" y="4188947"/>
              <a:ext cx="403864" cy="411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050" dirty="0"/>
                <a:t>1</a:t>
              </a:r>
            </a:p>
          </p:txBody>
        </p:sp>
        <p:sp>
          <p:nvSpPr>
            <p:cNvPr id="41" name="Textfeld 40"/>
            <p:cNvSpPr txBox="1"/>
            <p:nvPr/>
          </p:nvSpPr>
          <p:spPr>
            <a:xfrm>
              <a:off x="8838284" y="4181504"/>
              <a:ext cx="411055" cy="411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050" dirty="0"/>
                <a:t>3</a:t>
              </a:r>
            </a:p>
          </p:txBody>
        </p:sp>
      </p:grpSp>
      <p:sp>
        <p:nvSpPr>
          <p:cNvPr id="43" name="AutoShape 14"/>
          <p:cNvSpPr>
            <a:spLocks noChangeArrowheads="1"/>
          </p:cNvSpPr>
          <p:nvPr/>
        </p:nvSpPr>
        <p:spPr bwMode="auto">
          <a:xfrm>
            <a:off x="6935688" y="5229200"/>
            <a:ext cx="228600" cy="304800"/>
          </a:xfrm>
          <a:prstGeom prst="downArrow">
            <a:avLst>
              <a:gd name="adj1" fmla="val 50000"/>
              <a:gd name="adj2" fmla="val 33333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4" name="Textfeld 43"/>
          <p:cNvSpPr txBox="1"/>
          <p:nvPr/>
        </p:nvSpPr>
        <p:spPr>
          <a:xfrm>
            <a:off x="9710144" y="548415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grpSp>
        <p:nvGrpSpPr>
          <p:cNvPr id="64" name="Gruppierung 63"/>
          <p:cNvGrpSpPr/>
          <p:nvPr/>
        </p:nvGrpSpPr>
        <p:grpSpPr>
          <a:xfrm>
            <a:off x="5508104" y="3212976"/>
            <a:ext cx="3089551" cy="281351"/>
            <a:chOff x="3419872" y="2060848"/>
            <a:chExt cx="5543550" cy="504825"/>
          </a:xfrm>
        </p:grpSpPr>
        <p:sp>
          <p:nvSpPr>
            <p:cNvPr id="65" name="Rectangle 11"/>
            <p:cNvSpPr>
              <a:spLocks noChangeArrowheads="1"/>
            </p:cNvSpPr>
            <p:nvPr/>
          </p:nvSpPr>
          <p:spPr bwMode="auto">
            <a:xfrm>
              <a:off x="3419872" y="2060848"/>
              <a:ext cx="5543550" cy="50482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6" name="Rectangle 12"/>
            <p:cNvSpPr>
              <a:spLocks noChangeArrowheads="1"/>
            </p:cNvSpPr>
            <p:nvPr/>
          </p:nvSpPr>
          <p:spPr bwMode="auto">
            <a:xfrm>
              <a:off x="3923110" y="2060848"/>
              <a:ext cx="503237" cy="5032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de-DE" sz="1800" dirty="0"/>
            </a:p>
          </p:txBody>
        </p:sp>
        <p:sp>
          <p:nvSpPr>
            <p:cNvPr id="67" name="Rectangle 13"/>
            <p:cNvSpPr>
              <a:spLocks noChangeArrowheads="1"/>
            </p:cNvSpPr>
            <p:nvPr/>
          </p:nvSpPr>
          <p:spPr bwMode="auto">
            <a:xfrm>
              <a:off x="4931172" y="2060848"/>
              <a:ext cx="503238" cy="5032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de-DE" sz="1800" dirty="0"/>
            </a:p>
          </p:txBody>
        </p:sp>
        <p:sp>
          <p:nvSpPr>
            <p:cNvPr id="68" name="Rectangle 14"/>
            <p:cNvSpPr>
              <a:spLocks noChangeArrowheads="1"/>
            </p:cNvSpPr>
            <p:nvPr/>
          </p:nvSpPr>
          <p:spPr bwMode="auto">
            <a:xfrm>
              <a:off x="6947297" y="2060848"/>
              <a:ext cx="503238" cy="5032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de-DE" sz="1800" dirty="0"/>
            </a:p>
          </p:txBody>
        </p:sp>
        <p:sp>
          <p:nvSpPr>
            <p:cNvPr id="69" name="Rectangle 15"/>
            <p:cNvSpPr>
              <a:spLocks noChangeArrowheads="1"/>
            </p:cNvSpPr>
            <p:nvPr/>
          </p:nvSpPr>
          <p:spPr bwMode="auto">
            <a:xfrm>
              <a:off x="5939235" y="2060848"/>
              <a:ext cx="503237" cy="5032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de-DE" sz="1800" dirty="0"/>
            </a:p>
          </p:txBody>
        </p:sp>
        <p:sp>
          <p:nvSpPr>
            <p:cNvPr id="70" name="Rectangle 16"/>
            <p:cNvSpPr>
              <a:spLocks noChangeArrowheads="1"/>
            </p:cNvSpPr>
            <p:nvPr/>
          </p:nvSpPr>
          <p:spPr bwMode="auto">
            <a:xfrm>
              <a:off x="6444060" y="2060848"/>
              <a:ext cx="503237" cy="5032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de-DE" sz="1800" dirty="0"/>
            </a:p>
          </p:txBody>
        </p:sp>
        <p:sp>
          <p:nvSpPr>
            <p:cNvPr id="71" name="Rectangle 17"/>
            <p:cNvSpPr>
              <a:spLocks noChangeArrowheads="1"/>
            </p:cNvSpPr>
            <p:nvPr/>
          </p:nvSpPr>
          <p:spPr bwMode="auto">
            <a:xfrm>
              <a:off x="7955360" y="2060848"/>
              <a:ext cx="503237" cy="5032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de-DE" sz="1800" dirty="0"/>
            </a:p>
          </p:txBody>
        </p:sp>
      </p:grpSp>
      <p:sp>
        <p:nvSpPr>
          <p:cNvPr id="72" name="Rectangle 11"/>
          <p:cNvSpPr>
            <a:spLocks noChangeArrowheads="1"/>
          </p:cNvSpPr>
          <p:nvPr/>
        </p:nvSpPr>
        <p:spPr bwMode="auto">
          <a:xfrm>
            <a:off x="6934622" y="4651526"/>
            <a:ext cx="287565" cy="28756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400"/>
              <a:t>14</a:t>
            </a:r>
          </a:p>
        </p:txBody>
      </p:sp>
      <p:sp>
        <p:nvSpPr>
          <p:cNvPr id="73" name="Rectangle 12"/>
          <p:cNvSpPr>
            <a:spLocks noChangeArrowheads="1"/>
          </p:cNvSpPr>
          <p:nvPr/>
        </p:nvSpPr>
        <p:spPr bwMode="auto">
          <a:xfrm>
            <a:off x="6071022" y="4322233"/>
            <a:ext cx="287565" cy="2875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400"/>
              <a:t>5</a:t>
            </a:r>
          </a:p>
        </p:txBody>
      </p:sp>
      <p:sp>
        <p:nvSpPr>
          <p:cNvPr id="74" name="Rectangle 13"/>
          <p:cNvSpPr>
            <a:spLocks noChangeArrowheads="1"/>
          </p:cNvSpPr>
          <p:nvPr/>
        </p:nvSpPr>
        <p:spPr bwMode="auto">
          <a:xfrm>
            <a:off x="6934622" y="3993847"/>
            <a:ext cx="287565" cy="2875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400"/>
              <a:t>1</a:t>
            </a:r>
          </a:p>
        </p:txBody>
      </p:sp>
      <p:sp>
        <p:nvSpPr>
          <p:cNvPr id="75" name="Rectangle 14"/>
          <p:cNvSpPr>
            <a:spLocks noChangeArrowheads="1"/>
          </p:cNvSpPr>
          <p:nvPr/>
        </p:nvSpPr>
        <p:spPr bwMode="auto">
          <a:xfrm>
            <a:off x="7510658" y="3993847"/>
            <a:ext cx="287564" cy="2875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400"/>
              <a:t>3</a:t>
            </a:r>
          </a:p>
        </p:txBody>
      </p:sp>
      <p:sp>
        <p:nvSpPr>
          <p:cNvPr id="76" name="Rectangle 15"/>
          <p:cNvSpPr>
            <a:spLocks noChangeArrowheads="1"/>
          </p:cNvSpPr>
          <p:nvPr/>
        </p:nvSpPr>
        <p:spPr bwMode="auto">
          <a:xfrm>
            <a:off x="6934622" y="4322233"/>
            <a:ext cx="287565" cy="2875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400"/>
              <a:t>19</a:t>
            </a:r>
          </a:p>
        </p:txBody>
      </p:sp>
      <p:sp>
        <p:nvSpPr>
          <p:cNvPr id="77" name="Rectangle 16"/>
          <p:cNvSpPr>
            <a:spLocks noChangeArrowheads="1"/>
          </p:cNvSpPr>
          <p:nvPr/>
        </p:nvSpPr>
        <p:spPr bwMode="auto">
          <a:xfrm>
            <a:off x="6071022" y="3993847"/>
            <a:ext cx="287565" cy="2875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400" dirty="0"/>
              <a:t>10</a:t>
            </a:r>
          </a:p>
        </p:txBody>
      </p:sp>
      <p:sp>
        <p:nvSpPr>
          <p:cNvPr id="78" name="Line 29"/>
          <p:cNvSpPr>
            <a:spLocks noChangeShapeType="1"/>
          </p:cNvSpPr>
          <p:nvPr/>
        </p:nvSpPr>
        <p:spPr bwMode="auto">
          <a:xfrm>
            <a:off x="6194393" y="3354914"/>
            <a:ext cx="0" cy="205921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1400"/>
          </a:p>
        </p:txBody>
      </p:sp>
      <p:sp>
        <p:nvSpPr>
          <p:cNvPr id="79" name="Line 30"/>
          <p:cNvSpPr>
            <a:spLocks noChangeShapeType="1"/>
          </p:cNvSpPr>
          <p:nvPr/>
        </p:nvSpPr>
        <p:spPr bwMode="auto">
          <a:xfrm>
            <a:off x="7057993" y="3354914"/>
            <a:ext cx="0" cy="205921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1400"/>
          </a:p>
        </p:txBody>
      </p:sp>
      <p:sp>
        <p:nvSpPr>
          <p:cNvPr id="80" name="Line 31"/>
          <p:cNvSpPr>
            <a:spLocks noChangeShapeType="1"/>
          </p:cNvSpPr>
          <p:nvPr/>
        </p:nvSpPr>
        <p:spPr bwMode="auto">
          <a:xfrm>
            <a:off x="7634029" y="3354914"/>
            <a:ext cx="0" cy="205921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1400"/>
          </a:p>
        </p:txBody>
      </p:sp>
      <p:sp>
        <p:nvSpPr>
          <p:cNvPr id="81" name="Rectangle 13"/>
          <p:cNvSpPr>
            <a:spLocks noChangeArrowheads="1"/>
          </p:cNvSpPr>
          <p:nvPr/>
        </p:nvSpPr>
        <p:spPr bwMode="auto">
          <a:xfrm>
            <a:off x="6935118" y="3570938"/>
            <a:ext cx="287565" cy="2875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 sz="1400" dirty="0"/>
          </a:p>
        </p:txBody>
      </p:sp>
      <p:sp>
        <p:nvSpPr>
          <p:cNvPr id="82" name="Rectangle 14"/>
          <p:cNvSpPr>
            <a:spLocks noChangeArrowheads="1"/>
          </p:cNvSpPr>
          <p:nvPr/>
        </p:nvSpPr>
        <p:spPr bwMode="auto">
          <a:xfrm>
            <a:off x="7511154" y="3570938"/>
            <a:ext cx="287564" cy="2875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 sz="1400" dirty="0"/>
          </a:p>
        </p:txBody>
      </p:sp>
      <p:sp>
        <p:nvSpPr>
          <p:cNvPr id="83" name="Rectangle 16"/>
          <p:cNvSpPr>
            <a:spLocks noChangeArrowheads="1"/>
          </p:cNvSpPr>
          <p:nvPr/>
        </p:nvSpPr>
        <p:spPr bwMode="auto">
          <a:xfrm>
            <a:off x="6071518" y="3570938"/>
            <a:ext cx="287565" cy="2875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 sz="1400" dirty="0"/>
          </a:p>
        </p:txBody>
      </p:sp>
      <p:sp>
        <p:nvSpPr>
          <p:cNvPr id="84" name="Line 29"/>
          <p:cNvSpPr>
            <a:spLocks noChangeShapeType="1"/>
          </p:cNvSpPr>
          <p:nvPr/>
        </p:nvSpPr>
        <p:spPr bwMode="auto">
          <a:xfrm>
            <a:off x="6215534" y="3809438"/>
            <a:ext cx="0" cy="205921"/>
          </a:xfrm>
          <a:prstGeom prst="line">
            <a:avLst/>
          </a:prstGeom>
          <a:noFill/>
          <a:ln w="19050" cmpd="sng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1400"/>
          </a:p>
        </p:txBody>
      </p:sp>
      <p:sp>
        <p:nvSpPr>
          <p:cNvPr id="85" name="Line 30"/>
          <p:cNvSpPr>
            <a:spLocks noChangeShapeType="1"/>
          </p:cNvSpPr>
          <p:nvPr/>
        </p:nvSpPr>
        <p:spPr bwMode="auto">
          <a:xfrm>
            <a:off x="7079134" y="3809438"/>
            <a:ext cx="0" cy="205921"/>
          </a:xfrm>
          <a:prstGeom prst="line">
            <a:avLst/>
          </a:prstGeom>
          <a:noFill/>
          <a:ln w="19050" cmpd="sng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1400"/>
          </a:p>
        </p:txBody>
      </p:sp>
      <p:sp>
        <p:nvSpPr>
          <p:cNvPr id="86" name="Line 31"/>
          <p:cNvSpPr>
            <a:spLocks noChangeShapeType="1"/>
          </p:cNvSpPr>
          <p:nvPr/>
        </p:nvSpPr>
        <p:spPr bwMode="auto">
          <a:xfrm>
            <a:off x="7655170" y="3809438"/>
            <a:ext cx="0" cy="205921"/>
          </a:xfrm>
          <a:prstGeom prst="line">
            <a:avLst/>
          </a:prstGeom>
          <a:noFill/>
          <a:ln w="19050" cmpd="sng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1400"/>
          </a:p>
        </p:txBody>
      </p:sp>
    </p:spTree>
    <p:extLst>
      <p:ext uri="{BB962C8B-B14F-4D97-AF65-F5344CB8AC3E}">
        <p14:creationId xmlns:p14="http://schemas.microsoft.com/office/powerpoint/2010/main" val="1455601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4D541-D3DF-D544-9E37-9196D8EBD98A}" type="slidenum">
              <a:rPr lang="de-DE"/>
              <a:pPr/>
              <a:t>17</a:t>
            </a:fld>
            <a:endParaRPr lang="de-DE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Dynamische Hashtabelle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de-DE" dirty="0">
                <a:solidFill>
                  <a:srgbClr val="FF0000"/>
                </a:solidFill>
              </a:rPr>
              <a:t>Problem:</a:t>
            </a:r>
            <a:r>
              <a:rPr lang="de-DE" dirty="0"/>
              <a:t> Hashtabelle kann zu groß oder zu </a:t>
            </a:r>
            <a:r>
              <a:rPr lang="de-DE"/>
              <a:t>klein sein</a:t>
            </a:r>
          </a:p>
          <a:p>
            <a:pPr>
              <a:buFontTx/>
              <a:buNone/>
            </a:pPr>
            <a:endParaRPr lang="de-DE" sz="1800" dirty="0"/>
          </a:p>
          <a:p>
            <a:pPr>
              <a:buFontTx/>
              <a:buNone/>
            </a:pPr>
            <a:r>
              <a:rPr lang="de-DE" dirty="0">
                <a:solidFill>
                  <a:schemeClr val="accent2"/>
                </a:solidFill>
              </a:rPr>
              <a:t>Lösung:</a:t>
            </a:r>
            <a:r>
              <a:rPr lang="de-DE" dirty="0"/>
              <a:t> Reallokation</a:t>
            </a:r>
          </a:p>
          <a:p>
            <a:r>
              <a:rPr lang="de-DE" dirty="0"/>
              <a:t>Wähle neue geeignete Tabellengröße</a:t>
            </a:r>
          </a:p>
          <a:p>
            <a:r>
              <a:rPr lang="de-DE" dirty="0"/>
              <a:t>Wähle neue Hashfunktion</a:t>
            </a:r>
          </a:p>
          <a:p>
            <a:r>
              <a:rPr lang="de-DE" dirty="0"/>
              <a:t>Übertrage Elemente auf die neue Tabelle</a:t>
            </a:r>
          </a:p>
          <a:p>
            <a:pPr lvl="1"/>
            <a:r>
              <a:rPr lang="de-DE" dirty="0"/>
              <a:t>Jeweils mit Anwendung der (neuen) Hashfunktion</a:t>
            </a:r>
          </a:p>
          <a:p>
            <a:pPr lvl="1"/>
            <a:r>
              <a:rPr lang="de-DE" dirty="0"/>
              <a:t>In den folgenden Darstellung ist dieses nicht gezeigt!</a:t>
            </a:r>
          </a:p>
        </p:txBody>
      </p:sp>
    </p:spTree>
    <p:extLst>
      <p:ext uri="{BB962C8B-B14F-4D97-AF65-F5344CB8AC3E}">
        <p14:creationId xmlns:p14="http://schemas.microsoft.com/office/powerpoint/2010/main" val="1146979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1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601A2-6F5A-C143-8121-95C780D81BB2}" type="slidenum">
              <a:rPr lang="de-DE"/>
              <a:pPr/>
              <a:t>18</a:t>
            </a:fld>
            <a:endParaRPr lang="de-DE"/>
          </a:p>
        </p:txBody>
      </p:sp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Dynamische Hashtabelle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752"/>
            <a:ext cx="8229600" cy="5111973"/>
          </a:xfrm>
        </p:spPr>
        <p:txBody>
          <a:bodyPr/>
          <a:lstStyle/>
          <a:p>
            <a:r>
              <a:rPr lang="de-DE" dirty="0"/>
              <a:t>Sei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m</a:t>
            </a:r>
            <a:r>
              <a:rPr lang="de-DE" dirty="0"/>
              <a:t> die Größe des Feldes, </a:t>
            </a:r>
            <a:br>
              <a:rPr lang="de-DE" dirty="0"/>
            </a:b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dirty="0"/>
              <a:t> die Anzahl der Elemente</a:t>
            </a:r>
          </a:p>
          <a:p>
            <a:r>
              <a:rPr lang="de-DE" dirty="0"/>
              <a:t>Tabellenverdopplung (</a:t>
            </a:r>
            <a:r>
              <a:rPr lang="de-DE" dirty="0" err="1">
                <a:solidFill>
                  <a:schemeClr val="hlink"/>
                </a:solidFill>
              </a:rPr>
              <a:t>n</a:t>
            </a:r>
            <a:r>
              <a:rPr lang="de-DE" dirty="0">
                <a:solidFill>
                  <a:schemeClr val="hlink"/>
                </a:solidFill>
              </a:rPr>
              <a:t>&gt;m</a:t>
            </a:r>
            <a:r>
              <a:rPr lang="de-DE" dirty="0"/>
              <a:t>):</a:t>
            </a:r>
          </a:p>
          <a:p>
            <a:endParaRPr lang="de-DE" dirty="0"/>
          </a:p>
          <a:p>
            <a:endParaRPr lang="de-DE" sz="1600" dirty="0"/>
          </a:p>
          <a:p>
            <a:r>
              <a:rPr lang="de-DE" dirty="0"/>
              <a:t>Tabellenhalbierung (</a:t>
            </a:r>
            <a:r>
              <a:rPr lang="de-DE" dirty="0" err="1">
                <a:solidFill>
                  <a:schemeClr val="hlink"/>
                </a:solidFill>
              </a:rPr>
              <a:t>n</a:t>
            </a:r>
            <a:r>
              <a:rPr lang="en-US" sz="2800" dirty="0">
                <a:solidFill>
                  <a:schemeClr val="hlink"/>
                </a:solidFill>
                <a:latin typeface="msam6" charset="0"/>
              </a:rPr>
              <a:t>≤</a:t>
            </a:r>
            <a:r>
              <a:rPr lang="de-DE" dirty="0">
                <a:solidFill>
                  <a:schemeClr val="hlink"/>
                </a:solidFill>
              </a:rPr>
              <a:t>m/4</a:t>
            </a:r>
            <a:r>
              <a:rPr lang="de-DE" dirty="0"/>
              <a:t>):</a:t>
            </a:r>
          </a:p>
          <a:p>
            <a:endParaRPr lang="de-DE" dirty="0"/>
          </a:p>
          <a:p>
            <a:endParaRPr lang="de-DE" sz="1600" dirty="0"/>
          </a:p>
          <a:p>
            <a:endParaRPr lang="de-DE" sz="1600" dirty="0"/>
          </a:p>
          <a:p>
            <a:r>
              <a:rPr lang="de-DE" dirty="0"/>
              <a:t>Von </a:t>
            </a:r>
          </a:p>
          <a:p>
            <a:pPr lvl="1"/>
            <a:r>
              <a:rPr lang="de-DE" dirty="0"/>
              <a:t>Nächste Verdopplung: </a:t>
            </a:r>
            <a:r>
              <a:rPr lang="en-US" dirty="0">
                <a:solidFill>
                  <a:schemeClr val="hlink"/>
                </a:solidFill>
                <a:latin typeface="msam6" charset="0"/>
              </a:rPr>
              <a:t>&gt;</a:t>
            </a:r>
            <a:r>
              <a:rPr lang="de-DE" dirty="0">
                <a:solidFill>
                  <a:schemeClr val="hlink"/>
                </a:solidFill>
              </a:rPr>
              <a:t> </a:t>
            </a:r>
            <a:r>
              <a:rPr lang="de-DE" dirty="0" err="1">
                <a:solidFill>
                  <a:schemeClr val="hlink"/>
                </a:solidFill>
              </a:rPr>
              <a:t>n</a:t>
            </a:r>
            <a:r>
              <a:rPr lang="de-DE" dirty="0"/>
              <a:t> </a:t>
            </a:r>
            <a:r>
              <a:rPr lang="de-DE" dirty="0" err="1"/>
              <a:t>insert</a:t>
            </a:r>
            <a:r>
              <a:rPr lang="de-DE" dirty="0"/>
              <a:t> </a:t>
            </a:r>
            <a:r>
              <a:rPr lang="de-DE" dirty="0" err="1"/>
              <a:t>Ops</a:t>
            </a:r>
            <a:endParaRPr lang="de-DE" dirty="0"/>
          </a:p>
          <a:p>
            <a:pPr lvl="1"/>
            <a:r>
              <a:rPr lang="de-DE" dirty="0"/>
              <a:t>Nächste Halbierung: </a:t>
            </a:r>
            <a:r>
              <a:rPr lang="en-US" dirty="0">
                <a:solidFill>
                  <a:schemeClr val="hlink"/>
                </a:solidFill>
                <a:latin typeface="msam6" charset="0"/>
              </a:rPr>
              <a:t>&gt;</a:t>
            </a:r>
            <a:r>
              <a:rPr lang="de-DE" dirty="0">
                <a:solidFill>
                  <a:schemeClr val="hlink"/>
                </a:solidFill>
              </a:rPr>
              <a:t> </a:t>
            </a:r>
            <a:r>
              <a:rPr lang="de-DE" dirty="0" err="1">
                <a:solidFill>
                  <a:schemeClr val="hlink"/>
                </a:solidFill>
              </a:rPr>
              <a:t>n</a:t>
            </a:r>
            <a:r>
              <a:rPr lang="de-DE" dirty="0">
                <a:solidFill>
                  <a:schemeClr val="hlink"/>
                </a:solidFill>
              </a:rPr>
              <a:t>/2</a:t>
            </a:r>
            <a:r>
              <a:rPr lang="de-DE" dirty="0"/>
              <a:t> </a:t>
            </a:r>
            <a:r>
              <a:rPr lang="de-DE" dirty="0" err="1"/>
              <a:t>delete</a:t>
            </a:r>
            <a:r>
              <a:rPr lang="de-DE" dirty="0"/>
              <a:t> </a:t>
            </a:r>
            <a:r>
              <a:rPr lang="de-DE" dirty="0" err="1"/>
              <a:t>Ops</a:t>
            </a:r>
            <a:endParaRPr lang="de-DE" dirty="0"/>
          </a:p>
        </p:txBody>
      </p:sp>
      <p:sp>
        <p:nvSpPr>
          <p:cNvPr id="106500" name="Rectangle 4"/>
          <p:cNvSpPr>
            <a:spLocks noChangeArrowheads="1"/>
          </p:cNvSpPr>
          <p:nvPr/>
        </p:nvSpPr>
        <p:spPr bwMode="auto">
          <a:xfrm>
            <a:off x="1692275" y="2702471"/>
            <a:ext cx="1439863" cy="358775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6501" name="Line 5"/>
          <p:cNvSpPr>
            <a:spLocks noChangeShapeType="1"/>
          </p:cNvSpPr>
          <p:nvPr/>
        </p:nvSpPr>
        <p:spPr bwMode="auto">
          <a:xfrm>
            <a:off x="2052638" y="2702471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6502" name="Text Box 6"/>
          <p:cNvSpPr txBox="1">
            <a:spLocks noChangeArrowheads="1"/>
          </p:cNvSpPr>
          <p:nvPr/>
        </p:nvSpPr>
        <p:spPr bwMode="auto">
          <a:xfrm>
            <a:off x="1692275" y="2702471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0</a:t>
            </a:r>
          </a:p>
        </p:txBody>
      </p:sp>
      <p:sp>
        <p:nvSpPr>
          <p:cNvPr id="106503" name="Line 7"/>
          <p:cNvSpPr>
            <a:spLocks noChangeShapeType="1"/>
          </p:cNvSpPr>
          <p:nvPr/>
        </p:nvSpPr>
        <p:spPr bwMode="auto">
          <a:xfrm>
            <a:off x="2411413" y="2702471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6504" name="Line 8"/>
          <p:cNvSpPr>
            <a:spLocks noChangeShapeType="1"/>
          </p:cNvSpPr>
          <p:nvPr/>
        </p:nvSpPr>
        <p:spPr bwMode="auto">
          <a:xfrm>
            <a:off x="2771775" y="2702471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6505" name="Text Box 9"/>
          <p:cNvSpPr txBox="1">
            <a:spLocks noChangeArrowheads="1"/>
          </p:cNvSpPr>
          <p:nvPr/>
        </p:nvSpPr>
        <p:spPr bwMode="auto">
          <a:xfrm>
            <a:off x="2052638" y="2702471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1</a:t>
            </a:r>
          </a:p>
        </p:txBody>
      </p:sp>
      <p:sp>
        <p:nvSpPr>
          <p:cNvPr id="106506" name="Text Box 10"/>
          <p:cNvSpPr txBox="1">
            <a:spLocks noChangeArrowheads="1"/>
          </p:cNvSpPr>
          <p:nvPr/>
        </p:nvSpPr>
        <p:spPr bwMode="auto">
          <a:xfrm>
            <a:off x="2411413" y="2702471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2</a:t>
            </a:r>
          </a:p>
        </p:txBody>
      </p:sp>
      <p:sp>
        <p:nvSpPr>
          <p:cNvPr id="106507" name="Text Box 11"/>
          <p:cNvSpPr txBox="1">
            <a:spLocks noChangeArrowheads="1"/>
          </p:cNvSpPr>
          <p:nvPr/>
        </p:nvSpPr>
        <p:spPr bwMode="auto">
          <a:xfrm>
            <a:off x="2771775" y="2702471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3</a:t>
            </a:r>
          </a:p>
        </p:txBody>
      </p:sp>
      <p:sp>
        <p:nvSpPr>
          <p:cNvPr id="106510" name="Rectangle 14"/>
          <p:cNvSpPr>
            <a:spLocks noChangeArrowheads="1"/>
          </p:cNvSpPr>
          <p:nvPr/>
        </p:nvSpPr>
        <p:spPr bwMode="auto">
          <a:xfrm>
            <a:off x="4716463" y="2702471"/>
            <a:ext cx="2879725" cy="360362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6511" name="Line 15"/>
          <p:cNvSpPr>
            <a:spLocks noChangeShapeType="1"/>
          </p:cNvSpPr>
          <p:nvPr/>
        </p:nvSpPr>
        <p:spPr bwMode="auto">
          <a:xfrm>
            <a:off x="5076825" y="2702471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6512" name="Text Box 16"/>
          <p:cNvSpPr txBox="1">
            <a:spLocks noChangeArrowheads="1"/>
          </p:cNvSpPr>
          <p:nvPr/>
        </p:nvSpPr>
        <p:spPr bwMode="auto">
          <a:xfrm>
            <a:off x="4716463" y="2702471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0</a:t>
            </a:r>
          </a:p>
        </p:txBody>
      </p:sp>
      <p:sp>
        <p:nvSpPr>
          <p:cNvPr id="106513" name="Line 17"/>
          <p:cNvSpPr>
            <a:spLocks noChangeShapeType="1"/>
          </p:cNvSpPr>
          <p:nvPr/>
        </p:nvSpPr>
        <p:spPr bwMode="auto">
          <a:xfrm>
            <a:off x="5435600" y="2702471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6514" name="Line 18"/>
          <p:cNvSpPr>
            <a:spLocks noChangeShapeType="1"/>
          </p:cNvSpPr>
          <p:nvPr/>
        </p:nvSpPr>
        <p:spPr bwMode="auto">
          <a:xfrm>
            <a:off x="5795963" y="2702471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6515" name="Text Box 19"/>
          <p:cNvSpPr txBox="1">
            <a:spLocks noChangeArrowheads="1"/>
          </p:cNvSpPr>
          <p:nvPr/>
        </p:nvSpPr>
        <p:spPr bwMode="auto">
          <a:xfrm>
            <a:off x="5076825" y="2702471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1</a:t>
            </a:r>
          </a:p>
        </p:txBody>
      </p:sp>
      <p:sp>
        <p:nvSpPr>
          <p:cNvPr id="106516" name="Text Box 20"/>
          <p:cNvSpPr txBox="1">
            <a:spLocks noChangeArrowheads="1"/>
          </p:cNvSpPr>
          <p:nvPr/>
        </p:nvSpPr>
        <p:spPr bwMode="auto">
          <a:xfrm>
            <a:off x="5435600" y="2702471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2</a:t>
            </a:r>
          </a:p>
        </p:txBody>
      </p:sp>
      <p:sp>
        <p:nvSpPr>
          <p:cNvPr id="106517" name="Text Box 21"/>
          <p:cNvSpPr txBox="1">
            <a:spLocks noChangeArrowheads="1"/>
          </p:cNvSpPr>
          <p:nvPr/>
        </p:nvSpPr>
        <p:spPr bwMode="auto">
          <a:xfrm>
            <a:off x="5795963" y="2702471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3</a:t>
            </a:r>
          </a:p>
        </p:txBody>
      </p:sp>
      <p:sp>
        <p:nvSpPr>
          <p:cNvPr id="106520" name="Line 24"/>
          <p:cNvSpPr>
            <a:spLocks noChangeShapeType="1"/>
          </p:cNvSpPr>
          <p:nvPr/>
        </p:nvSpPr>
        <p:spPr bwMode="auto">
          <a:xfrm>
            <a:off x="6156325" y="2702471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6521" name="Line 25"/>
          <p:cNvSpPr>
            <a:spLocks noChangeShapeType="1"/>
          </p:cNvSpPr>
          <p:nvPr/>
        </p:nvSpPr>
        <p:spPr bwMode="auto">
          <a:xfrm>
            <a:off x="6515100" y="2702471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6522" name="Line 26"/>
          <p:cNvSpPr>
            <a:spLocks noChangeShapeType="1"/>
          </p:cNvSpPr>
          <p:nvPr/>
        </p:nvSpPr>
        <p:spPr bwMode="auto">
          <a:xfrm>
            <a:off x="6875463" y="2702471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6523" name="Line 27"/>
          <p:cNvSpPr>
            <a:spLocks noChangeShapeType="1"/>
          </p:cNvSpPr>
          <p:nvPr/>
        </p:nvSpPr>
        <p:spPr bwMode="auto">
          <a:xfrm>
            <a:off x="7235825" y="2702471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6524" name="Line 28"/>
          <p:cNvSpPr>
            <a:spLocks noChangeShapeType="1"/>
          </p:cNvSpPr>
          <p:nvPr/>
        </p:nvSpPr>
        <p:spPr bwMode="auto">
          <a:xfrm>
            <a:off x="3563938" y="2846933"/>
            <a:ext cx="6477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6525" name="Rectangle 29"/>
          <p:cNvSpPr>
            <a:spLocks noChangeArrowheads="1"/>
          </p:cNvSpPr>
          <p:nvPr/>
        </p:nvSpPr>
        <p:spPr bwMode="auto">
          <a:xfrm>
            <a:off x="1692275" y="4142333"/>
            <a:ext cx="5759450" cy="360363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6526" name="Line 30"/>
          <p:cNvSpPr>
            <a:spLocks noChangeShapeType="1"/>
          </p:cNvSpPr>
          <p:nvPr/>
        </p:nvSpPr>
        <p:spPr bwMode="auto">
          <a:xfrm>
            <a:off x="2052638" y="4142333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6527" name="Text Box 31"/>
          <p:cNvSpPr txBox="1">
            <a:spLocks noChangeArrowheads="1"/>
          </p:cNvSpPr>
          <p:nvPr/>
        </p:nvSpPr>
        <p:spPr bwMode="auto">
          <a:xfrm>
            <a:off x="1692275" y="4142333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0</a:t>
            </a:r>
          </a:p>
        </p:txBody>
      </p:sp>
      <p:sp>
        <p:nvSpPr>
          <p:cNvPr id="106528" name="Line 32"/>
          <p:cNvSpPr>
            <a:spLocks noChangeShapeType="1"/>
          </p:cNvSpPr>
          <p:nvPr/>
        </p:nvSpPr>
        <p:spPr bwMode="auto">
          <a:xfrm>
            <a:off x="2411413" y="4142333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6529" name="Line 33"/>
          <p:cNvSpPr>
            <a:spLocks noChangeShapeType="1"/>
          </p:cNvSpPr>
          <p:nvPr/>
        </p:nvSpPr>
        <p:spPr bwMode="auto">
          <a:xfrm>
            <a:off x="2771775" y="4142333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6530" name="Text Box 34"/>
          <p:cNvSpPr txBox="1">
            <a:spLocks noChangeArrowheads="1"/>
          </p:cNvSpPr>
          <p:nvPr/>
        </p:nvSpPr>
        <p:spPr bwMode="auto">
          <a:xfrm>
            <a:off x="2052638" y="4142333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1</a:t>
            </a:r>
          </a:p>
        </p:txBody>
      </p:sp>
      <p:sp>
        <p:nvSpPr>
          <p:cNvPr id="106531" name="Text Box 35"/>
          <p:cNvSpPr txBox="1">
            <a:spLocks noChangeArrowheads="1"/>
          </p:cNvSpPr>
          <p:nvPr/>
        </p:nvSpPr>
        <p:spPr bwMode="auto">
          <a:xfrm>
            <a:off x="2411413" y="4142333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2</a:t>
            </a:r>
          </a:p>
        </p:txBody>
      </p:sp>
      <p:sp>
        <p:nvSpPr>
          <p:cNvPr id="106532" name="Text Box 36"/>
          <p:cNvSpPr txBox="1">
            <a:spLocks noChangeArrowheads="1"/>
          </p:cNvSpPr>
          <p:nvPr/>
        </p:nvSpPr>
        <p:spPr bwMode="auto">
          <a:xfrm>
            <a:off x="3132138" y="4142333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4</a:t>
            </a:r>
          </a:p>
        </p:txBody>
      </p:sp>
      <p:sp>
        <p:nvSpPr>
          <p:cNvPr id="106535" name="Line 39"/>
          <p:cNvSpPr>
            <a:spLocks noChangeShapeType="1"/>
          </p:cNvSpPr>
          <p:nvPr/>
        </p:nvSpPr>
        <p:spPr bwMode="auto">
          <a:xfrm>
            <a:off x="3132138" y="4142333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6536" name="Line 40"/>
          <p:cNvSpPr>
            <a:spLocks noChangeShapeType="1"/>
          </p:cNvSpPr>
          <p:nvPr/>
        </p:nvSpPr>
        <p:spPr bwMode="auto">
          <a:xfrm>
            <a:off x="3490913" y="4142333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6537" name="Line 41"/>
          <p:cNvSpPr>
            <a:spLocks noChangeShapeType="1"/>
          </p:cNvSpPr>
          <p:nvPr/>
        </p:nvSpPr>
        <p:spPr bwMode="auto">
          <a:xfrm>
            <a:off x="3851275" y="4142333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6538" name="Line 42"/>
          <p:cNvSpPr>
            <a:spLocks noChangeShapeType="1"/>
          </p:cNvSpPr>
          <p:nvPr/>
        </p:nvSpPr>
        <p:spPr bwMode="auto">
          <a:xfrm>
            <a:off x="4211638" y="4142333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6539" name="Line 43"/>
          <p:cNvSpPr>
            <a:spLocks noChangeShapeType="1"/>
          </p:cNvSpPr>
          <p:nvPr/>
        </p:nvSpPr>
        <p:spPr bwMode="auto">
          <a:xfrm>
            <a:off x="4572000" y="4142333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6540" name="Line 44"/>
          <p:cNvSpPr>
            <a:spLocks noChangeShapeType="1"/>
          </p:cNvSpPr>
          <p:nvPr/>
        </p:nvSpPr>
        <p:spPr bwMode="auto">
          <a:xfrm>
            <a:off x="4930775" y="4142333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6541" name="Line 45"/>
          <p:cNvSpPr>
            <a:spLocks noChangeShapeType="1"/>
          </p:cNvSpPr>
          <p:nvPr/>
        </p:nvSpPr>
        <p:spPr bwMode="auto">
          <a:xfrm>
            <a:off x="5291138" y="4142333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6542" name="Line 46"/>
          <p:cNvSpPr>
            <a:spLocks noChangeShapeType="1"/>
          </p:cNvSpPr>
          <p:nvPr/>
        </p:nvSpPr>
        <p:spPr bwMode="auto">
          <a:xfrm>
            <a:off x="5651500" y="4142333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6543" name="Line 47"/>
          <p:cNvSpPr>
            <a:spLocks noChangeShapeType="1"/>
          </p:cNvSpPr>
          <p:nvPr/>
        </p:nvSpPr>
        <p:spPr bwMode="auto">
          <a:xfrm>
            <a:off x="6010275" y="4142333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6544" name="Line 48"/>
          <p:cNvSpPr>
            <a:spLocks noChangeShapeType="1"/>
          </p:cNvSpPr>
          <p:nvPr/>
        </p:nvSpPr>
        <p:spPr bwMode="auto">
          <a:xfrm>
            <a:off x="6370638" y="4142333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6545" name="Line 49"/>
          <p:cNvSpPr>
            <a:spLocks noChangeShapeType="1"/>
          </p:cNvSpPr>
          <p:nvPr/>
        </p:nvSpPr>
        <p:spPr bwMode="auto">
          <a:xfrm>
            <a:off x="6731000" y="4142333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6546" name="Line 50"/>
          <p:cNvSpPr>
            <a:spLocks noChangeShapeType="1"/>
          </p:cNvSpPr>
          <p:nvPr/>
        </p:nvSpPr>
        <p:spPr bwMode="auto">
          <a:xfrm>
            <a:off x="7091363" y="4142333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6547" name="Text Box 51"/>
          <p:cNvSpPr txBox="1">
            <a:spLocks noChangeArrowheads="1"/>
          </p:cNvSpPr>
          <p:nvPr/>
        </p:nvSpPr>
        <p:spPr bwMode="auto">
          <a:xfrm>
            <a:off x="2771775" y="4142333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3</a:t>
            </a:r>
          </a:p>
        </p:txBody>
      </p:sp>
      <p:sp>
        <p:nvSpPr>
          <p:cNvPr id="106548" name="Line 52"/>
          <p:cNvSpPr>
            <a:spLocks noChangeShapeType="1"/>
          </p:cNvSpPr>
          <p:nvPr/>
        </p:nvSpPr>
        <p:spPr bwMode="auto">
          <a:xfrm flipV="1">
            <a:off x="6156325" y="3278733"/>
            <a:ext cx="719138" cy="6477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6549" name="Rectangle 53"/>
          <p:cNvSpPr>
            <a:spLocks noChangeArrowheads="1"/>
          </p:cNvSpPr>
          <p:nvPr/>
        </p:nvSpPr>
        <p:spPr bwMode="auto">
          <a:xfrm>
            <a:off x="2339975" y="4934496"/>
            <a:ext cx="2879725" cy="360362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6550" name="Line 54"/>
          <p:cNvSpPr>
            <a:spLocks noChangeShapeType="1"/>
          </p:cNvSpPr>
          <p:nvPr/>
        </p:nvSpPr>
        <p:spPr bwMode="auto">
          <a:xfrm>
            <a:off x="2700338" y="493449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6551" name="Text Box 55"/>
          <p:cNvSpPr txBox="1">
            <a:spLocks noChangeArrowheads="1"/>
          </p:cNvSpPr>
          <p:nvPr/>
        </p:nvSpPr>
        <p:spPr bwMode="auto">
          <a:xfrm>
            <a:off x="2339975" y="4934496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0</a:t>
            </a:r>
          </a:p>
        </p:txBody>
      </p:sp>
      <p:sp>
        <p:nvSpPr>
          <p:cNvPr id="106552" name="Line 56"/>
          <p:cNvSpPr>
            <a:spLocks noChangeShapeType="1"/>
          </p:cNvSpPr>
          <p:nvPr/>
        </p:nvSpPr>
        <p:spPr bwMode="auto">
          <a:xfrm>
            <a:off x="3059113" y="493449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6553" name="Line 57"/>
          <p:cNvSpPr>
            <a:spLocks noChangeShapeType="1"/>
          </p:cNvSpPr>
          <p:nvPr/>
        </p:nvSpPr>
        <p:spPr bwMode="auto">
          <a:xfrm>
            <a:off x="3419475" y="493449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6554" name="Text Box 58"/>
          <p:cNvSpPr txBox="1">
            <a:spLocks noChangeArrowheads="1"/>
          </p:cNvSpPr>
          <p:nvPr/>
        </p:nvSpPr>
        <p:spPr bwMode="auto">
          <a:xfrm>
            <a:off x="2700338" y="4934496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1</a:t>
            </a:r>
          </a:p>
        </p:txBody>
      </p:sp>
      <p:sp>
        <p:nvSpPr>
          <p:cNvPr id="106555" name="Text Box 59"/>
          <p:cNvSpPr txBox="1">
            <a:spLocks noChangeArrowheads="1"/>
          </p:cNvSpPr>
          <p:nvPr/>
        </p:nvSpPr>
        <p:spPr bwMode="auto">
          <a:xfrm>
            <a:off x="3059113" y="4934496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2</a:t>
            </a:r>
          </a:p>
        </p:txBody>
      </p:sp>
      <p:sp>
        <p:nvSpPr>
          <p:cNvPr id="106556" name="Text Box 60"/>
          <p:cNvSpPr txBox="1">
            <a:spLocks noChangeArrowheads="1"/>
          </p:cNvSpPr>
          <p:nvPr/>
        </p:nvSpPr>
        <p:spPr bwMode="auto">
          <a:xfrm>
            <a:off x="3419475" y="4934496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3</a:t>
            </a:r>
          </a:p>
        </p:txBody>
      </p:sp>
      <p:sp>
        <p:nvSpPr>
          <p:cNvPr id="106559" name="Line 63"/>
          <p:cNvSpPr>
            <a:spLocks noChangeShapeType="1"/>
          </p:cNvSpPr>
          <p:nvPr/>
        </p:nvSpPr>
        <p:spPr bwMode="auto">
          <a:xfrm>
            <a:off x="3779838" y="493449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6560" name="Line 64"/>
          <p:cNvSpPr>
            <a:spLocks noChangeShapeType="1"/>
          </p:cNvSpPr>
          <p:nvPr/>
        </p:nvSpPr>
        <p:spPr bwMode="auto">
          <a:xfrm>
            <a:off x="4138613" y="493449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6561" name="Line 65"/>
          <p:cNvSpPr>
            <a:spLocks noChangeShapeType="1"/>
          </p:cNvSpPr>
          <p:nvPr/>
        </p:nvSpPr>
        <p:spPr bwMode="auto">
          <a:xfrm>
            <a:off x="4498975" y="493449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6562" name="Line 66"/>
          <p:cNvSpPr>
            <a:spLocks noChangeShapeType="1"/>
          </p:cNvSpPr>
          <p:nvPr/>
        </p:nvSpPr>
        <p:spPr bwMode="auto">
          <a:xfrm>
            <a:off x="4859338" y="493449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6564" name="PubRRectCallout"/>
          <p:cNvSpPr>
            <a:spLocks noEditPoints="1" noChangeArrowheads="1"/>
          </p:cNvSpPr>
          <p:nvPr/>
        </p:nvSpPr>
        <p:spPr bwMode="auto">
          <a:xfrm>
            <a:off x="5508104" y="548681"/>
            <a:ext cx="3313112" cy="1656184"/>
          </a:xfrm>
          <a:custGeom>
            <a:avLst/>
            <a:gdLst>
              <a:gd name="G0" fmla="+- 0 0 0"/>
              <a:gd name="G1" fmla="+- 0 0 0"/>
              <a:gd name="T0" fmla="*/ 10800 w 21600"/>
              <a:gd name="T1" fmla="*/ 0 h 21600"/>
              <a:gd name="T2" fmla="*/ 0 w 21600"/>
              <a:gd name="T3" fmla="*/ 8638 h 21600"/>
              <a:gd name="T4" fmla="*/ 0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0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/>
          <a:lstStyle/>
          <a:p>
            <a:r>
              <a:rPr lang="en-US" sz="2400" dirty="0" err="1"/>
              <a:t>Wegen</a:t>
            </a:r>
            <a:r>
              <a:rPr lang="en-US" sz="2400" dirty="0"/>
              <a:t> </a:t>
            </a:r>
            <a:r>
              <a:rPr lang="en-US" sz="2400" dirty="0" err="1"/>
              <a:t>Kollisionen</a:t>
            </a:r>
            <a:r>
              <a:rPr lang="en-US" sz="2400" dirty="0"/>
              <a:t> </a:t>
            </a:r>
            <a:br>
              <a:rPr lang="en-US" sz="2400" dirty="0"/>
            </a:br>
            <a:r>
              <a:rPr lang="en-US" sz="2400" dirty="0" err="1"/>
              <a:t>evtl</a:t>
            </a:r>
            <a:r>
              <a:rPr lang="en-US" sz="2400" dirty="0"/>
              <a:t>. </a:t>
            </a:r>
            <a:r>
              <a:rPr lang="en-US" sz="2400" dirty="0" err="1"/>
              <a:t>für</a:t>
            </a:r>
            <a:r>
              <a:rPr lang="en-US" sz="2400" dirty="0"/>
              <a:t> </a:t>
            </a:r>
            <a:r>
              <a:rPr lang="en-US" sz="2400" dirty="0" err="1"/>
              <a:t>Hashtabelle</a:t>
            </a:r>
            <a:r>
              <a:rPr lang="en-US" sz="2400" dirty="0"/>
              <a:t> </a:t>
            </a:r>
          </a:p>
          <a:p>
            <a:r>
              <a:rPr lang="en-US" sz="2400" dirty="0" err="1"/>
              <a:t>schon</a:t>
            </a:r>
            <a:r>
              <a:rPr lang="en-US" sz="2400" dirty="0"/>
              <a:t> ab n&gt;m/2 </a:t>
            </a:r>
            <a:r>
              <a:rPr lang="en-US" sz="2400" dirty="0" err="1"/>
              <a:t>nötig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35104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6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56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30EF2-15DA-8D46-9E39-A3DBD0064BD1}" type="slidenum">
              <a:rPr lang="de-DE"/>
              <a:pPr/>
              <a:t>19</a:t>
            </a:fld>
            <a:endParaRPr lang="de-DE"/>
          </a:p>
        </p:txBody>
      </p:sp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Dynamische Hashtabelle</a:t>
            </a:r>
          </a:p>
        </p:txBody>
      </p:sp>
      <p:sp>
        <p:nvSpPr>
          <p:cNvPr id="107523" name="Rectangle 3"/>
          <p:cNvSpPr>
            <a:spLocks noChangeArrowheads="1"/>
          </p:cNvSpPr>
          <p:nvPr/>
        </p:nvSpPr>
        <p:spPr bwMode="auto">
          <a:xfrm>
            <a:off x="1258888" y="1557239"/>
            <a:ext cx="2879725" cy="360362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7524" name="Line 4"/>
          <p:cNvSpPr>
            <a:spLocks noChangeShapeType="1"/>
          </p:cNvSpPr>
          <p:nvPr/>
        </p:nvSpPr>
        <p:spPr bwMode="auto">
          <a:xfrm>
            <a:off x="1619250" y="15572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25" name="Text Box 5"/>
          <p:cNvSpPr txBox="1">
            <a:spLocks noChangeArrowheads="1"/>
          </p:cNvSpPr>
          <p:nvPr/>
        </p:nvSpPr>
        <p:spPr bwMode="auto">
          <a:xfrm>
            <a:off x="1258888" y="15572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0</a:t>
            </a:r>
          </a:p>
        </p:txBody>
      </p:sp>
      <p:sp>
        <p:nvSpPr>
          <p:cNvPr id="107526" name="Line 6"/>
          <p:cNvSpPr>
            <a:spLocks noChangeShapeType="1"/>
          </p:cNvSpPr>
          <p:nvPr/>
        </p:nvSpPr>
        <p:spPr bwMode="auto">
          <a:xfrm>
            <a:off x="1978025" y="15572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27" name="Line 7"/>
          <p:cNvSpPr>
            <a:spLocks noChangeShapeType="1"/>
          </p:cNvSpPr>
          <p:nvPr/>
        </p:nvSpPr>
        <p:spPr bwMode="auto">
          <a:xfrm>
            <a:off x="2338388" y="15572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28" name="Text Box 8"/>
          <p:cNvSpPr txBox="1">
            <a:spLocks noChangeArrowheads="1"/>
          </p:cNvSpPr>
          <p:nvPr/>
        </p:nvSpPr>
        <p:spPr bwMode="auto">
          <a:xfrm>
            <a:off x="1619250" y="15572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1</a:t>
            </a:r>
          </a:p>
        </p:txBody>
      </p:sp>
      <p:sp>
        <p:nvSpPr>
          <p:cNvPr id="107529" name="Text Box 9"/>
          <p:cNvSpPr txBox="1">
            <a:spLocks noChangeArrowheads="1"/>
          </p:cNvSpPr>
          <p:nvPr/>
        </p:nvSpPr>
        <p:spPr bwMode="auto">
          <a:xfrm>
            <a:off x="1978025" y="15572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2</a:t>
            </a:r>
          </a:p>
        </p:txBody>
      </p:sp>
      <p:sp>
        <p:nvSpPr>
          <p:cNvPr id="107530" name="Text Box 10"/>
          <p:cNvSpPr txBox="1">
            <a:spLocks noChangeArrowheads="1"/>
          </p:cNvSpPr>
          <p:nvPr/>
        </p:nvSpPr>
        <p:spPr bwMode="auto">
          <a:xfrm>
            <a:off x="2338388" y="15572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3</a:t>
            </a:r>
          </a:p>
        </p:txBody>
      </p:sp>
      <p:sp>
        <p:nvSpPr>
          <p:cNvPr id="107533" name="Line 13"/>
          <p:cNvSpPr>
            <a:spLocks noChangeShapeType="1"/>
          </p:cNvSpPr>
          <p:nvPr/>
        </p:nvSpPr>
        <p:spPr bwMode="auto">
          <a:xfrm>
            <a:off x="2698750" y="15572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34" name="Line 14"/>
          <p:cNvSpPr>
            <a:spLocks noChangeShapeType="1"/>
          </p:cNvSpPr>
          <p:nvPr/>
        </p:nvSpPr>
        <p:spPr bwMode="auto">
          <a:xfrm>
            <a:off x="3057525" y="15572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35" name="Line 15"/>
          <p:cNvSpPr>
            <a:spLocks noChangeShapeType="1"/>
          </p:cNvSpPr>
          <p:nvPr/>
        </p:nvSpPr>
        <p:spPr bwMode="auto">
          <a:xfrm>
            <a:off x="3417888" y="15572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36" name="Line 16"/>
          <p:cNvSpPr>
            <a:spLocks noChangeShapeType="1"/>
          </p:cNvSpPr>
          <p:nvPr/>
        </p:nvSpPr>
        <p:spPr bwMode="auto">
          <a:xfrm>
            <a:off x="3778250" y="15572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37" name="Rectangle 17"/>
          <p:cNvSpPr>
            <a:spLocks noChangeArrowheads="1"/>
          </p:cNvSpPr>
          <p:nvPr/>
        </p:nvSpPr>
        <p:spPr bwMode="auto">
          <a:xfrm>
            <a:off x="1258888" y="2204939"/>
            <a:ext cx="2879725" cy="360362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7538" name="Line 18"/>
          <p:cNvSpPr>
            <a:spLocks noChangeShapeType="1"/>
          </p:cNvSpPr>
          <p:nvPr/>
        </p:nvSpPr>
        <p:spPr bwMode="auto">
          <a:xfrm>
            <a:off x="1619250" y="22049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39" name="Text Box 19"/>
          <p:cNvSpPr txBox="1">
            <a:spLocks noChangeArrowheads="1"/>
          </p:cNvSpPr>
          <p:nvPr/>
        </p:nvSpPr>
        <p:spPr bwMode="auto">
          <a:xfrm>
            <a:off x="1258888" y="22049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0</a:t>
            </a:r>
          </a:p>
        </p:txBody>
      </p:sp>
      <p:sp>
        <p:nvSpPr>
          <p:cNvPr id="107540" name="Line 20"/>
          <p:cNvSpPr>
            <a:spLocks noChangeShapeType="1"/>
          </p:cNvSpPr>
          <p:nvPr/>
        </p:nvSpPr>
        <p:spPr bwMode="auto">
          <a:xfrm>
            <a:off x="1978025" y="22049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41" name="Line 21"/>
          <p:cNvSpPr>
            <a:spLocks noChangeShapeType="1"/>
          </p:cNvSpPr>
          <p:nvPr/>
        </p:nvSpPr>
        <p:spPr bwMode="auto">
          <a:xfrm>
            <a:off x="2338388" y="22049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42" name="Text Box 22"/>
          <p:cNvSpPr txBox="1">
            <a:spLocks noChangeArrowheads="1"/>
          </p:cNvSpPr>
          <p:nvPr/>
        </p:nvSpPr>
        <p:spPr bwMode="auto">
          <a:xfrm>
            <a:off x="1619250" y="22049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1</a:t>
            </a:r>
          </a:p>
        </p:txBody>
      </p:sp>
      <p:sp>
        <p:nvSpPr>
          <p:cNvPr id="107543" name="Text Box 23"/>
          <p:cNvSpPr txBox="1">
            <a:spLocks noChangeArrowheads="1"/>
          </p:cNvSpPr>
          <p:nvPr/>
        </p:nvSpPr>
        <p:spPr bwMode="auto">
          <a:xfrm>
            <a:off x="1978025" y="22049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2</a:t>
            </a:r>
          </a:p>
        </p:txBody>
      </p:sp>
      <p:sp>
        <p:nvSpPr>
          <p:cNvPr id="107544" name="Text Box 24"/>
          <p:cNvSpPr txBox="1">
            <a:spLocks noChangeArrowheads="1"/>
          </p:cNvSpPr>
          <p:nvPr/>
        </p:nvSpPr>
        <p:spPr bwMode="auto">
          <a:xfrm>
            <a:off x="2338388" y="22049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3</a:t>
            </a:r>
          </a:p>
        </p:txBody>
      </p:sp>
      <p:sp>
        <p:nvSpPr>
          <p:cNvPr id="107547" name="Line 27"/>
          <p:cNvSpPr>
            <a:spLocks noChangeShapeType="1"/>
          </p:cNvSpPr>
          <p:nvPr/>
        </p:nvSpPr>
        <p:spPr bwMode="auto">
          <a:xfrm>
            <a:off x="2698750" y="22049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48" name="Line 28"/>
          <p:cNvSpPr>
            <a:spLocks noChangeShapeType="1"/>
          </p:cNvSpPr>
          <p:nvPr/>
        </p:nvSpPr>
        <p:spPr bwMode="auto">
          <a:xfrm>
            <a:off x="3057525" y="22049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49" name="Line 29"/>
          <p:cNvSpPr>
            <a:spLocks noChangeShapeType="1"/>
          </p:cNvSpPr>
          <p:nvPr/>
        </p:nvSpPr>
        <p:spPr bwMode="auto">
          <a:xfrm>
            <a:off x="3417888" y="22049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50" name="Line 30"/>
          <p:cNvSpPr>
            <a:spLocks noChangeShapeType="1"/>
          </p:cNvSpPr>
          <p:nvPr/>
        </p:nvSpPr>
        <p:spPr bwMode="auto">
          <a:xfrm>
            <a:off x="3778250" y="22049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51" name="Rectangle 31"/>
          <p:cNvSpPr>
            <a:spLocks noChangeArrowheads="1"/>
          </p:cNvSpPr>
          <p:nvPr/>
        </p:nvSpPr>
        <p:spPr bwMode="auto">
          <a:xfrm>
            <a:off x="1258888" y="2854226"/>
            <a:ext cx="2879725" cy="360363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7552" name="Line 32"/>
          <p:cNvSpPr>
            <a:spLocks noChangeShapeType="1"/>
          </p:cNvSpPr>
          <p:nvPr/>
        </p:nvSpPr>
        <p:spPr bwMode="auto">
          <a:xfrm>
            <a:off x="1619250" y="28542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53" name="Text Box 33"/>
          <p:cNvSpPr txBox="1">
            <a:spLocks noChangeArrowheads="1"/>
          </p:cNvSpPr>
          <p:nvPr/>
        </p:nvSpPr>
        <p:spPr bwMode="auto">
          <a:xfrm>
            <a:off x="1258888" y="28542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0</a:t>
            </a:r>
          </a:p>
        </p:txBody>
      </p:sp>
      <p:sp>
        <p:nvSpPr>
          <p:cNvPr id="107554" name="Line 34"/>
          <p:cNvSpPr>
            <a:spLocks noChangeShapeType="1"/>
          </p:cNvSpPr>
          <p:nvPr/>
        </p:nvSpPr>
        <p:spPr bwMode="auto">
          <a:xfrm>
            <a:off x="1978025" y="28542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55" name="Line 35"/>
          <p:cNvSpPr>
            <a:spLocks noChangeShapeType="1"/>
          </p:cNvSpPr>
          <p:nvPr/>
        </p:nvSpPr>
        <p:spPr bwMode="auto">
          <a:xfrm>
            <a:off x="2338388" y="28542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56" name="Text Box 36"/>
          <p:cNvSpPr txBox="1">
            <a:spLocks noChangeArrowheads="1"/>
          </p:cNvSpPr>
          <p:nvPr/>
        </p:nvSpPr>
        <p:spPr bwMode="auto">
          <a:xfrm>
            <a:off x="1619250" y="28542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1</a:t>
            </a:r>
          </a:p>
        </p:txBody>
      </p:sp>
      <p:sp>
        <p:nvSpPr>
          <p:cNvPr id="107557" name="Text Box 37"/>
          <p:cNvSpPr txBox="1">
            <a:spLocks noChangeArrowheads="1"/>
          </p:cNvSpPr>
          <p:nvPr/>
        </p:nvSpPr>
        <p:spPr bwMode="auto">
          <a:xfrm>
            <a:off x="1978025" y="28542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2</a:t>
            </a:r>
          </a:p>
        </p:txBody>
      </p:sp>
      <p:sp>
        <p:nvSpPr>
          <p:cNvPr id="107558" name="Text Box 38"/>
          <p:cNvSpPr txBox="1">
            <a:spLocks noChangeArrowheads="1"/>
          </p:cNvSpPr>
          <p:nvPr/>
        </p:nvSpPr>
        <p:spPr bwMode="auto">
          <a:xfrm>
            <a:off x="2338388" y="28542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3</a:t>
            </a:r>
          </a:p>
        </p:txBody>
      </p:sp>
      <p:sp>
        <p:nvSpPr>
          <p:cNvPr id="107561" name="Line 41"/>
          <p:cNvSpPr>
            <a:spLocks noChangeShapeType="1"/>
          </p:cNvSpPr>
          <p:nvPr/>
        </p:nvSpPr>
        <p:spPr bwMode="auto">
          <a:xfrm>
            <a:off x="2698750" y="28542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62" name="Line 42"/>
          <p:cNvSpPr>
            <a:spLocks noChangeShapeType="1"/>
          </p:cNvSpPr>
          <p:nvPr/>
        </p:nvSpPr>
        <p:spPr bwMode="auto">
          <a:xfrm>
            <a:off x="3057525" y="28542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63" name="Line 43"/>
          <p:cNvSpPr>
            <a:spLocks noChangeShapeType="1"/>
          </p:cNvSpPr>
          <p:nvPr/>
        </p:nvSpPr>
        <p:spPr bwMode="auto">
          <a:xfrm>
            <a:off x="3417888" y="28542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64" name="Line 44"/>
          <p:cNvSpPr>
            <a:spLocks noChangeShapeType="1"/>
          </p:cNvSpPr>
          <p:nvPr/>
        </p:nvSpPr>
        <p:spPr bwMode="auto">
          <a:xfrm>
            <a:off x="3778250" y="28542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65" name="Text Box 45"/>
          <p:cNvSpPr txBox="1">
            <a:spLocks noChangeArrowheads="1"/>
          </p:cNvSpPr>
          <p:nvPr/>
        </p:nvSpPr>
        <p:spPr bwMode="auto">
          <a:xfrm>
            <a:off x="2698750" y="22049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4</a:t>
            </a:r>
          </a:p>
        </p:txBody>
      </p:sp>
      <p:sp>
        <p:nvSpPr>
          <p:cNvPr id="107566" name="Text Box 46"/>
          <p:cNvSpPr txBox="1">
            <a:spLocks noChangeArrowheads="1"/>
          </p:cNvSpPr>
          <p:nvPr/>
        </p:nvSpPr>
        <p:spPr bwMode="auto">
          <a:xfrm>
            <a:off x="2698750" y="28542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4</a:t>
            </a:r>
          </a:p>
        </p:txBody>
      </p:sp>
      <p:sp>
        <p:nvSpPr>
          <p:cNvPr id="107567" name="Text Box 47"/>
          <p:cNvSpPr txBox="1">
            <a:spLocks noChangeArrowheads="1"/>
          </p:cNvSpPr>
          <p:nvPr/>
        </p:nvSpPr>
        <p:spPr bwMode="auto">
          <a:xfrm>
            <a:off x="3059113" y="28542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5</a:t>
            </a:r>
          </a:p>
        </p:txBody>
      </p:sp>
      <p:sp>
        <p:nvSpPr>
          <p:cNvPr id="107568" name="Rectangle 48"/>
          <p:cNvSpPr>
            <a:spLocks noChangeArrowheads="1"/>
          </p:cNvSpPr>
          <p:nvPr/>
        </p:nvSpPr>
        <p:spPr bwMode="auto">
          <a:xfrm>
            <a:off x="1258888" y="3501926"/>
            <a:ext cx="2879725" cy="360363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7569" name="Line 49"/>
          <p:cNvSpPr>
            <a:spLocks noChangeShapeType="1"/>
          </p:cNvSpPr>
          <p:nvPr/>
        </p:nvSpPr>
        <p:spPr bwMode="auto">
          <a:xfrm>
            <a:off x="1619250" y="35019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70" name="Text Box 50"/>
          <p:cNvSpPr txBox="1">
            <a:spLocks noChangeArrowheads="1"/>
          </p:cNvSpPr>
          <p:nvPr/>
        </p:nvSpPr>
        <p:spPr bwMode="auto">
          <a:xfrm>
            <a:off x="1258888" y="35019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0</a:t>
            </a:r>
          </a:p>
        </p:txBody>
      </p:sp>
      <p:sp>
        <p:nvSpPr>
          <p:cNvPr id="107571" name="Line 51"/>
          <p:cNvSpPr>
            <a:spLocks noChangeShapeType="1"/>
          </p:cNvSpPr>
          <p:nvPr/>
        </p:nvSpPr>
        <p:spPr bwMode="auto">
          <a:xfrm>
            <a:off x="1978025" y="35019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72" name="Line 52"/>
          <p:cNvSpPr>
            <a:spLocks noChangeShapeType="1"/>
          </p:cNvSpPr>
          <p:nvPr/>
        </p:nvSpPr>
        <p:spPr bwMode="auto">
          <a:xfrm>
            <a:off x="2338388" y="35019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73" name="Text Box 53"/>
          <p:cNvSpPr txBox="1">
            <a:spLocks noChangeArrowheads="1"/>
          </p:cNvSpPr>
          <p:nvPr/>
        </p:nvSpPr>
        <p:spPr bwMode="auto">
          <a:xfrm>
            <a:off x="1619250" y="35019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1</a:t>
            </a:r>
          </a:p>
        </p:txBody>
      </p:sp>
      <p:sp>
        <p:nvSpPr>
          <p:cNvPr id="107574" name="Text Box 54"/>
          <p:cNvSpPr txBox="1">
            <a:spLocks noChangeArrowheads="1"/>
          </p:cNvSpPr>
          <p:nvPr/>
        </p:nvSpPr>
        <p:spPr bwMode="auto">
          <a:xfrm>
            <a:off x="1978025" y="35019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2</a:t>
            </a:r>
          </a:p>
        </p:txBody>
      </p:sp>
      <p:sp>
        <p:nvSpPr>
          <p:cNvPr id="107575" name="Text Box 55"/>
          <p:cNvSpPr txBox="1">
            <a:spLocks noChangeArrowheads="1"/>
          </p:cNvSpPr>
          <p:nvPr/>
        </p:nvSpPr>
        <p:spPr bwMode="auto">
          <a:xfrm>
            <a:off x="2338388" y="35019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3</a:t>
            </a:r>
          </a:p>
        </p:txBody>
      </p:sp>
      <p:sp>
        <p:nvSpPr>
          <p:cNvPr id="107578" name="Line 58"/>
          <p:cNvSpPr>
            <a:spLocks noChangeShapeType="1"/>
          </p:cNvSpPr>
          <p:nvPr/>
        </p:nvSpPr>
        <p:spPr bwMode="auto">
          <a:xfrm>
            <a:off x="2698750" y="35019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79" name="Line 59"/>
          <p:cNvSpPr>
            <a:spLocks noChangeShapeType="1"/>
          </p:cNvSpPr>
          <p:nvPr/>
        </p:nvSpPr>
        <p:spPr bwMode="auto">
          <a:xfrm>
            <a:off x="3057525" y="35019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80" name="Line 60"/>
          <p:cNvSpPr>
            <a:spLocks noChangeShapeType="1"/>
          </p:cNvSpPr>
          <p:nvPr/>
        </p:nvSpPr>
        <p:spPr bwMode="auto">
          <a:xfrm>
            <a:off x="3417888" y="35019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81" name="Line 61"/>
          <p:cNvSpPr>
            <a:spLocks noChangeShapeType="1"/>
          </p:cNvSpPr>
          <p:nvPr/>
        </p:nvSpPr>
        <p:spPr bwMode="auto">
          <a:xfrm>
            <a:off x="3778250" y="35019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82" name="Text Box 62"/>
          <p:cNvSpPr txBox="1">
            <a:spLocks noChangeArrowheads="1"/>
          </p:cNvSpPr>
          <p:nvPr/>
        </p:nvSpPr>
        <p:spPr bwMode="auto">
          <a:xfrm>
            <a:off x="2698750" y="35019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4</a:t>
            </a:r>
          </a:p>
        </p:txBody>
      </p:sp>
      <p:sp>
        <p:nvSpPr>
          <p:cNvPr id="107583" name="Text Box 63"/>
          <p:cNvSpPr txBox="1">
            <a:spLocks noChangeArrowheads="1"/>
          </p:cNvSpPr>
          <p:nvPr/>
        </p:nvSpPr>
        <p:spPr bwMode="auto">
          <a:xfrm>
            <a:off x="3059113" y="35019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5</a:t>
            </a:r>
          </a:p>
        </p:txBody>
      </p:sp>
      <p:sp>
        <p:nvSpPr>
          <p:cNvPr id="107584" name="Text Box 64"/>
          <p:cNvSpPr txBox="1">
            <a:spLocks noChangeArrowheads="1"/>
          </p:cNvSpPr>
          <p:nvPr/>
        </p:nvSpPr>
        <p:spPr bwMode="auto">
          <a:xfrm>
            <a:off x="3417888" y="35019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6</a:t>
            </a:r>
          </a:p>
        </p:txBody>
      </p:sp>
      <p:sp>
        <p:nvSpPr>
          <p:cNvPr id="107585" name="Rectangle 65"/>
          <p:cNvSpPr>
            <a:spLocks noChangeArrowheads="1"/>
          </p:cNvSpPr>
          <p:nvPr/>
        </p:nvSpPr>
        <p:spPr bwMode="auto">
          <a:xfrm>
            <a:off x="1258888" y="4149626"/>
            <a:ext cx="2879725" cy="360363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7586" name="Line 66"/>
          <p:cNvSpPr>
            <a:spLocks noChangeShapeType="1"/>
          </p:cNvSpPr>
          <p:nvPr/>
        </p:nvSpPr>
        <p:spPr bwMode="auto">
          <a:xfrm>
            <a:off x="1619250" y="41496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87" name="Text Box 67"/>
          <p:cNvSpPr txBox="1">
            <a:spLocks noChangeArrowheads="1"/>
          </p:cNvSpPr>
          <p:nvPr/>
        </p:nvSpPr>
        <p:spPr bwMode="auto">
          <a:xfrm>
            <a:off x="1258888" y="41496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0</a:t>
            </a:r>
          </a:p>
        </p:txBody>
      </p:sp>
      <p:sp>
        <p:nvSpPr>
          <p:cNvPr id="107588" name="Line 68"/>
          <p:cNvSpPr>
            <a:spLocks noChangeShapeType="1"/>
          </p:cNvSpPr>
          <p:nvPr/>
        </p:nvSpPr>
        <p:spPr bwMode="auto">
          <a:xfrm>
            <a:off x="1978025" y="41496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89" name="Line 69"/>
          <p:cNvSpPr>
            <a:spLocks noChangeShapeType="1"/>
          </p:cNvSpPr>
          <p:nvPr/>
        </p:nvSpPr>
        <p:spPr bwMode="auto">
          <a:xfrm>
            <a:off x="2338388" y="41496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90" name="Text Box 70"/>
          <p:cNvSpPr txBox="1">
            <a:spLocks noChangeArrowheads="1"/>
          </p:cNvSpPr>
          <p:nvPr/>
        </p:nvSpPr>
        <p:spPr bwMode="auto">
          <a:xfrm>
            <a:off x="1619250" y="41496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1</a:t>
            </a:r>
          </a:p>
        </p:txBody>
      </p:sp>
      <p:sp>
        <p:nvSpPr>
          <p:cNvPr id="107591" name="Text Box 71"/>
          <p:cNvSpPr txBox="1">
            <a:spLocks noChangeArrowheads="1"/>
          </p:cNvSpPr>
          <p:nvPr/>
        </p:nvSpPr>
        <p:spPr bwMode="auto">
          <a:xfrm>
            <a:off x="1978025" y="41496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2</a:t>
            </a:r>
          </a:p>
        </p:txBody>
      </p:sp>
      <p:sp>
        <p:nvSpPr>
          <p:cNvPr id="107592" name="Text Box 72"/>
          <p:cNvSpPr txBox="1">
            <a:spLocks noChangeArrowheads="1"/>
          </p:cNvSpPr>
          <p:nvPr/>
        </p:nvSpPr>
        <p:spPr bwMode="auto">
          <a:xfrm>
            <a:off x="2338388" y="41496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3</a:t>
            </a:r>
          </a:p>
        </p:txBody>
      </p:sp>
      <p:sp>
        <p:nvSpPr>
          <p:cNvPr id="107595" name="Line 75"/>
          <p:cNvSpPr>
            <a:spLocks noChangeShapeType="1"/>
          </p:cNvSpPr>
          <p:nvPr/>
        </p:nvSpPr>
        <p:spPr bwMode="auto">
          <a:xfrm>
            <a:off x="2698750" y="41496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96" name="Line 76"/>
          <p:cNvSpPr>
            <a:spLocks noChangeShapeType="1"/>
          </p:cNvSpPr>
          <p:nvPr/>
        </p:nvSpPr>
        <p:spPr bwMode="auto">
          <a:xfrm>
            <a:off x="3057525" y="41496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97" name="Line 77"/>
          <p:cNvSpPr>
            <a:spLocks noChangeShapeType="1"/>
          </p:cNvSpPr>
          <p:nvPr/>
        </p:nvSpPr>
        <p:spPr bwMode="auto">
          <a:xfrm>
            <a:off x="3417888" y="41496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98" name="Line 78"/>
          <p:cNvSpPr>
            <a:spLocks noChangeShapeType="1"/>
          </p:cNvSpPr>
          <p:nvPr/>
        </p:nvSpPr>
        <p:spPr bwMode="auto">
          <a:xfrm>
            <a:off x="3778250" y="41496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99" name="Text Box 79"/>
          <p:cNvSpPr txBox="1">
            <a:spLocks noChangeArrowheads="1"/>
          </p:cNvSpPr>
          <p:nvPr/>
        </p:nvSpPr>
        <p:spPr bwMode="auto">
          <a:xfrm>
            <a:off x="2698750" y="41496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4</a:t>
            </a:r>
          </a:p>
        </p:txBody>
      </p:sp>
      <p:sp>
        <p:nvSpPr>
          <p:cNvPr id="107600" name="Text Box 80"/>
          <p:cNvSpPr txBox="1">
            <a:spLocks noChangeArrowheads="1"/>
          </p:cNvSpPr>
          <p:nvPr/>
        </p:nvSpPr>
        <p:spPr bwMode="auto">
          <a:xfrm>
            <a:off x="3059113" y="41496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5</a:t>
            </a:r>
          </a:p>
        </p:txBody>
      </p:sp>
      <p:sp>
        <p:nvSpPr>
          <p:cNvPr id="107601" name="Text Box 81"/>
          <p:cNvSpPr txBox="1">
            <a:spLocks noChangeArrowheads="1"/>
          </p:cNvSpPr>
          <p:nvPr/>
        </p:nvSpPr>
        <p:spPr bwMode="auto">
          <a:xfrm>
            <a:off x="3417888" y="41496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6</a:t>
            </a:r>
          </a:p>
        </p:txBody>
      </p:sp>
      <p:sp>
        <p:nvSpPr>
          <p:cNvPr id="107602" name="Text Box 82"/>
          <p:cNvSpPr txBox="1">
            <a:spLocks noChangeArrowheads="1"/>
          </p:cNvSpPr>
          <p:nvPr/>
        </p:nvSpPr>
        <p:spPr bwMode="auto">
          <a:xfrm>
            <a:off x="3778250" y="41496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7</a:t>
            </a:r>
          </a:p>
        </p:txBody>
      </p:sp>
      <p:sp>
        <p:nvSpPr>
          <p:cNvPr id="107603" name="Rectangle 83"/>
          <p:cNvSpPr>
            <a:spLocks noChangeArrowheads="1"/>
          </p:cNvSpPr>
          <p:nvPr/>
        </p:nvSpPr>
        <p:spPr bwMode="auto">
          <a:xfrm>
            <a:off x="1258888" y="4797326"/>
            <a:ext cx="5759450" cy="360363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7604" name="Line 84"/>
          <p:cNvSpPr>
            <a:spLocks noChangeShapeType="1"/>
          </p:cNvSpPr>
          <p:nvPr/>
        </p:nvSpPr>
        <p:spPr bwMode="auto">
          <a:xfrm>
            <a:off x="1619250" y="47973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05" name="Text Box 85"/>
          <p:cNvSpPr txBox="1">
            <a:spLocks noChangeArrowheads="1"/>
          </p:cNvSpPr>
          <p:nvPr/>
        </p:nvSpPr>
        <p:spPr bwMode="auto">
          <a:xfrm>
            <a:off x="1258888" y="47973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0</a:t>
            </a:r>
          </a:p>
        </p:txBody>
      </p:sp>
      <p:sp>
        <p:nvSpPr>
          <p:cNvPr id="107606" name="Line 86"/>
          <p:cNvSpPr>
            <a:spLocks noChangeShapeType="1"/>
          </p:cNvSpPr>
          <p:nvPr/>
        </p:nvSpPr>
        <p:spPr bwMode="auto">
          <a:xfrm>
            <a:off x="1978025" y="47973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07" name="Line 87"/>
          <p:cNvSpPr>
            <a:spLocks noChangeShapeType="1"/>
          </p:cNvSpPr>
          <p:nvPr/>
        </p:nvSpPr>
        <p:spPr bwMode="auto">
          <a:xfrm>
            <a:off x="2338388" y="47973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08" name="Text Box 88"/>
          <p:cNvSpPr txBox="1">
            <a:spLocks noChangeArrowheads="1"/>
          </p:cNvSpPr>
          <p:nvPr/>
        </p:nvSpPr>
        <p:spPr bwMode="auto">
          <a:xfrm>
            <a:off x="1619250" y="47973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1</a:t>
            </a:r>
          </a:p>
        </p:txBody>
      </p:sp>
      <p:sp>
        <p:nvSpPr>
          <p:cNvPr id="107609" name="Text Box 89"/>
          <p:cNvSpPr txBox="1">
            <a:spLocks noChangeArrowheads="1"/>
          </p:cNvSpPr>
          <p:nvPr/>
        </p:nvSpPr>
        <p:spPr bwMode="auto">
          <a:xfrm>
            <a:off x="1978025" y="47973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2</a:t>
            </a:r>
          </a:p>
        </p:txBody>
      </p:sp>
      <p:sp>
        <p:nvSpPr>
          <p:cNvPr id="107610" name="Text Box 90"/>
          <p:cNvSpPr txBox="1">
            <a:spLocks noChangeArrowheads="1"/>
          </p:cNvSpPr>
          <p:nvPr/>
        </p:nvSpPr>
        <p:spPr bwMode="auto">
          <a:xfrm>
            <a:off x="2698750" y="47973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4</a:t>
            </a:r>
          </a:p>
        </p:txBody>
      </p:sp>
      <p:sp>
        <p:nvSpPr>
          <p:cNvPr id="107613" name="Line 93"/>
          <p:cNvSpPr>
            <a:spLocks noChangeShapeType="1"/>
          </p:cNvSpPr>
          <p:nvPr/>
        </p:nvSpPr>
        <p:spPr bwMode="auto">
          <a:xfrm>
            <a:off x="2698750" y="47973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14" name="Line 94"/>
          <p:cNvSpPr>
            <a:spLocks noChangeShapeType="1"/>
          </p:cNvSpPr>
          <p:nvPr/>
        </p:nvSpPr>
        <p:spPr bwMode="auto">
          <a:xfrm>
            <a:off x="3057525" y="47973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15" name="Line 95"/>
          <p:cNvSpPr>
            <a:spLocks noChangeShapeType="1"/>
          </p:cNvSpPr>
          <p:nvPr/>
        </p:nvSpPr>
        <p:spPr bwMode="auto">
          <a:xfrm>
            <a:off x="3417888" y="47973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16" name="Line 96"/>
          <p:cNvSpPr>
            <a:spLocks noChangeShapeType="1"/>
          </p:cNvSpPr>
          <p:nvPr/>
        </p:nvSpPr>
        <p:spPr bwMode="auto">
          <a:xfrm>
            <a:off x="3778250" y="47973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17" name="Line 97"/>
          <p:cNvSpPr>
            <a:spLocks noChangeShapeType="1"/>
          </p:cNvSpPr>
          <p:nvPr/>
        </p:nvSpPr>
        <p:spPr bwMode="auto">
          <a:xfrm>
            <a:off x="4138613" y="47973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18" name="Line 98"/>
          <p:cNvSpPr>
            <a:spLocks noChangeShapeType="1"/>
          </p:cNvSpPr>
          <p:nvPr/>
        </p:nvSpPr>
        <p:spPr bwMode="auto">
          <a:xfrm>
            <a:off x="4497388" y="47973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19" name="Line 99"/>
          <p:cNvSpPr>
            <a:spLocks noChangeShapeType="1"/>
          </p:cNvSpPr>
          <p:nvPr/>
        </p:nvSpPr>
        <p:spPr bwMode="auto">
          <a:xfrm>
            <a:off x="4857750" y="47973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20" name="Line 100"/>
          <p:cNvSpPr>
            <a:spLocks noChangeShapeType="1"/>
          </p:cNvSpPr>
          <p:nvPr/>
        </p:nvSpPr>
        <p:spPr bwMode="auto">
          <a:xfrm>
            <a:off x="5218113" y="47973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21" name="Line 101"/>
          <p:cNvSpPr>
            <a:spLocks noChangeShapeType="1"/>
          </p:cNvSpPr>
          <p:nvPr/>
        </p:nvSpPr>
        <p:spPr bwMode="auto">
          <a:xfrm>
            <a:off x="5576888" y="47973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22" name="Line 102"/>
          <p:cNvSpPr>
            <a:spLocks noChangeShapeType="1"/>
          </p:cNvSpPr>
          <p:nvPr/>
        </p:nvSpPr>
        <p:spPr bwMode="auto">
          <a:xfrm>
            <a:off x="5937250" y="47973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23" name="Line 103"/>
          <p:cNvSpPr>
            <a:spLocks noChangeShapeType="1"/>
          </p:cNvSpPr>
          <p:nvPr/>
        </p:nvSpPr>
        <p:spPr bwMode="auto">
          <a:xfrm>
            <a:off x="6297613" y="47973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24" name="Line 104"/>
          <p:cNvSpPr>
            <a:spLocks noChangeShapeType="1"/>
          </p:cNvSpPr>
          <p:nvPr/>
        </p:nvSpPr>
        <p:spPr bwMode="auto">
          <a:xfrm>
            <a:off x="6657975" y="47973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25" name="Text Box 105"/>
          <p:cNvSpPr txBox="1">
            <a:spLocks noChangeArrowheads="1"/>
          </p:cNvSpPr>
          <p:nvPr/>
        </p:nvSpPr>
        <p:spPr bwMode="auto">
          <a:xfrm>
            <a:off x="2338388" y="47973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3</a:t>
            </a:r>
          </a:p>
        </p:txBody>
      </p:sp>
      <p:sp>
        <p:nvSpPr>
          <p:cNvPr id="107626" name="Line 106"/>
          <p:cNvSpPr>
            <a:spLocks noChangeShapeType="1"/>
          </p:cNvSpPr>
          <p:nvPr/>
        </p:nvSpPr>
        <p:spPr bwMode="auto">
          <a:xfrm>
            <a:off x="3057525" y="47973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27" name="Line 107"/>
          <p:cNvSpPr>
            <a:spLocks noChangeShapeType="1"/>
          </p:cNvSpPr>
          <p:nvPr/>
        </p:nvSpPr>
        <p:spPr bwMode="auto">
          <a:xfrm>
            <a:off x="3417888" y="47973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28" name="Line 108"/>
          <p:cNvSpPr>
            <a:spLocks noChangeShapeType="1"/>
          </p:cNvSpPr>
          <p:nvPr/>
        </p:nvSpPr>
        <p:spPr bwMode="auto">
          <a:xfrm>
            <a:off x="3778250" y="47973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29" name="Text Box 109"/>
          <p:cNvSpPr txBox="1">
            <a:spLocks noChangeArrowheads="1"/>
          </p:cNvSpPr>
          <p:nvPr/>
        </p:nvSpPr>
        <p:spPr bwMode="auto">
          <a:xfrm>
            <a:off x="3059113" y="47973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5</a:t>
            </a:r>
          </a:p>
        </p:txBody>
      </p:sp>
      <p:sp>
        <p:nvSpPr>
          <p:cNvPr id="107630" name="Text Box 110"/>
          <p:cNvSpPr txBox="1">
            <a:spLocks noChangeArrowheads="1"/>
          </p:cNvSpPr>
          <p:nvPr/>
        </p:nvSpPr>
        <p:spPr bwMode="auto">
          <a:xfrm>
            <a:off x="3417888" y="47973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6</a:t>
            </a:r>
          </a:p>
        </p:txBody>
      </p:sp>
      <p:sp>
        <p:nvSpPr>
          <p:cNvPr id="107631" name="Text Box 111"/>
          <p:cNvSpPr txBox="1">
            <a:spLocks noChangeArrowheads="1"/>
          </p:cNvSpPr>
          <p:nvPr/>
        </p:nvSpPr>
        <p:spPr bwMode="auto">
          <a:xfrm>
            <a:off x="3778250" y="47973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7</a:t>
            </a:r>
          </a:p>
        </p:txBody>
      </p:sp>
      <p:sp>
        <p:nvSpPr>
          <p:cNvPr id="107632" name="Text Box 112"/>
          <p:cNvSpPr txBox="1">
            <a:spLocks noChangeArrowheads="1"/>
          </p:cNvSpPr>
          <p:nvPr/>
        </p:nvSpPr>
        <p:spPr bwMode="auto">
          <a:xfrm>
            <a:off x="6659563" y="1412776"/>
            <a:ext cx="10461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 dirty="0">
                <a:solidFill>
                  <a:schemeClr val="hlink"/>
                </a:solidFill>
                <a:latin typeface="Symbol" charset="0"/>
                <a:cs typeface="Arial" charset="0"/>
                <a:sym typeface="Symbol" charset="0"/>
              </a:rPr>
              <a:t>𝜙</a:t>
            </a:r>
            <a:r>
              <a:rPr lang="de-DE" sz="2400" dirty="0">
                <a:solidFill>
                  <a:schemeClr val="hlink"/>
                </a:solidFill>
                <a:latin typeface="Symbol" charset="0"/>
                <a:cs typeface="Arial" charset="0"/>
              </a:rPr>
              <a:t>(</a:t>
            </a:r>
            <a:r>
              <a:rPr lang="de-DE" sz="2400" dirty="0">
                <a:solidFill>
                  <a:schemeClr val="hlink"/>
                </a:solidFill>
                <a:cs typeface="Arial" charset="0"/>
              </a:rPr>
              <a:t>s)=0</a:t>
            </a:r>
          </a:p>
        </p:txBody>
      </p:sp>
      <p:sp>
        <p:nvSpPr>
          <p:cNvPr id="107633" name="Text Box 113"/>
          <p:cNvSpPr txBox="1">
            <a:spLocks noChangeArrowheads="1"/>
          </p:cNvSpPr>
          <p:nvPr/>
        </p:nvSpPr>
        <p:spPr bwMode="auto">
          <a:xfrm>
            <a:off x="6659563" y="2062064"/>
            <a:ext cx="10461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 dirty="0">
                <a:solidFill>
                  <a:schemeClr val="hlink"/>
                </a:solidFill>
                <a:latin typeface="Symbol" charset="0"/>
                <a:cs typeface="Arial" charset="0"/>
                <a:sym typeface="Symbol" charset="0"/>
              </a:rPr>
              <a:t>𝜙</a:t>
            </a:r>
            <a:r>
              <a:rPr lang="de-DE" sz="2400" dirty="0">
                <a:solidFill>
                  <a:schemeClr val="hlink"/>
                </a:solidFill>
                <a:latin typeface="Symbol" charset="0"/>
                <a:cs typeface="Arial" charset="0"/>
              </a:rPr>
              <a:t>(</a:t>
            </a:r>
            <a:r>
              <a:rPr lang="de-DE" sz="2400" dirty="0">
                <a:solidFill>
                  <a:schemeClr val="hlink"/>
                </a:solidFill>
                <a:cs typeface="Arial" charset="0"/>
              </a:rPr>
              <a:t>s)=2</a:t>
            </a:r>
          </a:p>
        </p:txBody>
      </p:sp>
      <p:sp>
        <p:nvSpPr>
          <p:cNvPr id="107634" name="Text Box 114"/>
          <p:cNvSpPr txBox="1">
            <a:spLocks noChangeArrowheads="1"/>
          </p:cNvSpPr>
          <p:nvPr/>
        </p:nvSpPr>
        <p:spPr bwMode="auto">
          <a:xfrm>
            <a:off x="6659563" y="2781201"/>
            <a:ext cx="10461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 dirty="0">
                <a:solidFill>
                  <a:schemeClr val="hlink"/>
                </a:solidFill>
                <a:latin typeface="Symbol" charset="0"/>
                <a:cs typeface="Arial" charset="0"/>
                <a:sym typeface="Symbol" charset="0"/>
              </a:rPr>
              <a:t>𝜙</a:t>
            </a:r>
            <a:r>
              <a:rPr lang="de-DE" sz="2400" dirty="0">
                <a:solidFill>
                  <a:schemeClr val="hlink"/>
                </a:solidFill>
                <a:latin typeface="Symbol" charset="0"/>
                <a:cs typeface="Arial" charset="0"/>
              </a:rPr>
              <a:t>(</a:t>
            </a:r>
            <a:r>
              <a:rPr lang="de-DE" sz="2400" dirty="0">
                <a:solidFill>
                  <a:schemeClr val="hlink"/>
                </a:solidFill>
                <a:cs typeface="Arial" charset="0"/>
              </a:rPr>
              <a:t>s)=4</a:t>
            </a:r>
          </a:p>
        </p:txBody>
      </p:sp>
      <p:sp>
        <p:nvSpPr>
          <p:cNvPr id="107635" name="Text Box 115"/>
          <p:cNvSpPr txBox="1">
            <a:spLocks noChangeArrowheads="1"/>
          </p:cNvSpPr>
          <p:nvPr/>
        </p:nvSpPr>
        <p:spPr bwMode="auto">
          <a:xfrm>
            <a:off x="6659563" y="3428901"/>
            <a:ext cx="10461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 dirty="0">
                <a:solidFill>
                  <a:schemeClr val="hlink"/>
                </a:solidFill>
                <a:latin typeface="Symbol" charset="0"/>
                <a:cs typeface="Arial" charset="0"/>
                <a:sym typeface="Symbol" charset="0"/>
              </a:rPr>
              <a:t>𝜙</a:t>
            </a:r>
            <a:r>
              <a:rPr lang="de-DE" sz="2400" dirty="0">
                <a:solidFill>
                  <a:schemeClr val="hlink"/>
                </a:solidFill>
                <a:latin typeface="Symbol" charset="0"/>
                <a:cs typeface="Arial" charset="0"/>
              </a:rPr>
              <a:t>(</a:t>
            </a:r>
            <a:r>
              <a:rPr lang="de-DE" sz="2400" dirty="0">
                <a:solidFill>
                  <a:schemeClr val="hlink"/>
                </a:solidFill>
                <a:cs typeface="Arial" charset="0"/>
              </a:rPr>
              <a:t>s)=6</a:t>
            </a:r>
          </a:p>
        </p:txBody>
      </p:sp>
      <p:sp>
        <p:nvSpPr>
          <p:cNvPr id="107636" name="Text Box 116"/>
          <p:cNvSpPr txBox="1">
            <a:spLocks noChangeArrowheads="1"/>
          </p:cNvSpPr>
          <p:nvPr/>
        </p:nvSpPr>
        <p:spPr bwMode="auto">
          <a:xfrm>
            <a:off x="6659563" y="4078189"/>
            <a:ext cx="10461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 dirty="0">
                <a:solidFill>
                  <a:schemeClr val="hlink"/>
                </a:solidFill>
                <a:latin typeface="Symbol" charset="0"/>
                <a:cs typeface="Arial" charset="0"/>
                <a:sym typeface="Symbol" charset="0"/>
              </a:rPr>
              <a:t>𝜙</a:t>
            </a:r>
            <a:r>
              <a:rPr lang="de-DE" sz="2400" dirty="0">
                <a:solidFill>
                  <a:schemeClr val="hlink"/>
                </a:solidFill>
                <a:latin typeface="Symbol" charset="0"/>
                <a:cs typeface="Arial" charset="0"/>
              </a:rPr>
              <a:t>(</a:t>
            </a:r>
            <a:r>
              <a:rPr lang="de-DE" sz="2400" dirty="0">
                <a:solidFill>
                  <a:schemeClr val="hlink"/>
                </a:solidFill>
                <a:cs typeface="Arial" charset="0"/>
              </a:rPr>
              <a:t>s)=8</a:t>
            </a:r>
          </a:p>
        </p:txBody>
      </p:sp>
      <p:sp>
        <p:nvSpPr>
          <p:cNvPr id="107637" name="Text Box 117"/>
          <p:cNvSpPr txBox="1">
            <a:spLocks noChangeArrowheads="1"/>
          </p:cNvSpPr>
          <p:nvPr/>
        </p:nvSpPr>
        <p:spPr bwMode="auto">
          <a:xfrm>
            <a:off x="7378700" y="4725889"/>
            <a:ext cx="1046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 dirty="0">
                <a:solidFill>
                  <a:schemeClr val="hlink"/>
                </a:solidFill>
                <a:latin typeface="Symbol" charset="0"/>
                <a:cs typeface="Arial" charset="0"/>
                <a:sym typeface="Symbol" charset="0"/>
              </a:rPr>
              <a:t>𝜙</a:t>
            </a:r>
            <a:r>
              <a:rPr lang="de-DE" sz="2400" dirty="0">
                <a:solidFill>
                  <a:schemeClr val="hlink"/>
                </a:solidFill>
                <a:latin typeface="Symbol" charset="0"/>
                <a:cs typeface="Arial" charset="0"/>
              </a:rPr>
              <a:t>(</a:t>
            </a:r>
            <a:r>
              <a:rPr lang="de-DE" sz="2400" dirty="0">
                <a:solidFill>
                  <a:schemeClr val="hlink"/>
                </a:solidFill>
                <a:cs typeface="Arial" charset="0"/>
              </a:rPr>
              <a:t>s)=0</a:t>
            </a:r>
          </a:p>
        </p:txBody>
      </p:sp>
      <p:sp>
        <p:nvSpPr>
          <p:cNvPr id="107638" name="Text Box 118"/>
          <p:cNvSpPr txBox="1">
            <a:spLocks noChangeArrowheads="1"/>
          </p:cNvSpPr>
          <p:nvPr/>
        </p:nvSpPr>
        <p:spPr bwMode="auto">
          <a:xfrm>
            <a:off x="4356100" y="1412776"/>
            <a:ext cx="1508125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de-DE" sz="2400" dirty="0" err="1">
                <a:solidFill>
                  <a:srgbClr val="FF0000"/>
                </a:solidFill>
                <a:cs typeface="Arial" charset="0"/>
              </a:rPr>
              <a:t>reallocate</a:t>
            </a:r>
            <a:endParaRPr lang="de-DE" sz="2400" dirty="0">
              <a:solidFill>
                <a:srgbClr val="FF0000"/>
              </a:solidFill>
              <a:cs typeface="Arial" charset="0"/>
            </a:endParaRPr>
          </a:p>
          <a:p>
            <a:pPr algn="ctr"/>
            <a:r>
              <a:rPr lang="de-DE" sz="2400" dirty="0">
                <a:solidFill>
                  <a:srgbClr val="FF0000"/>
                </a:solidFill>
                <a:cs typeface="Arial" charset="0"/>
              </a:rPr>
              <a:t>+</a:t>
            </a:r>
          </a:p>
          <a:p>
            <a:pPr algn="ctr"/>
            <a:r>
              <a:rPr lang="de-DE" sz="2400" dirty="0" err="1">
                <a:solidFill>
                  <a:srgbClr val="FF0000"/>
                </a:solidFill>
                <a:cs typeface="Arial" charset="0"/>
              </a:rPr>
              <a:t>insert</a:t>
            </a:r>
            <a:endParaRPr lang="de-DE" sz="2400" dirty="0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107639" name="Rectangle 119"/>
          <p:cNvSpPr>
            <a:spLocks noChangeArrowheads="1"/>
          </p:cNvSpPr>
          <p:nvPr/>
        </p:nvSpPr>
        <p:spPr bwMode="auto">
          <a:xfrm>
            <a:off x="1258888" y="5445026"/>
            <a:ext cx="5759450" cy="360363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7640" name="Line 120"/>
          <p:cNvSpPr>
            <a:spLocks noChangeShapeType="1"/>
          </p:cNvSpPr>
          <p:nvPr/>
        </p:nvSpPr>
        <p:spPr bwMode="auto">
          <a:xfrm>
            <a:off x="1619250" y="54450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41" name="Text Box 121"/>
          <p:cNvSpPr txBox="1">
            <a:spLocks noChangeArrowheads="1"/>
          </p:cNvSpPr>
          <p:nvPr/>
        </p:nvSpPr>
        <p:spPr bwMode="auto">
          <a:xfrm>
            <a:off x="1258888" y="54450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0</a:t>
            </a:r>
          </a:p>
        </p:txBody>
      </p:sp>
      <p:sp>
        <p:nvSpPr>
          <p:cNvPr id="107642" name="Line 122"/>
          <p:cNvSpPr>
            <a:spLocks noChangeShapeType="1"/>
          </p:cNvSpPr>
          <p:nvPr/>
        </p:nvSpPr>
        <p:spPr bwMode="auto">
          <a:xfrm>
            <a:off x="1978025" y="54450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43" name="Line 123"/>
          <p:cNvSpPr>
            <a:spLocks noChangeShapeType="1"/>
          </p:cNvSpPr>
          <p:nvPr/>
        </p:nvSpPr>
        <p:spPr bwMode="auto">
          <a:xfrm>
            <a:off x="2338388" y="54450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44" name="Text Box 124"/>
          <p:cNvSpPr txBox="1">
            <a:spLocks noChangeArrowheads="1"/>
          </p:cNvSpPr>
          <p:nvPr/>
        </p:nvSpPr>
        <p:spPr bwMode="auto">
          <a:xfrm>
            <a:off x="1619250" y="54450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1</a:t>
            </a:r>
          </a:p>
        </p:txBody>
      </p:sp>
      <p:sp>
        <p:nvSpPr>
          <p:cNvPr id="107645" name="Text Box 125"/>
          <p:cNvSpPr txBox="1">
            <a:spLocks noChangeArrowheads="1"/>
          </p:cNvSpPr>
          <p:nvPr/>
        </p:nvSpPr>
        <p:spPr bwMode="auto">
          <a:xfrm>
            <a:off x="1978025" y="54450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2</a:t>
            </a:r>
          </a:p>
        </p:txBody>
      </p:sp>
      <p:sp>
        <p:nvSpPr>
          <p:cNvPr id="107646" name="Text Box 126"/>
          <p:cNvSpPr txBox="1">
            <a:spLocks noChangeArrowheads="1"/>
          </p:cNvSpPr>
          <p:nvPr/>
        </p:nvSpPr>
        <p:spPr bwMode="auto">
          <a:xfrm>
            <a:off x="2698750" y="54450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4</a:t>
            </a:r>
          </a:p>
        </p:txBody>
      </p:sp>
      <p:sp>
        <p:nvSpPr>
          <p:cNvPr id="107649" name="Line 129"/>
          <p:cNvSpPr>
            <a:spLocks noChangeShapeType="1"/>
          </p:cNvSpPr>
          <p:nvPr/>
        </p:nvSpPr>
        <p:spPr bwMode="auto">
          <a:xfrm>
            <a:off x="2698750" y="54450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50" name="Line 130"/>
          <p:cNvSpPr>
            <a:spLocks noChangeShapeType="1"/>
          </p:cNvSpPr>
          <p:nvPr/>
        </p:nvSpPr>
        <p:spPr bwMode="auto">
          <a:xfrm>
            <a:off x="3057525" y="54450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51" name="Line 131"/>
          <p:cNvSpPr>
            <a:spLocks noChangeShapeType="1"/>
          </p:cNvSpPr>
          <p:nvPr/>
        </p:nvSpPr>
        <p:spPr bwMode="auto">
          <a:xfrm>
            <a:off x="3417888" y="54450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52" name="Line 132"/>
          <p:cNvSpPr>
            <a:spLocks noChangeShapeType="1"/>
          </p:cNvSpPr>
          <p:nvPr/>
        </p:nvSpPr>
        <p:spPr bwMode="auto">
          <a:xfrm>
            <a:off x="3778250" y="54450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53" name="Line 133"/>
          <p:cNvSpPr>
            <a:spLocks noChangeShapeType="1"/>
          </p:cNvSpPr>
          <p:nvPr/>
        </p:nvSpPr>
        <p:spPr bwMode="auto">
          <a:xfrm>
            <a:off x="4138613" y="54450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54" name="Line 134"/>
          <p:cNvSpPr>
            <a:spLocks noChangeShapeType="1"/>
          </p:cNvSpPr>
          <p:nvPr/>
        </p:nvSpPr>
        <p:spPr bwMode="auto">
          <a:xfrm>
            <a:off x="4497388" y="54450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55" name="Line 135"/>
          <p:cNvSpPr>
            <a:spLocks noChangeShapeType="1"/>
          </p:cNvSpPr>
          <p:nvPr/>
        </p:nvSpPr>
        <p:spPr bwMode="auto">
          <a:xfrm>
            <a:off x="4857750" y="54450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56" name="Line 136"/>
          <p:cNvSpPr>
            <a:spLocks noChangeShapeType="1"/>
          </p:cNvSpPr>
          <p:nvPr/>
        </p:nvSpPr>
        <p:spPr bwMode="auto">
          <a:xfrm>
            <a:off x="5218113" y="54450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57" name="Line 137"/>
          <p:cNvSpPr>
            <a:spLocks noChangeShapeType="1"/>
          </p:cNvSpPr>
          <p:nvPr/>
        </p:nvSpPr>
        <p:spPr bwMode="auto">
          <a:xfrm>
            <a:off x="5576888" y="54450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58" name="Line 138"/>
          <p:cNvSpPr>
            <a:spLocks noChangeShapeType="1"/>
          </p:cNvSpPr>
          <p:nvPr/>
        </p:nvSpPr>
        <p:spPr bwMode="auto">
          <a:xfrm>
            <a:off x="5937250" y="54450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59" name="Line 139"/>
          <p:cNvSpPr>
            <a:spLocks noChangeShapeType="1"/>
          </p:cNvSpPr>
          <p:nvPr/>
        </p:nvSpPr>
        <p:spPr bwMode="auto">
          <a:xfrm>
            <a:off x="6297613" y="54450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60" name="Line 140"/>
          <p:cNvSpPr>
            <a:spLocks noChangeShapeType="1"/>
          </p:cNvSpPr>
          <p:nvPr/>
        </p:nvSpPr>
        <p:spPr bwMode="auto">
          <a:xfrm>
            <a:off x="6657975" y="54450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61" name="Text Box 141"/>
          <p:cNvSpPr txBox="1">
            <a:spLocks noChangeArrowheads="1"/>
          </p:cNvSpPr>
          <p:nvPr/>
        </p:nvSpPr>
        <p:spPr bwMode="auto">
          <a:xfrm>
            <a:off x="2338388" y="54450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3</a:t>
            </a:r>
          </a:p>
        </p:txBody>
      </p:sp>
      <p:sp>
        <p:nvSpPr>
          <p:cNvPr id="107662" name="Line 142"/>
          <p:cNvSpPr>
            <a:spLocks noChangeShapeType="1"/>
          </p:cNvSpPr>
          <p:nvPr/>
        </p:nvSpPr>
        <p:spPr bwMode="auto">
          <a:xfrm>
            <a:off x="3057525" y="54450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63" name="Line 143"/>
          <p:cNvSpPr>
            <a:spLocks noChangeShapeType="1"/>
          </p:cNvSpPr>
          <p:nvPr/>
        </p:nvSpPr>
        <p:spPr bwMode="auto">
          <a:xfrm>
            <a:off x="3417888" y="54450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64" name="Line 144"/>
          <p:cNvSpPr>
            <a:spLocks noChangeShapeType="1"/>
          </p:cNvSpPr>
          <p:nvPr/>
        </p:nvSpPr>
        <p:spPr bwMode="auto">
          <a:xfrm>
            <a:off x="3778250" y="54450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65" name="Text Box 145"/>
          <p:cNvSpPr txBox="1">
            <a:spLocks noChangeArrowheads="1"/>
          </p:cNvSpPr>
          <p:nvPr/>
        </p:nvSpPr>
        <p:spPr bwMode="auto">
          <a:xfrm>
            <a:off x="3059113" y="54450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5</a:t>
            </a:r>
          </a:p>
        </p:txBody>
      </p:sp>
      <p:sp>
        <p:nvSpPr>
          <p:cNvPr id="107666" name="Text Box 146"/>
          <p:cNvSpPr txBox="1">
            <a:spLocks noChangeArrowheads="1"/>
          </p:cNvSpPr>
          <p:nvPr/>
        </p:nvSpPr>
        <p:spPr bwMode="auto">
          <a:xfrm>
            <a:off x="3417888" y="54450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6</a:t>
            </a:r>
          </a:p>
        </p:txBody>
      </p:sp>
      <p:sp>
        <p:nvSpPr>
          <p:cNvPr id="107667" name="Text Box 147"/>
          <p:cNvSpPr txBox="1">
            <a:spLocks noChangeArrowheads="1"/>
          </p:cNvSpPr>
          <p:nvPr/>
        </p:nvSpPr>
        <p:spPr bwMode="auto">
          <a:xfrm>
            <a:off x="3778250" y="54450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7</a:t>
            </a:r>
          </a:p>
        </p:txBody>
      </p:sp>
      <p:sp>
        <p:nvSpPr>
          <p:cNvPr id="107668" name="Text Box 148"/>
          <p:cNvSpPr txBox="1">
            <a:spLocks noChangeArrowheads="1"/>
          </p:cNvSpPr>
          <p:nvPr/>
        </p:nvSpPr>
        <p:spPr bwMode="auto">
          <a:xfrm>
            <a:off x="4138613" y="54450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8</a:t>
            </a:r>
          </a:p>
        </p:txBody>
      </p:sp>
      <p:sp>
        <p:nvSpPr>
          <p:cNvPr id="107669" name="Text Box 149"/>
          <p:cNvSpPr txBox="1">
            <a:spLocks noChangeArrowheads="1"/>
          </p:cNvSpPr>
          <p:nvPr/>
        </p:nvSpPr>
        <p:spPr bwMode="auto">
          <a:xfrm>
            <a:off x="7378700" y="5373589"/>
            <a:ext cx="1046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 dirty="0">
                <a:solidFill>
                  <a:schemeClr val="hlink"/>
                </a:solidFill>
                <a:latin typeface="Symbol" charset="0"/>
                <a:cs typeface="Arial" charset="0"/>
                <a:sym typeface="Symbol" charset="0"/>
              </a:rPr>
              <a:t>𝜙</a:t>
            </a:r>
            <a:r>
              <a:rPr lang="de-DE" sz="2400" dirty="0">
                <a:solidFill>
                  <a:schemeClr val="hlink"/>
                </a:solidFill>
                <a:latin typeface="Symbol" charset="0"/>
                <a:cs typeface="Arial" charset="0"/>
              </a:rPr>
              <a:t>(</a:t>
            </a:r>
            <a:r>
              <a:rPr lang="de-DE" sz="2400" dirty="0">
                <a:solidFill>
                  <a:schemeClr val="hlink"/>
                </a:solidFill>
                <a:cs typeface="Arial" charset="0"/>
              </a:rPr>
              <a:t>s)=2</a:t>
            </a:r>
          </a:p>
        </p:txBody>
      </p:sp>
      <p:sp>
        <p:nvSpPr>
          <p:cNvPr id="107670" name="Text Box 150"/>
          <p:cNvSpPr txBox="1">
            <a:spLocks noChangeArrowheads="1"/>
          </p:cNvSpPr>
          <p:nvPr/>
        </p:nvSpPr>
        <p:spPr bwMode="auto">
          <a:xfrm>
            <a:off x="5084763" y="4725889"/>
            <a:ext cx="1508125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de-DE" sz="2400" dirty="0" err="1">
                <a:solidFill>
                  <a:srgbClr val="FF0000"/>
                </a:solidFill>
                <a:cs typeface="Arial" charset="0"/>
              </a:rPr>
              <a:t>reallocate</a:t>
            </a:r>
            <a:endParaRPr lang="de-DE" sz="2400" dirty="0">
              <a:solidFill>
                <a:srgbClr val="FF0000"/>
              </a:solidFill>
              <a:cs typeface="Arial" charset="0"/>
            </a:endParaRPr>
          </a:p>
          <a:p>
            <a:pPr algn="ctr"/>
            <a:r>
              <a:rPr lang="de-DE" sz="2400" dirty="0">
                <a:solidFill>
                  <a:srgbClr val="FF0000"/>
                </a:solidFill>
                <a:cs typeface="Arial" charset="0"/>
              </a:rPr>
              <a:t>+</a:t>
            </a:r>
          </a:p>
          <a:p>
            <a:pPr algn="ctr"/>
            <a:r>
              <a:rPr lang="de-DE" sz="2400" dirty="0" err="1">
                <a:solidFill>
                  <a:srgbClr val="FF0000"/>
                </a:solidFill>
                <a:cs typeface="Arial" charset="0"/>
              </a:rPr>
              <a:t>insert</a:t>
            </a:r>
            <a:endParaRPr lang="de-DE" sz="2400" dirty="0">
              <a:solidFill>
                <a:srgbClr val="FF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5159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Danksagung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de-DE" sz="2000" dirty="0"/>
              <a:t>Einige der nachfolgenden Präsentationen wurden mit ausdrücklicher Erlaubnis des Autors und mit umfangreichen Änderungen und Ergänzungen übernommen aus:</a:t>
            </a:r>
          </a:p>
          <a:p>
            <a:pPr marL="0" indent="0">
              <a:buFontTx/>
              <a:buNone/>
              <a:defRPr/>
            </a:pPr>
            <a:endParaRPr lang="de-DE" sz="2000" dirty="0"/>
          </a:p>
          <a:p>
            <a:pPr>
              <a:defRPr/>
            </a:pPr>
            <a:r>
              <a:rPr lang="de-DE" sz="2000" dirty="0"/>
              <a:t>„Effiziente Algorithmen und Datenstrukturen“ (Kapitel 4: </a:t>
            </a:r>
            <a:r>
              <a:rPr lang="de-DE" sz="2000" dirty="0" err="1"/>
              <a:t>Hashing</a:t>
            </a:r>
            <a:r>
              <a:rPr lang="de-DE" sz="2000" dirty="0"/>
              <a:t>) gehalten von Christian </a:t>
            </a:r>
            <a:r>
              <a:rPr lang="de-DE" sz="2000" dirty="0" err="1"/>
              <a:t>Scheideler</a:t>
            </a:r>
            <a:r>
              <a:rPr lang="de-DE" sz="2000" dirty="0"/>
              <a:t> an der TUM </a:t>
            </a:r>
            <a:r>
              <a:rPr lang="de-DE" sz="2000" dirty="0">
                <a:hlinkClick r:id="rId2"/>
              </a:rPr>
              <a:t>http://www14.in.tum.de/lehre/2008WS/ea/index.html.de</a:t>
            </a:r>
            <a:endParaRPr lang="de-DE" sz="2000" dirty="0"/>
          </a:p>
          <a:p>
            <a:pPr marL="0" indent="0">
              <a:buFontTx/>
              <a:buNone/>
              <a:defRPr/>
            </a:pPr>
            <a:endParaRPr lang="de-DE" sz="2000" dirty="0"/>
          </a:p>
          <a:p>
            <a:pPr>
              <a:defRPr/>
            </a:pPr>
            <a:r>
              <a:rPr lang="de-DE" sz="2000" dirty="0"/>
              <a:t>„Algorithmen und Datenstrukturen“ </a:t>
            </a:r>
            <a:br>
              <a:rPr lang="de-DE" sz="2000" dirty="0"/>
            </a:br>
            <a:r>
              <a:rPr lang="de-DE" sz="2000" dirty="0"/>
              <a:t>gehalten von Sven Groppe an der </a:t>
            </a:r>
            <a:r>
              <a:rPr lang="de-DE" sz="2000" dirty="0" err="1"/>
              <a:t>UzL</a:t>
            </a:r>
            <a:endParaRPr lang="de-DE" sz="2000" dirty="0"/>
          </a:p>
          <a:p>
            <a:pPr>
              <a:defRPr/>
            </a:pPr>
            <a:endParaRPr lang="de-DE" sz="200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162A3F-0E09-2440-B411-947F6D04022D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38199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C7B60-6D92-3C47-8BA2-801ABAEDF3EB}" type="slidenum">
              <a:rPr lang="de-DE"/>
              <a:pPr/>
              <a:t>20</a:t>
            </a:fld>
            <a:endParaRPr lang="de-DE"/>
          </a:p>
        </p:txBody>
      </p:sp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Dynamische Hashtabelle</a:t>
            </a:r>
          </a:p>
        </p:txBody>
      </p:sp>
      <p:sp>
        <p:nvSpPr>
          <p:cNvPr id="108547" name="Rectangle 3"/>
          <p:cNvSpPr>
            <a:spLocks noChangeArrowheads="1"/>
          </p:cNvSpPr>
          <p:nvPr/>
        </p:nvSpPr>
        <p:spPr bwMode="auto">
          <a:xfrm>
            <a:off x="1258888" y="1557239"/>
            <a:ext cx="2879725" cy="360362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8548" name="Line 4"/>
          <p:cNvSpPr>
            <a:spLocks noChangeShapeType="1"/>
          </p:cNvSpPr>
          <p:nvPr/>
        </p:nvSpPr>
        <p:spPr bwMode="auto">
          <a:xfrm>
            <a:off x="1619250" y="15572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8549" name="Text Box 5"/>
          <p:cNvSpPr txBox="1">
            <a:spLocks noChangeArrowheads="1"/>
          </p:cNvSpPr>
          <p:nvPr/>
        </p:nvSpPr>
        <p:spPr bwMode="auto">
          <a:xfrm>
            <a:off x="1258888" y="15572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0</a:t>
            </a:r>
          </a:p>
        </p:txBody>
      </p:sp>
      <p:sp>
        <p:nvSpPr>
          <p:cNvPr id="108550" name="Line 6"/>
          <p:cNvSpPr>
            <a:spLocks noChangeShapeType="1"/>
          </p:cNvSpPr>
          <p:nvPr/>
        </p:nvSpPr>
        <p:spPr bwMode="auto">
          <a:xfrm>
            <a:off x="1978025" y="15572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8551" name="Line 7"/>
          <p:cNvSpPr>
            <a:spLocks noChangeShapeType="1"/>
          </p:cNvSpPr>
          <p:nvPr/>
        </p:nvSpPr>
        <p:spPr bwMode="auto">
          <a:xfrm>
            <a:off x="2338388" y="15572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8552" name="Text Box 8"/>
          <p:cNvSpPr txBox="1">
            <a:spLocks noChangeArrowheads="1"/>
          </p:cNvSpPr>
          <p:nvPr/>
        </p:nvSpPr>
        <p:spPr bwMode="auto">
          <a:xfrm>
            <a:off x="1619250" y="15572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1</a:t>
            </a:r>
          </a:p>
        </p:txBody>
      </p:sp>
      <p:sp>
        <p:nvSpPr>
          <p:cNvPr id="108553" name="Text Box 9"/>
          <p:cNvSpPr txBox="1">
            <a:spLocks noChangeArrowheads="1"/>
          </p:cNvSpPr>
          <p:nvPr/>
        </p:nvSpPr>
        <p:spPr bwMode="auto">
          <a:xfrm>
            <a:off x="1978025" y="15572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2</a:t>
            </a:r>
          </a:p>
        </p:txBody>
      </p:sp>
      <p:sp>
        <p:nvSpPr>
          <p:cNvPr id="108554" name="Text Box 10"/>
          <p:cNvSpPr txBox="1">
            <a:spLocks noChangeArrowheads="1"/>
          </p:cNvSpPr>
          <p:nvPr/>
        </p:nvSpPr>
        <p:spPr bwMode="auto">
          <a:xfrm>
            <a:off x="2338388" y="15572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3</a:t>
            </a:r>
          </a:p>
        </p:txBody>
      </p:sp>
      <p:sp>
        <p:nvSpPr>
          <p:cNvPr id="108557" name="Line 13"/>
          <p:cNvSpPr>
            <a:spLocks noChangeShapeType="1"/>
          </p:cNvSpPr>
          <p:nvPr/>
        </p:nvSpPr>
        <p:spPr bwMode="auto">
          <a:xfrm>
            <a:off x="2698750" y="15572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8558" name="Line 14"/>
          <p:cNvSpPr>
            <a:spLocks noChangeShapeType="1"/>
          </p:cNvSpPr>
          <p:nvPr/>
        </p:nvSpPr>
        <p:spPr bwMode="auto">
          <a:xfrm>
            <a:off x="3057525" y="15572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8559" name="Line 15"/>
          <p:cNvSpPr>
            <a:spLocks noChangeShapeType="1"/>
          </p:cNvSpPr>
          <p:nvPr/>
        </p:nvSpPr>
        <p:spPr bwMode="auto">
          <a:xfrm>
            <a:off x="3417888" y="15572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8560" name="Line 16"/>
          <p:cNvSpPr>
            <a:spLocks noChangeShapeType="1"/>
          </p:cNvSpPr>
          <p:nvPr/>
        </p:nvSpPr>
        <p:spPr bwMode="auto">
          <a:xfrm>
            <a:off x="3778250" y="15572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8561" name="Text Box 17"/>
          <p:cNvSpPr txBox="1">
            <a:spLocks noChangeArrowheads="1"/>
          </p:cNvSpPr>
          <p:nvPr/>
        </p:nvSpPr>
        <p:spPr bwMode="auto">
          <a:xfrm>
            <a:off x="6659563" y="1412776"/>
            <a:ext cx="10461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 dirty="0">
                <a:solidFill>
                  <a:schemeClr val="hlink"/>
                </a:solidFill>
                <a:latin typeface="Symbol" charset="0"/>
                <a:cs typeface="Arial" charset="0"/>
                <a:sym typeface="Symbol" charset="0"/>
              </a:rPr>
              <a:t>𝜙</a:t>
            </a:r>
            <a:r>
              <a:rPr lang="de-DE" sz="2400" dirty="0">
                <a:solidFill>
                  <a:schemeClr val="hlink"/>
                </a:solidFill>
                <a:latin typeface="Symbol" charset="0"/>
                <a:cs typeface="Arial" charset="0"/>
              </a:rPr>
              <a:t>(</a:t>
            </a:r>
            <a:r>
              <a:rPr lang="de-DE" sz="2400" dirty="0">
                <a:solidFill>
                  <a:schemeClr val="hlink"/>
                </a:solidFill>
                <a:cs typeface="Arial" charset="0"/>
              </a:rPr>
              <a:t>s)=0</a:t>
            </a:r>
          </a:p>
        </p:txBody>
      </p:sp>
      <p:sp>
        <p:nvSpPr>
          <p:cNvPr id="108562" name="Rectangle 18"/>
          <p:cNvSpPr>
            <a:spLocks noChangeArrowheads="1"/>
          </p:cNvSpPr>
          <p:nvPr/>
        </p:nvSpPr>
        <p:spPr bwMode="auto">
          <a:xfrm>
            <a:off x="1258888" y="2204939"/>
            <a:ext cx="2879725" cy="360362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8563" name="Line 19"/>
          <p:cNvSpPr>
            <a:spLocks noChangeShapeType="1"/>
          </p:cNvSpPr>
          <p:nvPr/>
        </p:nvSpPr>
        <p:spPr bwMode="auto">
          <a:xfrm>
            <a:off x="1619250" y="22049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8564" name="Text Box 20"/>
          <p:cNvSpPr txBox="1">
            <a:spLocks noChangeArrowheads="1"/>
          </p:cNvSpPr>
          <p:nvPr/>
        </p:nvSpPr>
        <p:spPr bwMode="auto">
          <a:xfrm>
            <a:off x="1258888" y="22049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0</a:t>
            </a:r>
          </a:p>
        </p:txBody>
      </p:sp>
      <p:sp>
        <p:nvSpPr>
          <p:cNvPr id="108565" name="Line 21"/>
          <p:cNvSpPr>
            <a:spLocks noChangeShapeType="1"/>
          </p:cNvSpPr>
          <p:nvPr/>
        </p:nvSpPr>
        <p:spPr bwMode="auto">
          <a:xfrm>
            <a:off x="1978025" y="22049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8566" name="Line 22"/>
          <p:cNvSpPr>
            <a:spLocks noChangeShapeType="1"/>
          </p:cNvSpPr>
          <p:nvPr/>
        </p:nvSpPr>
        <p:spPr bwMode="auto">
          <a:xfrm>
            <a:off x="2338388" y="22049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8567" name="Text Box 23"/>
          <p:cNvSpPr txBox="1">
            <a:spLocks noChangeArrowheads="1"/>
          </p:cNvSpPr>
          <p:nvPr/>
        </p:nvSpPr>
        <p:spPr bwMode="auto">
          <a:xfrm>
            <a:off x="1619250" y="22049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1</a:t>
            </a:r>
          </a:p>
        </p:txBody>
      </p:sp>
      <p:sp>
        <p:nvSpPr>
          <p:cNvPr id="108568" name="Text Box 24"/>
          <p:cNvSpPr txBox="1">
            <a:spLocks noChangeArrowheads="1"/>
          </p:cNvSpPr>
          <p:nvPr/>
        </p:nvSpPr>
        <p:spPr bwMode="auto">
          <a:xfrm>
            <a:off x="1978025" y="22049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2</a:t>
            </a:r>
          </a:p>
        </p:txBody>
      </p:sp>
      <p:sp>
        <p:nvSpPr>
          <p:cNvPr id="108571" name="Line 27"/>
          <p:cNvSpPr>
            <a:spLocks noChangeShapeType="1"/>
          </p:cNvSpPr>
          <p:nvPr/>
        </p:nvSpPr>
        <p:spPr bwMode="auto">
          <a:xfrm>
            <a:off x="2698750" y="22049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8572" name="Line 28"/>
          <p:cNvSpPr>
            <a:spLocks noChangeShapeType="1"/>
          </p:cNvSpPr>
          <p:nvPr/>
        </p:nvSpPr>
        <p:spPr bwMode="auto">
          <a:xfrm>
            <a:off x="3057525" y="22049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8573" name="Line 29"/>
          <p:cNvSpPr>
            <a:spLocks noChangeShapeType="1"/>
          </p:cNvSpPr>
          <p:nvPr/>
        </p:nvSpPr>
        <p:spPr bwMode="auto">
          <a:xfrm>
            <a:off x="3417888" y="22049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8574" name="Line 30"/>
          <p:cNvSpPr>
            <a:spLocks noChangeShapeType="1"/>
          </p:cNvSpPr>
          <p:nvPr/>
        </p:nvSpPr>
        <p:spPr bwMode="auto">
          <a:xfrm>
            <a:off x="3778250" y="22049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8575" name="Text Box 31"/>
          <p:cNvSpPr txBox="1">
            <a:spLocks noChangeArrowheads="1"/>
          </p:cNvSpPr>
          <p:nvPr/>
        </p:nvSpPr>
        <p:spPr bwMode="auto">
          <a:xfrm>
            <a:off x="6659563" y="2060476"/>
            <a:ext cx="10461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 dirty="0">
                <a:solidFill>
                  <a:schemeClr val="hlink"/>
                </a:solidFill>
                <a:latin typeface="Symbol" charset="0"/>
                <a:cs typeface="Arial" charset="0"/>
                <a:sym typeface="Symbol" charset="0"/>
              </a:rPr>
              <a:t>𝜙</a:t>
            </a:r>
            <a:r>
              <a:rPr lang="de-DE" sz="2400" dirty="0">
                <a:solidFill>
                  <a:schemeClr val="hlink"/>
                </a:solidFill>
                <a:latin typeface="Symbol" charset="0"/>
                <a:cs typeface="Arial" charset="0"/>
              </a:rPr>
              <a:t>(</a:t>
            </a:r>
            <a:r>
              <a:rPr lang="de-DE" sz="2400" dirty="0">
                <a:solidFill>
                  <a:schemeClr val="hlink"/>
                </a:solidFill>
                <a:cs typeface="Arial" charset="0"/>
              </a:rPr>
              <a:t>s)=2</a:t>
            </a:r>
          </a:p>
        </p:txBody>
      </p:sp>
      <p:sp>
        <p:nvSpPr>
          <p:cNvPr id="108576" name="Rectangle 32"/>
          <p:cNvSpPr>
            <a:spLocks noChangeArrowheads="1"/>
          </p:cNvSpPr>
          <p:nvPr/>
        </p:nvSpPr>
        <p:spPr bwMode="auto">
          <a:xfrm>
            <a:off x="1258888" y="2852639"/>
            <a:ext cx="2879725" cy="360362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8577" name="Line 33"/>
          <p:cNvSpPr>
            <a:spLocks noChangeShapeType="1"/>
          </p:cNvSpPr>
          <p:nvPr/>
        </p:nvSpPr>
        <p:spPr bwMode="auto">
          <a:xfrm>
            <a:off x="1619250" y="28526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8578" name="Text Box 34"/>
          <p:cNvSpPr txBox="1">
            <a:spLocks noChangeArrowheads="1"/>
          </p:cNvSpPr>
          <p:nvPr/>
        </p:nvSpPr>
        <p:spPr bwMode="auto">
          <a:xfrm>
            <a:off x="1258888" y="28526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0</a:t>
            </a:r>
          </a:p>
        </p:txBody>
      </p:sp>
      <p:sp>
        <p:nvSpPr>
          <p:cNvPr id="108579" name="Line 35"/>
          <p:cNvSpPr>
            <a:spLocks noChangeShapeType="1"/>
          </p:cNvSpPr>
          <p:nvPr/>
        </p:nvSpPr>
        <p:spPr bwMode="auto">
          <a:xfrm>
            <a:off x="1978025" y="28526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8580" name="Line 36"/>
          <p:cNvSpPr>
            <a:spLocks noChangeShapeType="1"/>
          </p:cNvSpPr>
          <p:nvPr/>
        </p:nvSpPr>
        <p:spPr bwMode="auto">
          <a:xfrm>
            <a:off x="2338388" y="28526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8581" name="Text Box 37"/>
          <p:cNvSpPr txBox="1">
            <a:spLocks noChangeArrowheads="1"/>
          </p:cNvSpPr>
          <p:nvPr/>
        </p:nvSpPr>
        <p:spPr bwMode="auto">
          <a:xfrm>
            <a:off x="1619250" y="28526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1</a:t>
            </a:r>
          </a:p>
        </p:txBody>
      </p:sp>
      <p:sp>
        <p:nvSpPr>
          <p:cNvPr id="108584" name="Line 40"/>
          <p:cNvSpPr>
            <a:spLocks noChangeShapeType="1"/>
          </p:cNvSpPr>
          <p:nvPr/>
        </p:nvSpPr>
        <p:spPr bwMode="auto">
          <a:xfrm>
            <a:off x="2698750" y="28526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8585" name="Line 41"/>
          <p:cNvSpPr>
            <a:spLocks noChangeShapeType="1"/>
          </p:cNvSpPr>
          <p:nvPr/>
        </p:nvSpPr>
        <p:spPr bwMode="auto">
          <a:xfrm>
            <a:off x="3057525" y="28526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8586" name="Line 42"/>
          <p:cNvSpPr>
            <a:spLocks noChangeShapeType="1"/>
          </p:cNvSpPr>
          <p:nvPr/>
        </p:nvSpPr>
        <p:spPr bwMode="auto">
          <a:xfrm>
            <a:off x="3417888" y="28526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8587" name="Line 43"/>
          <p:cNvSpPr>
            <a:spLocks noChangeShapeType="1"/>
          </p:cNvSpPr>
          <p:nvPr/>
        </p:nvSpPr>
        <p:spPr bwMode="auto">
          <a:xfrm>
            <a:off x="3778250" y="28526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8588" name="Text Box 44"/>
          <p:cNvSpPr txBox="1">
            <a:spLocks noChangeArrowheads="1"/>
          </p:cNvSpPr>
          <p:nvPr/>
        </p:nvSpPr>
        <p:spPr bwMode="auto">
          <a:xfrm>
            <a:off x="6659563" y="2708176"/>
            <a:ext cx="10461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 dirty="0">
                <a:solidFill>
                  <a:schemeClr val="hlink"/>
                </a:solidFill>
                <a:latin typeface="Symbol" charset="0"/>
                <a:cs typeface="Arial" charset="0"/>
                <a:sym typeface="Symbol" charset="0"/>
              </a:rPr>
              <a:t>𝜙</a:t>
            </a:r>
            <a:r>
              <a:rPr lang="de-DE" sz="2400" dirty="0">
                <a:solidFill>
                  <a:schemeClr val="hlink"/>
                </a:solidFill>
                <a:latin typeface="Symbol" charset="0"/>
                <a:cs typeface="Arial" charset="0"/>
              </a:rPr>
              <a:t>(</a:t>
            </a:r>
            <a:r>
              <a:rPr lang="de-DE" sz="2400" dirty="0">
                <a:solidFill>
                  <a:schemeClr val="hlink"/>
                </a:solidFill>
                <a:cs typeface="Arial" charset="0"/>
              </a:rPr>
              <a:t>s)=4</a:t>
            </a:r>
          </a:p>
        </p:txBody>
      </p:sp>
      <p:sp>
        <p:nvSpPr>
          <p:cNvPr id="108589" name="Rectangle 45"/>
          <p:cNvSpPr>
            <a:spLocks noChangeArrowheads="1"/>
          </p:cNvSpPr>
          <p:nvPr/>
        </p:nvSpPr>
        <p:spPr bwMode="auto">
          <a:xfrm>
            <a:off x="1258888" y="3573364"/>
            <a:ext cx="1439862" cy="358775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8590" name="Line 46"/>
          <p:cNvSpPr>
            <a:spLocks noChangeShapeType="1"/>
          </p:cNvSpPr>
          <p:nvPr/>
        </p:nvSpPr>
        <p:spPr bwMode="auto">
          <a:xfrm>
            <a:off x="1619250" y="3573364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8591" name="Text Box 47"/>
          <p:cNvSpPr txBox="1">
            <a:spLocks noChangeArrowheads="1"/>
          </p:cNvSpPr>
          <p:nvPr/>
        </p:nvSpPr>
        <p:spPr bwMode="auto">
          <a:xfrm>
            <a:off x="1258888" y="3573364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0</a:t>
            </a:r>
          </a:p>
        </p:txBody>
      </p:sp>
      <p:sp>
        <p:nvSpPr>
          <p:cNvPr id="108592" name="Line 48"/>
          <p:cNvSpPr>
            <a:spLocks noChangeShapeType="1"/>
          </p:cNvSpPr>
          <p:nvPr/>
        </p:nvSpPr>
        <p:spPr bwMode="auto">
          <a:xfrm>
            <a:off x="1978025" y="3573364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8593" name="Line 49"/>
          <p:cNvSpPr>
            <a:spLocks noChangeShapeType="1"/>
          </p:cNvSpPr>
          <p:nvPr/>
        </p:nvSpPr>
        <p:spPr bwMode="auto">
          <a:xfrm>
            <a:off x="2338388" y="3573364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8594" name="Text Box 50"/>
          <p:cNvSpPr txBox="1">
            <a:spLocks noChangeArrowheads="1"/>
          </p:cNvSpPr>
          <p:nvPr/>
        </p:nvSpPr>
        <p:spPr bwMode="auto">
          <a:xfrm>
            <a:off x="1619250" y="3573364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1</a:t>
            </a:r>
          </a:p>
        </p:txBody>
      </p:sp>
      <p:sp>
        <p:nvSpPr>
          <p:cNvPr id="108597" name="Text Box 53"/>
          <p:cNvSpPr txBox="1">
            <a:spLocks noChangeArrowheads="1"/>
          </p:cNvSpPr>
          <p:nvPr/>
        </p:nvSpPr>
        <p:spPr bwMode="auto">
          <a:xfrm>
            <a:off x="4364038" y="2781201"/>
            <a:ext cx="1508125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de-DE" sz="2400">
                <a:solidFill>
                  <a:srgbClr val="FF0000"/>
                </a:solidFill>
                <a:cs typeface="Arial" charset="0"/>
              </a:rPr>
              <a:t>delete</a:t>
            </a:r>
          </a:p>
          <a:p>
            <a:pPr algn="ctr"/>
            <a:r>
              <a:rPr lang="de-DE" sz="2400">
                <a:solidFill>
                  <a:srgbClr val="FF0000"/>
                </a:solidFill>
                <a:cs typeface="Arial" charset="0"/>
              </a:rPr>
              <a:t>+</a:t>
            </a:r>
          </a:p>
          <a:p>
            <a:pPr algn="ctr"/>
            <a:r>
              <a:rPr lang="de-DE" sz="2400">
                <a:solidFill>
                  <a:srgbClr val="FF0000"/>
                </a:solidFill>
                <a:cs typeface="Arial" charset="0"/>
              </a:rPr>
              <a:t>reallocate</a:t>
            </a:r>
          </a:p>
        </p:txBody>
      </p:sp>
      <p:sp>
        <p:nvSpPr>
          <p:cNvPr id="108598" name="Text Box 54"/>
          <p:cNvSpPr txBox="1">
            <a:spLocks noChangeArrowheads="1"/>
          </p:cNvSpPr>
          <p:nvPr/>
        </p:nvSpPr>
        <p:spPr bwMode="auto">
          <a:xfrm>
            <a:off x="6659563" y="3501926"/>
            <a:ext cx="10461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 dirty="0">
                <a:solidFill>
                  <a:schemeClr val="hlink"/>
                </a:solidFill>
                <a:latin typeface="Symbol" charset="0"/>
                <a:cs typeface="Arial" charset="0"/>
                <a:sym typeface="Symbol" charset="0"/>
              </a:rPr>
              <a:t>𝜙</a:t>
            </a:r>
            <a:r>
              <a:rPr lang="de-DE" sz="2400" dirty="0">
                <a:solidFill>
                  <a:schemeClr val="hlink"/>
                </a:solidFill>
                <a:latin typeface="Symbol" charset="0"/>
                <a:cs typeface="Arial" charset="0"/>
              </a:rPr>
              <a:t>(</a:t>
            </a:r>
            <a:r>
              <a:rPr lang="de-DE" sz="2400" dirty="0">
                <a:solidFill>
                  <a:schemeClr val="hlink"/>
                </a:solidFill>
                <a:cs typeface="Arial" charset="0"/>
              </a:rPr>
              <a:t>s)=0</a:t>
            </a:r>
          </a:p>
        </p:txBody>
      </p:sp>
      <p:sp>
        <p:nvSpPr>
          <p:cNvPr id="108599" name="Text Box 55"/>
          <p:cNvSpPr txBox="1">
            <a:spLocks noChangeArrowheads="1"/>
          </p:cNvSpPr>
          <p:nvPr/>
        </p:nvSpPr>
        <p:spPr bwMode="auto">
          <a:xfrm>
            <a:off x="900113" y="4292501"/>
            <a:ext cx="7005637" cy="1585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sz="2800" dirty="0">
                <a:cs typeface="Arial" charset="0"/>
              </a:rPr>
              <a:t>Generelle Formel für </a:t>
            </a:r>
            <a:r>
              <a:rPr lang="de-DE" sz="2800" dirty="0">
                <a:solidFill>
                  <a:schemeClr val="hlink"/>
                </a:solidFill>
                <a:latin typeface="Symbol" charset="0"/>
                <a:cs typeface="Arial" charset="0"/>
                <a:sym typeface="Symbol" charset="0"/>
              </a:rPr>
              <a:t>𝜙</a:t>
            </a:r>
            <a:r>
              <a:rPr lang="de-DE" sz="2800" dirty="0">
                <a:solidFill>
                  <a:schemeClr val="hlink"/>
                </a:solidFill>
                <a:cs typeface="Arial" charset="0"/>
              </a:rPr>
              <a:t>(s): </a:t>
            </a:r>
            <a:br>
              <a:rPr lang="de-DE" sz="2800" dirty="0">
                <a:solidFill>
                  <a:schemeClr val="hlink"/>
                </a:solidFill>
                <a:cs typeface="Arial" charset="0"/>
              </a:rPr>
            </a:br>
            <a:r>
              <a:rPr lang="de-DE" sz="2800" dirty="0">
                <a:cs typeface="Arial" charset="0"/>
              </a:rPr>
              <a:t>(</a:t>
            </a:r>
            <a:r>
              <a:rPr lang="de-DE" sz="2800" dirty="0" err="1">
                <a:solidFill>
                  <a:schemeClr val="hlink"/>
                </a:solidFill>
                <a:cs typeface="Arial" charset="0"/>
              </a:rPr>
              <a:t>w</a:t>
            </a:r>
            <a:r>
              <a:rPr lang="de-DE" sz="2800" baseline="-25000" dirty="0" err="1">
                <a:solidFill>
                  <a:schemeClr val="hlink"/>
                </a:solidFill>
                <a:cs typeface="Arial" charset="0"/>
              </a:rPr>
              <a:t>s</a:t>
            </a:r>
            <a:r>
              <a:rPr lang="de-DE" sz="2800" dirty="0">
                <a:solidFill>
                  <a:schemeClr val="hlink"/>
                </a:solidFill>
                <a:cs typeface="Arial" charset="0"/>
              </a:rPr>
              <a:t>: </a:t>
            </a:r>
            <a:r>
              <a:rPr lang="de-DE" sz="2800" dirty="0">
                <a:cs typeface="Arial" charset="0"/>
              </a:rPr>
              <a:t>Feldgröße von </a:t>
            </a:r>
            <a:r>
              <a:rPr lang="de-DE" sz="2800" dirty="0">
                <a:solidFill>
                  <a:schemeClr val="hlink"/>
                </a:solidFill>
                <a:cs typeface="Arial" charset="0"/>
              </a:rPr>
              <a:t>s</a:t>
            </a:r>
            <a:r>
              <a:rPr lang="de-DE" sz="2800" dirty="0">
                <a:cs typeface="Arial" charset="0"/>
              </a:rPr>
              <a:t>,</a:t>
            </a:r>
            <a:r>
              <a:rPr lang="de-DE" sz="2800" dirty="0">
                <a:solidFill>
                  <a:schemeClr val="hlink"/>
                </a:solidFill>
                <a:cs typeface="Arial" charset="0"/>
              </a:rPr>
              <a:t> </a:t>
            </a:r>
            <a:r>
              <a:rPr lang="de-DE" sz="2800" dirty="0" err="1">
                <a:solidFill>
                  <a:schemeClr val="hlink"/>
                </a:solidFill>
                <a:cs typeface="Arial" charset="0"/>
              </a:rPr>
              <a:t>n</a:t>
            </a:r>
            <a:r>
              <a:rPr lang="de-DE" sz="2800" baseline="-25000" dirty="0" err="1">
                <a:solidFill>
                  <a:schemeClr val="hlink"/>
                </a:solidFill>
                <a:cs typeface="Arial" charset="0"/>
              </a:rPr>
              <a:t>s</a:t>
            </a:r>
            <a:r>
              <a:rPr lang="de-DE" sz="2800" dirty="0">
                <a:solidFill>
                  <a:schemeClr val="hlink"/>
                </a:solidFill>
                <a:cs typeface="Arial" charset="0"/>
              </a:rPr>
              <a:t>:  </a:t>
            </a:r>
            <a:r>
              <a:rPr lang="de-DE" sz="2800" dirty="0">
                <a:cs typeface="Arial" charset="0"/>
              </a:rPr>
              <a:t>Anzahl Einträge)</a:t>
            </a:r>
          </a:p>
          <a:p>
            <a:endParaRPr lang="de-DE" sz="1400" dirty="0">
              <a:cs typeface="Arial" charset="0"/>
            </a:endParaRPr>
          </a:p>
          <a:p>
            <a:pPr algn="ctr"/>
            <a:r>
              <a:rPr lang="de-DE" sz="2800" dirty="0">
                <a:solidFill>
                  <a:schemeClr val="hlink"/>
                </a:solidFill>
                <a:latin typeface="Symbol" charset="0"/>
                <a:cs typeface="Arial" charset="0"/>
                <a:sym typeface="Symbol" charset="0"/>
              </a:rPr>
              <a:t>𝜙</a:t>
            </a:r>
            <a:r>
              <a:rPr lang="de-DE" sz="2800" dirty="0">
                <a:solidFill>
                  <a:schemeClr val="hlink"/>
                </a:solidFill>
                <a:latin typeface="Symbol" charset="0"/>
                <a:cs typeface="Arial" charset="0"/>
              </a:rPr>
              <a:t>(</a:t>
            </a:r>
            <a:r>
              <a:rPr lang="de-DE" sz="2800" dirty="0">
                <a:solidFill>
                  <a:schemeClr val="hlink"/>
                </a:solidFill>
                <a:cs typeface="Arial" charset="0"/>
              </a:rPr>
              <a:t>s) = 2|w</a:t>
            </a:r>
            <a:r>
              <a:rPr lang="de-DE" sz="2800" baseline="-25000" dirty="0">
                <a:solidFill>
                  <a:schemeClr val="hlink"/>
                </a:solidFill>
                <a:cs typeface="Arial" charset="0"/>
              </a:rPr>
              <a:t>s</a:t>
            </a:r>
            <a:r>
              <a:rPr lang="de-DE" sz="2800" dirty="0">
                <a:solidFill>
                  <a:schemeClr val="hlink"/>
                </a:solidFill>
                <a:cs typeface="Arial" charset="0"/>
              </a:rPr>
              <a:t>/2 – </a:t>
            </a:r>
            <a:r>
              <a:rPr lang="de-DE" sz="2800" dirty="0" err="1">
                <a:solidFill>
                  <a:schemeClr val="hlink"/>
                </a:solidFill>
                <a:cs typeface="Arial" charset="0"/>
              </a:rPr>
              <a:t>n</a:t>
            </a:r>
            <a:r>
              <a:rPr lang="de-DE" sz="2800" baseline="-25000" dirty="0" err="1">
                <a:solidFill>
                  <a:schemeClr val="hlink"/>
                </a:solidFill>
                <a:cs typeface="Arial" charset="0"/>
              </a:rPr>
              <a:t>s</a:t>
            </a:r>
            <a:r>
              <a:rPr lang="de-DE" sz="2800" dirty="0">
                <a:solidFill>
                  <a:schemeClr val="hlink"/>
                </a:solidFill>
                <a:cs typeface="Arial" charset="0"/>
              </a:rPr>
              <a:t>|</a:t>
            </a:r>
          </a:p>
        </p:txBody>
      </p:sp>
    </p:spTree>
    <p:extLst>
      <p:ext uri="{BB962C8B-B14F-4D97-AF65-F5344CB8AC3E}">
        <p14:creationId xmlns:p14="http://schemas.microsoft.com/office/powerpoint/2010/main" val="1646332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8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9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E46E5-F202-5B43-990C-4251141837C9}" type="slidenum">
              <a:rPr lang="de-DE"/>
              <a:pPr/>
              <a:t>21</a:t>
            </a:fld>
            <a:endParaRPr lang="de-DE"/>
          </a:p>
        </p:txBody>
      </p:sp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Dynamische Hashtabelle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de-DE" sz="2800" dirty="0"/>
              <a:t>Generelle Formel für </a:t>
            </a:r>
            <a:r>
              <a:rPr lang="de-DE" sz="2800" dirty="0">
                <a:solidFill>
                  <a:schemeClr val="hlink"/>
                </a:solidFill>
                <a:latin typeface="Symbol" charset="0"/>
                <a:cs typeface="Arial" charset="0"/>
                <a:sym typeface="Symbol" charset="0"/>
              </a:rPr>
              <a:t>𝜙</a:t>
            </a:r>
            <a:r>
              <a:rPr lang="de-DE" sz="2800" dirty="0">
                <a:solidFill>
                  <a:schemeClr val="hlink"/>
                </a:solidFill>
              </a:rPr>
              <a:t>(s): </a:t>
            </a:r>
            <a:br>
              <a:rPr lang="de-DE" sz="2800" dirty="0">
                <a:solidFill>
                  <a:schemeClr val="hlink"/>
                </a:solidFill>
              </a:rPr>
            </a:br>
            <a:r>
              <a:rPr lang="de-DE" sz="2800" dirty="0"/>
              <a:t>(</a:t>
            </a:r>
            <a:r>
              <a:rPr lang="de-DE" sz="2800" dirty="0" err="1">
                <a:solidFill>
                  <a:schemeClr val="hlink"/>
                </a:solidFill>
              </a:rPr>
              <a:t>w</a:t>
            </a:r>
            <a:r>
              <a:rPr lang="de-DE" sz="2800" baseline="-25000" dirty="0" err="1">
                <a:solidFill>
                  <a:schemeClr val="hlink"/>
                </a:solidFill>
              </a:rPr>
              <a:t>s</a:t>
            </a:r>
            <a:r>
              <a:rPr lang="de-DE" sz="2800" dirty="0">
                <a:solidFill>
                  <a:schemeClr val="hlink"/>
                </a:solidFill>
              </a:rPr>
              <a:t>: </a:t>
            </a:r>
            <a:r>
              <a:rPr lang="de-DE" sz="2800" dirty="0"/>
              <a:t>Feldgröße von </a:t>
            </a:r>
            <a:r>
              <a:rPr lang="de-DE" sz="2800" dirty="0">
                <a:solidFill>
                  <a:schemeClr val="hlink"/>
                </a:solidFill>
              </a:rPr>
              <a:t>s</a:t>
            </a:r>
            <a:r>
              <a:rPr lang="de-DE" sz="2800" dirty="0"/>
              <a:t>,</a:t>
            </a:r>
            <a:r>
              <a:rPr lang="de-DE" sz="2800" dirty="0">
                <a:solidFill>
                  <a:schemeClr val="hlink"/>
                </a:solidFill>
              </a:rPr>
              <a:t> </a:t>
            </a:r>
            <a:r>
              <a:rPr lang="de-DE" sz="2800" dirty="0" err="1">
                <a:solidFill>
                  <a:schemeClr val="hlink"/>
                </a:solidFill>
              </a:rPr>
              <a:t>n</a:t>
            </a:r>
            <a:r>
              <a:rPr lang="de-DE" sz="2800" baseline="-25000" dirty="0" err="1">
                <a:solidFill>
                  <a:schemeClr val="hlink"/>
                </a:solidFill>
              </a:rPr>
              <a:t>s</a:t>
            </a:r>
            <a:r>
              <a:rPr lang="de-DE" sz="2800" dirty="0">
                <a:solidFill>
                  <a:schemeClr val="hlink"/>
                </a:solidFill>
              </a:rPr>
              <a:t>:  </a:t>
            </a:r>
            <a:r>
              <a:rPr lang="de-DE" sz="2800" dirty="0"/>
              <a:t>Anzahl Einträge)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de-DE" sz="1400" dirty="0"/>
          </a:p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de-DE" sz="2800" dirty="0">
                <a:solidFill>
                  <a:schemeClr val="hlink"/>
                </a:solidFill>
                <a:latin typeface="Symbol" charset="0"/>
                <a:cs typeface="Arial" charset="0"/>
                <a:sym typeface="Symbol" charset="0"/>
              </a:rPr>
              <a:t>𝜙</a:t>
            </a:r>
            <a:r>
              <a:rPr lang="de-DE" sz="2800" dirty="0">
                <a:solidFill>
                  <a:schemeClr val="hlink"/>
                </a:solidFill>
                <a:latin typeface="Symbol" charset="0"/>
              </a:rPr>
              <a:t>(</a:t>
            </a:r>
            <a:r>
              <a:rPr lang="de-DE" sz="2800" dirty="0">
                <a:solidFill>
                  <a:schemeClr val="hlink"/>
                </a:solidFill>
              </a:rPr>
              <a:t>s) = 2|w</a:t>
            </a:r>
            <a:r>
              <a:rPr lang="de-DE" sz="2800" baseline="-25000" dirty="0">
                <a:solidFill>
                  <a:schemeClr val="hlink"/>
                </a:solidFill>
              </a:rPr>
              <a:t>s</a:t>
            </a:r>
            <a:r>
              <a:rPr lang="de-DE" sz="2800" dirty="0">
                <a:solidFill>
                  <a:schemeClr val="hlink"/>
                </a:solidFill>
              </a:rPr>
              <a:t>/2 – </a:t>
            </a:r>
            <a:r>
              <a:rPr lang="de-DE" sz="2800" dirty="0" err="1">
                <a:solidFill>
                  <a:schemeClr val="hlink"/>
                </a:solidFill>
              </a:rPr>
              <a:t>n</a:t>
            </a:r>
            <a:r>
              <a:rPr lang="de-DE" sz="2800" baseline="-25000" dirty="0" err="1">
                <a:solidFill>
                  <a:schemeClr val="hlink"/>
                </a:solidFill>
              </a:rPr>
              <a:t>s</a:t>
            </a:r>
            <a:r>
              <a:rPr lang="de-DE" sz="2800" dirty="0">
                <a:solidFill>
                  <a:schemeClr val="hlink"/>
                </a:solidFill>
              </a:rPr>
              <a:t>|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de-DE" sz="2800" dirty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de-DE" sz="2800" dirty="0">
                <a:solidFill>
                  <a:schemeClr val="accent2"/>
                </a:solidFill>
              </a:rPr>
              <a:t>Behauptung: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de-DE" sz="2800" dirty="0"/>
              <a:t>Sei </a:t>
            </a:r>
            <a:r>
              <a:rPr lang="de-DE" sz="2800" dirty="0">
                <a:solidFill>
                  <a:schemeClr val="hlink"/>
                </a:solidFill>
                <a:latin typeface="Symbol" charset="0"/>
                <a:sym typeface="Symbol" charset="0"/>
              </a:rPr>
              <a:t>𝛥</a:t>
            </a:r>
            <a:r>
              <a:rPr lang="de-DE" sz="2800" dirty="0">
                <a:solidFill>
                  <a:schemeClr val="hlink"/>
                </a:solidFill>
                <a:latin typeface="Symbol" charset="0"/>
                <a:cs typeface="Arial" charset="0"/>
                <a:sym typeface="Symbol" charset="0"/>
              </a:rPr>
              <a:t>𝜙</a:t>
            </a:r>
            <a:r>
              <a:rPr lang="de-DE" sz="2800" dirty="0">
                <a:solidFill>
                  <a:schemeClr val="hlink"/>
                </a:solidFill>
              </a:rPr>
              <a:t> = </a:t>
            </a:r>
            <a:r>
              <a:rPr lang="de-DE" sz="2800" dirty="0">
                <a:solidFill>
                  <a:schemeClr val="hlink"/>
                </a:solidFill>
                <a:latin typeface="Symbol" charset="0"/>
                <a:cs typeface="Arial" charset="0"/>
                <a:sym typeface="Symbol" charset="0"/>
              </a:rPr>
              <a:t>𝜙</a:t>
            </a:r>
            <a:r>
              <a:rPr lang="de-DE" sz="2800" dirty="0">
                <a:solidFill>
                  <a:schemeClr val="hlink"/>
                </a:solidFill>
              </a:rPr>
              <a:t>(</a:t>
            </a:r>
            <a:r>
              <a:rPr lang="de-DE" sz="2800" dirty="0" err="1">
                <a:solidFill>
                  <a:schemeClr val="hlink"/>
                </a:solidFill>
              </a:rPr>
              <a:t>s'</a:t>
            </a:r>
            <a:r>
              <a:rPr lang="de-DE" sz="2800" dirty="0">
                <a:solidFill>
                  <a:schemeClr val="hlink"/>
                </a:solidFill>
              </a:rPr>
              <a:t>)-</a:t>
            </a:r>
            <a:r>
              <a:rPr lang="de-DE" sz="2800" dirty="0">
                <a:solidFill>
                  <a:schemeClr val="hlink"/>
                </a:solidFill>
                <a:latin typeface="Symbol" charset="0"/>
                <a:cs typeface="Arial" charset="0"/>
                <a:sym typeface="Symbol" charset="0"/>
              </a:rPr>
              <a:t> 𝜙</a:t>
            </a:r>
            <a:r>
              <a:rPr lang="de-DE" sz="2800" dirty="0">
                <a:solidFill>
                  <a:schemeClr val="hlink"/>
                </a:solidFill>
              </a:rPr>
              <a:t>(s) </a:t>
            </a:r>
            <a:r>
              <a:rPr lang="de-DE" sz="2800" dirty="0"/>
              <a:t>für</a:t>
            </a:r>
            <a:r>
              <a:rPr lang="de-DE" sz="2800" dirty="0">
                <a:solidFill>
                  <a:schemeClr val="hlink"/>
                </a:solidFill>
              </a:rPr>
              <a:t> s </a:t>
            </a:r>
            <a:r>
              <a:rPr lang="en-US" sz="2800" dirty="0">
                <a:solidFill>
                  <a:schemeClr val="hlink"/>
                </a:solidFill>
                <a:latin typeface="cmsy10" charset="0"/>
              </a:rPr>
              <a:t>⟶</a:t>
            </a:r>
            <a:r>
              <a:rPr lang="de-DE" sz="2800" dirty="0">
                <a:solidFill>
                  <a:schemeClr val="hlink"/>
                </a:solidFill>
              </a:rPr>
              <a:t> </a:t>
            </a:r>
            <a:r>
              <a:rPr lang="de-DE" sz="2800" dirty="0" err="1">
                <a:solidFill>
                  <a:schemeClr val="hlink"/>
                </a:solidFill>
              </a:rPr>
              <a:t>s'</a:t>
            </a:r>
            <a:r>
              <a:rPr lang="de-DE" dirty="0"/>
              <a:t> . Für die </a:t>
            </a:r>
            <a:r>
              <a:rPr lang="de-DE" dirty="0">
                <a:solidFill>
                  <a:srgbClr val="FF0000"/>
                </a:solidFill>
              </a:rPr>
              <a:t>amortisierten</a:t>
            </a:r>
            <a:r>
              <a:rPr lang="de-DE" dirty="0"/>
              <a:t> Laufzeiten gilt: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de-DE" dirty="0" err="1"/>
              <a:t>insert</a:t>
            </a:r>
            <a:r>
              <a:rPr lang="de-DE" dirty="0"/>
              <a:t>: </a:t>
            </a:r>
            <a:r>
              <a:rPr lang="de-DE" dirty="0" err="1">
                <a:solidFill>
                  <a:schemeClr val="hlink"/>
                </a:solidFill>
              </a:rPr>
              <a:t>t</a:t>
            </a:r>
            <a:r>
              <a:rPr lang="de-DE" baseline="-25000" dirty="0" err="1">
                <a:solidFill>
                  <a:schemeClr val="hlink"/>
                </a:solidFill>
              </a:rPr>
              <a:t>ins</a:t>
            </a:r>
            <a:r>
              <a:rPr lang="de-DE" dirty="0">
                <a:solidFill>
                  <a:schemeClr val="hlink"/>
                </a:solidFill>
              </a:rPr>
              <a:t> + </a:t>
            </a:r>
            <a:r>
              <a:rPr lang="de-DE" sz="2800" dirty="0">
                <a:solidFill>
                  <a:schemeClr val="hlink"/>
                </a:solidFill>
                <a:latin typeface="Symbol" charset="0"/>
                <a:sym typeface="Symbol" charset="0"/>
              </a:rPr>
              <a:t>𝛥</a:t>
            </a:r>
            <a:r>
              <a:rPr lang="de-DE" sz="2800" dirty="0">
                <a:solidFill>
                  <a:schemeClr val="hlink"/>
                </a:solidFill>
                <a:latin typeface="Symbol" charset="0"/>
                <a:cs typeface="Arial" charset="0"/>
                <a:sym typeface="Symbol" charset="0"/>
              </a:rPr>
              <a:t>𝜙</a:t>
            </a:r>
            <a:r>
              <a:rPr lang="de-DE" dirty="0">
                <a:solidFill>
                  <a:schemeClr val="hlink"/>
                </a:solidFill>
              </a:rPr>
              <a:t> ∈O(1)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de-DE" dirty="0" err="1"/>
              <a:t>delete</a:t>
            </a:r>
            <a:r>
              <a:rPr lang="de-DE" dirty="0"/>
              <a:t>: </a:t>
            </a:r>
            <a:r>
              <a:rPr lang="de-DE" dirty="0" err="1">
                <a:solidFill>
                  <a:schemeClr val="hlink"/>
                </a:solidFill>
              </a:rPr>
              <a:t>t</a:t>
            </a:r>
            <a:r>
              <a:rPr lang="de-DE" baseline="-25000" dirty="0" err="1">
                <a:solidFill>
                  <a:schemeClr val="hlink"/>
                </a:solidFill>
              </a:rPr>
              <a:t>del</a:t>
            </a:r>
            <a:r>
              <a:rPr lang="de-DE" dirty="0">
                <a:solidFill>
                  <a:schemeClr val="hlink"/>
                </a:solidFill>
              </a:rPr>
              <a:t> + </a:t>
            </a:r>
            <a:r>
              <a:rPr lang="de-DE" sz="2800" dirty="0">
                <a:solidFill>
                  <a:schemeClr val="hlink"/>
                </a:solidFill>
                <a:latin typeface="Symbol" charset="0"/>
                <a:sym typeface="Symbol" charset="0"/>
              </a:rPr>
              <a:t>𝛥</a:t>
            </a:r>
            <a:r>
              <a:rPr lang="de-DE" sz="2800" dirty="0">
                <a:solidFill>
                  <a:schemeClr val="hlink"/>
                </a:solidFill>
                <a:latin typeface="Symbol" charset="0"/>
                <a:cs typeface="Arial" charset="0"/>
                <a:sym typeface="Symbol" charset="0"/>
              </a:rPr>
              <a:t>𝜙</a:t>
            </a:r>
            <a:r>
              <a:rPr lang="de-DE" dirty="0">
                <a:solidFill>
                  <a:schemeClr val="hlink"/>
                </a:solidFill>
              </a:rPr>
              <a:t> ∈</a:t>
            </a:r>
            <a:r>
              <a:rPr lang="de-DE" dirty="0"/>
              <a:t> </a:t>
            </a:r>
            <a:r>
              <a:rPr lang="de-DE" dirty="0">
                <a:solidFill>
                  <a:schemeClr val="hlink"/>
                </a:solidFill>
              </a:rPr>
              <a:t>O(1)</a:t>
            </a:r>
          </a:p>
        </p:txBody>
      </p:sp>
    </p:spTree>
    <p:extLst>
      <p:ext uri="{BB962C8B-B14F-4D97-AF65-F5344CB8AC3E}">
        <p14:creationId xmlns:p14="http://schemas.microsoft.com/office/powerpoint/2010/main" val="32288976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9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95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793A8-7E4F-BE4A-8C0B-832837FCDB63}" type="slidenum">
              <a:rPr lang="de-DE"/>
              <a:pPr/>
              <a:t>22</a:t>
            </a:fld>
            <a:endParaRPr lang="de-DE" dirty="0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Dynamische Hashtabelle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de-DE" dirty="0">
                <a:solidFill>
                  <a:srgbClr val="FF0000"/>
                </a:solidFill>
              </a:rPr>
              <a:t>Problem:</a:t>
            </a:r>
            <a:r>
              <a:rPr lang="de-DE" dirty="0"/>
              <a:t> Tabellengröße </a:t>
            </a:r>
            <a:r>
              <a:rPr lang="de-DE" dirty="0">
                <a:solidFill>
                  <a:schemeClr val="hlink"/>
                </a:solidFill>
              </a:rPr>
              <a:t>m</a:t>
            </a:r>
            <a:r>
              <a:rPr lang="de-DE" dirty="0"/>
              <a:t> sollte prim sein </a:t>
            </a:r>
            <a:br>
              <a:rPr lang="de-DE" dirty="0"/>
            </a:br>
            <a:r>
              <a:rPr lang="de-DE" dirty="0"/>
              <a:t>(für gute Verteilung der Schlüssel)</a:t>
            </a:r>
            <a:br>
              <a:rPr lang="de-DE" dirty="0"/>
            </a:br>
            <a:r>
              <a:rPr lang="de-DE" dirty="0"/>
              <a:t>Wie finden wir Primzahlen?</a:t>
            </a:r>
          </a:p>
          <a:p>
            <a:pPr>
              <a:lnSpc>
                <a:spcPct val="90000"/>
              </a:lnSpc>
              <a:buFontTx/>
              <a:buNone/>
            </a:pPr>
            <a:endParaRPr lang="de-DE" dirty="0"/>
          </a:p>
          <a:p>
            <a:pPr>
              <a:lnSpc>
                <a:spcPct val="90000"/>
              </a:lnSpc>
              <a:buFontTx/>
              <a:buNone/>
            </a:pPr>
            <a:r>
              <a:rPr lang="de-DE" dirty="0">
                <a:solidFill>
                  <a:schemeClr val="accent2"/>
                </a:solidFill>
              </a:rPr>
              <a:t>Lösung:</a:t>
            </a:r>
            <a:r>
              <a:rPr lang="de-DE" dirty="0"/>
              <a:t> </a:t>
            </a:r>
          </a:p>
          <a:p>
            <a:pPr>
              <a:lnSpc>
                <a:spcPct val="90000"/>
              </a:lnSpc>
            </a:pPr>
            <a:r>
              <a:rPr lang="de-DE" dirty="0"/>
              <a:t>Für jedes </a:t>
            </a:r>
            <a:r>
              <a:rPr lang="de-DE" dirty="0" err="1">
                <a:solidFill>
                  <a:schemeClr val="hlink"/>
                </a:solidFill>
              </a:rPr>
              <a:t>k</a:t>
            </a:r>
            <a:r>
              <a:rPr lang="de-DE" dirty="0"/>
              <a:t> gibt es Primzahl in </a:t>
            </a:r>
            <a:r>
              <a:rPr lang="de-DE" dirty="0">
                <a:solidFill>
                  <a:schemeClr val="hlink"/>
                </a:solidFill>
              </a:rPr>
              <a:t>[k</a:t>
            </a:r>
            <a:r>
              <a:rPr lang="de-DE" baseline="30000" dirty="0">
                <a:solidFill>
                  <a:schemeClr val="hlink"/>
                </a:solidFill>
              </a:rPr>
              <a:t>3</a:t>
            </a:r>
            <a:r>
              <a:rPr lang="de-DE" dirty="0">
                <a:solidFill>
                  <a:schemeClr val="hlink"/>
                </a:solidFill>
              </a:rPr>
              <a:t>,(k+1)</a:t>
            </a:r>
            <a:r>
              <a:rPr lang="de-DE" baseline="30000" dirty="0">
                <a:solidFill>
                  <a:schemeClr val="hlink"/>
                </a:solidFill>
              </a:rPr>
              <a:t>3</a:t>
            </a:r>
            <a:r>
              <a:rPr lang="de-DE" dirty="0">
                <a:solidFill>
                  <a:schemeClr val="hlink"/>
                </a:solidFill>
              </a:rPr>
              <a:t>]</a:t>
            </a:r>
          </a:p>
          <a:p>
            <a:pPr>
              <a:lnSpc>
                <a:spcPct val="90000"/>
              </a:lnSpc>
            </a:pPr>
            <a:r>
              <a:rPr lang="de-DE" dirty="0"/>
              <a:t>Wähle Primzahlen </a:t>
            </a:r>
            <a:r>
              <a:rPr lang="de-DE" dirty="0">
                <a:solidFill>
                  <a:schemeClr val="hlink"/>
                </a:solidFill>
              </a:rPr>
              <a:t>m</a:t>
            </a:r>
            <a:r>
              <a:rPr lang="de-DE" dirty="0"/>
              <a:t>, so dass </a:t>
            </a:r>
            <a:r>
              <a:rPr lang="de-DE" dirty="0">
                <a:solidFill>
                  <a:schemeClr val="hlink"/>
                </a:solidFill>
              </a:rPr>
              <a:t>m </a:t>
            </a:r>
            <a:r>
              <a:rPr lang="en-US" dirty="0">
                <a:solidFill>
                  <a:schemeClr val="hlink"/>
                </a:solidFill>
                <a:latin typeface="cmsy10" charset="0"/>
              </a:rPr>
              <a:t>∈</a:t>
            </a:r>
            <a:r>
              <a:rPr lang="de-DE" dirty="0">
                <a:solidFill>
                  <a:schemeClr val="hlink"/>
                </a:solidFill>
              </a:rPr>
              <a:t> [k</a:t>
            </a:r>
            <a:r>
              <a:rPr lang="de-DE" baseline="30000" dirty="0">
                <a:solidFill>
                  <a:schemeClr val="hlink"/>
                </a:solidFill>
              </a:rPr>
              <a:t>3</a:t>
            </a:r>
            <a:r>
              <a:rPr lang="de-DE" dirty="0">
                <a:solidFill>
                  <a:schemeClr val="hlink"/>
                </a:solidFill>
              </a:rPr>
              <a:t>, (k+1)</a:t>
            </a:r>
            <a:r>
              <a:rPr lang="de-DE" baseline="30000" dirty="0">
                <a:solidFill>
                  <a:schemeClr val="hlink"/>
                </a:solidFill>
              </a:rPr>
              <a:t>3</a:t>
            </a:r>
            <a:r>
              <a:rPr lang="de-DE" dirty="0">
                <a:solidFill>
                  <a:schemeClr val="hlink"/>
                </a:solidFill>
              </a:rPr>
              <a:t>]</a:t>
            </a:r>
          </a:p>
          <a:p>
            <a:pPr>
              <a:lnSpc>
                <a:spcPct val="90000"/>
              </a:lnSpc>
            </a:pPr>
            <a:r>
              <a:rPr lang="de-DE" dirty="0"/>
              <a:t>Jede nichtprime Zahl in </a:t>
            </a:r>
            <a:r>
              <a:rPr lang="de-DE" dirty="0">
                <a:solidFill>
                  <a:schemeClr val="hlink"/>
                </a:solidFill>
              </a:rPr>
              <a:t>[k</a:t>
            </a:r>
            <a:r>
              <a:rPr lang="de-DE" baseline="30000" dirty="0">
                <a:solidFill>
                  <a:schemeClr val="hlink"/>
                </a:solidFill>
              </a:rPr>
              <a:t>3</a:t>
            </a:r>
            <a:r>
              <a:rPr lang="de-DE" dirty="0">
                <a:solidFill>
                  <a:schemeClr val="hlink"/>
                </a:solidFill>
              </a:rPr>
              <a:t>,(k+1)</a:t>
            </a:r>
            <a:r>
              <a:rPr lang="de-DE" baseline="30000" dirty="0">
                <a:solidFill>
                  <a:schemeClr val="hlink"/>
                </a:solidFill>
              </a:rPr>
              <a:t>3</a:t>
            </a:r>
            <a:r>
              <a:rPr lang="de-DE" dirty="0">
                <a:solidFill>
                  <a:schemeClr val="hlink"/>
                </a:solidFill>
              </a:rPr>
              <a:t>]</a:t>
            </a:r>
            <a:r>
              <a:rPr lang="de-DE" dirty="0"/>
              <a:t> muss Teiler </a:t>
            </a:r>
            <a:r>
              <a:rPr lang="de-DE" dirty="0">
                <a:solidFill>
                  <a:schemeClr val="hlink"/>
                </a:solidFill>
              </a:rPr>
              <a:t>&lt;   (k+1)</a:t>
            </a:r>
            <a:r>
              <a:rPr lang="de-DE" baseline="30000" dirty="0">
                <a:solidFill>
                  <a:schemeClr val="hlink"/>
                </a:solidFill>
              </a:rPr>
              <a:t>3</a:t>
            </a:r>
            <a:r>
              <a:rPr lang="de-DE" dirty="0"/>
              <a:t>  haben</a:t>
            </a:r>
            <a:br>
              <a:rPr lang="de-DE" dirty="0"/>
            </a:br>
            <a:r>
              <a:rPr lang="en-US" dirty="0">
                <a:latin typeface="cmsy10" charset="0"/>
              </a:rPr>
              <a:t>⟶ </a:t>
            </a:r>
            <a:r>
              <a:rPr lang="de-DE" dirty="0"/>
              <a:t> erlaubt effiziente Primzahlfindung</a:t>
            </a:r>
          </a:p>
          <a:p>
            <a:pPr>
              <a:lnSpc>
                <a:spcPct val="90000"/>
              </a:lnSpc>
            </a:pPr>
            <a:endParaRPr lang="de-DE" dirty="0"/>
          </a:p>
        </p:txBody>
      </p:sp>
      <p:sp>
        <p:nvSpPr>
          <p:cNvPr id="73732" name="Line 4"/>
          <p:cNvSpPr>
            <a:spLocks noChangeShapeType="1"/>
          </p:cNvSpPr>
          <p:nvPr/>
        </p:nvSpPr>
        <p:spPr bwMode="auto">
          <a:xfrm>
            <a:off x="7452320" y="4148510"/>
            <a:ext cx="71438" cy="288925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3733" name="Line 5"/>
          <p:cNvSpPr>
            <a:spLocks noChangeShapeType="1"/>
          </p:cNvSpPr>
          <p:nvPr/>
        </p:nvSpPr>
        <p:spPr bwMode="auto">
          <a:xfrm flipV="1">
            <a:off x="7523758" y="4077072"/>
            <a:ext cx="144462" cy="360363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3734" name="Line 6"/>
          <p:cNvSpPr>
            <a:spLocks noChangeShapeType="1"/>
          </p:cNvSpPr>
          <p:nvPr/>
        </p:nvSpPr>
        <p:spPr bwMode="auto">
          <a:xfrm>
            <a:off x="7668221" y="4077072"/>
            <a:ext cx="864096" cy="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4150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73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73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3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3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2" grpId="0" animBg="1"/>
      <p:bldP spid="73733" grpId="0" animBg="1"/>
      <p:bldP spid="7373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Offene Adressierung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268760"/>
            <a:ext cx="8315325" cy="4173538"/>
          </a:xfrm>
        </p:spPr>
        <p:txBody>
          <a:bodyPr/>
          <a:lstStyle/>
          <a:p>
            <a:r>
              <a:rPr lang="de-DE" sz="2400" dirty="0"/>
              <a:t>Bei </a:t>
            </a:r>
            <a:r>
              <a:rPr lang="de-DE" sz="2400" dirty="0">
                <a:solidFill>
                  <a:srgbClr val="0D15FF"/>
                </a:solidFill>
              </a:rPr>
              <a:t>Kollision</a:t>
            </a:r>
            <a:r>
              <a:rPr lang="de-DE" sz="2400" dirty="0"/>
              <a:t> speichere das Element „woanders“ in der Hashtabelle</a:t>
            </a:r>
          </a:p>
          <a:p>
            <a:r>
              <a:rPr lang="de-DE" sz="2400" dirty="0">
                <a:solidFill>
                  <a:srgbClr val="00B050"/>
                </a:solidFill>
              </a:rPr>
              <a:t>Vorteile</a:t>
            </a:r>
            <a:r>
              <a:rPr lang="de-DE" sz="2400" dirty="0"/>
              <a:t> gegenüber Verkettung</a:t>
            </a:r>
          </a:p>
          <a:p>
            <a:pPr lvl="1"/>
            <a:r>
              <a:rPr lang="de-DE" sz="2000" dirty="0"/>
              <a:t>Keine </a:t>
            </a:r>
            <a:r>
              <a:rPr lang="de-DE" sz="2000" dirty="0" err="1"/>
              <a:t>Verzeigerung</a:t>
            </a:r>
            <a:endParaRPr lang="de-DE" sz="2000" dirty="0"/>
          </a:p>
          <a:p>
            <a:pPr lvl="1"/>
            <a:r>
              <a:rPr lang="de-DE" sz="2000" dirty="0"/>
              <a:t>Schneller, da Speicherallokation für Zeiger relativ langsam</a:t>
            </a:r>
          </a:p>
          <a:p>
            <a:r>
              <a:rPr lang="de-DE" sz="2400" dirty="0">
                <a:solidFill>
                  <a:srgbClr val="FF0000"/>
                </a:solidFill>
              </a:rPr>
              <a:t>Nachteile</a:t>
            </a:r>
          </a:p>
          <a:p>
            <a:pPr lvl="1"/>
            <a:r>
              <a:rPr lang="de-DE" sz="2000" dirty="0"/>
              <a:t>Langsamer bei Einfügungen</a:t>
            </a:r>
          </a:p>
          <a:p>
            <a:pPr lvl="2"/>
            <a:r>
              <a:rPr lang="de-DE" sz="1600" dirty="0"/>
              <a:t>Eventuell sind mehrere Versuche notwendig, bis ein freier Platz in der Hashtabelle gefunden worden ist (</a:t>
            </a:r>
            <a:r>
              <a:rPr lang="de-DE" sz="1600" dirty="0">
                <a:solidFill>
                  <a:srgbClr val="0D15FF"/>
                </a:solidFill>
              </a:rPr>
              <a:t>Sondierung</a:t>
            </a:r>
            <a:r>
              <a:rPr lang="de-DE" sz="1600" dirty="0"/>
              <a:t>)</a:t>
            </a:r>
          </a:p>
          <a:p>
            <a:pPr lvl="1"/>
            <a:r>
              <a:rPr lang="de-DE" sz="2000" dirty="0"/>
              <a:t>Tabelle muss größer sein (maximaler Füllfaktor kleiner) als bei Verkettung, um Effektivität bei den Basisoperationen zu erreichen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fld id="{BA2793A8-7E4F-BE4A-8C0B-832837FCDB63}" type="slidenum">
              <a:rPr lang="de-DE"/>
              <a:pPr/>
              <a:t>23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36811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Offene Adressierung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1268760"/>
            <a:ext cx="8315325" cy="4824536"/>
          </a:xfrm>
        </p:spPr>
        <p:txBody>
          <a:bodyPr/>
          <a:lstStyle/>
          <a:p>
            <a:r>
              <a:rPr lang="de-DE" sz="2400" dirty="0"/>
              <a:t>Eine </a:t>
            </a:r>
            <a:r>
              <a:rPr lang="de-DE" sz="2400" dirty="0">
                <a:solidFill>
                  <a:srgbClr val="0D15FF"/>
                </a:solidFill>
              </a:rPr>
              <a:t>Sondierungssequenz</a:t>
            </a:r>
            <a:r>
              <a:rPr lang="de-DE" sz="2400" dirty="0"/>
              <a:t> ist eine Sequenz von Indizes in der Hashtabelle für die Suche nach einem Element </a:t>
            </a:r>
          </a:p>
          <a:p>
            <a:pPr lvl="1"/>
            <a:r>
              <a:rPr lang="de-DE" dirty="0">
                <a:solidFill>
                  <a:srgbClr val="3C8C93"/>
                </a:solidFill>
              </a:rPr>
              <a:t>h</a:t>
            </a:r>
            <a:r>
              <a:rPr lang="de-DE" baseline="-25000" dirty="0">
                <a:solidFill>
                  <a:srgbClr val="3C8C93"/>
                </a:solidFill>
              </a:rPr>
              <a:t>0</a:t>
            </a:r>
            <a:r>
              <a:rPr lang="de-DE" dirty="0">
                <a:solidFill>
                  <a:srgbClr val="3C8C93"/>
                </a:solidFill>
              </a:rPr>
              <a:t>(x)</a:t>
            </a:r>
            <a:r>
              <a:rPr lang="de-DE" dirty="0"/>
              <a:t>, </a:t>
            </a:r>
            <a:r>
              <a:rPr lang="de-DE" dirty="0">
                <a:solidFill>
                  <a:srgbClr val="3C8C93"/>
                </a:solidFill>
              </a:rPr>
              <a:t>h</a:t>
            </a:r>
            <a:r>
              <a:rPr lang="de-DE" baseline="-25000" dirty="0">
                <a:solidFill>
                  <a:srgbClr val="3C8C93"/>
                </a:solidFill>
              </a:rPr>
              <a:t>1</a:t>
            </a:r>
            <a:r>
              <a:rPr lang="de-DE" dirty="0">
                <a:solidFill>
                  <a:srgbClr val="3C8C93"/>
                </a:solidFill>
              </a:rPr>
              <a:t>(x)</a:t>
            </a:r>
            <a:r>
              <a:rPr lang="de-DE" dirty="0"/>
              <a:t>, ... </a:t>
            </a:r>
            <a:endParaRPr lang="de-DE" sz="2000" dirty="0"/>
          </a:p>
          <a:p>
            <a:pPr lvl="1"/>
            <a:r>
              <a:rPr lang="de-DE" sz="2000" dirty="0"/>
              <a:t>Sollte jeden Tabelleneintrag genau einmal besuchen</a:t>
            </a:r>
          </a:p>
          <a:p>
            <a:pPr lvl="1"/>
            <a:r>
              <a:rPr lang="de-DE" sz="2000" dirty="0"/>
              <a:t>Sollte wiederholbar sein , …</a:t>
            </a:r>
          </a:p>
          <a:p>
            <a:pPr lvl="2"/>
            <a:r>
              <a:rPr lang="de-DE" sz="1800" dirty="0"/>
              <a:t>… sodass wir wiederfinden können, was wir eingefügt haben</a:t>
            </a:r>
          </a:p>
          <a:p>
            <a:endParaRPr lang="de-DE" sz="2400" dirty="0"/>
          </a:p>
          <a:p>
            <a:r>
              <a:rPr lang="de-DE" sz="2400" dirty="0"/>
              <a:t>Hashfunktion</a:t>
            </a:r>
          </a:p>
          <a:p>
            <a:pPr lvl="1"/>
            <a:r>
              <a:rPr lang="de-DE" dirty="0">
                <a:solidFill>
                  <a:srgbClr val="3C8C93"/>
                </a:solidFill>
              </a:rPr>
              <a:t>h</a:t>
            </a:r>
            <a:r>
              <a:rPr lang="de-DE" baseline="-25000" dirty="0">
                <a:solidFill>
                  <a:srgbClr val="3C8C93"/>
                </a:solidFill>
              </a:rPr>
              <a:t>i</a:t>
            </a:r>
            <a:r>
              <a:rPr lang="de-DE" dirty="0">
                <a:solidFill>
                  <a:srgbClr val="3C8C93"/>
                </a:solidFill>
              </a:rPr>
              <a:t>(x) = (h(x) + f(i)) </a:t>
            </a:r>
            <a:r>
              <a:rPr lang="de-DE" dirty="0" err="1">
                <a:solidFill>
                  <a:srgbClr val="3C8C93"/>
                </a:solidFill>
              </a:rPr>
              <a:t>mod</a:t>
            </a:r>
            <a:r>
              <a:rPr lang="de-DE" dirty="0">
                <a:solidFill>
                  <a:srgbClr val="3C8C93"/>
                </a:solidFill>
              </a:rPr>
              <a:t> m</a:t>
            </a:r>
          </a:p>
          <a:p>
            <a:pPr lvl="1"/>
            <a:r>
              <a:rPr lang="de-DE" dirty="0">
                <a:solidFill>
                  <a:srgbClr val="3C8C93"/>
                </a:solidFill>
              </a:rPr>
              <a:t>f(0) = 0</a:t>
            </a:r>
            <a:r>
              <a:rPr lang="de-DE" dirty="0"/>
              <a:t>  </a:t>
            </a:r>
            <a:r>
              <a:rPr lang="de-DE" sz="2000" dirty="0"/>
              <a:t>Position des 0-ten Versuches</a:t>
            </a:r>
            <a:endParaRPr lang="de-DE" dirty="0"/>
          </a:p>
          <a:p>
            <a:pPr lvl="1"/>
            <a:r>
              <a:rPr lang="de-DE" dirty="0">
                <a:solidFill>
                  <a:srgbClr val="3C8C93"/>
                </a:solidFill>
              </a:rPr>
              <a:t>f(i)</a:t>
            </a:r>
            <a:r>
              <a:rPr lang="de-DE" dirty="0"/>
              <a:t> </a:t>
            </a:r>
            <a:r>
              <a:rPr lang="de-DE" sz="2000" dirty="0"/>
              <a:t>  „Distanz des i-</a:t>
            </a:r>
            <a:r>
              <a:rPr lang="de-DE" sz="2000" dirty="0" err="1"/>
              <a:t>ten</a:t>
            </a:r>
            <a:r>
              <a:rPr lang="de-DE" sz="2000" dirty="0"/>
              <a:t> Versuches relativ zum 0-ten Versuch“</a:t>
            </a: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fld id="{BA2793A8-7E4F-BE4A-8C0B-832837FCDB63}" type="slidenum">
              <a:rPr lang="de-DE"/>
              <a:pPr/>
              <a:t>24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687527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Einfügung von x: Lineares Sondieren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843344" y="1196752"/>
            <a:ext cx="5111744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de-DE" kern="0" dirty="0">
                <a:solidFill>
                  <a:srgbClr val="3C8C93"/>
                </a:solidFill>
              </a:rPr>
              <a:t>f(</a:t>
            </a:r>
            <a:r>
              <a:rPr lang="en-US" altLang="de-DE" kern="0" dirty="0" err="1">
                <a:solidFill>
                  <a:srgbClr val="3C8C93"/>
                </a:solidFill>
              </a:rPr>
              <a:t>i</a:t>
            </a:r>
            <a:r>
              <a:rPr lang="en-US" altLang="de-DE" kern="0" dirty="0">
                <a:solidFill>
                  <a:srgbClr val="3C8C93"/>
                </a:solidFill>
              </a:rPr>
              <a:t>)</a:t>
            </a:r>
            <a:r>
              <a:rPr lang="en-US" altLang="de-DE" kern="0" dirty="0"/>
              <a:t> </a:t>
            </a:r>
            <a:r>
              <a:rPr lang="en-US" altLang="de-DE" kern="0" dirty="0" err="1"/>
              <a:t>ist</a:t>
            </a:r>
            <a:r>
              <a:rPr lang="en-US" altLang="de-DE" kern="0" dirty="0"/>
              <a:t> </a:t>
            </a:r>
            <a:r>
              <a:rPr lang="en-US" altLang="de-DE" kern="0" dirty="0" err="1"/>
              <a:t>eine</a:t>
            </a:r>
            <a:r>
              <a:rPr lang="en-US" altLang="de-DE" kern="0" dirty="0"/>
              <a:t> </a:t>
            </a:r>
            <a:r>
              <a:rPr lang="en-US" altLang="de-DE" kern="0" dirty="0" err="1"/>
              <a:t>lineare</a:t>
            </a:r>
            <a:r>
              <a:rPr lang="en-US" altLang="de-DE" kern="0" dirty="0"/>
              <a:t> </a:t>
            </a:r>
            <a:r>
              <a:rPr lang="en-US" altLang="de-DE" kern="0" dirty="0" err="1"/>
              <a:t>Funktion</a:t>
            </a:r>
            <a:r>
              <a:rPr lang="en-US" altLang="de-DE" kern="0" dirty="0"/>
              <a:t> </a:t>
            </a:r>
            <a:br>
              <a:rPr lang="en-US" altLang="de-DE" kern="0" dirty="0"/>
            </a:br>
            <a:r>
              <a:rPr lang="en-US" altLang="de-DE" kern="0" dirty="0"/>
              <a:t>von </a:t>
            </a:r>
            <a:r>
              <a:rPr lang="en-US" altLang="de-DE" kern="0" dirty="0" err="1">
                <a:solidFill>
                  <a:srgbClr val="3C8C93"/>
                </a:solidFill>
              </a:rPr>
              <a:t>i</a:t>
            </a:r>
            <a:r>
              <a:rPr lang="en-US" altLang="de-DE" kern="0" dirty="0"/>
              <a:t>, </a:t>
            </a:r>
            <a:r>
              <a:rPr lang="en-US" altLang="de-DE" kern="0" dirty="0" err="1"/>
              <a:t>z.B</a:t>
            </a:r>
            <a:r>
              <a:rPr lang="en-US" altLang="de-DE" kern="0" dirty="0"/>
              <a:t>. </a:t>
            </a:r>
            <a:r>
              <a:rPr lang="en-US" altLang="de-DE" kern="0" dirty="0">
                <a:solidFill>
                  <a:srgbClr val="3C8C93"/>
                </a:solidFill>
              </a:rPr>
              <a:t>f(</a:t>
            </a:r>
            <a:r>
              <a:rPr lang="en-US" altLang="de-DE" kern="0" dirty="0" err="1">
                <a:solidFill>
                  <a:srgbClr val="3C8C93"/>
                </a:solidFill>
              </a:rPr>
              <a:t>i</a:t>
            </a:r>
            <a:r>
              <a:rPr lang="en-US" altLang="de-DE" kern="0" dirty="0">
                <a:solidFill>
                  <a:srgbClr val="3C8C93"/>
                </a:solidFill>
              </a:rPr>
              <a:t>) = </a:t>
            </a:r>
            <a:r>
              <a:rPr lang="en-US" altLang="de-DE" kern="0" dirty="0" err="1">
                <a:solidFill>
                  <a:srgbClr val="3C8C93"/>
                </a:solidFill>
              </a:rPr>
              <a:t>i</a:t>
            </a:r>
            <a:endParaRPr lang="en-US" altLang="de-DE" i="1" kern="0" dirty="0">
              <a:solidFill>
                <a:srgbClr val="3C8C93"/>
              </a:solidFill>
            </a:endParaRP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endParaRPr lang="en-US" altLang="de-DE" sz="2000" b="1" i="1" kern="0" dirty="0">
              <a:solidFill>
                <a:schemeClr val="hlink"/>
              </a:solidFill>
            </a:endParaRP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endParaRPr lang="en-US" altLang="de-DE" sz="2000" b="1" i="1" kern="0" dirty="0">
              <a:solidFill>
                <a:schemeClr val="hlink"/>
              </a:solidFill>
            </a:endParaRP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endParaRPr lang="en-US" altLang="de-DE" sz="2000" b="1" i="1" kern="0" dirty="0">
              <a:solidFill>
                <a:schemeClr val="hlink"/>
              </a:solidFill>
            </a:endParaRP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endParaRPr lang="en-US" altLang="de-DE" sz="2000" b="1" i="1" kern="0" dirty="0">
              <a:solidFill>
                <a:schemeClr val="hlink"/>
              </a:solidFill>
            </a:endParaRP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endParaRPr lang="en-US" altLang="de-DE" sz="2000" b="1" i="1" kern="0" dirty="0">
              <a:solidFill>
                <a:schemeClr val="hlink"/>
              </a:solidFill>
            </a:endParaRP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endParaRPr lang="en-US" altLang="de-DE" b="1" i="1" kern="0" dirty="0">
              <a:solidFill>
                <a:schemeClr val="hlink"/>
              </a:solidFill>
            </a:endParaRPr>
          </a:p>
        </p:txBody>
      </p:sp>
      <p:sp>
        <p:nvSpPr>
          <p:cNvPr id="6" name="AutoShape 4"/>
          <p:cNvSpPr>
            <a:spLocks/>
          </p:cNvSpPr>
          <p:nvPr/>
        </p:nvSpPr>
        <p:spPr bwMode="auto">
          <a:xfrm>
            <a:off x="5215922" y="2158717"/>
            <a:ext cx="1228286" cy="932656"/>
          </a:xfrm>
          <a:prstGeom prst="borderCallout2">
            <a:avLst>
              <a:gd name="adj1" fmla="val 18750"/>
              <a:gd name="adj2" fmla="val -5884"/>
              <a:gd name="adj3" fmla="val 18750"/>
              <a:gd name="adj4" fmla="val -10171"/>
              <a:gd name="adj5" fmla="val 175510"/>
              <a:gd name="adj6" fmla="val -2540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de-DE" dirty="0" err="1"/>
              <a:t>i-ter</a:t>
            </a:r>
            <a:r>
              <a:rPr lang="en-US" altLang="de-DE" dirty="0"/>
              <a:t> </a:t>
            </a:r>
            <a:r>
              <a:rPr lang="en-US" altLang="de-DE" dirty="0" err="1"/>
              <a:t>Versuchs</a:t>
            </a:r>
            <a:r>
              <a:rPr lang="en-US" altLang="de-DE" dirty="0"/>
              <a:t>-index</a:t>
            </a:r>
          </a:p>
        </p:txBody>
      </p:sp>
      <p:sp>
        <p:nvSpPr>
          <p:cNvPr id="7" name="AutoShape 5"/>
          <p:cNvSpPr>
            <a:spLocks/>
          </p:cNvSpPr>
          <p:nvPr/>
        </p:nvSpPr>
        <p:spPr bwMode="auto">
          <a:xfrm>
            <a:off x="6715161" y="2132856"/>
            <a:ext cx="1241215" cy="894556"/>
          </a:xfrm>
          <a:prstGeom prst="borderCallout2">
            <a:avLst>
              <a:gd name="adj1" fmla="val 17648"/>
              <a:gd name="adj2" fmla="val -5884"/>
              <a:gd name="adj3" fmla="val 16824"/>
              <a:gd name="adj4" fmla="val -13452"/>
              <a:gd name="adj5" fmla="val 190189"/>
              <a:gd name="adj6" fmla="val -5814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de-DE" dirty="0"/>
              <a:t>0-ter </a:t>
            </a:r>
            <a:r>
              <a:rPr lang="en-US" altLang="de-DE" dirty="0" err="1"/>
              <a:t>Versuchs</a:t>
            </a:r>
            <a:r>
              <a:rPr lang="en-US" altLang="de-DE" dirty="0"/>
              <a:t>-index</a:t>
            </a:r>
          </a:p>
        </p:txBody>
      </p:sp>
      <p:sp>
        <p:nvSpPr>
          <p:cNvPr id="8" name="AutoShape 6"/>
          <p:cNvSpPr>
            <a:spLocks/>
          </p:cNvSpPr>
          <p:nvPr/>
        </p:nvSpPr>
        <p:spPr bwMode="auto">
          <a:xfrm>
            <a:off x="8305686" y="2197636"/>
            <a:ext cx="564976" cy="304800"/>
          </a:xfrm>
          <a:prstGeom prst="borderCallout2">
            <a:avLst>
              <a:gd name="adj1" fmla="val 37500"/>
              <a:gd name="adj2" fmla="val -5884"/>
              <a:gd name="adj3" fmla="val 37500"/>
              <a:gd name="adj4" fmla="val -5884"/>
              <a:gd name="adj5" fmla="val 530040"/>
              <a:gd name="adj6" fmla="val -27488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de-DE"/>
              <a:t>+ i</a:t>
            </a:r>
          </a:p>
        </p:txBody>
      </p:sp>
      <p:graphicFrame>
        <p:nvGraphicFramePr>
          <p:cNvPr id="9" name="Group 5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8850033"/>
              </p:ext>
            </p:extLst>
          </p:nvPr>
        </p:nvGraphicFramePr>
        <p:xfrm>
          <a:off x="396875" y="1841848"/>
          <a:ext cx="1560513" cy="3316283"/>
        </p:xfrm>
        <a:graphic>
          <a:graphicData uri="http://schemas.openxmlformats.org/drawingml/2006/table">
            <a:tbl>
              <a:tblPr/>
              <a:tblGrid>
                <a:gridCol w="15605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178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78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78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178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178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178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178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178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178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1" name="Text Box 58"/>
          <p:cNvSpPr txBox="1">
            <a:spLocks noChangeArrowheads="1"/>
          </p:cNvSpPr>
          <p:nvPr/>
        </p:nvSpPr>
        <p:spPr bwMode="auto">
          <a:xfrm>
            <a:off x="228600" y="1268760"/>
            <a:ext cx="1708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de-DE" u="sng" dirty="0"/>
              <a:t>Linear probing:</a:t>
            </a:r>
          </a:p>
        </p:txBody>
      </p:sp>
      <p:sp>
        <p:nvSpPr>
          <p:cNvPr id="12" name="Line 59"/>
          <p:cNvSpPr>
            <a:spLocks noChangeShapeType="1"/>
          </p:cNvSpPr>
          <p:nvPr/>
        </p:nvSpPr>
        <p:spPr bwMode="auto">
          <a:xfrm flipH="1">
            <a:off x="1920875" y="1994248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3" name="Text Box 60"/>
          <p:cNvSpPr txBox="1">
            <a:spLocks noChangeArrowheads="1"/>
          </p:cNvSpPr>
          <p:nvPr/>
        </p:nvSpPr>
        <p:spPr bwMode="auto">
          <a:xfrm>
            <a:off x="2209800" y="1802160"/>
            <a:ext cx="155690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de-DE" dirty="0"/>
              <a:t>0-ter </a:t>
            </a:r>
            <a:r>
              <a:rPr lang="en-US" altLang="de-DE" dirty="0" err="1"/>
              <a:t>Versuch</a:t>
            </a:r>
            <a:endParaRPr lang="en-US" altLang="de-DE" dirty="0"/>
          </a:p>
        </p:txBody>
      </p:sp>
      <p:grpSp>
        <p:nvGrpSpPr>
          <p:cNvPr id="14" name="Group 140"/>
          <p:cNvGrpSpPr>
            <a:grpSpLocks/>
          </p:cNvGrpSpPr>
          <p:nvPr/>
        </p:nvGrpSpPr>
        <p:grpSpPr bwMode="auto">
          <a:xfrm>
            <a:off x="1920878" y="2259360"/>
            <a:ext cx="1922466" cy="420688"/>
            <a:chOff x="1210" y="2064"/>
            <a:chExt cx="1211" cy="265"/>
          </a:xfrm>
        </p:grpSpPr>
        <p:sp>
          <p:nvSpPr>
            <p:cNvPr id="15" name="Freeform 53"/>
            <p:cNvSpPr>
              <a:spLocks/>
            </p:cNvSpPr>
            <p:nvPr/>
          </p:nvSpPr>
          <p:spPr bwMode="auto">
            <a:xfrm>
              <a:off x="1210" y="2089"/>
              <a:ext cx="248" cy="240"/>
            </a:xfrm>
            <a:custGeom>
              <a:avLst/>
              <a:gdLst>
                <a:gd name="T0" fmla="*/ 0 w 248"/>
                <a:gd name="T1" fmla="*/ 0 h 240"/>
                <a:gd name="T2" fmla="*/ 240 w 248"/>
                <a:gd name="T3" fmla="*/ 144 h 240"/>
                <a:gd name="T4" fmla="*/ 48 w 248"/>
                <a:gd name="T5" fmla="*/ 240 h 240"/>
                <a:gd name="T6" fmla="*/ 0 60000 65536"/>
                <a:gd name="T7" fmla="*/ 0 60000 65536"/>
                <a:gd name="T8" fmla="*/ 0 60000 65536"/>
                <a:gd name="T9" fmla="*/ 0 w 248"/>
                <a:gd name="T10" fmla="*/ 0 h 240"/>
                <a:gd name="T11" fmla="*/ 248 w 248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8" h="240">
                  <a:moveTo>
                    <a:pt x="0" y="0"/>
                  </a:moveTo>
                  <a:cubicBezTo>
                    <a:pt x="116" y="52"/>
                    <a:pt x="232" y="104"/>
                    <a:pt x="240" y="144"/>
                  </a:cubicBezTo>
                  <a:cubicBezTo>
                    <a:pt x="248" y="184"/>
                    <a:pt x="148" y="212"/>
                    <a:pt x="48" y="240"/>
                  </a:cubicBezTo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6" name="Text Box 97"/>
            <p:cNvSpPr txBox="1">
              <a:spLocks noChangeArrowheads="1"/>
            </p:cNvSpPr>
            <p:nvPr/>
          </p:nvSpPr>
          <p:spPr bwMode="auto">
            <a:xfrm>
              <a:off x="1440" y="2064"/>
              <a:ext cx="981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de-DE" dirty="0"/>
                <a:t>1-ter </a:t>
              </a:r>
              <a:r>
                <a:rPr lang="en-US" altLang="de-DE" dirty="0" err="1"/>
                <a:t>Versuch</a:t>
              </a:r>
              <a:endParaRPr lang="en-US" altLang="de-DE" dirty="0"/>
            </a:p>
          </p:txBody>
        </p:sp>
      </p:grpSp>
      <p:grpSp>
        <p:nvGrpSpPr>
          <p:cNvPr id="17" name="Group 141"/>
          <p:cNvGrpSpPr>
            <a:grpSpLocks/>
          </p:cNvGrpSpPr>
          <p:nvPr/>
        </p:nvGrpSpPr>
        <p:grpSpPr bwMode="auto">
          <a:xfrm>
            <a:off x="1905004" y="2335560"/>
            <a:ext cx="1938341" cy="674688"/>
            <a:chOff x="1200" y="2112"/>
            <a:chExt cx="1221" cy="425"/>
          </a:xfrm>
        </p:grpSpPr>
        <p:sp>
          <p:nvSpPr>
            <p:cNvPr id="18" name="Freeform 54"/>
            <p:cNvSpPr>
              <a:spLocks/>
            </p:cNvSpPr>
            <p:nvPr/>
          </p:nvSpPr>
          <p:spPr bwMode="auto">
            <a:xfrm>
              <a:off x="1200" y="2112"/>
              <a:ext cx="248" cy="384"/>
            </a:xfrm>
            <a:custGeom>
              <a:avLst/>
              <a:gdLst>
                <a:gd name="T0" fmla="*/ 0 w 248"/>
                <a:gd name="T1" fmla="*/ 0 h 240"/>
                <a:gd name="T2" fmla="*/ 240 w 248"/>
                <a:gd name="T3" fmla="*/ 2411 h 240"/>
                <a:gd name="T4" fmla="*/ 48 w 248"/>
                <a:gd name="T5" fmla="*/ 4022 h 240"/>
                <a:gd name="T6" fmla="*/ 0 60000 65536"/>
                <a:gd name="T7" fmla="*/ 0 60000 65536"/>
                <a:gd name="T8" fmla="*/ 0 60000 65536"/>
                <a:gd name="T9" fmla="*/ 0 w 248"/>
                <a:gd name="T10" fmla="*/ 0 h 240"/>
                <a:gd name="T11" fmla="*/ 248 w 248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8" h="240">
                  <a:moveTo>
                    <a:pt x="0" y="0"/>
                  </a:moveTo>
                  <a:cubicBezTo>
                    <a:pt x="116" y="52"/>
                    <a:pt x="232" y="104"/>
                    <a:pt x="240" y="144"/>
                  </a:cubicBezTo>
                  <a:cubicBezTo>
                    <a:pt x="248" y="184"/>
                    <a:pt x="148" y="212"/>
                    <a:pt x="48" y="240"/>
                  </a:cubicBezTo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" name="Text Box 98"/>
            <p:cNvSpPr txBox="1">
              <a:spLocks noChangeArrowheads="1"/>
            </p:cNvSpPr>
            <p:nvPr/>
          </p:nvSpPr>
          <p:spPr bwMode="auto">
            <a:xfrm>
              <a:off x="1440" y="2304"/>
              <a:ext cx="981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de-DE" dirty="0"/>
                <a:t>2-ter </a:t>
              </a:r>
              <a:r>
                <a:rPr lang="en-US" altLang="de-DE" dirty="0" err="1"/>
                <a:t>Versuch</a:t>
              </a:r>
              <a:endParaRPr lang="en-US" altLang="de-DE" dirty="0"/>
            </a:p>
          </p:txBody>
        </p:sp>
      </p:grpSp>
      <p:grpSp>
        <p:nvGrpSpPr>
          <p:cNvPr id="20" name="Group 142"/>
          <p:cNvGrpSpPr>
            <a:grpSpLocks/>
          </p:cNvGrpSpPr>
          <p:nvPr/>
        </p:nvGrpSpPr>
        <p:grpSpPr bwMode="auto">
          <a:xfrm>
            <a:off x="1905003" y="2335560"/>
            <a:ext cx="1938341" cy="1570038"/>
            <a:chOff x="1200" y="2112"/>
            <a:chExt cx="1221" cy="989"/>
          </a:xfrm>
        </p:grpSpPr>
        <p:sp>
          <p:nvSpPr>
            <p:cNvPr id="21" name="Freeform 55"/>
            <p:cNvSpPr>
              <a:spLocks/>
            </p:cNvSpPr>
            <p:nvPr/>
          </p:nvSpPr>
          <p:spPr bwMode="auto">
            <a:xfrm>
              <a:off x="1200" y="2112"/>
              <a:ext cx="258" cy="697"/>
            </a:xfrm>
            <a:custGeom>
              <a:avLst/>
              <a:gdLst>
                <a:gd name="T0" fmla="*/ 0 w 248"/>
                <a:gd name="T1" fmla="*/ 0 h 240"/>
                <a:gd name="T2" fmla="*/ 304 w 248"/>
                <a:gd name="T3" fmla="*/ 86367 h 240"/>
                <a:gd name="T4" fmla="*/ 60 w 248"/>
                <a:gd name="T5" fmla="*/ 143980 h 240"/>
                <a:gd name="T6" fmla="*/ 0 60000 65536"/>
                <a:gd name="T7" fmla="*/ 0 60000 65536"/>
                <a:gd name="T8" fmla="*/ 0 60000 65536"/>
                <a:gd name="T9" fmla="*/ 0 w 248"/>
                <a:gd name="T10" fmla="*/ 0 h 240"/>
                <a:gd name="T11" fmla="*/ 248 w 248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8" h="240">
                  <a:moveTo>
                    <a:pt x="0" y="0"/>
                  </a:moveTo>
                  <a:cubicBezTo>
                    <a:pt x="116" y="52"/>
                    <a:pt x="232" y="104"/>
                    <a:pt x="240" y="144"/>
                  </a:cubicBezTo>
                  <a:cubicBezTo>
                    <a:pt x="248" y="184"/>
                    <a:pt x="148" y="212"/>
                    <a:pt x="48" y="240"/>
                  </a:cubicBezTo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" name="Text Box 99"/>
            <p:cNvSpPr txBox="1">
              <a:spLocks noChangeArrowheads="1"/>
            </p:cNvSpPr>
            <p:nvPr/>
          </p:nvSpPr>
          <p:spPr bwMode="auto">
            <a:xfrm>
              <a:off x="1440" y="2592"/>
              <a:ext cx="981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de-DE" dirty="0"/>
                <a:t>3-ter </a:t>
              </a:r>
              <a:r>
                <a:rPr lang="en-US" altLang="de-DE" dirty="0" err="1"/>
                <a:t>Versuch</a:t>
              </a:r>
              <a:endParaRPr lang="en-US" altLang="de-DE" dirty="0"/>
            </a:p>
          </p:txBody>
        </p:sp>
        <p:sp>
          <p:nvSpPr>
            <p:cNvPr id="23" name="Text Box 100"/>
            <p:cNvSpPr txBox="1">
              <a:spLocks noChangeArrowheads="1"/>
            </p:cNvSpPr>
            <p:nvPr/>
          </p:nvSpPr>
          <p:spPr bwMode="auto">
            <a:xfrm rot="-5400000">
              <a:off x="1286" y="2855"/>
              <a:ext cx="26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de-DE"/>
                <a:t>…</a:t>
              </a:r>
            </a:p>
          </p:txBody>
        </p:sp>
      </p:grp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2699792" y="4634552"/>
            <a:ext cx="650530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lvl="1"/>
            <a:r>
              <a:rPr lang="en-US" altLang="de-DE" sz="2400" u="sng" dirty="0" err="1"/>
              <a:t>Sondierungssequenz</a:t>
            </a:r>
            <a:r>
              <a:rPr lang="en-US" altLang="de-DE" sz="2400" u="sng" dirty="0"/>
              <a:t>:</a:t>
            </a:r>
            <a:r>
              <a:rPr lang="en-US" altLang="de-DE" sz="2400" dirty="0"/>
              <a:t>  +0, +1, +2, +3, +4, … </a:t>
            </a:r>
          </a:p>
          <a:p>
            <a:endParaRPr lang="en-US" altLang="de-DE" dirty="0"/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2209800" y="5369496"/>
            <a:ext cx="509932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de-DE" dirty="0" err="1">
                <a:solidFill>
                  <a:srgbClr val="0000FF"/>
                </a:solidFill>
              </a:rPr>
              <a:t>Fahre</a:t>
            </a:r>
            <a:r>
              <a:rPr lang="en-US" altLang="de-DE" dirty="0">
                <a:solidFill>
                  <a:srgbClr val="0000FF"/>
                </a:solidFill>
              </a:rPr>
              <a:t> fort </a:t>
            </a:r>
            <a:r>
              <a:rPr lang="en-US" altLang="de-DE" dirty="0" err="1">
                <a:solidFill>
                  <a:srgbClr val="0000FF"/>
                </a:solidFill>
              </a:rPr>
              <a:t>bis</a:t>
            </a:r>
            <a:r>
              <a:rPr lang="en-US" altLang="de-DE" dirty="0">
                <a:solidFill>
                  <a:srgbClr val="0000FF"/>
                </a:solidFill>
              </a:rPr>
              <a:t> </a:t>
            </a:r>
            <a:r>
              <a:rPr lang="en-US" altLang="de-DE" dirty="0" err="1">
                <a:solidFill>
                  <a:srgbClr val="0000FF"/>
                </a:solidFill>
              </a:rPr>
              <a:t>ein</a:t>
            </a:r>
            <a:r>
              <a:rPr lang="en-US" altLang="de-DE" dirty="0">
                <a:solidFill>
                  <a:srgbClr val="0000FF"/>
                </a:solidFill>
              </a:rPr>
              <a:t> </a:t>
            </a:r>
            <a:r>
              <a:rPr lang="en-US" altLang="de-DE" dirty="0" err="1">
                <a:solidFill>
                  <a:srgbClr val="0000FF"/>
                </a:solidFill>
              </a:rPr>
              <a:t>freier</a:t>
            </a:r>
            <a:r>
              <a:rPr lang="en-US" altLang="de-DE" dirty="0">
                <a:solidFill>
                  <a:srgbClr val="0000FF"/>
                </a:solidFill>
              </a:rPr>
              <a:t> </a:t>
            </a:r>
            <a:r>
              <a:rPr lang="en-US" altLang="de-DE" dirty="0" err="1">
                <a:solidFill>
                  <a:srgbClr val="0000FF"/>
                </a:solidFill>
              </a:rPr>
              <a:t>Platz</a:t>
            </a:r>
            <a:r>
              <a:rPr lang="en-US" altLang="de-DE" dirty="0">
                <a:solidFill>
                  <a:srgbClr val="0000FF"/>
                </a:solidFill>
              </a:rPr>
              <a:t> </a:t>
            </a:r>
            <a:r>
              <a:rPr lang="en-US" altLang="de-DE" dirty="0" err="1">
                <a:solidFill>
                  <a:srgbClr val="0000FF"/>
                </a:solidFill>
              </a:rPr>
              <a:t>gefunden</a:t>
            </a:r>
            <a:r>
              <a:rPr lang="en-US" altLang="de-DE" dirty="0">
                <a:solidFill>
                  <a:srgbClr val="0000FF"/>
                </a:solidFill>
              </a:rPr>
              <a:t> </a:t>
            </a:r>
            <a:r>
              <a:rPr lang="en-US" altLang="de-DE" dirty="0" err="1">
                <a:solidFill>
                  <a:srgbClr val="0000FF"/>
                </a:solidFill>
              </a:rPr>
              <a:t>ist</a:t>
            </a:r>
            <a:endParaRPr lang="en-US" altLang="de-DE" dirty="0">
              <a:solidFill>
                <a:srgbClr val="0000FF"/>
              </a:solidFill>
            </a:endParaRPr>
          </a:p>
          <a:p>
            <a:br>
              <a:rPr lang="en-US" altLang="de-DE" dirty="0">
                <a:solidFill>
                  <a:srgbClr val="0000FF"/>
                </a:solidFill>
              </a:rPr>
            </a:br>
            <a:r>
              <a:rPr lang="en-US" altLang="de-DE" dirty="0">
                <a:solidFill>
                  <a:srgbClr val="0000FF"/>
                </a:solidFill>
              </a:rPr>
              <a:t>#</a:t>
            </a:r>
            <a:r>
              <a:rPr lang="en-US" altLang="de-DE" dirty="0" err="1">
                <a:solidFill>
                  <a:srgbClr val="0000FF"/>
                </a:solidFill>
              </a:rPr>
              <a:t>fehlgeschlagene</a:t>
            </a:r>
            <a:r>
              <a:rPr lang="en-US" altLang="de-DE" dirty="0">
                <a:solidFill>
                  <a:srgbClr val="0000FF"/>
                </a:solidFill>
              </a:rPr>
              <a:t> </a:t>
            </a:r>
            <a:r>
              <a:rPr lang="en-US" altLang="de-DE" dirty="0" err="1">
                <a:solidFill>
                  <a:srgbClr val="0000FF"/>
                </a:solidFill>
              </a:rPr>
              <a:t>Versuche</a:t>
            </a:r>
            <a:r>
              <a:rPr lang="en-US" altLang="de-DE" dirty="0">
                <a:solidFill>
                  <a:srgbClr val="0000FF"/>
                </a:solidFill>
              </a:rPr>
              <a:t> </a:t>
            </a:r>
            <a:r>
              <a:rPr lang="en-US" altLang="de-DE" dirty="0" err="1">
                <a:solidFill>
                  <a:srgbClr val="0000FF"/>
                </a:solidFill>
              </a:rPr>
              <a:t>als</a:t>
            </a:r>
            <a:r>
              <a:rPr lang="en-US" altLang="de-DE" dirty="0">
                <a:solidFill>
                  <a:srgbClr val="0000FF"/>
                </a:solidFill>
              </a:rPr>
              <a:t> </a:t>
            </a:r>
            <a:r>
              <a:rPr lang="en-US" altLang="de-DE" dirty="0" err="1">
                <a:solidFill>
                  <a:srgbClr val="0000FF"/>
                </a:solidFill>
              </a:rPr>
              <a:t>eine</a:t>
            </a:r>
            <a:r>
              <a:rPr lang="en-US" altLang="de-DE" dirty="0">
                <a:solidFill>
                  <a:srgbClr val="0000FF"/>
                </a:solidFill>
              </a:rPr>
              <a:t> </a:t>
            </a:r>
            <a:r>
              <a:rPr lang="en-US" altLang="de-DE" dirty="0" err="1">
                <a:solidFill>
                  <a:srgbClr val="0000FF"/>
                </a:solidFill>
              </a:rPr>
              <a:t>Messgröße</a:t>
            </a:r>
            <a:r>
              <a:rPr lang="en-US" altLang="de-DE" dirty="0">
                <a:solidFill>
                  <a:srgbClr val="0000FF"/>
                </a:solidFill>
              </a:rPr>
              <a:t> </a:t>
            </a:r>
            <a:br>
              <a:rPr lang="en-US" altLang="de-DE" dirty="0">
                <a:solidFill>
                  <a:srgbClr val="0000FF"/>
                </a:solidFill>
              </a:rPr>
            </a:br>
            <a:r>
              <a:rPr lang="en-US" altLang="de-DE" dirty="0">
                <a:solidFill>
                  <a:srgbClr val="0000FF"/>
                </a:solidFill>
              </a:rPr>
              <a:t>der </a:t>
            </a:r>
            <a:r>
              <a:rPr lang="en-US" altLang="de-DE" dirty="0" err="1">
                <a:solidFill>
                  <a:srgbClr val="0000FF"/>
                </a:solidFill>
              </a:rPr>
              <a:t>Performanz</a:t>
            </a:r>
            <a:endParaRPr lang="en-US" altLang="de-DE" dirty="0">
              <a:solidFill>
                <a:srgbClr val="0000FF"/>
              </a:solidFill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701801" y="2183160"/>
            <a:ext cx="76174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de-DE" sz="1400" dirty="0" err="1"/>
              <a:t>besetzt</a:t>
            </a:r>
            <a:endParaRPr lang="en-US" altLang="de-DE" sz="1400" dirty="0"/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701801" y="2558008"/>
            <a:ext cx="76174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de-DE" sz="1400" dirty="0" err="1"/>
              <a:t>besetzt</a:t>
            </a:r>
            <a:endParaRPr lang="en-US" altLang="de-DE" sz="1400" dirty="0"/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701801" y="2869984"/>
            <a:ext cx="76174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de-DE" sz="1400" dirty="0" err="1"/>
              <a:t>besetzt</a:t>
            </a:r>
            <a:endParaRPr lang="en-US" altLang="de-DE" sz="1400" dirty="0"/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866109" y="4172357"/>
            <a:ext cx="43313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de-DE" sz="1400" dirty="0" err="1"/>
              <a:t>frei</a:t>
            </a:r>
            <a:endParaRPr lang="en-US" altLang="de-DE" sz="1400" dirty="0"/>
          </a:p>
        </p:txBody>
      </p:sp>
      <p:grpSp>
        <p:nvGrpSpPr>
          <p:cNvPr id="30" name="Group 33"/>
          <p:cNvGrpSpPr>
            <a:grpSpLocks/>
          </p:cNvGrpSpPr>
          <p:nvPr/>
        </p:nvGrpSpPr>
        <p:grpSpPr bwMode="auto">
          <a:xfrm>
            <a:off x="2057399" y="4149080"/>
            <a:ext cx="2167871" cy="369332"/>
            <a:chOff x="2057400" y="5257800"/>
            <a:chExt cx="2168128" cy="368777"/>
          </a:xfrm>
        </p:grpSpPr>
        <p:cxnSp>
          <p:nvCxnSpPr>
            <p:cNvPr id="31" name="Straight Arrow Connector 30"/>
            <p:cNvCxnSpPr>
              <a:cxnSpLocks noChangeShapeType="1"/>
            </p:cNvCxnSpPr>
            <p:nvPr/>
          </p:nvCxnSpPr>
          <p:spPr bwMode="auto">
            <a:xfrm flipH="1">
              <a:off x="2057400" y="5410200"/>
              <a:ext cx="381000" cy="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32" name="TextBox 32"/>
            <p:cNvSpPr txBox="1">
              <a:spLocks noChangeArrowheads="1"/>
            </p:cNvSpPr>
            <p:nvPr/>
          </p:nvSpPr>
          <p:spPr bwMode="auto">
            <a:xfrm>
              <a:off x="2514600" y="5257800"/>
              <a:ext cx="1710928" cy="368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de-DE" dirty="0" err="1"/>
                <a:t>Füge</a:t>
              </a:r>
              <a:r>
                <a:rPr lang="en-US" altLang="de-DE" dirty="0"/>
                <a:t> x </a:t>
              </a:r>
              <a:r>
                <a:rPr lang="en-US" altLang="de-DE" dirty="0" err="1"/>
                <a:t>hier</a:t>
              </a:r>
              <a:r>
                <a:rPr lang="en-US" altLang="de-DE" dirty="0"/>
                <a:t> </a:t>
              </a:r>
              <a:r>
                <a:rPr lang="en-US" altLang="de-DE" dirty="0" err="1"/>
                <a:t>ein</a:t>
              </a:r>
              <a:endParaRPr lang="en-US" altLang="de-DE" dirty="0"/>
            </a:p>
          </p:txBody>
        </p:sp>
      </p:grpSp>
      <p:sp>
        <p:nvSpPr>
          <p:cNvPr id="33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fld id="{BA2793A8-7E4F-BE4A-8C0B-832837FCDB63}" type="slidenum">
              <a:rPr lang="de-DE"/>
              <a:pPr/>
              <a:t>25</a:t>
            </a:fld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4814299" y="3824230"/>
            <a:ext cx="30700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h</a:t>
            </a:r>
            <a:r>
              <a:rPr lang="de-DE" sz="2400" baseline="-25000" dirty="0">
                <a:solidFill>
                  <a:schemeClr val="accent1">
                    <a:lumMod val="50000"/>
                  </a:schemeClr>
                </a:solidFill>
              </a:rPr>
              <a:t>i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(x) = (h(x) + i) </a:t>
            </a:r>
            <a:r>
              <a:rPr lang="de-DE" sz="2400" dirty="0" err="1">
                <a:solidFill>
                  <a:schemeClr val="accent1">
                    <a:lumMod val="50000"/>
                  </a:schemeClr>
                </a:solidFill>
              </a:rPr>
              <a:t>mod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 m</a:t>
            </a:r>
          </a:p>
        </p:txBody>
      </p:sp>
      <p:sp>
        <p:nvSpPr>
          <p:cNvPr id="34" name="TextBox 27"/>
          <p:cNvSpPr txBox="1">
            <a:spLocks noChangeArrowheads="1"/>
          </p:cNvSpPr>
          <p:nvPr/>
        </p:nvSpPr>
        <p:spPr bwMode="auto">
          <a:xfrm>
            <a:off x="701801" y="3193504"/>
            <a:ext cx="76174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de-DE" sz="1400" dirty="0" err="1"/>
              <a:t>besetzt</a:t>
            </a:r>
            <a:endParaRPr lang="en-US" altLang="de-DE" sz="1400" dirty="0"/>
          </a:p>
        </p:txBody>
      </p:sp>
      <p:sp>
        <p:nvSpPr>
          <p:cNvPr id="35" name="TextBox 27"/>
          <p:cNvSpPr txBox="1">
            <a:spLocks noChangeArrowheads="1"/>
          </p:cNvSpPr>
          <p:nvPr/>
        </p:nvSpPr>
        <p:spPr bwMode="auto">
          <a:xfrm>
            <a:off x="701801" y="3481536"/>
            <a:ext cx="76174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de-DE" sz="1400" dirty="0" err="1"/>
              <a:t>besetzt</a:t>
            </a:r>
            <a:endParaRPr lang="en-US" altLang="de-DE" sz="1400" dirty="0"/>
          </a:p>
        </p:txBody>
      </p:sp>
      <p:sp>
        <p:nvSpPr>
          <p:cNvPr id="36" name="TextBox 27"/>
          <p:cNvSpPr txBox="1">
            <a:spLocks noChangeArrowheads="1"/>
          </p:cNvSpPr>
          <p:nvPr/>
        </p:nvSpPr>
        <p:spPr bwMode="auto">
          <a:xfrm>
            <a:off x="701801" y="3841576"/>
            <a:ext cx="76174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de-DE" sz="1400" dirty="0" err="1"/>
              <a:t>besetzt</a:t>
            </a:r>
            <a:endParaRPr lang="en-US" altLang="de-DE" sz="1400" dirty="0"/>
          </a:p>
        </p:txBody>
      </p:sp>
    </p:spTree>
    <p:extLst>
      <p:ext uri="{BB962C8B-B14F-4D97-AF65-F5344CB8AC3E}">
        <p14:creationId xmlns:p14="http://schemas.microsoft.com/office/powerpoint/2010/main" val="3694444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25" grpId="0"/>
      <p:bldP spid="26" grpId="0"/>
      <p:bldP spid="27" grpId="0"/>
      <p:bldP spid="28" grpId="0"/>
      <p:bldP spid="29" grpId="0"/>
      <p:bldP spid="34" grpId="0"/>
      <p:bldP spid="35" grpId="0"/>
      <p:bldP spid="3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803D7-255E-A24A-9648-1C5A01782367}" type="slidenum">
              <a:rPr lang="de-DE"/>
              <a:pPr/>
              <a:t>26</a:t>
            </a:fld>
            <a:endParaRPr lang="de-DE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260350"/>
            <a:ext cx="8856983" cy="503238"/>
          </a:xfrm>
        </p:spPr>
        <p:txBody>
          <a:bodyPr/>
          <a:lstStyle/>
          <a:p>
            <a:r>
              <a:rPr lang="de-DE" dirty="0" err="1"/>
              <a:t>Hashing</a:t>
            </a:r>
            <a:r>
              <a:rPr lang="de-DE" dirty="0"/>
              <a:t> mit Linearer Sondierung (Linear </a:t>
            </a:r>
            <a:r>
              <a:rPr lang="de-DE" dirty="0" err="1"/>
              <a:t>Probing</a:t>
            </a:r>
            <a:r>
              <a:rPr lang="de-DE" dirty="0"/>
              <a:t>)</a:t>
            </a:r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1763713" y="2133600"/>
            <a:ext cx="503237" cy="503238"/>
          </a:xfrm>
          <a:prstGeom prst="rect">
            <a:avLst/>
          </a:prstGeom>
          <a:solidFill>
            <a:schemeClr val="accent1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</a:t>
            </a: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2771775" y="2133600"/>
            <a:ext cx="50323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3</a:t>
            </a:r>
          </a:p>
        </p:txBody>
      </p:sp>
      <p:sp>
        <p:nvSpPr>
          <p:cNvPr id="44038" name="Rectangle 6"/>
          <p:cNvSpPr>
            <a:spLocks noChangeArrowheads="1"/>
          </p:cNvSpPr>
          <p:nvPr/>
        </p:nvSpPr>
        <p:spPr bwMode="auto">
          <a:xfrm>
            <a:off x="3779838" y="2133600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5</a:t>
            </a:r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5795963" y="2133600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14</a:t>
            </a:r>
          </a:p>
        </p:txBody>
      </p:sp>
      <p:sp>
        <p:nvSpPr>
          <p:cNvPr id="44040" name="Rectangle 8"/>
          <p:cNvSpPr>
            <a:spLocks noChangeArrowheads="1"/>
          </p:cNvSpPr>
          <p:nvPr/>
        </p:nvSpPr>
        <p:spPr bwMode="auto">
          <a:xfrm>
            <a:off x="6804025" y="2133600"/>
            <a:ext cx="50323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19</a:t>
            </a:r>
          </a:p>
        </p:txBody>
      </p:sp>
      <p:sp>
        <p:nvSpPr>
          <p:cNvPr id="44041" name="Rectangle 9"/>
          <p:cNvSpPr>
            <a:spLocks noChangeArrowheads="1"/>
          </p:cNvSpPr>
          <p:nvPr/>
        </p:nvSpPr>
        <p:spPr bwMode="auto">
          <a:xfrm>
            <a:off x="4787900" y="2133600"/>
            <a:ext cx="50323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10</a:t>
            </a:r>
          </a:p>
        </p:txBody>
      </p:sp>
      <p:sp>
        <p:nvSpPr>
          <p:cNvPr id="44042" name="Rectangle 10"/>
          <p:cNvSpPr>
            <a:spLocks noChangeArrowheads="1"/>
          </p:cNvSpPr>
          <p:nvPr/>
        </p:nvSpPr>
        <p:spPr bwMode="auto">
          <a:xfrm>
            <a:off x="1765300" y="4941888"/>
            <a:ext cx="5543550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4043" name="Rectangle 11"/>
          <p:cNvSpPr>
            <a:spLocks noChangeArrowheads="1"/>
          </p:cNvSpPr>
          <p:nvPr/>
        </p:nvSpPr>
        <p:spPr bwMode="auto">
          <a:xfrm>
            <a:off x="2268538" y="4941888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14</a:t>
            </a:r>
          </a:p>
        </p:txBody>
      </p:sp>
      <p:sp>
        <p:nvSpPr>
          <p:cNvPr id="44044" name="Rectangle 12"/>
          <p:cNvSpPr>
            <a:spLocks noChangeArrowheads="1"/>
          </p:cNvSpPr>
          <p:nvPr/>
        </p:nvSpPr>
        <p:spPr bwMode="auto">
          <a:xfrm>
            <a:off x="3276600" y="4941888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5</a:t>
            </a:r>
          </a:p>
        </p:txBody>
      </p:sp>
      <p:sp>
        <p:nvSpPr>
          <p:cNvPr id="44045" name="Rectangle 13"/>
          <p:cNvSpPr>
            <a:spLocks noChangeArrowheads="1"/>
          </p:cNvSpPr>
          <p:nvPr/>
        </p:nvSpPr>
        <p:spPr bwMode="auto">
          <a:xfrm>
            <a:off x="5292725" y="4941888"/>
            <a:ext cx="503238" cy="503237"/>
          </a:xfrm>
          <a:prstGeom prst="rect">
            <a:avLst/>
          </a:prstGeom>
          <a:solidFill>
            <a:schemeClr val="accent1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</a:t>
            </a:r>
          </a:p>
        </p:txBody>
      </p:sp>
      <p:sp>
        <p:nvSpPr>
          <p:cNvPr id="44046" name="Rectangle 14"/>
          <p:cNvSpPr>
            <a:spLocks noChangeArrowheads="1"/>
          </p:cNvSpPr>
          <p:nvPr/>
        </p:nvSpPr>
        <p:spPr bwMode="auto">
          <a:xfrm>
            <a:off x="4284663" y="4941888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3</a:t>
            </a:r>
          </a:p>
        </p:txBody>
      </p:sp>
      <p:sp>
        <p:nvSpPr>
          <p:cNvPr id="44047" name="Rectangle 15"/>
          <p:cNvSpPr>
            <a:spLocks noChangeArrowheads="1"/>
          </p:cNvSpPr>
          <p:nvPr/>
        </p:nvSpPr>
        <p:spPr bwMode="auto">
          <a:xfrm>
            <a:off x="4789488" y="4941888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19</a:t>
            </a:r>
          </a:p>
        </p:txBody>
      </p:sp>
      <p:sp>
        <p:nvSpPr>
          <p:cNvPr id="44048" name="Rectangle 16"/>
          <p:cNvSpPr>
            <a:spLocks noChangeArrowheads="1"/>
          </p:cNvSpPr>
          <p:nvPr/>
        </p:nvSpPr>
        <p:spPr bwMode="auto">
          <a:xfrm>
            <a:off x="6300788" y="4941888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10</a:t>
            </a:r>
          </a:p>
        </p:txBody>
      </p:sp>
      <p:sp>
        <p:nvSpPr>
          <p:cNvPr id="44049" name="Text Box 17"/>
          <p:cNvSpPr txBox="1">
            <a:spLocks noChangeArrowheads="1"/>
          </p:cNvSpPr>
          <p:nvPr/>
        </p:nvSpPr>
        <p:spPr bwMode="auto">
          <a:xfrm>
            <a:off x="1476375" y="3213100"/>
            <a:ext cx="5550302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800" dirty="0"/>
              <a:t>Speichere Element </a:t>
            </a:r>
            <a:r>
              <a:rPr lang="de-DE" sz="2800" dirty="0" err="1">
                <a:solidFill>
                  <a:schemeClr val="hlink"/>
                </a:solidFill>
              </a:rPr>
              <a:t>e</a:t>
            </a:r>
            <a:r>
              <a:rPr lang="de-DE" sz="2800" dirty="0">
                <a:solidFill>
                  <a:schemeClr val="hlink"/>
                </a:solidFill>
              </a:rPr>
              <a:t> </a:t>
            </a:r>
            <a:r>
              <a:rPr lang="de-DE" sz="2800" dirty="0"/>
              <a:t>im ersten freien</a:t>
            </a:r>
          </a:p>
          <a:p>
            <a:r>
              <a:rPr lang="de-DE" sz="2800" dirty="0"/>
              <a:t>Ort </a:t>
            </a:r>
            <a:r>
              <a:rPr lang="de-DE" sz="2800" dirty="0">
                <a:solidFill>
                  <a:schemeClr val="hlink"/>
                </a:solidFill>
              </a:rPr>
              <a:t>T[i], T[i+1], T[i+2],…</a:t>
            </a:r>
            <a:r>
              <a:rPr lang="de-DE" sz="2800" dirty="0"/>
              <a:t> mit </a:t>
            </a:r>
            <a:r>
              <a:rPr lang="de-DE" sz="2800" dirty="0">
                <a:solidFill>
                  <a:schemeClr val="hlink"/>
                </a:solidFill>
              </a:rPr>
              <a:t>i=h(</a:t>
            </a:r>
            <a:r>
              <a:rPr lang="de-DE" sz="2800" dirty="0" err="1">
                <a:solidFill>
                  <a:schemeClr val="hlink"/>
                </a:solidFill>
              </a:rPr>
              <a:t>k</a:t>
            </a:r>
            <a:r>
              <a:rPr lang="de-DE" sz="2800" dirty="0">
                <a:solidFill>
                  <a:schemeClr val="hlink"/>
                </a:solidFill>
              </a:rPr>
              <a:t>)</a:t>
            </a:r>
          </a:p>
        </p:txBody>
      </p:sp>
      <p:sp>
        <p:nvSpPr>
          <p:cNvPr id="44050" name="Line 18"/>
          <p:cNvSpPr>
            <a:spLocks noChangeShapeType="1"/>
          </p:cNvSpPr>
          <p:nvPr/>
        </p:nvSpPr>
        <p:spPr bwMode="auto">
          <a:xfrm>
            <a:off x="1979613" y="2638425"/>
            <a:ext cx="2376487" cy="23034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51" name="Line 19"/>
          <p:cNvSpPr>
            <a:spLocks noChangeShapeType="1"/>
          </p:cNvSpPr>
          <p:nvPr/>
        </p:nvSpPr>
        <p:spPr bwMode="auto">
          <a:xfrm>
            <a:off x="2987675" y="2638425"/>
            <a:ext cx="1512888" cy="23034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52" name="Line 20"/>
          <p:cNvSpPr>
            <a:spLocks noChangeShapeType="1"/>
          </p:cNvSpPr>
          <p:nvPr/>
        </p:nvSpPr>
        <p:spPr bwMode="auto">
          <a:xfrm flipH="1">
            <a:off x="3492500" y="2638425"/>
            <a:ext cx="503238" cy="23034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53" name="Line 21"/>
          <p:cNvSpPr>
            <a:spLocks noChangeShapeType="1"/>
          </p:cNvSpPr>
          <p:nvPr/>
        </p:nvSpPr>
        <p:spPr bwMode="auto">
          <a:xfrm>
            <a:off x="5003800" y="2638425"/>
            <a:ext cx="1584325" cy="23034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54" name="Line 22"/>
          <p:cNvSpPr>
            <a:spLocks noChangeShapeType="1"/>
          </p:cNvSpPr>
          <p:nvPr/>
        </p:nvSpPr>
        <p:spPr bwMode="auto">
          <a:xfrm flipH="1">
            <a:off x="2484438" y="2638425"/>
            <a:ext cx="3600450" cy="23034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55" name="Line 23"/>
          <p:cNvSpPr>
            <a:spLocks noChangeShapeType="1"/>
          </p:cNvSpPr>
          <p:nvPr/>
        </p:nvSpPr>
        <p:spPr bwMode="auto">
          <a:xfrm flipH="1">
            <a:off x="4643438" y="2638425"/>
            <a:ext cx="2376487" cy="23034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56" name="Text Box 24"/>
          <p:cNvSpPr txBox="1">
            <a:spLocks noChangeArrowheads="1"/>
          </p:cNvSpPr>
          <p:nvPr/>
        </p:nvSpPr>
        <p:spPr bwMode="auto">
          <a:xfrm>
            <a:off x="1042988" y="2133600"/>
            <a:ext cx="6937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>
                <a:solidFill>
                  <a:srgbClr val="FF0000"/>
                </a:solidFill>
              </a:rPr>
              <a:t>neu</a:t>
            </a:r>
          </a:p>
        </p:txBody>
      </p:sp>
      <p:sp>
        <p:nvSpPr>
          <p:cNvPr id="25" name="Textfeld 2"/>
          <p:cNvSpPr txBox="1"/>
          <p:nvPr/>
        </p:nvSpPr>
        <p:spPr>
          <a:xfrm>
            <a:off x="1892653" y="5517232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0</a:t>
            </a:r>
          </a:p>
        </p:txBody>
      </p:sp>
      <p:sp>
        <p:nvSpPr>
          <p:cNvPr id="27" name="Textfeld 26"/>
          <p:cNvSpPr txBox="1"/>
          <p:nvPr/>
        </p:nvSpPr>
        <p:spPr>
          <a:xfrm>
            <a:off x="2339752" y="5517232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1</a:t>
            </a:r>
          </a:p>
        </p:txBody>
      </p:sp>
      <p:sp>
        <p:nvSpPr>
          <p:cNvPr id="28" name="Textfeld 27"/>
          <p:cNvSpPr txBox="1"/>
          <p:nvPr/>
        </p:nvSpPr>
        <p:spPr>
          <a:xfrm>
            <a:off x="2843808" y="5517232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2</a:t>
            </a:r>
          </a:p>
        </p:txBody>
      </p:sp>
      <p:sp>
        <p:nvSpPr>
          <p:cNvPr id="29" name="Textfeld 28"/>
          <p:cNvSpPr txBox="1"/>
          <p:nvPr/>
        </p:nvSpPr>
        <p:spPr>
          <a:xfrm>
            <a:off x="3386155" y="5517232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3</a:t>
            </a:r>
          </a:p>
        </p:txBody>
      </p:sp>
      <p:sp>
        <p:nvSpPr>
          <p:cNvPr id="30" name="Textfeld 29"/>
          <p:cNvSpPr txBox="1"/>
          <p:nvPr/>
        </p:nvSpPr>
        <p:spPr>
          <a:xfrm>
            <a:off x="3851920" y="5517232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4</a:t>
            </a:r>
          </a:p>
        </p:txBody>
      </p:sp>
      <p:sp>
        <p:nvSpPr>
          <p:cNvPr id="31" name="Textfeld 30"/>
          <p:cNvSpPr txBox="1"/>
          <p:nvPr/>
        </p:nvSpPr>
        <p:spPr>
          <a:xfrm>
            <a:off x="4355976" y="5517232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5</a:t>
            </a:r>
          </a:p>
        </p:txBody>
      </p:sp>
      <p:sp>
        <p:nvSpPr>
          <p:cNvPr id="32" name="Textfeld 31"/>
          <p:cNvSpPr txBox="1"/>
          <p:nvPr/>
        </p:nvSpPr>
        <p:spPr>
          <a:xfrm>
            <a:off x="4898323" y="5517232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6</a:t>
            </a:r>
          </a:p>
        </p:txBody>
      </p:sp>
      <p:sp>
        <p:nvSpPr>
          <p:cNvPr id="33" name="Textfeld 32"/>
          <p:cNvSpPr txBox="1"/>
          <p:nvPr/>
        </p:nvSpPr>
        <p:spPr>
          <a:xfrm>
            <a:off x="5364088" y="5517232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7</a:t>
            </a:r>
          </a:p>
        </p:txBody>
      </p:sp>
      <p:sp>
        <p:nvSpPr>
          <p:cNvPr id="34" name="Textfeld 33"/>
          <p:cNvSpPr txBox="1"/>
          <p:nvPr/>
        </p:nvSpPr>
        <p:spPr>
          <a:xfrm>
            <a:off x="5868144" y="5517232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8</a:t>
            </a:r>
          </a:p>
        </p:txBody>
      </p:sp>
      <p:sp>
        <p:nvSpPr>
          <p:cNvPr id="35" name="Textfeld 34"/>
          <p:cNvSpPr txBox="1"/>
          <p:nvPr/>
        </p:nvSpPr>
        <p:spPr>
          <a:xfrm>
            <a:off x="6372200" y="5517232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9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6876256" y="5517232"/>
            <a:ext cx="421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150688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D1A4C-0AC0-E145-81CD-2ABDA55C212D}" type="slidenum">
              <a:rPr lang="de-DE"/>
              <a:pPr/>
              <a:t>27</a:t>
            </a:fld>
            <a:endParaRPr lang="de-DE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Hashing</a:t>
            </a:r>
            <a:r>
              <a:rPr lang="de-DE" dirty="0"/>
              <a:t> mit Linearer Sondierung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503239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de-DE" sz="2400" dirty="0">
                <a:solidFill>
                  <a:schemeClr val="hlink"/>
                </a:solidFill>
              </a:rPr>
              <a:t>T: </a:t>
            </a:r>
            <a:r>
              <a:rPr lang="de-DE" sz="2400" dirty="0"/>
              <a:t>Array</a:t>
            </a:r>
            <a:r>
              <a:rPr lang="de-DE" sz="2400" dirty="0">
                <a:solidFill>
                  <a:schemeClr val="hlink"/>
                </a:solidFill>
              </a:rPr>
              <a:t> [1..m]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pairs</a:t>
            </a:r>
            <a:r>
              <a:rPr lang="de-DE" sz="2400" dirty="0">
                <a:solidFill>
                  <a:srgbClr val="009899"/>
                </a:solidFill>
              </a:rPr>
              <a:t> (</a:t>
            </a:r>
            <a:r>
              <a:rPr lang="de-DE" sz="2400" dirty="0" err="1">
                <a:solidFill>
                  <a:srgbClr val="009899"/>
                </a:solidFill>
              </a:rPr>
              <a:t>key</a:t>
            </a:r>
            <a:r>
              <a:rPr lang="de-DE" sz="2400" dirty="0">
                <a:solidFill>
                  <a:srgbClr val="009899"/>
                </a:solidFill>
              </a:rPr>
              <a:t>, </a:t>
            </a:r>
            <a:r>
              <a:rPr lang="de-DE" sz="2400" dirty="0" err="1">
                <a:solidFill>
                  <a:srgbClr val="009899"/>
                </a:solidFill>
              </a:rPr>
              <a:t>element</a:t>
            </a:r>
            <a:r>
              <a:rPr lang="de-DE" sz="2400" dirty="0">
                <a:solidFill>
                  <a:schemeClr val="hlink"/>
                </a:solidFill>
              </a:rPr>
              <a:t>)    </a:t>
            </a:r>
            <a:r>
              <a:rPr lang="de-DE" sz="2400" dirty="0">
                <a:solidFill>
                  <a:srgbClr val="FF0000"/>
                </a:solidFill>
              </a:rPr>
              <a:t>// m&gt;n</a:t>
            </a:r>
          </a:p>
          <a:p>
            <a:pPr>
              <a:lnSpc>
                <a:spcPct val="90000"/>
              </a:lnSpc>
              <a:buFontTx/>
              <a:buNone/>
            </a:pPr>
            <a:endParaRPr lang="de-DE" sz="2400" dirty="0">
              <a:solidFill>
                <a:schemeClr val="hlink"/>
              </a:solidFill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0486D232-4AB8-8145-A6AA-E64270716BA7}"/>
              </a:ext>
            </a:extLst>
          </p:cNvPr>
          <p:cNvSpPr txBox="1"/>
          <p:nvPr/>
        </p:nvSpPr>
        <p:spPr>
          <a:xfrm>
            <a:off x="468313" y="1788349"/>
            <a:ext cx="8568183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600" b="0" dirty="0" err="1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function</a:t>
            </a:r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de-DE" sz="1600" b="0" dirty="0" err="1">
                <a:solidFill>
                  <a:srgbClr val="795E26"/>
                </a:solidFill>
                <a:effectLst/>
                <a:latin typeface="Courier New" panose="02070309020205020404" pitchFamily="49" charset="0"/>
              </a:rPr>
              <a:t>insert</a:t>
            </a:r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(k, e, d)</a:t>
            </a:r>
          </a:p>
          <a:p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  T = </a:t>
            </a:r>
            <a:r>
              <a:rPr lang="de-DE" sz="1600" b="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d.internal_repr</a:t>
            </a:r>
            <a:r>
              <a:rPr lang="de-DE" sz="1600" dirty="0">
                <a:solidFill>
                  <a:srgbClr val="000000"/>
                </a:solidFill>
                <a:latin typeface="Courier New" panose="02070309020205020404" pitchFamily="49" charset="0"/>
              </a:rPr>
              <a:t>; </a:t>
            </a:r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i = </a:t>
            </a:r>
            <a:r>
              <a:rPr lang="de-DE" sz="1600" b="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d.</a:t>
            </a:r>
            <a:r>
              <a:rPr lang="de-DE" sz="1600" b="0" dirty="0" err="1">
                <a:solidFill>
                  <a:srgbClr val="795E26"/>
                </a:solidFill>
                <a:effectLst/>
                <a:latin typeface="Courier New" panose="02070309020205020404" pitchFamily="49" charset="0"/>
              </a:rPr>
              <a:t>h</a:t>
            </a:r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(k)</a:t>
            </a:r>
          </a:p>
          <a:p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  </a:t>
            </a:r>
            <a:r>
              <a:rPr lang="de-DE" sz="16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while</a:t>
            </a:r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!</a:t>
            </a:r>
            <a:r>
              <a:rPr lang="de-DE" sz="1600" b="0" dirty="0" err="1">
                <a:solidFill>
                  <a:srgbClr val="795E26"/>
                </a:solidFill>
                <a:effectLst/>
                <a:latin typeface="Courier New" panose="02070309020205020404" pitchFamily="49" charset="0"/>
              </a:rPr>
              <a:t>isnothing</a:t>
            </a:r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(T[i]) &amp;&amp; T[i][</a:t>
            </a:r>
            <a:r>
              <a:rPr lang="de-DE" sz="16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] != k</a:t>
            </a:r>
          </a:p>
          <a:p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      i = (i + 1) % </a:t>
            </a:r>
            <a:r>
              <a:rPr lang="de-DE" sz="1600" b="0" dirty="0" err="1">
                <a:solidFill>
                  <a:srgbClr val="795E26"/>
                </a:solidFill>
                <a:effectLst/>
                <a:latin typeface="Courier New" panose="02070309020205020404" pitchFamily="49" charset="0"/>
              </a:rPr>
              <a:t>length</a:t>
            </a:r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(T)</a:t>
            </a:r>
          </a:p>
          <a:p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  </a:t>
            </a:r>
            <a:r>
              <a:rPr lang="de-DE" sz="1600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end</a:t>
            </a:r>
            <a:endParaRPr lang="de-DE" sz="16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  T[i] = (</a:t>
            </a:r>
            <a:r>
              <a:rPr lang="de-DE" sz="1600" b="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k,e</a:t>
            </a:r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)</a:t>
            </a:r>
          </a:p>
          <a:p>
            <a:r>
              <a:rPr lang="de-DE" sz="1600" dirty="0">
                <a:solidFill>
                  <a:srgbClr val="0000FF"/>
                </a:solidFill>
                <a:latin typeface="Courier New" panose="02070309020205020404" pitchFamily="49" charset="0"/>
              </a:rPr>
              <a:t>end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A9604FDA-387D-7BAF-BB30-2B288D72B94C}"/>
              </a:ext>
            </a:extLst>
          </p:cNvPr>
          <p:cNvSpPr txBox="1"/>
          <p:nvPr/>
        </p:nvSpPr>
        <p:spPr>
          <a:xfrm>
            <a:off x="457200" y="3604231"/>
            <a:ext cx="8435280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600" b="0" dirty="0" err="1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function</a:t>
            </a:r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de-DE" sz="1600" b="0" dirty="0" err="1">
                <a:solidFill>
                  <a:srgbClr val="795E26"/>
                </a:solidFill>
                <a:effectLst/>
                <a:latin typeface="Courier New" panose="02070309020205020404" pitchFamily="49" charset="0"/>
              </a:rPr>
              <a:t>lookup</a:t>
            </a:r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(k, d)</a:t>
            </a:r>
          </a:p>
          <a:p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  T = </a:t>
            </a:r>
            <a:r>
              <a:rPr lang="de-DE" sz="1600" b="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d.internal_repr</a:t>
            </a:r>
            <a:r>
              <a:rPr lang="de-DE" sz="1600" dirty="0">
                <a:solidFill>
                  <a:srgbClr val="000000"/>
                </a:solidFill>
                <a:latin typeface="Courier New" panose="02070309020205020404" pitchFamily="49" charset="0"/>
              </a:rPr>
              <a:t>; </a:t>
            </a:r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i = </a:t>
            </a:r>
            <a:r>
              <a:rPr lang="de-DE" sz="1600" b="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d.</a:t>
            </a:r>
            <a:r>
              <a:rPr lang="de-DE" sz="1600" b="0" dirty="0" err="1">
                <a:solidFill>
                  <a:srgbClr val="795E26"/>
                </a:solidFill>
                <a:effectLst/>
                <a:latin typeface="Courier New" panose="02070309020205020404" pitchFamily="49" charset="0"/>
              </a:rPr>
              <a:t>h</a:t>
            </a:r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(k)</a:t>
            </a:r>
          </a:p>
          <a:p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  </a:t>
            </a:r>
            <a:r>
              <a:rPr lang="de-DE" sz="16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while</a:t>
            </a:r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!</a:t>
            </a:r>
            <a:r>
              <a:rPr lang="de-DE" sz="1600" b="0" dirty="0" err="1">
                <a:solidFill>
                  <a:srgbClr val="795E26"/>
                </a:solidFill>
                <a:effectLst/>
                <a:latin typeface="Courier New" panose="02070309020205020404" pitchFamily="49" charset="0"/>
              </a:rPr>
              <a:t>isnothing</a:t>
            </a:r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(T[i]) &amp;&amp; T[i][</a:t>
            </a:r>
            <a:r>
              <a:rPr lang="de-DE" sz="16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] != k</a:t>
            </a:r>
          </a:p>
          <a:p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      i = (i + 1) % </a:t>
            </a:r>
            <a:r>
              <a:rPr lang="de-DE" sz="1600" b="0" dirty="0" err="1">
                <a:solidFill>
                  <a:srgbClr val="795E26"/>
                </a:solidFill>
                <a:effectLst/>
                <a:latin typeface="Courier New" panose="02070309020205020404" pitchFamily="49" charset="0"/>
              </a:rPr>
              <a:t>length</a:t>
            </a:r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(T)</a:t>
            </a:r>
          </a:p>
          <a:p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  </a:t>
            </a:r>
            <a:r>
              <a:rPr lang="de-DE" sz="1600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end</a:t>
            </a:r>
            <a:endParaRPr lang="de-DE" sz="16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  </a:t>
            </a:r>
            <a:r>
              <a:rPr lang="de-DE" sz="16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if</a:t>
            </a:r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de-DE" sz="1600" b="0" dirty="0" err="1">
                <a:solidFill>
                  <a:srgbClr val="795E26"/>
                </a:solidFill>
                <a:effectLst/>
                <a:latin typeface="Courier New" panose="02070309020205020404" pitchFamily="49" charset="0"/>
              </a:rPr>
              <a:t>isnothing</a:t>
            </a:r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(T[i]) || T[i][</a:t>
            </a:r>
            <a:r>
              <a:rPr lang="de-DE" sz="16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] != k</a:t>
            </a:r>
          </a:p>
          <a:p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      </a:t>
            </a:r>
            <a:r>
              <a:rPr lang="de-DE" sz="16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return</a:t>
            </a:r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de-DE" sz="1600" b="0" dirty="0" err="1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nothing</a:t>
            </a:r>
            <a:endParaRPr lang="de-DE" sz="16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  </a:t>
            </a:r>
            <a:r>
              <a:rPr lang="de-DE" sz="16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else</a:t>
            </a:r>
            <a:endParaRPr lang="de-DE" sz="16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      </a:t>
            </a:r>
            <a:r>
              <a:rPr lang="de-DE" sz="16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return</a:t>
            </a:r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T[i][</a:t>
            </a:r>
            <a:r>
              <a:rPr lang="de-DE" sz="16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2</a:t>
            </a:r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]</a:t>
            </a:r>
          </a:p>
          <a:p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  </a:t>
            </a:r>
            <a:r>
              <a:rPr lang="de-DE" sz="1600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end</a:t>
            </a:r>
            <a:endParaRPr lang="de-DE" sz="16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1600" dirty="0">
                <a:solidFill>
                  <a:srgbClr val="0000FF"/>
                </a:solidFill>
                <a:latin typeface="Courier New" panose="02070309020205020404" pitchFamily="49" charset="0"/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1259591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6F3EA-CB05-104E-AF93-C7D7C7E6FA3B}" type="slidenum">
              <a:rPr lang="de-DE"/>
              <a:pPr/>
              <a:t>28</a:t>
            </a:fld>
            <a:endParaRPr lang="de-DE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Hashing</a:t>
            </a:r>
            <a:r>
              <a:rPr lang="de-DE" dirty="0"/>
              <a:t> mit Linearer Sondierung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de-DE" sz="2800" dirty="0">
                <a:solidFill>
                  <a:srgbClr val="FF0000"/>
                </a:solidFill>
              </a:rPr>
              <a:t>Problem: Löschen von Elementen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de-DE" sz="1600" dirty="0">
              <a:solidFill>
                <a:srgbClr val="FF0000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de-DE" sz="2800" dirty="0">
                <a:solidFill>
                  <a:schemeClr val="accent2"/>
                </a:solidFill>
              </a:rPr>
              <a:t>Lösungen: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de-DE" sz="2800" dirty="0"/>
              <a:t>Verbiete Löschungen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de-DE" sz="2800" dirty="0"/>
              <a:t>Markiere Position als gelöscht mit speziellem Zeichen (ungleich </a:t>
            </a:r>
            <a:r>
              <a:rPr lang="en-US" sz="2800" dirty="0">
                <a:solidFill>
                  <a:schemeClr val="hlink"/>
                </a:solidFill>
                <a:latin typeface="cmsy10" charset="0"/>
              </a:rPr>
              <a:t>⊥</a:t>
            </a:r>
            <a:r>
              <a:rPr lang="de-DE" sz="2800" dirty="0"/>
              <a:t>)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de-DE" sz="2800" dirty="0"/>
              <a:t>Stelle die folgende </a:t>
            </a:r>
            <a:r>
              <a:rPr lang="de-DE" sz="2800" dirty="0">
                <a:solidFill>
                  <a:srgbClr val="FF0000"/>
                </a:solidFill>
              </a:rPr>
              <a:t>Invariante</a:t>
            </a:r>
            <a:r>
              <a:rPr lang="de-DE" sz="2800" dirty="0"/>
              <a:t> sicher:</a:t>
            </a:r>
            <a:br>
              <a:rPr lang="de-DE" sz="2800" dirty="0"/>
            </a:br>
            <a:r>
              <a:rPr lang="de-DE" sz="2800" dirty="0"/>
              <a:t>Für jedes </a:t>
            </a:r>
            <a:r>
              <a:rPr lang="de-DE" sz="2800" dirty="0" err="1">
                <a:solidFill>
                  <a:schemeClr val="hlink"/>
                </a:solidFill>
              </a:rPr>
              <a:t>e</a:t>
            </a:r>
            <a:r>
              <a:rPr lang="de-DE" sz="2800" dirty="0">
                <a:solidFill>
                  <a:schemeClr val="hlink"/>
                </a:solidFill>
              </a:rPr>
              <a:t> </a:t>
            </a:r>
            <a:r>
              <a:rPr lang="en-US" sz="2800" dirty="0">
                <a:solidFill>
                  <a:schemeClr val="hlink"/>
                </a:solidFill>
                <a:latin typeface="cmsy10" charset="0"/>
              </a:rPr>
              <a:t>∈</a:t>
            </a:r>
            <a:r>
              <a:rPr lang="de-DE" sz="2800" dirty="0">
                <a:solidFill>
                  <a:schemeClr val="hlink"/>
                </a:solidFill>
              </a:rPr>
              <a:t> S</a:t>
            </a:r>
            <a:r>
              <a:rPr lang="de-DE" sz="2800" dirty="0"/>
              <a:t> mit idealer Position </a:t>
            </a:r>
            <a:r>
              <a:rPr lang="de-DE" sz="2800" dirty="0">
                <a:solidFill>
                  <a:schemeClr val="hlink"/>
                </a:solidFill>
              </a:rPr>
              <a:t>i=h(</a:t>
            </a:r>
            <a:r>
              <a:rPr lang="de-DE" sz="2800" dirty="0" err="1">
                <a:solidFill>
                  <a:schemeClr val="hlink"/>
                </a:solidFill>
              </a:rPr>
              <a:t>k</a:t>
            </a:r>
            <a:r>
              <a:rPr lang="de-DE" sz="2800" dirty="0">
                <a:solidFill>
                  <a:schemeClr val="hlink"/>
                </a:solidFill>
              </a:rPr>
              <a:t>)</a:t>
            </a:r>
            <a:r>
              <a:rPr lang="de-DE" sz="2800" dirty="0"/>
              <a:t> und aktueller Position</a:t>
            </a:r>
            <a:r>
              <a:rPr lang="de-DE" sz="2800" dirty="0">
                <a:solidFill>
                  <a:schemeClr val="hlink"/>
                </a:solidFill>
              </a:rPr>
              <a:t> </a:t>
            </a:r>
            <a:r>
              <a:rPr lang="de-DE" sz="2800" dirty="0" err="1">
                <a:solidFill>
                  <a:schemeClr val="hlink"/>
                </a:solidFill>
              </a:rPr>
              <a:t>j</a:t>
            </a:r>
            <a:r>
              <a:rPr lang="de-DE" sz="2800" dirty="0"/>
              <a:t> gilt</a:t>
            </a:r>
            <a:br>
              <a:rPr lang="de-DE" sz="2800" dirty="0"/>
            </a:br>
            <a:br>
              <a:rPr lang="de-DE" sz="1600" dirty="0"/>
            </a:br>
            <a:r>
              <a:rPr lang="de-DE" sz="2800" dirty="0"/>
              <a:t>             </a:t>
            </a:r>
            <a:r>
              <a:rPr lang="de-DE" sz="2800" dirty="0">
                <a:solidFill>
                  <a:schemeClr val="hlink"/>
                </a:solidFill>
              </a:rPr>
              <a:t>T[i],T[i+1]…,T[</a:t>
            </a:r>
            <a:r>
              <a:rPr lang="de-DE" sz="2800" dirty="0" err="1">
                <a:solidFill>
                  <a:schemeClr val="hlink"/>
                </a:solidFill>
              </a:rPr>
              <a:t>j</a:t>
            </a:r>
            <a:r>
              <a:rPr lang="de-DE" sz="2800" dirty="0">
                <a:solidFill>
                  <a:schemeClr val="hlink"/>
                </a:solidFill>
              </a:rPr>
              <a:t>]</a:t>
            </a:r>
            <a:r>
              <a:rPr lang="de-DE" sz="2800" dirty="0"/>
              <a:t> sind besetzt</a:t>
            </a:r>
          </a:p>
        </p:txBody>
      </p:sp>
    </p:spTree>
    <p:extLst>
      <p:ext uri="{BB962C8B-B14F-4D97-AF65-F5344CB8AC3E}">
        <p14:creationId xmlns:p14="http://schemas.microsoft.com/office/powerpoint/2010/main" val="2237922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Nachteile der Linearen Sondierung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Sondierungssequenzen werden mit der Zeit länger</a:t>
            </a:r>
          </a:p>
          <a:p>
            <a:pPr lvl="1"/>
            <a:r>
              <a:rPr lang="de-DE" dirty="0"/>
              <a:t>Schlüssel tendieren zur Häufung in einem Teil der Tabelle</a:t>
            </a:r>
          </a:p>
          <a:p>
            <a:pPr lvl="1"/>
            <a:r>
              <a:rPr lang="de-DE" dirty="0"/>
              <a:t>Schlüssel, die in den Cluster </a:t>
            </a:r>
            <a:r>
              <a:rPr lang="de-DE" dirty="0" err="1"/>
              <a:t>gehasht</a:t>
            </a:r>
            <a:r>
              <a:rPr lang="de-DE" dirty="0"/>
              <a:t> werden, </a:t>
            </a:r>
            <a:br>
              <a:rPr lang="de-DE" dirty="0"/>
            </a:br>
            <a:r>
              <a:rPr lang="de-DE" dirty="0"/>
              <a:t>am Ende des Clusters gespeichert </a:t>
            </a:r>
            <a:br>
              <a:rPr lang="de-DE" dirty="0"/>
            </a:br>
            <a:r>
              <a:rPr lang="de-DE" dirty="0"/>
              <a:t>(</a:t>
            </a:r>
            <a:r>
              <a:rPr lang="de-DE" dirty="0">
                <a:sym typeface="Wingdings"/>
              </a:rPr>
              <a:t> </a:t>
            </a:r>
            <a:r>
              <a:rPr lang="de-DE" dirty="0"/>
              <a:t>vergrößern damit den Cluster)</a:t>
            </a:r>
          </a:p>
          <a:p>
            <a:pPr lvl="1"/>
            <a:r>
              <a:rPr lang="de-DE" dirty="0"/>
              <a:t>Seiteneffekt</a:t>
            </a:r>
          </a:p>
          <a:p>
            <a:pPr lvl="2"/>
            <a:r>
              <a:rPr lang="de-DE" dirty="0"/>
              <a:t>Andere Schlüssel sind auch betroffen, falls sie in die Nachbarschaft </a:t>
            </a:r>
            <a:r>
              <a:rPr lang="de-DE" dirty="0" err="1"/>
              <a:t>gehasht</a:t>
            </a:r>
            <a:r>
              <a:rPr lang="de-DE" dirty="0"/>
              <a:t> werden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fld id="{9EB4CD31-77A3-2C44-8B3A-B51BA16ADD55}" type="slidenum">
              <a:rPr lang="de-DE"/>
              <a:pPr/>
              <a:t>29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52679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BBF72-301F-0040-A9A0-215BABAF3141}" type="slidenum">
              <a:rPr lang="de-DE"/>
              <a:pPr/>
              <a:t>3</a:t>
            </a:fld>
            <a:endParaRPr lang="de-DE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Wörterbuch-Datenstruktur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196975"/>
            <a:ext cx="8507413" cy="4968875"/>
          </a:xfrm>
        </p:spPr>
        <p:txBody>
          <a:bodyPr/>
          <a:lstStyle/>
          <a:p>
            <a:pPr>
              <a:buFontTx/>
              <a:buNone/>
            </a:pPr>
            <a:r>
              <a:rPr lang="de-DE" dirty="0">
                <a:solidFill>
                  <a:schemeClr val="hlink"/>
                </a:solidFill>
              </a:rPr>
              <a:t>s:</a:t>
            </a:r>
            <a:r>
              <a:rPr lang="de-DE" dirty="0">
                <a:solidFill>
                  <a:schemeClr val="accent2"/>
                </a:solidFill>
              </a:rPr>
              <a:t> </a:t>
            </a:r>
            <a:r>
              <a:rPr lang="de-DE" dirty="0"/>
              <a:t>Menge von Schlüssel-Wert-Paaren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key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object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)</a:t>
            </a:r>
          </a:p>
          <a:p>
            <a:pPr>
              <a:buFontTx/>
              <a:buNone/>
            </a:pPr>
            <a:endParaRPr lang="de-DE" dirty="0">
              <a:solidFill>
                <a:schemeClr val="accent2"/>
              </a:solidFill>
            </a:endParaRPr>
          </a:p>
          <a:p>
            <a:pPr>
              <a:buFontTx/>
              <a:buNone/>
            </a:pPr>
            <a:r>
              <a:rPr lang="de-DE" dirty="0">
                <a:solidFill>
                  <a:schemeClr val="accent2"/>
                </a:solidFill>
              </a:rPr>
              <a:t>Operationen:</a:t>
            </a:r>
          </a:p>
          <a:p>
            <a:r>
              <a:rPr lang="de-DE" dirty="0" err="1">
                <a:solidFill>
                  <a:srgbClr val="FF0000"/>
                </a:solidFill>
              </a:rPr>
              <a:t>insert</a:t>
            </a:r>
            <a:r>
              <a:rPr lang="de-DE" dirty="0"/>
              <a:t>(</a:t>
            </a:r>
            <a:r>
              <a:rPr lang="de-DE" dirty="0" err="1">
                <a:solidFill>
                  <a:srgbClr val="009899"/>
                </a:solidFill>
              </a:rPr>
              <a:t>k</a:t>
            </a:r>
            <a:r>
              <a:rPr lang="de-DE" dirty="0">
                <a:solidFill>
                  <a:srgbClr val="009899"/>
                </a:solidFill>
              </a:rPr>
              <a:t>,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dirty="0" err="1">
                <a:solidFill>
                  <a:schemeClr val="hlink"/>
                </a:solidFill>
              </a:rPr>
              <a:t>e</a:t>
            </a:r>
            <a:r>
              <a:rPr lang="de-DE" dirty="0">
                <a:solidFill>
                  <a:schemeClr val="hlink"/>
                </a:solidFill>
              </a:rPr>
              <a:t>, s</a:t>
            </a:r>
            <a:r>
              <a:rPr lang="de-DE" dirty="0"/>
              <a:t>): </a:t>
            </a:r>
            <a:r>
              <a:rPr lang="de-DE" dirty="0">
                <a:solidFill>
                  <a:schemeClr val="hlink"/>
                </a:solidFill>
              </a:rPr>
              <a:t>s = s </a:t>
            </a:r>
            <a:r>
              <a:rPr lang="en-US" dirty="0">
                <a:solidFill>
                  <a:schemeClr val="hlink"/>
                </a:solidFill>
                <a:latin typeface="cmsy10" charset="0"/>
              </a:rPr>
              <a:t>∪</a:t>
            </a:r>
            <a:r>
              <a:rPr lang="de-DE" dirty="0">
                <a:solidFill>
                  <a:schemeClr val="hlink"/>
                </a:solidFill>
              </a:rPr>
              <a:t> {(</a:t>
            </a:r>
            <a:r>
              <a:rPr lang="de-DE" dirty="0" err="1">
                <a:solidFill>
                  <a:schemeClr val="hlink"/>
                </a:solidFill>
              </a:rPr>
              <a:t>k</a:t>
            </a:r>
            <a:r>
              <a:rPr lang="de-DE" dirty="0">
                <a:solidFill>
                  <a:schemeClr val="hlink"/>
                </a:solidFill>
              </a:rPr>
              <a:t>, </a:t>
            </a:r>
            <a:r>
              <a:rPr lang="de-DE" dirty="0" err="1">
                <a:solidFill>
                  <a:schemeClr val="hlink"/>
                </a:solidFill>
              </a:rPr>
              <a:t>e</a:t>
            </a:r>
            <a:r>
              <a:rPr lang="de-DE" dirty="0">
                <a:solidFill>
                  <a:schemeClr val="hlink"/>
                </a:solidFill>
              </a:rPr>
              <a:t>)} </a:t>
            </a:r>
            <a:br>
              <a:rPr lang="de-DE" dirty="0">
                <a:solidFill>
                  <a:schemeClr val="hlink"/>
                </a:solidFill>
              </a:rPr>
            </a:br>
            <a:r>
              <a:rPr lang="de-DE" dirty="0">
                <a:solidFill>
                  <a:schemeClr val="hlink"/>
                </a:solidFill>
              </a:rPr>
              <a:t>// </a:t>
            </a:r>
            <a:r>
              <a:rPr lang="de-DE" dirty="0">
                <a:solidFill>
                  <a:srgbClr val="009899"/>
                </a:solidFill>
              </a:rPr>
              <a:t>Änderung</a:t>
            </a:r>
            <a:r>
              <a:rPr lang="de-DE" dirty="0">
                <a:solidFill>
                  <a:schemeClr val="hlink"/>
                </a:solidFill>
              </a:rPr>
              <a:t> nach außen sichtbar</a:t>
            </a:r>
            <a:endParaRPr lang="de-DE" dirty="0"/>
          </a:p>
          <a:p>
            <a:r>
              <a:rPr lang="de-DE" dirty="0" err="1">
                <a:solidFill>
                  <a:srgbClr val="FF0000"/>
                </a:solidFill>
              </a:rPr>
              <a:t>delete</a:t>
            </a:r>
            <a:r>
              <a:rPr lang="de-DE" dirty="0"/>
              <a:t>(</a:t>
            </a:r>
            <a:r>
              <a:rPr lang="de-DE" dirty="0" err="1">
                <a:solidFill>
                  <a:schemeClr val="hlink"/>
                </a:solidFill>
              </a:rPr>
              <a:t>k</a:t>
            </a:r>
            <a:r>
              <a:rPr lang="de-DE" dirty="0">
                <a:solidFill>
                  <a:schemeClr val="hlink"/>
                </a:solidFill>
              </a:rPr>
              <a:t>, s</a:t>
            </a:r>
            <a:r>
              <a:rPr lang="de-DE" dirty="0"/>
              <a:t>):  </a:t>
            </a:r>
            <a:r>
              <a:rPr lang="de-DE" dirty="0">
                <a:solidFill>
                  <a:schemeClr val="hlink"/>
                </a:solidFill>
              </a:rPr>
              <a:t>s = s </a:t>
            </a:r>
            <a:r>
              <a:rPr lang="en-US" dirty="0">
                <a:solidFill>
                  <a:schemeClr val="hlink"/>
                </a:solidFill>
                <a:latin typeface="cmsy10" charset="0"/>
              </a:rPr>
              <a:t>\ </a:t>
            </a:r>
            <a:r>
              <a:rPr lang="de-DE" dirty="0">
                <a:solidFill>
                  <a:schemeClr val="hlink"/>
                </a:solidFill>
              </a:rPr>
              <a:t>{(</a:t>
            </a:r>
            <a:r>
              <a:rPr lang="de-DE" dirty="0" err="1">
                <a:solidFill>
                  <a:schemeClr val="hlink"/>
                </a:solidFill>
              </a:rPr>
              <a:t>k</a:t>
            </a:r>
            <a:r>
              <a:rPr lang="de-DE" dirty="0">
                <a:solidFill>
                  <a:schemeClr val="hlink"/>
                </a:solidFill>
              </a:rPr>
              <a:t>, </a:t>
            </a:r>
            <a:r>
              <a:rPr lang="de-DE" dirty="0" err="1">
                <a:solidFill>
                  <a:schemeClr val="hlink"/>
                </a:solidFill>
              </a:rPr>
              <a:t>e</a:t>
            </a:r>
            <a:r>
              <a:rPr lang="de-DE" dirty="0">
                <a:solidFill>
                  <a:schemeClr val="hlink"/>
                </a:solidFill>
              </a:rPr>
              <a:t>)}, </a:t>
            </a:r>
            <a:r>
              <a:rPr lang="de-DE" dirty="0"/>
              <a:t>wobei </a:t>
            </a:r>
            <a:r>
              <a:rPr lang="de-DE" dirty="0" err="1">
                <a:solidFill>
                  <a:schemeClr val="hlink"/>
                </a:solidFill>
              </a:rPr>
              <a:t>e</a:t>
            </a:r>
            <a:r>
              <a:rPr lang="de-DE" dirty="0"/>
              <a:t> das Element ist, das unter dem Schlüssel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dirty="0"/>
              <a:t> eingetragen ist </a:t>
            </a:r>
            <a:br>
              <a:rPr lang="de-DE" dirty="0"/>
            </a:br>
            <a:r>
              <a:rPr lang="de-DE" dirty="0">
                <a:solidFill>
                  <a:schemeClr val="hlink"/>
                </a:solidFill>
              </a:rPr>
              <a:t>// Änderung von s nach außen sichtbar</a:t>
            </a:r>
          </a:p>
          <a:p>
            <a:r>
              <a:rPr lang="de-DE" dirty="0" err="1">
                <a:solidFill>
                  <a:srgbClr val="FF0000"/>
                </a:solidFill>
              </a:rPr>
              <a:t>lookup</a:t>
            </a:r>
            <a:r>
              <a:rPr lang="de-DE" dirty="0"/>
              <a:t>(</a:t>
            </a:r>
            <a:r>
              <a:rPr lang="de-DE" dirty="0" err="1">
                <a:solidFill>
                  <a:schemeClr val="hlink"/>
                </a:solidFill>
              </a:rPr>
              <a:t>k</a:t>
            </a:r>
            <a:r>
              <a:rPr lang="de-DE" dirty="0">
                <a:solidFill>
                  <a:schemeClr val="hlink"/>
                </a:solidFill>
              </a:rPr>
              <a:t>, s</a:t>
            </a:r>
            <a:r>
              <a:rPr lang="de-DE" dirty="0"/>
              <a:t>): Falls es ein</a:t>
            </a:r>
            <a:r>
              <a:rPr lang="de-DE" dirty="0">
                <a:solidFill>
                  <a:schemeClr val="hlink"/>
                </a:solidFill>
              </a:rPr>
              <a:t> (</a:t>
            </a:r>
            <a:r>
              <a:rPr lang="de-DE" dirty="0" err="1">
                <a:solidFill>
                  <a:schemeClr val="hlink"/>
                </a:solidFill>
              </a:rPr>
              <a:t>k</a:t>
            </a:r>
            <a:r>
              <a:rPr lang="de-DE" dirty="0">
                <a:solidFill>
                  <a:schemeClr val="hlink"/>
                </a:solidFill>
              </a:rPr>
              <a:t>, </a:t>
            </a:r>
            <a:r>
              <a:rPr lang="de-DE" dirty="0" err="1">
                <a:solidFill>
                  <a:schemeClr val="hlink"/>
                </a:solidFill>
              </a:rPr>
              <a:t>e</a:t>
            </a:r>
            <a:r>
              <a:rPr lang="de-DE" dirty="0">
                <a:solidFill>
                  <a:schemeClr val="hlink"/>
                </a:solidFill>
              </a:rPr>
              <a:t>) </a:t>
            </a:r>
            <a:r>
              <a:rPr lang="en-US" dirty="0">
                <a:solidFill>
                  <a:schemeClr val="hlink"/>
                </a:solidFill>
                <a:latin typeface="cmsy10" charset="0"/>
              </a:rPr>
              <a:t>∈</a:t>
            </a:r>
            <a:r>
              <a:rPr lang="de-DE" dirty="0">
                <a:solidFill>
                  <a:schemeClr val="hlink"/>
                </a:solidFill>
              </a:rPr>
              <a:t> s</a:t>
            </a:r>
            <a:r>
              <a:rPr lang="de-DE" dirty="0"/>
              <a:t> gibt, </a:t>
            </a:r>
            <a:br>
              <a:rPr lang="de-DE" dirty="0"/>
            </a:br>
            <a:r>
              <a:rPr lang="de-DE" dirty="0"/>
              <a:t>dann gib</a:t>
            </a:r>
            <a:r>
              <a:rPr lang="de-DE" dirty="0">
                <a:solidFill>
                  <a:schemeClr val="hlink"/>
                </a:solidFill>
              </a:rPr>
              <a:t> </a:t>
            </a:r>
            <a:r>
              <a:rPr lang="de-DE" dirty="0" err="1">
                <a:solidFill>
                  <a:schemeClr val="hlink"/>
                </a:solidFill>
              </a:rPr>
              <a:t>e</a:t>
            </a:r>
            <a:r>
              <a:rPr lang="de-DE" dirty="0">
                <a:solidFill>
                  <a:schemeClr val="hlink"/>
                </a:solidFill>
              </a:rPr>
              <a:t> </a:t>
            </a:r>
            <a:r>
              <a:rPr lang="de-DE" dirty="0"/>
              <a:t>aus, sonst gib</a:t>
            </a:r>
            <a:r>
              <a:rPr lang="de-DE" dirty="0">
                <a:solidFill>
                  <a:schemeClr val="hlink"/>
                </a:solidFill>
              </a:rPr>
              <a:t> </a:t>
            </a:r>
            <a:r>
              <a:rPr lang="en-US" dirty="0">
                <a:solidFill>
                  <a:schemeClr val="hlink"/>
                </a:solidFill>
                <a:latin typeface="cmsy10" charset="0"/>
              </a:rPr>
              <a:t>⊥ </a:t>
            </a:r>
            <a:r>
              <a:rPr lang="en-US" dirty="0">
                <a:latin typeface="cmsy10" charset="0"/>
              </a:rPr>
              <a:t>(</a:t>
            </a:r>
            <a:r>
              <a:rPr lang="en-US" dirty="0" err="1">
                <a:latin typeface="cmsy10" charset="0"/>
              </a:rPr>
              <a:t>bzw</a:t>
            </a:r>
            <a:r>
              <a:rPr lang="en-US" dirty="0">
                <a:latin typeface="cmsy10" charset="0"/>
              </a:rPr>
              <a:t>. </a:t>
            </a:r>
            <a:r>
              <a:rPr lang="en-US" dirty="0">
                <a:solidFill>
                  <a:schemeClr val="hlink"/>
                </a:solidFill>
                <a:latin typeface="cmsy10" charset="0"/>
              </a:rPr>
              <a:t>nothing</a:t>
            </a:r>
            <a:r>
              <a:rPr lang="en-US" dirty="0">
                <a:latin typeface="cmsy10" charset="0"/>
              </a:rPr>
              <a:t>)</a:t>
            </a:r>
            <a:r>
              <a:rPr lang="de-DE" dirty="0">
                <a:solidFill>
                  <a:schemeClr val="hlink"/>
                </a:solidFill>
              </a:rPr>
              <a:t> </a:t>
            </a:r>
            <a:r>
              <a:rPr lang="de-DE" dirty="0"/>
              <a:t>aus</a:t>
            </a:r>
          </a:p>
        </p:txBody>
      </p:sp>
    </p:spTree>
    <p:extLst>
      <p:ext uri="{BB962C8B-B14F-4D97-AF65-F5344CB8AC3E}">
        <p14:creationId xmlns:p14="http://schemas.microsoft.com/office/powerpoint/2010/main" val="369639691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Analyse der offenen Adressierung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Sei </a:t>
            </a:r>
            <a:r>
              <a:rPr lang="de-DE" dirty="0">
                <a:solidFill>
                  <a:srgbClr val="3C8C93"/>
                </a:solidFill>
                <a:latin typeface="Symbol" charset="2"/>
                <a:cs typeface="Symbol" charset="2"/>
              </a:rPr>
              <a:t>a</a:t>
            </a:r>
            <a:r>
              <a:rPr lang="de-DE" dirty="0">
                <a:solidFill>
                  <a:srgbClr val="3C8C93"/>
                </a:solidFill>
              </a:rPr>
              <a:t>=</a:t>
            </a:r>
            <a:r>
              <a:rPr lang="de-DE" dirty="0" err="1">
                <a:solidFill>
                  <a:srgbClr val="3C8C93"/>
                </a:solidFill>
              </a:rPr>
              <a:t>n</a:t>
            </a:r>
            <a:r>
              <a:rPr lang="de-DE" dirty="0">
                <a:solidFill>
                  <a:srgbClr val="3C8C93"/>
                </a:solidFill>
              </a:rPr>
              <a:t>/m</a:t>
            </a:r>
            <a:r>
              <a:rPr lang="de-DE" dirty="0"/>
              <a:t> mit </a:t>
            </a:r>
            <a:r>
              <a:rPr lang="de-DE" dirty="0" err="1">
                <a:solidFill>
                  <a:srgbClr val="3C8C93"/>
                </a:solidFill>
              </a:rPr>
              <a:t>n</a:t>
            </a:r>
            <a:r>
              <a:rPr lang="de-DE" dirty="0"/>
              <a:t> Anzahl eingefügter Elemente und </a:t>
            </a:r>
            <a:r>
              <a:rPr lang="de-DE" dirty="0">
                <a:solidFill>
                  <a:srgbClr val="3C8C93"/>
                </a:solidFill>
              </a:rPr>
              <a:t>m</a:t>
            </a:r>
            <a:r>
              <a:rPr lang="de-DE" dirty="0"/>
              <a:t> Größe der Hashtabelle</a:t>
            </a:r>
          </a:p>
          <a:p>
            <a:pPr lvl="1"/>
            <a:r>
              <a:rPr lang="de-DE" dirty="0">
                <a:solidFill>
                  <a:srgbClr val="3C8C93"/>
                </a:solidFill>
                <a:latin typeface="Symbol" charset="2"/>
                <a:cs typeface="Symbol" charset="2"/>
              </a:rPr>
              <a:t>a</a:t>
            </a:r>
            <a:r>
              <a:rPr lang="de-DE" dirty="0"/>
              <a:t> wird auch </a:t>
            </a:r>
            <a:r>
              <a:rPr lang="de-DE" b="1" i="1" dirty="0"/>
              <a:t>Füllfaktor</a:t>
            </a:r>
            <a:r>
              <a:rPr lang="de-DE" dirty="0"/>
              <a:t> der Hashtabelle genannt</a:t>
            </a:r>
          </a:p>
          <a:p>
            <a:r>
              <a:rPr lang="de-DE" dirty="0"/>
              <a:t>Anzustreben ist </a:t>
            </a:r>
            <a:r>
              <a:rPr lang="de-DE" dirty="0">
                <a:solidFill>
                  <a:srgbClr val="3C8C93"/>
                </a:solidFill>
                <a:latin typeface="Symbol" charset="2"/>
                <a:cs typeface="Symbol" charset="2"/>
              </a:rPr>
              <a:t>a</a:t>
            </a:r>
            <a:r>
              <a:rPr lang="de-DE" dirty="0">
                <a:solidFill>
                  <a:srgbClr val="3C8C93"/>
                </a:solidFill>
              </a:rPr>
              <a:t>≤1</a:t>
            </a:r>
          </a:p>
          <a:p>
            <a:r>
              <a:rPr lang="de-DE" dirty="0">
                <a:solidFill>
                  <a:srgbClr val="000000"/>
                </a:solidFill>
              </a:rPr>
              <a:t>Unterscheide erfolglose und erfolgreiche Suche</a:t>
            </a: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fld id="{2C373018-BD2A-EE45-B1F9-EFDFDB2A3B45}" type="slidenum">
              <a:rPr lang="de-DE"/>
              <a:pPr/>
              <a:t>30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5502546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Analyse der erfolg</a:t>
            </a:r>
            <a:r>
              <a:rPr lang="de-DE" dirty="0">
                <a:solidFill>
                  <a:srgbClr val="FF0000"/>
                </a:solidFill>
              </a:rPr>
              <a:t>losen</a:t>
            </a:r>
            <a:r>
              <a:rPr lang="de-DE" dirty="0"/>
              <a:t> Suche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>
                <a:solidFill>
                  <a:srgbClr val="0000FF"/>
                </a:solidFill>
              </a:rPr>
              <a:t>Behauptung: </a:t>
            </a:r>
            <a:r>
              <a:rPr lang="de-DE" dirty="0"/>
              <a:t>Im typischen Fall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O(1/ (1-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latin typeface="Symbol" charset="2"/>
                <a:cs typeface="Symbol" charset="2"/>
              </a:rPr>
              <a:t>a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))</a:t>
            </a:r>
          </a:p>
          <a:p>
            <a:r>
              <a:rPr lang="de-DE" dirty="0"/>
              <a:t>Bei 50% Füllung ca. 2 Sondierungen nötig</a:t>
            </a:r>
          </a:p>
          <a:p>
            <a:r>
              <a:rPr lang="de-DE" dirty="0"/>
              <a:t>Bei 90% Füllung ca. 10 Sondierungen nötig</a:t>
            </a:r>
          </a:p>
          <a:p>
            <a:endParaRPr lang="de-DE" dirty="0"/>
          </a:p>
          <a:p>
            <a:pPr marL="0" indent="0">
              <a:buNone/>
            </a:pPr>
            <a:r>
              <a:rPr lang="de-DE" dirty="0"/>
              <a:t>Ohne Beweis</a:t>
            </a:r>
          </a:p>
          <a:p>
            <a:pPr marL="0" indent="0">
              <a:buNone/>
            </a:pPr>
            <a:endParaRPr lang="de-DE" dirty="0">
              <a:solidFill>
                <a:srgbClr val="0000FF"/>
              </a:solidFill>
            </a:endParaRP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144592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Analyse der erfolg</a:t>
            </a:r>
            <a:r>
              <a:rPr lang="de-DE" dirty="0">
                <a:solidFill>
                  <a:srgbClr val="008000"/>
                </a:solidFill>
              </a:rPr>
              <a:t>reichen</a:t>
            </a:r>
            <a:r>
              <a:rPr lang="de-DE" dirty="0"/>
              <a:t> Suche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>
                <a:solidFill>
                  <a:srgbClr val="0000FF"/>
                </a:solidFill>
              </a:rPr>
              <a:t>Behauptung:</a:t>
            </a:r>
            <a:r>
              <a:rPr lang="de-DE" dirty="0"/>
              <a:t> Im durchschnittlichen Fall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O(1/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latin typeface="Symbol" charset="2"/>
                <a:cs typeface="Symbol" charset="2"/>
              </a:rPr>
              <a:t>a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ln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 (1/(1-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latin typeface="Symbol" charset="2"/>
                <a:cs typeface="Symbol" charset="2"/>
              </a:rPr>
              <a:t>a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)))</a:t>
            </a:r>
          </a:p>
          <a:p>
            <a:r>
              <a:rPr lang="de-DE" dirty="0"/>
              <a:t>Bei 50% Füllung ca. 1,39 Sondierungen nötig</a:t>
            </a:r>
          </a:p>
          <a:p>
            <a:r>
              <a:rPr lang="de-DE" dirty="0"/>
              <a:t>Bei 90% Füllung ca. 2,56 Sondierungen nötig</a:t>
            </a:r>
          </a:p>
          <a:p>
            <a:endParaRPr lang="de-DE" dirty="0"/>
          </a:p>
          <a:p>
            <a:pPr marL="0" indent="0">
              <a:buNone/>
            </a:pPr>
            <a:r>
              <a:rPr lang="de-DE" dirty="0"/>
              <a:t>Ohne Beweis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>
              <a:solidFill>
                <a:srgbClr val="0000FF"/>
              </a:solidFill>
            </a:endParaRPr>
          </a:p>
          <a:p>
            <a:pPr marL="0" indent="0">
              <a:buNone/>
            </a:pPr>
            <a:endParaRPr lang="de-DE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765582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Zufälliges Sondieren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de-DE" dirty="0"/>
              <a:t>Wähle den jeweils nächsten Feldindex nach einer (reproduzierbaren) Zufallsfolge </a:t>
            </a:r>
          </a:p>
          <a:p>
            <a:pPr lvl="1"/>
            <a:r>
              <a:rPr lang="de-DE" dirty="0"/>
              <a:t>Rechenaufwendig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Für jeden Schlüssel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dirty="0"/>
              <a:t> wähle genügend lange zufällige Versatzfolge </a:t>
            </a:r>
            <a:r>
              <a:rPr lang="de-DE" dirty="0">
                <a:solidFill>
                  <a:srgbClr val="3C8C93"/>
                </a:solidFill>
              </a:rPr>
              <a:t>f(i)</a:t>
            </a:r>
            <a:r>
              <a:rPr lang="de-DE" dirty="0"/>
              <a:t> und speichere Folge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f(i)</a:t>
            </a:r>
            <a:r>
              <a:rPr lang="de-DE" dirty="0"/>
              <a:t> zur Verwendung bei erneutem Hash von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k</a:t>
            </a:r>
            <a:endParaRPr lang="de-DE" dirty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r>
              <a:rPr lang="de-DE" dirty="0"/>
              <a:t>Speicheraufwendig</a:t>
            </a:r>
          </a:p>
          <a:p>
            <a:pPr lvl="1"/>
            <a:r>
              <a:rPr lang="de-DE" dirty="0"/>
              <a:t>Bootstrap-Problem</a:t>
            </a:r>
          </a:p>
          <a:p>
            <a:pPr lvl="2"/>
            <a:r>
              <a:rPr lang="de-DE" dirty="0"/>
              <a:t>Assoziation </a:t>
            </a:r>
            <a:r>
              <a:rPr lang="de-DE" dirty="0" err="1"/>
              <a:t>Key</a:t>
            </a:r>
            <a:r>
              <a:rPr lang="de-DE" dirty="0" err="1">
                <a:sym typeface="Wingdings"/>
              </a:rPr>
              <a:t>Indexfolge</a:t>
            </a:r>
            <a:endParaRPr lang="de-DE" dirty="0">
              <a:sym typeface="Wingdings"/>
            </a:endParaRPr>
          </a:p>
          <a:p>
            <a:pPr lvl="2"/>
            <a:r>
              <a:rPr lang="de-DE" dirty="0">
                <a:sym typeface="Wingdings"/>
              </a:rPr>
              <a:t>Realisiert m</a:t>
            </a:r>
            <a:r>
              <a:rPr lang="de-DE" dirty="0"/>
              <a:t>ittels </a:t>
            </a:r>
            <a:r>
              <a:rPr lang="de-DE" dirty="0" err="1"/>
              <a:t>Hashing</a:t>
            </a:r>
            <a:r>
              <a:rPr lang="de-DE" dirty="0"/>
              <a:t>?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850306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Vergleich mit zufälligem Sondieren</a:t>
            </a:r>
          </a:p>
        </p:txBody>
      </p:sp>
      <p:pic>
        <p:nvPicPr>
          <p:cNvPr id="5" name="Picture 4" descr="fig05_12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3638" y="2224088"/>
            <a:ext cx="6648450" cy="345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804248" y="5805264"/>
            <a:ext cx="13436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altLang="de-DE" dirty="0"/>
              <a:t>Füllfaktor </a:t>
            </a:r>
            <a:r>
              <a:rPr lang="de-DE" altLang="de-DE" dirty="0">
                <a:latin typeface="Symbol" charset="2"/>
                <a:cs typeface="Symbol" charset="2"/>
              </a:rPr>
              <a:t>a</a:t>
            </a:r>
            <a:endParaRPr lang="en-US" altLang="de-DE" dirty="0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 rot="16200000">
            <a:off x="-111212" y="3003034"/>
            <a:ext cx="181469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de-DE" dirty="0"/>
              <a:t># </a:t>
            </a:r>
            <a:r>
              <a:rPr lang="en-US" altLang="de-DE" dirty="0" err="1"/>
              <a:t>Sondierungen</a:t>
            </a:r>
            <a:endParaRPr lang="en-US" altLang="de-DE" dirty="0"/>
          </a:p>
        </p:txBody>
      </p:sp>
      <p:grpSp>
        <p:nvGrpSpPr>
          <p:cNvPr id="8" name="Group 14"/>
          <p:cNvGrpSpPr>
            <a:grpSpLocks/>
          </p:cNvGrpSpPr>
          <p:nvPr/>
        </p:nvGrpSpPr>
        <p:grpSpPr bwMode="auto">
          <a:xfrm>
            <a:off x="1828800" y="2209800"/>
            <a:ext cx="3507006" cy="838200"/>
            <a:chOff x="2438400" y="2667000"/>
            <a:chExt cx="3507006" cy="838200"/>
          </a:xfrm>
        </p:grpSpPr>
        <p:sp>
          <p:nvSpPr>
            <p:cNvPr id="9" name="Rectangle 13"/>
            <p:cNvSpPr>
              <a:spLocks noChangeArrowheads="1"/>
            </p:cNvSpPr>
            <p:nvPr/>
          </p:nvSpPr>
          <p:spPr bwMode="auto">
            <a:xfrm>
              <a:off x="2438400" y="2667000"/>
              <a:ext cx="3463280" cy="83820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cxnSp>
          <p:nvCxnSpPr>
            <p:cNvPr id="10" name="Straight Connector 10"/>
            <p:cNvCxnSpPr>
              <a:cxnSpLocks noChangeShapeType="1"/>
            </p:cNvCxnSpPr>
            <p:nvPr/>
          </p:nvCxnSpPr>
          <p:spPr bwMode="auto">
            <a:xfrm>
              <a:off x="2667000" y="2895600"/>
              <a:ext cx="990600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1" name="Straight Connector 11"/>
            <p:cNvCxnSpPr>
              <a:cxnSpLocks noChangeShapeType="1"/>
            </p:cNvCxnSpPr>
            <p:nvPr/>
          </p:nvCxnSpPr>
          <p:spPr bwMode="auto">
            <a:xfrm>
              <a:off x="2667000" y="3200400"/>
              <a:ext cx="990600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12" name="TextBox 12"/>
            <p:cNvSpPr txBox="1">
              <a:spLocks noChangeArrowheads="1"/>
            </p:cNvSpPr>
            <p:nvPr/>
          </p:nvSpPr>
          <p:spPr bwMode="auto">
            <a:xfrm>
              <a:off x="3657600" y="2743200"/>
              <a:ext cx="2287806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de-DE" dirty="0" err="1"/>
                <a:t>Lineares</a:t>
              </a:r>
              <a:r>
                <a:rPr lang="en-US" altLang="de-DE" dirty="0"/>
                <a:t> </a:t>
              </a:r>
              <a:r>
                <a:rPr lang="en-US" altLang="de-DE" dirty="0" err="1"/>
                <a:t>Sondieren</a:t>
              </a:r>
              <a:endParaRPr lang="en-US" altLang="de-DE" dirty="0"/>
            </a:p>
            <a:p>
              <a:r>
                <a:rPr lang="en-US" altLang="de-DE" dirty="0" err="1"/>
                <a:t>Zufälliges</a:t>
              </a:r>
              <a:r>
                <a:rPr lang="en-US" altLang="de-DE" dirty="0"/>
                <a:t> </a:t>
              </a:r>
              <a:r>
                <a:rPr lang="en-US" altLang="de-DE" dirty="0" err="1"/>
                <a:t>Sondieren</a:t>
              </a:r>
              <a:endParaRPr lang="en-US" altLang="de-DE" dirty="0"/>
            </a:p>
          </p:txBody>
        </p:sp>
      </p:grp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2399544" y="5837238"/>
            <a:ext cx="202844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180000"/>
            <a:r>
              <a:rPr lang="en-US" altLang="de-DE" sz="1400" dirty="0"/>
              <a:t>U	– </a:t>
            </a:r>
            <a:r>
              <a:rPr lang="en-US" altLang="de-DE" sz="1400" dirty="0" err="1"/>
              <a:t>Erfolglose</a:t>
            </a:r>
            <a:r>
              <a:rPr lang="en-US" altLang="de-DE" sz="1400" dirty="0"/>
              <a:t> </a:t>
            </a:r>
            <a:r>
              <a:rPr lang="en-US" altLang="de-DE" sz="1400" dirty="0" err="1"/>
              <a:t>Suche</a:t>
            </a:r>
            <a:endParaRPr lang="en-US" altLang="de-DE" sz="1400" dirty="0"/>
          </a:p>
          <a:p>
            <a:pPr defTabSz="180000"/>
            <a:r>
              <a:rPr lang="en-US" altLang="de-DE" sz="1400" dirty="0"/>
              <a:t>S	– </a:t>
            </a:r>
            <a:r>
              <a:rPr lang="en-US" altLang="de-DE" sz="1400" dirty="0" err="1"/>
              <a:t>Erfolgreiche</a:t>
            </a:r>
            <a:r>
              <a:rPr lang="en-US" altLang="de-DE" sz="1400" dirty="0"/>
              <a:t> </a:t>
            </a:r>
            <a:r>
              <a:rPr lang="en-US" altLang="de-DE" sz="1400" dirty="0" err="1"/>
              <a:t>Suche</a:t>
            </a:r>
            <a:endParaRPr lang="en-US" altLang="de-DE" sz="1400" dirty="0"/>
          </a:p>
          <a:p>
            <a:pPr defTabSz="180000"/>
            <a:r>
              <a:rPr lang="en-US" altLang="de-DE" sz="1400" dirty="0"/>
              <a:t>I	– </a:t>
            </a:r>
            <a:r>
              <a:rPr lang="en-US" altLang="de-DE" sz="1400" dirty="0" err="1"/>
              <a:t>Einfügen</a:t>
            </a:r>
            <a:r>
              <a:rPr lang="en-US" altLang="de-DE" sz="1400" dirty="0"/>
              <a:t> </a:t>
            </a:r>
          </a:p>
        </p:txBody>
      </p:sp>
      <p:sp>
        <p:nvSpPr>
          <p:cNvPr id="14" name="Line 13"/>
          <p:cNvSpPr>
            <a:spLocks noChangeShapeType="1"/>
          </p:cNvSpPr>
          <p:nvPr/>
        </p:nvSpPr>
        <p:spPr bwMode="auto">
          <a:xfrm>
            <a:off x="5410200" y="2514600"/>
            <a:ext cx="0" cy="2971800"/>
          </a:xfrm>
          <a:prstGeom prst="line">
            <a:avLst/>
          </a:prstGeom>
          <a:noFill/>
          <a:ln w="9525">
            <a:solidFill>
              <a:schemeClr val="folHlink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3962401" y="3352800"/>
            <a:ext cx="2554288" cy="406400"/>
            <a:chOff x="2496" y="2112"/>
            <a:chExt cx="1609" cy="256"/>
          </a:xfrm>
        </p:grpSpPr>
        <p:sp>
          <p:nvSpPr>
            <p:cNvPr id="16" name="Line 14"/>
            <p:cNvSpPr>
              <a:spLocks noChangeShapeType="1"/>
            </p:cNvSpPr>
            <p:nvPr/>
          </p:nvSpPr>
          <p:spPr bwMode="auto">
            <a:xfrm flipH="1">
              <a:off x="2496" y="2352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7" name="Text Box 15"/>
            <p:cNvSpPr txBox="1">
              <a:spLocks noChangeArrowheads="1"/>
            </p:cNvSpPr>
            <p:nvPr/>
          </p:nvSpPr>
          <p:spPr bwMode="auto">
            <a:xfrm>
              <a:off x="2630" y="2135"/>
              <a:ext cx="31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de-DE" dirty="0">
                  <a:solidFill>
                    <a:schemeClr val="folHlink"/>
                  </a:solidFill>
                </a:rPr>
                <a:t>gut</a:t>
              </a:r>
            </a:p>
          </p:txBody>
        </p:sp>
        <p:sp>
          <p:nvSpPr>
            <p:cNvPr id="18" name="Line 16"/>
            <p:cNvSpPr>
              <a:spLocks noChangeShapeType="1"/>
            </p:cNvSpPr>
            <p:nvPr/>
          </p:nvSpPr>
          <p:spPr bwMode="auto">
            <a:xfrm>
              <a:off x="3456" y="2352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" name="Text Box 17"/>
            <p:cNvSpPr txBox="1">
              <a:spLocks noChangeArrowheads="1"/>
            </p:cNvSpPr>
            <p:nvPr/>
          </p:nvSpPr>
          <p:spPr bwMode="auto">
            <a:xfrm>
              <a:off x="3456" y="2112"/>
              <a:ext cx="649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de-DE" dirty="0" err="1">
                  <a:solidFill>
                    <a:schemeClr val="hlink"/>
                  </a:solidFill>
                </a:rPr>
                <a:t>schlecht</a:t>
              </a:r>
              <a:endParaRPr lang="en-US" altLang="de-DE" dirty="0">
                <a:solidFill>
                  <a:schemeClr val="hlink"/>
                </a:solidFill>
              </a:endParaRPr>
            </a:p>
          </p:txBody>
        </p:sp>
      </p:grpSp>
      <p:sp>
        <p:nvSpPr>
          <p:cNvPr id="20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fld id="{BA2793A8-7E4F-BE4A-8C0B-832837FCDB63}" type="slidenum">
              <a:rPr lang="de-DE"/>
              <a:pPr/>
              <a:t>34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8031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Quadratisches Sondieren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idx="1"/>
          </p:nvPr>
        </p:nvSpPr>
        <p:spPr>
          <a:xfrm>
            <a:off x="3891408" y="1268760"/>
            <a:ext cx="5145088" cy="4114800"/>
          </a:xfrm>
        </p:spPr>
        <p:txBody>
          <a:bodyPr/>
          <a:lstStyle/>
          <a:p>
            <a:r>
              <a:rPr lang="en-US" altLang="de-DE" dirty="0"/>
              <a:t>Vermeidet </a:t>
            </a:r>
            <a:r>
              <a:rPr lang="en-US" altLang="de-DE" dirty="0" err="1"/>
              <a:t>primäres</a:t>
            </a:r>
            <a:r>
              <a:rPr lang="en-US" altLang="de-DE" dirty="0"/>
              <a:t> Clustering</a:t>
            </a:r>
          </a:p>
          <a:p>
            <a:r>
              <a:rPr lang="en-US" altLang="de-DE" dirty="0">
                <a:solidFill>
                  <a:srgbClr val="3C8C93"/>
                </a:solidFill>
              </a:rPr>
              <a:t>f(</a:t>
            </a:r>
            <a:r>
              <a:rPr lang="en-US" altLang="de-DE" dirty="0" err="1">
                <a:solidFill>
                  <a:srgbClr val="3C8C93"/>
                </a:solidFill>
              </a:rPr>
              <a:t>i</a:t>
            </a:r>
            <a:r>
              <a:rPr lang="en-US" altLang="de-DE" dirty="0">
                <a:solidFill>
                  <a:srgbClr val="3C8C93"/>
                </a:solidFill>
              </a:rPr>
              <a:t>)</a:t>
            </a:r>
            <a:r>
              <a:rPr lang="en-US" altLang="de-DE" dirty="0"/>
              <a:t> </a:t>
            </a:r>
            <a:r>
              <a:rPr lang="en-US" altLang="de-DE" dirty="0" err="1"/>
              <a:t>ist</a:t>
            </a:r>
            <a:r>
              <a:rPr lang="en-US" altLang="de-DE" dirty="0"/>
              <a:t> </a:t>
            </a:r>
            <a:r>
              <a:rPr lang="en-US" altLang="de-DE" dirty="0" err="1"/>
              <a:t>quadratisch</a:t>
            </a:r>
            <a:r>
              <a:rPr lang="en-US" altLang="de-DE" dirty="0"/>
              <a:t> in </a:t>
            </a:r>
            <a:r>
              <a:rPr lang="en-US" altLang="de-DE" dirty="0" err="1">
                <a:solidFill>
                  <a:srgbClr val="3C8C93"/>
                </a:solidFill>
              </a:rPr>
              <a:t>i</a:t>
            </a:r>
            <a:r>
              <a:rPr lang="en-US" altLang="de-DE" dirty="0">
                <a:solidFill>
                  <a:srgbClr val="3C8C93"/>
                </a:solidFill>
              </a:rPr>
              <a:t> </a:t>
            </a:r>
            <a:r>
              <a:rPr lang="en-US" altLang="de-DE" dirty="0" err="1"/>
              <a:t>z.B</a:t>
            </a:r>
            <a:r>
              <a:rPr lang="en-US" altLang="de-DE" dirty="0"/>
              <a:t>., </a:t>
            </a:r>
            <a:r>
              <a:rPr lang="en-US" altLang="de-DE" dirty="0">
                <a:solidFill>
                  <a:schemeClr val="hlink"/>
                </a:solidFill>
              </a:rPr>
              <a:t>f(</a:t>
            </a:r>
            <a:r>
              <a:rPr lang="en-US" altLang="de-DE" dirty="0" err="1">
                <a:solidFill>
                  <a:schemeClr val="hlink"/>
                </a:solidFill>
              </a:rPr>
              <a:t>i</a:t>
            </a:r>
            <a:r>
              <a:rPr lang="en-US" altLang="de-DE" dirty="0">
                <a:solidFill>
                  <a:schemeClr val="hlink"/>
                </a:solidFill>
              </a:rPr>
              <a:t>) = i</a:t>
            </a:r>
            <a:r>
              <a:rPr lang="en-US" altLang="de-DE" baseline="30000" dirty="0">
                <a:solidFill>
                  <a:schemeClr val="hlink"/>
                </a:solidFill>
              </a:rPr>
              <a:t>2</a:t>
            </a:r>
          </a:p>
          <a:p>
            <a:pPr lvl="1"/>
            <a:r>
              <a:rPr lang="en-US" altLang="de-DE" dirty="0">
                <a:solidFill>
                  <a:schemeClr val="hlink"/>
                </a:solidFill>
              </a:rPr>
              <a:t>h</a:t>
            </a:r>
            <a:r>
              <a:rPr lang="en-US" altLang="de-DE" baseline="-25000" dirty="0">
                <a:solidFill>
                  <a:schemeClr val="hlink"/>
                </a:solidFill>
              </a:rPr>
              <a:t>i</a:t>
            </a:r>
            <a:r>
              <a:rPr lang="en-US" altLang="de-DE" dirty="0">
                <a:solidFill>
                  <a:schemeClr val="hlink"/>
                </a:solidFill>
              </a:rPr>
              <a:t>(x) = (h(x) + i</a:t>
            </a:r>
            <a:r>
              <a:rPr lang="en-US" altLang="de-DE" baseline="30000" dirty="0">
                <a:solidFill>
                  <a:schemeClr val="hlink"/>
                </a:solidFill>
              </a:rPr>
              <a:t>2</a:t>
            </a:r>
            <a:r>
              <a:rPr lang="en-US" altLang="de-DE" dirty="0">
                <a:solidFill>
                  <a:schemeClr val="hlink"/>
                </a:solidFill>
              </a:rPr>
              <a:t>) mod m</a:t>
            </a:r>
          </a:p>
          <a:p>
            <a:pPr lvl="1"/>
            <a:r>
              <a:rPr lang="en-US" altLang="de-DE" dirty="0" err="1"/>
              <a:t>Sondierungssequenz</a:t>
            </a:r>
            <a:r>
              <a:rPr lang="en-US" altLang="de-DE" dirty="0"/>
              <a:t>:  </a:t>
            </a:r>
            <a:br>
              <a:rPr lang="en-US" altLang="de-DE" dirty="0"/>
            </a:br>
            <a:r>
              <a:rPr lang="en-US" altLang="de-DE" dirty="0"/>
              <a:t>+0, +1, +4, +9, +16, … </a:t>
            </a:r>
          </a:p>
          <a:p>
            <a:pPr lvl="1"/>
            <a:r>
              <a:rPr lang="en-US" altLang="de-DE" dirty="0" err="1"/>
              <a:t>Allgemeiner</a:t>
            </a:r>
            <a:r>
              <a:rPr lang="en-US" altLang="de-DE" dirty="0"/>
              <a:t>:</a:t>
            </a:r>
            <a:br>
              <a:rPr lang="en-US" altLang="de-DE" dirty="0"/>
            </a:br>
            <a:r>
              <a:rPr lang="en-US" altLang="de-DE" dirty="0">
                <a:solidFill>
                  <a:schemeClr val="hlink"/>
                </a:solidFill>
              </a:rPr>
              <a:t>f(</a:t>
            </a:r>
            <a:r>
              <a:rPr lang="en-US" altLang="de-DE" dirty="0" err="1">
                <a:solidFill>
                  <a:schemeClr val="hlink"/>
                </a:solidFill>
              </a:rPr>
              <a:t>i</a:t>
            </a:r>
            <a:r>
              <a:rPr lang="en-US" altLang="de-DE" dirty="0">
                <a:solidFill>
                  <a:schemeClr val="hlink"/>
                </a:solidFill>
              </a:rPr>
              <a:t>) = c</a:t>
            </a:r>
            <a:r>
              <a:rPr lang="en-US" altLang="de-DE" baseline="-25000" dirty="0">
                <a:solidFill>
                  <a:schemeClr val="hlink"/>
                </a:solidFill>
              </a:rPr>
              <a:t>1</a:t>
            </a:r>
            <a:r>
              <a:rPr lang="en-US" altLang="de-DE" dirty="0">
                <a:solidFill>
                  <a:schemeClr val="hlink"/>
                </a:solidFill>
              </a:rPr>
              <a:t>∙i + c</a:t>
            </a:r>
            <a:r>
              <a:rPr lang="en-US" altLang="de-DE" baseline="-25000" dirty="0">
                <a:solidFill>
                  <a:schemeClr val="hlink"/>
                </a:solidFill>
              </a:rPr>
              <a:t>2</a:t>
            </a:r>
            <a:r>
              <a:rPr lang="en-US" altLang="de-DE" dirty="0">
                <a:solidFill>
                  <a:schemeClr val="hlink"/>
                </a:solidFill>
              </a:rPr>
              <a:t>∙i</a:t>
            </a:r>
            <a:r>
              <a:rPr lang="en-US" altLang="de-DE" baseline="30000" dirty="0">
                <a:solidFill>
                  <a:schemeClr val="hlink"/>
                </a:solidFill>
              </a:rPr>
              <a:t>2</a:t>
            </a:r>
          </a:p>
          <a:p>
            <a:pPr lvl="1"/>
            <a:endParaRPr lang="en-US" altLang="de-DE" dirty="0"/>
          </a:p>
          <a:p>
            <a:pPr lvl="1"/>
            <a:endParaRPr lang="en-US" altLang="de-DE" dirty="0"/>
          </a:p>
        </p:txBody>
      </p:sp>
      <p:graphicFrame>
        <p:nvGraphicFramePr>
          <p:cNvPr id="6" name="Group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540297"/>
              </p:ext>
            </p:extLst>
          </p:nvPr>
        </p:nvGraphicFramePr>
        <p:xfrm>
          <a:off x="396875" y="1959496"/>
          <a:ext cx="1560513" cy="3316292"/>
        </p:xfrm>
        <a:graphic>
          <a:graphicData uri="http://schemas.openxmlformats.org/drawingml/2006/table">
            <a:tbl>
              <a:tblPr/>
              <a:tblGrid>
                <a:gridCol w="15605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" name="Text Box 91"/>
          <p:cNvSpPr txBox="1">
            <a:spLocks noChangeArrowheads="1"/>
          </p:cNvSpPr>
          <p:nvPr/>
        </p:nvSpPr>
        <p:spPr bwMode="auto">
          <a:xfrm>
            <a:off x="228600" y="1268760"/>
            <a:ext cx="285206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de-DE" u="sng" dirty="0" err="1"/>
              <a:t>Quadratisches</a:t>
            </a:r>
            <a:r>
              <a:rPr lang="en-US" altLang="de-DE" u="sng" dirty="0"/>
              <a:t> </a:t>
            </a:r>
            <a:r>
              <a:rPr lang="en-US" altLang="de-DE" u="sng" dirty="0" err="1"/>
              <a:t>Sondieren</a:t>
            </a:r>
            <a:r>
              <a:rPr lang="en-US" altLang="de-DE" u="sng" dirty="0"/>
              <a:t>:</a:t>
            </a:r>
          </a:p>
        </p:txBody>
      </p:sp>
      <p:sp>
        <p:nvSpPr>
          <p:cNvPr id="9" name="Line 92"/>
          <p:cNvSpPr>
            <a:spLocks noChangeShapeType="1"/>
          </p:cNvSpPr>
          <p:nvPr/>
        </p:nvSpPr>
        <p:spPr bwMode="auto">
          <a:xfrm flipH="1">
            <a:off x="1920875" y="1770584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" name="Text Box 93"/>
          <p:cNvSpPr txBox="1">
            <a:spLocks noChangeArrowheads="1"/>
          </p:cNvSpPr>
          <p:nvPr/>
        </p:nvSpPr>
        <p:spPr bwMode="auto">
          <a:xfrm>
            <a:off x="2209800" y="1578496"/>
            <a:ext cx="155690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de-DE" dirty="0"/>
              <a:t>0-ter </a:t>
            </a:r>
            <a:r>
              <a:rPr lang="en-US" altLang="de-DE" dirty="0" err="1"/>
              <a:t>Versuch</a:t>
            </a:r>
            <a:endParaRPr lang="en-US" altLang="de-DE" dirty="0"/>
          </a:p>
        </p:txBody>
      </p:sp>
      <p:grpSp>
        <p:nvGrpSpPr>
          <p:cNvPr id="11" name="Group 143"/>
          <p:cNvGrpSpPr>
            <a:grpSpLocks/>
          </p:cNvGrpSpPr>
          <p:nvPr/>
        </p:nvGrpSpPr>
        <p:grpSpPr bwMode="auto">
          <a:xfrm>
            <a:off x="1920883" y="1843609"/>
            <a:ext cx="1754191" cy="612775"/>
            <a:chOff x="3120" y="1966"/>
            <a:chExt cx="1105" cy="386"/>
          </a:xfrm>
        </p:grpSpPr>
        <p:sp>
          <p:nvSpPr>
            <p:cNvPr id="12" name="Freeform 86"/>
            <p:cNvSpPr>
              <a:spLocks/>
            </p:cNvSpPr>
            <p:nvPr/>
          </p:nvSpPr>
          <p:spPr bwMode="auto">
            <a:xfrm>
              <a:off x="3120" y="2112"/>
              <a:ext cx="248" cy="240"/>
            </a:xfrm>
            <a:custGeom>
              <a:avLst/>
              <a:gdLst>
                <a:gd name="T0" fmla="*/ 0 w 248"/>
                <a:gd name="T1" fmla="*/ 0 h 240"/>
                <a:gd name="T2" fmla="*/ 240 w 248"/>
                <a:gd name="T3" fmla="*/ 144 h 240"/>
                <a:gd name="T4" fmla="*/ 48 w 248"/>
                <a:gd name="T5" fmla="*/ 240 h 240"/>
                <a:gd name="T6" fmla="*/ 0 60000 65536"/>
                <a:gd name="T7" fmla="*/ 0 60000 65536"/>
                <a:gd name="T8" fmla="*/ 0 60000 65536"/>
                <a:gd name="T9" fmla="*/ 0 w 248"/>
                <a:gd name="T10" fmla="*/ 0 h 240"/>
                <a:gd name="T11" fmla="*/ 248 w 248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8" h="240">
                  <a:moveTo>
                    <a:pt x="0" y="0"/>
                  </a:moveTo>
                  <a:cubicBezTo>
                    <a:pt x="116" y="52"/>
                    <a:pt x="232" y="104"/>
                    <a:pt x="240" y="144"/>
                  </a:cubicBezTo>
                  <a:cubicBezTo>
                    <a:pt x="248" y="184"/>
                    <a:pt x="148" y="212"/>
                    <a:pt x="48" y="240"/>
                  </a:cubicBezTo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" name="Text Box 94"/>
            <p:cNvSpPr txBox="1">
              <a:spLocks noChangeArrowheads="1"/>
            </p:cNvSpPr>
            <p:nvPr/>
          </p:nvSpPr>
          <p:spPr bwMode="auto">
            <a:xfrm>
              <a:off x="3244" y="1966"/>
              <a:ext cx="981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de-DE" dirty="0"/>
                <a:t>1-ter </a:t>
              </a:r>
              <a:r>
                <a:rPr lang="en-US" altLang="de-DE" dirty="0" err="1"/>
                <a:t>Versuch</a:t>
              </a:r>
              <a:endParaRPr lang="en-US" altLang="de-DE" dirty="0"/>
            </a:p>
          </p:txBody>
        </p:sp>
      </p:grpSp>
      <p:grpSp>
        <p:nvGrpSpPr>
          <p:cNvPr id="14" name="Group 144"/>
          <p:cNvGrpSpPr>
            <a:grpSpLocks/>
          </p:cNvGrpSpPr>
          <p:nvPr/>
        </p:nvGrpSpPr>
        <p:grpSpPr bwMode="auto">
          <a:xfrm>
            <a:off x="1905009" y="2111896"/>
            <a:ext cx="1862141" cy="1219200"/>
            <a:chOff x="3110" y="2135"/>
            <a:chExt cx="1173" cy="768"/>
          </a:xfrm>
        </p:grpSpPr>
        <p:sp>
          <p:nvSpPr>
            <p:cNvPr id="15" name="Freeform 87"/>
            <p:cNvSpPr>
              <a:spLocks/>
            </p:cNvSpPr>
            <p:nvPr/>
          </p:nvSpPr>
          <p:spPr bwMode="auto">
            <a:xfrm>
              <a:off x="3110" y="2135"/>
              <a:ext cx="296" cy="768"/>
            </a:xfrm>
            <a:custGeom>
              <a:avLst/>
              <a:gdLst>
                <a:gd name="T0" fmla="*/ 0 w 248"/>
                <a:gd name="T1" fmla="*/ 0 h 240"/>
                <a:gd name="T2" fmla="*/ 692 w 248"/>
                <a:gd name="T3" fmla="*/ 154666 h 240"/>
                <a:gd name="T4" fmla="*/ 138 w 248"/>
                <a:gd name="T5" fmla="*/ 257750 h 240"/>
                <a:gd name="T6" fmla="*/ 0 60000 65536"/>
                <a:gd name="T7" fmla="*/ 0 60000 65536"/>
                <a:gd name="T8" fmla="*/ 0 60000 65536"/>
                <a:gd name="T9" fmla="*/ 0 w 248"/>
                <a:gd name="T10" fmla="*/ 0 h 240"/>
                <a:gd name="T11" fmla="*/ 248 w 248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8" h="240">
                  <a:moveTo>
                    <a:pt x="0" y="0"/>
                  </a:moveTo>
                  <a:cubicBezTo>
                    <a:pt x="116" y="52"/>
                    <a:pt x="232" y="104"/>
                    <a:pt x="240" y="144"/>
                  </a:cubicBezTo>
                  <a:cubicBezTo>
                    <a:pt x="248" y="184"/>
                    <a:pt x="148" y="212"/>
                    <a:pt x="48" y="240"/>
                  </a:cubicBezTo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6" name="Text Box 95"/>
            <p:cNvSpPr txBox="1">
              <a:spLocks noChangeArrowheads="1"/>
            </p:cNvSpPr>
            <p:nvPr/>
          </p:nvSpPr>
          <p:spPr bwMode="auto">
            <a:xfrm>
              <a:off x="3302" y="2375"/>
              <a:ext cx="981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de-DE" dirty="0"/>
                <a:t>2-ter </a:t>
              </a:r>
              <a:r>
                <a:rPr lang="en-US" altLang="de-DE" dirty="0" err="1"/>
                <a:t>Versuch</a:t>
              </a:r>
              <a:endParaRPr lang="en-US" altLang="de-DE" dirty="0"/>
            </a:p>
          </p:txBody>
        </p:sp>
      </p:grpSp>
      <p:grpSp>
        <p:nvGrpSpPr>
          <p:cNvPr id="17" name="Group 145"/>
          <p:cNvGrpSpPr>
            <a:grpSpLocks/>
          </p:cNvGrpSpPr>
          <p:nvPr/>
        </p:nvGrpSpPr>
        <p:grpSpPr bwMode="auto">
          <a:xfrm>
            <a:off x="1828807" y="2188096"/>
            <a:ext cx="2106616" cy="2895600"/>
            <a:chOff x="3062" y="2183"/>
            <a:chExt cx="1327" cy="1632"/>
          </a:xfrm>
        </p:grpSpPr>
        <p:sp>
          <p:nvSpPr>
            <p:cNvPr id="18" name="Freeform 88"/>
            <p:cNvSpPr>
              <a:spLocks/>
            </p:cNvSpPr>
            <p:nvPr/>
          </p:nvSpPr>
          <p:spPr bwMode="auto">
            <a:xfrm>
              <a:off x="3062" y="2183"/>
              <a:ext cx="392" cy="1632"/>
            </a:xfrm>
            <a:custGeom>
              <a:avLst/>
              <a:gdLst>
                <a:gd name="T0" fmla="*/ 0 w 248"/>
                <a:gd name="T1" fmla="*/ 0 h 240"/>
                <a:gd name="T2" fmla="*/ 3740 w 248"/>
                <a:gd name="T3" fmla="*/ 14233692 h 240"/>
                <a:gd name="T4" fmla="*/ 749 w 248"/>
                <a:gd name="T5" fmla="*/ 23728927 h 240"/>
                <a:gd name="T6" fmla="*/ 0 60000 65536"/>
                <a:gd name="T7" fmla="*/ 0 60000 65536"/>
                <a:gd name="T8" fmla="*/ 0 60000 65536"/>
                <a:gd name="T9" fmla="*/ 0 w 248"/>
                <a:gd name="T10" fmla="*/ 0 h 240"/>
                <a:gd name="T11" fmla="*/ 248 w 248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8" h="240">
                  <a:moveTo>
                    <a:pt x="0" y="0"/>
                  </a:moveTo>
                  <a:cubicBezTo>
                    <a:pt x="116" y="52"/>
                    <a:pt x="232" y="104"/>
                    <a:pt x="240" y="144"/>
                  </a:cubicBezTo>
                  <a:cubicBezTo>
                    <a:pt x="248" y="184"/>
                    <a:pt x="148" y="212"/>
                    <a:pt x="48" y="240"/>
                  </a:cubicBezTo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" name="Text Box 96"/>
            <p:cNvSpPr txBox="1">
              <a:spLocks noChangeArrowheads="1"/>
            </p:cNvSpPr>
            <p:nvPr/>
          </p:nvSpPr>
          <p:spPr bwMode="auto">
            <a:xfrm>
              <a:off x="3408" y="2976"/>
              <a:ext cx="981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de-DE" dirty="0"/>
                <a:t>3-ter </a:t>
              </a:r>
              <a:r>
                <a:rPr lang="en-US" altLang="de-DE" dirty="0" err="1"/>
                <a:t>Versuch</a:t>
              </a:r>
              <a:endParaRPr lang="en-US" altLang="de-DE" dirty="0"/>
            </a:p>
          </p:txBody>
        </p:sp>
        <p:sp>
          <p:nvSpPr>
            <p:cNvPr id="20" name="Text Box 101"/>
            <p:cNvSpPr txBox="1">
              <a:spLocks noChangeArrowheads="1"/>
            </p:cNvSpPr>
            <p:nvPr/>
          </p:nvSpPr>
          <p:spPr bwMode="auto">
            <a:xfrm rot="-5400000">
              <a:off x="3336" y="3445"/>
              <a:ext cx="26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de-DE"/>
                <a:t>…</a:t>
              </a:r>
            </a:p>
          </p:txBody>
        </p:sp>
      </p:grp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2209800" y="5186263"/>
            <a:ext cx="6535939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de-DE" dirty="0" err="1">
                <a:solidFill>
                  <a:srgbClr val="0000FF"/>
                </a:solidFill>
              </a:rPr>
              <a:t>Fahre</a:t>
            </a:r>
            <a:r>
              <a:rPr lang="en-US" altLang="de-DE" dirty="0">
                <a:solidFill>
                  <a:srgbClr val="0000FF"/>
                </a:solidFill>
              </a:rPr>
              <a:t> fort </a:t>
            </a:r>
            <a:r>
              <a:rPr lang="en-US" altLang="de-DE" dirty="0" err="1">
                <a:solidFill>
                  <a:srgbClr val="0000FF"/>
                </a:solidFill>
              </a:rPr>
              <a:t>bis</a:t>
            </a:r>
            <a:r>
              <a:rPr lang="en-US" altLang="de-DE" dirty="0">
                <a:solidFill>
                  <a:srgbClr val="0000FF"/>
                </a:solidFill>
              </a:rPr>
              <a:t> </a:t>
            </a:r>
            <a:r>
              <a:rPr lang="en-US" altLang="de-DE" dirty="0" err="1">
                <a:solidFill>
                  <a:srgbClr val="0000FF"/>
                </a:solidFill>
              </a:rPr>
              <a:t>ein</a:t>
            </a:r>
            <a:r>
              <a:rPr lang="en-US" altLang="de-DE" dirty="0">
                <a:solidFill>
                  <a:srgbClr val="0000FF"/>
                </a:solidFill>
              </a:rPr>
              <a:t> </a:t>
            </a:r>
            <a:r>
              <a:rPr lang="en-US" altLang="de-DE" dirty="0" err="1">
                <a:solidFill>
                  <a:srgbClr val="0000FF"/>
                </a:solidFill>
              </a:rPr>
              <a:t>freier</a:t>
            </a:r>
            <a:r>
              <a:rPr lang="en-US" altLang="de-DE" dirty="0">
                <a:solidFill>
                  <a:srgbClr val="0000FF"/>
                </a:solidFill>
              </a:rPr>
              <a:t> </a:t>
            </a:r>
            <a:r>
              <a:rPr lang="en-US" altLang="de-DE" dirty="0" err="1">
                <a:solidFill>
                  <a:srgbClr val="0000FF"/>
                </a:solidFill>
              </a:rPr>
              <a:t>Platz</a:t>
            </a:r>
            <a:r>
              <a:rPr lang="en-US" altLang="de-DE" dirty="0">
                <a:solidFill>
                  <a:srgbClr val="0000FF"/>
                </a:solidFill>
              </a:rPr>
              <a:t> </a:t>
            </a:r>
            <a:r>
              <a:rPr lang="en-US" altLang="de-DE" dirty="0" err="1">
                <a:solidFill>
                  <a:srgbClr val="0000FF"/>
                </a:solidFill>
              </a:rPr>
              <a:t>gefunden</a:t>
            </a:r>
            <a:r>
              <a:rPr lang="en-US" altLang="de-DE" dirty="0">
                <a:solidFill>
                  <a:srgbClr val="0000FF"/>
                </a:solidFill>
              </a:rPr>
              <a:t> </a:t>
            </a:r>
            <a:r>
              <a:rPr lang="en-US" altLang="de-DE" dirty="0" err="1">
                <a:solidFill>
                  <a:srgbClr val="0000FF"/>
                </a:solidFill>
              </a:rPr>
              <a:t>ist</a:t>
            </a:r>
            <a:endParaRPr lang="en-US" altLang="de-DE" dirty="0">
              <a:solidFill>
                <a:srgbClr val="0000FF"/>
              </a:solidFill>
            </a:endParaRPr>
          </a:p>
          <a:p>
            <a:endParaRPr lang="en-US" altLang="de-DE" dirty="0">
              <a:solidFill>
                <a:srgbClr val="0000FF"/>
              </a:solidFill>
            </a:endParaRPr>
          </a:p>
          <a:p>
            <a:r>
              <a:rPr lang="en-US" altLang="de-DE" dirty="0">
                <a:solidFill>
                  <a:srgbClr val="0000FF"/>
                </a:solidFill>
              </a:rPr>
              <a:t>#</a:t>
            </a:r>
            <a:r>
              <a:rPr lang="en-US" altLang="de-DE" dirty="0" err="1">
                <a:solidFill>
                  <a:srgbClr val="0000FF"/>
                </a:solidFill>
              </a:rPr>
              <a:t>fehlgeschlagene</a:t>
            </a:r>
            <a:r>
              <a:rPr lang="en-US" altLang="de-DE" dirty="0">
                <a:solidFill>
                  <a:srgbClr val="0000FF"/>
                </a:solidFill>
              </a:rPr>
              <a:t> </a:t>
            </a:r>
            <a:r>
              <a:rPr lang="en-US" altLang="de-DE" dirty="0" err="1">
                <a:solidFill>
                  <a:srgbClr val="0000FF"/>
                </a:solidFill>
              </a:rPr>
              <a:t>Versuche</a:t>
            </a:r>
            <a:r>
              <a:rPr lang="en-US" altLang="de-DE" dirty="0">
                <a:solidFill>
                  <a:srgbClr val="0000FF"/>
                </a:solidFill>
              </a:rPr>
              <a:t> </a:t>
            </a:r>
            <a:r>
              <a:rPr lang="en-US" altLang="de-DE" dirty="0" err="1">
                <a:solidFill>
                  <a:srgbClr val="0000FF"/>
                </a:solidFill>
              </a:rPr>
              <a:t>ist</a:t>
            </a:r>
            <a:r>
              <a:rPr lang="en-US" altLang="de-DE" dirty="0">
                <a:solidFill>
                  <a:srgbClr val="0000FF"/>
                </a:solidFill>
              </a:rPr>
              <a:t> </a:t>
            </a:r>
            <a:r>
              <a:rPr lang="en-US" altLang="de-DE" dirty="0" err="1">
                <a:solidFill>
                  <a:srgbClr val="0000FF"/>
                </a:solidFill>
              </a:rPr>
              <a:t>eine</a:t>
            </a:r>
            <a:r>
              <a:rPr lang="en-US" altLang="de-DE" dirty="0">
                <a:solidFill>
                  <a:srgbClr val="0000FF"/>
                </a:solidFill>
              </a:rPr>
              <a:t> </a:t>
            </a:r>
            <a:r>
              <a:rPr lang="en-US" altLang="de-DE" dirty="0" err="1">
                <a:solidFill>
                  <a:srgbClr val="0000FF"/>
                </a:solidFill>
              </a:rPr>
              <a:t>Meßgröße</a:t>
            </a:r>
            <a:r>
              <a:rPr lang="en-US" altLang="de-DE" dirty="0">
                <a:solidFill>
                  <a:srgbClr val="0000FF"/>
                </a:solidFill>
              </a:rPr>
              <a:t> </a:t>
            </a:r>
            <a:r>
              <a:rPr lang="en-US" altLang="de-DE" dirty="0" err="1">
                <a:solidFill>
                  <a:srgbClr val="0000FF"/>
                </a:solidFill>
              </a:rPr>
              <a:t>für</a:t>
            </a:r>
            <a:r>
              <a:rPr lang="en-US" altLang="de-DE" dirty="0">
                <a:solidFill>
                  <a:srgbClr val="0000FF"/>
                </a:solidFill>
              </a:rPr>
              <a:t> </a:t>
            </a:r>
            <a:r>
              <a:rPr lang="en-US" altLang="de-DE" dirty="0" err="1">
                <a:solidFill>
                  <a:srgbClr val="0000FF"/>
                </a:solidFill>
              </a:rPr>
              <a:t>Performanz</a:t>
            </a:r>
            <a:endParaRPr lang="en-US" altLang="de-DE" dirty="0">
              <a:solidFill>
                <a:srgbClr val="0000FF"/>
              </a:solidFill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755576" y="1990273"/>
            <a:ext cx="76174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de-DE" sz="1400" dirty="0" err="1"/>
              <a:t>besetzt</a:t>
            </a:r>
            <a:endParaRPr lang="en-US" altLang="de-DE" sz="1400" dirty="0"/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755575" y="2328828"/>
            <a:ext cx="76174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de-DE" sz="1400" dirty="0" err="1"/>
              <a:t>besetzt</a:t>
            </a:r>
            <a:endParaRPr lang="en-US" altLang="de-DE" sz="1400" dirty="0"/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755574" y="4936212"/>
            <a:ext cx="76174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de-DE" sz="1400" dirty="0" err="1"/>
              <a:t>besetzt</a:t>
            </a:r>
            <a:endParaRPr lang="en-US" altLang="de-DE" sz="1400" dirty="0"/>
          </a:p>
        </p:txBody>
      </p:sp>
      <p:sp>
        <p:nvSpPr>
          <p:cNvPr id="25" name="TextBox 36"/>
          <p:cNvSpPr txBox="1">
            <a:spLocks noChangeArrowheads="1"/>
          </p:cNvSpPr>
          <p:nvPr/>
        </p:nvSpPr>
        <p:spPr bwMode="auto">
          <a:xfrm>
            <a:off x="755576" y="3287311"/>
            <a:ext cx="76174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de-DE" sz="1400" dirty="0" err="1"/>
              <a:t>besetzt</a:t>
            </a:r>
            <a:endParaRPr lang="en-US" altLang="de-DE" sz="1400" dirty="0"/>
          </a:p>
        </p:txBody>
      </p:sp>
      <p:sp>
        <p:nvSpPr>
          <p:cNvPr id="2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fld id="{BA2793A8-7E4F-BE4A-8C0B-832837FCDB63}" type="slidenum">
              <a:rPr lang="de-DE"/>
              <a:pPr/>
              <a:t>35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28526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/>
      <p:bldP spid="25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528" y="189458"/>
            <a:ext cx="8496175" cy="503238"/>
          </a:xfrm>
        </p:spPr>
        <p:txBody>
          <a:bodyPr/>
          <a:lstStyle/>
          <a:p>
            <a:r>
              <a:rPr lang="de-DE" dirty="0"/>
              <a:t>Löschen von Einträgen bei offener Adressierung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de-DE" dirty="0"/>
              <a:t>Direktes Löschen unterbricht Sondierungskette</a:t>
            </a:r>
            <a:endParaRPr lang="de-DE" dirty="0"/>
          </a:p>
          <a:p>
            <a:r>
              <a:rPr lang="de-DE" dirty="0"/>
              <a:t>Mögliche Lösung:</a:t>
            </a:r>
          </a:p>
          <a:p>
            <a:pPr marL="914400" lvl="1" indent="-457200">
              <a:buFont typeface="+mj-lt"/>
              <a:buAutoNum type="alphaLcParenR"/>
            </a:pPr>
            <a:r>
              <a:rPr lang="de-DE" dirty="0"/>
              <a:t>Spezieller Eintrag “gelöscht“. Kann zwar wieder belegt werden, unterbricht aber Sondierungsketten nicht. Nachteil bei vielen Löschungen: </a:t>
            </a:r>
            <a:br>
              <a:rPr lang="de-DE" dirty="0"/>
            </a:br>
            <a:r>
              <a:rPr lang="de-DE" dirty="0"/>
              <a:t>Lange Sondierungszeiten </a:t>
            </a:r>
          </a:p>
          <a:p>
            <a:pPr marL="914400" lvl="1" indent="-457200">
              <a:buFont typeface="+mj-lt"/>
              <a:buAutoNum type="alphaLcParenR"/>
            </a:pPr>
            <a:r>
              <a:rPr lang="de-DE" dirty="0"/>
              <a:t>Umorganisieren. Kompliziert, sowie hoher Aufwand</a:t>
            </a: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fld id="{BA2793A8-7E4F-BE4A-8C0B-832837FCDB63}" type="slidenum">
              <a:rPr lang="de-DE"/>
              <a:pPr/>
              <a:t>36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1084184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Analyse Quadratisches Sondieren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Schwierig</a:t>
            </a:r>
          </a:p>
          <a:p>
            <a:r>
              <a:rPr lang="de-DE" dirty="0"/>
              <a:t>Theorem</a:t>
            </a:r>
          </a:p>
          <a:p>
            <a:pPr lvl="1"/>
            <a:r>
              <a:rPr lang="de-DE" dirty="0"/>
              <a:t>Wenn die Tabellengröße eine Primzahl ist und der Füllfaktor höchstens ½  ist, dann findet Quadratisches Sondieren immer einen freien Platz</a:t>
            </a:r>
          </a:p>
          <a:p>
            <a:pPr lvl="1"/>
            <a:r>
              <a:rPr lang="de-DE" dirty="0"/>
              <a:t>Ansonsten kann es sein, dass Quadratisches Sondieren keinen freien Platz findet, obwohl vorhanden</a:t>
            </a:r>
          </a:p>
          <a:p>
            <a:r>
              <a:rPr lang="de-DE" dirty="0"/>
              <a:t>Damit </a:t>
            </a:r>
            <a:r>
              <a:rPr lang="de-DE" dirty="0" err="1">
                <a:latin typeface="Symbol" charset="2"/>
                <a:cs typeface="Symbol" charset="2"/>
              </a:rPr>
              <a:t>a</a:t>
            </a:r>
            <a:r>
              <a:rPr lang="de-DE" baseline="-25000" dirty="0" err="1"/>
              <a:t>max</a:t>
            </a:r>
            <a:r>
              <a:rPr lang="de-DE" dirty="0"/>
              <a:t> ≤ ½ für quadratisches Sondieren</a:t>
            </a: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fld id="{BA2793A8-7E4F-BE4A-8C0B-832837FCDB63}" type="slidenum">
              <a:rPr lang="de-DE"/>
              <a:pPr/>
              <a:t>37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5445685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Review </a:t>
            </a:r>
            <a:r>
              <a:rPr lang="de-DE" dirty="0" err="1"/>
              <a:t>Hashing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38</a:t>
            </a:fld>
            <a:endParaRPr lang="de-DE"/>
          </a:p>
        </p:txBody>
      </p:sp>
      <p:graphicFrame>
        <p:nvGraphicFramePr>
          <p:cNvPr id="106" name="Group 5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2464306"/>
              </p:ext>
            </p:extLst>
          </p:nvPr>
        </p:nvGraphicFramePr>
        <p:xfrm>
          <a:off x="266503" y="1769840"/>
          <a:ext cx="1560513" cy="3316283"/>
        </p:xfrm>
        <a:graphic>
          <a:graphicData uri="http://schemas.openxmlformats.org/drawingml/2006/table">
            <a:tbl>
              <a:tblPr/>
              <a:tblGrid>
                <a:gridCol w="15605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178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78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78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178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178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178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178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178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178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Text Box 52"/>
              <p:cNvSpPr txBox="1">
                <a:spLocks noChangeArrowheads="1"/>
              </p:cNvSpPr>
              <p:nvPr/>
            </p:nvSpPr>
            <p:spPr bwMode="auto">
              <a:xfrm>
                <a:off x="22028" y="2034952"/>
                <a:ext cx="329834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de-DE" i="1" dirty="0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US" altLang="de-DE" dirty="0"/>
              </a:p>
            </p:txBody>
          </p:sp>
        </mc:Choice>
        <mc:Fallback xmlns="">
          <p:sp>
            <p:nvSpPr>
              <p:cNvPr id="107" name="Text 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028" y="2034952"/>
                <a:ext cx="329834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8" name="Text Box 58"/>
          <p:cNvSpPr txBox="1">
            <a:spLocks noChangeArrowheads="1"/>
          </p:cNvSpPr>
          <p:nvPr/>
        </p:nvSpPr>
        <p:spPr bwMode="auto">
          <a:xfrm>
            <a:off x="98228" y="1196752"/>
            <a:ext cx="224933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de-DE" u="sng" dirty="0" err="1"/>
              <a:t>Lineares</a:t>
            </a:r>
            <a:r>
              <a:rPr lang="en-US" altLang="de-DE" u="sng" dirty="0"/>
              <a:t> </a:t>
            </a:r>
            <a:r>
              <a:rPr lang="en-US" altLang="de-DE" u="sng" dirty="0" err="1"/>
              <a:t>Sondieren</a:t>
            </a:r>
            <a:r>
              <a:rPr lang="en-US" altLang="de-DE" u="sng" dirty="0"/>
              <a:t>:</a:t>
            </a:r>
          </a:p>
        </p:txBody>
      </p:sp>
      <p:sp>
        <p:nvSpPr>
          <p:cNvPr id="109" name="Line 59"/>
          <p:cNvSpPr>
            <a:spLocks noChangeShapeType="1"/>
          </p:cNvSpPr>
          <p:nvPr/>
        </p:nvSpPr>
        <p:spPr bwMode="auto">
          <a:xfrm flipH="1">
            <a:off x="1790503" y="192224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0" name="Text Box 60"/>
          <p:cNvSpPr txBox="1">
            <a:spLocks noChangeArrowheads="1"/>
          </p:cNvSpPr>
          <p:nvPr/>
        </p:nvSpPr>
        <p:spPr bwMode="auto">
          <a:xfrm>
            <a:off x="2079428" y="1619672"/>
            <a:ext cx="1018292" cy="503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ts val="1600"/>
              </a:lnSpc>
            </a:pPr>
            <a:r>
              <a:rPr lang="en-US" altLang="de-DE" dirty="0"/>
              <a:t>0-ter </a:t>
            </a:r>
            <a:br>
              <a:rPr lang="en-US" altLang="de-DE" dirty="0"/>
            </a:br>
            <a:r>
              <a:rPr lang="en-US" altLang="de-DE" dirty="0" err="1"/>
              <a:t>Versuch</a:t>
            </a:r>
            <a:endParaRPr lang="en-US" altLang="de-DE" dirty="0"/>
          </a:p>
        </p:txBody>
      </p:sp>
      <p:graphicFrame>
        <p:nvGraphicFramePr>
          <p:cNvPr id="111" name="Group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6017861"/>
              </p:ext>
            </p:extLst>
          </p:nvPr>
        </p:nvGraphicFramePr>
        <p:xfrm>
          <a:off x="3298628" y="1806352"/>
          <a:ext cx="1560513" cy="3316292"/>
        </p:xfrm>
        <a:graphic>
          <a:graphicData uri="http://schemas.openxmlformats.org/drawingml/2006/table">
            <a:tbl>
              <a:tblPr/>
              <a:tblGrid>
                <a:gridCol w="15605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12" name="Text Box 85"/>
              <p:cNvSpPr txBox="1">
                <a:spLocks noChangeArrowheads="1"/>
              </p:cNvSpPr>
              <p:nvPr/>
            </p:nvSpPr>
            <p:spPr bwMode="auto">
              <a:xfrm>
                <a:off x="3054153" y="2071465"/>
                <a:ext cx="329834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de-DE" i="1" dirty="0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US" altLang="de-DE" dirty="0"/>
              </a:p>
            </p:txBody>
          </p:sp>
        </mc:Choice>
        <mc:Fallback xmlns="">
          <p:sp>
            <p:nvSpPr>
              <p:cNvPr id="112" name="Text Box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54153" y="2071465"/>
                <a:ext cx="329834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3" name="Text Box 91"/>
          <p:cNvSpPr txBox="1">
            <a:spLocks noChangeArrowheads="1"/>
          </p:cNvSpPr>
          <p:nvPr/>
        </p:nvSpPr>
        <p:spPr bwMode="auto">
          <a:xfrm>
            <a:off x="3130353" y="1233265"/>
            <a:ext cx="285206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de-DE" u="sng" dirty="0" err="1"/>
              <a:t>Quadratisches</a:t>
            </a:r>
            <a:r>
              <a:rPr lang="en-US" altLang="de-DE" u="sng" dirty="0"/>
              <a:t> </a:t>
            </a:r>
            <a:r>
              <a:rPr lang="en-US" altLang="de-DE" u="sng" dirty="0" err="1"/>
              <a:t>Sondieren</a:t>
            </a:r>
            <a:r>
              <a:rPr lang="en-US" altLang="de-DE" u="sng" dirty="0"/>
              <a:t>:</a:t>
            </a:r>
          </a:p>
        </p:txBody>
      </p:sp>
      <p:sp>
        <p:nvSpPr>
          <p:cNvPr id="114" name="Line 92"/>
          <p:cNvSpPr>
            <a:spLocks noChangeShapeType="1"/>
          </p:cNvSpPr>
          <p:nvPr/>
        </p:nvSpPr>
        <p:spPr bwMode="auto">
          <a:xfrm flipH="1">
            <a:off x="4822628" y="1958752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5" name="Text Box 93"/>
          <p:cNvSpPr txBox="1">
            <a:spLocks noChangeArrowheads="1"/>
          </p:cNvSpPr>
          <p:nvPr/>
        </p:nvSpPr>
        <p:spPr bwMode="auto">
          <a:xfrm>
            <a:off x="5111553" y="1619672"/>
            <a:ext cx="1018292" cy="503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ts val="1600"/>
              </a:lnSpc>
            </a:pPr>
            <a:r>
              <a:rPr lang="en-US" altLang="de-DE" dirty="0"/>
              <a:t>0-ter </a:t>
            </a:r>
            <a:br>
              <a:rPr lang="en-US" altLang="de-DE" dirty="0"/>
            </a:br>
            <a:r>
              <a:rPr lang="en-US" altLang="de-DE" dirty="0" err="1"/>
              <a:t>Versuch</a:t>
            </a:r>
            <a:endParaRPr lang="en-US" altLang="de-DE" dirty="0"/>
          </a:p>
        </p:txBody>
      </p:sp>
      <p:grpSp>
        <p:nvGrpSpPr>
          <p:cNvPr id="116" name="Group 143"/>
          <p:cNvGrpSpPr>
            <a:grpSpLocks/>
          </p:cNvGrpSpPr>
          <p:nvPr/>
        </p:nvGrpSpPr>
        <p:grpSpPr bwMode="auto">
          <a:xfrm>
            <a:off x="4822636" y="2031777"/>
            <a:ext cx="1214440" cy="612775"/>
            <a:chOff x="3120" y="1966"/>
            <a:chExt cx="765" cy="386"/>
          </a:xfrm>
        </p:grpSpPr>
        <p:sp>
          <p:nvSpPr>
            <p:cNvPr id="117" name="Freeform 86"/>
            <p:cNvSpPr>
              <a:spLocks/>
            </p:cNvSpPr>
            <p:nvPr/>
          </p:nvSpPr>
          <p:spPr bwMode="auto">
            <a:xfrm>
              <a:off x="3120" y="2112"/>
              <a:ext cx="248" cy="240"/>
            </a:xfrm>
            <a:custGeom>
              <a:avLst/>
              <a:gdLst>
                <a:gd name="T0" fmla="*/ 0 w 248"/>
                <a:gd name="T1" fmla="*/ 0 h 240"/>
                <a:gd name="T2" fmla="*/ 240 w 248"/>
                <a:gd name="T3" fmla="*/ 144 h 240"/>
                <a:gd name="T4" fmla="*/ 48 w 248"/>
                <a:gd name="T5" fmla="*/ 240 h 240"/>
                <a:gd name="T6" fmla="*/ 0 60000 65536"/>
                <a:gd name="T7" fmla="*/ 0 60000 65536"/>
                <a:gd name="T8" fmla="*/ 0 60000 65536"/>
                <a:gd name="T9" fmla="*/ 0 w 248"/>
                <a:gd name="T10" fmla="*/ 0 h 240"/>
                <a:gd name="T11" fmla="*/ 248 w 248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8" h="240">
                  <a:moveTo>
                    <a:pt x="0" y="0"/>
                  </a:moveTo>
                  <a:cubicBezTo>
                    <a:pt x="116" y="52"/>
                    <a:pt x="232" y="104"/>
                    <a:pt x="240" y="144"/>
                  </a:cubicBezTo>
                  <a:cubicBezTo>
                    <a:pt x="248" y="184"/>
                    <a:pt x="148" y="212"/>
                    <a:pt x="48" y="240"/>
                  </a:cubicBezTo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lnSpc>
                  <a:spcPts val="1600"/>
                </a:lnSpc>
              </a:pPr>
              <a:endParaRPr lang="de-DE"/>
            </a:p>
          </p:txBody>
        </p:sp>
        <p:sp>
          <p:nvSpPr>
            <p:cNvPr id="118" name="Text Box 94"/>
            <p:cNvSpPr txBox="1">
              <a:spLocks noChangeArrowheads="1"/>
            </p:cNvSpPr>
            <p:nvPr/>
          </p:nvSpPr>
          <p:spPr bwMode="auto">
            <a:xfrm>
              <a:off x="3244" y="1966"/>
              <a:ext cx="641" cy="3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lnSpc>
                  <a:spcPts val="1600"/>
                </a:lnSpc>
              </a:pPr>
              <a:r>
                <a:rPr lang="en-US" altLang="de-DE" dirty="0"/>
                <a:t>1-ter</a:t>
              </a:r>
              <a:br>
                <a:rPr lang="en-US" altLang="de-DE" dirty="0"/>
              </a:br>
              <a:r>
                <a:rPr lang="en-US" altLang="de-DE" dirty="0" err="1"/>
                <a:t>Versuch</a:t>
              </a:r>
              <a:endParaRPr lang="en-US" altLang="de-DE" dirty="0"/>
            </a:p>
          </p:txBody>
        </p:sp>
      </p:grpSp>
      <p:grpSp>
        <p:nvGrpSpPr>
          <p:cNvPr id="119" name="Group 144"/>
          <p:cNvGrpSpPr>
            <a:grpSpLocks/>
          </p:cNvGrpSpPr>
          <p:nvPr/>
        </p:nvGrpSpPr>
        <p:grpSpPr bwMode="auto">
          <a:xfrm>
            <a:off x="4806761" y="2300065"/>
            <a:ext cx="1322390" cy="1219200"/>
            <a:chOff x="3110" y="2135"/>
            <a:chExt cx="833" cy="768"/>
          </a:xfrm>
        </p:grpSpPr>
        <p:sp>
          <p:nvSpPr>
            <p:cNvPr id="120" name="Freeform 87"/>
            <p:cNvSpPr>
              <a:spLocks/>
            </p:cNvSpPr>
            <p:nvPr/>
          </p:nvSpPr>
          <p:spPr bwMode="auto">
            <a:xfrm>
              <a:off x="3110" y="2135"/>
              <a:ext cx="296" cy="768"/>
            </a:xfrm>
            <a:custGeom>
              <a:avLst/>
              <a:gdLst>
                <a:gd name="T0" fmla="*/ 0 w 248"/>
                <a:gd name="T1" fmla="*/ 0 h 240"/>
                <a:gd name="T2" fmla="*/ 692 w 248"/>
                <a:gd name="T3" fmla="*/ 154666 h 240"/>
                <a:gd name="T4" fmla="*/ 138 w 248"/>
                <a:gd name="T5" fmla="*/ 257750 h 240"/>
                <a:gd name="T6" fmla="*/ 0 60000 65536"/>
                <a:gd name="T7" fmla="*/ 0 60000 65536"/>
                <a:gd name="T8" fmla="*/ 0 60000 65536"/>
                <a:gd name="T9" fmla="*/ 0 w 248"/>
                <a:gd name="T10" fmla="*/ 0 h 240"/>
                <a:gd name="T11" fmla="*/ 248 w 248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8" h="240">
                  <a:moveTo>
                    <a:pt x="0" y="0"/>
                  </a:moveTo>
                  <a:cubicBezTo>
                    <a:pt x="116" y="52"/>
                    <a:pt x="232" y="104"/>
                    <a:pt x="240" y="144"/>
                  </a:cubicBezTo>
                  <a:cubicBezTo>
                    <a:pt x="248" y="184"/>
                    <a:pt x="148" y="212"/>
                    <a:pt x="48" y="240"/>
                  </a:cubicBezTo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lnSpc>
                  <a:spcPts val="1600"/>
                </a:lnSpc>
              </a:pPr>
              <a:endParaRPr lang="de-DE"/>
            </a:p>
          </p:txBody>
        </p:sp>
        <p:sp>
          <p:nvSpPr>
            <p:cNvPr id="121" name="Text Box 95"/>
            <p:cNvSpPr txBox="1">
              <a:spLocks noChangeArrowheads="1"/>
            </p:cNvSpPr>
            <p:nvPr/>
          </p:nvSpPr>
          <p:spPr bwMode="auto">
            <a:xfrm>
              <a:off x="3302" y="2375"/>
              <a:ext cx="641" cy="3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lnSpc>
                  <a:spcPts val="1600"/>
                </a:lnSpc>
              </a:pPr>
              <a:r>
                <a:rPr lang="en-US" altLang="de-DE" dirty="0"/>
                <a:t>2-ter</a:t>
              </a:r>
              <a:br>
                <a:rPr lang="en-US" altLang="de-DE" dirty="0"/>
              </a:br>
              <a:r>
                <a:rPr lang="en-US" altLang="de-DE" dirty="0" err="1"/>
                <a:t>Versuch</a:t>
              </a:r>
              <a:endParaRPr lang="en-US" altLang="de-DE" dirty="0"/>
            </a:p>
          </p:txBody>
        </p:sp>
      </p:grpSp>
      <p:grpSp>
        <p:nvGrpSpPr>
          <p:cNvPr id="122" name="Group 140"/>
          <p:cNvGrpSpPr>
            <a:grpSpLocks/>
          </p:cNvGrpSpPr>
          <p:nvPr/>
        </p:nvGrpSpPr>
        <p:grpSpPr bwMode="auto">
          <a:xfrm>
            <a:off x="1790506" y="2123529"/>
            <a:ext cx="1382715" cy="503238"/>
            <a:chOff x="1210" y="2018"/>
            <a:chExt cx="871" cy="317"/>
          </a:xfrm>
        </p:grpSpPr>
        <p:sp>
          <p:nvSpPr>
            <p:cNvPr id="123" name="Freeform 53"/>
            <p:cNvSpPr>
              <a:spLocks/>
            </p:cNvSpPr>
            <p:nvPr/>
          </p:nvSpPr>
          <p:spPr bwMode="auto">
            <a:xfrm>
              <a:off x="1210" y="2089"/>
              <a:ext cx="248" cy="240"/>
            </a:xfrm>
            <a:custGeom>
              <a:avLst/>
              <a:gdLst>
                <a:gd name="T0" fmla="*/ 0 w 248"/>
                <a:gd name="T1" fmla="*/ 0 h 240"/>
                <a:gd name="T2" fmla="*/ 240 w 248"/>
                <a:gd name="T3" fmla="*/ 144 h 240"/>
                <a:gd name="T4" fmla="*/ 48 w 248"/>
                <a:gd name="T5" fmla="*/ 240 h 240"/>
                <a:gd name="T6" fmla="*/ 0 60000 65536"/>
                <a:gd name="T7" fmla="*/ 0 60000 65536"/>
                <a:gd name="T8" fmla="*/ 0 60000 65536"/>
                <a:gd name="T9" fmla="*/ 0 w 248"/>
                <a:gd name="T10" fmla="*/ 0 h 240"/>
                <a:gd name="T11" fmla="*/ 248 w 248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8" h="240">
                  <a:moveTo>
                    <a:pt x="0" y="0"/>
                  </a:moveTo>
                  <a:cubicBezTo>
                    <a:pt x="116" y="52"/>
                    <a:pt x="232" y="104"/>
                    <a:pt x="240" y="144"/>
                  </a:cubicBezTo>
                  <a:cubicBezTo>
                    <a:pt x="248" y="184"/>
                    <a:pt x="148" y="212"/>
                    <a:pt x="48" y="240"/>
                  </a:cubicBezTo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lnSpc>
                  <a:spcPts val="1600"/>
                </a:lnSpc>
              </a:pPr>
              <a:endParaRPr lang="de-DE"/>
            </a:p>
          </p:txBody>
        </p:sp>
        <p:sp>
          <p:nvSpPr>
            <p:cNvPr id="124" name="Text Box 97"/>
            <p:cNvSpPr txBox="1">
              <a:spLocks noChangeArrowheads="1"/>
            </p:cNvSpPr>
            <p:nvPr/>
          </p:nvSpPr>
          <p:spPr bwMode="auto">
            <a:xfrm>
              <a:off x="1440" y="2018"/>
              <a:ext cx="641" cy="3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lnSpc>
                  <a:spcPts val="1600"/>
                </a:lnSpc>
              </a:pPr>
              <a:r>
                <a:rPr lang="en-US" altLang="de-DE" dirty="0"/>
                <a:t>1-ter</a:t>
              </a:r>
              <a:br>
                <a:rPr lang="en-US" altLang="de-DE" dirty="0"/>
              </a:br>
              <a:r>
                <a:rPr lang="en-US" altLang="de-DE" dirty="0" err="1"/>
                <a:t>Versuch</a:t>
              </a:r>
              <a:endParaRPr lang="en-US" altLang="de-DE" dirty="0"/>
            </a:p>
          </p:txBody>
        </p:sp>
      </p:grpSp>
      <p:grpSp>
        <p:nvGrpSpPr>
          <p:cNvPr id="125" name="Group 141"/>
          <p:cNvGrpSpPr>
            <a:grpSpLocks/>
          </p:cNvGrpSpPr>
          <p:nvPr/>
        </p:nvGrpSpPr>
        <p:grpSpPr bwMode="auto">
          <a:xfrm>
            <a:off x="1774632" y="2263552"/>
            <a:ext cx="1398590" cy="808038"/>
            <a:chOff x="1200" y="2112"/>
            <a:chExt cx="881" cy="509"/>
          </a:xfrm>
        </p:grpSpPr>
        <p:sp>
          <p:nvSpPr>
            <p:cNvPr id="126" name="Freeform 54"/>
            <p:cNvSpPr>
              <a:spLocks/>
            </p:cNvSpPr>
            <p:nvPr/>
          </p:nvSpPr>
          <p:spPr bwMode="auto">
            <a:xfrm>
              <a:off x="1200" y="2112"/>
              <a:ext cx="248" cy="384"/>
            </a:xfrm>
            <a:custGeom>
              <a:avLst/>
              <a:gdLst>
                <a:gd name="T0" fmla="*/ 0 w 248"/>
                <a:gd name="T1" fmla="*/ 0 h 240"/>
                <a:gd name="T2" fmla="*/ 240 w 248"/>
                <a:gd name="T3" fmla="*/ 2411 h 240"/>
                <a:gd name="T4" fmla="*/ 48 w 248"/>
                <a:gd name="T5" fmla="*/ 4022 h 240"/>
                <a:gd name="T6" fmla="*/ 0 60000 65536"/>
                <a:gd name="T7" fmla="*/ 0 60000 65536"/>
                <a:gd name="T8" fmla="*/ 0 60000 65536"/>
                <a:gd name="T9" fmla="*/ 0 w 248"/>
                <a:gd name="T10" fmla="*/ 0 h 240"/>
                <a:gd name="T11" fmla="*/ 248 w 248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8" h="240">
                  <a:moveTo>
                    <a:pt x="0" y="0"/>
                  </a:moveTo>
                  <a:cubicBezTo>
                    <a:pt x="116" y="52"/>
                    <a:pt x="232" y="104"/>
                    <a:pt x="240" y="144"/>
                  </a:cubicBezTo>
                  <a:cubicBezTo>
                    <a:pt x="248" y="184"/>
                    <a:pt x="148" y="212"/>
                    <a:pt x="48" y="240"/>
                  </a:cubicBezTo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lnSpc>
                  <a:spcPts val="1600"/>
                </a:lnSpc>
              </a:pPr>
              <a:endParaRPr lang="de-DE"/>
            </a:p>
          </p:txBody>
        </p:sp>
        <p:sp>
          <p:nvSpPr>
            <p:cNvPr id="127" name="Text Box 98"/>
            <p:cNvSpPr txBox="1">
              <a:spLocks noChangeArrowheads="1"/>
            </p:cNvSpPr>
            <p:nvPr/>
          </p:nvSpPr>
          <p:spPr bwMode="auto">
            <a:xfrm>
              <a:off x="1440" y="2304"/>
              <a:ext cx="641" cy="3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lnSpc>
                  <a:spcPts val="1600"/>
                </a:lnSpc>
              </a:pPr>
              <a:r>
                <a:rPr lang="en-US" altLang="de-DE" dirty="0"/>
                <a:t>2-ter</a:t>
              </a:r>
              <a:br>
                <a:rPr lang="en-US" altLang="de-DE" dirty="0"/>
              </a:br>
              <a:r>
                <a:rPr lang="en-US" altLang="de-DE" dirty="0" err="1"/>
                <a:t>Versuch</a:t>
              </a:r>
              <a:endParaRPr lang="en-US" altLang="de-DE" dirty="0"/>
            </a:p>
          </p:txBody>
        </p:sp>
      </p:grpSp>
      <p:grpSp>
        <p:nvGrpSpPr>
          <p:cNvPr id="128" name="Group 142"/>
          <p:cNvGrpSpPr>
            <a:grpSpLocks/>
          </p:cNvGrpSpPr>
          <p:nvPr/>
        </p:nvGrpSpPr>
        <p:grpSpPr bwMode="auto">
          <a:xfrm>
            <a:off x="1774631" y="2263553"/>
            <a:ext cx="1398590" cy="1571626"/>
            <a:chOff x="1200" y="2112"/>
            <a:chExt cx="881" cy="990"/>
          </a:xfrm>
        </p:grpSpPr>
        <p:sp>
          <p:nvSpPr>
            <p:cNvPr id="129" name="Freeform 55"/>
            <p:cNvSpPr>
              <a:spLocks/>
            </p:cNvSpPr>
            <p:nvPr/>
          </p:nvSpPr>
          <p:spPr bwMode="auto">
            <a:xfrm>
              <a:off x="1200" y="2112"/>
              <a:ext cx="258" cy="697"/>
            </a:xfrm>
            <a:custGeom>
              <a:avLst/>
              <a:gdLst>
                <a:gd name="T0" fmla="*/ 0 w 248"/>
                <a:gd name="T1" fmla="*/ 0 h 240"/>
                <a:gd name="T2" fmla="*/ 304 w 248"/>
                <a:gd name="T3" fmla="*/ 86367 h 240"/>
                <a:gd name="T4" fmla="*/ 60 w 248"/>
                <a:gd name="T5" fmla="*/ 143980 h 240"/>
                <a:gd name="T6" fmla="*/ 0 60000 65536"/>
                <a:gd name="T7" fmla="*/ 0 60000 65536"/>
                <a:gd name="T8" fmla="*/ 0 60000 65536"/>
                <a:gd name="T9" fmla="*/ 0 w 248"/>
                <a:gd name="T10" fmla="*/ 0 h 240"/>
                <a:gd name="T11" fmla="*/ 248 w 248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8" h="240">
                  <a:moveTo>
                    <a:pt x="0" y="0"/>
                  </a:moveTo>
                  <a:cubicBezTo>
                    <a:pt x="116" y="52"/>
                    <a:pt x="232" y="104"/>
                    <a:pt x="240" y="144"/>
                  </a:cubicBezTo>
                  <a:cubicBezTo>
                    <a:pt x="248" y="184"/>
                    <a:pt x="148" y="212"/>
                    <a:pt x="48" y="240"/>
                  </a:cubicBezTo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lnSpc>
                  <a:spcPts val="1600"/>
                </a:lnSpc>
              </a:pPr>
              <a:endParaRPr lang="de-DE"/>
            </a:p>
          </p:txBody>
        </p:sp>
        <p:sp>
          <p:nvSpPr>
            <p:cNvPr id="130" name="Text Box 99"/>
            <p:cNvSpPr txBox="1">
              <a:spLocks noChangeArrowheads="1"/>
            </p:cNvSpPr>
            <p:nvPr/>
          </p:nvSpPr>
          <p:spPr bwMode="auto">
            <a:xfrm>
              <a:off x="1440" y="2592"/>
              <a:ext cx="641" cy="3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lnSpc>
                  <a:spcPts val="1600"/>
                </a:lnSpc>
              </a:pPr>
              <a:r>
                <a:rPr lang="en-US" altLang="de-DE" dirty="0"/>
                <a:t>3-ter</a:t>
              </a:r>
              <a:br>
                <a:rPr lang="en-US" altLang="de-DE" dirty="0"/>
              </a:br>
              <a:r>
                <a:rPr lang="en-US" altLang="de-DE" dirty="0" err="1"/>
                <a:t>Versuch</a:t>
              </a:r>
              <a:endParaRPr lang="en-US" altLang="de-DE" dirty="0"/>
            </a:p>
          </p:txBody>
        </p:sp>
        <p:sp>
          <p:nvSpPr>
            <p:cNvPr id="131" name="Text Box 100"/>
            <p:cNvSpPr txBox="1">
              <a:spLocks noChangeArrowheads="1"/>
            </p:cNvSpPr>
            <p:nvPr/>
          </p:nvSpPr>
          <p:spPr bwMode="auto">
            <a:xfrm rot="16200000">
              <a:off x="1285" y="2877"/>
              <a:ext cx="262" cy="1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lnSpc>
                  <a:spcPts val="1600"/>
                </a:lnSpc>
              </a:pPr>
              <a:r>
                <a:rPr lang="en-US" altLang="de-DE"/>
                <a:t>…</a:t>
              </a:r>
            </a:p>
          </p:txBody>
        </p:sp>
      </p:grpSp>
      <p:grpSp>
        <p:nvGrpSpPr>
          <p:cNvPr id="132" name="Group 145"/>
          <p:cNvGrpSpPr>
            <a:grpSpLocks/>
          </p:cNvGrpSpPr>
          <p:nvPr/>
        </p:nvGrpSpPr>
        <p:grpSpPr bwMode="auto">
          <a:xfrm>
            <a:off x="4730559" y="2376265"/>
            <a:ext cx="1566865" cy="2590800"/>
            <a:chOff x="3062" y="2183"/>
            <a:chExt cx="987" cy="1632"/>
          </a:xfrm>
        </p:grpSpPr>
        <p:sp>
          <p:nvSpPr>
            <p:cNvPr id="133" name="Freeform 88"/>
            <p:cNvSpPr>
              <a:spLocks/>
            </p:cNvSpPr>
            <p:nvPr/>
          </p:nvSpPr>
          <p:spPr bwMode="auto">
            <a:xfrm>
              <a:off x="3062" y="2183"/>
              <a:ext cx="392" cy="1632"/>
            </a:xfrm>
            <a:custGeom>
              <a:avLst/>
              <a:gdLst>
                <a:gd name="T0" fmla="*/ 0 w 248"/>
                <a:gd name="T1" fmla="*/ 0 h 240"/>
                <a:gd name="T2" fmla="*/ 3740 w 248"/>
                <a:gd name="T3" fmla="*/ 14233692 h 240"/>
                <a:gd name="T4" fmla="*/ 749 w 248"/>
                <a:gd name="T5" fmla="*/ 23728927 h 240"/>
                <a:gd name="T6" fmla="*/ 0 60000 65536"/>
                <a:gd name="T7" fmla="*/ 0 60000 65536"/>
                <a:gd name="T8" fmla="*/ 0 60000 65536"/>
                <a:gd name="T9" fmla="*/ 0 w 248"/>
                <a:gd name="T10" fmla="*/ 0 h 240"/>
                <a:gd name="T11" fmla="*/ 248 w 248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8" h="240">
                  <a:moveTo>
                    <a:pt x="0" y="0"/>
                  </a:moveTo>
                  <a:cubicBezTo>
                    <a:pt x="116" y="52"/>
                    <a:pt x="232" y="104"/>
                    <a:pt x="240" y="144"/>
                  </a:cubicBezTo>
                  <a:cubicBezTo>
                    <a:pt x="248" y="184"/>
                    <a:pt x="148" y="212"/>
                    <a:pt x="48" y="240"/>
                  </a:cubicBezTo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lnSpc>
                  <a:spcPts val="1600"/>
                </a:lnSpc>
              </a:pPr>
              <a:endParaRPr lang="de-DE"/>
            </a:p>
          </p:txBody>
        </p:sp>
        <p:sp>
          <p:nvSpPr>
            <p:cNvPr id="134" name="Text Box 96"/>
            <p:cNvSpPr txBox="1">
              <a:spLocks noChangeArrowheads="1"/>
            </p:cNvSpPr>
            <p:nvPr/>
          </p:nvSpPr>
          <p:spPr bwMode="auto">
            <a:xfrm>
              <a:off x="3408" y="2976"/>
              <a:ext cx="641" cy="3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lnSpc>
                  <a:spcPts val="1600"/>
                </a:lnSpc>
              </a:pPr>
              <a:r>
                <a:rPr lang="en-US" altLang="de-DE" dirty="0"/>
                <a:t>3-ter</a:t>
              </a:r>
              <a:br>
                <a:rPr lang="en-US" altLang="de-DE" dirty="0"/>
              </a:br>
              <a:r>
                <a:rPr lang="en-US" altLang="de-DE" dirty="0" err="1"/>
                <a:t>Versuch</a:t>
              </a:r>
              <a:endParaRPr lang="en-US" altLang="de-DE" dirty="0"/>
            </a:p>
          </p:txBody>
        </p:sp>
        <p:sp>
          <p:nvSpPr>
            <p:cNvPr id="135" name="Text Box 101"/>
            <p:cNvSpPr txBox="1">
              <a:spLocks noChangeArrowheads="1"/>
            </p:cNvSpPr>
            <p:nvPr/>
          </p:nvSpPr>
          <p:spPr bwMode="auto">
            <a:xfrm rot="16200000">
              <a:off x="3335" y="3467"/>
              <a:ext cx="262" cy="1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lnSpc>
                  <a:spcPts val="1600"/>
                </a:lnSpc>
              </a:pPr>
              <a:r>
                <a:rPr lang="en-US" altLang="de-DE"/>
                <a:t>…</a:t>
              </a:r>
            </a:p>
          </p:txBody>
        </p:sp>
      </p:grpSp>
      <p:graphicFrame>
        <p:nvGraphicFramePr>
          <p:cNvPr id="136" name="Group 10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7565415"/>
              </p:ext>
            </p:extLst>
          </p:nvPr>
        </p:nvGraphicFramePr>
        <p:xfrm>
          <a:off x="6398032" y="1806352"/>
          <a:ext cx="1560513" cy="3316292"/>
        </p:xfrm>
        <a:graphic>
          <a:graphicData uri="http://schemas.openxmlformats.org/drawingml/2006/table">
            <a:tbl>
              <a:tblPr/>
              <a:tblGrid>
                <a:gridCol w="15605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37" name="Text Box 126"/>
              <p:cNvSpPr txBox="1">
                <a:spLocks noChangeArrowheads="1"/>
              </p:cNvSpPr>
              <p:nvPr/>
            </p:nvSpPr>
            <p:spPr bwMode="auto">
              <a:xfrm>
                <a:off x="6169432" y="2111152"/>
                <a:ext cx="329834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de-DE" i="1" dirty="0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US" altLang="de-DE" dirty="0"/>
              </a:p>
            </p:txBody>
          </p:sp>
        </mc:Choice>
        <mc:Fallback xmlns="">
          <p:sp>
            <p:nvSpPr>
              <p:cNvPr id="137" name="Text Box 1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69432" y="2111152"/>
                <a:ext cx="329834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8" name="Text Box 130"/>
          <p:cNvSpPr txBox="1">
            <a:spLocks noChangeArrowheads="1"/>
          </p:cNvSpPr>
          <p:nvPr/>
        </p:nvSpPr>
        <p:spPr bwMode="auto">
          <a:xfrm>
            <a:off x="6229757" y="1233265"/>
            <a:ext cx="198002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de-DE" u="sng" dirty="0" err="1"/>
              <a:t>Doppel</a:t>
            </a:r>
            <a:r>
              <a:rPr lang="en-US" altLang="de-DE" u="sng" dirty="0"/>
              <a:t>-Hashing*:</a:t>
            </a:r>
          </a:p>
        </p:txBody>
      </p:sp>
      <p:sp>
        <p:nvSpPr>
          <p:cNvPr id="139" name="Line 131"/>
          <p:cNvSpPr>
            <a:spLocks noChangeShapeType="1"/>
          </p:cNvSpPr>
          <p:nvPr/>
        </p:nvSpPr>
        <p:spPr bwMode="auto">
          <a:xfrm flipH="1">
            <a:off x="7922032" y="1958752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40" name="Text Box 132"/>
          <p:cNvSpPr txBox="1">
            <a:spLocks noChangeArrowheads="1"/>
          </p:cNvSpPr>
          <p:nvPr/>
        </p:nvSpPr>
        <p:spPr bwMode="auto">
          <a:xfrm>
            <a:off x="8210957" y="1766665"/>
            <a:ext cx="1018292" cy="502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ts val="1600"/>
              </a:lnSpc>
            </a:pPr>
            <a:r>
              <a:rPr lang="en-US" altLang="de-DE" dirty="0"/>
              <a:t>0-ter</a:t>
            </a:r>
            <a:br>
              <a:rPr lang="en-US" altLang="de-DE" dirty="0"/>
            </a:br>
            <a:r>
              <a:rPr lang="en-US" altLang="de-DE" dirty="0" err="1"/>
              <a:t>Versuch</a:t>
            </a:r>
            <a:endParaRPr lang="en-US" altLang="de-DE" dirty="0"/>
          </a:p>
        </p:txBody>
      </p:sp>
      <p:grpSp>
        <p:nvGrpSpPr>
          <p:cNvPr id="141" name="Group 146"/>
          <p:cNvGrpSpPr>
            <a:grpSpLocks/>
          </p:cNvGrpSpPr>
          <p:nvPr/>
        </p:nvGrpSpPr>
        <p:grpSpPr bwMode="auto">
          <a:xfrm>
            <a:off x="7922043" y="2263552"/>
            <a:ext cx="1169990" cy="1951038"/>
            <a:chOff x="4992" y="2112"/>
            <a:chExt cx="737" cy="1229"/>
          </a:xfrm>
        </p:grpSpPr>
        <p:sp>
          <p:nvSpPr>
            <p:cNvPr id="142" name="Freeform 127"/>
            <p:cNvSpPr>
              <a:spLocks/>
            </p:cNvSpPr>
            <p:nvPr/>
          </p:nvSpPr>
          <p:spPr bwMode="auto">
            <a:xfrm>
              <a:off x="4992" y="2112"/>
              <a:ext cx="248" cy="1104"/>
            </a:xfrm>
            <a:custGeom>
              <a:avLst/>
              <a:gdLst>
                <a:gd name="T0" fmla="*/ 0 w 248"/>
                <a:gd name="T1" fmla="*/ 0 h 240"/>
                <a:gd name="T2" fmla="*/ 240 w 248"/>
                <a:gd name="T3" fmla="*/ 1363380 h 240"/>
                <a:gd name="T4" fmla="*/ 48 w 248"/>
                <a:gd name="T5" fmla="*/ 2273665 h 240"/>
                <a:gd name="T6" fmla="*/ 0 60000 65536"/>
                <a:gd name="T7" fmla="*/ 0 60000 65536"/>
                <a:gd name="T8" fmla="*/ 0 60000 65536"/>
                <a:gd name="T9" fmla="*/ 0 w 248"/>
                <a:gd name="T10" fmla="*/ 0 h 240"/>
                <a:gd name="T11" fmla="*/ 248 w 248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8" h="240">
                  <a:moveTo>
                    <a:pt x="0" y="0"/>
                  </a:moveTo>
                  <a:cubicBezTo>
                    <a:pt x="116" y="52"/>
                    <a:pt x="232" y="104"/>
                    <a:pt x="240" y="144"/>
                  </a:cubicBezTo>
                  <a:cubicBezTo>
                    <a:pt x="248" y="184"/>
                    <a:pt x="148" y="212"/>
                    <a:pt x="48" y="240"/>
                  </a:cubicBezTo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lnSpc>
                  <a:spcPts val="1600"/>
                </a:lnSpc>
              </a:pPr>
              <a:endParaRPr lang="de-DE"/>
            </a:p>
          </p:txBody>
        </p:sp>
        <p:sp>
          <p:nvSpPr>
            <p:cNvPr id="143" name="Text Box 133"/>
            <p:cNvSpPr txBox="1">
              <a:spLocks noChangeArrowheads="1"/>
            </p:cNvSpPr>
            <p:nvPr/>
          </p:nvSpPr>
          <p:spPr bwMode="auto">
            <a:xfrm>
              <a:off x="5088" y="3024"/>
              <a:ext cx="641" cy="3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lnSpc>
                  <a:spcPts val="1600"/>
                </a:lnSpc>
              </a:pPr>
              <a:r>
                <a:rPr lang="en-US" altLang="de-DE" dirty="0"/>
                <a:t>1-ter</a:t>
              </a:r>
              <a:br>
                <a:rPr lang="en-US" altLang="de-DE" dirty="0"/>
              </a:br>
              <a:r>
                <a:rPr lang="en-US" altLang="de-DE" dirty="0" err="1"/>
                <a:t>Versuch</a:t>
              </a:r>
              <a:endParaRPr lang="en-US" altLang="de-DE" dirty="0"/>
            </a:p>
          </p:txBody>
        </p:sp>
      </p:grpSp>
      <p:sp>
        <p:nvSpPr>
          <p:cNvPr id="144" name="Text Box 134"/>
          <p:cNvSpPr txBox="1">
            <a:spLocks noChangeArrowheads="1"/>
          </p:cNvSpPr>
          <p:nvPr/>
        </p:nvSpPr>
        <p:spPr bwMode="auto">
          <a:xfrm rot="16200000">
            <a:off x="8280014" y="4572570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de-DE"/>
              <a:t>…</a:t>
            </a:r>
          </a:p>
        </p:txBody>
      </p:sp>
      <p:grpSp>
        <p:nvGrpSpPr>
          <p:cNvPr id="145" name="Group 147"/>
          <p:cNvGrpSpPr>
            <a:grpSpLocks/>
          </p:cNvGrpSpPr>
          <p:nvPr/>
        </p:nvGrpSpPr>
        <p:grpSpPr bwMode="auto">
          <a:xfrm>
            <a:off x="7906173" y="2300065"/>
            <a:ext cx="1262065" cy="1219200"/>
            <a:chOff x="4982" y="2135"/>
            <a:chExt cx="795" cy="768"/>
          </a:xfrm>
        </p:grpSpPr>
        <p:sp>
          <p:nvSpPr>
            <p:cNvPr id="146" name="Freeform 128"/>
            <p:cNvSpPr>
              <a:spLocks/>
            </p:cNvSpPr>
            <p:nvPr/>
          </p:nvSpPr>
          <p:spPr bwMode="auto">
            <a:xfrm>
              <a:off x="4982" y="2135"/>
              <a:ext cx="296" cy="768"/>
            </a:xfrm>
            <a:custGeom>
              <a:avLst/>
              <a:gdLst>
                <a:gd name="T0" fmla="*/ 0 w 248"/>
                <a:gd name="T1" fmla="*/ 0 h 240"/>
                <a:gd name="T2" fmla="*/ 692 w 248"/>
                <a:gd name="T3" fmla="*/ 154666 h 240"/>
                <a:gd name="T4" fmla="*/ 138 w 248"/>
                <a:gd name="T5" fmla="*/ 257750 h 240"/>
                <a:gd name="T6" fmla="*/ 0 60000 65536"/>
                <a:gd name="T7" fmla="*/ 0 60000 65536"/>
                <a:gd name="T8" fmla="*/ 0 60000 65536"/>
                <a:gd name="T9" fmla="*/ 0 w 248"/>
                <a:gd name="T10" fmla="*/ 0 h 240"/>
                <a:gd name="T11" fmla="*/ 248 w 248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8" h="240">
                  <a:moveTo>
                    <a:pt x="0" y="0"/>
                  </a:moveTo>
                  <a:cubicBezTo>
                    <a:pt x="116" y="52"/>
                    <a:pt x="232" y="104"/>
                    <a:pt x="240" y="144"/>
                  </a:cubicBezTo>
                  <a:cubicBezTo>
                    <a:pt x="248" y="184"/>
                    <a:pt x="148" y="212"/>
                    <a:pt x="48" y="240"/>
                  </a:cubicBezTo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lnSpc>
                  <a:spcPts val="1600"/>
                </a:lnSpc>
              </a:pPr>
              <a:endParaRPr lang="de-DE"/>
            </a:p>
          </p:txBody>
        </p:sp>
        <p:sp>
          <p:nvSpPr>
            <p:cNvPr id="147" name="Text Box 137"/>
            <p:cNvSpPr txBox="1">
              <a:spLocks noChangeArrowheads="1"/>
            </p:cNvSpPr>
            <p:nvPr/>
          </p:nvSpPr>
          <p:spPr bwMode="auto">
            <a:xfrm>
              <a:off x="5136" y="2496"/>
              <a:ext cx="641" cy="3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lnSpc>
                  <a:spcPts val="1600"/>
                </a:lnSpc>
              </a:pPr>
              <a:r>
                <a:rPr lang="en-US" altLang="de-DE" dirty="0"/>
                <a:t>2-ter</a:t>
              </a:r>
              <a:br>
                <a:rPr lang="en-US" altLang="de-DE" dirty="0"/>
              </a:br>
              <a:r>
                <a:rPr lang="en-US" altLang="de-DE" dirty="0" err="1"/>
                <a:t>Versuch</a:t>
              </a:r>
              <a:endParaRPr lang="en-US" altLang="de-DE" dirty="0"/>
            </a:p>
          </p:txBody>
        </p:sp>
      </p:grpSp>
      <p:grpSp>
        <p:nvGrpSpPr>
          <p:cNvPr id="148" name="Group 148"/>
          <p:cNvGrpSpPr>
            <a:grpSpLocks/>
          </p:cNvGrpSpPr>
          <p:nvPr/>
        </p:nvGrpSpPr>
        <p:grpSpPr bwMode="auto">
          <a:xfrm>
            <a:off x="7829963" y="2376265"/>
            <a:ext cx="1262064" cy="2590800"/>
            <a:chOff x="4934" y="2183"/>
            <a:chExt cx="795" cy="1632"/>
          </a:xfrm>
        </p:grpSpPr>
        <p:sp>
          <p:nvSpPr>
            <p:cNvPr id="149" name="Freeform 129"/>
            <p:cNvSpPr>
              <a:spLocks/>
            </p:cNvSpPr>
            <p:nvPr/>
          </p:nvSpPr>
          <p:spPr bwMode="auto">
            <a:xfrm>
              <a:off x="4934" y="2183"/>
              <a:ext cx="392" cy="1632"/>
            </a:xfrm>
            <a:custGeom>
              <a:avLst/>
              <a:gdLst>
                <a:gd name="T0" fmla="*/ 0 w 248"/>
                <a:gd name="T1" fmla="*/ 0 h 240"/>
                <a:gd name="T2" fmla="*/ 3740 w 248"/>
                <a:gd name="T3" fmla="*/ 14233692 h 240"/>
                <a:gd name="T4" fmla="*/ 749 w 248"/>
                <a:gd name="T5" fmla="*/ 23728927 h 240"/>
                <a:gd name="T6" fmla="*/ 0 60000 65536"/>
                <a:gd name="T7" fmla="*/ 0 60000 65536"/>
                <a:gd name="T8" fmla="*/ 0 60000 65536"/>
                <a:gd name="T9" fmla="*/ 0 w 248"/>
                <a:gd name="T10" fmla="*/ 0 h 240"/>
                <a:gd name="T11" fmla="*/ 248 w 248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8" h="240">
                  <a:moveTo>
                    <a:pt x="0" y="0"/>
                  </a:moveTo>
                  <a:cubicBezTo>
                    <a:pt x="116" y="52"/>
                    <a:pt x="232" y="104"/>
                    <a:pt x="240" y="144"/>
                  </a:cubicBezTo>
                  <a:cubicBezTo>
                    <a:pt x="248" y="184"/>
                    <a:pt x="148" y="212"/>
                    <a:pt x="48" y="240"/>
                  </a:cubicBezTo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lnSpc>
                  <a:spcPts val="1600"/>
                </a:lnSpc>
              </a:pPr>
              <a:endParaRPr lang="de-DE"/>
            </a:p>
          </p:txBody>
        </p:sp>
        <p:sp>
          <p:nvSpPr>
            <p:cNvPr id="150" name="Text Box 138"/>
            <p:cNvSpPr txBox="1">
              <a:spLocks noChangeArrowheads="1"/>
            </p:cNvSpPr>
            <p:nvPr/>
          </p:nvSpPr>
          <p:spPr bwMode="auto">
            <a:xfrm>
              <a:off x="5088" y="3312"/>
              <a:ext cx="641" cy="3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lnSpc>
                  <a:spcPts val="1600"/>
                </a:lnSpc>
              </a:pPr>
              <a:r>
                <a:rPr lang="en-US" altLang="de-DE" dirty="0"/>
                <a:t>3-ter</a:t>
              </a:r>
              <a:br>
                <a:rPr lang="en-US" altLang="de-DE" dirty="0"/>
              </a:br>
              <a:r>
                <a:rPr lang="en-US" altLang="de-DE" dirty="0" err="1"/>
                <a:t>Versuch</a:t>
              </a:r>
              <a:endParaRPr lang="en-US" altLang="de-DE" dirty="0"/>
            </a:p>
          </p:txBody>
        </p:sp>
      </p:grpSp>
      <p:sp>
        <p:nvSpPr>
          <p:cNvPr id="151" name="Text Box 139"/>
          <p:cNvSpPr txBox="1">
            <a:spLocks noChangeArrowheads="1"/>
          </p:cNvSpPr>
          <p:nvPr/>
        </p:nvSpPr>
        <p:spPr bwMode="auto">
          <a:xfrm>
            <a:off x="6610757" y="5192490"/>
            <a:ext cx="211307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de-DE" sz="1200" dirty="0"/>
              <a:t>*(</a:t>
            </a:r>
            <a:r>
              <a:rPr lang="en-US" altLang="de-DE" sz="1200" dirty="0" err="1"/>
              <a:t>bestimmt</a:t>
            </a:r>
            <a:r>
              <a:rPr lang="en-US" altLang="de-DE" sz="1200" dirty="0"/>
              <a:t> </a:t>
            </a:r>
            <a:r>
              <a:rPr lang="en-US" altLang="de-DE" sz="1200" dirty="0" err="1"/>
              <a:t>mit</a:t>
            </a:r>
            <a:r>
              <a:rPr lang="en-US" altLang="de-DE" sz="1200" dirty="0"/>
              <a:t> </a:t>
            </a:r>
            <a:r>
              <a:rPr lang="en-US" altLang="de-DE" sz="1200" dirty="0" err="1"/>
              <a:t>einer</a:t>
            </a:r>
            <a:r>
              <a:rPr lang="en-US" altLang="de-DE" sz="1200" dirty="0"/>
              <a:t> </a:t>
            </a:r>
            <a:r>
              <a:rPr lang="en-US" altLang="de-DE" sz="1200" dirty="0" err="1"/>
              <a:t>zweiten</a:t>
            </a:r>
            <a:endParaRPr lang="en-US" altLang="de-DE" sz="1200" dirty="0"/>
          </a:p>
          <a:p>
            <a:r>
              <a:rPr lang="en-US" altLang="de-DE" sz="1200" dirty="0"/>
              <a:t>   </a:t>
            </a:r>
            <a:r>
              <a:rPr lang="en-US" altLang="de-DE" sz="1200" dirty="0" err="1"/>
              <a:t>Hashfunktion</a:t>
            </a:r>
            <a:r>
              <a:rPr lang="en-US" altLang="de-DE" sz="1200" dirty="0"/>
              <a:t>)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5E661F8-FD1F-FB4A-AFC7-83C0B033845E}"/>
              </a:ext>
            </a:extLst>
          </p:cNvPr>
          <p:cNvSpPr/>
          <p:nvPr/>
        </p:nvSpPr>
        <p:spPr>
          <a:xfrm>
            <a:off x="3419393" y="252796"/>
            <a:ext cx="42546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de-DE" sz="2800" dirty="0">
                <a:solidFill>
                  <a:srgbClr val="3C8C93"/>
                </a:solidFill>
              </a:rPr>
              <a:t>h</a:t>
            </a:r>
            <a:r>
              <a:rPr lang="de-DE" sz="2800" baseline="-25000" dirty="0">
                <a:solidFill>
                  <a:srgbClr val="3C8C93"/>
                </a:solidFill>
              </a:rPr>
              <a:t>i</a:t>
            </a:r>
            <a:r>
              <a:rPr lang="de-DE" sz="2800" dirty="0">
                <a:solidFill>
                  <a:srgbClr val="3C8C93"/>
                </a:solidFill>
              </a:rPr>
              <a:t>(x) = (h(x) + f(i)) </a:t>
            </a:r>
            <a:r>
              <a:rPr lang="de-DE" sz="2800" dirty="0" err="1">
                <a:solidFill>
                  <a:srgbClr val="3C8C93"/>
                </a:solidFill>
              </a:rPr>
              <a:t>mod</a:t>
            </a:r>
            <a:r>
              <a:rPr lang="de-DE" sz="2800" dirty="0">
                <a:solidFill>
                  <a:srgbClr val="3C8C93"/>
                </a:solidFill>
              </a:rPr>
              <a:t> m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0BE199A-7A90-2D48-A32D-AE7F3A2DDB3D}"/>
              </a:ext>
            </a:extLst>
          </p:cNvPr>
          <p:cNvSpPr/>
          <p:nvPr/>
        </p:nvSpPr>
        <p:spPr>
          <a:xfrm>
            <a:off x="35496" y="5714092"/>
            <a:ext cx="14798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de-DE" sz="2800" dirty="0">
                <a:solidFill>
                  <a:srgbClr val="3C8C93"/>
                </a:solidFill>
              </a:rPr>
              <a:t>f(i) = i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404CC1C2-71D2-CF48-A7AA-82881F770663}"/>
              </a:ext>
            </a:extLst>
          </p:cNvPr>
          <p:cNvSpPr/>
          <p:nvPr/>
        </p:nvSpPr>
        <p:spPr>
          <a:xfrm>
            <a:off x="3061328" y="5714092"/>
            <a:ext cx="16626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de-DE" sz="2800" dirty="0">
                <a:solidFill>
                  <a:srgbClr val="3C8C93"/>
                </a:solidFill>
              </a:rPr>
              <a:t>f(i) = i</a:t>
            </a:r>
            <a:r>
              <a:rPr lang="de-DE" sz="2800" baseline="30000" dirty="0">
                <a:solidFill>
                  <a:srgbClr val="3C8C93"/>
                </a:solidFill>
              </a:rPr>
              <a:t>2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E1B96659-D85B-8B4F-AC43-D6E35C71D3F9}"/>
              </a:ext>
            </a:extLst>
          </p:cNvPr>
          <p:cNvSpPr/>
          <p:nvPr/>
        </p:nvSpPr>
        <p:spPr>
          <a:xfrm>
            <a:off x="5486059" y="5714092"/>
            <a:ext cx="31325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de-DE" sz="2800" dirty="0">
                <a:solidFill>
                  <a:srgbClr val="3C8C93"/>
                </a:solidFill>
              </a:rPr>
              <a:t>f(i) = 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</a:rPr>
              <a:t>f(i) = i ∙ h‘(x)</a:t>
            </a:r>
          </a:p>
        </p:txBody>
      </p:sp>
    </p:spTree>
    <p:extLst>
      <p:ext uri="{BB962C8B-B14F-4D97-AF65-F5344CB8AC3E}">
        <p14:creationId xmlns:p14="http://schemas.microsoft.com/office/powerpoint/2010/main" val="497166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Doppel-</a:t>
            </a:r>
            <a:r>
              <a:rPr lang="de-DE" dirty="0" err="1"/>
              <a:t>Hashing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400" dirty="0"/>
              <a:t>Gute Wahl von </a:t>
            </a:r>
            <a:r>
              <a:rPr lang="de-DE" sz="2400" dirty="0">
                <a:solidFill>
                  <a:srgbClr val="3C8C93"/>
                </a:solidFill>
              </a:rPr>
              <a:t>h‘</a:t>
            </a:r>
            <a:r>
              <a:rPr lang="de-DE" sz="2400" dirty="0"/>
              <a:t>?</a:t>
            </a:r>
          </a:p>
          <a:p>
            <a:pPr lvl="1"/>
            <a:r>
              <a:rPr lang="de-DE" sz="2000" dirty="0"/>
              <a:t>Sollte niemals 0 ergeben</a:t>
            </a:r>
          </a:p>
          <a:p>
            <a:pPr lvl="1"/>
            <a:r>
              <a:rPr lang="de-DE" sz="2000" dirty="0">
                <a:solidFill>
                  <a:srgbClr val="3C8C93"/>
                </a:solidFill>
              </a:rPr>
              <a:t>h‘</a:t>
            </a:r>
            <a:r>
              <a:rPr lang="de-DE" sz="2000" baseline="-25000" dirty="0">
                <a:solidFill>
                  <a:srgbClr val="3C8C93"/>
                </a:solidFill>
              </a:rPr>
              <a:t> </a:t>
            </a:r>
            <a:r>
              <a:rPr lang="de-DE" sz="2000" dirty="0">
                <a:solidFill>
                  <a:srgbClr val="3C8C93"/>
                </a:solidFill>
              </a:rPr>
              <a:t>(x) = p – (x </a:t>
            </a:r>
            <a:r>
              <a:rPr lang="de-DE" sz="2000" dirty="0" err="1">
                <a:solidFill>
                  <a:srgbClr val="3C8C93"/>
                </a:solidFill>
              </a:rPr>
              <a:t>mod</a:t>
            </a:r>
            <a:r>
              <a:rPr lang="de-DE" sz="2000" dirty="0">
                <a:solidFill>
                  <a:srgbClr val="3C8C93"/>
                </a:solidFill>
              </a:rPr>
              <a:t> p)</a:t>
            </a:r>
            <a:r>
              <a:rPr lang="de-DE" sz="2000" dirty="0"/>
              <a:t>    mit </a:t>
            </a:r>
            <a:r>
              <a:rPr lang="de-DE" sz="2000" dirty="0">
                <a:solidFill>
                  <a:srgbClr val="3C8C93"/>
                </a:solidFill>
              </a:rPr>
              <a:t>p</a:t>
            </a:r>
            <a:r>
              <a:rPr lang="de-DE" sz="2000" dirty="0"/>
              <a:t> Primzahl </a:t>
            </a:r>
            <a:r>
              <a:rPr lang="de-DE" sz="2000" dirty="0">
                <a:solidFill>
                  <a:srgbClr val="3C8C93"/>
                </a:solidFill>
              </a:rPr>
              <a:t>&lt; m</a:t>
            </a:r>
            <a:endParaRPr lang="de-DE" sz="200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fld id="{BA2793A8-7E4F-BE4A-8C0B-832837FCDB63}" type="slidenum">
              <a:rPr lang="de-DE"/>
              <a:pPr/>
              <a:t>39</a:t>
            </a:fld>
            <a:endParaRPr lang="de-DE" dirty="0"/>
          </a:p>
        </p:txBody>
      </p:sp>
      <p:sp>
        <p:nvSpPr>
          <p:cNvPr id="4" name="Rechteck 3"/>
          <p:cNvSpPr/>
          <p:nvPr/>
        </p:nvSpPr>
        <p:spPr>
          <a:xfrm>
            <a:off x="2051720" y="6207695"/>
            <a:ext cx="56886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rgbClr val="0000FF"/>
                </a:solidFill>
              </a:rPr>
              <a:t>L. </a:t>
            </a:r>
            <a:r>
              <a:rPr lang="de-DE" sz="1200" dirty="0" err="1">
                <a:solidFill>
                  <a:srgbClr val="0000FF"/>
                </a:solidFill>
              </a:rPr>
              <a:t>Guibas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and</a:t>
            </a:r>
            <a:r>
              <a:rPr lang="de-DE" sz="1200" dirty="0">
                <a:solidFill>
                  <a:srgbClr val="0000FF"/>
                </a:solidFill>
              </a:rPr>
              <a:t> E. </a:t>
            </a:r>
            <a:r>
              <a:rPr lang="de-DE" sz="1200" dirty="0" err="1">
                <a:solidFill>
                  <a:srgbClr val="0000FF"/>
                </a:solidFill>
              </a:rPr>
              <a:t>Szemerédi</a:t>
            </a:r>
            <a:r>
              <a:rPr lang="de-DE" sz="1200" dirty="0">
                <a:solidFill>
                  <a:srgbClr val="0000FF"/>
                </a:solidFill>
              </a:rPr>
              <a:t>: </a:t>
            </a:r>
            <a:r>
              <a:rPr lang="de-DE" sz="1200" i="1" dirty="0">
                <a:solidFill>
                  <a:srgbClr val="0000FF"/>
                </a:solidFill>
              </a:rPr>
              <a:t>The Analysis </a:t>
            </a:r>
            <a:r>
              <a:rPr lang="de-DE" sz="1200" i="1" dirty="0" err="1">
                <a:solidFill>
                  <a:srgbClr val="0000FF"/>
                </a:solidFill>
              </a:rPr>
              <a:t>of</a:t>
            </a:r>
            <a:r>
              <a:rPr lang="de-DE" sz="1200" i="1" dirty="0">
                <a:solidFill>
                  <a:srgbClr val="0000FF"/>
                </a:solidFill>
              </a:rPr>
              <a:t>  Double </a:t>
            </a:r>
            <a:r>
              <a:rPr lang="de-DE" sz="1200" i="1" dirty="0" err="1">
                <a:solidFill>
                  <a:srgbClr val="0000FF"/>
                </a:solidFill>
              </a:rPr>
              <a:t>Hashing</a:t>
            </a:r>
            <a:r>
              <a:rPr lang="de-DE" sz="1200" dirty="0">
                <a:solidFill>
                  <a:srgbClr val="0000FF"/>
                </a:solidFill>
              </a:rPr>
              <a:t>, </a:t>
            </a:r>
            <a:br>
              <a:rPr lang="de-DE" sz="1200" dirty="0">
                <a:solidFill>
                  <a:srgbClr val="0000FF"/>
                </a:solidFill>
              </a:rPr>
            </a:br>
            <a:r>
              <a:rPr lang="de-DE" sz="1200" dirty="0">
                <a:solidFill>
                  <a:srgbClr val="0000FF"/>
                </a:solidFill>
              </a:rPr>
              <a:t>Journal of Computer </a:t>
            </a:r>
            <a:r>
              <a:rPr lang="de-DE" sz="1200" dirty="0" err="1">
                <a:solidFill>
                  <a:srgbClr val="0000FF"/>
                </a:solidFill>
              </a:rPr>
              <a:t>and</a:t>
            </a:r>
            <a:r>
              <a:rPr lang="de-DE" sz="1200" dirty="0">
                <a:solidFill>
                  <a:srgbClr val="0000FF"/>
                </a:solidFill>
              </a:rPr>
              <a:t> System Science, 16, 226-274, </a:t>
            </a:r>
            <a:r>
              <a:rPr lang="de-DE" sz="1200" b="1" dirty="0">
                <a:solidFill>
                  <a:srgbClr val="FF0000"/>
                </a:solidFill>
              </a:rPr>
              <a:t>1978</a:t>
            </a:r>
          </a:p>
        </p:txBody>
      </p:sp>
    </p:spTree>
    <p:extLst>
      <p:ext uri="{BB962C8B-B14F-4D97-AF65-F5344CB8AC3E}">
        <p14:creationId xmlns:p14="http://schemas.microsoft.com/office/powerpoint/2010/main" val="1571529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BBF72-301F-0040-A9A0-215BABAF3141}" type="slidenum">
              <a:rPr lang="de-DE"/>
              <a:pPr/>
              <a:t>4</a:t>
            </a:fld>
            <a:endParaRPr lang="de-DE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Wörterbücher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>
                <a:solidFill>
                  <a:schemeClr val="accent2">
                    <a:lumMod val="75000"/>
                  </a:schemeClr>
                </a:solidFill>
              </a:rPr>
              <a:t>Unterschied zur Menge: </a:t>
            </a:r>
          </a:p>
          <a:p>
            <a:r>
              <a:rPr lang="de-DE" dirty="0"/>
              <a:t>Als </a:t>
            </a:r>
            <a:r>
              <a:rPr lang="de-DE" dirty="0">
                <a:solidFill>
                  <a:srgbClr val="0D15FF"/>
                </a:solidFill>
              </a:rPr>
              <a:t>Elemente</a:t>
            </a:r>
            <a:r>
              <a:rPr lang="de-DE" dirty="0"/>
              <a:t> (Einträge) bei Wörterbüchern </a:t>
            </a:r>
            <a:br>
              <a:rPr lang="de-DE" dirty="0"/>
            </a:br>
            <a:r>
              <a:rPr lang="de-DE" dirty="0"/>
              <a:t>nur </a:t>
            </a:r>
            <a:r>
              <a:rPr lang="de-DE" dirty="0">
                <a:solidFill>
                  <a:srgbClr val="0D15FF"/>
                </a:solidFill>
              </a:rPr>
              <a:t>Attribut-Wert-Paare </a:t>
            </a:r>
            <a:r>
              <a:rPr lang="de-DE" dirty="0"/>
              <a:t>vorgesehen</a:t>
            </a:r>
          </a:p>
          <a:p>
            <a:r>
              <a:rPr lang="de-DE" dirty="0"/>
              <a:t>Iteration über Elemente eines Wörterbuchs in </a:t>
            </a:r>
            <a:br>
              <a:rPr lang="de-DE" dirty="0"/>
            </a:br>
            <a:r>
              <a:rPr lang="de-DE" b="1" dirty="0"/>
              <a:t>willkürlicher</a:t>
            </a:r>
            <a:r>
              <a:rPr lang="de-DE" dirty="0"/>
              <a:t> Reihenfolge </a:t>
            </a:r>
            <a:r>
              <a:rPr lang="de-DE" b="1" dirty="0"/>
              <a:t>ohne</a:t>
            </a:r>
            <a:r>
              <a:rPr lang="de-DE" dirty="0"/>
              <a:t> Angabe eines Bereichs</a:t>
            </a:r>
          </a:p>
          <a:p>
            <a:pPr lvl="1"/>
            <a:r>
              <a:rPr lang="de-DE" dirty="0"/>
              <a:t>Über alle </a:t>
            </a:r>
            <a:r>
              <a:rPr lang="de-DE" dirty="0">
                <a:solidFill>
                  <a:srgbClr val="0D15FF"/>
                </a:solidFill>
              </a:rPr>
              <a:t>Attribute</a:t>
            </a:r>
            <a:r>
              <a:rPr lang="de-DE" dirty="0"/>
              <a:t> (Schlüssel)</a:t>
            </a:r>
          </a:p>
          <a:p>
            <a:pPr marL="914400" lvl="2" indent="0">
              <a:buNone/>
            </a:pPr>
            <a:r>
              <a:rPr lang="en-GB" dirty="0">
                <a:solidFill>
                  <a:srgbClr val="AF00DB"/>
                </a:solidFill>
                <a:latin typeface="Courier New" panose="02070309020205020404" pitchFamily="49" charset="0"/>
              </a:rPr>
              <a:t>for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 k in </a:t>
            </a:r>
            <a:r>
              <a:rPr lang="en-GB" dirty="0">
                <a:solidFill>
                  <a:srgbClr val="795E26"/>
                </a:solidFill>
                <a:latin typeface="Courier New" panose="02070309020205020404" pitchFamily="49" charset="0"/>
              </a:rPr>
              <a:t>keys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GB" dirty="0" err="1">
                <a:solidFill>
                  <a:srgbClr val="000000"/>
                </a:solidFill>
                <a:latin typeface="Courier New" panose="02070309020205020404" pitchFamily="49" charset="0"/>
              </a:rPr>
              <a:t>dict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)   ... </a:t>
            </a:r>
            <a:r>
              <a:rPr lang="en-GB" dirty="0">
                <a:solidFill>
                  <a:srgbClr val="AF00DB"/>
                </a:solidFill>
                <a:latin typeface="Courier New" panose="02070309020205020404" pitchFamily="49" charset="0"/>
              </a:rPr>
              <a:t>end</a:t>
            </a:r>
            <a:endParaRPr lang="en-GB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lvl="1"/>
            <a:r>
              <a:rPr lang="de-DE" dirty="0"/>
              <a:t>Über alle </a:t>
            </a:r>
            <a:r>
              <a:rPr lang="de-DE" dirty="0">
                <a:solidFill>
                  <a:srgbClr val="0D15FF"/>
                </a:solidFill>
              </a:rPr>
              <a:t>Werte</a:t>
            </a:r>
          </a:p>
          <a:p>
            <a:pPr marL="914400" lvl="2" indent="0">
              <a:buNone/>
            </a:pPr>
            <a:r>
              <a:rPr lang="en-GB" dirty="0">
                <a:solidFill>
                  <a:srgbClr val="AF00DB"/>
                </a:solidFill>
                <a:latin typeface="Courier New" panose="02070309020205020404" pitchFamily="49" charset="0"/>
              </a:rPr>
              <a:t>for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 v in </a:t>
            </a:r>
            <a:r>
              <a:rPr lang="en-GB" dirty="0">
                <a:solidFill>
                  <a:srgbClr val="795E26"/>
                </a:solidFill>
                <a:latin typeface="Courier New" panose="02070309020205020404" pitchFamily="49" charset="0"/>
              </a:rPr>
              <a:t>values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GB" dirty="0" err="1">
                <a:solidFill>
                  <a:srgbClr val="000000"/>
                </a:solidFill>
                <a:latin typeface="Courier New" panose="02070309020205020404" pitchFamily="49" charset="0"/>
              </a:rPr>
              <a:t>dict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)   ... </a:t>
            </a:r>
            <a:r>
              <a:rPr lang="en-GB" dirty="0">
                <a:solidFill>
                  <a:srgbClr val="AF00DB"/>
                </a:solidFill>
                <a:latin typeface="Courier New" panose="02070309020205020404" pitchFamily="49" charset="0"/>
              </a:rPr>
              <a:t>end</a:t>
            </a:r>
            <a:endParaRPr lang="de-DE" dirty="0"/>
          </a:p>
          <a:p>
            <a:pPr lvl="1"/>
            <a:r>
              <a:rPr lang="de-DE" dirty="0"/>
              <a:t>Über alle </a:t>
            </a:r>
            <a:r>
              <a:rPr lang="de-DE" dirty="0">
                <a:solidFill>
                  <a:srgbClr val="0D15FF"/>
                </a:solidFill>
              </a:rPr>
              <a:t>Attribut-Wert-Paare</a:t>
            </a:r>
          </a:p>
          <a:p>
            <a:pPr marL="914400" lvl="2" indent="0">
              <a:buNone/>
            </a:pPr>
            <a:r>
              <a:rPr lang="en-GB" dirty="0">
                <a:solidFill>
                  <a:srgbClr val="AF00DB"/>
                </a:solidFill>
                <a:latin typeface="Courier New" panose="02070309020205020404" pitchFamily="49" charset="0"/>
              </a:rPr>
              <a:t>for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 (k, v) in </a:t>
            </a:r>
            <a:r>
              <a:rPr lang="en-GB" dirty="0">
                <a:solidFill>
                  <a:srgbClr val="795E26"/>
                </a:solidFill>
                <a:latin typeface="Courier New" panose="02070309020205020404" pitchFamily="49" charset="0"/>
              </a:rPr>
              <a:t>pairs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GB" dirty="0" err="1">
                <a:solidFill>
                  <a:srgbClr val="000000"/>
                </a:solidFill>
                <a:latin typeface="Courier New" panose="02070309020205020404" pitchFamily="49" charset="0"/>
              </a:rPr>
              <a:t>dict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)   ... </a:t>
            </a:r>
            <a:r>
              <a:rPr lang="en-GB" dirty="0">
                <a:solidFill>
                  <a:srgbClr val="AF00DB"/>
                </a:solidFill>
                <a:latin typeface="Courier New" panose="02070309020205020404" pitchFamily="49" charset="0"/>
              </a:rPr>
              <a:t>end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3112967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Praktische Effizienz von doppeltem </a:t>
            </a:r>
            <a:r>
              <a:rPr lang="de-DE" dirty="0" err="1"/>
              <a:t>Hashing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40</a:t>
            </a:fld>
            <a:endParaRPr lang="de-DE"/>
          </a:p>
        </p:txBody>
      </p:sp>
      <p:pic>
        <p:nvPicPr>
          <p:cNvPr id="5" name="Bild 4" descr="Screen Shot 2015-06-04 at 14.04.2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196752"/>
            <a:ext cx="7848872" cy="5116861"/>
          </a:xfrm>
          <a:prstGeom prst="rect">
            <a:avLst/>
          </a:prstGeom>
        </p:spPr>
      </p:pic>
      <p:sp>
        <p:nvSpPr>
          <p:cNvPr id="6" name="Textfeld 5"/>
          <p:cNvSpPr txBox="1"/>
          <p:nvPr/>
        </p:nvSpPr>
        <p:spPr>
          <a:xfrm>
            <a:off x="2915816" y="6381328"/>
            <a:ext cx="29012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/>
              <a:t>© Joost-Pieter </a:t>
            </a:r>
            <a:r>
              <a:rPr lang="de-DE" sz="1400" dirty="0" err="1"/>
              <a:t>Katoen</a:t>
            </a:r>
            <a:r>
              <a:rPr lang="de-DE" sz="1400" dirty="0"/>
              <a:t> RWTH Aachen</a:t>
            </a:r>
          </a:p>
        </p:txBody>
      </p:sp>
      <p:sp>
        <p:nvSpPr>
          <p:cNvPr id="3" name="Rechteck 2"/>
          <p:cNvSpPr/>
          <p:nvPr/>
        </p:nvSpPr>
        <p:spPr>
          <a:xfrm>
            <a:off x="7020272" y="1340768"/>
            <a:ext cx="1080120" cy="2880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760346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Analyse </a:t>
            </a:r>
            <a:r>
              <a:rPr lang="de-DE" dirty="0" err="1"/>
              <a:t>Hashing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256361"/>
          </a:xfrm>
        </p:spPr>
        <p:txBody>
          <a:bodyPr/>
          <a:lstStyle/>
          <a:p>
            <a:r>
              <a:rPr lang="de-DE" dirty="0"/>
              <a:t>Messreihen zeigen, dass Doppel-</a:t>
            </a:r>
            <a:r>
              <a:rPr lang="de-DE" dirty="0" err="1"/>
              <a:t>Hashing</a:t>
            </a:r>
            <a:r>
              <a:rPr lang="de-DE" dirty="0"/>
              <a:t> fast genauso gut ist wie zufälliges Sondieren</a:t>
            </a:r>
          </a:p>
          <a:p>
            <a:pPr lvl="1"/>
            <a:r>
              <a:rPr lang="de-DE" dirty="0"/>
              <a:t>Zweite Hashfunktion benötigt zusätzliche Zeit</a:t>
            </a:r>
          </a:p>
          <a:p>
            <a:r>
              <a:rPr lang="de-DE" dirty="0"/>
              <a:t>Doppeltes </a:t>
            </a:r>
            <a:r>
              <a:rPr lang="de-DE" dirty="0" err="1"/>
              <a:t>Hashing</a:t>
            </a:r>
            <a:r>
              <a:rPr lang="de-DE" dirty="0"/>
              <a:t> ist langsamer als Überlaufketten und lineares Sondieren bei dünn besetzten Tabellen, jedoch wesentlich schneller als lineares Sondieren, wenn der Füllgrad der Tabelle zunimmt </a:t>
            </a:r>
          </a:p>
          <a:p>
            <a:r>
              <a:rPr lang="de-DE" dirty="0"/>
              <a:t>Generell: </a:t>
            </a:r>
            <a:r>
              <a:rPr lang="de-DE" dirty="0" err="1"/>
              <a:t>Hashing</a:t>
            </a:r>
            <a:r>
              <a:rPr lang="de-DE" dirty="0"/>
              <a:t> ist bedeutend schneller als Suchen in Bäumen, </a:t>
            </a:r>
          </a:p>
          <a:p>
            <a:pPr lvl="1"/>
            <a:r>
              <a:rPr lang="de-DE" dirty="0"/>
              <a:t>kann aber „ruckeln“ (durch Reallokation) und</a:t>
            </a:r>
          </a:p>
          <a:p>
            <a:pPr lvl="1"/>
            <a:r>
              <a:rPr lang="de-DE" dirty="0"/>
              <a:t>unterstützt keine Bereichs-Iteration</a:t>
            </a: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fld id="{BA2793A8-7E4F-BE4A-8C0B-832837FCDB63}" type="slidenum">
              <a:rPr lang="de-DE"/>
              <a:pPr/>
              <a:t>41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0315615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Vergleiche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Schlüsselwortliste (rot) vs. Hashtabelle  (grün) </a:t>
            </a:r>
            <a:br>
              <a:rPr lang="de-DE" dirty="0"/>
            </a:br>
            <a:r>
              <a:rPr lang="de-DE" dirty="0"/>
              <a:t>vs. Baum (blau)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42</a:t>
            </a:fld>
            <a:endParaRPr lang="de-DE"/>
          </a:p>
        </p:txBody>
      </p:sp>
      <p:pic>
        <p:nvPicPr>
          <p:cNvPr id="6" name="Bild 5" descr="tree to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2204864"/>
            <a:ext cx="6629260" cy="403244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 rot="16200000">
            <a:off x="89269" y="2655147"/>
            <a:ext cx="12698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Zugriffszeit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56253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Zusammenfassung: </a:t>
            </a:r>
            <a:r>
              <a:rPr lang="de-DE" dirty="0" err="1"/>
              <a:t>Hashing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Basisoperation (Suchen, Einfügen, Löschen) in O(1)</a:t>
            </a:r>
          </a:p>
          <a:p>
            <a:r>
              <a:rPr lang="de-DE" dirty="0"/>
              <a:t>Güte des Hashverfahrens beeinflusst durch</a:t>
            </a:r>
          </a:p>
          <a:p>
            <a:pPr lvl="1"/>
            <a:r>
              <a:rPr lang="de-DE" dirty="0"/>
              <a:t>Hashfunktion</a:t>
            </a:r>
          </a:p>
          <a:p>
            <a:pPr lvl="1"/>
            <a:r>
              <a:rPr lang="de-DE" dirty="0"/>
              <a:t>Verfahren zur Kollisionsbehandlung</a:t>
            </a:r>
          </a:p>
          <a:p>
            <a:pPr lvl="2"/>
            <a:r>
              <a:rPr lang="de-DE" dirty="0"/>
              <a:t>Verkettung</a:t>
            </a:r>
          </a:p>
          <a:p>
            <a:pPr lvl="2"/>
            <a:r>
              <a:rPr lang="de-DE" dirty="0"/>
              <a:t>Offene Adressierung</a:t>
            </a:r>
          </a:p>
          <a:p>
            <a:pPr lvl="3"/>
            <a:r>
              <a:rPr lang="de-DE" dirty="0"/>
              <a:t>Lineares/Quadratisches Sondieren/Doppel-</a:t>
            </a:r>
            <a:r>
              <a:rPr lang="de-DE" dirty="0" err="1"/>
              <a:t>Hashing</a:t>
            </a:r>
            <a:endParaRPr lang="de-DE" dirty="0"/>
          </a:p>
          <a:p>
            <a:pPr lvl="1"/>
            <a:r>
              <a:rPr lang="de-DE" dirty="0"/>
              <a:t>Füllfaktor</a:t>
            </a:r>
          </a:p>
          <a:p>
            <a:pPr lvl="2"/>
            <a:r>
              <a:rPr lang="de-DE" dirty="0"/>
              <a:t>Dynamisches Wachsen</a:t>
            </a:r>
          </a:p>
          <a:p>
            <a:r>
              <a:rPr lang="de-DE" dirty="0">
                <a:solidFill>
                  <a:schemeClr val="bg1">
                    <a:lumMod val="65000"/>
                  </a:schemeClr>
                </a:solidFill>
              </a:rPr>
              <a:t>Statistisches vs. Dynamisches </a:t>
            </a:r>
            <a:r>
              <a:rPr lang="de-DE" dirty="0" err="1">
                <a:solidFill>
                  <a:schemeClr val="bg1">
                    <a:lumMod val="65000"/>
                  </a:schemeClr>
                </a:solidFill>
              </a:rPr>
              <a:t>Hashen</a:t>
            </a:r>
            <a:endParaRPr lang="de-DE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de-DE" dirty="0">
                <a:solidFill>
                  <a:schemeClr val="bg1">
                    <a:lumMod val="65000"/>
                  </a:schemeClr>
                </a:solidFill>
              </a:rPr>
              <a:t>Universelles </a:t>
            </a:r>
            <a:r>
              <a:rPr lang="de-DE" dirty="0" err="1">
                <a:solidFill>
                  <a:schemeClr val="bg1">
                    <a:lumMod val="65000"/>
                  </a:schemeClr>
                </a:solidFill>
              </a:rPr>
              <a:t>Hashing</a:t>
            </a:r>
            <a:endParaRPr lang="de-DE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fld id="{BA2793A8-7E4F-BE4A-8C0B-832837FCDB63}" type="slidenum">
              <a:rPr lang="de-DE"/>
              <a:pPr/>
              <a:t>43</a:t>
            </a:fld>
            <a:endParaRPr lang="de-DE" dirty="0"/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4206812"/>
              </p:ext>
            </p:extLst>
          </p:nvPr>
        </p:nvGraphicFramePr>
        <p:xfrm>
          <a:off x="7872824" y="2120686"/>
          <a:ext cx="825089" cy="15841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2" imgW="2221595" imgH="3937487" progId="MS_ClipArt_Gallery.2">
                  <p:embed/>
                </p:oleObj>
              </mc:Choice>
              <mc:Fallback>
                <p:oleObj name="Clip" r:id="rId2" imgW="2221595" imgH="3937487" progId="MS_ClipArt_Gallery.2">
                  <p:embed/>
                  <p:pic>
                    <p:nvPicPr>
                      <p:cNvPr id="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72824" y="2120686"/>
                        <a:ext cx="825089" cy="158417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594779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6E743-4516-434A-8C6C-870AA55C3D91}" type="slidenum">
              <a:rPr lang="de-DE"/>
              <a:pPr/>
              <a:t>44</a:t>
            </a:fld>
            <a:endParaRPr lang="de-DE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Statisches Wörterbuch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de-DE"/>
              <a:t>Ziel: perfekte Hashtabelle</a:t>
            </a:r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1763713" y="2204864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</a:t>
            </a:r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2771775" y="2204864"/>
            <a:ext cx="50323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3</a:t>
            </a:r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3779838" y="2204864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5</a:t>
            </a:r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5795963" y="2204864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14</a:t>
            </a:r>
          </a:p>
        </p:txBody>
      </p:sp>
      <p:sp>
        <p:nvSpPr>
          <p:cNvPr id="41992" name="Rectangle 8"/>
          <p:cNvSpPr>
            <a:spLocks noChangeArrowheads="1"/>
          </p:cNvSpPr>
          <p:nvPr/>
        </p:nvSpPr>
        <p:spPr bwMode="auto">
          <a:xfrm>
            <a:off x="6804025" y="2204864"/>
            <a:ext cx="50323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19</a:t>
            </a:r>
          </a:p>
        </p:txBody>
      </p:sp>
      <p:sp>
        <p:nvSpPr>
          <p:cNvPr id="41993" name="Rectangle 9"/>
          <p:cNvSpPr>
            <a:spLocks noChangeArrowheads="1"/>
          </p:cNvSpPr>
          <p:nvPr/>
        </p:nvSpPr>
        <p:spPr bwMode="auto">
          <a:xfrm>
            <a:off x="4787900" y="2204864"/>
            <a:ext cx="50323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10</a:t>
            </a:r>
          </a:p>
        </p:txBody>
      </p:sp>
      <p:sp>
        <p:nvSpPr>
          <p:cNvPr id="41994" name="Rectangle 10"/>
          <p:cNvSpPr>
            <a:spLocks noChangeArrowheads="1"/>
          </p:cNvSpPr>
          <p:nvPr/>
        </p:nvSpPr>
        <p:spPr bwMode="auto">
          <a:xfrm>
            <a:off x="1765300" y="5013152"/>
            <a:ext cx="5543550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1995" name="Rectangle 11"/>
          <p:cNvSpPr>
            <a:spLocks noChangeArrowheads="1"/>
          </p:cNvSpPr>
          <p:nvPr/>
        </p:nvSpPr>
        <p:spPr bwMode="auto">
          <a:xfrm>
            <a:off x="2268538" y="5013152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14</a:t>
            </a:r>
          </a:p>
        </p:txBody>
      </p:sp>
      <p:sp>
        <p:nvSpPr>
          <p:cNvPr id="41996" name="Rectangle 12"/>
          <p:cNvSpPr>
            <a:spLocks noChangeArrowheads="1"/>
          </p:cNvSpPr>
          <p:nvPr/>
        </p:nvSpPr>
        <p:spPr bwMode="auto">
          <a:xfrm>
            <a:off x="3276600" y="5013152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5</a:t>
            </a:r>
          </a:p>
        </p:txBody>
      </p:sp>
      <p:sp>
        <p:nvSpPr>
          <p:cNvPr id="41997" name="Rectangle 13"/>
          <p:cNvSpPr>
            <a:spLocks noChangeArrowheads="1"/>
          </p:cNvSpPr>
          <p:nvPr/>
        </p:nvSpPr>
        <p:spPr bwMode="auto">
          <a:xfrm>
            <a:off x="5292725" y="5013152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</a:t>
            </a:r>
          </a:p>
        </p:txBody>
      </p:sp>
      <p:sp>
        <p:nvSpPr>
          <p:cNvPr id="41998" name="Rectangle 14"/>
          <p:cNvSpPr>
            <a:spLocks noChangeArrowheads="1"/>
          </p:cNvSpPr>
          <p:nvPr/>
        </p:nvSpPr>
        <p:spPr bwMode="auto">
          <a:xfrm>
            <a:off x="4284663" y="5013152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3</a:t>
            </a:r>
          </a:p>
        </p:txBody>
      </p:sp>
      <p:sp>
        <p:nvSpPr>
          <p:cNvPr id="41999" name="Rectangle 15"/>
          <p:cNvSpPr>
            <a:spLocks noChangeArrowheads="1"/>
          </p:cNvSpPr>
          <p:nvPr/>
        </p:nvSpPr>
        <p:spPr bwMode="auto">
          <a:xfrm>
            <a:off x="4789488" y="5013152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19</a:t>
            </a:r>
          </a:p>
        </p:txBody>
      </p:sp>
      <p:sp>
        <p:nvSpPr>
          <p:cNvPr id="42000" name="Rectangle 16"/>
          <p:cNvSpPr>
            <a:spLocks noChangeArrowheads="1"/>
          </p:cNvSpPr>
          <p:nvPr/>
        </p:nvSpPr>
        <p:spPr bwMode="auto">
          <a:xfrm>
            <a:off x="6300788" y="5013152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10</a:t>
            </a:r>
          </a:p>
        </p:txBody>
      </p:sp>
      <p:sp>
        <p:nvSpPr>
          <p:cNvPr id="42002" name="Line 18"/>
          <p:cNvSpPr>
            <a:spLocks noChangeShapeType="1"/>
          </p:cNvSpPr>
          <p:nvPr/>
        </p:nvSpPr>
        <p:spPr bwMode="auto">
          <a:xfrm>
            <a:off x="1979613" y="2709689"/>
            <a:ext cx="3600450" cy="23034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003" name="Line 19"/>
          <p:cNvSpPr>
            <a:spLocks noChangeShapeType="1"/>
          </p:cNvSpPr>
          <p:nvPr/>
        </p:nvSpPr>
        <p:spPr bwMode="auto">
          <a:xfrm>
            <a:off x="2987675" y="2709689"/>
            <a:ext cx="1512888" cy="23034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004" name="Line 20"/>
          <p:cNvSpPr>
            <a:spLocks noChangeShapeType="1"/>
          </p:cNvSpPr>
          <p:nvPr/>
        </p:nvSpPr>
        <p:spPr bwMode="auto">
          <a:xfrm flipH="1">
            <a:off x="3492500" y="2709689"/>
            <a:ext cx="503238" cy="23034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005" name="Line 21"/>
          <p:cNvSpPr>
            <a:spLocks noChangeShapeType="1"/>
          </p:cNvSpPr>
          <p:nvPr/>
        </p:nvSpPr>
        <p:spPr bwMode="auto">
          <a:xfrm>
            <a:off x="5003800" y="2709689"/>
            <a:ext cx="1584325" cy="23034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006" name="Line 22"/>
          <p:cNvSpPr>
            <a:spLocks noChangeShapeType="1"/>
          </p:cNvSpPr>
          <p:nvPr/>
        </p:nvSpPr>
        <p:spPr bwMode="auto">
          <a:xfrm flipH="1">
            <a:off x="2484438" y="2709689"/>
            <a:ext cx="3600450" cy="23034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007" name="Line 23"/>
          <p:cNvSpPr>
            <a:spLocks noChangeShapeType="1"/>
          </p:cNvSpPr>
          <p:nvPr/>
        </p:nvSpPr>
        <p:spPr bwMode="auto">
          <a:xfrm flipH="1">
            <a:off x="5076825" y="2709689"/>
            <a:ext cx="1943100" cy="23034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588422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843C1-2536-474C-A183-C0F951B54D73}" type="slidenum">
              <a:rPr lang="de-DE"/>
              <a:pPr/>
              <a:t>45</a:t>
            </a:fld>
            <a:endParaRPr lang="de-DE"/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Statisches Wörterbuch (FKS-</a:t>
            </a:r>
            <a:r>
              <a:rPr lang="de-DE" dirty="0" err="1"/>
              <a:t>Hashing</a:t>
            </a:r>
            <a:r>
              <a:rPr lang="de-DE" dirty="0"/>
              <a:t>)</a:t>
            </a:r>
          </a:p>
        </p:txBody>
      </p:sp>
      <p:sp>
        <p:nvSpPr>
          <p:cNvPr id="67588" name="Rectangle 4"/>
          <p:cNvSpPr>
            <a:spLocks noChangeArrowheads="1"/>
          </p:cNvSpPr>
          <p:nvPr/>
        </p:nvSpPr>
        <p:spPr bwMode="auto">
          <a:xfrm>
            <a:off x="1835150" y="1340768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</a:t>
            </a:r>
          </a:p>
        </p:txBody>
      </p:sp>
      <p:sp>
        <p:nvSpPr>
          <p:cNvPr id="67589" name="Rectangle 5"/>
          <p:cNvSpPr>
            <a:spLocks noChangeArrowheads="1"/>
          </p:cNvSpPr>
          <p:nvPr/>
        </p:nvSpPr>
        <p:spPr bwMode="auto">
          <a:xfrm>
            <a:off x="2843213" y="1340768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3</a:t>
            </a:r>
          </a:p>
        </p:txBody>
      </p:sp>
      <p:sp>
        <p:nvSpPr>
          <p:cNvPr id="67590" name="Rectangle 6"/>
          <p:cNvSpPr>
            <a:spLocks noChangeArrowheads="1"/>
          </p:cNvSpPr>
          <p:nvPr/>
        </p:nvSpPr>
        <p:spPr bwMode="auto">
          <a:xfrm>
            <a:off x="3851275" y="1340768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5</a:t>
            </a:r>
          </a:p>
        </p:txBody>
      </p:sp>
      <p:sp>
        <p:nvSpPr>
          <p:cNvPr id="67591" name="Rectangle 7"/>
          <p:cNvSpPr>
            <a:spLocks noChangeArrowheads="1"/>
          </p:cNvSpPr>
          <p:nvPr/>
        </p:nvSpPr>
        <p:spPr bwMode="auto">
          <a:xfrm>
            <a:off x="5867400" y="1340768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14</a:t>
            </a:r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6875463" y="1340768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19</a:t>
            </a:r>
          </a:p>
        </p:txBody>
      </p:sp>
      <p:sp>
        <p:nvSpPr>
          <p:cNvPr id="67593" name="Rectangle 9"/>
          <p:cNvSpPr>
            <a:spLocks noChangeArrowheads="1"/>
          </p:cNvSpPr>
          <p:nvPr/>
        </p:nvSpPr>
        <p:spPr bwMode="auto">
          <a:xfrm>
            <a:off x="4859338" y="1340768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10</a:t>
            </a:r>
          </a:p>
        </p:txBody>
      </p:sp>
      <p:sp>
        <p:nvSpPr>
          <p:cNvPr id="67594" name="Rectangle 10"/>
          <p:cNvSpPr>
            <a:spLocks noChangeArrowheads="1"/>
          </p:cNvSpPr>
          <p:nvPr/>
        </p:nvSpPr>
        <p:spPr bwMode="auto">
          <a:xfrm>
            <a:off x="1836738" y="3069555"/>
            <a:ext cx="5543550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67595" name="Line 11"/>
          <p:cNvSpPr>
            <a:spLocks noChangeShapeType="1"/>
          </p:cNvSpPr>
          <p:nvPr/>
        </p:nvSpPr>
        <p:spPr bwMode="auto">
          <a:xfrm>
            <a:off x="2051050" y="1845593"/>
            <a:ext cx="3024188" cy="12239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7596" name="Line 12"/>
          <p:cNvSpPr>
            <a:spLocks noChangeShapeType="1"/>
          </p:cNvSpPr>
          <p:nvPr/>
        </p:nvSpPr>
        <p:spPr bwMode="auto">
          <a:xfrm>
            <a:off x="3059113" y="1845593"/>
            <a:ext cx="3097212" cy="12239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7597" name="Line 13"/>
          <p:cNvSpPr>
            <a:spLocks noChangeShapeType="1"/>
          </p:cNvSpPr>
          <p:nvPr/>
        </p:nvSpPr>
        <p:spPr bwMode="auto">
          <a:xfrm flipH="1">
            <a:off x="3635375" y="1845593"/>
            <a:ext cx="431800" cy="12239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7598" name="Line 14"/>
          <p:cNvSpPr>
            <a:spLocks noChangeShapeType="1"/>
          </p:cNvSpPr>
          <p:nvPr/>
        </p:nvSpPr>
        <p:spPr bwMode="auto">
          <a:xfrm flipH="1">
            <a:off x="3706813" y="1845593"/>
            <a:ext cx="1368425" cy="12239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7599" name="Line 15"/>
          <p:cNvSpPr>
            <a:spLocks noChangeShapeType="1"/>
          </p:cNvSpPr>
          <p:nvPr/>
        </p:nvSpPr>
        <p:spPr bwMode="auto">
          <a:xfrm flipH="1">
            <a:off x="5148263" y="1845593"/>
            <a:ext cx="1008062" cy="12239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7600" name="Line 16"/>
          <p:cNvSpPr>
            <a:spLocks noChangeShapeType="1"/>
          </p:cNvSpPr>
          <p:nvPr/>
        </p:nvSpPr>
        <p:spPr bwMode="auto">
          <a:xfrm flipH="1">
            <a:off x="5219700" y="1845593"/>
            <a:ext cx="1871663" cy="12239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7601" name="Rectangle 17"/>
          <p:cNvSpPr>
            <a:spLocks noChangeArrowheads="1"/>
          </p:cNvSpPr>
          <p:nvPr/>
        </p:nvSpPr>
        <p:spPr bwMode="auto">
          <a:xfrm>
            <a:off x="1835150" y="3069555"/>
            <a:ext cx="50323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67602" name="Rectangle 18"/>
          <p:cNvSpPr>
            <a:spLocks noChangeArrowheads="1"/>
          </p:cNvSpPr>
          <p:nvPr/>
        </p:nvSpPr>
        <p:spPr bwMode="auto">
          <a:xfrm>
            <a:off x="2339975" y="3069555"/>
            <a:ext cx="50323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67603" name="Rectangle 19"/>
          <p:cNvSpPr>
            <a:spLocks noChangeArrowheads="1"/>
          </p:cNvSpPr>
          <p:nvPr/>
        </p:nvSpPr>
        <p:spPr bwMode="auto">
          <a:xfrm>
            <a:off x="3348038" y="3069555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i</a:t>
            </a:r>
          </a:p>
        </p:txBody>
      </p:sp>
      <p:sp>
        <p:nvSpPr>
          <p:cNvPr id="67604" name="Rectangle 20"/>
          <p:cNvSpPr>
            <a:spLocks noChangeArrowheads="1"/>
          </p:cNvSpPr>
          <p:nvPr/>
        </p:nvSpPr>
        <p:spPr bwMode="auto">
          <a:xfrm>
            <a:off x="4356100" y="3069555"/>
            <a:ext cx="50323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67605" name="Rectangle 21"/>
          <p:cNvSpPr>
            <a:spLocks noChangeArrowheads="1"/>
          </p:cNvSpPr>
          <p:nvPr/>
        </p:nvSpPr>
        <p:spPr bwMode="auto">
          <a:xfrm>
            <a:off x="5364163" y="3069555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67606" name="Rectangle 22"/>
          <p:cNvSpPr>
            <a:spLocks noChangeArrowheads="1"/>
          </p:cNvSpPr>
          <p:nvPr/>
        </p:nvSpPr>
        <p:spPr bwMode="auto">
          <a:xfrm>
            <a:off x="6372225" y="3069555"/>
            <a:ext cx="50323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67611" name="Text Box 27"/>
          <p:cNvSpPr txBox="1">
            <a:spLocks noChangeArrowheads="1"/>
          </p:cNvSpPr>
          <p:nvPr/>
        </p:nvSpPr>
        <p:spPr bwMode="auto">
          <a:xfrm>
            <a:off x="4427538" y="2061493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>
                <a:solidFill>
                  <a:schemeClr val="hlink"/>
                </a:solidFill>
              </a:rPr>
              <a:t>h</a:t>
            </a:r>
          </a:p>
        </p:txBody>
      </p:sp>
      <p:sp>
        <p:nvSpPr>
          <p:cNvPr id="67612" name="Line 28"/>
          <p:cNvSpPr>
            <a:spLocks noChangeShapeType="1"/>
          </p:cNvSpPr>
          <p:nvPr/>
        </p:nvSpPr>
        <p:spPr bwMode="auto">
          <a:xfrm flipH="1">
            <a:off x="2484438" y="3574380"/>
            <a:ext cx="863600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7613" name="Rectangle 29"/>
          <p:cNvSpPr>
            <a:spLocks noChangeArrowheads="1"/>
          </p:cNvSpPr>
          <p:nvPr/>
        </p:nvSpPr>
        <p:spPr bwMode="auto">
          <a:xfrm>
            <a:off x="2484438" y="4437980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10</a:t>
            </a:r>
          </a:p>
        </p:txBody>
      </p:sp>
      <p:sp>
        <p:nvSpPr>
          <p:cNvPr id="67614" name="Rectangle 30"/>
          <p:cNvSpPr>
            <a:spLocks noChangeArrowheads="1"/>
          </p:cNvSpPr>
          <p:nvPr/>
        </p:nvSpPr>
        <p:spPr bwMode="auto">
          <a:xfrm>
            <a:off x="2987675" y="4437980"/>
            <a:ext cx="50323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5</a:t>
            </a:r>
          </a:p>
        </p:txBody>
      </p:sp>
      <p:sp>
        <p:nvSpPr>
          <p:cNvPr id="67615" name="Rectangle 31"/>
          <p:cNvSpPr>
            <a:spLocks noChangeArrowheads="1"/>
          </p:cNvSpPr>
          <p:nvPr/>
        </p:nvSpPr>
        <p:spPr bwMode="auto">
          <a:xfrm>
            <a:off x="3492500" y="4437980"/>
            <a:ext cx="50323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67616" name="Rectangle 32"/>
          <p:cNvSpPr>
            <a:spLocks noChangeArrowheads="1"/>
          </p:cNvSpPr>
          <p:nvPr/>
        </p:nvSpPr>
        <p:spPr bwMode="auto">
          <a:xfrm>
            <a:off x="4284663" y="4437980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67617" name="Rectangle 33"/>
          <p:cNvSpPr>
            <a:spLocks noChangeArrowheads="1"/>
          </p:cNvSpPr>
          <p:nvPr/>
        </p:nvSpPr>
        <p:spPr bwMode="auto">
          <a:xfrm>
            <a:off x="4787900" y="4437980"/>
            <a:ext cx="50323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14</a:t>
            </a:r>
          </a:p>
        </p:txBody>
      </p:sp>
      <p:sp>
        <p:nvSpPr>
          <p:cNvPr id="67618" name="Rectangle 34"/>
          <p:cNvSpPr>
            <a:spLocks noChangeArrowheads="1"/>
          </p:cNvSpPr>
          <p:nvPr/>
        </p:nvSpPr>
        <p:spPr bwMode="auto">
          <a:xfrm>
            <a:off x="5292725" y="4437980"/>
            <a:ext cx="50323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19</a:t>
            </a:r>
          </a:p>
        </p:txBody>
      </p:sp>
      <p:sp>
        <p:nvSpPr>
          <p:cNvPr id="67619" name="Rectangle 35"/>
          <p:cNvSpPr>
            <a:spLocks noChangeArrowheads="1"/>
          </p:cNvSpPr>
          <p:nvPr/>
        </p:nvSpPr>
        <p:spPr bwMode="auto">
          <a:xfrm>
            <a:off x="5795963" y="4437980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67620" name="Rectangle 36"/>
          <p:cNvSpPr>
            <a:spLocks noChangeArrowheads="1"/>
          </p:cNvSpPr>
          <p:nvPr/>
        </p:nvSpPr>
        <p:spPr bwMode="auto">
          <a:xfrm>
            <a:off x="6300788" y="4437980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</a:t>
            </a:r>
          </a:p>
        </p:txBody>
      </p:sp>
      <p:sp>
        <p:nvSpPr>
          <p:cNvPr id="67621" name="Rectangle 37"/>
          <p:cNvSpPr>
            <a:spLocks noChangeArrowheads="1"/>
          </p:cNvSpPr>
          <p:nvPr/>
        </p:nvSpPr>
        <p:spPr bwMode="auto">
          <a:xfrm>
            <a:off x="6804025" y="4437980"/>
            <a:ext cx="50323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67622" name="Line 38"/>
          <p:cNvSpPr>
            <a:spLocks noChangeShapeType="1"/>
          </p:cNvSpPr>
          <p:nvPr/>
        </p:nvSpPr>
        <p:spPr bwMode="auto">
          <a:xfrm>
            <a:off x="3851275" y="3574380"/>
            <a:ext cx="144463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7623" name="Line 39"/>
          <p:cNvSpPr>
            <a:spLocks noChangeShapeType="1"/>
          </p:cNvSpPr>
          <p:nvPr/>
        </p:nvSpPr>
        <p:spPr bwMode="auto">
          <a:xfrm flipH="1">
            <a:off x="4284663" y="3574380"/>
            <a:ext cx="574675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7624" name="Line 40"/>
          <p:cNvSpPr>
            <a:spLocks noChangeShapeType="1"/>
          </p:cNvSpPr>
          <p:nvPr/>
        </p:nvSpPr>
        <p:spPr bwMode="auto">
          <a:xfrm>
            <a:off x="5362575" y="3574380"/>
            <a:ext cx="1946275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7628" name="Text Box 44"/>
          <p:cNvSpPr txBox="1">
            <a:spLocks noChangeArrowheads="1"/>
          </p:cNvSpPr>
          <p:nvPr/>
        </p:nvSpPr>
        <p:spPr bwMode="auto">
          <a:xfrm>
            <a:off x="3419475" y="3574380"/>
            <a:ext cx="3984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>
                <a:solidFill>
                  <a:schemeClr val="hlink"/>
                </a:solidFill>
              </a:rPr>
              <a:t>h</a:t>
            </a:r>
            <a:r>
              <a:rPr lang="de-DE" sz="2400" baseline="-25000">
                <a:solidFill>
                  <a:schemeClr val="hlink"/>
                </a:solidFill>
              </a:rPr>
              <a:t>i</a:t>
            </a:r>
          </a:p>
        </p:txBody>
      </p:sp>
      <p:sp>
        <p:nvSpPr>
          <p:cNvPr id="67629" name="Text Box 45"/>
          <p:cNvSpPr txBox="1">
            <a:spLocks noChangeArrowheads="1"/>
          </p:cNvSpPr>
          <p:nvPr/>
        </p:nvSpPr>
        <p:spPr bwMode="auto">
          <a:xfrm>
            <a:off x="5003800" y="3574380"/>
            <a:ext cx="3984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>
                <a:solidFill>
                  <a:schemeClr val="hlink"/>
                </a:solidFill>
              </a:rPr>
              <a:t>h</a:t>
            </a:r>
            <a:r>
              <a:rPr lang="de-DE" sz="2400" baseline="-25000">
                <a:solidFill>
                  <a:schemeClr val="hlink"/>
                </a:solidFill>
              </a:rPr>
              <a:t>j</a:t>
            </a:r>
          </a:p>
        </p:txBody>
      </p:sp>
      <p:sp>
        <p:nvSpPr>
          <p:cNvPr id="67630" name="Rectangle 46"/>
          <p:cNvSpPr>
            <a:spLocks noChangeArrowheads="1"/>
          </p:cNvSpPr>
          <p:nvPr/>
        </p:nvSpPr>
        <p:spPr bwMode="auto">
          <a:xfrm>
            <a:off x="4859338" y="3069555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j</a:t>
            </a:r>
          </a:p>
        </p:txBody>
      </p:sp>
      <p:sp>
        <p:nvSpPr>
          <p:cNvPr id="67631" name="Text Box 47"/>
          <p:cNvSpPr txBox="1">
            <a:spLocks noChangeArrowheads="1"/>
          </p:cNvSpPr>
          <p:nvPr/>
        </p:nvSpPr>
        <p:spPr bwMode="auto">
          <a:xfrm>
            <a:off x="1490868" y="5301580"/>
            <a:ext cx="616226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de-DE" sz="2400" dirty="0">
                <a:solidFill>
                  <a:srgbClr val="FF0000"/>
                </a:solidFill>
              </a:rPr>
              <a:t>Wähle Subtabellengröße und Hashfunktion so,</a:t>
            </a:r>
          </a:p>
          <a:p>
            <a:pPr algn="ctr"/>
            <a:r>
              <a:rPr lang="de-DE" sz="2400" dirty="0">
                <a:solidFill>
                  <a:srgbClr val="FF0000"/>
                </a:solidFill>
              </a:rPr>
              <a:t>dass keine Kollisionen auftreten</a:t>
            </a:r>
          </a:p>
        </p:txBody>
      </p:sp>
      <p:sp>
        <p:nvSpPr>
          <p:cNvPr id="67632" name="Text Box 48"/>
          <p:cNvSpPr txBox="1">
            <a:spLocks noChangeArrowheads="1"/>
          </p:cNvSpPr>
          <p:nvPr/>
        </p:nvSpPr>
        <p:spPr bwMode="auto">
          <a:xfrm>
            <a:off x="3924300" y="2637755"/>
            <a:ext cx="1385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/>
              <a:t>Größe </a:t>
            </a:r>
            <a:r>
              <a:rPr lang="de-DE" sz="2400">
                <a:solidFill>
                  <a:schemeClr val="hlink"/>
                </a:solidFill>
              </a:rPr>
              <a:t>m</a:t>
            </a:r>
          </a:p>
        </p:txBody>
      </p:sp>
      <p:sp>
        <p:nvSpPr>
          <p:cNvPr id="67633" name="Text Box 49"/>
          <p:cNvSpPr txBox="1">
            <a:spLocks noChangeArrowheads="1"/>
          </p:cNvSpPr>
          <p:nvPr/>
        </p:nvSpPr>
        <p:spPr bwMode="auto">
          <a:xfrm>
            <a:off x="2627313" y="4006180"/>
            <a:ext cx="14303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/>
              <a:t>Größe </a:t>
            </a:r>
            <a:r>
              <a:rPr lang="de-DE" sz="2400">
                <a:solidFill>
                  <a:schemeClr val="hlink"/>
                </a:solidFill>
              </a:rPr>
              <a:t>m</a:t>
            </a:r>
            <a:r>
              <a:rPr lang="de-DE" sz="2400" baseline="-25000">
                <a:solidFill>
                  <a:schemeClr val="hlink"/>
                </a:solidFill>
              </a:rPr>
              <a:t>i</a:t>
            </a:r>
          </a:p>
        </p:txBody>
      </p:sp>
      <p:sp>
        <p:nvSpPr>
          <p:cNvPr id="67634" name="Text Box 50"/>
          <p:cNvSpPr txBox="1">
            <a:spLocks noChangeArrowheads="1"/>
          </p:cNvSpPr>
          <p:nvPr/>
        </p:nvSpPr>
        <p:spPr bwMode="auto">
          <a:xfrm>
            <a:off x="4859338" y="4006180"/>
            <a:ext cx="14303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/>
              <a:t>Größe </a:t>
            </a:r>
            <a:r>
              <a:rPr lang="de-DE" sz="2400">
                <a:solidFill>
                  <a:schemeClr val="hlink"/>
                </a:solidFill>
              </a:rPr>
              <a:t>m</a:t>
            </a:r>
            <a:r>
              <a:rPr lang="de-DE" sz="2400" baseline="-25000">
                <a:solidFill>
                  <a:schemeClr val="hlink"/>
                </a:solidFill>
              </a:rPr>
              <a:t>j</a:t>
            </a:r>
          </a:p>
        </p:txBody>
      </p:sp>
      <p:sp>
        <p:nvSpPr>
          <p:cNvPr id="44" name="Rechteck 43"/>
          <p:cNvSpPr/>
          <p:nvPr/>
        </p:nvSpPr>
        <p:spPr>
          <a:xfrm>
            <a:off x="2411760" y="6237312"/>
            <a:ext cx="4572000" cy="41549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1050" dirty="0">
                <a:solidFill>
                  <a:srgbClr val="0000FF"/>
                </a:solidFill>
              </a:rPr>
              <a:t>Michael </a:t>
            </a:r>
            <a:r>
              <a:rPr lang="de-DE" sz="1050" dirty="0" err="1">
                <a:solidFill>
                  <a:srgbClr val="0000FF"/>
                </a:solidFill>
              </a:rPr>
              <a:t>Fredman</a:t>
            </a:r>
            <a:r>
              <a:rPr lang="de-DE" sz="1050" dirty="0">
                <a:solidFill>
                  <a:srgbClr val="0000FF"/>
                </a:solidFill>
              </a:rPr>
              <a:t>, </a:t>
            </a:r>
            <a:r>
              <a:rPr lang="de-DE" sz="1050" dirty="0" err="1">
                <a:solidFill>
                  <a:srgbClr val="0000FF"/>
                </a:solidFill>
              </a:rPr>
              <a:t>János</a:t>
            </a:r>
            <a:r>
              <a:rPr lang="de-DE" sz="1050" dirty="0">
                <a:solidFill>
                  <a:srgbClr val="0000FF"/>
                </a:solidFill>
              </a:rPr>
              <a:t> </a:t>
            </a:r>
            <a:r>
              <a:rPr lang="de-DE" sz="1050" dirty="0" err="1">
                <a:solidFill>
                  <a:srgbClr val="0000FF"/>
                </a:solidFill>
              </a:rPr>
              <a:t>Komlós</a:t>
            </a:r>
            <a:r>
              <a:rPr lang="de-DE" sz="1050" dirty="0">
                <a:solidFill>
                  <a:srgbClr val="0000FF"/>
                </a:solidFill>
              </a:rPr>
              <a:t>, Endre </a:t>
            </a:r>
            <a:r>
              <a:rPr lang="de-DE" sz="1050" dirty="0" err="1">
                <a:solidFill>
                  <a:srgbClr val="0000FF"/>
                </a:solidFill>
              </a:rPr>
              <a:t>Szemerédi</a:t>
            </a:r>
            <a:r>
              <a:rPr lang="de-DE" sz="1050" dirty="0">
                <a:solidFill>
                  <a:srgbClr val="0000FF"/>
                </a:solidFill>
              </a:rPr>
              <a:t>, </a:t>
            </a:r>
            <a:r>
              <a:rPr lang="de-DE" sz="1050" dirty="0" err="1">
                <a:solidFill>
                  <a:srgbClr val="0000FF"/>
                </a:solidFill>
              </a:rPr>
              <a:t>Storing</a:t>
            </a:r>
            <a:r>
              <a:rPr lang="de-DE" sz="1050" dirty="0">
                <a:solidFill>
                  <a:srgbClr val="0000FF"/>
                </a:solidFill>
              </a:rPr>
              <a:t> a </a:t>
            </a:r>
            <a:r>
              <a:rPr lang="de-DE" sz="1050" dirty="0" err="1">
                <a:solidFill>
                  <a:srgbClr val="0000FF"/>
                </a:solidFill>
              </a:rPr>
              <a:t>Sparse</a:t>
            </a:r>
            <a:r>
              <a:rPr lang="de-DE" sz="1050" dirty="0">
                <a:solidFill>
                  <a:srgbClr val="0000FF"/>
                </a:solidFill>
              </a:rPr>
              <a:t> Table </a:t>
            </a:r>
            <a:r>
              <a:rPr lang="de-DE" sz="1050" dirty="0" err="1">
                <a:solidFill>
                  <a:srgbClr val="0000FF"/>
                </a:solidFill>
              </a:rPr>
              <a:t>with</a:t>
            </a:r>
            <a:r>
              <a:rPr lang="de-DE" sz="1050" dirty="0">
                <a:solidFill>
                  <a:srgbClr val="0000FF"/>
                </a:solidFill>
              </a:rPr>
              <a:t> O(1) </a:t>
            </a:r>
            <a:r>
              <a:rPr lang="de-DE" sz="1050" dirty="0" err="1">
                <a:solidFill>
                  <a:srgbClr val="0000FF"/>
                </a:solidFill>
              </a:rPr>
              <a:t>Worst</a:t>
            </a:r>
            <a:r>
              <a:rPr lang="de-DE" sz="1050" dirty="0">
                <a:solidFill>
                  <a:srgbClr val="0000FF"/>
                </a:solidFill>
              </a:rPr>
              <a:t> Case Access Time, Journal of </a:t>
            </a:r>
            <a:r>
              <a:rPr lang="de-DE" sz="1050" dirty="0" err="1">
                <a:solidFill>
                  <a:srgbClr val="0000FF"/>
                </a:solidFill>
              </a:rPr>
              <a:t>the</a:t>
            </a:r>
            <a:r>
              <a:rPr lang="de-DE" sz="1050" dirty="0">
                <a:solidFill>
                  <a:srgbClr val="0000FF"/>
                </a:solidFill>
              </a:rPr>
              <a:t> ACM, Volume 31, </a:t>
            </a:r>
            <a:r>
              <a:rPr lang="de-DE" sz="1050" dirty="0" err="1">
                <a:solidFill>
                  <a:srgbClr val="0000FF"/>
                </a:solidFill>
              </a:rPr>
              <a:t>Issue</a:t>
            </a:r>
            <a:r>
              <a:rPr lang="de-DE" sz="1050" dirty="0">
                <a:solidFill>
                  <a:srgbClr val="0000FF"/>
                </a:solidFill>
              </a:rPr>
              <a:t> 3, </a:t>
            </a:r>
            <a:r>
              <a:rPr lang="de-DE" sz="1050" b="1" dirty="0">
                <a:solidFill>
                  <a:srgbClr val="FF0000"/>
                </a:solidFill>
              </a:rPr>
              <a:t>1984</a:t>
            </a:r>
          </a:p>
        </p:txBody>
      </p:sp>
    </p:spTree>
    <p:extLst>
      <p:ext uri="{BB962C8B-B14F-4D97-AF65-F5344CB8AC3E}">
        <p14:creationId xmlns:p14="http://schemas.microsoft.com/office/powerpoint/2010/main" val="186532099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F0F71-8D2F-A347-946B-A1C3021A7538}" type="slidenum">
              <a:rPr lang="de-DE"/>
              <a:pPr/>
              <a:t>46</a:t>
            </a:fld>
            <a:endParaRPr lang="de-DE"/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Statisches Wörterbuch</a:t>
            </a:r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2124075" y="1340768"/>
            <a:ext cx="50323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</a:t>
            </a:r>
          </a:p>
        </p:txBody>
      </p:sp>
      <p:sp>
        <p:nvSpPr>
          <p:cNvPr id="69637" name="Rectangle 5"/>
          <p:cNvSpPr>
            <a:spLocks noChangeArrowheads="1"/>
          </p:cNvSpPr>
          <p:nvPr/>
        </p:nvSpPr>
        <p:spPr bwMode="auto">
          <a:xfrm>
            <a:off x="3132138" y="1340768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3</a:t>
            </a:r>
          </a:p>
        </p:txBody>
      </p:sp>
      <p:sp>
        <p:nvSpPr>
          <p:cNvPr id="69638" name="Rectangle 6"/>
          <p:cNvSpPr>
            <a:spLocks noChangeArrowheads="1"/>
          </p:cNvSpPr>
          <p:nvPr/>
        </p:nvSpPr>
        <p:spPr bwMode="auto">
          <a:xfrm>
            <a:off x="4140200" y="1340768"/>
            <a:ext cx="50323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5</a:t>
            </a:r>
          </a:p>
        </p:txBody>
      </p:sp>
      <p:sp>
        <p:nvSpPr>
          <p:cNvPr id="69639" name="Rectangle 7"/>
          <p:cNvSpPr>
            <a:spLocks noChangeArrowheads="1"/>
          </p:cNvSpPr>
          <p:nvPr/>
        </p:nvSpPr>
        <p:spPr bwMode="auto">
          <a:xfrm>
            <a:off x="6156325" y="1340768"/>
            <a:ext cx="50323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14</a:t>
            </a:r>
          </a:p>
        </p:txBody>
      </p:sp>
      <p:sp>
        <p:nvSpPr>
          <p:cNvPr id="69640" name="Rectangle 8"/>
          <p:cNvSpPr>
            <a:spLocks noChangeArrowheads="1"/>
          </p:cNvSpPr>
          <p:nvPr/>
        </p:nvSpPr>
        <p:spPr bwMode="auto">
          <a:xfrm>
            <a:off x="7164388" y="1340768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19</a:t>
            </a:r>
          </a:p>
        </p:txBody>
      </p:sp>
      <p:sp>
        <p:nvSpPr>
          <p:cNvPr id="69641" name="Rectangle 9"/>
          <p:cNvSpPr>
            <a:spLocks noChangeArrowheads="1"/>
          </p:cNvSpPr>
          <p:nvPr/>
        </p:nvSpPr>
        <p:spPr bwMode="auto">
          <a:xfrm>
            <a:off x="5148263" y="1340768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10</a:t>
            </a:r>
          </a:p>
        </p:txBody>
      </p:sp>
      <p:sp>
        <p:nvSpPr>
          <p:cNvPr id="69642" name="Rectangle 10"/>
          <p:cNvSpPr>
            <a:spLocks noChangeArrowheads="1"/>
          </p:cNvSpPr>
          <p:nvPr/>
        </p:nvSpPr>
        <p:spPr bwMode="auto">
          <a:xfrm>
            <a:off x="2125663" y="3069556"/>
            <a:ext cx="5543550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69643" name="Line 11"/>
          <p:cNvSpPr>
            <a:spLocks noChangeShapeType="1"/>
          </p:cNvSpPr>
          <p:nvPr/>
        </p:nvSpPr>
        <p:spPr bwMode="auto">
          <a:xfrm>
            <a:off x="2339975" y="1845593"/>
            <a:ext cx="3024188" cy="12239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644" name="Line 12"/>
          <p:cNvSpPr>
            <a:spLocks noChangeShapeType="1"/>
          </p:cNvSpPr>
          <p:nvPr/>
        </p:nvSpPr>
        <p:spPr bwMode="auto">
          <a:xfrm>
            <a:off x="3348038" y="1845593"/>
            <a:ext cx="3097212" cy="12239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645" name="Line 13"/>
          <p:cNvSpPr>
            <a:spLocks noChangeShapeType="1"/>
          </p:cNvSpPr>
          <p:nvPr/>
        </p:nvSpPr>
        <p:spPr bwMode="auto">
          <a:xfrm flipH="1">
            <a:off x="3924300" y="1845593"/>
            <a:ext cx="431800" cy="12239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646" name="Line 14"/>
          <p:cNvSpPr>
            <a:spLocks noChangeShapeType="1"/>
          </p:cNvSpPr>
          <p:nvPr/>
        </p:nvSpPr>
        <p:spPr bwMode="auto">
          <a:xfrm flipH="1">
            <a:off x="3995738" y="1845593"/>
            <a:ext cx="1368425" cy="12239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647" name="Line 15"/>
          <p:cNvSpPr>
            <a:spLocks noChangeShapeType="1"/>
          </p:cNvSpPr>
          <p:nvPr/>
        </p:nvSpPr>
        <p:spPr bwMode="auto">
          <a:xfrm flipH="1">
            <a:off x="5437188" y="1845593"/>
            <a:ext cx="1008062" cy="12239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648" name="Line 16"/>
          <p:cNvSpPr>
            <a:spLocks noChangeShapeType="1"/>
          </p:cNvSpPr>
          <p:nvPr/>
        </p:nvSpPr>
        <p:spPr bwMode="auto">
          <a:xfrm flipH="1">
            <a:off x="5508625" y="1845593"/>
            <a:ext cx="1871663" cy="12239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649" name="Rectangle 17"/>
          <p:cNvSpPr>
            <a:spLocks noChangeArrowheads="1"/>
          </p:cNvSpPr>
          <p:nvPr/>
        </p:nvSpPr>
        <p:spPr bwMode="auto">
          <a:xfrm>
            <a:off x="2124075" y="3069556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69650" name="Rectangle 18"/>
          <p:cNvSpPr>
            <a:spLocks noChangeArrowheads="1"/>
          </p:cNvSpPr>
          <p:nvPr/>
        </p:nvSpPr>
        <p:spPr bwMode="auto">
          <a:xfrm>
            <a:off x="2628900" y="3069556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69651" name="Rectangle 19"/>
          <p:cNvSpPr>
            <a:spLocks noChangeArrowheads="1"/>
          </p:cNvSpPr>
          <p:nvPr/>
        </p:nvSpPr>
        <p:spPr bwMode="auto">
          <a:xfrm>
            <a:off x="3636963" y="3069556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2400"/>
              <a:t>s</a:t>
            </a:r>
            <a:r>
              <a:rPr lang="de-DE" sz="2400" baseline="-25000"/>
              <a:t>i</a:t>
            </a:r>
          </a:p>
        </p:txBody>
      </p:sp>
      <p:sp>
        <p:nvSpPr>
          <p:cNvPr id="69652" name="Rectangle 20"/>
          <p:cNvSpPr>
            <a:spLocks noChangeArrowheads="1"/>
          </p:cNvSpPr>
          <p:nvPr/>
        </p:nvSpPr>
        <p:spPr bwMode="auto">
          <a:xfrm>
            <a:off x="4645025" y="3069556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69653" name="Rectangle 21"/>
          <p:cNvSpPr>
            <a:spLocks noChangeArrowheads="1"/>
          </p:cNvSpPr>
          <p:nvPr/>
        </p:nvSpPr>
        <p:spPr bwMode="auto">
          <a:xfrm>
            <a:off x="5653088" y="3069556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69655" name="Text Box 23"/>
          <p:cNvSpPr txBox="1">
            <a:spLocks noChangeArrowheads="1"/>
          </p:cNvSpPr>
          <p:nvPr/>
        </p:nvSpPr>
        <p:spPr bwMode="auto">
          <a:xfrm>
            <a:off x="3276600" y="2348831"/>
            <a:ext cx="297228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 dirty="0"/>
              <a:t>Tabellengröße: </a:t>
            </a:r>
            <a:r>
              <a:rPr lang="de-DE" sz="2400" dirty="0">
                <a:solidFill>
                  <a:schemeClr val="hlink"/>
                </a:solidFill>
              </a:rPr>
              <a:t>m=</a:t>
            </a:r>
            <a:r>
              <a:rPr lang="de-DE" sz="2400" dirty="0">
                <a:solidFill>
                  <a:schemeClr val="hlink"/>
                </a:solidFill>
                <a:latin typeface="Symbol" charset="0"/>
                <a:sym typeface="Symbol" charset="0"/>
              </a:rPr>
              <a:t>𝛼</a:t>
            </a:r>
            <a:r>
              <a:rPr lang="de-DE" sz="2400" dirty="0" err="1">
                <a:solidFill>
                  <a:schemeClr val="hlink"/>
                </a:solidFill>
              </a:rPr>
              <a:t>n</a:t>
            </a:r>
            <a:endParaRPr lang="de-DE" sz="2400" dirty="0">
              <a:solidFill>
                <a:schemeClr val="hlink"/>
              </a:solidFill>
            </a:endParaRPr>
          </a:p>
        </p:txBody>
      </p:sp>
      <p:sp>
        <p:nvSpPr>
          <p:cNvPr id="69656" name="Rectangle 24"/>
          <p:cNvSpPr>
            <a:spLocks noChangeArrowheads="1"/>
          </p:cNvSpPr>
          <p:nvPr/>
        </p:nvSpPr>
        <p:spPr bwMode="auto">
          <a:xfrm>
            <a:off x="5148263" y="3069556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2400"/>
              <a:t>s</a:t>
            </a:r>
            <a:r>
              <a:rPr lang="de-DE" sz="2400" baseline="-25000"/>
              <a:t>j</a:t>
            </a:r>
          </a:p>
        </p:txBody>
      </p:sp>
      <p:sp>
        <p:nvSpPr>
          <p:cNvPr id="69657" name="Rectangle 25"/>
          <p:cNvSpPr>
            <a:spLocks noChangeArrowheads="1"/>
          </p:cNvSpPr>
          <p:nvPr/>
        </p:nvSpPr>
        <p:spPr bwMode="auto">
          <a:xfrm>
            <a:off x="828675" y="4364956"/>
            <a:ext cx="7921625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69658" name="Rectangle 26"/>
          <p:cNvSpPr>
            <a:spLocks noChangeArrowheads="1"/>
          </p:cNvSpPr>
          <p:nvPr/>
        </p:nvSpPr>
        <p:spPr bwMode="auto">
          <a:xfrm>
            <a:off x="2268538" y="4364956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10</a:t>
            </a:r>
          </a:p>
        </p:txBody>
      </p:sp>
      <p:sp>
        <p:nvSpPr>
          <p:cNvPr id="69659" name="Rectangle 27"/>
          <p:cNvSpPr>
            <a:spLocks noChangeArrowheads="1"/>
          </p:cNvSpPr>
          <p:nvPr/>
        </p:nvSpPr>
        <p:spPr bwMode="auto">
          <a:xfrm>
            <a:off x="2771775" y="4364956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5</a:t>
            </a:r>
          </a:p>
        </p:txBody>
      </p:sp>
      <p:sp>
        <p:nvSpPr>
          <p:cNvPr id="69660" name="Rectangle 28"/>
          <p:cNvSpPr>
            <a:spLocks noChangeArrowheads="1"/>
          </p:cNvSpPr>
          <p:nvPr/>
        </p:nvSpPr>
        <p:spPr bwMode="auto">
          <a:xfrm>
            <a:off x="3276600" y="4364956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69661" name="Line 29"/>
          <p:cNvSpPr>
            <a:spLocks noChangeShapeType="1"/>
          </p:cNvSpPr>
          <p:nvPr/>
        </p:nvSpPr>
        <p:spPr bwMode="auto">
          <a:xfrm flipH="1">
            <a:off x="2557463" y="3572793"/>
            <a:ext cx="1295400" cy="7921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662" name="Rectangle 30"/>
          <p:cNvSpPr>
            <a:spLocks noChangeArrowheads="1"/>
          </p:cNvSpPr>
          <p:nvPr/>
        </p:nvSpPr>
        <p:spPr bwMode="auto">
          <a:xfrm>
            <a:off x="4645025" y="4364956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69663" name="Rectangle 31"/>
          <p:cNvSpPr>
            <a:spLocks noChangeArrowheads="1"/>
          </p:cNvSpPr>
          <p:nvPr/>
        </p:nvSpPr>
        <p:spPr bwMode="auto">
          <a:xfrm>
            <a:off x="5148263" y="4364956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14</a:t>
            </a:r>
          </a:p>
        </p:txBody>
      </p:sp>
      <p:sp>
        <p:nvSpPr>
          <p:cNvPr id="69664" name="Rectangle 32"/>
          <p:cNvSpPr>
            <a:spLocks noChangeArrowheads="1"/>
          </p:cNvSpPr>
          <p:nvPr/>
        </p:nvSpPr>
        <p:spPr bwMode="auto">
          <a:xfrm>
            <a:off x="5653088" y="4364956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19</a:t>
            </a:r>
          </a:p>
        </p:txBody>
      </p:sp>
      <p:sp>
        <p:nvSpPr>
          <p:cNvPr id="69665" name="Rectangle 33"/>
          <p:cNvSpPr>
            <a:spLocks noChangeArrowheads="1"/>
          </p:cNvSpPr>
          <p:nvPr/>
        </p:nvSpPr>
        <p:spPr bwMode="auto">
          <a:xfrm>
            <a:off x="6156325" y="4364956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69666" name="Rectangle 34"/>
          <p:cNvSpPr>
            <a:spLocks noChangeArrowheads="1"/>
          </p:cNvSpPr>
          <p:nvPr/>
        </p:nvSpPr>
        <p:spPr bwMode="auto">
          <a:xfrm>
            <a:off x="6661150" y="4364956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</a:t>
            </a:r>
          </a:p>
        </p:txBody>
      </p:sp>
      <p:sp>
        <p:nvSpPr>
          <p:cNvPr id="69667" name="Rectangle 35"/>
          <p:cNvSpPr>
            <a:spLocks noChangeArrowheads="1"/>
          </p:cNvSpPr>
          <p:nvPr/>
        </p:nvSpPr>
        <p:spPr bwMode="auto">
          <a:xfrm>
            <a:off x="7164388" y="4364956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69668" name="Line 36"/>
          <p:cNvSpPr>
            <a:spLocks noChangeShapeType="1"/>
          </p:cNvSpPr>
          <p:nvPr/>
        </p:nvSpPr>
        <p:spPr bwMode="auto">
          <a:xfrm flipH="1">
            <a:off x="4932363" y="3572793"/>
            <a:ext cx="431800" cy="7921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669" name="Text Box 37"/>
          <p:cNvSpPr txBox="1">
            <a:spLocks noChangeArrowheads="1"/>
          </p:cNvSpPr>
          <p:nvPr/>
        </p:nvSpPr>
        <p:spPr bwMode="auto">
          <a:xfrm>
            <a:off x="3905250" y="4312568"/>
            <a:ext cx="573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/>
              <a:t>….</a:t>
            </a:r>
          </a:p>
        </p:txBody>
      </p:sp>
      <p:sp>
        <p:nvSpPr>
          <p:cNvPr id="69670" name="Text Box 38"/>
          <p:cNvSpPr txBox="1">
            <a:spLocks noChangeArrowheads="1"/>
          </p:cNvSpPr>
          <p:nvPr/>
        </p:nvSpPr>
        <p:spPr bwMode="auto">
          <a:xfrm>
            <a:off x="2484438" y="3717256"/>
            <a:ext cx="47323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>
                <a:solidFill>
                  <a:schemeClr val="hlink"/>
                </a:solidFill>
              </a:rPr>
              <a:t>s</a:t>
            </a:r>
            <a:r>
              <a:rPr lang="de-DE" sz="2400" baseline="-25000">
                <a:solidFill>
                  <a:schemeClr val="hlink"/>
                </a:solidFill>
              </a:rPr>
              <a:t>i</a:t>
            </a:r>
            <a:r>
              <a:rPr lang="de-DE" sz="2400">
                <a:solidFill>
                  <a:schemeClr val="hlink"/>
                </a:solidFill>
              </a:rPr>
              <a:t> = m</a:t>
            </a:r>
            <a:r>
              <a:rPr lang="de-DE" sz="2400" baseline="-25000">
                <a:solidFill>
                  <a:schemeClr val="hlink"/>
                </a:solidFill>
              </a:rPr>
              <a:t>0</a:t>
            </a:r>
            <a:r>
              <a:rPr lang="de-DE" sz="2400">
                <a:solidFill>
                  <a:schemeClr val="hlink"/>
                </a:solidFill>
              </a:rPr>
              <a:t>+m</a:t>
            </a:r>
            <a:r>
              <a:rPr lang="de-DE" sz="2400" baseline="-25000">
                <a:solidFill>
                  <a:schemeClr val="hlink"/>
                </a:solidFill>
              </a:rPr>
              <a:t>1</a:t>
            </a:r>
            <a:r>
              <a:rPr lang="de-DE" sz="2400">
                <a:solidFill>
                  <a:schemeClr val="hlink"/>
                </a:solidFill>
              </a:rPr>
              <a:t>+…+m</a:t>
            </a:r>
            <a:r>
              <a:rPr lang="de-DE" sz="2400" baseline="-25000">
                <a:solidFill>
                  <a:schemeClr val="hlink"/>
                </a:solidFill>
              </a:rPr>
              <a:t>i-1</a:t>
            </a:r>
            <a:r>
              <a:rPr lang="de-DE" sz="2400"/>
              <a:t>: Offsets für </a:t>
            </a:r>
            <a:r>
              <a:rPr lang="de-DE" sz="2400">
                <a:solidFill>
                  <a:schemeClr val="hlink"/>
                </a:solidFill>
              </a:rPr>
              <a:t>T</a:t>
            </a:r>
            <a:r>
              <a:rPr lang="de-DE" sz="2400" baseline="-25000">
                <a:solidFill>
                  <a:schemeClr val="hlink"/>
                </a:solidFill>
              </a:rPr>
              <a:t>2</a:t>
            </a:r>
          </a:p>
        </p:txBody>
      </p:sp>
      <p:sp>
        <p:nvSpPr>
          <p:cNvPr id="69672" name="Text Box 40"/>
          <p:cNvSpPr txBox="1">
            <a:spLocks noChangeArrowheads="1"/>
          </p:cNvSpPr>
          <p:nvPr/>
        </p:nvSpPr>
        <p:spPr bwMode="auto">
          <a:xfrm>
            <a:off x="1619250" y="3067968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/>
              <a:t>T</a:t>
            </a:r>
            <a:r>
              <a:rPr lang="de-DE" sz="2400" baseline="-25000"/>
              <a:t>1</a:t>
            </a:r>
          </a:p>
        </p:txBody>
      </p:sp>
      <p:sp>
        <p:nvSpPr>
          <p:cNvPr id="69673" name="Text Box 41"/>
          <p:cNvSpPr txBox="1">
            <a:spLocks noChangeArrowheads="1"/>
          </p:cNvSpPr>
          <p:nvPr/>
        </p:nvSpPr>
        <p:spPr bwMode="auto">
          <a:xfrm>
            <a:off x="288925" y="4364956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/>
              <a:t>T</a:t>
            </a:r>
            <a:r>
              <a:rPr lang="de-DE" sz="2400" baseline="-25000"/>
              <a:t>2</a:t>
            </a:r>
          </a:p>
        </p:txBody>
      </p:sp>
      <p:sp>
        <p:nvSpPr>
          <p:cNvPr id="69674" name="Rectangle 42"/>
          <p:cNvSpPr>
            <a:spLocks noChangeArrowheads="1"/>
          </p:cNvSpPr>
          <p:nvPr/>
        </p:nvSpPr>
        <p:spPr bwMode="auto">
          <a:xfrm>
            <a:off x="2268538" y="4364956"/>
            <a:ext cx="1511300" cy="50482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9675" name="Rectangle 43"/>
          <p:cNvSpPr>
            <a:spLocks noChangeArrowheads="1"/>
          </p:cNvSpPr>
          <p:nvPr/>
        </p:nvSpPr>
        <p:spPr bwMode="auto">
          <a:xfrm>
            <a:off x="4643438" y="4364956"/>
            <a:ext cx="3024187" cy="50482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159983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062A9-38F4-2D4E-A0F2-31ECD8DFC466}" type="slidenum">
              <a:rPr lang="de-DE"/>
              <a:pPr/>
              <a:t>47</a:t>
            </a:fld>
            <a:endParaRPr lang="de-DE"/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Statisches Wörterbuch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de-DE" dirty="0">
                <a:solidFill>
                  <a:schemeClr val="accent2"/>
                </a:solidFill>
              </a:rPr>
              <a:t>Behauptung:</a:t>
            </a:r>
            <a:r>
              <a:rPr lang="de-DE" dirty="0"/>
              <a:t> Für jede Menge von </a:t>
            </a:r>
            <a:r>
              <a:rPr lang="de-DE" dirty="0" err="1">
                <a:solidFill>
                  <a:schemeClr val="hlink"/>
                </a:solidFill>
              </a:rPr>
              <a:t>n</a:t>
            </a:r>
            <a:r>
              <a:rPr lang="de-DE" dirty="0"/>
              <a:t> Schlüsseln gibt es eine perfekte Hashfunktion der Größe </a:t>
            </a:r>
            <a:r>
              <a:rPr lang="de-DE" dirty="0">
                <a:solidFill>
                  <a:schemeClr val="hlink"/>
                </a:solidFill>
                <a:latin typeface="Symbol" charset="0"/>
                <a:sym typeface="Symbol" charset="0"/>
              </a:rPr>
              <a:t>𝛩</a:t>
            </a:r>
            <a:r>
              <a:rPr lang="de-DE" dirty="0">
                <a:solidFill>
                  <a:schemeClr val="hlink"/>
                </a:solidFill>
              </a:rPr>
              <a:t>(</a:t>
            </a:r>
            <a:r>
              <a:rPr lang="de-DE" dirty="0" err="1">
                <a:solidFill>
                  <a:schemeClr val="hlink"/>
                </a:solidFill>
              </a:rPr>
              <a:t>n</a:t>
            </a:r>
            <a:r>
              <a:rPr lang="de-DE" dirty="0">
                <a:solidFill>
                  <a:schemeClr val="hlink"/>
                </a:solidFill>
              </a:rPr>
              <a:t>),</a:t>
            </a:r>
            <a:r>
              <a:rPr lang="de-DE" dirty="0"/>
              <a:t> die in erwarteter Zeit </a:t>
            </a:r>
            <a:r>
              <a:rPr lang="de-DE" dirty="0">
                <a:solidFill>
                  <a:schemeClr val="hlink"/>
                </a:solidFill>
                <a:latin typeface="Symbol" charset="0"/>
                <a:sym typeface="Symbol" charset="0"/>
              </a:rPr>
              <a:t>𝛩</a:t>
            </a:r>
            <a:r>
              <a:rPr lang="de-DE" dirty="0">
                <a:solidFill>
                  <a:schemeClr val="hlink"/>
                </a:solidFill>
              </a:rPr>
              <a:t>(</a:t>
            </a:r>
            <a:r>
              <a:rPr lang="de-DE" dirty="0" err="1">
                <a:solidFill>
                  <a:schemeClr val="hlink"/>
                </a:solidFill>
              </a:rPr>
              <a:t>n</a:t>
            </a:r>
            <a:r>
              <a:rPr lang="de-DE" dirty="0">
                <a:solidFill>
                  <a:schemeClr val="hlink"/>
                </a:solidFill>
              </a:rPr>
              <a:t>)</a:t>
            </a:r>
            <a:r>
              <a:rPr lang="de-DE" dirty="0"/>
              <a:t> konstruiert werden kann.</a:t>
            </a:r>
          </a:p>
          <a:p>
            <a:pPr>
              <a:buFontTx/>
              <a:buNone/>
            </a:pPr>
            <a:endParaRPr lang="de-DE" dirty="0"/>
          </a:p>
          <a:p>
            <a:pPr algn="ctr">
              <a:buFontTx/>
              <a:buNone/>
            </a:pPr>
            <a:r>
              <a:rPr lang="de-DE" dirty="0">
                <a:solidFill>
                  <a:srgbClr val="FF0000"/>
                </a:solidFill>
              </a:rPr>
              <a:t>Sind perfekte Hashfunktionen auch dynamisch konstruierbar??</a:t>
            </a:r>
          </a:p>
        </p:txBody>
      </p:sp>
    </p:spTree>
    <p:extLst>
      <p:ext uri="{BB962C8B-B14F-4D97-AF65-F5344CB8AC3E}">
        <p14:creationId xmlns:p14="http://schemas.microsoft.com/office/powerpoint/2010/main" val="180319032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Hashing</a:t>
            </a:r>
            <a:r>
              <a:rPr lang="de-DE" dirty="0"/>
              <a:t>: Prüfsummen und Verschlüsselung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1520" y="1196975"/>
            <a:ext cx="8651304" cy="4968875"/>
          </a:xfrm>
        </p:spPr>
        <p:txBody>
          <a:bodyPr/>
          <a:lstStyle/>
          <a:p>
            <a:r>
              <a:rPr lang="de-DE" dirty="0"/>
              <a:t>Bei </a:t>
            </a:r>
            <a:r>
              <a:rPr lang="de-DE" dirty="0">
                <a:solidFill>
                  <a:srgbClr val="FF0000"/>
                </a:solidFill>
              </a:rPr>
              <a:t>Prüfsummen</a:t>
            </a:r>
            <a:r>
              <a:rPr lang="de-DE" dirty="0"/>
              <a:t> verwendet man Hashwerte, um Übertragungsfehler zu erkennen</a:t>
            </a:r>
          </a:p>
          <a:p>
            <a:pPr lvl="1"/>
            <a:r>
              <a:rPr lang="de-DE" dirty="0"/>
              <a:t>Bei guter Hashfunktion sind Kollisionen selten, </a:t>
            </a:r>
          </a:p>
          <a:p>
            <a:pPr lvl="1"/>
            <a:r>
              <a:rPr lang="de-DE" dirty="0"/>
              <a:t>Änderung weniger Bits einer Nachricht (Übertragungsfehler) sollte mögl. anderen Hashwert zur Folge haben</a:t>
            </a:r>
          </a:p>
          <a:p>
            <a:r>
              <a:rPr lang="de-DE" dirty="0"/>
              <a:t>In der </a:t>
            </a:r>
            <a:r>
              <a:rPr lang="de-DE" dirty="0">
                <a:solidFill>
                  <a:srgbClr val="FF0000"/>
                </a:solidFill>
              </a:rPr>
              <a:t>Kryptologie</a:t>
            </a:r>
            <a:r>
              <a:rPr lang="de-DE" dirty="0"/>
              <a:t> werden spezielle </a:t>
            </a:r>
            <a:r>
              <a:rPr lang="de-DE" dirty="0" err="1"/>
              <a:t>kryptologische</a:t>
            </a:r>
            <a:r>
              <a:rPr lang="de-DE" dirty="0"/>
              <a:t> Hashfunktionen verwendet, bei denen zusätzlich gefordert wird, dass es </a:t>
            </a:r>
            <a:r>
              <a:rPr lang="de-DE" dirty="0">
                <a:solidFill>
                  <a:srgbClr val="0D15FF"/>
                </a:solidFill>
              </a:rPr>
              <a:t>praktisch unmöglich ist, Kollisionen absichtlich zu finden </a:t>
            </a:r>
            <a:r>
              <a:rPr lang="de-DE" dirty="0"/>
              <a:t>(</a:t>
            </a:r>
            <a:r>
              <a:rPr lang="de-DE" dirty="0">
                <a:sym typeface="Wingdings"/>
              </a:rPr>
              <a:t> </a:t>
            </a:r>
            <a:r>
              <a:rPr lang="de-DE" dirty="0" err="1"/>
              <a:t>SHAx</a:t>
            </a:r>
            <a:r>
              <a:rPr lang="de-DE" dirty="0"/>
              <a:t>, MD5)</a:t>
            </a:r>
          </a:p>
          <a:p>
            <a:pPr lvl="1"/>
            <a:r>
              <a:rPr lang="de-DE" dirty="0"/>
              <a:t>Inverse Funktion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h</a:t>
            </a:r>
            <a:r>
              <a:rPr lang="de-DE" baseline="30000" dirty="0">
                <a:solidFill>
                  <a:schemeClr val="accent1">
                    <a:lumMod val="50000"/>
                  </a:schemeClr>
                </a:solidFill>
              </a:rPr>
              <a:t>-1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: T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cmsy10" charset="0"/>
              </a:rPr>
              <a:t>⟶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sym typeface="Wingdings"/>
              </a:rPr>
              <a:t> U</a:t>
            </a:r>
            <a:r>
              <a:rPr lang="de-DE" dirty="0">
                <a:sym typeface="Wingdings"/>
              </a:rPr>
              <a:t> </a:t>
            </a:r>
            <a:r>
              <a:rPr lang="de-DE" dirty="0"/>
              <a:t>„schwer“ zu berechnen</a:t>
            </a:r>
          </a:p>
          <a:p>
            <a:pPr lvl="1"/>
            <a:r>
              <a:rPr lang="de-DE" dirty="0"/>
              <a:t>Ausprobieren über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x=h(h</a:t>
            </a:r>
            <a:r>
              <a:rPr lang="de-DE" baseline="30000" dirty="0">
                <a:solidFill>
                  <a:schemeClr val="accent1">
                    <a:lumMod val="50000"/>
                  </a:schemeClr>
                </a:solidFill>
              </a:rPr>
              <a:t>-1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(x))</a:t>
            </a:r>
            <a:r>
              <a:rPr lang="de-DE" dirty="0"/>
              <a:t> ist „aufwendig“ da </a:t>
            </a:r>
            <a:r>
              <a:rPr lang="de-DE" dirty="0">
                <a:solidFill>
                  <a:srgbClr val="3C8C93"/>
                </a:solidFill>
              </a:rPr>
              <a:t>|U|</a:t>
            </a:r>
            <a:r>
              <a:rPr lang="de-DE" dirty="0"/>
              <a:t> „groß“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6164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Vermeidung schwieriger Eingaben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>
                <a:solidFill>
                  <a:srgbClr val="0000FF"/>
                </a:solidFill>
              </a:rPr>
              <a:t>Annahme: </a:t>
            </a:r>
            <a:r>
              <a:rPr lang="de-DE" dirty="0"/>
              <a:t>Pro Typ </a:t>
            </a:r>
            <a:r>
              <a:rPr lang="de-DE" b="1" dirty="0"/>
              <a:t>nur</a:t>
            </a:r>
            <a:r>
              <a:rPr lang="de-DE" dirty="0"/>
              <a:t> </a:t>
            </a:r>
            <a:r>
              <a:rPr lang="de-DE" b="1" dirty="0"/>
              <a:t>eine</a:t>
            </a:r>
            <a:r>
              <a:rPr lang="de-DE" dirty="0"/>
              <a:t> </a:t>
            </a:r>
            <a:r>
              <a:rPr lang="de-DE" b="1" dirty="0"/>
              <a:t>Hash-Funktion </a:t>
            </a:r>
            <a:r>
              <a:rPr lang="de-DE" dirty="0"/>
              <a:t>verwendet</a:t>
            </a:r>
          </a:p>
          <a:p>
            <a:r>
              <a:rPr lang="de-DE" dirty="0"/>
              <a:t>Wenn man Eingaben, die per </a:t>
            </a:r>
            <a:r>
              <a:rPr lang="de-DE" dirty="0" err="1"/>
              <a:t>Hashing</a:t>
            </a:r>
            <a:r>
              <a:rPr lang="de-DE" dirty="0"/>
              <a:t> verarbeitet werden, geschickt wählt, kann man </a:t>
            </a:r>
            <a:r>
              <a:rPr lang="de-DE" b="1" dirty="0"/>
              <a:t>Kollisionen</a:t>
            </a:r>
            <a:r>
              <a:rPr lang="de-DE" dirty="0"/>
              <a:t> durch geschickte Wahl der Eingaben </a:t>
            </a:r>
            <a:r>
              <a:rPr lang="de-DE" b="1" dirty="0"/>
              <a:t>provozieren</a:t>
            </a:r>
            <a:r>
              <a:rPr lang="de-DE" dirty="0"/>
              <a:t> </a:t>
            </a:r>
            <a:br>
              <a:rPr lang="de-DE" dirty="0"/>
            </a:br>
            <a:r>
              <a:rPr lang="de-DE" dirty="0"/>
              <a:t>(ohne gleiche Eingaben zu machen)</a:t>
            </a:r>
          </a:p>
          <a:p>
            <a:r>
              <a:rPr lang="de-DE" dirty="0">
                <a:solidFill>
                  <a:srgbClr val="FF0000"/>
                </a:solidFill>
              </a:rPr>
              <a:t>Problem: </a:t>
            </a:r>
            <a:r>
              <a:rPr lang="de-DE" dirty="0"/>
              <a:t>Performanz sinkt (wird u.U. linear)</a:t>
            </a:r>
          </a:p>
          <a:p>
            <a:pPr lvl="1"/>
            <a:r>
              <a:rPr lang="de-DE" dirty="0"/>
              <a:t>„</a:t>
            </a:r>
            <a:r>
              <a:rPr lang="de-DE" dirty="0" err="1"/>
              <a:t>Denial</a:t>
            </a:r>
            <a:r>
              <a:rPr lang="de-DE" dirty="0"/>
              <a:t>-of-Service“-Angriff möglich</a:t>
            </a:r>
          </a:p>
          <a:p>
            <a:r>
              <a:rPr lang="de-DE" dirty="0">
                <a:solidFill>
                  <a:srgbClr val="008000"/>
                </a:solidFill>
              </a:rPr>
              <a:t>Lösung: </a:t>
            </a:r>
            <a:r>
              <a:rPr lang="de-DE" dirty="0"/>
              <a:t>Wähle Hashfunktion zufällig aus Menge von Hashfunktionen, die unabhängig von Schlüsseln sind</a:t>
            </a:r>
          </a:p>
          <a:p>
            <a:pPr marL="457200" lvl="1" indent="0">
              <a:buNone/>
            </a:pPr>
            <a:r>
              <a:rPr lang="de-DE" dirty="0">
                <a:sym typeface="Wingdings"/>
              </a:rPr>
              <a:t> </a:t>
            </a:r>
            <a:r>
              <a:rPr lang="de-DE" dirty="0"/>
              <a:t>Universelles </a:t>
            </a:r>
            <a:r>
              <a:rPr lang="de-DE" dirty="0" err="1"/>
              <a:t>Hashing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1197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812B5-F82C-9846-A6CE-FF1E8D8A1CD7}" type="slidenum">
              <a:rPr lang="de-DE"/>
              <a:pPr/>
              <a:t>5</a:t>
            </a:fld>
            <a:endParaRPr lang="de-DE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Hashing</a:t>
            </a:r>
            <a:r>
              <a:rPr lang="de-DE" dirty="0"/>
              <a:t> (Streuung)</a:t>
            </a: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1763713" y="1916113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</a:t>
            </a:r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2771775" y="1916113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3</a:t>
            </a:r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3779838" y="1916113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5</a:t>
            </a:r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5795963" y="1916113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14</a:t>
            </a:r>
          </a:p>
        </p:txBody>
      </p:sp>
      <p:sp>
        <p:nvSpPr>
          <p:cNvPr id="33801" name="Rectangle 9"/>
          <p:cNvSpPr>
            <a:spLocks noChangeArrowheads="1"/>
          </p:cNvSpPr>
          <p:nvPr/>
        </p:nvSpPr>
        <p:spPr bwMode="auto">
          <a:xfrm>
            <a:off x="6804025" y="1916113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19</a:t>
            </a:r>
          </a:p>
        </p:txBody>
      </p:sp>
      <p:sp>
        <p:nvSpPr>
          <p:cNvPr id="33803" name="Rectangle 11"/>
          <p:cNvSpPr>
            <a:spLocks noChangeArrowheads="1"/>
          </p:cNvSpPr>
          <p:nvPr/>
        </p:nvSpPr>
        <p:spPr bwMode="auto">
          <a:xfrm>
            <a:off x="4787900" y="1916113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10</a:t>
            </a:r>
          </a:p>
        </p:txBody>
      </p:sp>
      <p:sp>
        <p:nvSpPr>
          <p:cNvPr id="33805" name="Rectangle 13"/>
          <p:cNvSpPr>
            <a:spLocks noChangeArrowheads="1"/>
          </p:cNvSpPr>
          <p:nvPr/>
        </p:nvSpPr>
        <p:spPr bwMode="auto">
          <a:xfrm>
            <a:off x="1765300" y="4724400"/>
            <a:ext cx="5543550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2268538" y="4724400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 dirty="0"/>
              <a:t>14</a:t>
            </a:r>
          </a:p>
        </p:txBody>
      </p:sp>
      <p:sp>
        <p:nvSpPr>
          <p:cNvPr id="33808" name="Rectangle 16"/>
          <p:cNvSpPr>
            <a:spLocks noChangeArrowheads="1"/>
          </p:cNvSpPr>
          <p:nvPr/>
        </p:nvSpPr>
        <p:spPr bwMode="auto">
          <a:xfrm>
            <a:off x="3276600" y="4724400"/>
            <a:ext cx="50323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5</a:t>
            </a:r>
          </a:p>
        </p:txBody>
      </p:sp>
      <p:sp>
        <p:nvSpPr>
          <p:cNvPr id="33809" name="Rectangle 17"/>
          <p:cNvSpPr>
            <a:spLocks noChangeArrowheads="1"/>
          </p:cNvSpPr>
          <p:nvPr/>
        </p:nvSpPr>
        <p:spPr bwMode="auto">
          <a:xfrm>
            <a:off x="5292725" y="4724400"/>
            <a:ext cx="50323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</a:t>
            </a:r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4284663" y="4724400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3</a:t>
            </a:r>
          </a:p>
        </p:txBody>
      </p:sp>
      <p:sp>
        <p:nvSpPr>
          <p:cNvPr id="33811" name="Rectangle 19"/>
          <p:cNvSpPr>
            <a:spLocks noChangeArrowheads="1"/>
          </p:cNvSpPr>
          <p:nvPr/>
        </p:nvSpPr>
        <p:spPr bwMode="auto">
          <a:xfrm>
            <a:off x="4789488" y="4724400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19</a:t>
            </a:r>
          </a:p>
        </p:txBody>
      </p:sp>
      <p:sp>
        <p:nvSpPr>
          <p:cNvPr id="33812" name="Rectangle 20"/>
          <p:cNvSpPr>
            <a:spLocks noChangeArrowheads="1"/>
          </p:cNvSpPr>
          <p:nvPr/>
        </p:nvSpPr>
        <p:spPr bwMode="auto">
          <a:xfrm>
            <a:off x="6300788" y="4724400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10</a:t>
            </a:r>
          </a:p>
        </p:txBody>
      </p:sp>
      <p:sp>
        <p:nvSpPr>
          <p:cNvPr id="33813" name="Text Box 21"/>
          <p:cNvSpPr txBox="1">
            <a:spLocks noChangeArrowheads="1"/>
          </p:cNvSpPr>
          <p:nvPr/>
        </p:nvSpPr>
        <p:spPr bwMode="auto">
          <a:xfrm>
            <a:off x="3333482" y="5642099"/>
            <a:ext cx="221086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800"/>
              <a:t>Hashtabelle </a:t>
            </a:r>
            <a:r>
              <a:rPr lang="de-DE" sz="2800">
                <a:solidFill>
                  <a:schemeClr val="hlink"/>
                </a:solidFill>
              </a:rPr>
              <a:t>T</a:t>
            </a:r>
            <a:endParaRPr lang="de-DE" sz="2800" dirty="0">
              <a:solidFill>
                <a:schemeClr val="hlink"/>
              </a:solidFill>
            </a:endParaRPr>
          </a:p>
        </p:txBody>
      </p:sp>
      <p:sp>
        <p:nvSpPr>
          <p:cNvPr id="33814" name="Text Box 22"/>
          <p:cNvSpPr txBox="1">
            <a:spLocks noChangeArrowheads="1"/>
          </p:cNvSpPr>
          <p:nvPr/>
        </p:nvSpPr>
        <p:spPr bwMode="auto">
          <a:xfrm>
            <a:off x="1920953" y="2924944"/>
            <a:ext cx="5224607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de-DE" sz="2800" dirty="0"/>
              <a:t>zeit- und speichereffiziente</a:t>
            </a:r>
            <a:br>
              <a:rPr lang="de-DE" sz="2800" dirty="0"/>
            </a:br>
            <a:r>
              <a:rPr lang="de-DE" sz="2800" dirty="0"/>
              <a:t>Hashfunktion (Streuwertfunktion) </a:t>
            </a:r>
            <a:br>
              <a:rPr lang="de-DE" sz="2800" dirty="0"/>
            </a:br>
            <a:r>
              <a:rPr lang="de-DE" sz="2800" dirty="0">
                <a:solidFill>
                  <a:schemeClr val="hlink"/>
                </a:solidFill>
              </a:rPr>
              <a:t>h: U </a:t>
            </a:r>
            <a:r>
              <a:rPr lang="en-US" sz="2800" dirty="0">
                <a:solidFill>
                  <a:schemeClr val="hlink"/>
                </a:solidFill>
                <a:latin typeface="cmsy10" charset="0"/>
              </a:rPr>
              <a:t>⟶</a:t>
            </a:r>
            <a:r>
              <a:rPr lang="de-DE" sz="2800" dirty="0">
                <a:solidFill>
                  <a:schemeClr val="hlink"/>
                </a:solidFill>
              </a:rPr>
              <a:t> T mit |U|≥|T|</a:t>
            </a:r>
          </a:p>
        </p:txBody>
      </p:sp>
      <p:sp>
        <p:nvSpPr>
          <p:cNvPr id="33815" name="Line 23"/>
          <p:cNvSpPr>
            <a:spLocks noChangeShapeType="1"/>
          </p:cNvSpPr>
          <p:nvPr/>
        </p:nvSpPr>
        <p:spPr bwMode="auto">
          <a:xfrm>
            <a:off x="1979613" y="2420938"/>
            <a:ext cx="3600450" cy="23034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816" name="Line 24"/>
          <p:cNvSpPr>
            <a:spLocks noChangeShapeType="1"/>
          </p:cNvSpPr>
          <p:nvPr/>
        </p:nvSpPr>
        <p:spPr bwMode="auto">
          <a:xfrm>
            <a:off x="2987675" y="2420938"/>
            <a:ext cx="1512888" cy="23034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817" name="Line 25"/>
          <p:cNvSpPr>
            <a:spLocks noChangeShapeType="1"/>
          </p:cNvSpPr>
          <p:nvPr/>
        </p:nvSpPr>
        <p:spPr bwMode="auto">
          <a:xfrm flipH="1">
            <a:off x="3492500" y="2420938"/>
            <a:ext cx="503238" cy="23034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818" name="Line 26"/>
          <p:cNvSpPr>
            <a:spLocks noChangeShapeType="1"/>
          </p:cNvSpPr>
          <p:nvPr/>
        </p:nvSpPr>
        <p:spPr bwMode="auto">
          <a:xfrm>
            <a:off x="5003800" y="2420938"/>
            <a:ext cx="1584325" cy="23034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819" name="Line 27"/>
          <p:cNvSpPr>
            <a:spLocks noChangeShapeType="1"/>
          </p:cNvSpPr>
          <p:nvPr/>
        </p:nvSpPr>
        <p:spPr bwMode="auto">
          <a:xfrm flipH="1">
            <a:off x="2484438" y="2420938"/>
            <a:ext cx="3600450" cy="23034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820" name="Line 28"/>
          <p:cNvSpPr>
            <a:spLocks noChangeShapeType="1"/>
          </p:cNvSpPr>
          <p:nvPr/>
        </p:nvSpPr>
        <p:spPr bwMode="auto">
          <a:xfrm flipH="1">
            <a:off x="5076825" y="2420938"/>
            <a:ext cx="1943100" cy="23034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7" name="Textfeld 2"/>
          <p:cNvSpPr txBox="1"/>
          <p:nvPr/>
        </p:nvSpPr>
        <p:spPr>
          <a:xfrm>
            <a:off x="1892653" y="5229200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0</a:t>
            </a:r>
          </a:p>
        </p:txBody>
      </p:sp>
      <p:sp>
        <p:nvSpPr>
          <p:cNvPr id="28" name="Textfeld 26"/>
          <p:cNvSpPr txBox="1"/>
          <p:nvPr/>
        </p:nvSpPr>
        <p:spPr>
          <a:xfrm>
            <a:off x="2339752" y="5229200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1</a:t>
            </a:r>
          </a:p>
        </p:txBody>
      </p:sp>
      <p:sp>
        <p:nvSpPr>
          <p:cNvPr id="29" name="Textfeld 27"/>
          <p:cNvSpPr txBox="1"/>
          <p:nvPr/>
        </p:nvSpPr>
        <p:spPr>
          <a:xfrm>
            <a:off x="2843808" y="5229200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2</a:t>
            </a:r>
          </a:p>
        </p:txBody>
      </p:sp>
      <p:sp>
        <p:nvSpPr>
          <p:cNvPr id="30" name="Textfeld 28"/>
          <p:cNvSpPr txBox="1"/>
          <p:nvPr/>
        </p:nvSpPr>
        <p:spPr>
          <a:xfrm>
            <a:off x="3386155" y="5229200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3</a:t>
            </a:r>
          </a:p>
        </p:txBody>
      </p:sp>
      <p:sp>
        <p:nvSpPr>
          <p:cNvPr id="31" name="Textfeld 29"/>
          <p:cNvSpPr txBox="1"/>
          <p:nvPr/>
        </p:nvSpPr>
        <p:spPr>
          <a:xfrm>
            <a:off x="3851920" y="5229200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4</a:t>
            </a:r>
          </a:p>
        </p:txBody>
      </p:sp>
      <p:sp>
        <p:nvSpPr>
          <p:cNvPr id="32" name="Textfeld 30"/>
          <p:cNvSpPr txBox="1"/>
          <p:nvPr/>
        </p:nvSpPr>
        <p:spPr>
          <a:xfrm>
            <a:off x="4355976" y="5229200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5</a:t>
            </a:r>
          </a:p>
        </p:txBody>
      </p:sp>
      <p:sp>
        <p:nvSpPr>
          <p:cNvPr id="33" name="Textfeld 31"/>
          <p:cNvSpPr txBox="1"/>
          <p:nvPr/>
        </p:nvSpPr>
        <p:spPr>
          <a:xfrm>
            <a:off x="4898323" y="5229200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6</a:t>
            </a:r>
          </a:p>
        </p:txBody>
      </p:sp>
      <p:sp>
        <p:nvSpPr>
          <p:cNvPr id="34" name="Textfeld 32"/>
          <p:cNvSpPr txBox="1"/>
          <p:nvPr/>
        </p:nvSpPr>
        <p:spPr>
          <a:xfrm>
            <a:off x="5364088" y="5229200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7</a:t>
            </a:r>
          </a:p>
        </p:txBody>
      </p:sp>
      <p:sp>
        <p:nvSpPr>
          <p:cNvPr id="35" name="Textfeld 33"/>
          <p:cNvSpPr txBox="1"/>
          <p:nvPr/>
        </p:nvSpPr>
        <p:spPr>
          <a:xfrm>
            <a:off x="5868144" y="5229200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8</a:t>
            </a:r>
          </a:p>
        </p:txBody>
      </p:sp>
      <p:sp>
        <p:nvSpPr>
          <p:cNvPr id="36" name="Textfeld 34"/>
          <p:cNvSpPr txBox="1"/>
          <p:nvPr/>
        </p:nvSpPr>
        <p:spPr>
          <a:xfrm>
            <a:off x="6372200" y="5229200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9</a:t>
            </a:r>
          </a:p>
        </p:txBody>
      </p:sp>
      <p:sp>
        <p:nvSpPr>
          <p:cNvPr id="37" name="Textfeld 35"/>
          <p:cNvSpPr txBox="1"/>
          <p:nvPr/>
        </p:nvSpPr>
        <p:spPr>
          <a:xfrm>
            <a:off x="6876256" y="5229200"/>
            <a:ext cx="421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10</a:t>
            </a:r>
          </a:p>
        </p:txBody>
      </p:sp>
      <p:sp>
        <p:nvSpPr>
          <p:cNvPr id="38" name="Textfeld 1">
            <a:extLst>
              <a:ext uri="{FF2B5EF4-FFF2-40B4-BE49-F238E27FC236}">
                <a16:creationId xmlns:a16="http://schemas.microsoft.com/office/drawing/2014/main" id="{1504B499-BCA1-C744-B8DD-FC51BF7525AA}"/>
              </a:ext>
            </a:extLst>
          </p:cNvPr>
          <p:cNvSpPr txBox="1"/>
          <p:nvPr/>
        </p:nvSpPr>
        <p:spPr>
          <a:xfrm>
            <a:off x="395536" y="1198493"/>
            <a:ext cx="20227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Einige Elemente</a:t>
            </a:r>
            <a:br>
              <a:rPr lang="de-DE" dirty="0"/>
            </a:br>
            <a:r>
              <a:rPr lang="de-DE" dirty="0"/>
              <a:t>aus einer Menge </a:t>
            </a:r>
            <a:r>
              <a:rPr lang="de-DE" dirty="0">
                <a:solidFill>
                  <a:srgbClr val="3C8C93"/>
                </a:solidFill>
              </a:rPr>
              <a:t>U</a:t>
            </a:r>
            <a:r>
              <a:rPr lang="de-DE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400637409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Änderung der Hashfunktion bei Hashtabelle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Hash-Funktion ändern beim Vergrößern oder Verkleinern einer Hashtabelle (</a:t>
            </a:r>
            <a:r>
              <a:rPr lang="de-DE" dirty="0" err="1"/>
              <a:t>Rehash</a:t>
            </a:r>
            <a:r>
              <a:rPr lang="de-DE" dirty="0"/>
              <a:t>)</a:t>
            </a:r>
          </a:p>
          <a:p>
            <a:r>
              <a:rPr lang="de-DE" dirty="0"/>
              <a:t>Messen der mittleren #Sondierungen und</a:t>
            </a:r>
            <a:br>
              <a:rPr lang="de-DE" dirty="0"/>
            </a:br>
            <a:r>
              <a:rPr lang="de-DE" dirty="0"/>
              <a:t>ggf. ein spontanes </a:t>
            </a:r>
            <a:r>
              <a:rPr lang="de-DE" dirty="0" err="1"/>
              <a:t>Rehash</a:t>
            </a:r>
            <a:r>
              <a:rPr lang="de-DE" dirty="0"/>
              <a:t> mit anderer Hash-Funktion</a:t>
            </a:r>
          </a:p>
          <a:p>
            <a:pPr lvl="1"/>
            <a:r>
              <a:rPr lang="de-DE" dirty="0"/>
              <a:t>(latente Gefahr eines DOS-Angriffs abgemildert)</a:t>
            </a:r>
          </a:p>
          <a:p>
            <a:r>
              <a:rPr lang="de-DE" dirty="0"/>
              <a:t>Hierzu notwendig: </a:t>
            </a:r>
          </a:p>
          <a:p>
            <a:pPr lvl="1"/>
            <a:r>
              <a:rPr lang="de-DE" dirty="0"/>
              <a:t>Auswahlmöglichkeit von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h</a:t>
            </a:r>
            <a:r>
              <a:rPr lang="de-DE" dirty="0"/>
              <a:t> aus Menge von </a:t>
            </a:r>
            <a:br>
              <a:rPr lang="de-DE" dirty="0"/>
            </a:br>
            <a:r>
              <a:rPr lang="de-DE" dirty="0">
                <a:solidFill>
                  <a:srgbClr val="0D15FF"/>
                </a:solidFill>
              </a:rPr>
              <a:t>universell verwendbaren</a:t>
            </a:r>
            <a:r>
              <a:rPr lang="de-DE" dirty="0"/>
              <a:t> Hashfunktionen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H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7494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Universelles Hashing</a:t>
            </a:r>
            <a:r>
              <a:rPr lang="de-DE" baseline="30000" dirty="0"/>
              <a:t>1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579296" cy="4968875"/>
          </a:xfrm>
        </p:spPr>
        <p:txBody>
          <a:bodyPr/>
          <a:lstStyle/>
          <a:p>
            <a:r>
              <a:rPr lang="de-DE" dirty="0"/>
              <a:t>Eine Menge von Hashfunktionen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H</a:t>
            </a:r>
            <a:r>
              <a:rPr lang="de-DE" dirty="0"/>
              <a:t> heißt universell, wenn für beliebig wählbare Schlüssel </a:t>
            </a:r>
            <a:r>
              <a:rPr lang="de-DE" dirty="0">
                <a:solidFill>
                  <a:srgbClr val="3C8C93"/>
                </a:solidFill>
              </a:rPr>
              <a:t>x,</a:t>
            </a:r>
            <a:r>
              <a:rPr lang="de-DE" dirty="0"/>
              <a:t> </a:t>
            </a:r>
            <a:r>
              <a:rPr lang="de-DE" dirty="0" err="1">
                <a:solidFill>
                  <a:srgbClr val="3C8C93"/>
                </a:solidFill>
              </a:rPr>
              <a:t>y</a:t>
            </a:r>
            <a:r>
              <a:rPr lang="de-DE" dirty="0">
                <a:solidFill>
                  <a:srgbClr val="3C8C93"/>
                </a:solidFill>
              </a:rPr>
              <a:t> ∈ U</a:t>
            </a:r>
            <a:r>
              <a:rPr lang="de-DE" dirty="0"/>
              <a:t> mit </a:t>
            </a:r>
            <a:r>
              <a:rPr lang="de-DE" dirty="0">
                <a:solidFill>
                  <a:srgbClr val="3C8C93"/>
                </a:solidFill>
              </a:rPr>
              <a:t>x ≠ </a:t>
            </a:r>
            <a:r>
              <a:rPr lang="de-DE" dirty="0" err="1">
                <a:solidFill>
                  <a:srgbClr val="3C8C93"/>
                </a:solidFill>
              </a:rPr>
              <a:t>y</a:t>
            </a:r>
            <a:r>
              <a:rPr lang="de-DE" dirty="0"/>
              <a:t> gilt:</a:t>
            </a:r>
          </a:p>
          <a:p>
            <a:endParaRPr lang="de-DE" dirty="0"/>
          </a:p>
          <a:p>
            <a:pPr marL="0" indent="0">
              <a:buNone/>
            </a:pPr>
            <a:endParaRPr lang="de-DE" dirty="0"/>
          </a:p>
          <a:p>
            <a:r>
              <a:rPr lang="de-DE" dirty="0">
                <a:solidFill>
                  <a:srgbClr val="000000"/>
                </a:solidFill>
              </a:rPr>
              <a:t>Wenn eine Hashfunktion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h </a:t>
            </a:r>
            <a:r>
              <a:rPr lang="de-DE" dirty="0">
                <a:solidFill>
                  <a:srgbClr val="000000"/>
                </a:solidFill>
              </a:rPr>
              <a:t>aus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H </a:t>
            </a:r>
            <a:r>
              <a:rPr lang="de-DE" dirty="0">
                <a:solidFill>
                  <a:srgbClr val="000000"/>
                </a:solidFill>
              </a:rPr>
              <a:t>zufällig gewählt </a:t>
            </a:r>
            <a:br>
              <a:rPr lang="de-DE" dirty="0">
                <a:solidFill>
                  <a:srgbClr val="000000"/>
                </a:solidFill>
              </a:rPr>
            </a:br>
            <a:r>
              <a:rPr lang="de-DE" dirty="0">
                <a:solidFill>
                  <a:srgbClr val="000000"/>
                </a:solidFill>
              </a:rPr>
              <a:t>wird, ist </a:t>
            </a:r>
            <a:r>
              <a:rPr lang="de-DE" dirty="0"/>
              <a:t>die relative Häufigkeit von Kollisionen </a:t>
            </a:r>
            <a:br>
              <a:rPr lang="de-DE" dirty="0"/>
            </a:br>
            <a:r>
              <a:rPr lang="de-DE" dirty="0"/>
              <a:t>kleiner als </a:t>
            </a:r>
            <a:r>
              <a:rPr lang="de-DE" dirty="0">
                <a:solidFill>
                  <a:srgbClr val="3C8C93"/>
                </a:solidFill>
              </a:rPr>
              <a:t>1/m</a:t>
            </a:r>
            <a:r>
              <a:rPr lang="de-DE" dirty="0">
                <a:solidFill>
                  <a:srgbClr val="000000"/>
                </a:solidFill>
              </a:rPr>
              <a:t>, wobei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m</a:t>
            </a:r>
            <a:r>
              <a:rPr lang="de-DE" dirty="0">
                <a:solidFill>
                  <a:srgbClr val="000000"/>
                </a:solidFill>
              </a:rPr>
              <a:t> die Größe der Hashtabelle ist</a:t>
            </a:r>
          </a:p>
          <a:p>
            <a:r>
              <a:rPr lang="de-DE" dirty="0">
                <a:solidFill>
                  <a:srgbClr val="000000"/>
                </a:solidFill>
              </a:rPr>
              <a:t>Beispiel:</a:t>
            </a:r>
          </a:p>
          <a:p>
            <a:r>
              <a:rPr lang="de-DE" dirty="0">
                <a:solidFill>
                  <a:srgbClr val="000000"/>
                </a:solidFill>
              </a:rPr>
              <a:t>Die Funktionen in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H</a:t>
            </a:r>
            <a:r>
              <a:rPr lang="de-DE" dirty="0">
                <a:solidFill>
                  <a:srgbClr val="000000"/>
                </a:solidFill>
              </a:rPr>
              <a:t> haben Parameter </a:t>
            </a:r>
            <a:r>
              <a:rPr lang="de-DE" dirty="0">
                <a:solidFill>
                  <a:srgbClr val="3C8C93"/>
                </a:solidFill>
              </a:rPr>
              <a:t>a, b</a:t>
            </a:r>
          </a:p>
          <a:p>
            <a:r>
              <a:rPr lang="de-DE" dirty="0">
                <a:solidFill>
                  <a:srgbClr val="000000"/>
                </a:solidFill>
              </a:rPr>
              <a:t>Wir sprechen auch von einer Familie von Hashfunktionen</a:t>
            </a:r>
          </a:p>
          <a:p>
            <a:endParaRPr lang="de-DE" dirty="0">
              <a:solidFill>
                <a:srgbClr val="000000"/>
              </a:solidFill>
            </a:endParaRPr>
          </a:p>
          <a:p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51</a:t>
            </a:fld>
            <a:endParaRPr lang="de-DE"/>
          </a:p>
        </p:txBody>
      </p:sp>
      <p:pic>
        <p:nvPicPr>
          <p:cNvPr id="8" name="Bild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2132856"/>
            <a:ext cx="4928592" cy="849084"/>
          </a:xfrm>
          <a:prstGeom prst="rect">
            <a:avLst/>
          </a:prstGeom>
        </p:spPr>
      </p:pic>
      <p:sp>
        <p:nvSpPr>
          <p:cNvPr id="6" name="Textfeld 5"/>
          <p:cNvSpPr txBox="1"/>
          <p:nvPr/>
        </p:nvSpPr>
        <p:spPr>
          <a:xfrm>
            <a:off x="2411760" y="6146140"/>
            <a:ext cx="43292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baseline="30000" dirty="0"/>
              <a:t>1</a:t>
            </a:r>
            <a:r>
              <a:rPr lang="de-DE" sz="1400" dirty="0"/>
              <a:t> Manchmal auch universales </a:t>
            </a:r>
            <a:r>
              <a:rPr lang="de-DE" sz="1400" dirty="0" err="1"/>
              <a:t>Hashing</a:t>
            </a:r>
            <a:r>
              <a:rPr lang="de-DE" sz="1400" dirty="0"/>
              <a:t> genannt:  Für alle </a:t>
            </a:r>
            <a:br>
              <a:rPr lang="de-DE" sz="1400" dirty="0"/>
            </a:br>
            <a:r>
              <a:rPr lang="de-DE" sz="1400" dirty="0"/>
              <a:t>Schlüsselsequenzen geeignet, also universal einsetzbar</a:t>
            </a:r>
          </a:p>
        </p:txBody>
      </p:sp>
      <p:sp>
        <p:nvSpPr>
          <p:cNvPr id="5" name="Rechteck 4"/>
          <p:cNvSpPr/>
          <p:nvPr/>
        </p:nvSpPr>
        <p:spPr>
          <a:xfrm>
            <a:off x="6156176" y="0"/>
            <a:ext cx="3005951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100" dirty="0"/>
              <a:t>© Michael </a:t>
            </a:r>
            <a:r>
              <a:rPr lang="de-DE" sz="1100" dirty="0" err="1"/>
              <a:t>Bergau</a:t>
            </a:r>
            <a:r>
              <a:rPr lang="de-DE" sz="1100" dirty="0"/>
              <a:t>, Vorlesung Programmierung II</a:t>
            </a:r>
          </a:p>
        </p:txBody>
      </p:sp>
      <p:graphicFrame>
        <p:nvGraphicFramePr>
          <p:cNvPr id="9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3094673"/>
              </p:ext>
            </p:extLst>
          </p:nvPr>
        </p:nvGraphicFramePr>
        <p:xfrm>
          <a:off x="2339752" y="4293096"/>
          <a:ext cx="4765675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3" imgW="2006280" imgH="241200" progId="Equation.3">
                  <p:embed/>
                </p:oleObj>
              </mc:Choice>
              <mc:Fallback>
                <p:oleObj name="Formel" r:id="rId3" imgW="20062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752" y="4293096"/>
                        <a:ext cx="4765675" cy="574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34286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Universelles </a:t>
            </a:r>
            <a:r>
              <a:rPr lang="de-DE" dirty="0" err="1"/>
              <a:t>Hashing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388974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52</a:t>
            </a:fld>
            <a:endParaRPr lang="de-DE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323850" y="1124744"/>
            <a:ext cx="8569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sz="2000" dirty="0"/>
              <a:t>Wir wählen eine Primzahl p, so dass jeder Schlüssel </a:t>
            </a:r>
            <a:r>
              <a:rPr lang="de-DE" sz="2000" dirty="0" err="1"/>
              <a:t>k</a:t>
            </a:r>
            <a:r>
              <a:rPr lang="de-DE" sz="2000" dirty="0"/>
              <a:t> kleiner als p ist.</a:t>
            </a:r>
          </a:p>
        </p:txBody>
      </p:sp>
      <p:graphicFrame>
        <p:nvGraphicFramePr>
          <p:cNvPr id="7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6010007"/>
              </p:ext>
            </p:extLst>
          </p:nvPr>
        </p:nvGraphicFramePr>
        <p:xfrm>
          <a:off x="2984501" y="1541895"/>
          <a:ext cx="2307580" cy="4931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2" imgW="1130040" imgH="241200" progId="Equation.3">
                  <p:embed/>
                </p:oleObj>
              </mc:Choice>
              <mc:Fallback>
                <p:oleObj name="Formel" r:id="rId2" imgW="11300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4501" y="1541895"/>
                        <a:ext cx="2307580" cy="49319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9423424"/>
              </p:ext>
            </p:extLst>
          </p:nvPr>
        </p:nvGraphicFramePr>
        <p:xfrm>
          <a:off x="3098354" y="2060848"/>
          <a:ext cx="2049710" cy="5143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4" imgW="1015920" imgH="253800" progId="Equation.3">
                  <p:embed/>
                </p:oleObj>
              </mc:Choice>
              <mc:Fallback>
                <p:oleObj name="Formel" r:id="rId4" imgW="101592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8354" y="2060848"/>
                        <a:ext cx="2049710" cy="51438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323850" y="2708920"/>
            <a:ext cx="86947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000" dirty="0"/>
              <a:t>Da das Universum erheblich größer als die Tabelle T sein soll, muss gelten:</a:t>
            </a:r>
          </a:p>
        </p:txBody>
      </p:sp>
      <p:graphicFrame>
        <p:nvGraphicFramePr>
          <p:cNvPr id="1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8086820"/>
              </p:ext>
            </p:extLst>
          </p:nvPr>
        </p:nvGraphicFramePr>
        <p:xfrm>
          <a:off x="4044950" y="3226445"/>
          <a:ext cx="847593" cy="3456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406080" imgH="164880" progId="Equation.3">
                  <p:embed/>
                </p:oleObj>
              </mc:Choice>
              <mc:Fallback>
                <p:oleObj name="Equation" r:id="rId6" imgW="406080" imgH="164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4950" y="3226445"/>
                        <a:ext cx="847593" cy="34565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333375" y="3877320"/>
            <a:ext cx="802014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000" dirty="0"/>
              <a:t>Für jedes Paar (</a:t>
            </a:r>
            <a:r>
              <a:rPr lang="de-DE" sz="2000" dirty="0" err="1"/>
              <a:t>a,b</a:t>
            </a:r>
            <a:r>
              <a:rPr lang="de-DE" sz="2000" dirty="0"/>
              <a:t>) von Zahlen mit a </a:t>
            </a:r>
            <a:r>
              <a:rPr lang="de-DE" sz="2000" dirty="0">
                <a:sym typeface="Symbol" charset="0"/>
              </a:rPr>
              <a:t>∈ </a:t>
            </a:r>
            <a:r>
              <a:rPr lang="de-DE" sz="2000" dirty="0" err="1">
                <a:sym typeface="Symbol" charset="0"/>
              </a:rPr>
              <a:t>Z</a:t>
            </a:r>
            <a:r>
              <a:rPr lang="de-DE" sz="2000" baseline="-25000" dirty="0" err="1">
                <a:sym typeface="Symbol" charset="0"/>
              </a:rPr>
              <a:t>p</a:t>
            </a:r>
            <a:r>
              <a:rPr lang="de-DE" sz="2000" baseline="30000" dirty="0">
                <a:sym typeface="Symbol" charset="0"/>
              </a:rPr>
              <a:t>* </a:t>
            </a:r>
            <a:r>
              <a:rPr lang="de-DE" sz="2000" dirty="0">
                <a:sym typeface="Symbol" charset="0"/>
              </a:rPr>
              <a:t> und  b ∈ </a:t>
            </a:r>
            <a:r>
              <a:rPr lang="de-DE" sz="2000" dirty="0" err="1">
                <a:sym typeface="Symbol" charset="0"/>
              </a:rPr>
              <a:t>Z</a:t>
            </a:r>
            <a:r>
              <a:rPr lang="de-DE" sz="2000" baseline="-25000" dirty="0" err="1">
                <a:sym typeface="Symbol" charset="0"/>
              </a:rPr>
              <a:t>p</a:t>
            </a:r>
            <a:r>
              <a:rPr lang="de-DE" sz="2000" baseline="-25000" dirty="0">
                <a:sym typeface="Symbol" charset="0"/>
              </a:rPr>
              <a:t> </a:t>
            </a:r>
            <a:r>
              <a:rPr lang="de-DE" sz="2000" dirty="0">
                <a:sym typeface="Symbol" charset="0"/>
              </a:rPr>
              <a:t>definieren wir wie </a:t>
            </a:r>
          </a:p>
          <a:p>
            <a:r>
              <a:rPr lang="de-DE" sz="2000" dirty="0">
                <a:sym typeface="Symbol" charset="0"/>
              </a:rPr>
              <a:t>folgt eine Hash-Funktion:</a:t>
            </a:r>
            <a:endParaRPr lang="de-DE" sz="2000" baseline="-25000" dirty="0">
              <a:sym typeface="Symbol" charset="0"/>
            </a:endParaRPr>
          </a:p>
        </p:txBody>
      </p:sp>
      <p:graphicFrame>
        <p:nvGraphicFramePr>
          <p:cNvPr id="12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8763679"/>
              </p:ext>
            </p:extLst>
          </p:nvPr>
        </p:nvGraphicFramePr>
        <p:xfrm>
          <a:off x="2282825" y="4799657"/>
          <a:ext cx="4765675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8" imgW="2006280" imgH="241200" progId="Equation.3">
                  <p:embed/>
                </p:oleObj>
              </mc:Choice>
              <mc:Fallback>
                <p:oleObj name="Formel" r:id="rId8" imgW="20062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2825" y="4799657"/>
                        <a:ext cx="4765675" cy="574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 Box 14"/>
          <p:cNvSpPr txBox="1">
            <a:spLocks noChangeArrowheads="1"/>
          </p:cNvSpPr>
          <p:nvPr/>
        </p:nvSpPr>
        <p:spPr bwMode="auto">
          <a:xfrm>
            <a:off x="395288" y="5544195"/>
            <a:ext cx="40560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000" b="1" u="sng"/>
              <a:t>Beispiel:</a:t>
            </a:r>
            <a:r>
              <a:rPr lang="de-DE" sz="2000"/>
              <a:t>           </a:t>
            </a:r>
            <a:r>
              <a:rPr lang="de-DE" sz="2400"/>
              <a:t>p = 17    m = 6 </a:t>
            </a:r>
            <a:endParaRPr lang="de-DE" sz="2400" b="1" u="sng"/>
          </a:p>
        </p:txBody>
      </p:sp>
      <p:sp>
        <p:nvSpPr>
          <p:cNvPr id="14" name="AutoShape 15"/>
          <p:cNvSpPr>
            <a:spLocks noChangeArrowheads="1"/>
          </p:cNvSpPr>
          <p:nvPr/>
        </p:nvSpPr>
        <p:spPr bwMode="auto">
          <a:xfrm>
            <a:off x="4903788" y="5714057"/>
            <a:ext cx="533400" cy="152400"/>
          </a:xfrm>
          <a:prstGeom prst="rightArrow">
            <a:avLst>
              <a:gd name="adj1" fmla="val 50000"/>
              <a:gd name="adj2" fmla="val 875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5581650" y="5525145"/>
            <a:ext cx="12715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/>
              <a:t>h</a:t>
            </a:r>
            <a:r>
              <a:rPr lang="de-DE" sz="2400" baseline="-25000"/>
              <a:t>3,4</a:t>
            </a:r>
            <a:r>
              <a:rPr lang="de-DE" sz="2400"/>
              <a:t>(8) =</a:t>
            </a:r>
          </a:p>
        </p:txBody>
      </p:sp>
      <p:sp>
        <p:nvSpPr>
          <p:cNvPr id="16" name="Text Box 17"/>
          <p:cNvSpPr txBox="1">
            <a:spLocks noChangeArrowheads="1"/>
          </p:cNvSpPr>
          <p:nvPr/>
        </p:nvSpPr>
        <p:spPr bwMode="auto">
          <a:xfrm>
            <a:off x="6496050" y="5525145"/>
            <a:ext cx="606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/>
              <a:t>   5</a:t>
            </a:r>
          </a:p>
        </p:txBody>
      </p:sp>
      <p:sp>
        <p:nvSpPr>
          <p:cNvPr id="17" name="Rechteck 16"/>
          <p:cNvSpPr/>
          <p:nvPr/>
        </p:nvSpPr>
        <p:spPr>
          <a:xfrm>
            <a:off x="6156176" y="0"/>
            <a:ext cx="3005951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100" dirty="0"/>
              <a:t>© Michael </a:t>
            </a:r>
            <a:r>
              <a:rPr lang="de-DE" sz="1100" dirty="0" err="1"/>
              <a:t>Bergau</a:t>
            </a:r>
            <a:r>
              <a:rPr lang="de-DE" sz="1100" dirty="0"/>
              <a:t>, Vorlesung Programmierung II</a:t>
            </a:r>
          </a:p>
        </p:txBody>
      </p:sp>
    </p:spTree>
    <p:extLst>
      <p:ext uri="{BB962C8B-B14F-4D97-AF65-F5344CB8AC3E}">
        <p14:creationId xmlns:p14="http://schemas.microsoft.com/office/powerpoint/2010/main" val="3070890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  <p:bldP spid="9" grpId="0" autoUpdateAnimBg="0"/>
      <p:bldP spid="11" grpId="0" autoUpdateAnimBg="0"/>
      <p:bldP spid="13" grpId="0" autoUpdateAnimBg="0"/>
      <p:bldP spid="14" grpId="0" animBg="1"/>
      <p:bldP spid="15" grpId="0" autoUpdateAnimBg="0"/>
      <p:bldP spid="16" grpId="0" autoUpdateAnimBg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01D110-0D84-3543-A8E3-0238BA17F1BF}" type="slidenum">
              <a:rPr lang="en-US"/>
              <a:pPr/>
              <a:t>53</a:t>
            </a:fld>
            <a:endParaRPr lang="en-US"/>
          </a:p>
        </p:txBody>
      </p:sp>
      <p:sp>
        <p:nvSpPr>
          <p:cNvPr id="87043" name="Text Box 3"/>
          <p:cNvSpPr txBox="1">
            <a:spLocks noChangeArrowheads="1"/>
          </p:cNvSpPr>
          <p:nvPr/>
        </p:nvSpPr>
        <p:spPr bwMode="auto">
          <a:xfrm>
            <a:off x="1123950" y="1128723"/>
            <a:ext cx="125572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000" dirty="0"/>
              <a:t>Die Klasse</a:t>
            </a:r>
          </a:p>
        </p:txBody>
      </p:sp>
      <p:graphicFrame>
        <p:nvGraphicFramePr>
          <p:cNvPr id="87044" name="Object 4"/>
          <p:cNvGraphicFramePr>
            <a:graphicFrameLocks noChangeAspect="1"/>
          </p:cNvGraphicFramePr>
          <p:nvPr/>
        </p:nvGraphicFramePr>
        <p:xfrm>
          <a:off x="2555776" y="1089369"/>
          <a:ext cx="3705522" cy="515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828800" imgH="253800" progId="Equation.3">
                  <p:embed/>
                </p:oleObj>
              </mc:Choice>
              <mc:Fallback>
                <p:oleObj name="Equation" r:id="rId2" imgW="182880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776" y="1089369"/>
                        <a:ext cx="3705522" cy="515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7046" name="Text Box 6"/>
          <p:cNvSpPr txBox="1">
            <a:spLocks noChangeArrowheads="1"/>
          </p:cNvSpPr>
          <p:nvPr/>
        </p:nvSpPr>
        <p:spPr bwMode="auto">
          <a:xfrm>
            <a:off x="1123950" y="2184411"/>
            <a:ext cx="4137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000" dirty="0"/>
              <a:t>von Hash-Funktionen ist universell.</a:t>
            </a:r>
          </a:p>
        </p:txBody>
      </p:sp>
      <p:sp>
        <p:nvSpPr>
          <p:cNvPr id="87048" name="Text Box 8"/>
          <p:cNvSpPr txBox="1">
            <a:spLocks noChangeArrowheads="1"/>
          </p:cNvSpPr>
          <p:nvPr/>
        </p:nvSpPr>
        <p:spPr bwMode="auto">
          <a:xfrm>
            <a:off x="323850" y="2643188"/>
            <a:ext cx="165622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000" b="1" dirty="0"/>
              <a:t>Ohne Beweis</a:t>
            </a:r>
            <a:endParaRPr lang="de-DE" sz="2000" b="1" baseline="-25000" dirty="0">
              <a:sym typeface="Symbol" charset="0"/>
            </a:endParaRPr>
          </a:p>
        </p:txBody>
      </p:sp>
      <p:sp>
        <p:nvSpPr>
          <p:cNvPr id="15" name="Titel 1"/>
          <p:cNvSpPr txBox="1">
            <a:spLocks/>
          </p:cNvSpPr>
          <p:nvPr/>
        </p:nvSpPr>
        <p:spPr>
          <a:xfrm>
            <a:off x="468313" y="260350"/>
            <a:ext cx="8229600" cy="503238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+mj-lt"/>
                <a:ea typeface="+mj-ea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r>
              <a:rPr lang="de-DE" dirty="0"/>
              <a:t>Universelles </a:t>
            </a:r>
            <a:r>
              <a:rPr lang="de-DE" dirty="0" err="1"/>
              <a:t>Hashing</a:t>
            </a:r>
            <a:endParaRPr lang="de-DE" dirty="0"/>
          </a:p>
        </p:txBody>
      </p: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323528" y="1124744"/>
            <a:ext cx="69352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000" b="1" dirty="0" err="1"/>
              <a:t>Beh</a:t>
            </a:r>
            <a:r>
              <a:rPr lang="de-DE" sz="2000" b="1" dirty="0"/>
              <a:t>:</a:t>
            </a:r>
            <a:endParaRPr lang="de-DE" sz="2000" b="1" baseline="-25000" dirty="0">
              <a:sym typeface="Symbol" charset="0"/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6156176" y="0"/>
            <a:ext cx="3005951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100" dirty="0"/>
              <a:t>© Michael </a:t>
            </a:r>
            <a:r>
              <a:rPr lang="de-DE" sz="1100" dirty="0" err="1"/>
              <a:t>Bergau</a:t>
            </a:r>
            <a:r>
              <a:rPr lang="de-DE" sz="1100" dirty="0"/>
              <a:t>, Vorlesung Programmierung II</a:t>
            </a:r>
          </a:p>
        </p:txBody>
      </p:sp>
      <p:graphicFrame>
        <p:nvGraphicFramePr>
          <p:cNvPr id="18" name="Object 13"/>
          <p:cNvGraphicFramePr>
            <a:graphicFrameLocks noChangeAspect="1"/>
          </p:cNvGraphicFramePr>
          <p:nvPr/>
        </p:nvGraphicFramePr>
        <p:xfrm>
          <a:off x="2627784" y="1628800"/>
          <a:ext cx="4248472" cy="5123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4" imgW="2006280" imgH="241200" progId="Equation.3">
                  <p:embed/>
                </p:oleObj>
              </mc:Choice>
              <mc:Fallback>
                <p:oleObj name="Formel" r:id="rId4" imgW="20062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784" y="1628800"/>
                        <a:ext cx="4248472" cy="51230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hteck 1"/>
          <p:cNvSpPr/>
          <p:nvPr/>
        </p:nvSpPr>
        <p:spPr>
          <a:xfrm>
            <a:off x="1896756" y="1691516"/>
            <a:ext cx="7920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/>
              <a:t>mit</a:t>
            </a:r>
          </a:p>
        </p:txBody>
      </p:sp>
      <p:sp>
        <p:nvSpPr>
          <p:cNvPr id="4" name="Rectangle 3"/>
          <p:cNvSpPr/>
          <p:nvPr/>
        </p:nvSpPr>
        <p:spPr>
          <a:xfrm>
            <a:off x="2339752" y="6146091"/>
            <a:ext cx="46085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D15FF"/>
                </a:solidFill>
              </a:rPr>
              <a:t>Carter, Larry; </a:t>
            </a:r>
            <a:r>
              <a:rPr lang="en-US" sz="1200" dirty="0" err="1">
                <a:solidFill>
                  <a:srgbClr val="0D15FF"/>
                </a:solidFill>
              </a:rPr>
              <a:t>Wegman</a:t>
            </a:r>
            <a:r>
              <a:rPr lang="en-US" sz="1200" dirty="0">
                <a:solidFill>
                  <a:srgbClr val="0D15FF"/>
                </a:solidFill>
              </a:rPr>
              <a:t>, Mark N.  "Universal Classes of Hash Functions". </a:t>
            </a:r>
            <a:br>
              <a:rPr lang="en-US" sz="1200" dirty="0">
                <a:solidFill>
                  <a:srgbClr val="0D15FF"/>
                </a:solidFill>
              </a:rPr>
            </a:br>
            <a:r>
              <a:rPr lang="en-US" sz="1200" dirty="0">
                <a:solidFill>
                  <a:srgbClr val="0D15FF"/>
                </a:solidFill>
              </a:rPr>
              <a:t>Journal of Computer and System Sciences. 18 (2): 143–154, </a:t>
            </a:r>
            <a:r>
              <a:rPr lang="en-US" sz="1200" b="1" dirty="0">
                <a:solidFill>
                  <a:srgbClr val="FF0000"/>
                </a:solidFill>
              </a:rPr>
              <a:t>1979</a:t>
            </a:r>
            <a:r>
              <a:rPr lang="en-US" sz="1200" dirty="0">
                <a:solidFill>
                  <a:srgbClr val="0D15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47080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8" grpId="0" autoUpdateAnimBg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B5C8DA-D8EC-C34F-A959-211247CE2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Wörterbücher in Julia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70BAC9-B041-1747-8090-A20F536994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400" b="1" dirty="0" err="1">
                <a:solidFill>
                  <a:srgbClr val="2FB41D"/>
                </a:solidFill>
                <a:latin typeface="Menlo" panose="020B0609030804020204" pitchFamily="49" charset="0"/>
              </a:rPr>
              <a:t>julia</a:t>
            </a:r>
            <a:r>
              <a:rPr lang="en-GB" sz="1400" b="1" dirty="0">
                <a:solidFill>
                  <a:srgbClr val="2FB41D"/>
                </a:solidFill>
                <a:latin typeface="Menlo" panose="020B0609030804020204" pitchFamily="49" charset="0"/>
              </a:rPr>
              <a:t>&gt;</a:t>
            </a:r>
            <a:r>
              <a:rPr lang="en-GB" sz="1800" b="1" dirty="0">
                <a:solidFill>
                  <a:srgbClr val="2FB41D"/>
                </a:solidFill>
                <a:latin typeface="Menlo" panose="020B0609030804020204" pitchFamily="49" charset="0"/>
              </a:rPr>
              <a:t> </a:t>
            </a:r>
            <a:r>
              <a:rPr lang="en-GB" sz="1800" dirty="0" err="1">
                <a:solidFill>
                  <a:srgbClr val="000000"/>
                </a:solidFill>
                <a:latin typeface="Menlo" panose="020B0609030804020204" pitchFamily="49" charset="0"/>
              </a:rPr>
              <a:t>Dict</a:t>
            </a:r>
            <a:r>
              <a:rPr lang="en-GB" sz="1800" dirty="0">
                <a:solidFill>
                  <a:srgbClr val="000000"/>
                </a:solidFill>
                <a:latin typeface="Menlo" panose="020B0609030804020204" pitchFamily="49" charset="0"/>
              </a:rPr>
              <a:t>()</a:t>
            </a:r>
          </a:p>
          <a:p>
            <a:pPr marL="457200" lvl="1" indent="0">
              <a:buNone/>
            </a:pPr>
            <a:r>
              <a:rPr lang="en-GB" sz="1600" dirty="0">
                <a:solidFill>
                  <a:srgbClr val="000000"/>
                </a:solidFill>
                <a:latin typeface="Menlo" panose="020B0609030804020204" pitchFamily="49" charset="0"/>
              </a:rPr>
              <a:t>	</a:t>
            </a:r>
            <a:r>
              <a:rPr lang="en-GB" sz="1600" dirty="0" err="1">
                <a:solidFill>
                  <a:srgbClr val="000000"/>
                </a:solidFill>
                <a:latin typeface="Menlo" panose="020B0609030804020204" pitchFamily="49" charset="0"/>
              </a:rPr>
              <a:t>Dict</a:t>
            </a:r>
            <a:r>
              <a:rPr lang="en-GB" sz="1600" dirty="0">
                <a:solidFill>
                  <a:srgbClr val="000000"/>
                </a:solidFill>
                <a:latin typeface="Menlo" panose="020B0609030804020204" pitchFamily="49" charset="0"/>
              </a:rPr>
              <a:t>{Any, Any}()</a:t>
            </a:r>
          </a:p>
          <a:p>
            <a:r>
              <a:rPr lang="en-GB" sz="1400" b="1" dirty="0" err="1">
                <a:solidFill>
                  <a:srgbClr val="2FB41D"/>
                </a:solidFill>
                <a:latin typeface="Menlo" panose="020B0609030804020204" pitchFamily="49" charset="0"/>
              </a:rPr>
              <a:t>julia</a:t>
            </a:r>
            <a:r>
              <a:rPr lang="en-GB" sz="1400" b="1" dirty="0">
                <a:solidFill>
                  <a:srgbClr val="2FB41D"/>
                </a:solidFill>
                <a:latin typeface="Menlo" panose="020B0609030804020204" pitchFamily="49" charset="0"/>
              </a:rPr>
              <a:t>&gt;</a:t>
            </a:r>
            <a:r>
              <a:rPr lang="en-GB" sz="1800" b="1" dirty="0">
                <a:solidFill>
                  <a:srgbClr val="2FB41D"/>
                </a:solidFill>
                <a:latin typeface="Menlo" panose="020B0609030804020204" pitchFamily="49" charset="0"/>
              </a:rPr>
              <a:t> </a:t>
            </a:r>
            <a:r>
              <a:rPr lang="en-GB" sz="1800" dirty="0">
                <a:solidFill>
                  <a:srgbClr val="000000"/>
                </a:solidFill>
                <a:latin typeface="Menlo" panose="020B0609030804020204" pitchFamily="49" charset="0"/>
              </a:rPr>
              <a:t>d = </a:t>
            </a:r>
            <a:r>
              <a:rPr lang="en-GB" sz="1800" dirty="0" err="1">
                <a:solidFill>
                  <a:srgbClr val="000000"/>
                </a:solidFill>
                <a:latin typeface="Menlo" panose="020B0609030804020204" pitchFamily="49" charset="0"/>
              </a:rPr>
              <a:t>Dict</a:t>
            </a:r>
            <a:r>
              <a:rPr lang="en-GB" sz="1800" dirty="0">
                <a:solidFill>
                  <a:srgbClr val="000000"/>
                </a:solidFill>
                <a:latin typeface="Menlo" panose="020B0609030804020204" pitchFamily="49" charset="0"/>
              </a:rPr>
              <a:t>( 1=&gt;"</a:t>
            </a:r>
            <a:r>
              <a:rPr lang="en-GB" sz="1800" dirty="0" err="1">
                <a:solidFill>
                  <a:srgbClr val="000000"/>
                </a:solidFill>
                <a:latin typeface="Menlo" panose="020B0609030804020204" pitchFamily="49" charset="0"/>
              </a:rPr>
              <a:t>eins</a:t>
            </a:r>
            <a:r>
              <a:rPr lang="en-GB" sz="1800" dirty="0">
                <a:solidFill>
                  <a:srgbClr val="000000"/>
                </a:solidFill>
                <a:latin typeface="Menlo" panose="020B0609030804020204" pitchFamily="49" charset="0"/>
              </a:rPr>
              <a:t>", 5=&gt;"</a:t>
            </a:r>
            <a:r>
              <a:rPr lang="en-GB" sz="1800" dirty="0" err="1">
                <a:solidFill>
                  <a:srgbClr val="000000"/>
                </a:solidFill>
                <a:latin typeface="Menlo" panose="020B0609030804020204" pitchFamily="49" charset="0"/>
              </a:rPr>
              <a:t>fünf</a:t>
            </a:r>
            <a:r>
              <a:rPr lang="en-GB" sz="1800" dirty="0">
                <a:solidFill>
                  <a:srgbClr val="000000"/>
                </a:solidFill>
                <a:latin typeface="Menlo" panose="020B0609030804020204" pitchFamily="49" charset="0"/>
              </a:rPr>
              <a:t>", 42=&gt;"</a:t>
            </a:r>
            <a:r>
              <a:rPr lang="en-GB" sz="1800" dirty="0" err="1">
                <a:solidFill>
                  <a:srgbClr val="000000"/>
                </a:solidFill>
                <a:latin typeface="Menlo" panose="020B0609030804020204" pitchFamily="49" charset="0"/>
              </a:rPr>
              <a:t>zw&amp;vierzig</a:t>
            </a:r>
            <a:r>
              <a:rPr lang="en-GB" sz="1800" dirty="0">
                <a:solidFill>
                  <a:srgbClr val="000000"/>
                </a:solidFill>
                <a:latin typeface="Menlo" panose="020B0609030804020204" pitchFamily="49" charset="0"/>
              </a:rPr>
              <a:t>" )</a:t>
            </a:r>
          </a:p>
          <a:p>
            <a:pPr marL="457200" lvl="1" indent="0">
              <a:buNone/>
            </a:pPr>
            <a:r>
              <a:rPr lang="en-GB" sz="1800" dirty="0">
                <a:solidFill>
                  <a:srgbClr val="000000"/>
                </a:solidFill>
                <a:latin typeface="Menlo" panose="020B0609030804020204" pitchFamily="49" charset="0"/>
              </a:rPr>
              <a:t>	</a:t>
            </a:r>
            <a:r>
              <a:rPr lang="en-GB" sz="1800" dirty="0" err="1">
                <a:solidFill>
                  <a:srgbClr val="000000"/>
                </a:solidFill>
                <a:latin typeface="Menlo" panose="020B0609030804020204" pitchFamily="49" charset="0"/>
              </a:rPr>
              <a:t>Dict</a:t>
            </a:r>
            <a:r>
              <a:rPr lang="en-GB" sz="1800" dirty="0">
                <a:solidFill>
                  <a:srgbClr val="000000"/>
                </a:solidFill>
                <a:latin typeface="Menlo" panose="020B0609030804020204" pitchFamily="49" charset="0"/>
              </a:rPr>
              <a:t>{Int64, String} with 3 entries:</a:t>
            </a:r>
            <a:br>
              <a:rPr lang="en-GB" sz="1800" dirty="0">
                <a:solidFill>
                  <a:srgbClr val="000000"/>
                </a:solidFill>
                <a:latin typeface="Menlo" panose="020B0609030804020204" pitchFamily="49" charset="0"/>
              </a:rPr>
            </a:br>
            <a:r>
              <a:rPr lang="en-GB" sz="1800" dirty="0">
                <a:solidFill>
                  <a:srgbClr val="000000"/>
                </a:solidFill>
                <a:latin typeface="Menlo" panose="020B0609030804020204" pitchFamily="49" charset="0"/>
              </a:rPr>
              <a:t>		</a:t>
            </a:r>
            <a:r>
              <a:rPr lang="en-GB" sz="2000" dirty="0">
                <a:solidFill>
                  <a:srgbClr val="000000"/>
                </a:solidFill>
                <a:latin typeface="Menlo" panose="020B0609030804020204" pitchFamily="49" charset="0"/>
              </a:rPr>
              <a:t>5  =&gt; "</a:t>
            </a:r>
            <a:r>
              <a:rPr lang="en-GB" sz="2000" dirty="0" err="1">
                <a:solidFill>
                  <a:srgbClr val="000000"/>
                </a:solidFill>
                <a:latin typeface="Menlo" panose="020B0609030804020204" pitchFamily="49" charset="0"/>
              </a:rPr>
              <a:t>fünf</a:t>
            </a:r>
            <a:r>
              <a:rPr lang="en-GB" sz="2000" dirty="0">
                <a:solidFill>
                  <a:srgbClr val="000000"/>
                </a:solidFill>
                <a:latin typeface="Menlo" panose="020B0609030804020204" pitchFamily="49" charset="0"/>
              </a:rPr>
              <a:t>"</a:t>
            </a:r>
            <a:br>
              <a:rPr lang="en-GB" sz="2000" dirty="0">
                <a:solidFill>
                  <a:srgbClr val="000000"/>
                </a:solidFill>
                <a:latin typeface="Menlo" panose="020B0609030804020204" pitchFamily="49" charset="0"/>
              </a:rPr>
            </a:br>
            <a:r>
              <a:rPr lang="en-GB" sz="2000" dirty="0">
                <a:solidFill>
                  <a:srgbClr val="000000"/>
                </a:solidFill>
                <a:latin typeface="Menlo" panose="020B0609030804020204" pitchFamily="49" charset="0"/>
              </a:rPr>
              <a:t>		42 =&gt; "</a:t>
            </a:r>
            <a:r>
              <a:rPr lang="en-GB" sz="2000" dirty="0" err="1">
                <a:solidFill>
                  <a:srgbClr val="000000"/>
                </a:solidFill>
                <a:latin typeface="Menlo" panose="020B0609030804020204" pitchFamily="49" charset="0"/>
              </a:rPr>
              <a:t>zw&amp;vierzig</a:t>
            </a:r>
            <a:r>
              <a:rPr lang="en-GB" sz="2000" dirty="0">
                <a:solidFill>
                  <a:srgbClr val="000000"/>
                </a:solidFill>
                <a:latin typeface="Menlo" panose="020B0609030804020204" pitchFamily="49" charset="0"/>
              </a:rPr>
              <a:t>"</a:t>
            </a:r>
            <a:br>
              <a:rPr lang="en-GB" sz="2000" dirty="0">
                <a:solidFill>
                  <a:srgbClr val="000000"/>
                </a:solidFill>
                <a:latin typeface="Menlo" panose="020B0609030804020204" pitchFamily="49" charset="0"/>
              </a:rPr>
            </a:br>
            <a:r>
              <a:rPr lang="en-GB" sz="2000" dirty="0">
                <a:solidFill>
                  <a:srgbClr val="000000"/>
                </a:solidFill>
                <a:latin typeface="Menlo" panose="020B0609030804020204" pitchFamily="49" charset="0"/>
              </a:rPr>
              <a:t>		1  =&gt; "</a:t>
            </a:r>
            <a:r>
              <a:rPr lang="en-GB" sz="2000" dirty="0" err="1">
                <a:solidFill>
                  <a:srgbClr val="000000"/>
                </a:solidFill>
                <a:latin typeface="Menlo" panose="020B0609030804020204" pitchFamily="49" charset="0"/>
              </a:rPr>
              <a:t>eins</a:t>
            </a:r>
            <a:r>
              <a:rPr lang="en-GB" sz="2000" dirty="0">
                <a:solidFill>
                  <a:srgbClr val="000000"/>
                </a:solidFill>
                <a:latin typeface="Menlo" panose="020B0609030804020204" pitchFamily="49" charset="0"/>
              </a:rPr>
              <a:t>"</a:t>
            </a:r>
          </a:p>
          <a:p>
            <a:r>
              <a:rPr lang="en-GB" sz="1400" b="1" dirty="0" err="1">
                <a:solidFill>
                  <a:srgbClr val="2FB41D"/>
                </a:solidFill>
                <a:latin typeface="Menlo" panose="020B0609030804020204" pitchFamily="49" charset="0"/>
              </a:rPr>
              <a:t>julia</a:t>
            </a:r>
            <a:r>
              <a:rPr lang="en-GB" sz="1400" b="1" dirty="0">
                <a:solidFill>
                  <a:srgbClr val="2FB41D"/>
                </a:solidFill>
                <a:latin typeface="Menlo" panose="020B0609030804020204" pitchFamily="49" charset="0"/>
              </a:rPr>
              <a:t>&gt; </a:t>
            </a:r>
            <a:r>
              <a:rPr lang="en-GB" sz="1800" dirty="0">
                <a:solidFill>
                  <a:srgbClr val="000000"/>
                </a:solidFill>
                <a:latin typeface="Menlo" panose="020B0609030804020204" pitchFamily="49" charset="0"/>
              </a:rPr>
              <a:t>d[1]</a:t>
            </a:r>
            <a:endParaRPr lang="en-GB" sz="1800" dirty="0">
              <a:solidFill>
                <a:srgbClr val="2FB41D"/>
              </a:solidFill>
              <a:latin typeface="Menlo" panose="020B0609030804020204" pitchFamily="49" charset="0"/>
            </a:endParaRPr>
          </a:p>
          <a:p>
            <a:pPr marL="457200" lvl="1" indent="0">
              <a:buNone/>
            </a:pPr>
            <a:r>
              <a:rPr lang="en-GB" sz="1800" dirty="0">
                <a:solidFill>
                  <a:srgbClr val="000000"/>
                </a:solidFill>
                <a:latin typeface="Menlo" panose="020B0609030804020204" pitchFamily="49" charset="0"/>
              </a:rPr>
              <a:t>	"</a:t>
            </a:r>
            <a:r>
              <a:rPr lang="en-GB" sz="1800" dirty="0" err="1">
                <a:solidFill>
                  <a:srgbClr val="000000"/>
                </a:solidFill>
                <a:latin typeface="Menlo" panose="020B0609030804020204" pitchFamily="49" charset="0"/>
              </a:rPr>
              <a:t>eins</a:t>
            </a:r>
            <a:r>
              <a:rPr lang="en-GB" sz="1800" dirty="0">
                <a:solidFill>
                  <a:srgbClr val="000000"/>
                </a:solidFill>
                <a:latin typeface="Menlo" panose="020B0609030804020204" pitchFamily="49" charset="0"/>
              </a:rPr>
              <a:t>"</a:t>
            </a:r>
            <a:endParaRPr lang="en-GB" sz="2000" dirty="0">
              <a:solidFill>
                <a:srgbClr val="000000"/>
              </a:solidFill>
              <a:latin typeface="Menlo" panose="020B0609030804020204" pitchFamily="49" charset="0"/>
            </a:endParaRPr>
          </a:p>
          <a:p>
            <a:r>
              <a:rPr lang="en-GB" sz="1400" b="1" dirty="0" err="1">
                <a:solidFill>
                  <a:srgbClr val="2FB41D"/>
                </a:solidFill>
                <a:latin typeface="Menlo" panose="020B0609030804020204" pitchFamily="49" charset="0"/>
              </a:rPr>
              <a:t>julia</a:t>
            </a:r>
            <a:r>
              <a:rPr lang="en-GB" sz="1400" b="1" dirty="0">
                <a:solidFill>
                  <a:srgbClr val="2FB41D"/>
                </a:solidFill>
                <a:latin typeface="Menlo" panose="020B0609030804020204" pitchFamily="49" charset="0"/>
              </a:rPr>
              <a:t>&gt; </a:t>
            </a:r>
            <a:r>
              <a:rPr lang="en-GB" sz="1800" dirty="0">
                <a:solidFill>
                  <a:srgbClr val="000000"/>
                </a:solidFill>
                <a:latin typeface="Menlo" panose="020B0609030804020204" pitchFamily="49" charset="0"/>
              </a:rPr>
              <a:t>d[12]</a:t>
            </a:r>
            <a:endParaRPr lang="en-GB" sz="1800" dirty="0">
              <a:solidFill>
                <a:srgbClr val="2FB41D"/>
              </a:solidFill>
              <a:latin typeface="Menlo" panose="020B0609030804020204" pitchFamily="49" charset="0"/>
            </a:endParaRPr>
          </a:p>
          <a:p>
            <a:pPr marL="914400" lvl="2" indent="0">
              <a:buNone/>
            </a:pPr>
            <a:r>
              <a:rPr lang="en-GB" sz="1800" b="1" dirty="0">
                <a:solidFill>
                  <a:srgbClr val="FC2118"/>
                </a:solidFill>
                <a:latin typeface="Menlo" panose="020B0609030804020204" pitchFamily="49" charset="0"/>
              </a:rPr>
              <a:t>ERROR: </a:t>
            </a:r>
            <a:r>
              <a:rPr lang="en-GB" sz="1800" dirty="0" err="1">
                <a:solidFill>
                  <a:srgbClr val="000000"/>
                </a:solidFill>
                <a:latin typeface="Menlo" panose="020B0609030804020204" pitchFamily="49" charset="0"/>
              </a:rPr>
              <a:t>KeyError</a:t>
            </a:r>
            <a:r>
              <a:rPr lang="en-GB" sz="1800" dirty="0">
                <a:solidFill>
                  <a:srgbClr val="000000"/>
                </a:solidFill>
                <a:latin typeface="Menlo" panose="020B0609030804020204" pitchFamily="49" charset="0"/>
              </a:rPr>
              <a:t>: key 12 not found</a:t>
            </a:r>
          </a:p>
          <a:p>
            <a:pPr marL="914400" lvl="2" indent="0">
              <a:buNone/>
            </a:pPr>
            <a:endParaRPr lang="en-GB" sz="1000" dirty="0">
              <a:solidFill>
                <a:srgbClr val="000000"/>
              </a:solidFill>
              <a:latin typeface="Menlo" panose="020B0609030804020204" pitchFamily="49" charset="0"/>
            </a:endParaRPr>
          </a:p>
          <a:p>
            <a:r>
              <a:rPr lang="en-GB" sz="1400" b="1" dirty="0" err="1">
                <a:solidFill>
                  <a:srgbClr val="2FB41D"/>
                </a:solidFill>
                <a:latin typeface="Menlo" panose="020B0609030804020204" pitchFamily="49" charset="0"/>
              </a:rPr>
              <a:t>julia</a:t>
            </a:r>
            <a:r>
              <a:rPr lang="en-GB" sz="1400" b="1" dirty="0">
                <a:solidFill>
                  <a:srgbClr val="2FB41D"/>
                </a:solidFill>
                <a:latin typeface="Menlo" panose="020B0609030804020204" pitchFamily="49" charset="0"/>
              </a:rPr>
              <a:t>&gt;</a:t>
            </a:r>
            <a:r>
              <a:rPr lang="en-GB" sz="1800" b="1" dirty="0">
                <a:solidFill>
                  <a:srgbClr val="2FB41D"/>
                </a:solidFill>
                <a:latin typeface="Menlo" panose="020B0609030804020204" pitchFamily="49" charset="0"/>
              </a:rPr>
              <a:t> </a:t>
            </a:r>
            <a:r>
              <a:rPr lang="en-GB" sz="1800" dirty="0">
                <a:solidFill>
                  <a:srgbClr val="000000"/>
                </a:solidFill>
                <a:latin typeface="Menlo" panose="020B0609030804020204" pitchFamily="49" charset="0"/>
              </a:rPr>
              <a:t>d[12] = "</a:t>
            </a:r>
            <a:r>
              <a:rPr lang="en-GB" sz="1800" dirty="0" err="1">
                <a:solidFill>
                  <a:srgbClr val="000000"/>
                </a:solidFill>
                <a:latin typeface="Menlo" panose="020B0609030804020204" pitchFamily="49" charset="0"/>
              </a:rPr>
              <a:t>zwölf</a:t>
            </a:r>
            <a:r>
              <a:rPr lang="en-GB" sz="1800" dirty="0">
                <a:solidFill>
                  <a:srgbClr val="000000"/>
                </a:solidFill>
                <a:latin typeface="Menlo" panose="020B0609030804020204" pitchFamily="49" charset="0"/>
              </a:rPr>
              <a:t>"</a:t>
            </a:r>
          </a:p>
          <a:p>
            <a:pPr marL="914400" lvl="2" indent="0">
              <a:buNone/>
            </a:pPr>
            <a:r>
              <a:rPr lang="en-GB" sz="1800" dirty="0">
                <a:solidFill>
                  <a:srgbClr val="000000"/>
                </a:solidFill>
                <a:latin typeface="Menlo" panose="020B0609030804020204" pitchFamily="49" charset="0"/>
              </a:rPr>
              <a:t>"</a:t>
            </a:r>
            <a:r>
              <a:rPr lang="en-GB" sz="1800" dirty="0" err="1">
                <a:solidFill>
                  <a:srgbClr val="000000"/>
                </a:solidFill>
                <a:latin typeface="Menlo" panose="020B0609030804020204" pitchFamily="49" charset="0"/>
              </a:rPr>
              <a:t>zwölf</a:t>
            </a:r>
            <a:r>
              <a:rPr lang="en-GB" sz="1800" dirty="0">
                <a:solidFill>
                  <a:srgbClr val="000000"/>
                </a:solidFill>
                <a:latin typeface="Menlo" panose="020B0609030804020204" pitchFamily="49" charset="0"/>
              </a:rPr>
              <a:t>"</a:t>
            </a:r>
          </a:p>
          <a:p>
            <a:r>
              <a:rPr lang="en-GB" sz="1400" b="1" dirty="0" err="1">
                <a:solidFill>
                  <a:srgbClr val="2FB41D"/>
                </a:solidFill>
                <a:latin typeface="Menlo" panose="020B0609030804020204" pitchFamily="49" charset="0"/>
              </a:rPr>
              <a:t>julia</a:t>
            </a:r>
            <a:r>
              <a:rPr lang="en-GB" sz="1400" b="1" dirty="0">
                <a:solidFill>
                  <a:srgbClr val="2FB41D"/>
                </a:solidFill>
                <a:latin typeface="Menlo" panose="020B0609030804020204" pitchFamily="49" charset="0"/>
              </a:rPr>
              <a:t>&gt;</a:t>
            </a:r>
            <a:r>
              <a:rPr lang="en-GB" sz="1800" b="1" dirty="0">
                <a:solidFill>
                  <a:srgbClr val="2FB41D"/>
                </a:solidFill>
                <a:latin typeface="Menlo" panose="020B0609030804020204" pitchFamily="49" charset="0"/>
              </a:rPr>
              <a:t> </a:t>
            </a:r>
            <a:r>
              <a:rPr lang="en-GB" sz="1800" dirty="0">
                <a:solidFill>
                  <a:srgbClr val="000000"/>
                </a:solidFill>
                <a:latin typeface="Menlo" panose="020B0609030804020204" pitchFamily="49" charset="0"/>
              </a:rPr>
              <a:t>d[12]</a:t>
            </a:r>
            <a:endParaRPr lang="en-GB" sz="1800" dirty="0">
              <a:solidFill>
                <a:srgbClr val="2FB41D"/>
              </a:solidFill>
              <a:latin typeface="Menlo" panose="020B0609030804020204" pitchFamily="49" charset="0"/>
            </a:endParaRPr>
          </a:p>
          <a:p>
            <a:pPr marL="914400" lvl="2" indent="0">
              <a:buNone/>
            </a:pPr>
            <a:r>
              <a:rPr lang="en-GB" sz="1800" dirty="0">
                <a:solidFill>
                  <a:srgbClr val="000000"/>
                </a:solidFill>
                <a:latin typeface="Menlo" panose="020B0609030804020204" pitchFamily="49" charset="0"/>
              </a:rPr>
              <a:t>"</a:t>
            </a:r>
            <a:r>
              <a:rPr lang="en-GB" sz="1800" dirty="0" err="1">
                <a:solidFill>
                  <a:srgbClr val="000000"/>
                </a:solidFill>
                <a:latin typeface="Menlo" panose="020B0609030804020204" pitchFamily="49" charset="0"/>
              </a:rPr>
              <a:t>zwölf</a:t>
            </a:r>
            <a:r>
              <a:rPr lang="en-GB" sz="1800" dirty="0">
                <a:solidFill>
                  <a:srgbClr val="000000"/>
                </a:solidFill>
                <a:latin typeface="Menlo" panose="020B0609030804020204" pitchFamily="49" charset="0"/>
              </a:rPr>
              <a:t>"</a:t>
            </a:r>
            <a:endParaRPr lang="en-GB" dirty="0">
              <a:solidFill>
                <a:srgbClr val="000000"/>
              </a:solidFill>
              <a:latin typeface="Menlo" panose="020B0609030804020204" pitchFamily="49" charset="0"/>
            </a:endParaRPr>
          </a:p>
          <a:p>
            <a:pPr marL="514350" lvl="1" indent="0">
              <a:buNone/>
            </a:pPr>
            <a:endParaRPr lang="en-GB" sz="2000" dirty="0">
              <a:solidFill>
                <a:srgbClr val="000000"/>
              </a:solidFill>
              <a:latin typeface="Menlo" panose="020B0609030804020204" pitchFamily="49" charset="0"/>
            </a:endParaRPr>
          </a:p>
          <a:p>
            <a:pPr marL="457200" lvl="1" indent="0">
              <a:buNone/>
            </a:pPr>
            <a:endParaRPr lang="en-GB" sz="2000" dirty="0">
              <a:solidFill>
                <a:srgbClr val="000000"/>
              </a:solidFill>
              <a:latin typeface="Menlo" panose="020B06090308040202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600157-3CCA-8346-B628-6A48FE884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54</a:t>
            </a:fld>
            <a:endParaRPr lang="de-DE"/>
          </a:p>
        </p:txBody>
      </p:sp>
      <p:sp>
        <p:nvSpPr>
          <p:cNvPr id="5" name="Cloud Callout 4">
            <a:extLst>
              <a:ext uri="{FF2B5EF4-FFF2-40B4-BE49-F238E27FC236}">
                <a16:creationId xmlns:a16="http://schemas.microsoft.com/office/drawing/2014/main" id="{9C760BBE-C3C0-2640-BFD9-6B4D15456186}"/>
              </a:ext>
            </a:extLst>
          </p:cNvPr>
          <p:cNvSpPr/>
          <p:nvPr/>
        </p:nvSpPr>
        <p:spPr>
          <a:xfrm>
            <a:off x="4583113" y="79512"/>
            <a:ext cx="3888606" cy="1368152"/>
          </a:xfrm>
          <a:prstGeom prst="cloudCallout">
            <a:avLst>
              <a:gd name="adj1" fmla="val -61267"/>
              <a:gd name="adj2" fmla="val 6739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rgbClr val="38F769"/>
                </a:solidFill>
              </a:rPr>
              <a:t>julia</a:t>
            </a:r>
            <a:r>
              <a:rPr lang="en-US" dirty="0">
                <a:solidFill>
                  <a:srgbClr val="38F769"/>
                </a:solidFill>
              </a:rPr>
              <a:t>&gt; </a:t>
            </a:r>
            <a:r>
              <a:rPr lang="en-US" dirty="0" err="1">
                <a:solidFill>
                  <a:sysClr val="windowText" lastClr="000000"/>
                </a:solidFill>
              </a:rPr>
              <a:t>typeof</a:t>
            </a:r>
            <a:r>
              <a:rPr lang="en-US" dirty="0">
                <a:solidFill>
                  <a:sysClr val="windowText" lastClr="000000"/>
                </a:solidFill>
              </a:rPr>
              <a:t>(1=&gt;"</a:t>
            </a:r>
            <a:r>
              <a:rPr lang="en-US" dirty="0" err="1">
                <a:solidFill>
                  <a:sysClr val="windowText" lastClr="000000"/>
                </a:solidFill>
              </a:rPr>
              <a:t>eins</a:t>
            </a:r>
            <a:r>
              <a:rPr lang="en-US" dirty="0">
                <a:solidFill>
                  <a:sysClr val="windowText" lastClr="000000"/>
                </a:solidFill>
              </a:rPr>
              <a:t>")</a:t>
            </a:r>
          </a:p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Pair{Int64, String}</a:t>
            </a:r>
          </a:p>
        </p:txBody>
      </p:sp>
    </p:spTree>
    <p:extLst>
      <p:ext uri="{BB962C8B-B14F-4D97-AF65-F5344CB8AC3E}">
        <p14:creationId xmlns:p14="http://schemas.microsoft.com/office/powerpoint/2010/main" val="2917793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Zusammenfassung: </a:t>
            </a:r>
            <a:r>
              <a:rPr lang="de-DE" dirty="0" err="1"/>
              <a:t>Hashing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>
                <a:solidFill>
                  <a:schemeClr val="bg2">
                    <a:lumMod val="60000"/>
                    <a:lumOff val="40000"/>
                  </a:schemeClr>
                </a:solidFill>
              </a:rPr>
              <a:t>Basisoperation (Suchen, Einfügen, Löschen) in O(1)</a:t>
            </a:r>
          </a:p>
          <a:p>
            <a:r>
              <a:rPr lang="de-DE" dirty="0">
                <a:solidFill>
                  <a:schemeClr val="bg2">
                    <a:lumMod val="60000"/>
                    <a:lumOff val="40000"/>
                  </a:schemeClr>
                </a:solidFill>
              </a:rPr>
              <a:t>Güte des Hashverfahrens beeinflusst durch</a:t>
            </a:r>
          </a:p>
          <a:p>
            <a:pPr lvl="1"/>
            <a:r>
              <a:rPr lang="de-DE" dirty="0">
                <a:solidFill>
                  <a:schemeClr val="bg2">
                    <a:lumMod val="60000"/>
                    <a:lumOff val="40000"/>
                  </a:schemeClr>
                </a:solidFill>
              </a:rPr>
              <a:t>Hashfunktion</a:t>
            </a:r>
          </a:p>
          <a:p>
            <a:pPr lvl="1"/>
            <a:r>
              <a:rPr lang="de-DE" dirty="0">
                <a:solidFill>
                  <a:schemeClr val="bg2">
                    <a:lumMod val="60000"/>
                    <a:lumOff val="40000"/>
                  </a:schemeClr>
                </a:solidFill>
              </a:rPr>
              <a:t>Verfahren zur Kollisionsbehandlung</a:t>
            </a:r>
          </a:p>
          <a:p>
            <a:pPr lvl="2"/>
            <a:r>
              <a:rPr lang="de-DE" dirty="0">
                <a:solidFill>
                  <a:schemeClr val="bg2">
                    <a:lumMod val="60000"/>
                    <a:lumOff val="40000"/>
                  </a:schemeClr>
                </a:solidFill>
              </a:rPr>
              <a:t>Verkettung</a:t>
            </a:r>
          </a:p>
          <a:p>
            <a:pPr lvl="2"/>
            <a:r>
              <a:rPr lang="de-DE" dirty="0">
                <a:solidFill>
                  <a:schemeClr val="bg2">
                    <a:lumMod val="60000"/>
                    <a:lumOff val="40000"/>
                  </a:schemeClr>
                </a:solidFill>
              </a:rPr>
              <a:t>Offene Adressierung</a:t>
            </a:r>
          </a:p>
          <a:p>
            <a:pPr lvl="3"/>
            <a:r>
              <a:rPr lang="de-DE" dirty="0">
                <a:solidFill>
                  <a:schemeClr val="bg2">
                    <a:lumMod val="60000"/>
                    <a:lumOff val="40000"/>
                  </a:schemeClr>
                </a:solidFill>
              </a:rPr>
              <a:t>Lineares/Quadratisches Sondieren/Doppel-</a:t>
            </a:r>
            <a:r>
              <a:rPr lang="de-DE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Hashing</a:t>
            </a:r>
            <a:endParaRPr lang="de-DE" dirty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pPr lvl="1"/>
            <a:r>
              <a:rPr lang="de-DE" dirty="0">
                <a:solidFill>
                  <a:schemeClr val="bg2">
                    <a:lumMod val="60000"/>
                    <a:lumOff val="40000"/>
                  </a:schemeClr>
                </a:solidFill>
              </a:rPr>
              <a:t>Füllfaktor</a:t>
            </a:r>
          </a:p>
          <a:p>
            <a:pPr lvl="2"/>
            <a:r>
              <a:rPr lang="de-DE" dirty="0">
                <a:solidFill>
                  <a:schemeClr val="bg2">
                    <a:lumMod val="60000"/>
                    <a:lumOff val="40000"/>
                  </a:schemeClr>
                </a:solidFill>
              </a:rPr>
              <a:t>Dynamisches Wachsen</a:t>
            </a:r>
          </a:p>
          <a:p>
            <a:r>
              <a:rPr lang="de-DE" dirty="0"/>
              <a:t>Statistisches vs. Dynamisches </a:t>
            </a:r>
            <a:r>
              <a:rPr lang="de-DE" dirty="0" err="1"/>
              <a:t>Hashen</a:t>
            </a:r>
            <a:endParaRPr lang="de-DE" dirty="0"/>
          </a:p>
          <a:p>
            <a:r>
              <a:rPr lang="de-DE" dirty="0"/>
              <a:t>Universelles </a:t>
            </a:r>
            <a:r>
              <a:rPr lang="de-DE" dirty="0" err="1"/>
              <a:t>Hashing</a:t>
            </a:r>
            <a:endParaRPr lang="de-DE" dirty="0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fld id="{BA2793A8-7E4F-BE4A-8C0B-832837FCDB63}" type="slidenum">
              <a:rPr lang="de-DE"/>
              <a:pPr/>
              <a:t>55</a:t>
            </a:fld>
            <a:endParaRPr lang="de-DE" dirty="0"/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2848790"/>
              </p:ext>
            </p:extLst>
          </p:nvPr>
        </p:nvGraphicFramePr>
        <p:xfrm>
          <a:off x="7668344" y="4653136"/>
          <a:ext cx="825089" cy="15841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2" imgW="2221595" imgH="3937487" progId="MS_ClipArt_Gallery.2">
                  <p:embed/>
                </p:oleObj>
              </mc:Choice>
              <mc:Fallback>
                <p:oleObj name="Clip" r:id="rId2" imgW="2221595" imgH="3937487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68344" y="4653136"/>
                        <a:ext cx="825089" cy="158417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96646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Assoziation durch </a:t>
            </a:r>
            <a:r>
              <a:rPr lang="de-DE" dirty="0" err="1"/>
              <a:t>Hashing</a:t>
            </a: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>
          <a:xfrm>
            <a:off x="7956550" y="6400502"/>
            <a:ext cx="1008063" cy="196850"/>
          </a:xfrm>
        </p:spPr>
        <p:txBody>
          <a:bodyPr/>
          <a:lstStyle/>
          <a:p>
            <a:fld id="{2B74AE2E-0842-8A46-BA44-11E68AE1929E}" type="slidenum">
              <a:rPr lang="de-DE" smtClean="0"/>
              <a:pPr/>
              <a:t>6</a:t>
            </a:fld>
            <a:endParaRPr lang="de-DE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49696" y="1150795"/>
            <a:ext cx="8686800" cy="5374549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de-DE" dirty="0"/>
              <a:t>Schlüssel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dirty="0"/>
              <a:t> seien hier Zahlen aus einem </a:t>
            </a:r>
            <a:r>
              <a:rPr lang="de-DE"/>
              <a:t>großen Bereich</a:t>
            </a:r>
            <a:endParaRPr lang="de-DE" dirty="0"/>
          </a:p>
          <a:p>
            <a:r>
              <a:rPr lang="de-DE" dirty="0"/>
              <a:t>Assoziation von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e</a:t>
            </a:r>
            <a:r>
              <a:rPr lang="de-DE" dirty="0"/>
              <a:t> mit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k</a:t>
            </a:r>
            <a:endParaRPr lang="de-DE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pPr marL="0" indent="0">
              <a:buNone/>
            </a:pPr>
            <a:endParaRPr lang="de-DE" dirty="0"/>
          </a:p>
          <a:p>
            <a:r>
              <a:rPr lang="de-DE" dirty="0"/>
              <a:t>Schlüssel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dirty="0"/>
              <a:t> selbst können auch Objekte sein, es muss nur</a:t>
            </a:r>
            <a:br>
              <a:rPr lang="de-DE" dirty="0"/>
            </a:br>
            <a:r>
              <a:rPr lang="de-DE" dirty="0"/>
              <a:t>eine Abbildung auf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T</a:t>
            </a:r>
            <a:r>
              <a:rPr lang="de-DE" dirty="0"/>
              <a:t> definiert sein bzw. werden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763688" y="2276872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 dirty="0"/>
              <a:t>1,e</a:t>
            </a:r>
            <a:r>
              <a:rPr lang="de-DE" sz="1800" baseline="-25000" dirty="0"/>
              <a:t>1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771750" y="2276872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dirty="0"/>
              <a:t>3,e</a:t>
            </a:r>
            <a:r>
              <a:rPr lang="de-DE" baseline="-25000" dirty="0"/>
              <a:t>2</a:t>
            </a:r>
            <a:endParaRPr lang="de-DE" sz="1800" dirty="0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779813" y="2276872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 dirty="0"/>
              <a:t>5,e</a:t>
            </a:r>
            <a:r>
              <a:rPr lang="de-DE" sz="1800" baseline="-25000" dirty="0"/>
              <a:t>3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5795938" y="2276872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 dirty="0"/>
              <a:t>14,e</a:t>
            </a:r>
            <a:r>
              <a:rPr lang="de-DE" sz="1800" baseline="-25000" dirty="0"/>
              <a:t>5</a:t>
            </a: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6804000" y="2276872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 dirty="0"/>
              <a:t>19,e</a:t>
            </a:r>
            <a:r>
              <a:rPr lang="de-DE" sz="1800" baseline="-25000" dirty="0"/>
              <a:t>6</a:t>
            </a:r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4787875" y="2276872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 dirty="0"/>
              <a:t>10,e</a:t>
            </a:r>
            <a:r>
              <a:rPr lang="de-DE" sz="1800" baseline="-25000" dirty="0"/>
              <a:t>4</a:t>
            </a:r>
          </a:p>
        </p:txBody>
      </p:sp>
      <p:sp>
        <p:nvSpPr>
          <p:cNvPr id="19" name="Line 23"/>
          <p:cNvSpPr>
            <a:spLocks noChangeShapeType="1"/>
          </p:cNvSpPr>
          <p:nvPr/>
        </p:nvSpPr>
        <p:spPr bwMode="auto">
          <a:xfrm>
            <a:off x="1979588" y="2781697"/>
            <a:ext cx="3541740" cy="936054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" name="Line 24"/>
          <p:cNvSpPr>
            <a:spLocks noChangeShapeType="1"/>
          </p:cNvSpPr>
          <p:nvPr/>
        </p:nvSpPr>
        <p:spPr bwMode="auto">
          <a:xfrm>
            <a:off x="2987650" y="2781697"/>
            <a:ext cx="1525566" cy="936054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1" name="Line 25"/>
          <p:cNvSpPr>
            <a:spLocks noChangeShapeType="1"/>
          </p:cNvSpPr>
          <p:nvPr/>
        </p:nvSpPr>
        <p:spPr bwMode="auto">
          <a:xfrm flipH="1">
            <a:off x="3577111" y="2781697"/>
            <a:ext cx="418601" cy="936054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2" name="Line 26"/>
          <p:cNvSpPr>
            <a:spLocks noChangeShapeType="1"/>
          </p:cNvSpPr>
          <p:nvPr/>
        </p:nvSpPr>
        <p:spPr bwMode="auto">
          <a:xfrm>
            <a:off x="5003775" y="2781697"/>
            <a:ext cx="1597673" cy="936054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" name="Line 27"/>
          <p:cNvSpPr>
            <a:spLocks noChangeShapeType="1"/>
          </p:cNvSpPr>
          <p:nvPr/>
        </p:nvSpPr>
        <p:spPr bwMode="auto">
          <a:xfrm flipH="1">
            <a:off x="2568999" y="2781697"/>
            <a:ext cx="3515863" cy="936054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4" name="Line 28"/>
          <p:cNvSpPr>
            <a:spLocks noChangeShapeType="1"/>
          </p:cNvSpPr>
          <p:nvPr/>
        </p:nvSpPr>
        <p:spPr bwMode="auto">
          <a:xfrm flipH="1">
            <a:off x="5017272" y="2781697"/>
            <a:ext cx="2002628" cy="936054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grpSp>
        <p:nvGrpSpPr>
          <p:cNvPr id="59" name="Gruppierung 1">
            <a:extLst>
              <a:ext uri="{FF2B5EF4-FFF2-40B4-BE49-F238E27FC236}">
                <a16:creationId xmlns:a16="http://schemas.microsoft.com/office/drawing/2014/main" id="{05826F70-2937-A54F-BEC5-14426493ED31}"/>
              </a:ext>
            </a:extLst>
          </p:cNvPr>
          <p:cNvGrpSpPr/>
          <p:nvPr/>
        </p:nvGrpSpPr>
        <p:grpSpPr>
          <a:xfrm>
            <a:off x="1907704" y="3759684"/>
            <a:ext cx="5328592" cy="503238"/>
            <a:chOff x="3419872" y="2060848"/>
            <a:chExt cx="5543550" cy="504825"/>
          </a:xfrm>
        </p:grpSpPr>
        <p:sp>
          <p:nvSpPr>
            <p:cNvPr id="60" name="Rectangle 11">
              <a:extLst>
                <a:ext uri="{FF2B5EF4-FFF2-40B4-BE49-F238E27FC236}">
                  <a16:creationId xmlns:a16="http://schemas.microsoft.com/office/drawing/2014/main" id="{2128E297-84B5-2D48-AD90-3C8974D358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19872" y="2060848"/>
              <a:ext cx="5543550" cy="50482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1" name="Rectangle 12">
              <a:extLst>
                <a:ext uri="{FF2B5EF4-FFF2-40B4-BE49-F238E27FC236}">
                  <a16:creationId xmlns:a16="http://schemas.microsoft.com/office/drawing/2014/main" id="{AC1E5CA1-4F16-C64D-96C1-5C990132BF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3110" y="2060848"/>
              <a:ext cx="503237" cy="5032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 sz="1800" dirty="0"/>
                <a:t>14,e</a:t>
              </a:r>
              <a:r>
                <a:rPr lang="de-DE" sz="1800" baseline="-25000" dirty="0"/>
                <a:t>5</a:t>
              </a:r>
            </a:p>
          </p:txBody>
        </p:sp>
        <p:sp>
          <p:nvSpPr>
            <p:cNvPr id="62" name="Rectangle 13">
              <a:extLst>
                <a:ext uri="{FF2B5EF4-FFF2-40B4-BE49-F238E27FC236}">
                  <a16:creationId xmlns:a16="http://schemas.microsoft.com/office/drawing/2014/main" id="{23814AF9-6088-534F-AEDD-0DB44981BE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31172" y="2060848"/>
              <a:ext cx="503238" cy="5032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 sz="1800" dirty="0"/>
                <a:t>5,e</a:t>
              </a:r>
              <a:r>
                <a:rPr lang="de-DE" sz="1800" baseline="-25000" dirty="0"/>
                <a:t>3</a:t>
              </a:r>
            </a:p>
          </p:txBody>
        </p:sp>
        <p:sp>
          <p:nvSpPr>
            <p:cNvPr id="63" name="Rectangle 14">
              <a:extLst>
                <a:ext uri="{FF2B5EF4-FFF2-40B4-BE49-F238E27FC236}">
                  <a16:creationId xmlns:a16="http://schemas.microsoft.com/office/drawing/2014/main" id="{B8AE1B51-BCF9-2F43-92EF-31ACC19548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47297" y="2060848"/>
              <a:ext cx="503238" cy="5032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 sz="1800" dirty="0"/>
                <a:t>1,e</a:t>
              </a:r>
              <a:r>
                <a:rPr lang="de-DE" sz="1800" baseline="-25000" dirty="0"/>
                <a:t>1</a:t>
              </a:r>
            </a:p>
          </p:txBody>
        </p:sp>
        <p:sp>
          <p:nvSpPr>
            <p:cNvPr id="64" name="Rectangle 15">
              <a:extLst>
                <a:ext uri="{FF2B5EF4-FFF2-40B4-BE49-F238E27FC236}">
                  <a16:creationId xmlns:a16="http://schemas.microsoft.com/office/drawing/2014/main" id="{4A378B28-2519-5F4B-A4C8-36E48FECB2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39235" y="2060848"/>
              <a:ext cx="503237" cy="5032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 sz="1800" dirty="0"/>
                <a:t>3,e</a:t>
              </a:r>
              <a:r>
                <a:rPr lang="de-DE" sz="1800" baseline="-25000" dirty="0"/>
                <a:t>2</a:t>
              </a:r>
            </a:p>
          </p:txBody>
        </p:sp>
        <p:sp>
          <p:nvSpPr>
            <p:cNvPr id="65" name="Rectangle 16">
              <a:extLst>
                <a:ext uri="{FF2B5EF4-FFF2-40B4-BE49-F238E27FC236}">
                  <a16:creationId xmlns:a16="http://schemas.microsoft.com/office/drawing/2014/main" id="{CD60EACB-6F2D-A342-86ED-C007360A4D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44060" y="2060848"/>
              <a:ext cx="503237" cy="5032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 sz="1800" dirty="0"/>
                <a:t>19,e</a:t>
              </a:r>
              <a:r>
                <a:rPr lang="de-DE" sz="1800" baseline="-25000" dirty="0"/>
                <a:t>6</a:t>
              </a:r>
            </a:p>
          </p:txBody>
        </p:sp>
        <p:sp>
          <p:nvSpPr>
            <p:cNvPr id="66" name="Rectangle 17">
              <a:extLst>
                <a:ext uri="{FF2B5EF4-FFF2-40B4-BE49-F238E27FC236}">
                  <a16:creationId xmlns:a16="http://schemas.microsoft.com/office/drawing/2014/main" id="{9BAD74F3-F4DD-C441-B0EF-7CF8A0AF43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55360" y="2060848"/>
              <a:ext cx="503237" cy="5032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 sz="1800" dirty="0"/>
                <a:t>10,e</a:t>
              </a:r>
              <a:r>
                <a:rPr lang="de-DE" sz="1800" baseline="-25000" dirty="0"/>
                <a:t>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540331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E01E5-9C6A-E947-9BE6-5EA88440E902}" type="slidenum">
              <a:rPr lang="de-DE"/>
              <a:pPr/>
              <a:t>7</a:t>
            </a:fld>
            <a:endParaRPr lang="de-DE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Hashing</a:t>
            </a:r>
            <a:r>
              <a:rPr lang="de-DE" dirty="0"/>
              <a:t>: Übliches Anwendungsszenario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sz="2400" dirty="0"/>
              <a:t>Menge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U </a:t>
            </a:r>
            <a:r>
              <a:rPr lang="de-DE" sz="2400" dirty="0"/>
              <a:t>der potentiellen Schlüssel </a:t>
            </a:r>
            <a:r>
              <a:rPr lang="de-DE" sz="2400" dirty="0" err="1">
                <a:solidFill>
                  <a:srgbClr val="3C8C93"/>
                </a:solidFill>
              </a:rPr>
              <a:t>u</a:t>
            </a:r>
            <a:r>
              <a:rPr lang="de-DE" sz="2400" dirty="0"/>
              <a:t> „groß“</a:t>
            </a:r>
          </a:p>
          <a:p>
            <a:pPr>
              <a:lnSpc>
                <a:spcPct val="90000"/>
              </a:lnSpc>
            </a:pPr>
            <a:r>
              <a:rPr lang="de-DE" sz="2400" dirty="0"/>
              <a:t>Anzahl der Feldelemente </a:t>
            </a:r>
            <a:r>
              <a:rPr lang="de-DE" sz="2400" dirty="0" err="1">
                <a:solidFill>
                  <a:srgbClr val="3C8C93"/>
                </a:solidFill>
              </a:rPr>
              <a:t>length</a:t>
            </a:r>
            <a:r>
              <a:rPr lang="de-DE" sz="2400" dirty="0">
                <a:solidFill>
                  <a:srgbClr val="3C8C93"/>
                </a:solidFill>
              </a:rPr>
              <a:t>(T)</a:t>
            </a:r>
            <a:r>
              <a:rPr lang="de-DE" sz="2400" dirty="0"/>
              <a:t> „klein“</a:t>
            </a:r>
          </a:p>
          <a:p>
            <a:pPr>
              <a:lnSpc>
                <a:spcPct val="90000"/>
              </a:lnSpc>
            </a:pPr>
            <a:r>
              <a:rPr lang="de-DE" sz="2400" dirty="0"/>
              <a:t>D.h.: </a:t>
            </a:r>
            <a:r>
              <a:rPr lang="de-DE" sz="2400" dirty="0">
                <a:solidFill>
                  <a:srgbClr val="3C8C93"/>
                </a:solidFill>
              </a:rPr>
              <a:t>|U| &gt;&gt; </a:t>
            </a:r>
            <a:r>
              <a:rPr lang="de-DE" sz="2400" dirty="0" err="1">
                <a:solidFill>
                  <a:srgbClr val="3C8C93"/>
                </a:solidFill>
              </a:rPr>
              <a:t>length</a:t>
            </a:r>
            <a:r>
              <a:rPr lang="de-DE" sz="2400" dirty="0">
                <a:solidFill>
                  <a:srgbClr val="3C8C93"/>
                </a:solidFill>
              </a:rPr>
              <a:t>(T)</a:t>
            </a:r>
            <a:r>
              <a:rPr lang="de-DE" sz="2400" dirty="0"/>
              <a:t>, aber</a:t>
            </a:r>
            <a:r>
              <a:rPr lang="de-DE" sz="2400" dirty="0">
                <a:solidFill>
                  <a:srgbClr val="3C8C93"/>
                </a:solidFill>
              </a:rPr>
              <a:t> </a:t>
            </a:r>
            <a:r>
              <a:rPr lang="de-DE" sz="2400" dirty="0">
                <a:solidFill>
                  <a:srgbClr val="FF0000"/>
                </a:solidFill>
              </a:rPr>
              <a:t>nur „wenige“ </a:t>
            </a:r>
            <a:r>
              <a:rPr lang="de-DE" sz="2400" dirty="0" err="1">
                <a:solidFill>
                  <a:srgbClr val="FF0000"/>
                </a:solidFill>
              </a:rPr>
              <a:t>u</a:t>
            </a:r>
            <a:r>
              <a:rPr lang="de-DE" sz="2400" dirty="0">
                <a:solidFill>
                  <a:srgbClr val="FF0000"/>
                </a:solidFill>
              </a:rPr>
              <a:t> ∈ U werden tatsächlich betrachtet </a:t>
            </a:r>
          </a:p>
          <a:p>
            <a:pPr>
              <a:lnSpc>
                <a:spcPct val="90000"/>
              </a:lnSpc>
            </a:pPr>
            <a:r>
              <a:rPr lang="de-DE" sz="2400" dirty="0">
                <a:solidFill>
                  <a:srgbClr val="000000"/>
                </a:solidFill>
              </a:rPr>
              <a:t>Werte </a:t>
            </a:r>
            <a:r>
              <a:rPr lang="de-DE" sz="2400" dirty="0" err="1">
                <a:solidFill>
                  <a:srgbClr val="3C8C93"/>
                </a:solidFill>
              </a:rPr>
              <a:t>u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2400" dirty="0">
                <a:solidFill>
                  <a:srgbClr val="000000"/>
                </a:solidFill>
              </a:rPr>
              <a:t>können „groß“ sein (viele Bits)</a:t>
            </a:r>
          </a:p>
          <a:p>
            <a:pPr lvl="1">
              <a:lnSpc>
                <a:spcPct val="90000"/>
              </a:lnSpc>
            </a:pPr>
            <a:r>
              <a:rPr lang="de-DE" sz="2000" dirty="0">
                <a:solidFill>
                  <a:srgbClr val="000000"/>
                </a:solidFill>
              </a:rPr>
              <a:t>Große Zahlen, </a:t>
            </a:r>
            <a:r>
              <a:rPr lang="de-DE" sz="2000" dirty="0" err="1">
                <a:solidFill>
                  <a:srgbClr val="000000"/>
                </a:solidFill>
              </a:rPr>
              <a:t>Tupel</a:t>
            </a:r>
            <a:r>
              <a:rPr lang="de-DE" sz="2000" dirty="0">
                <a:solidFill>
                  <a:srgbClr val="000000"/>
                </a:solidFill>
              </a:rPr>
              <a:t> mit vielen Komponenten, Bäume, ...</a:t>
            </a:r>
          </a:p>
          <a:p>
            <a:pPr lvl="1">
              <a:lnSpc>
                <a:spcPct val="90000"/>
              </a:lnSpc>
            </a:pPr>
            <a:r>
              <a:rPr lang="de-DE" sz="2200" dirty="0">
                <a:solidFill>
                  <a:srgbClr val="000000"/>
                </a:solidFill>
              </a:rPr>
              <a:t>Eventuell nur Teile von </a:t>
            </a:r>
            <a:r>
              <a:rPr lang="de-DE" sz="2200" dirty="0" err="1">
                <a:solidFill>
                  <a:srgbClr val="3C8C93"/>
                </a:solidFill>
              </a:rPr>
              <a:t>u</a:t>
            </a:r>
            <a:r>
              <a:rPr lang="de-DE" sz="2200" dirty="0">
                <a:solidFill>
                  <a:srgbClr val="000000"/>
                </a:solidFill>
              </a:rPr>
              <a:t> zur einfachen Bestimmung des Index für </a:t>
            </a:r>
            <a:r>
              <a:rPr lang="de-DE" sz="2200" dirty="0">
                <a:solidFill>
                  <a:srgbClr val="3C8C93"/>
                </a:solidFill>
              </a:rPr>
              <a:t>T</a:t>
            </a:r>
            <a:r>
              <a:rPr lang="de-DE" sz="2200" dirty="0">
                <a:solidFill>
                  <a:srgbClr val="000000"/>
                </a:solidFill>
              </a:rPr>
              <a:t> betrachtet</a:t>
            </a:r>
          </a:p>
          <a:p>
            <a:pPr lvl="2">
              <a:lnSpc>
                <a:spcPct val="90000"/>
              </a:lnSpc>
            </a:pPr>
            <a:r>
              <a:rPr lang="de-DE" sz="1800" dirty="0">
                <a:solidFill>
                  <a:srgbClr val="000000"/>
                </a:solidFill>
              </a:rPr>
              <a:t>Nur einige Zeichen einer Zeichenkette betrachtet</a:t>
            </a:r>
          </a:p>
          <a:p>
            <a:pPr lvl="2">
              <a:lnSpc>
                <a:spcPct val="90000"/>
              </a:lnSpc>
            </a:pPr>
            <a:r>
              <a:rPr lang="de-DE" sz="1800" dirty="0">
                <a:solidFill>
                  <a:srgbClr val="000000"/>
                </a:solidFill>
              </a:rPr>
              <a:t>Bäume nur bis zu best. Tiefe betrachtet</a:t>
            </a:r>
          </a:p>
          <a:p>
            <a:pPr lvl="1">
              <a:lnSpc>
                <a:spcPct val="90000"/>
              </a:lnSpc>
            </a:pPr>
            <a:r>
              <a:rPr lang="de-DE" sz="2200" dirty="0">
                <a:solidFill>
                  <a:srgbClr val="000000"/>
                </a:solidFill>
              </a:rPr>
              <a:t>Sonst Abbildungsvorgang </a:t>
            </a:r>
            <a:r>
              <a:rPr lang="de-DE" sz="2200" dirty="0">
                <a:solidFill>
                  <a:schemeClr val="accent1">
                    <a:lumMod val="50000"/>
                  </a:schemeClr>
                </a:solidFill>
              </a:rPr>
              <a:t>h</a:t>
            </a:r>
            <a:r>
              <a:rPr lang="de-DE" sz="2200" dirty="0">
                <a:solidFill>
                  <a:srgbClr val="000000"/>
                </a:solidFill>
              </a:rPr>
              <a:t> evtl. zu aufwendig</a:t>
            </a:r>
          </a:p>
          <a:p>
            <a:pPr>
              <a:lnSpc>
                <a:spcPct val="90000"/>
              </a:lnSpc>
            </a:pPr>
            <a:r>
              <a:rPr lang="de-DE" sz="2400" dirty="0">
                <a:solidFill>
                  <a:srgbClr val="000000"/>
                </a:solidFill>
              </a:rPr>
              <a:t>Folge der großen Menge bzw. der teilweisen Betrachtung:</a:t>
            </a:r>
          </a:p>
          <a:p>
            <a:pPr lvl="1">
              <a:lnSpc>
                <a:spcPct val="90000"/>
              </a:lnSpc>
            </a:pPr>
            <a:r>
              <a:rPr lang="de-DE" sz="2200" dirty="0">
                <a:solidFill>
                  <a:srgbClr val="000000"/>
                </a:solidFill>
              </a:rPr>
              <a:t>Verschiedene Elemente möglicherweise auf gleichen Index abgebildet (</a:t>
            </a:r>
            <a:r>
              <a:rPr lang="de-DE" sz="2200" dirty="0">
                <a:solidFill>
                  <a:srgbClr val="FF0000"/>
                </a:solidFill>
              </a:rPr>
              <a:t>Kollision</a:t>
            </a:r>
            <a:r>
              <a:rPr lang="de-DE" sz="2200" dirty="0">
                <a:solidFill>
                  <a:srgbClr val="00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51611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Hashfunktionen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507288" cy="5203825"/>
          </a:xfrm>
        </p:spPr>
        <p:txBody>
          <a:bodyPr/>
          <a:lstStyle/>
          <a:p>
            <a:r>
              <a:rPr lang="de-DE" dirty="0"/>
              <a:t>Hashfunktionen müssen i.A. anwendungsspezifisch definiert werden (oft für Basisdatentypen Standardimplementierungen angeboten)</a:t>
            </a:r>
          </a:p>
          <a:p>
            <a:r>
              <a:rPr lang="de-DE" dirty="0"/>
              <a:t>Hashwerte sollen möglichst gleichmäßig gestreut werden</a:t>
            </a:r>
            <a:br>
              <a:rPr lang="de-DE" dirty="0"/>
            </a:br>
            <a:r>
              <a:rPr lang="de-DE" dirty="0"/>
              <a:t>(sonst Kollisionen vorprogrammiert)</a:t>
            </a:r>
          </a:p>
          <a:p>
            <a:r>
              <a:rPr lang="de-DE" dirty="0"/>
              <a:t>Ein erstes Beispiel für </a:t>
            </a:r>
            <a:r>
              <a:rPr lang="de-DE" dirty="0">
                <a:solidFill>
                  <a:srgbClr val="3C8C93"/>
                </a:solidFill>
              </a:rPr>
              <a:t>U = Integer</a:t>
            </a:r>
            <a:r>
              <a:rPr lang="de-DE" dirty="0"/>
              <a:t>:</a:t>
            </a:r>
          </a:p>
          <a:p>
            <a:pPr marL="0" indent="0">
              <a:buNone/>
            </a:pPr>
            <a:r>
              <a:rPr lang="en-GB" dirty="0">
                <a:solidFill>
                  <a:srgbClr val="0000FF"/>
                </a:solidFill>
                <a:latin typeface="Courier New" panose="02070309020205020404" pitchFamily="49" charset="0"/>
              </a:rPr>
              <a:t>  function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dirty="0">
                <a:solidFill>
                  <a:srgbClr val="795E26"/>
                </a:solidFill>
                <a:latin typeface="Courier New" panose="02070309020205020404" pitchFamily="49" charset="0"/>
              </a:rPr>
              <a:t>h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(u)</a:t>
            </a:r>
            <a:b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</a:b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    </a:t>
            </a:r>
            <a:r>
              <a:rPr lang="en-GB" dirty="0">
                <a:solidFill>
                  <a:srgbClr val="AF00DB"/>
                </a:solidFill>
                <a:latin typeface="Courier New" panose="02070309020205020404" pitchFamily="49" charset="0"/>
              </a:rPr>
              <a:t>return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 u % m </a:t>
            </a:r>
            <a:r>
              <a:rPr lang="en-GB" dirty="0">
                <a:solidFill>
                  <a:srgbClr val="008000"/>
                </a:solidFill>
                <a:latin typeface="Courier New" panose="02070309020205020404" pitchFamily="49" charset="0"/>
              </a:rPr>
              <a:t># modulo</a:t>
            </a:r>
            <a:b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</a:b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GB" dirty="0">
                <a:solidFill>
                  <a:srgbClr val="AF00DB"/>
                </a:solidFill>
                <a:latin typeface="Courier New" panose="02070309020205020404" pitchFamily="49" charset="0"/>
              </a:rPr>
              <a:t>end</a:t>
            </a:r>
            <a:b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</a:b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de-DE" dirty="0"/>
              <a:t>wobei m die Länge des Feldes ist </a:t>
            </a:r>
            <a:endParaRPr lang="en-GB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de-DE" dirty="0">
                <a:solidFill>
                  <a:srgbClr val="000000"/>
                </a:solidFill>
              </a:rPr>
              <a:t>Kann man </a:t>
            </a:r>
            <a:r>
              <a:rPr lang="de-DE" dirty="0">
                <a:solidFill>
                  <a:srgbClr val="0D15FF"/>
                </a:solidFill>
              </a:rPr>
              <a:t>h </a:t>
            </a:r>
            <a:r>
              <a:rPr lang="de-DE" dirty="0">
                <a:solidFill>
                  <a:srgbClr val="000000"/>
                </a:solidFill>
              </a:rPr>
              <a:t>auf komplexen Objekten über deren „Adresse“ realisieren?</a:t>
            </a:r>
          </a:p>
          <a:p>
            <a:pPr marL="0" indent="0">
              <a:buNone/>
            </a:pPr>
            <a:endParaRPr lang="en-GB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457200" lvl="1" indent="0">
              <a:buNone/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8</a:t>
            </a:fld>
            <a:endParaRPr lang="de-DE"/>
          </a:p>
        </p:txBody>
      </p:sp>
      <p:sp>
        <p:nvSpPr>
          <p:cNvPr id="6" name="Rechteckige Legende 5"/>
          <p:cNvSpPr/>
          <p:nvPr/>
        </p:nvSpPr>
        <p:spPr>
          <a:xfrm>
            <a:off x="6228184" y="2996952"/>
            <a:ext cx="2664296" cy="1440160"/>
          </a:xfrm>
          <a:prstGeom prst="wedgeRectCallout">
            <a:avLst>
              <a:gd name="adj1" fmla="val -104728"/>
              <a:gd name="adj2" fmla="val 2744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Falls m keine Primzahl: </a:t>
            </a:r>
            <a:r>
              <a:rPr lang="de-DE" dirty="0">
                <a:solidFill>
                  <a:schemeClr val="tx1"/>
                </a:solidFill>
              </a:rPr>
              <a:t>Schlüssel seien alle Vielfache von 10 und Tabellengröße sei 100 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  <a:sym typeface="Wingdings"/>
              </a:rPr>
              <a:t> </a:t>
            </a:r>
            <a:r>
              <a:rPr lang="de-DE" dirty="0">
                <a:solidFill>
                  <a:schemeClr val="tx1"/>
                </a:solidFill>
              </a:rPr>
              <a:t>Viele Kollisionen</a:t>
            </a:r>
          </a:p>
        </p:txBody>
      </p:sp>
      <p:sp>
        <p:nvSpPr>
          <p:cNvPr id="7" name="Wolkenförmige Legende 4">
            <a:extLst>
              <a:ext uri="{FF2B5EF4-FFF2-40B4-BE49-F238E27FC236}">
                <a16:creationId xmlns:a16="http://schemas.microsoft.com/office/drawing/2014/main" id="{3F66C9A9-A45A-AFB5-7B81-42C733B64D8E}"/>
              </a:ext>
            </a:extLst>
          </p:cNvPr>
          <p:cNvSpPr/>
          <p:nvPr/>
        </p:nvSpPr>
        <p:spPr>
          <a:xfrm>
            <a:off x="6372200" y="4509120"/>
            <a:ext cx="2592288" cy="1080120"/>
          </a:xfrm>
          <a:prstGeom prst="cloudCallout">
            <a:avLst>
              <a:gd name="adj1" fmla="val -101964"/>
              <a:gd name="adj2" fmla="val 44348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rgbClr val="000000"/>
                </a:solidFill>
              </a:rPr>
              <a:t>Warum i.A. nicht?</a:t>
            </a:r>
          </a:p>
        </p:txBody>
      </p:sp>
    </p:spTree>
    <p:extLst>
      <p:ext uri="{BB962C8B-B14F-4D97-AF65-F5344CB8AC3E}">
        <p14:creationId xmlns:p14="http://schemas.microsoft.com/office/powerpoint/2010/main" val="3121758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Hashfunktionen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Man möchte den Nutzer nicht zwingen, </a:t>
            </a:r>
            <a:br>
              <a:rPr lang="de-DE" dirty="0"/>
            </a:br>
            <a:r>
              <a:rPr lang="de-DE" dirty="0"/>
              <a:t>sich für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length</a:t>
            </a:r>
            <a:r>
              <a:rPr lang="de-DE" dirty="0"/>
              <a:t> eine Primzahl auszudenken</a:t>
            </a:r>
          </a:p>
          <a:p>
            <a:r>
              <a:rPr lang="de-DE" dirty="0"/>
              <a:t>Veränderte Hashfunktion für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u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 ∈ </a:t>
            </a:r>
            <a:r>
              <a:rPr lang="de-DE" dirty="0">
                <a:solidFill>
                  <a:srgbClr val="3C8C93"/>
                </a:solidFill>
              </a:rPr>
              <a:t>Integer</a:t>
            </a:r>
            <a:r>
              <a:rPr lang="de-DE" dirty="0"/>
              <a:t> :</a:t>
            </a:r>
          </a:p>
          <a:p>
            <a:pPr marL="457200" lvl="1" indent="0">
              <a:buNone/>
            </a:pPr>
            <a:endParaRPr lang="de-DE" b="1" dirty="0"/>
          </a:p>
          <a:p>
            <a:pPr marL="0" indent="0">
              <a:buNone/>
            </a:pPr>
            <a:r>
              <a:rPr lang="en-GB" sz="2400" dirty="0">
                <a:solidFill>
                  <a:srgbClr val="0000FF"/>
                </a:solidFill>
                <a:latin typeface="Courier New" panose="02070309020205020404" pitchFamily="49" charset="0"/>
              </a:rPr>
              <a:t>  function</a:t>
            </a:r>
            <a:r>
              <a:rPr lang="en-GB" sz="2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2400" dirty="0">
                <a:solidFill>
                  <a:srgbClr val="795E26"/>
                </a:solidFill>
                <a:latin typeface="Courier New" panose="02070309020205020404" pitchFamily="49" charset="0"/>
              </a:rPr>
              <a:t>h</a:t>
            </a:r>
            <a:r>
              <a:rPr lang="en-GB" sz="2400" dirty="0">
                <a:solidFill>
                  <a:srgbClr val="000000"/>
                </a:solidFill>
                <a:latin typeface="Courier New" panose="02070309020205020404" pitchFamily="49" charset="0"/>
              </a:rPr>
              <a:t>(u)</a:t>
            </a:r>
          </a:p>
          <a:p>
            <a:pPr marL="457200" lvl="1" indent="0">
              <a:buNone/>
            </a:pPr>
            <a:r>
              <a:rPr lang="en-GB" sz="2000" dirty="0">
                <a:solidFill>
                  <a:srgbClr val="AF00DB"/>
                </a:solidFill>
                <a:latin typeface="Courier New" panose="02070309020205020404" pitchFamily="49" charset="0"/>
              </a:rPr>
              <a:t>  return</a:t>
            </a:r>
            <a:r>
              <a:rPr lang="en-GB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( u % p ) % m</a:t>
            </a:r>
          </a:p>
          <a:p>
            <a:pPr marL="0" indent="0">
              <a:buNone/>
            </a:pPr>
            <a:r>
              <a:rPr lang="en-GB" sz="2400" dirty="0">
                <a:solidFill>
                  <a:srgbClr val="AF00DB"/>
                </a:solidFill>
                <a:latin typeface="Courier New" panose="02070309020205020404" pitchFamily="49" charset="0"/>
              </a:rPr>
              <a:t>  </a:t>
            </a:r>
            <a:r>
              <a:rPr lang="en-GB" sz="2400" dirty="0">
                <a:solidFill>
                  <a:srgbClr val="0000FF"/>
                </a:solidFill>
                <a:latin typeface="Courier New" panose="02070309020205020404" pitchFamily="49" charset="0"/>
              </a:rPr>
              <a:t>end</a:t>
            </a:r>
            <a:b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</a:br>
            <a:endParaRPr lang="de-DE" b="1" dirty="0">
              <a:solidFill>
                <a:srgbClr val="000000"/>
              </a:solidFill>
            </a:endParaRPr>
          </a:p>
          <a:p>
            <a:pPr marL="457200" lvl="1" indent="0">
              <a:buNone/>
            </a:pPr>
            <a:r>
              <a:rPr lang="de-DE" dirty="0"/>
              <a:t>wobei</a:t>
            </a:r>
            <a:r>
              <a:rPr lang="de-DE" dirty="0">
                <a:solidFill>
                  <a:srgbClr val="3C8C93"/>
                </a:solidFill>
              </a:rPr>
              <a:t> p &gt;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 m </a:t>
            </a:r>
            <a:r>
              <a:rPr lang="de-DE" dirty="0"/>
              <a:t>eine „interne“ Primzahl und</a:t>
            </a:r>
            <a:br>
              <a:rPr lang="de-DE" dirty="0">
                <a:solidFill>
                  <a:srgbClr val="3C8C93"/>
                </a:solidFill>
              </a:rPr>
            </a:b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m </a:t>
            </a:r>
            <a:r>
              <a:rPr lang="de-DE" dirty="0">
                <a:solidFill>
                  <a:srgbClr val="000000"/>
                </a:solidFill>
              </a:rPr>
              <a:t>nicht notwendigerweise prim</a:t>
            </a:r>
            <a:r>
              <a:rPr lang="de-DE" dirty="0">
                <a:solidFill>
                  <a:srgbClr val="3C8C93"/>
                </a:solidFill>
              </a:rPr>
              <a:t> </a:t>
            </a:r>
            <a:endParaRPr lang="de-DE" dirty="0">
              <a:solidFill>
                <a:srgbClr val="000000"/>
              </a:solidFill>
            </a:endParaRPr>
          </a:p>
          <a:p>
            <a:endParaRPr lang="de-DE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2242122"/>
      </p:ext>
    </p:extLst>
  </p:cSld>
  <p:clrMapOvr>
    <a:masterClrMapping/>
  </p:clrMapOvr>
</p:sld>
</file>

<file path=ppt/theme/theme1.xml><?xml version="1.0" encoding="utf-8"?>
<a:theme xmlns:a="http://schemas.openxmlformats.org/drawingml/2006/main" name="7_Standarddesign">
  <a:themeElements>
    <a:clrScheme name="7_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Standarddesign">
      <a:majorFont>
        <a:latin typeface="Myriad Pro"/>
        <a:ea typeface="ＭＳ Ｐゴシック"/>
        <a:cs typeface=""/>
      </a:majorFont>
      <a:minorFont>
        <a:latin typeface="Myriad Pro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7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335</TotalTime>
  <Words>4097</Words>
  <Application>Microsoft Macintosh PowerPoint</Application>
  <PresentationFormat>On-screen Show (4:3)</PresentationFormat>
  <Paragraphs>798</Paragraphs>
  <Slides>55</Slides>
  <Notes>0</Notes>
  <HiddenSlides>1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55</vt:i4>
      </vt:variant>
    </vt:vector>
  </HeadingPairs>
  <TitlesOfParts>
    <vt:vector size="70" baseType="lpstr">
      <vt:lpstr>Arial</vt:lpstr>
      <vt:lpstr>Calibri</vt:lpstr>
      <vt:lpstr>Cambria Math</vt:lpstr>
      <vt:lpstr>cmsy10</vt:lpstr>
      <vt:lpstr>Courier New</vt:lpstr>
      <vt:lpstr>Menlo</vt:lpstr>
      <vt:lpstr>msam6</vt:lpstr>
      <vt:lpstr>Myriad Pro</vt:lpstr>
      <vt:lpstr>Symbol</vt:lpstr>
      <vt:lpstr>Tahoma</vt:lpstr>
      <vt:lpstr>Wingdings</vt:lpstr>
      <vt:lpstr>7_Standarddesign</vt:lpstr>
      <vt:lpstr>Clip</vt:lpstr>
      <vt:lpstr>Formel</vt:lpstr>
      <vt:lpstr>Equation</vt:lpstr>
      <vt:lpstr>Algorithmen und Datenstrukturen</vt:lpstr>
      <vt:lpstr>Danksagung</vt:lpstr>
      <vt:lpstr>Wörterbuch-Datenstruktur</vt:lpstr>
      <vt:lpstr>Wörterbücher</vt:lpstr>
      <vt:lpstr>Hashing (Streuung)</vt:lpstr>
      <vt:lpstr>Assoziation durch Hashing</vt:lpstr>
      <vt:lpstr>Hashing: Übliches Anwendungsszenario</vt:lpstr>
      <vt:lpstr>Hashfunktionen</vt:lpstr>
      <vt:lpstr>Hashfunktionen</vt:lpstr>
      <vt:lpstr>Dictionary selbst gebaut</vt:lpstr>
      <vt:lpstr>Hashing (perfekte Streuung, keine Kollisionen)</vt:lpstr>
      <vt:lpstr>Hashing zur Assoziation und zum Suchen</vt:lpstr>
      <vt:lpstr>Hashing mit Verkettung1 (Kollisionslisten)</vt:lpstr>
      <vt:lpstr>Dictionary selbst gebaut</vt:lpstr>
      <vt:lpstr>Hashing mit Verkettung</vt:lpstr>
      <vt:lpstr>Analyse der Komplexität bei Verkettung</vt:lpstr>
      <vt:lpstr>Dynamische Hashtabelle</vt:lpstr>
      <vt:lpstr>Dynamische Hashtabelle</vt:lpstr>
      <vt:lpstr>Dynamische Hashtabelle</vt:lpstr>
      <vt:lpstr>Dynamische Hashtabelle</vt:lpstr>
      <vt:lpstr>Dynamische Hashtabelle</vt:lpstr>
      <vt:lpstr>Dynamische Hashtabelle</vt:lpstr>
      <vt:lpstr>Offene Adressierung</vt:lpstr>
      <vt:lpstr>Offene Adressierung</vt:lpstr>
      <vt:lpstr>Einfügung von x: Lineares Sondieren</vt:lpstr>
      <vt:lpstr>Hashing mit Linearer Sondierung (Linear Probing)</vt:lpstr>
      <vt:lpstr>Hashing mit Linearer Sondierung</vt:lpstr>
      <vt:lpstr>Hashing mit Linearer Sondierung</vt:lpstr>
      <vt:lpstr>Nachteile der Linearen Sondierung</vt:lpstr>
      <vt:lpstr>Analyse der offenen Adressierung</vt:lpstr>
      <vt:lpstr>Analyse der erfolglosen Suche</vt:lpstr>
      <vt:lpstr>Analyse der erfolgreichen Suche</vt:lpstr>
      <vt:lpstr>Zufälliges Sondieren</vt:lpstr>
      <vt:lpstr>Vergleich mit zufälligem Sondieren</vt:lpstr>
      <vt:lpstr>Quadratisches Sondieren</vt:lpstr>
      <vt:lpstr>Löschen von Einträgen bei offener Adressierung</vt:lpstr>
      <vt:lpstr>Analyse Quadratisches Sondieren</vt:lpstr>
      <vt:lpstr>Review Hashing</vt:lpstr>
      <vt:lpstr>Doppel-Hashing</vt:lpstr>
      <vt:lpstr>Praktische Effizienz von doppeltem Hashing</vt:lpstr>
      <vt:lpstr>Analyse Hashing</vt:lpstr>
      <vt:lpstr>Vergleiche</vt:lpstr>
      <vt:lpstr>Zusammenfassung: Hashing</vt:lpstr>
      <vt:lpstr>Statisches Wörterbuch</vt:lpstr>
      <vt:lpstr>Statisches Wörterbuch (FKS-Hashing)</vt:lpstr>
      <vt:lpstr>Statisches Wörterbuch</vt:lpstr>
      <vt:lpstr>Statisches Wörterbuch</vt:lpstr>
      <vt:lpstr>Hashing: Prüfsummen und Verschlüsselung</vt:lpstr>
      <vt:lpstr>Vermeidung schwieriger Eingaben</vt:lpstr>
      <vt:lpstr>Änderung der Hashfunktion bei Hashtabelle</vt:lpstr>
      <vt:lpstr>Universelles Hashing1</vt:lpstr>
      <vt:lpstr>Universelles Hashing</vt:lpstr>
      <vt:lpstr>PowerPoint Presentation</vt:lpstr>
      <vt:lpstr>Wörterbücher in Julia</vt:lpstr>
      <vt:lpstr>Zusammenfassung: Hashing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Uli</dc:creator>
  <cp:lastModifiedBy>Ralf Möller</cp:lastModifiedBy>
  <cp:revision>1409</cp:revision>
  <cp:lastPrinted>2015-06-03T13:00:33Z</cp:lastPrinted>
  <dcterms:created xsi:type="dcterms:W3CDTF">2010-04-27T12:26:40Z</dcterms:created>
  <dcterms:modified xsi:type="dcterms:W3CDTF">2023-06-07T12:49:19Z</dcterms:modified>
</cp:coreProperties>
</file>