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7"/>
  </p:notesMasterIdLst>
  <p:handoutMasterIdLst>
    <p:handoutMasterId r:id="rId48"/>
  </p:handoutMasterIdLst>
  <p:sldIdLst>
    <p:sldId id="273" r:id="rId2"/>
    <p:sldId id="474" r:id="rId3"/>
    <p:sldId id="479" r:id="rId4"/>
    <p:sldId id="421" r:id="rId5"/>
    <p:sldId id="478" r:id="rId6"/>
    <p:sldId id="422" r:id="rId7"/>
    <p:sldId id="424" r:id="rId8"/>
    <p:sldId id="425" r:id="rId9"/>
    <p:sldId id="426" r:id="rId10"/>
    <p:sldId id="427" r:id="rId11"/>
    <p:sldId id="428" r:id="rId12"/>
    <p:sldId id="429" r:id="rId13"/>
    <p:sldId id="430" r:id="rId14"/>
    <p:sldId id="431" r:id="rId15"/>
    <p:sldId id="432" r:id="rId16"/>
    <p:sldId id="433" r:id="rId17"/>
    <p:sldId id="434" r:id="rId18"/>
    <p:sldId id="476" r:id="rId19"/>
    <p:sldId id="437" r:id="rId20"/>
    <p:sldId id="466" r:id="rId21"/>
    <p:sldId id="439" r:id="rId22"/>
    <p:sldId id="440" r:id="rId23"/>
    <p:sldId id="441" r:id="rId24"/>
    <p:sldId id="442" r:id="rId25"/>
    <p:sldId id="443" r:id="rId26"/>
    <p:sldId id="445" r:id="rId27"/>
    <p:sldId id="481" r:id="rId28"/>
    <p:sldId id="446" r:id="rId29"/>
    <p:sldId id="447" r:id="rId30"/>
    <p:sldId id="448" r:id="rId31"/>
    <p:sldId id="449" r:id="rId32"/>
    <p:sldId id="450" r:id="rId33"/>
    <p:sldId id="451" r:id="rId34"/>
    <p:sldId id="452" r:id="rId35"/>
    <p:sldId id="453" r:id="rId36"/>
    <p:sldId id="454" r:id="rId37"/>
    <p:sldId id="455" r:id="rId38"/>
    <p:sldId id="456" r:id="rId39"/>
    <p:sldId id="457" r:id="rId40"/>
    <p:sldId id="459" r:id="rId41"/>
    <p:sldId id="460" r:id="rId42"/>
    <p:sldId id="461" r:id="rId43"/>
    <p:sldId id="467" r:id="rId44"/>
    <p:sldId id="468" r:id="rId45"/>
    <p:sldId id="477" r:id="rId4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1735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15"/>
    <p:restoredTop sz="94694"/>
  </p:normalViewPr>
  <p:slideViewPr>
    <p:cSldViewPr>
      <p:cViewPr varScale="1">
        <p:scale>
          <a:sx n="117" d="100"/>
          <a:sy n="117" d="100"/>
        </p:scale>
        <p:origin x="159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06.07.23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06.07.23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7654FCC-8EC1-844D-8B26-183CCE76230A}" type="slidenum">
              <a:rPr lang="de-DE" altLang="en-US" sz="1300">
                <a:ea typeface="MS PGothic" charset="-128"/>
              </a:rPr>
              <a:pPr/>
              <a:t>2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13667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8EE4F0C-C720-314B-9AD6-8210E2CECAFA}" type="slidenum">
              <a:rPr lang="de-DE" altLang="en-US" sz="1300">
                <a:ea typeface="MS PGothic" charset="-128"/>
              </a:rPr>
              <a:pPr/>
              <a:t>12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9837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84E7AB0-38D6-E142-81E1-F7D51A2929CB}" type="slidenum">
              <a:rPr lang="de-DE" altLang="en-US" sz="1300">
                <a:ea typeface="MS PGothic" charset="-128"/>
              </a:rPr>
              <a:pPr/>
              <a:t>13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9241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91354E2-0785-EA42-B876-AE5FAD0BD42D}" type="slidenum">
              <a:rPr lang="de-DE" altLang="en-US" sz="1300">
                <a:ea typeface="MS PGothic" charset="-128"/>
              </a:rPr>
              <a:pPr/>
              <a:t>14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2236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9483E49-072D-0842-95BE-C4759EEFFB7F}" type="slidenum">
              <a:rPr lang="de-DE" altLang="en-US" sz="1300">
                <a:ea typeface="MS PGothic" charset="-128"/>
              </a:rPr>
              <a:pPr/>
              <a:t>15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08865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E1BA97F-4670-9048-8454-0B4B0DC13D88}" type="slidenum">
              <a:rPr lang="de-DE" altLang="en-US" sz="1300">
                <a:ea typeface="MS PGothic" charset="-128"/>
              </a:rPr>
              <a:pPr/>
              <a:t>16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11728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7865F42-5BD5-A948-8A3D-C7F554573E62}" type="slidenum">
              <a:rPr lang="de-DE" altLang="en-US" sz="1300">
                <a:ea typeface="MS PGothic" charset="-128"/>
              </a:rPr>
              <a:pPr/>
              <a:t>17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3754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58207F7A-3897-C94D-BEC4-089E8E2B19D2}" type="slidenum">
              <a:rPr lang="de-DE" altLang="en-US" sz="1300">
                <a:ea typeface="MS PGothic" charset="-128"/>
              </a:rPr>
              <a:pPr/>
              <a:t>18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07229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BBCCDCD-4BF6-0E44-9E3F-CEC8113D91A1}" type="slidenum">
              <a:rPr lang="de-DE" altLang="en-US" sz="1300">
                <a:ea typeface="MS PGothic" charset="-128"/>
              </a:rPr>
              <a:pPr/>
              <a:t>19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ea typeface="MS PGothic" charset="-128"/>
              </a:rPr>
              <a:t>This means that if there is a solution, breadth-first search will find it regardless of the kind of graph.</a:t>
            </a:r>
            <a:endParaRPr lang="de-DE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40014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B405FB9-9269-5B4E-9900-14FFC4CE0677}" type="slidenum">
              <a:rPr lang="de-DE" altLang="en-US" sz="1300">
                <a:ea typeface="MS PGothic" charset="-128"/>
              </a:rPr>
              <a:pPr/>
              <a:t>21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84418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A9A4271-850E-524C-B3AB-AA2050E09236}" type="slidenum">
              <a:rPr lang="de-DE" altLang="en-US" sz="1300">
                <a:ea typeface="MS PGothic" charset="-128"/>
              </a:rPr>
              <a:pPr/>
              <a:t>22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8419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7654FCC-8EC1-844D-8B26-183CCE76230A}" type="slidenum">
              <a:rPr lang="de-DE" altLang="en-US" sz="1300">
                <a:ea typeface="MS PGothic" charset="-128"/>
              </a:rPr>
              <a:pPr/>
              <a:t>3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 dirty="0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48774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591D55C-627B-3144-8530-6208023F5EDD}" type="slidenum">
              <a:rPr lang="de-DE" altLang="en-US" sz="1300">
                <a:ea typeface="MS PGothic" charset="-128"/>
              </a:rPr>
              <a:pPr/>
              <a:t>23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93685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29E05AE1-F522-5246-96D2-6CD471AB97D8}" type="slidenum">
              <a:rPr lang="de-DE" altLang="en-US" sz="1300">
                <a:ea typeface="MS PGothic" charset="-128"/>
              </a:rPr>
              <a:pPr/>
              <a:t>24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56575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C7D68E15-93AC-924C-ADAB-2AA90064C142}" type="slidenum">
              <a:rPr lang="de-DE" altLang="en-US" sz="1300">
                <a:ea typeface="MS PGothic" charset="-128"/>
              </a:rPr>
              <a:pPr/>
              <a:t>25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68857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5795E6C-B121-D944-8191-13BC60812809}" type="slidenum">
              <a:rPr lang="de-DE" altLang="en-US" sz="1300">
                <a:ea typeface="MS PGothic" charset="-128"/>
              </a:rPr>
              <a:pPr/>
              <a:t>26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71315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58207F7A-3897-C94D-BEC4-089E8E2B19D2}" type="slidenum">
              <a:rPr lang="de-DE" altLang="en-US" sz="1300">
                <a:ea typeface="MS PGothic" charset="-128"/>
              </a:rPr>
              <a:pPr/>
              <a:t>28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89673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F77AE1A-3FCA-F14F-8F8B-4440FEE5B992}" type="slidenum">
              <a:rPr lang="de-DE" altLang="en-US" sz="1300">
                <a:ea typeface="MS PGothic" charset="-128"/>
              </a:rPr>
              <a:pPr/>
              <a:t>29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06233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DFE6817-CC68-9F46-966A-DC8C3C34E239}" type="slidenum">
              <a:rPr lang="de-DE" altLang="en-US" sz="1300">
                <a:ea typeface="MS PGothic" charset="-128"/>
              </a:rPr>
              <a:pPr/>
              <a:t>30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56602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5D3EA2D-2E49-BB4E-9B61-5A70D0689512}" type="slidenum">
              <a:rPr lang="de-DE" altLang="en-US" sz="1300">
                <a:ea typeface="MS PGothic" charset="-128"/>
              </a:rPr>
              <a:pPr/>
              <a:t>31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3173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BD487AC-1C01-E54B-B936-8C14F5D02091}" type="slidenum">
              <a:rPr lang="de-DE" altLang="en-US" sz="1300">
                <a:ea typeface="MS PGothic" charset="-128"/>
              </a:rPr>
              <a:pPr/>
              <a:t>32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56074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9835933-48F6-234C-8D6F-E36A5AC07D64}" type="slidenum">
              <a:rPr lang="de-DE" altLang="en-US" sz="1300">
                <a:ea typeface="MS PGothic" charset="-128"/>
              </a:rPr>
              <a:pPr/>
              <a:t>33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156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18D4F11D-8714-9642-8788-0E3C53E1FE52}" type="slidenum">
              <a:rPr lang="de-DE" altLang="en-US" sz="1300">
                <a:ea typeface="MS PGothic" charset="-128"/>
              </a:rPr>
              <a:pPr/>
              <a:t>4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8033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EA71CC32-B8C7-2640-AE6F-2D33D269FD99}" type="slidenum">
              <a:rPr lang="de-DE" altLang="en-US" sz="1300">
                <a:ea typeface="MS PGothic" charset="-128"/>
              </a:rPr>
              <a:pPr/>
              <a:t>34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14696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8E1019C-988A-6940-9E23-514A45570AD0}" type="slidenum">
              <a:rPr lang="de-DE" altLang="en-US" sz="1300">
                <a:ea typeface="MS PGothic" charset="-128"/>
              </a:rPr>
              <a:pPr/>
              <a:t>35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64215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AAC4CC4-37AD-444F-82AE-92D63E971140}" type="slidenum">
              <a:rPr lang="de-DE" altLang="en-US" sz="1300">
                <a:ea typeface="MS PGothic" charset="-128"/>
              </a:rPr>
              <a:pPr/>
              <a:t>36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531152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6C2E307-A05E-614F-A264-AF1A61935C2C}" type="slidenum">
              <a:rPr lang="de-DE" altLang="en-US" sz="1300">
                <a:ea typeface="MS PGothic" charset="-128"/>
              </a:rPr>
              <a:pPr/>
              <a:t>37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21030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5983C3FC-5FE7-2E46-B58A-8B3E0EB3222B}" type="slidenum">
              <a:rPr lang="de-DE" altLang="en-US" sz="1300">
                <a:ea typeface="MS PGothic" charset="-128"/>
              </a:rPr>
              <a:pPr/>
              <a:t>39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56505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ED7F4194-45C4-704D-BA9C-3710D9AA4FDF}" type="slidenum">
              <a:rPr lang="de-DE" altLang="en-US" sz="1300">
                <a:ea typeface="MS PGothic" charset="-128"/>
              </a:rPr>
              <a:pPr/>
              <a:t>41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dirty="0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565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5937E821-761D-2D42-9556-F354F128FF54}" type="slidenum">
              <a:rPr lang="de-DE" altLang="en-US" sz="1300">
                <a:ea typeface="MS PGothic" charset="-128"/>
              </a:rPr>
              <a:pPr/>
              <a:t>6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2652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A1B6CEB-72D7-824B-9299-FB121D560003}" type="slidenum">
              <a:rPr lang="de-DE" altLang="en-US" sz="1300">
                <a:ea typeface="MS PGothic" charset="-128"/>
              </a:rPr>
              <a:pPr/>
              <a:t>7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5198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E6F6A53-F034-CB45-9DBA-9ADC4927EF8B}" type="slidenum">
              <a:rPr lang="de-DE" altLang="en-US" sz="1300">
                <a:ea typeface="MS PGothic" charset="-128"/>
              </a:rPr>
              <a:pPr/>
              <a:t>8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0752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4F1492C-4D09-C345-B9D6-DC3A79C9A98D}" type="slidenum">
              <a:rPr lang="de-DE" altLang="en-US" sz="1300">
                <a:ea typeface="MS PGothic" charset="-128"/>
              </a:rPr>
              <a:pPr/>
              <a:t>9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7986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28977BF-FBC6-5F4E-AA3A-CB1622C3664D}" type="slidenum">
              <a:rPr lang="de-DE" altLang="en-US" sz="1300">
                <a:ea typeface="MS PGothic" charset="-128"/>
              </a:rPr>
              <a:pPr/>
              <a:t>10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642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7CBE8F5-E6B6-F641-B666-0290E1AF38DF}" type="slidenum">
              <a:rPr lang="de-DE" altLang="en-US" sz="1300">
                <a:ea typeface="MS PGothic" charset="-128"/>
              </a:rPr>
              <a:pPr/>
              <a:t>11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3087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12192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71600" y="6553200"/>
            <a:ext cx="71628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EF6C69-4479-F045-ABD8-9D932FE5FB92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76403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152400" y="76200"/>
            <a:ext cx="8915400" cy="10668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874838"/>
            <a:ext cx="4038600" cy="2185987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874838"/>
            <a:ext cx="4038600" cy="2185987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57200" y="4213225"/>
            <a:ext cx="4038600" cy="218757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8200" y="4213225"/>
            <a:ext cx="4038600" cy="218757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12192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71600" y="6553200"/>
            <a:ext cx="71628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7E3F06-D9C7-254C-9BE7-49E2815E8576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00358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gif"/><Relationship Id="rId10" Type="http://schemas.openxmlformats.org/officeDocument/2006/relationships/image" Target="../media/image10.gif"/><Relationship Id="rId4" Type="http://schemas.openxmlformats.org/officeDocument/2006/relationships/image" Target="../media/image4.png"/><Relationship Id="rId9" Type="http://schemas.openxmlformats.org/officeDocument/2006/relationships/image" Target="../media/image7.jp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/>
              <a:t>Magnus </a:t>
            </a:r>
            <a:r>
              <a:rPr lang="de-DE" sz="2400"/>
              <a:t>Bender (</a:t>
            </a:r>
            <a:r>
              <a:rPr lang="de-DE" sz="2400" dirty="0"/>
              <a:t>Übungen)</a:t>
            </a:r>
          </a:p>
          <a:p>
            <a:pPr eaLnBrk="1" hangingPunct="1">
              <a:defRPr/>
            </a:pPr>
            <a:r>
              <a:rPr lang="de-DE" sz="2400" dirty="0"/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9BF2D2-C744-B34D-8A04-A1665441A11C}"/>
              </a:ext>
            </a:extLst>
          </p:cNvPr>
          <p:cNvSpPr txBox="1"/>
          <p:nvPr/>
        </p:nvSpPr>
        <p:spPr>
          <a:xfrm>
            <a:off x="2301186" y="2333682"/>
            <a:ext cx="4541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Suchraumbeschneidung, Alpha-Beta-Pruning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charset="-128"/>
              </a:rPr>
              <a:t>Erzeuge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Spielbaum</a:t>
            </a:r>
            <a:endParaRPr lang="en-US" altLang="en-US" dirty="0">
              <a:ea typeface="ＭＳ Ｐゴシック" charset="-128"/>
            </a:endParaRPr>
          </a:p>
        </p:txBody>
      </p:sp>
      <p:graphicFrame>
        <p:nvGraphicFramePr>
          <p:cNvPr id="354307" name="Group 3"/>
          <p:cNvGraphicFramePr>
            <a:graphicFrameLocks noGrp="1"/>
          </p:cNvGraphicFramePr>
          <p:nvPr/>
        </p:nvGraphicFramePr>
        <p:xfrm>
          <a:off x="4189413" y="1771650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4333" name="Group 29"/>
          <p:cNvGraphicFramePr>
            <a:graphicFrameLocks noGrp="1"/>
          </p:cNvGraphicFramePr>
          <p:nvPr/>
        </p:nvGraphicFramePr>
        <p:xfrm>
          <a:off x="3276600" y="3114675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4359" name="Group 55"/>
          <p:cNvGraphicFramePr>
            <a:graphicFrameLocks noGrp="1"/>
          </p:cNvGraphicFramePr>
          <p:nvPr/>
        </p:nvGraphicFramePr>
        <p:xfrm>
          <a:off x="2987675" y="4941888"/>
          <a:ext cx="787584" cy="1554192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o</a:t>
                      </a: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4385" name="Group 81"/>
          <p:cNvGraphicFramePr>
            <a:graphicFrameLocks noGrp="1"/>
          </p:cNvGraphicFramePr>
          <p:nvPr/>
        </p:nvGraphicFramePr>
        <p:xfrm>
          <a:off x="4189413" y="4895850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o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4411" name="Group 107"/>
          <p:cNvGraphicFramePr>
            <a:graphicFrameLocks noGrp="1"/>
          </p:cNvGraphicFramePr>
          <p:nvPr/>
        </p:nvGraphicFramePr>
        <p:xfrm>
          <a:off x="5410200" y="4895850"/>
          <a:ext cx="789171" cy="1554192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o</a:t>
                      </a: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4437" name="Group 133"/>
          <p:cNvGraphicFramePr>
            <a:graphicFrameLocks noGrp="1"/>
          </p:cNvGraphicFramePr>
          <p:nvPr/>
        </p:nvGraphicFramePr>
        <p:xfrm>
          <a:off x="1187450" y="4941888"/>
          <a:ext cx="1046163" cy="1554192"/>
        </p:xfrm>
        <a:graphic>
          <a:graphicData uri="http://schemas.openxmlformats.org/drawingml/2006/table">
            <a:tbl>
              <a:tblPr/>
              <a:tblGrid>
                <a:gridCol w="311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o</a:t>
                      </a: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854" name="Line 159"/>
          <p:cNvSpPr>
            <a:spLocks noChangeShapeType="1"/>
          </p:cNvSpPr>
          <p:nvPr/>
        </p:nvSpPr>
        <p:spPr bwMode="auto">
          <a:xfrm flipH="1">
            <a:off x="2743200" y="421005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55" name="Line 160"/>
          <p:cNvSpPr>
            <a:spLocks noChangeShapeType="1"/>
          </p:cNvSpPr>
          <p:nvPr/>
        </p:nvSpPr>
        <p:spPr bwMode="auto">
          <a:xfrm flipH="1">
            <a:off x="3962400" y="2762250"/>
            <a:ext cx="3429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56" name="Line 161"/>
          <p:cNvSpPr>
            <a:spLocks noChangeShapeType="1"/>
          </p:cNvSpPr>
          <p:nvPr/>
        </p:nvSpPr>
        <p:spPr bwMode="auto">
          <a:xfrm flipH="1">
            <a:off x="3581400" y="421005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57" name="Line 162"/>
          <p:cNvSpPr>
            <a:spLocks noChangeShapeType="1"/>
          </p:cNvSpPr>
          <p:nvPr/>
        </p:nvSpPr>
        <p:spPr bwMode="auto">
          <a:xfrm>
            <a:off x="3962400" y="421005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58" name="Line 163"/>
          <p:cNvSpPr>
            <a:spLocks noChangeShapeType="1"/>
          </p:cNvSpPr>
          <p:nvPr/>
        </p:nvSpPr>
        <p:spPr bwMode="auto">
          <a:xfrm>
            <a:off x="4114800" y="421005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03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charset="-128"/>
              </a:rPr>
              <a:t>Erzeuge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Spielbaum</a:t>
            </a:r>
            <a:endParaRPr lang="en-US" altLang="en-US" dirty="0">
              <a:ea typeface="ＭＳ Ｐゴシック" charset="-128"/>
            </a:endParaRPr>
          </a:p>
        </p:txBody>
      </p:sp>
      <p:graphicFrame>
        <p:nvGraphicFramePr>
          <p:cNvPr id="355331" name="Group 3"/>
          <p:cNvGraphicFramePr>
            <a:graphicFrameLocks noGrp="1"/>
          </p:cNvGraphicFramePr>
          <p:nvPr/>
        </p:nvGraphicFramePr>
        <p:xfrm>
          <a:off x="4189413" y="1771650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5357" name="Group 29"/>
          <p:cNvGraphicFramePr>
            <a:graphicFrameLocks noGrp="1"/>
          </p:cNvGraphicFramePr>
          <p:nvPr/>
        </p:nvGraphicFramePr>
        <p:xfrm>
          <a:off x="3276600" y="3114675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5409" name="Group 81"/>
          <p:cNvGraphicFramePr>
            <a:graphicFrameLocks noGrp="1"/>
          </p:cNvGraphicFramePr>
          <p:nvPr/>
        </p:nvGraphicFramePr>
        <p:xfrm>
          <a:off x="4189413" y="4895850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o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5435" name="Group 107"/>
          <p:cNvGraphicFramePr>
            <a:graphicFrameLocks noGrp="1"/>
          </p:cNvGraphicFramePr>
          <p:nvPr/>
        </p:nvGraphicFramePr>
        <p:xfrm>
          <a:off x="5410200" y="4895850"/>
          <a:ext cx="789171" cy="1554192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o</a:t>
                      </a: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874" name="Line 159"/>
          <p:cNvSpPr>
            <a:spLocks noChangeShapeType="1"/>
          </p:cNvSpPr>
          <p:nvPr/>
        </p:nvSpPr>
        <p:spPr bwMode="auto">
          <a:xfrm flipH="1">
            <a:off x="2743200" y="421005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5" name="Line 160"/>
          <p:cNvSpPr>
            <a:spLocks noChangeShapeType="1"/>
          </p:cNvSpPr>
          <p:nvPr/>
        </p:nvSpPr>
        <p:spPr bwMode="auto">
          <a:xfrm flipH="1">
            <a:off x="3962400" y="2762250"/>
            <a:ext cx="3429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6" name="Line 161"/>
          <p:cNvSpPr>
            <a:spLocks noChangeShapeType="1"/>
          </p:cNvSpPr>
          <p:nvPr/>
        </p:nvSpPr>
        <p:spPr bwMode="auto">
          <a:xfrm flipH="1">
            <a:off x="3581400" y="421005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7" name="Line 162"/>
          <p:cNvSpPr>
            <a:spLocks noChangeShapeType="1"/>
          </p:cNvSpPr>
          <p:nvPr/>
        </p:nvSpPr>
        <p:spPr bwMode="auto">
          <a:xfrm>
            <a:off x="3962400" y="421005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8" name="Line 163"/>
          <p:cNvSpPr>
            <a:spLocks noChangeShapeType="1"/>
          </p:cNvSpPr>
          <p:nvPr/>
        </p:nvSpPr>
        <p:spPr bwMode="auto">
          <a:xfrm>
            <a:off x="4114800" y="421005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9" name="Text Box 164"/>
          <p:cNvSpPr txBox="1">
            <a:spLocks noChangeArrowheads="1"/>
          </p:cNvSpPr>
          <p:nvPr/>
        </p:nvSpPr>
        <p:spPr bwMode="auto">
          <a:xfrm>
            <a:off x="5364088" y="3335338"/>
            <a:ext cx="15728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 dirty="0">
                <a:ea typeface="MS PGothic" charset="-128"/>
              </a:rPr>
              <a:t>1 </a:t>
            </a:r>
            <a:r>
              <a:rPr lang="en-US" altLang="en-US" i="0" dirty="0" err="1">
                <a:ea typeface="MS PGothic" charset="-128"/>
              </a:rPr>
              <a:t>Halbzug</a:t>
            </a:r>
            <a:endParaRPr lang="en-US" altLang="en-US" i="0" dirty="0">
              <a:ea typeface="MS PGothic" charset="-128"/>
            </a:endParaRPr>
          </a:p>
        </p:txBody>
      </p:sp>
      <p:sp>
        <p:nvSpPr>
          <p:cNvPr id="34880" name="AutoShape 165"/>
          <p:cNvSpPr>
            <a:spLocks/>
          </p:cNvSpPr>
          <p:nvPr/>
        </p:nvSpPr>
        <p:spPr bwMode="auto">
          <a:xfrm>
            <a:off x="6705600" y="2762250"/>
            <a:ext cx="609600" cy="3429000"/>
          </a:xfrm>
          <a:prstGeom prst="rightBrace">
            <a:avLst>
              <a:gd name="adj1" fmla="val 468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4881" name="Text Box 166"/>
          <p:cNvSpPr txBox="1">
            <a:spLocks noChangeArrowheads="1"/>
          </p:cNvSpPr>
          <p:nvPr/>
        </p:nvSpPr>
        <p:spPr bwMode="auto">
          <a:xfrm>
            <a:off x="7543800" y="4267200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 dirty="0">
                <a:ea typeface="MS PGothic" charset="-128"/>
              </a:rPr>
              <a:t>1 Zug</a:t>
            </a:r>
          </a:p>
        </p:txBody>
      </p:sp>
      <p:graphicFrame>
        <p:nvGraphicFramePr>
          <p:cNvPr id="17" name="Group 55"/>
          <p:cNvGraphicFramePr>
            <a:graphicFrameLocks noGrp="1"/>
          </p:cNvGraphicFramePr>
          <p:nvPr/>
        </p:nvGraphicFramePr>
        <p:xfrm>
          <a:off x="2987675" y="4941888"/>
          <a:ext cx="787584" cy="1554192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o</a:t>
                      </a: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" name="Group 133"/>
          <p:cNvGraphicFramePr>
            <a:graphicFrameLocks noGrp="1"/>
          </p:cNvGraphicFramePr>
          <p:nvPr/>
        </p:nvGraphicFramePr>
        <p:xfrm>
          <a:off x="1187450" y="4941888"/>
          <a:ext cx="1046163" cy="1554192"/>
        </p:xfrm>
        <a:graphic>
          <a:graphicData uri="http://schemas.openxmlformats.org/drawingml/2006/table">
            <a:tbl>
              <a:tblPr/>
              <a:tblGrid>
                <a:gridCol w="311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o</a:t>
                      </a: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6667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charset="-128"/>
              </a:rPr>
              <a:t>Ein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Teilbaum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36866" name="Line 4"/>
          <p:cNvSpPr>
            <a:spLocks noChangeShapeType="1"/>
          </p:cNvSpPr>
          <p:nvPr/>
        </p:nvSpPr>
        <p:spPr bwMode="auto">
          <a:xfrm flipH="1">
            <a:off x="2466975" y="2700338"/>
            <a:ext cx="908050" cy="387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Line 5"/>
          <p:cNvSpPr>
            <a:spLocks noChangeShapeType="1"/>
          </p:cNvSpPr>
          <p:nvPr/>
        </p:nvSpPr>
        <p:spPr bwMode="auto">
          <a:xfrm>
            <a:off x="3502025" y="2700338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Line 6"/>
          <p:cNvSpPr>
            <a:spLocks noChangeShapeType="1"/>
          </p:cNvSpPr>
          <p:nvPr/>
        </p:nvSpPr>
        <p:spPr bwMode="auto">
          <a:xfrm>
            <a:off x="3660775" y="2719388"/>
            <a:ext cx="71120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Line 7"/>
          <p:cNvSpPr>
            <a:spLocks noChangeShapeType="1"/>
          </p:cNvSpPr>
          <p:nvPr/>
        </p:nvSpPr>
        <p:spPr bwMode="auto">
          <a:xfrm flipH="1">
            <a:off x="1323975" y="4052888"/>
            <a:ext cx="9080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Line 8"/>
          <p:cNvSpPr>
            <a:spLocks noChangeShapeType="1"/>
          </p:cNvSpPr>
          <p:nvPr/>
        </p:nvSpPr>
        <p:spPr bwMode="auto">
          <a:xfrm flipH="1">
            <a:off x="2162175" y="4071938"/>
            <a:ext cx="889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Line 9"/>
          <p:cNvSpPr>
            <a:spLocks noChangeShapeType="1"/>
          </p:cNvSpPr>
          <p:nvPr/>
        </p:nvSpPr>
        <p:spPr bwMode="auto">
          <a:xfrm flipH="1">
            <a:off x="3048000" y="3989388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Line 10"/>
          <p:cNvSpPr>
            <a:spLocks noChangeShapeType="1"/>
          </p:cNvSpPr>
          <p:nvPr/>
        </p:nvSpPr>
        <p:spPr bwMode="auto">
          <a:xfrm>
            <a:off x="3581400" y="398938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Line 11"/>
          <p:cNvSpPr>
            <a:spLocks noChangeShapeType="1"/>
          </p:cNvSpPr>
          <p:nvPr/>
        </p:nvSpPr>
        <p:spPr bwMode="auto">
          <a:xfrm>
            <a:off x="4419600" y="3989388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2"/>
          <p:cNvSpPr>
            <a:spLocks noChangeShapeType="1"/>
          </p:cNvSpPr>
          <p:nvPr/>
        </p:nvSpPr>
        <p:spPr bwMode="auto">
          <a:xfrm>
            <a:off x="4419600" y="3989388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3"/>
          <p:cNvSpPr>
            <a:spLocks noChangeShapeType="1"/>
          </p:cNvSpPr>
          <p:nvPr/>
        </p:nvSpPr>
        <p:spPr bwMode="auto">
          <a:xfrm>
            <a:off x="1295400" y="513238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4"/>
          <p:cNvSpPr>
            <a:spLocks noChangeShapeType="1"/>
          </p:cNvSpPr>
          <p:nvPr/>
        </p:nvSpPr>
        <p:spPr bwMode="auto">
          <a:xfrm>
            <a:off x="3200400" y="513238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5"/>
          <p:cNvSpPr>
            <a:spLocks noChangeShapeType="1"/>
          </p:cNvSpPr>
          <p:nvPr/>
        </p:nvSpPr>
        <p:spPr bwMode="auto">
          <a:xfrm>
            <a:off x="5105400" y="513238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6"/>
          <p:cNvSpPr>
            <a:spLocks noChangeShapeType="1"/>
          </p:cNvSpPr>
          <p:nvPr/>
        </p:nvSpPr>
        <p:spPr bwMode="auto">
          <a:xfrm>
            <a:off x="6019800" y="513238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AutoShape 17"/>
          <p:cNvSpPr>
            <a:spLocks noChangeArrowheads="1"/>
          </p:cNvSpPr>
          <p:nvPr/>
        </p:nvSpPr>
        <p:spPr bwMode="auto">
          <a:xfrm>
            <a:off x="6400800" y="2254250"/>
            <a:ext cx="304800" cy="304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6880" name="AutoShape 18"/>
          <p:cNvSpPr>
            <a:spLocks noChangeArrowheads="1"/>
          </p:cNvSpPr>
          <p:nvPr/>
        </p:nvSpPr>
        <p:spPr bwMode="auto">
          <a:xfrm>
            <a:off x="6477000" y="2711450"/>
            <a:ext cx="228600" cy="304800"/>
          </a:xfrm>
          <a:prstGeom prst="lightningBol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6881" name="AutoShape 19"/>
          <p:cNvSpPr>
            <a:spLocks noChangeArrowheads="1"/>
          </p:cNvSpPr>
          <p:nvPr/>
        </p:nvSpPr>
        <p:spPr bwMode="auto">
          <a:xfrm>
            <a:off x="6477000" y="3157538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Text Box 20"/>
          <p:cNvSpPr txBox="1">
            <a:spLocks noChangeArrowheads="1"/>
          </p:cNvSpPr>
          <p:nvPr/>
        </p:nvSpPr>
        <p:spPr bwMode="auto">
          <a:xfrm>
            <a:off x="6842125" y="2162175"/>
            <a:ext cx="13692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000" i="0" dirty="0" err="1">
                <a:ea typeface="MS PGothic" charset="-128"/>
              </a:rPr>
              <a:t>gewonnen</a:t>
            </a:r>
            <a:endParaRPr lang="en-US" altLang="en-US" sz="2000" i="0" dirty="0">
              <a:ea typeface="MS PGothic" charset="-128"/>
            </a:endParaRPr>
          </a:p>
        </p:txBody>
      </p:sp>
      <p:sp>
        <p:nvSpPr>
          <p:cNvPr id="36883" name="Text Box 21"/>
          <p:cNvSpPr txBox="1">
            <a:spLocks noChangeArrowheads="1"/>
          </p:cNvSpPr>
          <p:nvPr/>
        </p:nvSpPr>
        <p:spPr bwMode="auto">
          <a:xfrm>
            <a:off x="6842125" y="2646363"/>
            <a:ext cx="1111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000" i="0" dirty="0" err="1">
                <a:ea typeface="MS PGothic" charset="-128"/>
              </a:rPr>
              <a:t>verloren</a:t>
            </a:r>
            <a:endParaRPr lang="en-US" altLang="en-US" sz="2000" i="0" dirty="0">
              <a:ea typeface="MS PGothic" charset="-128"/>
            </a:endParaRPr>
          </a:p>
        </p:txBody>
      </p:sp>
      <p:sp>
        <p:nvSpPr>
          <p:cNvPr id="36884" name="Text Box 22"/>
          <p:cNvSpPr txBox="1">
            <a:spLocks noChangeArrowheads="1"/>
          </p:cNvSpPr>
          <p:nvPr/>
        </p:nvSpPr>
        <p:spPr bwMode="auto">
          <a:xfrm>
            <a:off x="6823064" y="3092450"/>
            <a:ext cx="1853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000" i="0" dirty="0" err="1">
                <a:ea typeface="MS PGothic" charset="-128"/>
              </a:rPr>
              <a:t>unentschieden</a:t>
            </a:r>
            <a:endParaRPr lang="en-US" altLang="en-US" sz="2000" i="0" dirty="0">
              <a:ea typeface="MS PGothic" charset="-128"/>
            </a:endParaRPr>
          </a:p>
        </p:txBody>
      </p:sp>
      <p:sp>
        <p:nvSpPr>
          <p:cNvPr id="36885" name="AutoShape 23"/>
          <p:cNvSpPr>
            <a:spLocks noChangeArrowheads="1"/>
          </p:cNvSpPr>
          <p:nvPr/>
        </p:nvSpPr>
        <p:spPr bwMode="auto">
          <a:xfrm>
            <a:off x="5943600" y="636905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AutoShape 24"/>
          <p:cNvSpPr>
            <a:spLocks noChangeArrowheads="1"/>
          </p:cNvSpPr>
          <p:nvPr/>
        </p:nvSpPr>
        <p:spPr bwMode="auto">
          <a:xfrm>
            <a:off x="3124200" y="629285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7" name="AutoShape 25"/>
          <p:cNvSpPr>
            <a:spLocks noChangeArrowheads="1"/>
          </p:cNvSpPr>
          <p:nvPr/>
        </p:nvSpPr>
        <p:spPr bwMode="auto">
          <a:xfrm>
            <a:off x="1042988" y="635000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88" name="Group 26"/>
          <p:cNvGrpSpPr>
            <a:grpSpLocks/>
          </p:cNvGrpSpPr>
          <p:nvPr/>
        </p:nvGrpSpPr>
        <p:grpSpPr bwMode="auto">
          <a:xfrm>
            <a:off x="3048000" y="1720850"/>
            <a:ext cx="844550" cy="936625"/>
            <a:chOff x="1920" y="960"/>
            <a:chExt cx="542" cy="628"/>
          </a:xfrm>
        </p:grpSpPr>
        <p:sp>
          <p:nvSpPr>
            <p:cNvPr id="37120" name="Rectangle 27"/>
            <p:cNvSpPr>
              <a:spLocks noChangeArrowheads="1"/>
            </p:cNvSpPr>
            <p:nvPr/>
          </p:nvSpPr>
          <p:spPr bwMode="auto">
            <a:xfrm>
              <a:off x="2256" y="960"/>
              <a:ext cx="19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7121" name="Rectangle 28"/>
            <p:cNvSpPr>
              <a:spLocks noChangeArrowheads="1"/>
            </p:cNvSpPr>
            <p:nvPr/>
          </p:nvSpPr>
          <p:spPr bwMode="auto">
            <a:xfrm>
              <a:off x="1920" y="960"/>
              <a:ext cx="19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7122" name="Group 29"/>
            <p:cNvGrpSpPr>
              <a:grpSpLocks/>
            </p:cNvGrpSpPr>
            <p:nvPr/>
          </p:nvGrpSpPr>
          <p:grpSpPr bwMode="auto">
            <a:xfrm>
              <a:off x="1958" y="971"/>
              <a:ext cx="504" cy="617"/>
              <a:chOff x="1958" y="971"/>
              <a:chExt cx="504" cy="617"/>
            </a:xfrm>
          </p:grpSpPr>
          <p:grpSp>
            <p:nvGrpSpPr>
              <p:cNvPr id="37123" name="Group 30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7128" name="Group 31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7132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133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7129" name="Group 34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7130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131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7124" name="Rectangle 37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5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125" name="Rectangle 38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6" cy="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126" name="Rectangle 39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5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127" name="Rectangle 40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200" cy="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grpSp>
        <p:nvGrpSpPr>
          <p:cNvPr id="36889" name="Group 41"/>
          <p:cNvGrpSpPr>
            <a:grpSpLocks/>
          </p:cNvGrpSpPr>
          <p:nvPr/>
        </p:nvGrpSpPr>
        <p:grpSpPr bwMode="auto">
          <a:xfrm>
            <a:off x="4114800" y="3092450"/>
            <a:ext cx="854075" cy="973138"/>
            <a:chOff x="1920" y="960"/>
            <a:chExt cx="538" cy="613"/>
          </a:xfrm>
        </p:grpSpPr>
        <p:sp>
          <p:nvSpPr>
            <p:cNvPr id="37106" name="Rectangle 42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7107" name="Rectangle 43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7108" name="Group 44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7109" name="Group 45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7114" name="Group 46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7118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119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7115" name="Group 49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7116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117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7110" name="Rectangle 52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111" name="Rectangle 53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112" name="Rectangle 54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113" name="Rectangle 55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grpSp>
        <p:nvGrpSpPr>
          <p:cNvPr id="36890" name="Group 56"/>
          <p:cNvGrpSpPr>
            <a:grpSpLocks/>
          </p:cNvGrpSpPr>
          <p:nvPr/>
        </p:nvGrpSpPr>
        <p:grpSpPr bwMode="auto">
          <a:xfrm>
            <a:off x="1905000" y="3092450"/>
            <a:ext cx="854075" cy="973138"/>
            <a:chOff x="1200" y="1824"/>
            <a:chExt cx="538" cy="613"/>
          </a:xfrm>
        </p:grpSpPr>
        <p:grpSp>
          <p:nvGrpSpPr>
            <p:cNvPr id="37090" name="Group 57"/>
            <p:cNvGrpSpPr>
              <a:grpSpLocks/>
            </p:cNvGrpSpPr>
            <p:nvPr/>
          </p:nvGrpSpPr>
          <p:grpSpPr bwMode="auto">
            <a:xfrm>
              <a:off x="1200" y="1824"/>
              <a:ext cx="538" cy="613"/>
              <a:chOff x="1920" y="960"/>
              <a:chExt cx="538" cy="613"/>
            </a:xfrm>
          </p:grpSpPr>
          <p:sp>
            <p:nvSpPr>
              <p:cNvPr id="37092" name="Rectangle 58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7093" name="Rectangle 59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7094" name="Group 60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7095" name="Group 61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7100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7104" name="Line 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105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101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7102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103" name="Line 6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7096" name="Rectangle 68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97" name="Rectangle 69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9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99" name="Rectangle 71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7091" name="Rectangle 72"/>
            <p:cNvSpPr>
              <a:spLocks noChangeArrowheads="1"/>
            </p:cNvSpPr>
            <p:nvPr/>
          </p:nvSpPr>
          <p:spPr bwMode="auto">
            <a:xfrm>
              <a:off x="1200" y="2016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6891" name="Group 73"/>
          <p:cNvGrpSpPr>
            <a:grpSpLocks/>
          </p:cNvGrpSpPr>
          <p:nvPr/>
        </p:nvGrpSpPr>
        <p:grpSpPr bwMode="auto">
          <a:xfrm>
            <a:off x="3009900" y="3092450"/>
            <a:ext cx="854075" cy="973138"/>
            <a:chOff x="1896" y="1824"/>
            <a:chExt cx="538" cy="613"/>
          </a:xfrm>
        </p:grpSpPr>
        <p:grpSp>
          <p:nvGrpSpPr>
            <p:cNvPr id="37074" name="Group 74"/>
            <p:cNvGrpSpPr>
              <a:grpSpLocks/>
            </p:cNvGrpSpPr>
            <p:nvPr/>
          </p:nvGrpSpPr>
          <p:grpSpPr bwMode="auto">
            <a:xfrm>
              <a:off x="1896" y="1824"/>
              <a:ext cx="538" cy="613"/>
              <a:chOff x="1920" y="960"/>
              <a:chExt cx="538" cy="613"/>
            </a:xfrm>
          </p:grpSpPr>
          <p:sp>
            <p:nvSpPr>
              <p:cNvPr id="37076" name="Rectangle 75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7077" name="Rectangle 76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7078" name="Group 77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7079" name="Group 78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7084" name="Group 79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7088" name="Line 8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89" name="Line 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085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7086" name="Line 8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87" name="Line 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7080" name="Rectangle 85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81" name="Rectangle 86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82" name="Rectangle 87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83" name="Rectangle 88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7075" name="Rectangle 89"/>
            <p:cNvSpPr>
              <a:spLocks noChangeArrowheads="1"/>
            </p:cNvSpPr>
            <p:nvPr/>
          </p:nvSpPr>
          <p:spPr bwMode="auto">
            <a:xfrm>
              <a:off x="1918" y="2208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sp>
        <p:nvSpPr>
          <p:cNvPr id="36892" name="Rectangle 90"/>
          <p:cNvSpPr>
            <a:spLocks noChangeArrowheads="1"/>
          </p:cNvSpPr>
          <p:nvPr/>
        </p:nvSpPr>
        <p:spPr bwMode="auto">
          <a:xfrm>
            <a:off x="4419600" y="3702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6893" name="Group 91"/>
          <p:cNvGrpSpPr>
            <a:grpSpLocks/>
          </p:cNvGrpSpPr>
          <p:nvPr/>
        </p:nvGrpSpPr>
        <p:grpSpPr bwMode="auto">
          <a:xfrm>
            <a:off x="1752600" y="4235450"/>
            <a:ext cx="854075" cy="973138"/>
            <a:chOff x="1200" y="1824"/>
            <a:chExt cx="538" cy="613"/>
          </a:xfrm>
        </p:grpSpPr>
        <p:grpSp>
          <p:nvGrpSpPr>
            <p:cNvPr id="37058" name="Group 92"/>
            <p:cNvGrpSpPr>
              <a:grpSpLocks/>
            </p:cNvGrpSpPr>
            <p:nvPr/>
          </p:nvGrpSpPr>
          <p:grpSpPr bwMode="auto">
            <a:xfrm>
              <a:off x="1200" y="1824"/>
              <a:ext cx="538" cy="613"/>
              <a:chOff x="1920" y="960"/>
              <a:chExt cx="538" cy="613"/>
            </a:xfrm>
          </p:grpSpPr>
          <p:sp>
            <p:nvSpPr>
              <p:cNvPr id="37060" name="Rectangle 93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7061" name="Rectangle 94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7062" name="Group 95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7063" name="Group 96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7068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7072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73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069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7070" name="Line 10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71" name="Line 1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7064" name="Rectangle 103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65" name="Rectangle 104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66" name="Rectangle 105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67" name="Rectangle 106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7059" name="Rectangle 107"/>
            <p:cNvSpPr>
              <a:spLocks noChangeArrowheads="1"/>
            </p:cNvSpPr>
            <p:nvPr/>
          </p:nvSpPr>
          <p:spPr bwMode="auto">
            <a:xfrm>
              <a:off x="1200" y="2016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6894" name="Group 108"/>
          <p:cNvGrpSpPr>
            <a:grpSpLocks/>
          </p:cNvGrpSpPr>
          <p:nvPr/>
        </p:nvGrpSpPr>
        <p:grpSpPr bwMode="auto">
          <a:xfrm>
            <a:off x="762000" y="4235450"/>
            <a:ext cx="854075" cy="973138"/>
            <a:chOff x="1200" y="1824"/>
            <a:chExt cx="538" cy="613"/>
          </a:xfrm>
        </p:grpSpPr>
        <p:grpSp>
          <p:nvGrpSpPr>
            <p:cNvPr id="37042" name="Group 109"/>
            <p:cNvGrpSpPr>
              <a:grpSpLocks/>
            </p:cNvGrpSpPr>
            <p:nvPr/>
          </p:nvGrpSpPr>
          <p:grpSpPr bwMode="auto">
            <a:xfrm>
              <a:off x="1200" y="1824"/>
              <a:ext cx="538" cy="613"/>
              <a:chOff x="1920" y="960"/>
              <a:chExt cx="538" cy="613"/>
            </a:xfrm>
          </p:grpSpPr>
          <p:sp>
            <p:nvSpPr>
              <p:cNvPr id="37044" name="Rectangle 110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7045" name="Rectangle 111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7046" name="Group 112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7047" name="Group 113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7052" name="Group 114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7056" name="Line 1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57" name="Line 1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053" name="Group 117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7054" name="Line 1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55" name="Line 1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7048" name="Rectangle 120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49" name="Rectangle 121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50" name="Rectangle 122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51" name="Rectangle 123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7043" name="Rectangle 124"/>
            <p:cNvSpPr>
              <a:spLocks noChangeArrowheads="1"/>
            </p:cNvSpPr>
            <p:nvPr/>
          </p:nvSpPr>
          <p:spPr bwMode="auto">
            <a:xfrm>
              <a:off x="1200" y="2016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6895" name="Group 125"/>
          <p:cNvGrpSpPr>
            <a:grpSpLocks/>
          </p:cNvGrpSpPr>
          <p:nvPr/>
        </p:nvGrpSpPr>
        <p:grpSpPr bwMode="auto">
          <a:xfrm>
            <a:off x="3581400" y="4235450"/>
            <a:ext cx="854075" cy="973138"/>
            <a:chOff x="1896" y="1824"/>
            <a:chExt cx="538" cy="613"/>
          </a:xfrm>
        </p:grpSpPr>
        <p:grpSp>
          <p:nvGrpSpPr>
            <p:cNvPr id="37026" name="Group 126"/>
            <p:cNvGrpSpPr>
              <a:grpSpLocks/>
            </p:cNvGrpSpPr>
            <p:nvPr/>
          </p:nvGrpSpPr>
          <p:grpSpPr bwMode="auto">
            <a:xfrm>
              <a:off x="1896" y="1824"/>
              <a:ext cx="538" cy="613"/>
              <a:chOff x="1920" y="960"/>
              <a:chExt cx="538" cy="613"/>
            </a:xfrm>
          </p:grpSpPr>
          <p:sp>
            <p:nvSpPr>
              <p:cNvPr id="37028" name="Rectangle 127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7029" name="Rectangle 128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7030" name="Group 129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7031" name="Group 130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7036" name="Group 131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7040" name="Line 1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41" name="Line 1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037" name="Group 134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7038" name="Line 1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39" name="Line 1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7032" name="Rectangle 137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33" name="Rectangle 138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34" name="Rectangle 139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35" name="Rectangle 140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7027" name="Rectangle 141"/>
            <p:cNvSpPr>
              <a:spLocks noChangeArrowheads="1"/>
            </p:cNvSpPr>
            <p:nvPr/>
          </p:nvSpPr>
          <p:spPr bwMode="auto">
            <a:xfrm>
              <a:off x="1918" y="2208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6896" name="Group 142"/>
          <p:cNvGrpSpPr>
            <a:grpSpLocks/>
          </p:cNvGrpSpPr>
          <p:nvPr/>
        </p:nvGrpSpPr>
        <p:grpSpPr bwMode="auto">
          <a:xfrm>
            <a:off x="2590800" y="4235450"/>
            <a:ext cx="854075" cy="973138"/>
            <a:chOff x="1896" y="1824"/>
            <a:chExt cx="538" cy="613"/>
          </a:xfrm>
        </p:grpSpPr>
        <p:grpSp>
          <p:nvGrpSpPr>
            <p:cNvPr id="37010" name="Group 143"/>
            <p:cNvGrpSpPr>
              <a:grpSpLocks/>
            </p:cNvGrpSpPr>
            <p:nvPr/>
          </p:nvGrpSpPr>
          <p:grpSpPr bwMode="auto">
            <a:xfrm>
              <a:off x="1896" y="1824"/>
              <a:ext cx="538" cy="613"/>
              <a:chOff x="1920" y="960"/>
              <a:chExt cx="538" cy="613"/>
            </a:xfrm>
          </p:grpSpPr>
          <p:sp>
            <p:nvSpPr>
              <p:cNvPr id="37012" name="Rectangle 144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7013" name="Rectangle 145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7014" name="Group 146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7015" name="Group 147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7020" name="Group 148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7024" name="Line 1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25" name="Line 1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021" name="Group 151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7022" name="Line 1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23" name="Line 1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7016" name="Rectangle 154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17" name="Rectangle 155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18" name="Rectangle 156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19" name="Rectangle 157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7011" name="Rectangle 158"/>
            <p:cNvSpPr>
              <a:spLocks noChangeArrowheads="1"/>
            </p:cNvSpPr>
            <p:nvPr/>
          </p:nvSpPr>
          <p:spPr bwMode="auto">
            <a:xfrm>
              <a:off x="1918" y="2208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6897" name="Group 159"/>
          <p:cNvGrpSpPr>
            <a:grpSpLocks/>
          </p:cNvGrpSpPr>
          <p:nvPr/>
        </p:nvGrpSpPr>
        <p:grpSpPr bwMode="auto">
          <a:xfrm>
            <a:off x="4556125" y="4176713"/>
            <a:ext cx="854075" cy="973137"/>
            <a:chOff x="1920" y="960"/>
            <a:chExt cx="538" cy="613"/>
          </a:xfrm>
        </p:grpSpPr>
        <p:sp>
          <p:nvSpPr>
            <p:cNvPr id="36996" name="Rectangle 160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6997" name="Rectangle 161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6998" name="Group 162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6999" name="Group 163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7004" name="Group 164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7008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009" name="Line 166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7005" name="Group 167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7006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007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7000" name="Rectangle 170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001" name="Rectangle 171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002" name="Rectangle 172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003" name="Rectangle 173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sp>
        <p:nvSpPr>
          <p:cNvPr id="36898" name="Rectangle 174"/>
          <p:cNvSpPr>
            <a:spLocks noChangeArrowheads="1"/>
          </p:cNvSpPr>
          <p:nvPr/>
        </p:nvSpPr>
        <p:spPr bwMode="auto">
          <a:xfrm>
            <a:off x="4860925" y="47863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6899" name="Group 175"/>
          <p:cNvGrpSpPr>
            <a:grpSpLocks/>
          </p:cNvGrpSpPr>
          <p:nvPr/>
        </p:nvGrpSpPr>
        <p:grpSpPr bwMode="auto">
          <a:xfrm>
            <a:off x="5486400" y="4159250"/>
            <a:ext cx="854075" cy="973138"/>
            <a:chOff x="1920" y="960"/>
            <a:chExt cx="538" cy="613"/>
          </a:xfrm>
        </p:grpSpPr>
        <p:sp>
          <p:nvSpPr>
            <p:cNvPr id="36982" name="Rectangle 176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6983" name="Rectangle 177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6984" name="Group 178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6985" name="Group 179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6990" name="Group 180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6994" name="Line 181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995" name="Line 182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6991" name="Group 183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6992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993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6986" name="Rectangle 186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87" name="Rectangle 187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88" name="Rectangle 188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89" name="Rectangle 189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sp>
        <p:nvSpPr>
          <p:cNvPr id="36900" name="Rectangle 190"/>
          <p:cNvSpPr>
            <a:spLocks noChangeArrowheads="1"/>
          </p:cNvSpPr>
          <p:nvPr/>
        </p:nvSpPr>
        <p:spPr bwMode="auto">
          <a:xfrm>
            <a:off x="5791200" y="47688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6901" name="Rectangle 191"/>
          <p:cNvSpPr>
            <a:spLocks noChangeArrowheads="1"/>
          </p:cNvSpPr>
          <p:nvPr/>
        </p:nvSpPr>
        <p:spPr bwMode="auto">
          <a:xfrm>
            <a:off x="4572000" y="4464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02" name="Rectangle 192"/>
          <p:cNvSpPr>
            <a:spLocks noChangeArrowheads="1"/>
          </p:cNvSpPr>
          <p:nvPr/>
        </p:nvSpPr>
        <p:spPr bwMode="auto">
          <a:xfrm>
            <a:off x="5486400" y="47688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03" name="Rectangle 193"/>
          <p:cNvSpPr>
            <a:spLocks noChangeArrowheads="1"/>
          </p:cNvSpPr>
          <p:nvPr/>
        </p:nvSpPr>
        <p:spPr bwMode="auto">
          <a:xfrm>
            <a:off x="762000" y="4845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04" name="Rectangle 194"/>
          <p:cNvSpPr>
            <a:spLocks noChangeArrowheads="1"/>
          </p:cNvSpPr>
          <p:nvPr/>
        </p:nvSpPr>
        <p:spPr bwMode="auto">
          <a:xfrm>
            <a:off x="2057400" y="4845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05" name="Rectangle 195"/>
          <p:cNvSpPr>
            <a:spLocks noChangeArrowheads="1"/>
          </p:cNvSpPr>
          <p:nvPr/>
        </p:nvSpPr>
        <p:spPr bwMode="auto">
          <a:xfrm>
            <a:off x="2590800" y="45402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06" name="Rectangle 196"/>
          <p:cNvSpPr>
            <a:spLocks noChangeArrowheads="1"/>
          </p:cNvSpPr>
          <p:nvPr/>
        </p:nvSpPr>
        <p:spPr bwMode="auto">
          <a:xfrm>
            <a:off x="3886200" y="4845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07" name="AutoShape 197"/>
          <p:cNvSpPr>
            <a:spLocks noChangeArrowheads="1"/>
          </p:cNvSpPr>
          <p:nvPr/>
        </p:nvSpPr>
        <p:spPr bwMode="auto">
          <a:xfrm>
            <a:off x="3886200" y="5149850"/>
            <a:ext cx="228600" cy="304800"/>
          </a:xfrm>
          <a:prstGeom prst="lightningBol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6908" name="Rectangle 198"/>
          <p:cNvSpPr>
            <a:spLocks noChangeArrowheads="1"/>
          </p:cNvSpPr>
          <p:nvPr/>
        </p:nvSpPr>
        <p:spPr bwMode="auto">
          <a:xfrm>
            <a:off x="1295400" y="53784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6909" name="Rectangle 199"/>
          <p:cNvSpPr>
            <a:spLocks noChangeArrowheads="1"/>
          </p:cNvSpPr>
          <p:nvPr/>
        </p:nvSpPr>
        <p:spPr bwMode="auto">
          <a:xfrm>
            <a:off x="762000" y="53784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6910" name="Group 200"/>
          <p:cNvGrpSpPr>
            <a:grpSpLocks/>
          </p:cNvGrpSpPr>
          <p:nvPr/>
        </p:nvGrpSpPr>
        <p:grpSpPr bwMode="auto">
          <a:xfrm>
            <a:off x="822325" y="5395913"/>
            <a:ext cx="793750" cy="955675"/>
            <a:chOff x="1958" y="971"/>
            <a:chExt cx="500" cy="602"/>
          </a:xfrm>
        </p:grpSpPr>
        <p:grpSp>
          <p:nvGrpSpPr>
            <p:cNvPr id="36971" name="Group 201"/>
            <p:cNvGrpSpPr>
              <a:grpSpLocks/>
            </p:cNvGrpSpPr>
            <p:nvPr/>
          </p:nvGrpSpPr>
          <p:grpSpPr bwMode="auto">
            <a:xfrm>
              <a:off x="1958" y="1061"/>
              <a:ext cx="448" cy="448"/>
              <a:chOff x="2368" y="1264"/>
              <a:chExt cx="448" cy="448"/>
            </a:xfrm>
          </p:grpSpPr>
          <p:grpSp>
            <p:nvGrpSpPr>
              <p:cNvPr id="36976" name="Group 202"/>
              <p:cNvGrpSpPr>
                <a:grpSpLocks/>
              </p:cNvGrpSpPr>
              <p:nvPr/>
            </p:nvGrpSpPr>
            <p:grpSpPr bwMode="auto">
              <a:xfrm>
                <a:off x="2368" y="1380"/>
                <a:ext cx="448" cy="192"/>
                <a:chOff x="2368" y="1380"/>
                <a:chExt cx="448" cy="192"/>
              </a:xfrm>
            </p:grpSpPr>
            <p:sp>
              <p:nvSpPr>
                <p:cNvPr id="36980" name="Line 203"/>
                <p:cNvSpPr>
                  <a:spLocks noChangeShapeType="1"/>
                </p:cNvSpPr>
                <p:nvPr/>
              </p:nvSpPr>
              <p:spPr bwMode="auto">
                <a:xfrm>
                  <a:off x="2368" y="1380"/>
                  <a:ext cx="4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81" name="Line 204"/>
                <p:cNvSpPr>
                  <a:spLocks noChangeShapeType="1"/>
                </p:cNvSpPr>
                <p:nvPr/>
              </p:nvSpPr>
              <p:spPr bwMode="auto">
                <a:xfrm>
                  <a:off x="2368" y="1572"/>
                  <a:ext cx="4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977" name="Group 205"/>
              <p:cNvGrpSpPr>
                <a:grpSpLocks/>
              </p:cNvGrpSpPr>
              <p:nvPr/>
            </p:nvGrpSpPr>
            <p:grpSpPr bwMode="auto">
              <a:xfrm>
                <a:off x="2508" y="1264"/>
                <a:ext cx="192" cy="448"/>
                <a:chOff x="2508" y="1264"/>
                <a:chExt cx="192" cy="448"/>
              </a:xfrm>
            </p:grpSpPr>
            <p:sp>
              <p:nvSpPr>
                <p:cNvPr id="36978" name="Line 206"/>
                <p:cNvSpPr>
                  <a:spLocks noChangeShapeType="1"/>
                </p:cNvSpPr>
                <p:nvPr/>
              </p:nvSpPr>
              <p:spPr bwMode="auto">
                <a:xfrm>
                  <a:off x="2700" y="1264"/>
                  <a:ext cx="0" cy="4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79" name="Line 207"/>
                <p:cNvSpPr>
                  <a:spLocks noChangeShapeType="1"/>
                </p:cNvSpPr>
                <p:nvPr/>
              </p:nvSpPr>
              <p:spPr bwMode="auto">
                <a:xfrm>
                  <a:off x="2508" y="1264"/>
                  <a:ext cx="0" cy="4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6972" name="Rectangle 208"/>
            <p:cNvSpPr>
              <a:spLocks noChangeArrowheads="1"/>
            </p:cNvSpPr>
            <p:nvPr/>
          </p:nvSpPr>
          <p:spPr bwMode="auto">
            <a:xfrm>
              <a:off x="2112" y="1152"/>
              <a:ext cx="2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o</a:t>
              </a:r>
            </a:p>
          </p:txBody>
        </p:sp>
        <p:sp>
          <p:nvSpPr>
            <p:cNvPr id="36973" name="Rectangle 209"/>
            <p:cNvSpPr>
              <a:spLocks noChangeArrowheads="1"/>
            </p:cNvSpPr>
            <p:nvPr/>
          </p:nvSpPr>
          <p:spPr bwMode="auto">
            <a:xfrm>
              <a:off x="2256" y="1344"/>
              <a:ext cx="2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o</a:t>
              </a:r>
            </a:p>
          </p:txBody>
        </p:sp>
        <p:sp>
          <p:nvSpPr>
            <p:cNvPr id="36974" name="Rectangle 210"/>
            <p:cNvSpPr>
              <a:spLocks noChangeArrowheads="1"/>
            </p:cNvSpPr>
            <p:nvPr/>
          </p:nvSpPr>
          <p:spPr bwMode="auto">
            <a:xfrm>
              <a:off x="2064" y="971"/>
              <a:ext cx="2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o</a:t>
              </a:r>
            </a:p>
          </p:txBody>
        </p:sp>
        <p:sp>
          <p:nvSpPr>
            <p:cNvPr id="36975" name="Rectangle 211"/>
            <p:cNvSpPr>
              <a:spLocks noChangeArrowheads="1"/>
            </p:cNvSpPr>
            <p:nvPr/>
          </p:nvSpPr>
          <p:spPr bwMode="auto">
            <a:xfrm>
              <a:off x="2256" y="115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kumimoji="1" lang="en-US" altLang="ko-KR" sz="1800" b="1" i="0">
                  <a:ea typeface="Gulim" charset="-127"/>
                </a:rPr>
                <a:t>x</a:t>
              </a:r>
              <a:endParaRPr kumimoji="1" lang="en-US" altLang="en-US" sz="1800" b="1" i="0">
                <a:ea typeface="Gulim" charset="-127"/>
              </a:endParaRPr>
            </a:p>
          </p:txBody>
        </p:sp>
      </p:grpSp>
      <p:sp>
        <p:nvSpPr>
          <p:cNvPr id="36911" name="Rectangle 212"/>
          <p:cNvSpPr>
            <a:spLocks noChangeArrowheads="1"/>
          </p:cNvSpPr>
          <p:nvPr/>
        </p:nvSpPr>
        <p:spPr bwMode="auto">
          <a:xfrm>
            <a:off x="762000" y="56832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6912" name="Rectangle 213"/>
          <p:cNvSpPr>
            <a:spLocks noChangeArrowheads="1"/>
          </p:cNvSpPr>
          <p:nvPr/>
        </p:nvSpPr>
        <p:spPr bwMode="auto">
          <a:xfrm>
            <a:off x="762000" y="5988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13" name="Rectangle 214"/>
          <p:cNvSpPr>
            <a:spLocks noChangeArrowheads="1"/>
          </p:cNvSpPr>
          <p:nvPr/>
        </p:nvSpPr>
        <p:spPr bwMode="auto">
          <a:xfrm>
            <a:off x="1066800" y="5988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6914" name="Rectangle 215"/>
          <p:cNvSpPr>
            <a:spLocks noChangeArrowheads="1"/>
          </p:cNvSpPr>
          <p:nvPr/>
        </p:nvSpPr>
        <p:spPr bwMode="auto">
          <a:xfrm>
            <a:off x="4572000" y="5988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6915" name="Rectangle 216"/>
          <p:cNvSpPr>
            <a:spLocks noChangeArrowheads="1"/>
          </p:cNvSpPr>
          <p:nvPr/>
        </p:nvSpPr>
        <p:spPr bwMode="auto">
          <a:xfrm>
            <a:off x="3121025" y="5988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6916" name="Group 217"/>
          <p:cNvGrpSpPr>
            <a:grpSpLocks/>
          </p:cNvGrpSpPr>
          <p:nvPr/>
        </p:nvGrpSpPr>
        <p:grpSpPr bwMode="auto">
          <a:xfrm>
            <a:off x="2803525" y="5378450"/>
            <a:ext cx="854075" cy="973138"/>
            <a:chOff x="1896" y="1824"/>
            <a:chExt cx="538" cy="613"/>
          </a:xfrm>
        </p:grpSpPr>
        <p:grpSp>
          <p:nvGrpSpPr>
            <p:cNvPr id="36955" name="Group 218"/>
            <p:cNvGrpSpPr>
              <a:grpSpLocks/>
            </p:cNvGrpSpPr>
            <p:nvPr/>
          </p:nvGrpSpPr>
          <p:grpSpPr bwMode="auto">
            <a:xfrm>
              <a:off x="1896" y="1824"/>
              <a:ext cx="538" cy="613"/>
              <a:chOff x="1920" y="960"/>
              <a:chExt cx="538" cy="613"/>
            </a:xfrm>
          </p:grpSpPr>
          <p:sp>
            <p:nvSpPr>
              <p:cNvPr id="36957" name="Rectangle 219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6958" name="Rectangle 220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6959" name="Group 221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6960" name="Group 222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6965" name="Group 223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6969" name="Line 2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970" name="Line 2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966" name="Group 226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6967" name="Line 2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968" name="Line 2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6961" name="Rectangle 229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6962" name="Rectangle 230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6963" name="Rectangle 231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6964" name="Rectangle 232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6956" name="Rectangle 233"/>
            <p:cNvSpPr>
              <a:spLocks noChangeArrowheads="1"/>
            </p:cNvSpPr>
            <p:nvPr/>
          </p:nvSpPr>
          <p:spPr bwMode="auto">
            <a:xfrm>
              <a:off x="1918" y="2208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sp>
        <p:nvSpPr>
          <p:cNvPr id="36917" name="Rectangle 234"/>
          <p:cNvSpPr>
            <a:spLocks noChangeArrowheads="1"/>
          </p:cNvSpPr>
          <p:nvPr/>
        </p:nvSpPr>
        <p:spPr bwMode="auto">
          <a:xfrm>
            <a:off x="2803525" y="56832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grpSp>
        <p:nvGrpSpPr>
          <p:cNvPr id="36918" name="Group 235"/>
          <p:cNvGrpSpPr>
            <a:grpSpLocks/>
          </p:cNvGrpSpPr>
          <p:nvPr/>
        </p:nvGrpSpPr>
        <p:grpSpPr bwMode="auto">
          <a:xfrm>
            <a:off x="4572000" y="5378450"/>
            <a:ext cx="854075" cy="973138"/>
            <a:chOff x="1920" y="960"/>
            <a:chExt cx="538" cy="613"/>
          </a:xfrm>
        </p:grpSpPr>
        <p:sp>
          <p:nvSpPr>
            <p:cNvPr id="36941" name="Rectangle 236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6942" name="Rectangle 237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6943" name="Group 238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6944" name="Group 239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6949" name="Group 240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6953" name="Line 241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954" name="Line 242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6950" name="Group 243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6951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952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6945" name="Rectangle 246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46" name="Rectangle 247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47" name="Rectangle 248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48" name="Rectangle 249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sp>
        <p:nvSpPr>
          <p:cNvPr id="36919" name="Rectangle 250"/>
          <p:cNvSpPr>
            <a:spLocks noChangeArrowheads="1"/>
          </p:cNvSpPr>
          <p:nvPr/>
        </p:nvSpPr>
        <p:spPr bwMode="auto">
          <a:xfrm>
            <a:off x="4876800" y="5988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6920" name="Rectangle 251"/>
          <p:cNvSpPr>
            <a:spLocks noChangeArrowheads="1"/>
          </p:cNvSpPr>
          <p:nvPr/>
        </p:nvSpPr>
        <p:spPr bwMode="auto">
          <a:xfrm>
            <a:off x="4587875" y="5665788"/>
            <a:ext cx="320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21" name="Rectangle 252"/>
          <p:cNvSpPr>
            <a:spLocks noChangeArrowheads="1"/>
          </p:cNvSpPr>
          <p:nvPr/>
        </p:nvSpPr>
        <p:spPr bwMode="auto">
          <a:xfrm>
            <a:off x="5638800" y="57007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6922" name="Group 254"/>
          <p:cNvGrpSpPr>
            <a:grpSpLocks/>
          </p:cNvGrpSpPr>
          <p:nvPr/>
        </p:nvGrpSpPr>
        <p:grpSpPr bwMode="auto">
          <a:xfrm>
            <a:off x="5638800" y="5395913"/>
            <a:ext cx="854075" cy="973137"/>
            <a:chOff x="1920" y="960"/>
            <a:chExt cx="538" cy="613"/>
          </a:xfrm>
        </p:grpSpPr>
        <p:sp>
          <p:nvSpPr>
            <p:cNvPr id="36927" name="Rectangle 255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6928" name="Rectangle 256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6929" name="Group 257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6930" name="Group 258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6935" name="Group 259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6939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940" name="Line 261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6936" name="Group 262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6937" name="Line 263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938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6931" name="Rectangle 265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32" name="Rectangle 266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33" name="Rectangle 267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34" name="Rectangle 268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sp>
        <p:nvSpPr>
          <p:cNvPr id="36923" name="Rectangle 269"/>
          <p:cNvSpPr>
            <a:spLocks noChangeArrowheads="1"/>
          </p:cNvSpPr>
          <p:nvPr/>
        </p:nvSpPr>
        <p:spPr bwMode="auto">
          <a:xfrm>
            <a:off x="5943600" y="60055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6924" name="Rectangle 270"/>
          <p:cNvSpPr>
            <a:spLocks noChangeArrowheads="1"/>
          </p:cNvSpPr>
          <p:nvPr/>
        </p:nvSpPr>
        <p:spPr bwMode="auto">
          <a:xfrm>
            <a:off x="5638800" y="6005513"/>
            <a:ext cx="320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25" name="AutoShape 271"/>
          <p:cNvSpPr>
            <a:spLocks noChangeArrowheads="1"/>
          </p:cNvSpPr>
          <p:nvPr/>
        </p:nvSpPr>
        <p:spPr bwMode="auto">
          <a:xfrm>
            <a:off x="2133600" y="5257800"/>
            <a:ext cx="228600" cy="304800"/>
          </a:xfrm>
          <a:prstGeom prst="lightningBol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6926" name="AutoShape 272"/>
          <p:cNvSpPr>
            <a:spLocks noChangeArrowheads="1"/>
          </p:cNvSpPr>
          <p:nvPr/>
        </p:nvSpPr>
        <p:spPr bwMode="auto">
          <a:xfrm>
            <a:off x="4876800" y="632460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31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Was </a:t>
            </a:r>
            <a:r>
              <a:rPr lang="en-US" altLang="en-US" dirty="0" err="1">
                <a:ea typeface="ＭＳ Ｐゴシック" charset="-128"/>
              </a:rPr>
              <a:t>ist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ein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guter</a:t>
            </a:r>
            <a:r>
              <a:rPr lang="en-US" altLang="en-US" dirty="0">
                <a:ea typeface="ＭＳ Ｐゴシック" charset="-128"/>
              </a:rPr>
              <a:t> Zug?</a:t>
            </a:r>
          </a:p>
        </p:txBody>
      </p:sp>
      <p:sp>
        <p:nvSpPr>
          <p:cNvPr id="38914" name="Line 4"/>
          <p:cNvSpPr>
            <a:spLocks noChangeShapeType="1"/>
          </p:cNvSpPr>
          <p:nvPr/>
        </p:nvSpPr>
        <p:spPr bwMode="auto">
          <a:xfrm>
            <a:off x="3951288" y="2700338"/>
            <a:ext cx="476250" cy="34925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Line 5"/>
          <p:cNvSpPr>
            <a:spLocks noChangeShapeType="1"/>
          </p:cNvSpPr>
          <p:nvPr/>
        </p:nvSpPr>
        <p:spPr bwMode="auto">
          <a:xfrm>
            <a:off x="3502025" y="2700338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Line 6"/>
          <p:cNvSpPr>
            <a:spLocks noChangeShapeType="1"/>
          </p:cNvSpPr>
          <p:nvPr/>
        </p:nvSpPr>
        <p:spPr bwMode="auto">
          <a:xfrm flipH="1">
            <a:off x="2555875" y="2617788"/>
            <a:ext cx="576263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7"/>
          <p:cNvSpPr>
            <a:spLocks noChangeShapeType="1"/>
          </p:cNvSpPr>
          <p:nvPr/>
        </p:nvSpPr>
        <p:spPr bwMode="auto">
          <a:xfrm flipH="1">
            <a:off x="1323975" y="4052888"/>
            <a:ext cx="9080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Line 8"/>
          <p:cNvSpPr>
            <a:spLocks noChangeShapeType="1"/>
          </p:cNvSpPr>
          <p:nvPr/>
        </p:nvSpPr>
        <p:spPr bwMode="auto">
          <a:xfrm flipH="1">
            <a:off x="2162175" y="4071938"/>
            <a:ext cx="889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Line 9"/>
          <p:cNvSpPr>
            <a:spLocks noChangeShapeType="1"/>
          </p:cNvSpPr>
          <p:nvPr/>
        </p:nvSpPr>
        <p:spPr bwMode="auto">
          <a:xfrm flipH="1">
            <a:off x="3048000" y="3989388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Line 10"/>
          <p:cNvSpPr>
            <a:spLocks noChangeShapeType="1"/>
          </p:cNvSpPr>
          <p:nvPr/>
        </p:nvSpPr>
        <p:spPr bwMode="auto">
          <a:xfrm>
            <a:off x="3581400" y="398938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Line 11"/>
          <p:cNvSpPr>
            <a:spLocks noChangeShapeType="1"/>
          </p:cNvSpPr>
          <p:nvPr/>
        </p:nvSpPr>
        <p:spPr bwMode="auto">
          <a:xfrm>
            <a:off x="4419600" y="3989388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Line 12"/>
          <p:cNvSpPr>
            <a:spLocks noChangeShapeType="1"/>
          </p:cNvSpPr>
          <p:nvPr/>
        </p:nvSpPr>
        <p:spPr bwMode="auto">
          <a:xfrm>
            <a:off x="4419600" y="3989388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Line 13"/>
          <p:cNvSpPr>
            <a:spLocks noChangeShapeType="1"/>
          </p:cNvSpPr>
          <p:nvPr/>
        </p:nvSpPr>
        <p:spPr bwMode="auto">
          <a:xfrm>
            <a:off x="1295400" y="513238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Line 14"/>
          <p:cNvSpPr>
            <a:spLocks noChangeShapeType="1"/>
          </p:cNvSpPr>
          <p:nvPr/>
        </p:nvSpPr>
        <p:spPr bwMode="auto">
          <a:xfrm>
            <a:off x="3200400" y="513238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Line 15"/>
          <p:cNvSpPr>
            <a:spLocks noChangeShapeType="1"/>
          </p:cNvSpPr>
          <p:nvPr/>
        </p:nvSpPr>
        <p:spPr bwMode="auto">
          <a:xfrm>
            <a:off x="5105400" y="513238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Line 16"/>
          <p:cNvSpPr>
            <a:spLocks noChangeShapeType="1"/>
          </p:cNvSpPr>
          <p:nvPr/>
        </p:nvSpPr>
        <p:spPr bwMode="auto">
          <a:xfrm>
            <a:off x="6019800" y="513238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AutoShape 17"/>
          <p:cNvSpPr>
            <a:spLocks noChangeArrowheads="1"/>
          </p:cNvSpPr>
          <p:nvPr/>
        </p:nvSpPr>
        <p:spPr bwMode="auto">
          <a:xfrm>
            <a:off x="6400800" y="2254250"/>
            <a:ext cx="304800" cy="304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8928" name="AutoShape 18"/>
          <p:cNvSpPr>
            <a:spLocks noChangeArrowheads="1"/>
          </p:cNvSpPr>
          <p:nvPr/>
        </p:nvSpPr>
        <p:spPr bwMode="auto">
          <a:xfrm>
            <a:off x="6477000" y="2711450"/>
            <a:ext cx="228600" cy="304800"/>
          </a:xfrm>
          <a:prstGeom prst="lightningBol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8929" name="AutoShape 19"/>
          <p:cNvSpPr>
            <a:spLocks noChangeArrowheads="1"/>
          </p:cNvSpPr>
          <p:nvPr/>
        </p:nvSpPr>
        <p:spPr bwMode="auto">
          <a:xfrm>
            <a:off x="6477000" y="3157538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Text Box 20"/>
          <p:cNvSpPr txBox="1">
            <a:spLocks noChangeArrowheads="1"/>
          </p:cNvSpPr>
          <p:nvPr/>
        </p:nvSpPr>
        <p:spPr bwMode="auto">
          <a:xfrm>
            <a:off x="6842125" y="2162175"/>
            <a:ext cx="13692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000" i="0" dirty="0" err="1">
                <a:ea typeface="MS PGothic" charset="-128"/>
              </a:rPr>
              <a:t>gewonnen</a:t>
            </a:r>
            <a:endParaRPr lang="en-US" altLang="en-US" sz="2000" i="0" dirty="0">
              <a:ea typeface="MS PGothic" charset="-128"/>
            </a:endParaRPr>
          </a:p>
        </p:txBody>
      </p:sp>
      <p:sp>
        <p:nvSpPr>
          <p:cNvPr id="38931" name="Text Box 21"/>
          <p:cNvSpPr txBox="1">
            <a:spLocks noChangeArrowheads="1"/>
          </p:cNvSpPr>
          <p:nvPr/>
        </p:nvSpPr>
        <p:spPr bwMode="auto">
          <a:xfrm>
            <a:off x="6842125" y="2646363"/>
            <a:ext cx="1111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000" i="0" dirty="0" err="1">
                <a:ea typeface="MS PGothic" charset="-128"/>
              </a:rPr>
              <a:t>verloren</a:t>
            </a:r>
            <a:endParaRPr lang="en-US" altLang="en-US" sz="2000" i="0" dirty="0">
              <a:ea typeface="MS PGothic" charset="-128"/>
            </a:endParaRPr>
          </a:p>
        </p:txBody>
      </p:sp>
      <p:sp>
        <p:nvSpPr>
          <p:cNvPr id="38932" name="Text Box 22"/>
          <p:cNvSpPr txBox="1">
            <a:spLocks noChangeArrowheads="1"/>
          </p:cNvSpPr>
          <p:nvPr/>
        </p:nvSpPr>
        <p:spPr bwMode="auto">
          <a:xfrm>
            <a:off x="6823064" y="3092450"/>
            <a:ext cx="1853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000" i="0">
                <a:ea typeface="MS PGothic" charset="-128"/>
              </a:rPr>
              <a:t>unentschieden</a:t>
            </a:r>
            <a:endParaRPr lang="en-US" altLang="en-US" sz="2000" i="0" dirty="0">
              <a:ea typeface="MS PGothic" charset="-128"/>
            </a:endParaRPr>
          </a:p>
        </p:txBody>
      </p:sp>
      <p:sp>
        <p:nvSpPr>
          <p:cNvPr id="38933" name="AutoShape 23"/>
          <p:cNvSpPr>
            <a:spLocks noChangeArrowheads="1"/>
          </p:cNvSpPr>
          <p:nvPr/>
        </p:nvSpPr>
        <p:spPr bwMode="auto">
          <a:xfrm>
            <a:off x="5943600" y="636905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AutoShape 25"/>
          <p:cNvSpPr>
            <a:spLocks noChangeArrowheads="1"/>
          </p:cNvSpPr>
          <p:nvPr/>
        </p:nvSpPr>
        <p:spPr bwMode="auto">
          <a:xfrm>
            <a:off x="1103313" y="635000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935" name="Group 26"/>
          <p:cNvGrpSpPr>
            <a:grpSpLocks/>
          </p:cNvGrpSpPr>
          <p:nvPr/>
        </p:nvGrpSpPr>
        <p:grpSpPr bwMode="auto">
          <a:xfrm>
            <a:off x="3048000" y="1720850"/>
            <a:ext cx="844550" cy="936625"/>
            <a:chOff x="1920" y="960"/>
            <a:chExt cx="542" cy="628"/>
          </a:xfrm>
        </p:grpSpPr>
        <p:sp>
          <p:nvSpPr>
            <p:cNvPr id="39168" name="Rectangle 27"/>
            <p:cNvSpPr>
              <a:spLocks noChangeArrowheads="1"/>
            </p:cNvSpPr>
            <p:nvPr/>
          </p:nvSpPr>
          <p:spPr bwMode="auto">
            <a:xfrm>
              <a:off x="2256" y="960"/>
              <a:ext cx="19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9169" name="Rectangle 28"/>
            <p:cNvSpPr>
              <a:spLocks noChangeArrowheads="1"/>
            </p:cNvSpPr>
            <p:nvPr/>
          </p:nvSpPr>
          <p:spPr bwMode="auto">
            <a:xfrm>
              <a:off x="1920" y="960"/>
              <a:ext cx="19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9170" name="Group 29"/>
            <p:cNvGrpSpPr>
              <a:grpSpLocks/>
            </p:cNvGrpSpPr>
            <p:nvPr/>
          </p:nvGrpSpPr>
          <p:grpSpPr bwMode="auto">
            <a:xfrm>
              <a:off x="1958" y="971"/>
              <a:ext cx="504" cy="617"/>
              <a:chOff x="1958" y="971"/>
              <a:chExt cx="504" cy="617"/>
            </a:xfrm>
          </p:grpSpPr>
          <p:grpSp>
            <p:nvGrpSpPr>
              <p:cNvPr id="39171" name="Group 30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9176" name="Group 31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9180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181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177" name="Group 34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9178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179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9172" name="Rectangle 37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5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173" name="Rectangle 38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6" cy="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174" name="Rectangle 39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5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175" name="Rectangle 40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200" cy="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grpSp>
        <p:nvGrpSpPr>
          <p:cNvPr id="38936" name="Group 41"/>
          <p:cNvGrpSpPr>
            <a:grpSpLocks/>
          </p:cNvGrpSpPr>
          <p:nvPr/>
        </p:nvGrpSpPr>
        <p:grpSpPr bwMode="auto">
          <a:xfrm>
            <a:off x="4114800" y="3092450"/>
            <a:ext cx="854075" cy="973138"/>
            <a:chOff x="1920" y="960"/>
            <a:chExt cx="538" cy="613"/>
          </a:xfrm>
        </p:grpSpPr>
        <p:sp>
          <p:nvSpPr>
            <p:cNvPr id="39154" name="Rectangle 42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9155" name="Rectangle 43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9156" name="Group 44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9157" name="Group 45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9162" name="Group 46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9166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167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163" name="Group 49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9164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165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9158" name="Rectangle 52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159" name="Rectangle 53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160" name="Rectangle 54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161" name="Rectangle 55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grpSp>
        <p:nvGrpSpPr>
          <p:cNvPr id="38937" name="Group 56"/>
          <p:cNvGrpSpPr>
            <a:grpSpLocks/>
          </p:cNvGrpSpPr>
          <p:nvPr/>
        </p:nvGrpSpPr>
        <p:grpSpPr bwMode="auto">
          <a:xfrm>
            <a:off x="1905000" y="3092450"/>
            <a:ext cx="854075" cy="973138"/>
            <a:chOff x="1200" y="1824"/>
            <a:chExt cx="538" cy="613"/>
          </a:xfrm>
        </p:grpSpPr>
        <p:grpSp>
          <p:nvGrpSpPr>
            <p:cNvPr id="39138" name="Group 57"/>
            <p:cNvGrpSpPr>
              <a:grpSpLocks/>
            </p:cNvGrpSpPr>
            <p:nvPr/>
          </p:nvGrpSpPr>
          <p:grpSpPr bwMode="auto">
            <a:xfrm>
              <a:off x="1200" y="1824"/>
              <a:ext cx="538" cy="613"/>
              <a:chOff x="1920" y="960"/>
              <a:chExt cx="538" cy="613"/>
            </a:xfrm>
          </p:grpSpPr>
          <p:sp>
            <p:nvSpPr>
              <p:cNvPr id="39140" name="Rectangle 58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9141" name="Rectangle 59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9142" name="Group 60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9143" name="Group 61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9148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9152" name="Line 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153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149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9150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151" name="Line 6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9144" name="Rectangle 68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45" name="Rectangle 69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46" name="Rectangle 70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47" name="Rectangle 71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9139" name="Rectangle 72"/>
            <p:cNvSpPr>
              <a:spLocks noChangeArrowheads="1"/>
            </p:cNvSpPr>
            <p:nvPr/>
          </p:nvSpPr>
          <p:spPr bwMode="auto">
            <a:xfrm>
              <a:off x="1200" y="2016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8938" name="Group 73"/>
          <p:cNvGrpSpPr>
            <a:grpSpLocks/>
          </p:cNvGrpSpPr>
          <p:nvPr/>
        </p:nvGrpSpPr>
        <p:grpSpPr bwMode="auto">
          <a:xfrm>
            <a:off x="3009900" y="3092450"/>
            <a:ext cx="854075" cy="973138"/>
            <a:chOff x="1896" y="1824"/>
            <a:chExt cx="538" cy="613"/>
          </a:xfrm>
        </p:grpSpPr>
        <p:grpSp>
          <p:nvGrpSpPr>
            <p:cNvPr id="39122" name="Group 74"/>
            <p:cNvGrpSpPr>
              <a:grpSpLocks/>
            </p:cNvGrpSpPr>
            <p:nvPr/>
          </p:nvGrpSpPr>
          <p:grpSpPr bwMode="auto">
            <a:xfrm>
              <a:off x="1896" y="1824"/>
              <a:ext cx="538" cy="613"/>
              <a:chOff x="1920" y="960"/>
              <a:chExt cx="538" cy="613"/>
            </a:xfrm>
          </p:grpSpPr>
          <p:sp>
            <p:nvSpPr>
              <p:cNvPr id="39124" name="Rectangle 75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9125" name="Rectangle 76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9126" name="Group 77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9127" name="Group 78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9132" name="Group 79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9136" name="Line 8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137" name="Line 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133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9134" name="Line 8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135" name="Line 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9128" name="Rectangle 85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29" name="Rectangle 86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30" name="Rectangle 87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31" name="Rectangle 88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9123" name="Rectangle 89"/>
            <p:cNvSpPr>
              <a:spLocks noChangeArrowheads="1"/>
            </p:cNvSpPr>
            <p:nvPr/>
          </p:nvSpPr>
          <p:spPr bwMode="auto">
            <a:xfrm>
              <a:off x="1918" y="2208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sp>
        <p:nvSpPr>
          <p:cNvPr id="38939" name="Rectangle 90"/>
          <p:cNvSpPr>
            <a:spLocks noChangeArrowheads="1"/>
          </p:cNvSpPr>
          <p:nvPr/>
        </p:nvSpPr>
        <p:spPr bwMode="auto">
          <a:xfrm>
            <a:off x="4419600" y="3702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8940" name="Group 91"/>
          <p:cNvGrpSpPr>
            <a:grpSpLocks/>
          </p:cNvGrpSpPr>
          <p:nvPr/>
        </p:nvGrpSpPr>
        <p:grpSpPr bwMode="auto">
          <a:xfrm>
            <a:off x="1752600" y="4235450"/>
            <a:ext cx="854075" cy="973138"/>
            <a:chOff x="1200" y="1824"/>
            <a:chExt cx="538" cy="613"/>
          </a:xfrm>
        </p:grpSpPr>
        <p:grpSp>
          <p:nvGrpSpPr>
            <p:cNvPr id="39106" name="Group 92"/>
            <p:cNvGrpSpPr>
              <a:grpSpLocks/>
            </p:cNvGrpSpPr>
            <p:nvPr/>
          </p:nvGrpSpPr>
          <p:grpSpPr bwMode="auto">
            <a:xfrm>
              <a:off x="1200" y="1824"/>
              <a:ext cx="538" cy="613"/>
              <a:chOff x="1920" y="960"/>
              <a:chExt cx="538" cy="613"/>
            </a:xfrm>
          </p:grpSpPr>
          <p:sp>
            <p:nvSpPr>
              <p:cNvPr id="39108" name="Rectangle 93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9109" name="Rectangle 94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9110" name="Group 95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9111" name="Group 96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9116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9120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121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117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9118" name="Line 10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119" name="Line 1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9112" name="Rectangle 103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13" name="Rectangle 104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14" name="Rectangle 105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15" name="Rectangle 106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9107" name="Rectangle 107"/>
            <p:cNvSpPr>
              <a:spLocks noChangeArrowheads="1"/>
            </p:cNvSpPr>
            <p:nvPr/>
          </p:nvSpPr>
          <p:spPr bwMode="auto">
            <a:xfrm>
              <a:off x="1200" y="2016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8941" name="Group 108"/>
          <p:cNvGrpSpPr>
            <a:grpSpLocks/>
          </p:cNvGrpSpPr>
          <p:nvPr/>
        </p:nvGrpSpPr>
        <p:grpSpPr bwMode="auto">
          <a:xfrm>
            <a:off x="762000" y="4235450"/>
            <a:ext cx="854075" cy="973138"/>
            <a:chOff x="1200" y="1824"/>
            <a:chExt cx="538" cy="613"/>
          </a:xfrm>
        </p:grpSpPr>
        <p:grpSp>
          <p:nvGrpSpPr>
            <p:cNvPr id="39090" name="Group 109"/>
            <p:cNvGrpSpPr>
              <a:grpSpLocks/>
            </p:cNvGrpSpPr>
            <p:nvPr/>
          </p:nvGrpSpPr>
          <p:grpSpPr bwMode="auto">
            <a:xfrm>
              <a:off x="1200" y="1824"/>
              <a:ext cx="538" cy="613"/>
              <a:chOff x="1920" y="960"/>
              <a:chExt cx="538" cy="613"/>
            </a:xfrm>
          </p:grpSpPr>
          <p:sp>
            <p:nvSpPr>
              <p:cNvPr id="39092" name="Rectangle 110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9093" name="Rectangle 111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9094" name="Group 112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9095" name="Group 113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9100" name="Group 114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9104" name="Line 1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105" name="Line 1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101" name="Group 117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9102" name="Line 1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103" name="Line 1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9096" name="Rectangle 120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97" name="Rectangle 121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98" name="Rectangle 122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99" name="Rectangle 123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9091" name="Rectangle 124"/>
            <p:cNvSpPr>
              <a:spLocks noChangeArrowheads="1"/>
            </p:cNvSpPr>
            <p:nvPr/>
          </p:nvSpPr>
          <p:spPr bwMode="auto">
            <a:xfrm>
              <a:off x="1200" y="2016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8942" name="Group 125"/>
          <p:cNvGrpSpPr>
            <a:grpSpLocks/>
          </p:cNvGrpSpPr>
          <p:nvPr/>
        </p:nvGrpSpPr>
        <p:grpSpPr bwMode="auto">
          <a:xfrm>
            <a:off x="3581400" y="4235450"/>
            <a:ext cx="854075" cy="973138"/>
            <a:chOff x="1896" y="1824"/>
            <a:chExt cx="538" cy="613"/>
          </a:xfrm>
        </p:grpSpPr>
        <p:grpSp>
          <p:nvGrpSpPr>
            <p:cNvPr id="39074" name="Group 126"/>
            <p:cNvGrpSpPr>
              <a:grpSpLocks/>
            </p:cNvGrpSpPr>
            <p:nvPr/>
          </p:nvGrpSpPr>
          <p:grpSpPr bwMode="auto">
            <a:xfrm>
              <a:off x="1896" y="1824"/>
              <a:ext cx="538" cy="613"/>
              <a:chOff x="1920" y="960"/>
              <a:chExt cx="538" cy="613"/>
            </a:xfrm>
          </p:grpSpPr>
          <p:sp>
            <p:nvSpPr>
              <p:cNvPr id="39076" name="Rectangle 127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9077" name="Rectangle 128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9078" name="Group 129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9079" name="Group 130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9084" name="Group 131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9088" name="Line 1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089" name="Line 1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085" name="Group 134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9086" name="Line 1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087" name="Line 1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9080" name="Rectangle 137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81" name="Rectangle 138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82" name="Rectangle 139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83" name="Rectangle 140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9075" name="Rectangle 141"/>
            <p:cNvSpPr>
              <a:spLocks noChangeArrowheads="1"/>
            </p:cNvSpPr>
            <p:nvPr/>
          </p:nvSpPr>
          <p:spPr bwMode="auto">
            <a:xfrm>
              <a:off x="1918" y="2208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8943" name="Group 142"/>
          <p:cNvGrpSpPr>
            <a:grpSpLocks/>
          </p:cNvGrpSpPr>
          <p:nvPr/>
        </p:nvGrpSpPr>
        <p:grpSpPr bwMode="auto">
          <a:xfrm>
            <a:off x="2590800" y="4235450"/>
            <a:ext cx="854075" cy="973138"/>
            <a:chOff x="1896" y="1824"/>
            <a:chExt cx="538" cy="613"/>
          </a:xfrm>
        </p:grpSpPr>
        <p:grpSp>
          <p:nvGrpSpPr>
            <p:cNvPr id="39058" name="Group 143"/>
            <p:cNvGrpSpPr>
              <a:grpSpLocks/>
            </p:cNvGrpSpPr>
            <p:nvPr/>
          </p:nvGrpSpPr>
          <p:grpSpPr bwMode="auto">
            <a:xfrm>
              <a:off x="1896" y="1824"/>
              <a:ext cx="538" cy="613"/>
              <a:chOff x="1920" y="960"/>
              <a:chExt cx="538" cy="613"/>
            </a:xfrm>
          </p:grpSpPr>
          <p:sp>
            <p:nvSpPr>
              <p:cNvPr id="39060" name="Rectangle 144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9061" name="Rectangle 145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9062" name="Group 146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9063" name="Group 147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9068" name="Group 148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9072" name="Line 1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073" name="Line 1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069" name="Group 151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9070" name="Line 1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071" name="Line 1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9064" name="Rectangle 154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65" name="Rectangle 155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66" name="Rectangle 156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67" name="Rectangle 157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9059" name="Rectangle 158"/>
            <p:cNvSpPr>
              <a:spLocks noChangeArrowheads="1"/>
            </p:cNvSpPr>
            <p:nvPr/>
          </p:nvSpPr>
          <p:spPr bwMode="auto">
            <a:xfrm>
              <a:off x="1918" y="2208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8944" name="Group 159"/>
          <p:cNvGrpSpPr>
            <a:grpSpLocks/>
          </p:cNvGrpSpPr>
          <p:nvPr/>
        </p:nvGrpSpPr>
        <p:grpSpPr bwMode="auto">
          <a:xfrm>
            <a:off x="4556125" y="4176713"/>
            <a:ext cx="854075" cy="973137"/>
            <a:chOff x="1920" y="960"/>
            <a:chExt cx="538" cy="613"/>
          </a:xfrm>
        </p:grpSpPr>
        <p:sp>
          <p:nvSpPr>
            <p:cNvPr id="39044" name="Rectangle 160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9045" name="Rectangle 161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9046" name="Group 162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9047" name="Group 163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9052" name="Group 164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9056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057" name="Line 166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053" name="Group 167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9054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055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9048" name="Rectangle 170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049" name="Rectangle 171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050" name="Rectangle 172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051" name="Rectangle 173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sp>
        <p:nvSpPr>
          <p:cNvPr id="38945" name="Rectangle 174"/>
          <p:cNvSpPr>
            <a:spLocks noChangeArrowheads="1"/>
          </p:cNvSpPr>
          <p:nvPr/>
        </p:nvSpPr>
        <p:spPr bwMode="auto">
          <a:xfrm>
            <a:off x="4860925" y="47863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8946" name="Group 175"/>
          <p:cNvGrpSpPr>
            <a:grpSpLocks/>
          </p:cNvGrpSpPr>
          <p:nvPr/>
        </p:nvGrpSpPr>
        <p:grpSpPr bwMode="auto">
          <a:xfrm>
            <a:off x="5486400" y="4159250"/>
            <a:ext cx="854075" cy="973138"/>
            <a:chOff x="1920" y="960"/>
            <a:chExt cx="538" cy="613"/>
          </a:xfrm>
        </p:grpSpPr>
        <p:sp>
          <p:nvSpPr>
            <p:cNvPr id="39030" name="Rectangle 176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9031" name="Rectangle 177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9032" name="Group 178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9033" name="Group 179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9038" name="Group 180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9042" name="Line 181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043" name="Line 182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039" name="Group 183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9040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041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9034" name="Rectangle 186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035" name="Rectangle 187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036" name="Rectangle 188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037" name="Rectangle 189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sp>
        <p:nvSpPr>
          <p:cNvPr id="38947" name="Rectangle 190"/>
          <p:cNvSpPr>
            <a:spLocks noChangeArrowheads="1"/>
          </p:cNvSpPr>
          <p:nvPr/>
        </p:nvSpPr>
        <p:spPr bwMode="auto">
          <a:xfrm>
            <a:off x="5791200" y="47688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8948" name="Rectangle 191"/>
          <p:cNvSpPr>
            <a:spLocks noChangeArrowheads="1"/>
          </p:cNvSpPr>
          <p:nvPr/>
        </p:nvSpPr>
        <p:spPr bwMode="auto">
          <a:xfrm>
            <a:off x="4572000" y="4464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49" name="Rectangle 192"/>
          <p:cNvSpPr>
            <a:spLocks noChangeArrowheads="1"/>
          </p:cNvSpPr>
          <p:nvPr/>
        </p:nvSpPr>
        <p:spPr bwMode="auto">
          <a:xfrm>
            <a:off x="5486400" y="47688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50" name="Rectangle 193"/>
          <p:cNvSpPr>
            <a:spLocks noChangeArrowheads="1"/>
          </p:cNvSpPr>
          <p:nvPr/>
        </p:nvSpPr>
        <p:spPr bwMode="auto">
          <a:xfrm>
            <a:off x="762000" y="4845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51" name="Rectangle 194"/>
          <p:cNvSpPr>
            <a:spLocks noChangeArrowheads="1"/>
          </p:cNvSpPr>
          <p:nvPr/>
        </p:nvSpPr>
        <p:spPr bwMode="auto">
          <a:xfrm>
            <a:off x="2057400" y="4845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52" name="Rectangle 195"/>
          <p:cNvSpPr>
            <a:spLocks noChangeArrowheads="1"/>
          </p:cNvSpPr>
          <p:nvPr/>
        </p:nvSpPr>
        <p:spPr bwMode="auto">
          <a:xfrm>
            <a:off x="2590800" y="45402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53" name="Rectangle 196"/>
          <p:cNvSpPr>
            <a:spLocks noChangeArrowheads="1"/>
          </p:cNvSpPr>
          <p:nvPr/>
        </p:nvSpPr>
        <p:spPr bwMode="auto">
          <a:xfrm>
            <a:off x="3886200" y="4845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54" name="AutoShape 197"/>
          <p:cNvSpPr>
            <a:spLocks noChangeArrowheads="1"/>
          </p:cNvSpPr>
          <p:nvPr/>
        </p:nvSpPr>
        <p:spPr bwMode="auto">
          <a:xfrm>
            <a:off x="3851275" y="5149850"/>
            <a:ext cx="228600" cy="304800"/>
          </a:xfrm>
          <a:prstGeom prst="lightningBol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8955" name="Rectangle 198"/>
          <p:cNvSpPr>
            <a:spLocks noChangeArrowheads="1"/>
          </p:cNvSpPr>
          <p:nvPr/>
        </p:nvSpPr>
        <p:spPr bwMode="auto">
          <a:xfrm>
            <a:off x="1295400" y="53784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8956" name="Rectangle 199"/>
          <p:cNvSpPr>
            <a:spLocks noChangeArrowheads="1"/>
          </p:cNvSpPr>
          <p:nvPr/>
        </p:nvSpPr>
        <p:spPr bwMode="auto">
          <a:xfrm>
            <a:off x="762000" y="53784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8957" name="Group 200"/>
          <p:cNvGrpSpPr>
            <a:grpSpLocks/>
          </p:cNvGrpSpPr>
          <p:nvPr/>
        </p:nvGrpSpPr>
        <p:grpSpPr bwMode="auto">
          <a:xfrm>
            <a:off x="822325" y="5395913"/>
            <a:ext cx="793750" cy="955675"/>
            <a:chOff x="1958" y="971"/>
            <a:chExt cx="500" cy="602"/>
          </a:xfrm>
        </p:grpSpPr>
        <p:grpSp>
          <p:nvGrpSpPr>
            <p:cNvPr id="39019" name="Group 201"/>
            <p:cNvGrpSpPr>
              <a:grpSpLocks/>
            </p:cNvGrpSpPr>
            <p:nvPr/>
          </p:nvGrpSpPr>
          <p:grpSpPr bwMode="auto">
            <a:xfrm>
              <a:off x="1958" y="1061"/>
              <a:ext cx="448" cy="448"/>
              <a:chOff x="2368" y="1264"/>
              <a:chExt cx="448" cy="448"/>
            </a:xfrm>
          </p:grpSpPr>
          <p:grpSp>
            <p:nvGrpSpPr>
              <p:cNvPr id="39024" name="Group 202"/>
              <p:cNvGrpSpPr>
                <a:grpSpLocks/>
              </p:cNvGrpSpPr>
              <p:nvPr/>
            </p:nvGrpSpPr>
            <p:grpSpPr bwMode="auto">
              <a:xfrm>
                <a:off x="2368" y="1380"/>
                <a:ext cx="448" cy="192"/>
                <a:chOff x="2368" y="1380"/>
                <a:chExt cx="448" cy="192"/>
              </a:xfrm>
            </p:grpSpPr>
            <p:sp>
              <p:nvSpPr>
                <p:cNvPr id="39028" name="Line 203"/>
                <p:cNvSpPr>
                  <a:spLocks noChangeShapeType="1"/>
                </p:cNvSpPr>
                <p:nvPr/>
              </p:nvSpPr>
              <p:spPr bwMode="auto">
                <a:xfrm>
                  <a:off x="2368" y="1380"/>
                  <a:ext cx="4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29" name="Line 204"/>
                <p:cNvSpPr>
                  <a:spLocks noChangeShapeType="1"/>
                </p:cNvSpPr>
                <p:nvPr/>
              </p:nvSpPr>
              <p:spPr bwMode="auto">
                <a:xfrm>
                  <a:off x="2368" y="1572"/>
                  <a:ext cx="4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9025" name="Group 205"/>
              <p:cNvGrpSpPr>
                <a:grpSpLocks/>
              </p:cNvGrpSpPr>
              <p:nvPr/>
            </p:nvGrpSpPr>
            <p:grpSpPr bwMode="auto">
              <a:xfrm>
                <a:off x="2508" y="1264"/>
                <a:ext cx="192" cy="448"/>
                <a:chOff x="2508" y="1264"/>
                <a:chExt cx="192" cy="448"/>
              </a:xfrm>
            </p:grpSpPr>
            <p:sp>
              <p:nvSpPr>
                <p:cNvPr id="39026" name="Line 206"/>
                <p:cNvSpPr>
                  <a:spLocks noChangeShapeType="1"/>
                </p:cNvSpPr>
                <p:nvPr/>
              </p:nvSpPr>
              <p:spPr bwMode="auto">
                <a:xfrm>
                  <a:off x="2700" y="1264"/>
                  <a:ext cx="0" cy="4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27" name="Line 207"/>
                <p:cNvSpPr>
                  <a:spLocks noChangeShapeType="1"/>
                </p:cNvSpPr>
                <p:nvPr/>
              </p:nvSpPr>
              <p:spPr bwMode="auto">
                <a:xfrm>
                  <a:off x="2508" y="1264"/>
                  <a:ext cx="0" cy="4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9020" name="Rectangle 208"/>
            <p:cNvSpPr>
              <a:spLocks noChangeArrowheads="1"/>
            </p:cNvSpPr>
            <p:nvPr/>
          </p:nvSpPr>
          <p:spPr bwMode="auto">
            <a:xfrm>
              <a:off x="2112" y="1152"/>
              <a:ext cx="2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o</a:t>
              </a:r>
            </a:p>
          </p:txBody>
        </p:sp>
        <p:sp>
          <p:nvSpPr>
            <p:cNvPr id="39021" name="Rectangle 209"/>
            <p:cNvSpPr>
              <a:spLocks noChangeArrowheads="1"/>
            </p:cNvSpPr>
            <p:nvPr/>
          </p:nvSpPr>
          <p:spPr bwMode="auto">
            <a:xfrm>
              <a:off x="2256" y="1344"/>
              <a:ext cx="2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o</a:t>
              </a:r>
            </a:p>
          </p:txBody>
        </p:sp>
        <p:sp>
          <p:nvSpPr>
            <p:cNvPr id="39022" name="Rectangle 210"/>
            <p:cNvSpPr>
              <a:spLocks noChangeArrowheads="1"/>
            </p:cNvSpPr>
            <p:nvPr/>
          </p:nvSpPr>
          <p:spPr bwMode="auto">
            <a:xfrm>
              <a:off x="2064" y="971"/>
              <a:ext cx="2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o</a:t>
              </a:r>
            </a:p>
          </p:txBody>
        </p:sp>
        <p:sp>
          <p:nvSpPr>
            <p:cNvPr id="39023" name="Rectangle 211"/>
            <p:cNvSpPr>
              <a:spLocks noChangeArrowheads="1"/>
            </p:cNvSpPr>
            <p:nvPr/>
          </p:nvSpPr>
          <p:spPr bwMode="auto">
            <a:xfrm>
              <a:off x="2256" y="115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kumimoji="1" lang="en-US" altLang="ko-KR" sz="1800" b="1" i="0">
                  <a:ea typeface="Gulim" charset="-127"/>
                </a:rPr>
                <a:t>x</a:t>
              </a:r>
              <a:endParaRPr kumimoji="1" lang="en-US" altLang="en-US" sz="1800" b="1" i="0">
                <a:ea typeface="Gulim" charset="-127"/>
              </a:endParaRPr>
            </a:p>
          </p:txBody>
        </p:sp>
      </p:grpSp>
      <p:sp>
        <p:nvSpPr>
          <p:cNvPr id="38958" name="Rectangle 212"/>
          <p:cNvSpPr>
            <a:spLocks noChangeArrowheads="1"/>
          </p:cNvSpPr>
          <p:nvPr/>
        </p:nvSpPr>
        <p:spPr bwMode="auto">
          <a:xfrm>
            <a:off x="762000" y="56832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8959" name="Rectangle 213"/>
          <p:cNvSpPr>
            <a:spLocks noChangeArrowheads="1"/>
          </p:cNvSpPr>
          <p:nvPr/>
        </p:nvSpPr>
        <p:spPr bwMode="auto">
          <a:xfrm>
            <a:off x="762000" y="5988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60" name="Rectangle 214"/>
          <p:cNvSpPr>
            <a:spLocks noChangeArrowheads="1"/>
          </p:cNvSpPr>
          <p:nvPr/>
        </p:nvSpPr>
        <p:spPr bwMode="auto">
          <a:xfrm>
            <a:off x="1066800" y="5988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8961" name="Rectangle 215"/>
          <p:cNvSpPr>
            <a:spLocks noChangeArrowheads="1"/>
          </p:cNvSpPr>
          <p:nvPr/>
        </p:nvSpPr>
        <p:spPr bwMode="auto">
          <a:xfrm>
            <a:off x="4572000" y="5988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8962" name="Rectangle 216"/>
          <p:cNvSpPr>
            <a:spLocks noChangeArrowheads="1"/>
          </p:cNvSpPr>
          <p:nvPr/>
        </p:nvSpPr>
        <p:spPr bwMode="auto">
          <a:xfrm>
            <a:off x="3121025" y="5988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8963" name="Group 217"/>
          <p:cNvGrpSpPr>
            <a:grpSpLocks/>
          </p:cNvGrpSpPr>
          <p:nvPr/>
        </p:nvGrpSpPr>
        <p:grpSpPr bwMode="auto">
          <a:xfrm>
            <a:off x="2803525" y="5378450"/>
            <a:ext cx="854075" cy="973138"/>
            <a:chOff x="1896" y="1824"/>
            <a:chExt cx="538" cy="613"/>
          </a:xfrm>
        </p:grpSpPr>
        <p:grpSp>
          <p:nvGrpSpPr>
            <p:cNvPr id="39003" name="Group 218"/>
            <p:cNvGrpSpPr>
              <a:grpSpLocks/>
            </p:cNvGrpSpPr>
            <p:nvPr/>
          </p:nvGrpSpPr>
          <p:grpSpPr bwMode="auto">
            <a:xfrm>
              <a:off x="1896" y="1824"/>
              <a:ext cx="538" cy="613"/>
              <a:chOff x="1920" y="960"/>
              <a:chExt cx="538" cy="613"/>
            </a:xfrm>
          </p:grpSpPr>
          <p:sp>
            <p:nvSpPr>
              <p:cNvPr id="39005" name="Rectangle 219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9006" name="Rectangle 220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9007" name="Group 221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9008" name="Group 222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9013" name="Group 223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9017" name="Line 2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018" name="Line 2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014" name="Group 226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9015" name="Line 2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016" name="Line 2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9009" name="Rectangle 229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10" name="Rectangle 230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11" name="Rectangle 231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12" name="Rectangle 232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9004" name="Rectangle 233"/>
            <p:cNvSpPr>
              <a:spLocks noChangeArrowheads="1"/>
            </p:cNvSpPr>
            <p:nvPr/>
          </p:nvSpPr>
          <p:spPr bwMode="auto">
            <a:xfrm>
              <a:off x="1918" y="2208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sp>
        <p:nvSpPr>
          <p:cNvPr id="38964" name="Rectangle 234"/>
          <p:cNvSpPr>
            <a:spLocks noChangeArrowheads="1"/>
          </p:cNvSpPr>
          <p:nvPr/>
        </p:nvSpPr>
        <p:spPr bwMode="auto">
          <a:xfrm>
            <a:off x="2803525" y="56832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grpSp>
        <p:nvGrpSpPr>
          <p:cNvPr id="38965" name="Group 235"/>
          <p:cNvGrpSpPr>
            <a:grpSpLocks/>
          </p:cNvGrpSpPr>
          <p:nvPr/>
        </p:nvGrpSpPr>
        <p:grpSpPr bwMode="auto">
          <a:xfrm>
            <a:off x="4572000" y="5378450"/>
            <a:ext cx="854075" cy="973138"/>
            <a:chOff x="1920" y="960"/>
            <a:chExt cx="538" cy="613"/>
          </a:xfrm>
        </p:grpSpPr>
        <p:sp>
          <p:nvSpPr>
            <p:cNvPr id="38989" name="Rectangle 236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8990" name="Rectangle 237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8991" name="Group 238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8992" name="Group 239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8997" name="Group 240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9001" name="Line 241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002" name="Line 242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8998" name="Group 243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8999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000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8993" name="Rectangle 246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8994" name="Rectangle 247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8995" name="Rectangle 248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8996" name="Rectangle 249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sp>
        <p:nvSpPr>
          <p:cNvPr id="38966" name="Rectangle 250"/>
          <p:cNvSpPr>
            <a:spLocks noChangeArrowheads="1"/>
          </p:cNvSpPr>
          <p:nvPr/>
        </p:nvSpPr>
        <p:spPr bwMode="auto">
          <a:xfrm>
            <a:off x="4876800" y="5988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8967" name="Rectangle 251"/>
          <p:cNvSpPr>
            <a:spLocks noChangeArrowheads="1"/>
          </p:cNvSpPr>
          <p:nvPr/>
        </p:nvSpPr>
        <p:spPr bwMode="auto">
          <a:xfrm>
            <a:off x="4587875" y="5665788"/>
            <a:ext cx="320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68" name="Rectangle 252"/>
          <p:cNvSpPr>
            <a:spLocks noChangeArrowheads="1"/>
          </p:cNvSpPr>
          <p:nvPr/>
        </p:nvSpPr>
        <p:spPr bwMode="auto">
          <a:xfrm>
            <a:off x="5638800" y="57007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8969" name="Group 254"/>
          <p:cNvGrpSpPr>
            <a:grpSpLocks/>
          </p:cNvGrpSpPr>
          <p:nvPr/>
        </p:nvGrpSpPr>
        <p:grpSpPr bwMode="auto">
          <a:xfrm>
            <a:off x="5638800" y="5395913"/>
            <a:ext cx="854075" cy="973137"/>
            <a:chOff x="1920" y="960"/>
            <a:chExt cx="538" cy="613"/>
          </a:xfrm>
        </p:grpSpPr>
        <p:sp>
          <p:nvSpPr>
            <p:cNvPr id="38975" name="Rectangle 255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8976" name="Rectangle 256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8977" name="Group 257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8978" name="Group 258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8983" name="Group 259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8987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988" name="Line 261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8984" name="Group 262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8985" name="Line 263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986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8979" name="Rectangle 265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8980" name="Rectangle 266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8981" name="Rectangle 267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8982" name="Rectangle 268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sp>
        <p:nvSpPr>
          <p:cNvPr id="38970" name="Rectangle 269"/>
          <p:cNvSpPr>
            <a:spLocks noChangeArrowheads="1"/>
          </p:cNvSpPr>
          <p:nvPr/>
        </p:nvSpPr>
        <p:spPr bwMode="auto">
          <a:xfrm>
            <a:off x="5943600" y="60055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8971" name="Rectangle 270"/>
          <p:cNvSpPr>
            <a:spLocks noChangeArrowheads="1"/>
          </p:cNvSpPr>
          <p:nvPr/>
        </p:nvSpPr>
        <p:spPr bwMode="auto">
          <a:xfrm>
            <a:off x="5638800" y="6005513"/>
            <a:ext cx="320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72" name="AutoShape 271"/>
          <p:cNvSpPr>
            <a:spLocks noChangeArrowheads="1"/>
          </p:cNvSpPr>
          <p:nvPr/>
        </p:nvSpPr>
        <p:spPr bwMode="auto">
          <a:xfrm>
            <a:off x="2111375" y="5192713"/>
            <a:ext cx="228600" cy="304800"/>
          </a:xfrm>
          <a:prstGeom prst="lightningBol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8973" name="AutoShape 272"/>
          <p:cNvSpPr>
            <a:spLocks noChangeArrowheads="1"/>
          </p:cNvSpPr>
          <p:nvPr/>
        </p:nvSpPr>
        <p:spPr bwMode="auto">
          <a:xfrm>
            <a:off x="3124200" y="629285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74" name="AutoShape 273"/>
          <p:cNvSpPr>
            <a:spLocks noChangeArrowheads="1"/>
          </p:cNvSpPr>
          <p:nvPr/>
        </p:nvSpPr>
        <p:spPr bwMode="auto">
          <a:xfrm>
            <a:off x="4876800" y="632460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69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Minimax</a:t>
            </a:r>
          </a:p>
        </p:txBody>
      </p:sp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2057400" y="35480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3505200" y="35480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8</a:t>
            </a: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2743200" y="354806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12</a:t>
            </a:r>
          </a:p>
        </p:txBody>
      </p:sp>
      <p:sp>
        <p:nvSpPr>
          <p:cNvPr id="40965" name="Text Box 6"/>
          <p:cNvSpPr txBox="1">
            <a:spLocks noChangeArrowheads="1"/>
          </p:cNvSpPr>
          <p:nvPr/>
        </p:nvSpPr>
        <p:spPr bwMode="auto">
          <a:xfrm>
            <a:off x="4419600" y="35480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4</a:t>
            </a:r>
          </a:p>
        </p:txBody>
      </p:sp>
      <p:sp>
        <p:nvSpPr>
          <p:cNvPr id="40966" name="Text Box 7"/>
          <p:cNvSpPr txBox="1">
            <a:spLocks noChangeArrowheads="1"/>
          </p:cNvSpPr>
          <p:nvPr/>
        </p:nvSpPr>
        <p:spPr bwMode="auto">
          <a:xfrm>
            <a:off x="4800600" y="35480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6</a:t>
            </a:r>
          </a:p>
        </p:txBody>
      </p:sp>
      <p:sp>
        <p:nvSpPr>
          <p:cNvPr id="40967" name="Text Box 8"/>
          <p:cNvSpPr txBox="1">
            <a:spLocks noChangeArrowheads="1"/>
          </p:cNvSpPr>
          <p:nvPr/>
        </p:nvSpPr>
        <p:spPr bwMode="auto">
          <a:xfrm>
            <a:off x="5410200" y="354806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14</a:t>
            </a:r>
          </a:p>
        </p:txBody>
      </p:sp>
      <p:sp>
        <p:nvSpPr>
          <p:cNvPr id="40968" name="Text Box 9"/>
          <p:cNvSpPr txBox="1">
            <a:spLocks noChangeArrowheads="1"/>
          </p:cNvSpPr>
          <p:nvPr/>
        </p:nvSpPr>
        <p:spPr bwMode="auto">
          <a:xfrm>
            <a:off x="6781800" y="35480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0969" name="Text Box 10"/>
          <p:cNvSpPr txBox="1">
            <a:spLocks noChangeArrowheads="1"/>
          </p:cNvSpPr>
          <p:nvPr/>
        </p:nvSpPr>
        <p:spPr bwMode="auto">
          <a:xfrm>
            <a:off x="6172200" y="35480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5</a:t>
            </a:r>
          </a:p>
        </p:txBody>
      </p:sp>
      <p:sp>
        <p:nvSpPr>
          <p:cNvPr id="40970" name="Text Box 11"/>
          <p:cNvSpPr txBox="1">
            <a:spLocks noChangeArrowheads="1"/>
          </p:cNvSpPr>
          <p:nvPr/>
        </p:nvSpPr>
        <p:spPr bwMode="auto">
          <a:xfrm>
            <a:off x="3962400" y="35480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0971" name="Line 12"/>
          <p:cNvSpPr>
            <a:spLocks noChangeShapeType="1"/>
          </p:cNvSpPr>
          <p:nvPr/>
        </p:nvSpPr>
        <p:spPr bwMode="auto">
          <a:xfrm flipH="1">
            <a:off x="3505200" y="18716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2" name="Line 13"/>
          <p:cNvSpPr>
            <a:spLocks noChangeShapeType="1"/>
          </p:cNvSpPr>
          <p:nvPr/>
        </p:nvSpPr>
        <p:spPr bwMode="auto">
          <a:xfrm flipH="1">
            <a:off x="2362200" y="2786063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3" name="Line 14"/>
          <p:cNvSpPr>
            <a:spLocks noChangeShapeType="1"/>
          </p:cNvSpPr>
          <p:nvPr/>
        </p:nvSpPr>
        <p:spPr bwMode="auto">
          <a:xfrm flipH="1">
            <a:off x="3124200" y="2786063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4" name="Line 15"/>
          <p:cNvSpPr>
            <a:spLocks noChangeShapeType="1"/>
          </p:cNvSpPr>
          <p:nvPr/>
        </p:nvSpPr>
        <p:spPr bwMode="auto">
          <a:xfrm>
            <a:off x="3505200" y="2786063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5" name="Line 16"/>
          <p:cNvSpPr>
            <a:spLocks noChangeShapeType="1"/>
          </p:cNvSpPr>
          <p:nvPr/>
        </p:nvSpPr>
        <p:spPr bwMode="auto">
          <a:xfrm>
            <a:off x="4572000" y="2709863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6" name="Line 17"/>
          <p:cNvSpPr>
            <a:spLocks noChangeShapeType="1"/>
          </p:cNvSpPr>
          <p:nvPr/>
        </p:nvSpPr>
        <p:spPr bwMode="auto">
          <a:xfrm>
            <a:off x="6019800" y="2786063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7" name="Line 18"/>
          <p:cNvSpPr>
            <a:spLocks noChangeShapeType="1"/>
          </p:cNvSpPr>
          <p:nvPr/>
        </p:nvSpPr>
        <p:spPr bwMode="auto">
          <a:xfrm flipH="1">
            <a:off x="4191000" y="2786063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8" name="Line 19"/>
          <p:cNvSpPr>
            <a:spLocks noChangeShapeType="1"/>
          </p:cNvSpPr>
          <p:nvPr/>
        </p:nvSpPr>
        <p:spPr bwMode="auto">
          <a:xfrm flipH="1">
            <a:off x="5638800" y="2786063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9" name="Line 20"/>
          <p:cNvSpPr>
            <a:spLocks noChangeShapeType="1"/>
          </p:cNvSpPr>
          <p:nvPr/>
        </p:nvSpPr>
        <p:spPr bwMode="auto">
          <a:xfrm>
            <a:off x="4572000" y="2862263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0" name="Line 21"/>
          <p:cNvSpPr>
            <a:spLocks noChangeShapeType="1"/>
          </p:cNvSpPr>
          <p:nvPr/>
        </p:nvSpPr>
        <p:spPr bwMode="auto">
          <a:xfrm>
            <a:off x="5943600" y="2786063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1" name="Line 22"/>
          <p:cNvSpPr>
            <a:spLocks noChangeShapeType="1"/>
          </p:cNvSpPr>
          <p:nvPr/>
        </p:nvSpPr>
        <p:spPr bwMode="auto">
          <a:xfrm>
            <a:off x="4800600" y="1947863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2" name="Line 23"/>
          <p:cNvSpPr>
            <a:spLocks noChangeShapeType="1"/>
          </p:cNvSpPr>
          <p:nvPr/>
        </p:nvSpPr>
        <p:spPr bwMode="auto">
          <a:xfrm flipH="1">
            <a:off x="4572000" y="1947863"/>
            <a:ext cx="1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3" name="Text Box 24"/>
          <p:cNvSpPr txBox="1">
            <a:spLocks noChangeArrowheads="1"/>
          </p:cNvSpPr>
          <p:nvPr/>
        </p:nvSpPr>
        <p:spPr bwMode="auto">
          <a:xfrm>
            <a:off x="683567" y="4740275"/>
            <a:ext cx="801434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457200" indent="-457200" eaLnBrk="1" hangingPunct="1">
              <a:buFont typeface="Arial" charset="0"/>
              <a:buChar char="•"/>
            </a:pPr>
            <a:r>
              <a:rPr lang="en-US" altLang="en-US" sz="2800" i="0" dirty="0" err="1">
                <a:latin typeface="+mn-lt"/>
                <a:ea typeface="MS PGothic" charset="-128"/>
              </a:rPr>
              <a:t>Minimiere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Gewinnmöglichkeiten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für</a:t>
            </a:r>
            <a:r>
              <a:rPr lang="en-US" altLang="en-US" sz="2800" i="0" dirty="0">
                <a:latin typeface="+mn-lt"/>
                <a:ea typeface="MS PGothic" charset="-128"/>
              </a:rPr>
              <a:t> den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Gegner</a:t>
            </a:r>
            <a:endParaRPr lang="en-US" altLang="en-US" sz="2800" i="0" dirty="0">
              <a:latin typeface="+mn-lt"/>
              <a:ea typeface="MS PGothic" charset="-128"/>
            </a:endParaRPr>
          </a:p>
          <a:p>
            <a:pPr marL="457200" indent="-457200" eaLnBrk="1" hangingPunct="1">
              <a:buFont typeface="Arial" charset="0"/>
              <a:buChar char="•"/>
            </a:pPr>
            <a:r>
              <a:rPr lang="en-US" altLang="en-US" sz="2800" i="0" dirty="0" err="1">
                <a:latin typeface="+mn-lt"/>
                <a:ea typeface="MS PGothic" charset="-128"/>
              </a:rPr>
              <a:t>Maximiere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eigene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Gewinnmöglichkeiten</a:t>
            </a:r>
            <a:endParaRPr lang="en-US" altLang="en-US" sz="2800" i="0" dirty="0">
              <a:latin typeface="+mn-lt"/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8900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Minimax</a:t>
            </a:r>
          </a:p>
        </p:txBody>
      </p:sp>
      <p:sp>
        <p:nvSpPr>
          <p:cNvPr id="43010" name="Text Box 3"/>
          <p:cNvSpPr txBox="1">
            <a:spLocks noChangeArrowheads="1"/>
          </p:cNvSpPr>
          <p:nvPr/>
        </p:nvSpPr>
        <p:spPr bwMode="auto">
          <a:xfrm>
            <a:off x="3200400" y="23286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3011" name="Text Box 4"/>
          <p:cNvSpPr txBox="1">
            <a:spLocks noChangeArrowheads="1"/>
          </p:cNvSpPr>
          <p:nvPr/>
        </p:nvSpPr>
        <p:spPr bwMode="auto">
          <a:xfrm>
            <a:off x="4394200" y="23286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2057400" y="35478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3013" name="Text Box 6"/>
          <p:cNvSpPr txBox="1">
            <a:spLocks noChangeArrowheads="1"/>
          </p:cNvSpPr>
          <p:nvPr/>
        </p:nvSpPr>
        <p:spPr bwMode="auto">
          <a:xfrm>
            <a:off x="5638800" y="23286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3014" name="Text Box 7"/>
          <p:cNvSpPr txBox="1">
            <a:spLocks noChangeArrowheads="1"/>
          </p:cNvSpPr>
          <p:nvPr/>
        </p:nvSpPr>
        <p:spPr bwMode="auto">
          <a:xfrm>
            <a:off x="3505200" y="35478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8</a:t>
            </a:r>
          </a:p>
        </p:txBody>
      </p:sp>
      <p:sp>
        <p:nvSpPr>
          <p:cNvPr id="43015" name="Text Box 8"/>
          <p:cNvSpPr txBox="1">
            <a:spLocks noChangeArrowheads="1"/>
          </p:cNvSpPr>
          <p:nvPr/>
        </p:nvSpPr>
        <p:spPr bwMode="auto">
          <a:xfrm>
            <a:off x="2743200" y="3547864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12</a:t>
            </a:r>
          </a:p>
        </p:txBody>
      </p:sp>
      <p:sp>
        <p:nvSpPr>
          <p:cNvPr id="43016" name="Text Box 9"/>
          <p:cNvSpPr txBox="1">
            <a:spLocks noChangeArrowheads="1"/>
          </p:cNvSpPr>
          <p:nvPr/>
        </p:nvSpPr>
        <p:spPr bwMode="auto">
          <a:xfrm>
            <a:off x="4419600" y="35478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4</a:t>
            </a:r>
          </a:p>
        </p:txBody>
      </p:sp>
      <p:sp>
        <p:nvSpPr>
          <p:cNvPr id="43017" name="Text Box 10"/>
          <p:cNvSpPr txBox="1">
            <a:spLocks noChangeArrowheads="1"/>
          </p:cNvSpPr>
          <p:nvPr/>
        </p:nvSpPr>
        <p:spPr bwMode="auto">
          <a:xfrm>
            <a:off x="4800600" y="35478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6</a:t>
            </a:r>
          </a:p>
        </p:txBody>
      </p:sp>
      <p:sp>
        <p:nvSpPr>
          <p:cNvPr id="43018" name="Text Box 11"/>
          <p:cNvSpPr txBox="1">
            <a:spLocks noChangeArrowheads="1"/>
          </p:cNvSpPr>
          <p:nvPr/>
        </p:nvSpPr>
        <p:spPr bwMode="auto">
          <a:xfrm>
            <a:off x="5410200" y="3547864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14</a:t>
            </a:r>
          </a:p>
        </p:txBody>
      </p:sp>
      <p:sp>
        <p:nvSpPr>
          <p:cNvPr id="43019" name="Text Box 12"/>
          <p:cNvSpPr txBox="1">
            <a:spLocks noChangeArrowheads="1"/>
          </p:cNvSpPr>
          <p:nvPr/>
        </p:nvSpPr>
        <p:spPr bwMode="auto">
          <a:xfrm>
            <a:off x="6781800" y="35478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3020" name="Text Box 13"/>
          <p:cNvSpPr txBox="1">
            <a:spLocks noChangeArrowheads="1"/>
          </p:cNvSpPr>
          <p:nvPr/>
        </p:nvSpPr>
        <p:spPr bwMode="auto">
          <a:xfrm>
            <a:off x="6172200" y="35478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5</a:t>
            </a:r>
          </a:p>
        </p:txBody>
      </p:sp>
      <p:sp>
        <p:nvSpPr>
          <p:cNvPr id="43021" name="Text Box 14"/>
          <p:cNvSpPr txBox="1">
            <a:spLocks noChangeArrowheads="1"/>
          </p:cNvSpPr>
          <p:nvPr/>
        </p:nvSpPr>
        <p:spPr bwMode="auto">
          <a:xfrm>
            <a:off x="3962400" y="35478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3022" name="Line 15"/>
          <p:cNvSpPr>
            <a:spLocks noChangeShapeType="1"/>
          </p:cNvSpPr>
          <p:nvPr/>
        </p:nvSpPr>
        <p:spPr bwMode="auto">
          <a:xfrm flipH="1">
            <a:off x="3505200" y="1871464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3" name="Line 16"/>
          <p:cNvSpPr>
            <a:spLocks noChangeShapeType="1"/>
          </p:cNvSpPr>
          <p:nvPr/>
        </p:nvSpPr>
        <p:spPr bwMode="auto">
          <a:xfrm flipH="1">
            <a:off x="2362200" y="2785864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4" name="Line 17"/>
          <p:cNvSpPr>
            <a:spLocks noChangeShapeType="1"/>
          </p:cNvSpPr>
          <p:nvPr/>
        </p:nvSpPr>
        <p:spPr bwMode="auto">
          <a:xfrm flipH="1">
            <a:off x="3124200" y="278586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Line 18"/>
          <p:cNvSpPr>
            <a:spLocks noChangeShapeType="1"/>
          </p:cNvSpPr>
          <p:nvPr/>
        </p:nvSpPr>
        <p:spPr bwMode="auto">
          <a:xfrm>
            <a:off x="3505200" y="2785864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6" name="Line 19"/>
          <p:cNvSpPr>
            <a:spLocks noChangeShapeType="1"/>
          </p:cNvSpPr>
          <p:nvPr/>
        </p:nvSpPr>
        <p:spPr bwMode="auto">
          <a:xfrm>
            <a:off x="4572000" y="2709664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7" name="Line 20"/>
          <p:cNvSpPr>
            <a:spLocks noChangeShapeType="1"/>
          </p:cNvSpPr>
          <p:nvPr/>
        </p:nvSpPr>
        <p:spPr bwMode="auto">
          <a:xfrm>
            <a:off x="6019800" y="2785864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8" name="Line 21"/>
          <p:cNvSpPr>
            <a:spLocks noChangeShapeType="1"/>
          </p:cNvSpPr>
          <p:nvPr/>
        </p:nvSpPr>
        <p:spPr bwMode="auto">
          <a:xfrm flipH="1">
            <a:off x="4191000" y="278586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9" name="Line 22"/>
          <p:cNvSpPr>
            <a:spLocks noChangeShapeType="1"/>
          </p:cNvSpPr>
          <p:nvPr/>
        </p:nvSpPr>
        <p:spPr bwMode="auto">
          <a:xfrm flipH="1">
            <a:off x="5638800" y="278586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0" name="Line 23"/>
          <p:cNvSpPr>
            <a:spLocks noChangeShapeType="1"/>
          </p:cNvSpPr>
          <p:nvPr/>
        </p:nvSpPr>
        <p:spPr bwMode="auto">
          <a:xfrm>
            <a:off x="4572000" y="2862064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1" name="Line 24"/>
          <p:cNvSpPr>
            <a:spLocks noChangeShapeType="1"/>
          </p:cNvSpPr>
          <p:nvPr/>
        </p:nvSpPr>
        <p:spPr bwMode="auto">
          <a:xfrm>
            <a:off x="5943600" y="2785864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2" name="Line 25"/>
          <p:cNvSpPr>
            <a:spLocks noChangeShapeType="1"/>
          </p:cNvSpPr>
          <p:nvPr/>
        </p:nvSpPr>
        <p:spPr bwMode="auto">
          <a:xfrm>
            <a:off x="4800600" y="1947664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3" name="Line 26"/>
          <p:cNvSpPr>
            <a:spLocks noChangeShapeType="1"/>
          </p:cNvSpPr>
          <p:nvPr/>
        </p:nvSpPr>
        <p:spPr bwMode="auto">
          <a:xfrm flipH="1">
            <a:off x="4572000" y="1947664"/>
            <a:ext cx="1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4" name="Text Box 27"/>
          <p:cNvSpPr txBox="1">
            <a:spLocks noChangeArrowheads="1"/>
          </p:cNvSpPr>
          <p:nvPr/>
        </p:nvSpPr>
        <p:spPr bwMode="auto">
          <a:xfrm>
            <a:off x="914400" y="2785864"/>
            <a:ext cx="74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MIN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683567" y="4740275"/>
            <a:ext cx="801434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457200" indent="-457200" eaLnBrk="1" hangingPunct="1">
              <a:buFont typeface="Arial" charset="0"/>
              <a:buChar char="•"/>
            </a:pPr>
            <a:r>
              <a:rPr lang="en-US" altLang="en-US" sz="2800" i="0" dirty="0" err="1">
                <a:latin typeface="+mn-lt"/>
                <a:ea typeface="MS PGothic" charset="-128"/>
              </a:rPr>
              <a:t>Minimiere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Gewinnmöglichkeiten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für</a:t>
            </a:r>
            <a:r>
              <a:rPr lang="en-US" altLang="en-US" sz="2800" i="0" dirty="0">
                <a:latin typeface="+mn-lt"/>
                <a:ea typeface="MS PGothic" charset="-128"/>
              </a:rPr>
              <a:t> den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Gegner</a:t>
            </a:r>
            <a:endParaRPr lang="en-US" altLang="en-US" sz="2800" i="0" dirty="0">
              <a:latin typeface="+mn-lt"/>
              <a:ea typeface="MS PGothic" charset="-128"/>
            </a:endParaRPr>
          </a:p>
          <a:p>
            <a:pPr marL="457200" indent="-457200" eaLnBrk="1" hangingPunct="1">
              <a:buFont typeface="Arial" charset="0"/>
              <a:buChar char="•"/>
            </a:pPr>
            <a:r>
              <a:rPr lang="en-US" altLang="en-US" sz="2800" i="0" dirty="0" err="1">
                <a:latin typeface="+mn-lt"/>
                <a:ea typeface="MS PGothic" charset="-128"/>
              </a:rPr>
              <a:t>Maximiere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eigene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Gewinnmöglichkeiten</a:t>
            </a:r>
            <a:endParaRPr lang="en-US" altLang="en-US" sz="2800" i="0" dirty="0">
              <a:latin typeface="+mn-lt"/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1486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Minimax</a:t>
            </a:r>
          </a:p>
        </p:txBody>
      </p:sp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3200400" y="23229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4394200" y="14847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4394200" y="23229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5061" name="Text Box 6"/>
          <p:cNvSpPr txBox="1">
            <a:spLocks noChangeArrowheads="1"/>
          </p:cNvSpPr>
          <p:nvPr/>
        </p:nvSpPr>
        <p:spPr bwMode="auto">
          <a:xfrm>
            <a:off x="20574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5062" name="Text Box 7"/>
          <p:cNvSpPr txBox="1">
            <a:spLocks noChangeArrowheads="1"/>
          </p:cNvSpPr>
          <p:nvPr/>
        </p:nvSpPr>
        <p:spPr bwMode="auto">
          <a:xfrm>
            <a:off x="5638800" y="23229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5063" name="Text Box 8"/>
          <p:cNvSpPr txBox="1">
            <a:spLocks noChangeArrowheads="1"/>
          </p:cNvSpPr>
          <p:nvPr/>
        </p:nvSpPr>
        <p:spPr bwMode="auto">
          <a:xfrm>
            <a:off x="35052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8</a:t>
            </a:r>
          </a:p>
        </p:txBody>
      </p:sp>
      <p:sp>
        <p:nvSpPr>
          <p:cNvPr id="45064" name="Text Box 9"/>
          <p:cNvSpPr txBox="1">
            <a:spLocks noChangeArrowheads="1"/>
          </p:cNvSpPr>
          <p:nvPr/>
        </p:nvSpPr>
        <p:spPr bwMode="auto">
          <a:xfrm>
            <a:off x="2743200" y="3542184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12</a:t>
            </a:r>
          </a:p>
        </p:txBody>
      </p:sp>
      <p:sp>
        <p:nvSpPr>
          <p:cNvPr id="45065" name="Text Box 10"/>
          <p:cNvSpPr txBox="1">
            <a:spLocks noChangeArrowheads="1"/>
          </p:cNvSpPr>
          <p:nvPr/>
        </p:nvSpPr>
        <p:spPr bwMode="auto">
          <a:xfrm>
            <a:off x="44196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4</a:t>
            </a:r>
          </a:p>
        </p:txBody>
      </p:sp>
      <p:sp>
        <p:nvSpPr>
          <p:cNvPr id="45066" name="Text Box 11"/>
          <p:cNvSpPr txBox="1">
            <a:spLocks noChangeArrowheads="1"/>
          </p:cNvSpPr>
          <p:nvPr/>
        </p:nvSpPr>
        <p:spPr bwMode="auto">
          <a:xfrm>
            <a:off x="48006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6</a:t>
            </a:r>
          </a:p>
        </p:txBody>
      </p:sp>
      <p:sp>
        <p:nvSpPr>
          <p:cNvPr id="45067" name="Text Box 12"/>
          <p:cNvSpPr txBox="1">
            <a:spLocks noChangeArrowheads="1"/>
          </p:cNvSpPr>
          <p:nvPr/>
        </p:nvSpPr>
        <p:spPr bwMode="auto">
          <a:xfrm>
            <a:off x="5410200" y="3542184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14</a:t>
            </a:r>
          </a:p>
        </p:txBody>
      </p:sp>
      <p:sp>
        <p:nvSpPr>
          <p:cNvPr id="45068" name="Text Box 13"/>
          <p:cNvSpPr txBox="1">
            <a:spLocks noChangeArrowheads="1"/>
          </p:cNvSpPr>
          <p:nvPr/>
        </p:nvSpPr>
        <p:spPr bwMode="auto">
          <a:xfrm>
            <a:off x="67818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5069" name="Text Box 14"/>
          <p:cNvSpPr txBox="1">
            <a:spLocks noChangeArrowheads="1"/>
          </p:cNvSpPr>
          <p:nvPr/>
        </p:nvSpPr>
        <p:spPr bwMode="auto">
          <a:xfrm>
            <a:off x="61722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5</a:t>
            </a:r>
          </a:p>
        </p:txBody>
      </p:sp>
      <p:sp>
        <p:nvSpPr>
          <p:cNvPr id="45070" name="Text Box 15"/>
          <p:cNvSpPr txBox="1">
            <a:spLocks noChangeArrowheads="1"/>
          </p:cNvSpPr>
          <p:nvPr/>
        </p:nvSpPr>
        <p:spPr bwMode="auto">
          <a:xfrm>
            <a:off x="39624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5071" name="Line 16"/>
          <p:cNvSpPr>
            <a:spLocks noChangeShapeType="1"/>
          </p:cNvSpPr>
          <p:nvPr/>
        </p:nvSpPr>
        <p:spPr bwMode="auto">
          <a:xfrm flipH="1">
            <a:off x="3505200" y="1865784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2" name="Line 17"/>
          <p:cNvSpPr>
            <a:spLocks noChangeShapeType="1"/>
          </p:cNvSpPr>
          <p:nvPr/>
        </p:nvSpPr>
        <p:spPr bwMode="auto">
          <a:xfrm flipH="1">
            <a:off x="2362200" y="2780184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3" name="Line 18"/>
          <p:cNvSpPr>
            <a:spLocks noChangeShapeType="1"/>
          </p:cNvSpPr>
          <p:nvPr/>
        </p:nvSpPr>
        <p:spPr bwMode="auto">
          <a:xfrm flipH="1">
            <a:off x="3124200" y="278018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4" name="Line 19"/>
          <p:cNvSpPr>
            <a:spLocks noChangeShapeType="1"/>
          </p:cNvSpPr>
          <p:nvPr/>
        </p:nvSpPr>
        <p:spPr bwMode="auto">
          <a:xfrm>
            <a:off x="3505200" y="2780184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5" name="Line 20"/>
          <p:cNvSpPr>
            <a:spLocks noChangeShapeType="1"/>
          </p:cNvSpPr>
          <p:nvPr/>
        </p:nvSpPr>
        <p:spPr bwMode="auto">
          <a:xfrm>
            <a:off x="4572000" y="2703984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6" name="Line 21"/>
          <p:cNvSpPr>
            <a:spLocks noChangeShapeType="1"/>
          </p:cNvSpPr>
          <p:nvPr/>
        </p:nvSpPr>
        <p:spPr bwMode="auto">
          <a:xfrm>
            <a:off x="6019800" y="2780184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7" name="Line 22"/>
          <p:cNvSpPr>
            <a:spLocks noChangeShapeType="1"/>
          </p:cNvSpPr>
          <p:nvPr/>
        </p:nvSpPr>
        <p:spPr bwMode="auto">
          <a:xfrm flipH="1">
            <a:off x="4191000" y="278018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8" name="Line 23"/>
          <p:cNvSpPr>
            <a:spLocks noChangeShapeType="1"/>
          </p:cNvSpPr>
          <p:nvPr/>
        </p:nvSpPr>
        <p:spPr bwMode="auto">
          <a:xfrm flipH="1">
            <a:off x="5638800" y="278018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9" name="Line 24"/>
          <p:cNvSpPr>
            <a:spLocks noChangeShapeType="1"/>
          </p:cNvSpPr>
          <p:nvPr/>
        </p:nvSpPr>
        <p:spPr bwMode="auto">
          <a:xfrm>
            <a:off x="4572000" y="2856384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0" name="Line 25"/>
          <p:cNvSpPr>
            <a:spLocks noChangeShapeType="1"/>
          </p:cNvSpPr>
          <p:nvPr/>
        </p:nvSpPr>
        <p:spPr bwMode="auto">
          <a:xfrm>
            <a:off x="5943600" y="2780184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1" name="Line 26"/>
          <p:cNvSpPr>
            <a:spLocks noChangeShapeType="1"/>
          </p:cNvSpPr>
          <p:nvPr/>
        </p:nvSpPr>
        <p:spPr bwMode="auto">
          <a:xfrm>
            <a:off x="4800600" y="1941984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2" name="Line 27"/>
          <p:cNvSpPr>
            <a:spLocks noChangeShapeType="1"/>
          </p:cNvSpPr>
          <p:nvPr/>
        </p:nvSpPr>
        <p:spPr bwMode="auto">
          <a:xfrm flipH="1">
            <a:off x="4572000" y="1941984"/>
            <a:ext cx="1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3" name="Text Box 28"/>
          <p:cNvSpPr txBox="1">
            <a:spLocks noChangeArrowheads="1"/>
          </p:cNvSpPr>
          <p:nvPr/>
        </p:nvSpPr>
        <p:spPr bwMode="auto">
          <a:xfrm>
            <a:off x="974725" y="1676872"/>
            <a:ext cx="84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MAX</a:t>
            </a:r>
          </a:p>
        </p:txBody>
      </p:sp>
      <p:sp>
        <p:nvSpPr>
          <p:cNvPr id="45084" name="Text Box 29"/>
          <p:cNvSpPr txBox="1">
            <a:spLocks noChangeArrowheads="1"/>
          </p:cNvSpPr>
          <p:nvPr/>
        </p:nvSpPr>
        <p:spPr bwMode="auto">
          <a:xfrm>
            <a:off x="914400" y="2780184"/>
            <a:ext cx="74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MIN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683567" y="4740275"/>
            <a:ext cx="801434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457200" indent="-457200" eaLnBrk="1" hangingPunct="1">
              <a:buFont typeface="Arial" charset="0"/>
              <a:buChar char="•"/>
            </a:pPr>
            <a:r>
              <a:rPr lang="en-US" altLang="en-US" sz="2800" i="0" dirty="0" err="1">
                <a:latin typeface="+mn-lt"/>
                <a:ea typeface="MS PGothic" charset="-128"/>
              </a:rPr>
              <a:t>Minimiere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Gewinnmöglichkeiten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für</a:t>
            </a:r>
            <a:r>
              <a:rPr lang="en-US" altLang="en-US" sz="2800" i="0" dirty="0">
                <a:latin typeface="+mn-lt"/>
                <a:ea typeface="MS PGothic" charset="-128"/>
              </a:rPr>
              <a:t> den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Gegner</a:t>
            </a:r>
            <a:endParaRPr lang="en-US" altLang="en-US" sz="2800" i="0" dirty="0">
              <a:latin typeface="+mn-lt"/>
              <a:ea typeface="MS PGothic" charset="-128"/>
            </a:endParaRPr>
          </a:p>
          <a:p>
            <a:pPr marL="457200" indent="-457200" eaLnBrk="1" hangingPunct="1">
              <a:buFont typeface="Arial" charset="0"/>
              <a:buChar char="•"/>
            </a:pPr>
            <a:r>
              <a:rPr lang="en-US" altLang="en-US" sz="2800" i="0" dirty="0" err="1">
                <a:latin typeface="+mn-lt"/>
                <a:ea typeface="MS PGothic" charset="-128"/>
              </a:rPr>
              <a:t>Maximiere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eigene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Gewinnmöglichkeiten</a:t>
            </a:r>
            <a:endParaRPr lang="en-US" altLang="en-US" sz="2800" i="0" dirty="0">
              <a:latin typeface="+mn-lt"/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1142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Minimax</a:t>
            </a:r>
          </a:p>
        </p:txBody>
      </p:sp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3200400" y="23229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4394200" y="14847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4394200" y="23229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7109" name="Text Box 6"/>
          <p:cNvSpPr txBox="1">
            <a:spLocks noChangeArrowheads="1"/>
          </p:cNvSpPr>
          <p:nvPr/>
        </p:nvSpPr>
        <p:spPr bwMode="auto">
          <a:xfrm>
            <a:off x="20574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5638800" y="23229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7111" name="Text Box 8"/>
          <p:cNvSpPr txBox="1">
            <a:spLocks noChangeArrowheads="1"/>
          </p:cNvSpPr>
          <p:nvPr/>
        </p:nvSpPr>
        <p:spPr bwMode="auto">
          <a:xfrm>
            <a:off x="35052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8</a:t>
            </a:r>
          </a:p>
        </p:txBody>
      </p:sp>
      <p:sp>
        <p:nvSpPr>
          <p:cNvPr id="47112" name="Text Box 9"/>
          <p:cNvSpPr txBox="1">
            <a:spLocks noChangeArrowheads="1"/>
          </p:cNvSpPr>
          <p:nvPr/>
        </p:nvSpPr>
        <p:spPr bwMode="auto">
          <a:xfrm>
            <a:off x="2743200" y="3542184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12</a:t>
            </a:r>
          </a:p>
        </p:txBody>
      </p:sp>
      <p:sp>
        <p:nvSpPr>
          <p:cNvPr id="47113" name="Text Box 10"/>
          <p:cNvSpPr txBox="1">
            <a:spLocks noChangeArrowheads="1"/>
          </p:cNvSpPr>
          <p:nvPr/>
        </p:nvSpPr>
        <p:spPr bwMode="auto">
          <a:xfrm>
            <a:off x="44196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4</a:t>
            </a:r>
          </a:p>
        </p:txBody>
      </p:sp>
      <p:sp>
        <p:nvSpPr>
          <p:cNvPr id="47114" name="Text Box 11"/>
          <p:cNvSpPr txBox="1">
            <a:spLocks noChangeArrowheads="1"/>
          </p:cNvSpPr>
          <p:nvPr/>
        </p:nvSpPr>
        <p:spPr bwMode="auto">
          <a:xfrm>
            <a:off x="48006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6</a:t>
            </a:r>
          </a:p>
        </p:txBody>
      </p:sp>
      <p:sp>
        <p:nvSpPr>
          <p:cNvPr id="47115" name="Text Box 12"/>
          <p:cNvSpPr txBox="1">
            <a:spLocks noChangeArrowheads="1"/>
          </p:cNvSpPr>
          <p:nvPr/>
        </p:nvSpPr>
        <p:spPr bwMode="auto">
          <a:xfrm>
            <a:off x="5410200" y="3542184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14</a:t>
            </a:r>
          </a:p>
        </p:txBody>
      </p:sp>
      <p:sp>
        <p:nvSpPr>
          <p:cNvPr id="47116" name="Text Box 13"/>
          <p:cNvSpPr txBox="1">
            <a:spLocks noChangeArrowheads="1"/>
          </p:cNvSpPr>
          <p:nvPr/>
        </p:nvSpPr>
        <p:spPr bwMode="auto">
          <a:xfrm>
            <a:off x="67818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7117" name="Text Box 14"/>
          <p:cNvSpPr txBox="1">
            <a:spLocks noChangeArrowheads="1"/>
          </p:cNvSpPr>
          <p:nvPr/>
        </p:nvSpPr>
        <p:spPr bwMode="auto">
          <a:xfrm>
            <a:off x="61722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5</a:t>
            </a:r>
          </a:p>
        </p:txBody>
      </p:sp>
      <p:sp>
        <p:nvSpPr>
          <p:cNvPr id="47118" name="Text Box 15"/>
          <p:cNvSpPr txBox="1">
            <a:spLocks noChangeArrowheads="1"/>
          </p:cNvSpPr>
          <p:nvPr/>
        </p:nvSpPr>
        <p:spPr bwMode="auto">
          <a:xfrm>
            <a:off x="39624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7119" name="Line 16"/>
          <p:cNvSpPr>
            <a:spLocks noChangeShapeType="1"/>
          </p:cNvSpPr>
          <p:nvPr/>
        </p:nvSpPr>
        <p:spPr bwMode="auto">
          <a:xfrm flipH="1">
            <a:off x="3505200" y="1865784"/>
            <a:ext cx="83820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0" name="Line 17"/>
          <p:cNvSpPr>
            <a:spLocks noChangeShapeType="1"/>
          </p:cNvSpPr>
          <p:nvPr/>
        </p:nvSpPr>
        <p:spPr bwMode="auto">
          <a:xfrm flipH="1">
            <a:off x="2362200" y="2780184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1" name="Line 18"/>
          <p:cNvSpPr>
            <a:spLocks noChangeShapeType="1"/>
          </p:cNvSpPr>
          <p:nvPr/>
        </p:nvSpPr>
        <p:spPr bwMode="auto">
          <a:xfrm flipH="1">
            <a:off x="3124200" y="278018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2" name="Line 19"/>
          <p:cNvSpPr>
            <a:spLocks noChangeShapeType="1"/>
          </p:cNvSpPr>
          <p:nvPr/>
        </p:nvSpPr>
        <p:spPr bwMode="auto">
          <a:xfrm>
            <a:off x="3505200" y="2780184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3" name="Line 20"/>
          <p:cNvSpPr>
            <a:spLocks noChangeShapeType="1"/>
          </p:cNvSpPr>
          <p:nvPr/>
        </p:nvSpPr>
        <p:spPr bwMode="auto">
          <a:xfrm>
            <a:off x="4572000" y="2703984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4" name="Line 21"/>
          <p:cNvSpPr>
            <a:spLocks noChangeShapeType="1"/>
          </p:cNvSpPr>
          <p:nvPr/>
        </p:nvSpPr>
        <p:spPr bwMode="auto">
          <a:xfrm>
            <a:off x="6019800" y="2780184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5" name="Line 22"/>
          <p:cNvSpPr>
            <a:spLocks noChangeShapeType="1"/>
          </p:cNvSpPr>
          <p:nvPr/>
        </p:nvSpPr>
        <p:spPr bwMode="auto">
          <a:xfrm flipH="1">
            <a:off x="4191000" y="278018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6" name="Line 23"/>
          <p:cNvSpPr>
            <a:spLocks noChangeShapeType="1"/>
          </p:cNvSpPr>
          <p:nvPr/>
        </p:nvSpPr>
        <p:spPr bwMode="auto">
          <a:xfrm flipH="1">
            <a:off x="5638800" y="278018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7" name="Line 24"/>
          <p:cNvSpPr>
            <a:spLocks noChangeShapeType="1"/>
          </p:cNvSpPr>
          <p:nvPr/>
        </p:nvSpPr>
        <p:spPr bwMode="auto">
          <a:xfrm>
            <a:off x="4572000" y="2856384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8" name="Line 25"/>
          <p:cNvSpPr>
            <a:spLocks noChangeShapeType="1"/>
          </p:cNvSpPr>
          <p:nvPr/>
        </p:nvSpPr>
        <p:spPr bwMode="auto">
          <a:xfrm>
            <a:off x="5943600" y="2780184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9" name="Line 26"/>
          <p:cNvSpPr>
            <a:spLocks noChangeShapeType="1"/>
          </p:cNvSpPr>
          <p:nvPr/>
        </p:nvSpPr>
        <p:spPr bwMode="auto">
          <a:xfrm>
            <a:off x="4800600" y="1941984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0" name="Line 27"/>
          <p:cNvSpPr>
            <a:spLocks noChangeShapeType="1"/>
          </p:cNvSpPr>
          <p:nvPr/>
        </p:nvSpPr>
        <p:spPr bwMode="auto">
          <a:xfrm flipH="1">
            <a:off x="4572000" y="1941984"/>
            <a:ext cx="1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1" name="Text Box 28"/>
          <p:cNvSpPr txBox="1">
            <a:spLocks noChangeArrowheads="1"/>
          </p:cNvSpPr>
          <p:nvPr/>
        </p:nvSpPr>
        <p:spPr bwMode="auto">
          <a:xfrm>
            <a:off x="974725" y="1676872"/>
            <a:ext cx="84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MAX</a:t>
            </a:r>
          </a:p>
        </p:txBody>
      </p:sp>
      <p:sp>
        <p:nvSpPr>
          <p:cNvPr id="47132" name="Text Box 29"/>
          <p:cNvSpPr txBox="1">
            <a:spLocks noChangeArrowheads="1"/>
          </p:cNvSpPr>
          <p:nvPr/>
        </p:nvSpPr>
        <p:spPr bwMode="auto">
          <a:xfrm>
            <a:off x="914400" y="2780184"/>
            <a:ext cx="74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MIN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683567" y="4740275"/>
            <a:ext cx="801434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457200" indent="-457200" eaLnBrk="1" hangingPunct="1">
              <a:buFont typeface="Arial" charset="0"/>
              <a:buChar char="•"/>
            </a:pPr>
            <a:r>
              <a:rPr lang="de-DE" altLang="en-US" sz="2800" i="0">
                <a:latin typeface="+mn-lt"/>
                <a:ea typeface="MS PGothic" charset="-128"/>
              </a:rPr>
              <a:t>Minimiere Gewinnmöglichkeiten für den Gegner</a:t>
            </a:r>
          </a:p>
          <a:p>
            <a:pPr marL="457200" indent="-457200" eaLnBrk="1" hangingPunct="1">
              <a:buFont typeface="Arial" charset="0"/>
              <a:buChar char="•"/>
            </a:pPr>
            <a:r>
              <a:rPr lang="de-DE" altLang="en-US" sz="2800" i="0">
                <a:latin typeface="+mn-lt"/>
                <a:ea typeface="MS PGothic" charset="-128"/>
              </a:rPr>
              <a:t>Maximiere eigene Gewinnmöglichkeiten</a:t>
            </a:r>
          </a:p>
        </p:txBody>
      </p:sp>
    </p:spTree>
    <p:extLst>
      <p:ext uri="{BB962C8B-B14F-4D97-AF65-F5344CB8AC3E}">
        <p14:creationId xmlns:p14="http://schemas.microsoft.com/office/powerpoint/2010/main" val="516344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2354D3-CD0F-0429-E906-02FF1E2371F7}"/>
              </a:ext>
            </a:extLst>
          </p:cNvPr>
          <p:cNvSpPr txBox="1"/>
          <p:nvPr/>
        </p:nvSpPr>
        <p:spPr>
          <a:xfrm>
            <a:off x="961877" y="1066770"/>
            <a:ext cx="72202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minmax_decision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(t)</a:t>
            </a:r>
          </a:p>
          <a:p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t.root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 	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#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Berechne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alle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Werte</a:t>
            </a:r>
            <a:endParaRPr lang="en-GB" sz="1600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 		#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Bestimme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”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besten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”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nachfolgenden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Zustand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findmax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 -&gt;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s_state.v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t.root.subseq_s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477552" y="260648"/>
            <a:ext cx="8153400" cy="4572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Minimax: </a:t>
            </a:r>
            <a:r>
              <a:rPr lang="en-US" altLang="en-US" dirty="0" err="1">
                <a:ea typeface="ＭＳ Ｐゴシック" charset="-128"/>
              </a:rPr>
              <a:t>Rekursive</a:t>
            </a:r>
            <a:r>
              <a:rPr lang="en-US" altLang="en-US" dirty="0">
                <a:ea typeface="ＭＳ Ｐゴシック" charset="-128"/>
              </a:rPr>
              <a:t> Implementation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650503" y="5594221"/>
            <a:ext cx="2349624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i="0" dirty="0" err="1">
                <a:latin typeface="Tahoma" charset="0"/>
                <a:ea typeface="MS PGothic" charset="-128"/>
              </a:rPr>
              <a:t>Vollständig</a:t>
            </a:r>
            <a:r>
              <a:rPr lang="en-US" altLang="en-US" sz="1800" b="1" i="0" dirty="0">
                <a:latin typeface="Tahoma" charset="0"/>
                <a:ea typeface="MS PGothic" charset="-128"/>
              </a:rPr>
              <a:t>: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 ?</a:t>
            </a:r>
            <a:br>
              <a:rPr lang="en-US" altLang="en-US" sz="1800" i="0" dirty="0">
                <a:latin typeface="Tahoma" charset="0"/>
                <a:ea typeface="MS PGothic" charset="-128"/>
              </a:rPr>
            </a:br>
            <a:r>
              <a:rPr lang="en-US" altLang="en-US" sz="1800" b="1" i="0" dirty="0">
                <a:latin typeface="Tahoma" charset="0"/>
                <a:ea typeface="MS PGothic" charset="-128"/>
              </a:rPr>
              <a:t>Optimal: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?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16016" y="5589240"/>
            <a:ext cx="33759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i="0" dirty="0" err="1">
                <a:solidFill>
                  <a:srgbClr val="CC3300"/>
                </a:solidFill>
                <a:latin typeface="Tahoma" charset="0"/>
                <a:ea typeface="MS PGothic" charset="-128"/>
              </a:rPr>
              <a:t>Zeitkomplexität</a:t>
            </a:r>
            <a:r>
              <a:rPr lang="en-US" altLang="en-US" sz="1800" b="1" i="0" dirty="0">
                <a:solidFill>
                  <a:srgbClr val="CC3300"/>
                </a:solidFill>
                <a:latin typeface="Tahoma" charset="0"/>
                <a:ea typeface="MS PGothic" charset="-128"/>
              </a:rPr>
              <a:t>:</a:t>
            </a:r>
            <a:r>
              <a:rPr lang="en-US" altLang="en-US" sz="1800" i="0" dirty="0">
                <a:solidFill>
                  <a:srgbClr val="CC3300"/>
                </a:solidFill>
                <a:latin typeface="Tahoma" charset="0"/>
                <a:ea typeface="MS PGothic" charset="-128"/>
              </a:rPr>
              <a:t>  ?</a:t>
            </a:r>
            <a:br>
              <a:rPr lang="en-US" altLang="en-US" sz="1800" i="0" dirty="0">
                <a:solidFill>
                  <a:srgbClr val="CC3300"/>
                </a:solidFill>
                <a:latin typeface="Tahoma" charset="0"/>
                <a:ea typeface="MS PGothic" charset="-128"/>
              </a:rPr>
            </a:br>
            <a:r>
              <a:rPr lang="en-US" altLang="en-US" sz="1800" b="1" i="0" dirty="0" err="1">
                <a:latin typeface="Tahoma" charset="0"/>
                <a:ea typeface="MS PGothic" charset="-128"/>
              </a:rPr>
              <a:t>Platzkomplexität</a:t>
            </a:r>
            <a:r>
              <a:rPr lang="en-US" altLang="en-US" sz="1800" b="1" i="0" dirty="0">
                <a:latin typeface="Tahoma" charset="0"/>
                <a:ea typeface="MS PGothic" charset="-128"/>
              </a:rPr>
              <a:t>: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?</a:t>
            </a:r>
            <a:endParaRPr lang="en-US" altLang="en-US" sz="1800" i="0" dirty="0">
              <a:solidFill>
                <a:schemeClr val="bg2"/>
              </a:solidFill>
              <a:latin typeface="Tahoma" charset="0"/>
              <a:ea typeface="MS P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579305-9DBD-CBF1-FFC8-3D394F9297FB}"/>
              </a:ext>
            </a:extLst>
          </p:cNvPr>
          <p:cNvSpPr txBox="1"/>
          <p:nvPr/>
        </p:nvSpPr>
        <p:spPr>
          <a:xfrm>
            <a:off x="4619918" y="2395000"/>
            <a:ext cx="401103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is_terminal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typemin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in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v =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((v, 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)))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state.v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v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v</a:t>
            </a:r>
          </a:p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DE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D9A790-82D9-DD37-47E3-3C8681A5DF77}"/>
              </a:ext>
            </a:extLst>
          </p:cNvPr>
          <p:cNvSpPr txBox="1"/>
          <p:nvPr/>
        </p:nvSpPr>
        <p:spPr>
          <a:xfrm>
            <a:off x="223606" y="2395000"/>
            <a:ext cx="401103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is_terminal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in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v =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((v,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)))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state.v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v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v</a:t>
            </a:r>
          </a:p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10" name="Cloud Callout 9">
            <a:extLst>
              <a:ext uri="{FF2B5EF4-FFF2-40B4-BE49-F238E27FC236}">
                <a16:creationId xmlns:a16="http://schemas.microsoft.com/office/drawing/2014/main" id="{D0671679-8747-BAB4-DC17-852F663CDDBD}"/>
              </a:ext>
            </a:extLst>
          </p:cNvPr>
          <p:cNvSpPr/>
          <p:nvPr/>
        </p:nvSpPr>
        <p:spPr>
          <a:xfrm>
            <a:off x="5292080" y="47860"/>
            <a:ext cx="3772792" cy="1368152"/>
          </a:xfrm>
          <a:prstGeom prst="cloudCallout">
            <a:avLst>
              <a:gd name="adj1" fmla="val 3025"/>
              <a:gd name="adj2" fmla="val 8805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Vom aktuellen Zustand durch eine Aktion erreichbare Zustände</a:t>
            </a:r>
          </a:p>
        </p:txBody>
      </p:sp>
    </p:spTree>
    <p:extLst>
      <p:ext uri="{BB962C8B-B14F-4D97-AF65-F5344CB8AC3E}">
        <p14:creationId xmlns:p14="http://schemas.microsoft.com/office/powerpoint/2010/main" val="32444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3"/>
          <p:cNvSpPr txBox="1">
            <a:spLocks noChangeArrowheads="1"/>
          </p:cNvSpPr>
          <p:nvPr/>
        </p:nvSpPr>
        <p:spPr bwMode="auto">
          <a:xfrm>
            <a:off x="539552" y="5470555"/>
            <a:ext cx="426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i="0" dirty="0" err="1">
                <a:latin typeface="Tahoma" charset="0"/>
                <a:ea typeface="MS PGothic" charset="-128"/>
              </a:rPr>
              <a:t>Vollständig</a:t>
            </a:r>
            <a:r>
              <a:rPr lang="en-US" altLang="en-US" sz="1800" b="1" i="0" dirty="0">
                <a:latin typeface="Tahoma" charset="0"/>
                <a:ea typeface="MS PGothic" charset="-128"/>
              </a:rPr>
              <a:t>: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 Ja,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für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endl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.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Zust.raum</a:t>
            </a:r>
            <a:br>
              <a:rPr lang="en-US" altLang="en-US" sz="1800" i="0" dirty="0">
                <a:latin typeface="Tahoma" charset="0"/>
                <a:ea typeface="MS PGothic" charset="-128"/>
              </a:rPr>
            </a:br>
            <a:r>
              <a:rPr lang="en-US" altLang="en-US" sz="1800" b="1" i="0" dirty="0">
                <a:latin typeface="Tahoma" charset="0"/>
                <a:ea typeface="MS PGothic" charset="-128"/>
              </a:rPr>
              <a:t>Optimal: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Ja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251" name="Text Box 4"/>
              <p:cNvSpPr txBox="1">
                <a:spLocks noChangeArrowheads="1"/>
              </p:cNvSpPr>
              <p:nvPr/>
            </p:nvSpPr>
            <p:spPr bwMode="auto">
              <a:xfrm>
                <a:off x="4599702" y="5458518"/>
                <a:ext cx="4267200" cy="6699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800" b="1" i="0" dirty="0" err="1">
                    <a:solidFill>
                      <a:srgbClr val="CC3300"/>
                    </a:solidFill>
                    <a:latin typeface="Tahoma" charset="0"/>
                    <a:ea typeface="MS PGothic" charset="-128"/>
                  </a:rPr>
                  <a:t>Zeitkomplexität</a:t>
                </a:r>
                <a:r>
                  <a:rPr lang="en-US" altLang="en-US" sz="1800" b="1" i="0" dirty="0">
                    <a:solidFill>
                      <a:srgbClr val="CC3300"/>
                    </a:solidFill>
                    <a:latin typeface="Tahoma" charset="0"/>
                    <a:ea typeface="MS PGothic" charset="-128"/>
                  </a:rPr>
                  <a:t>:</a:t>
                </a:r>
                <a:r>
                  <a:rPr lang="en-US" altLang="en-US" sz="1800" i="0" dirty="0">
                    <a:solidFill>
                      <a:srgbClr val="CC3300"/>
                    </a:solidFill>
                    <a:latin typeface="Tahoma" charset="0"/>
                    <a:ea typeface="MS PGothic" charset="-128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en-US" sz="1800" i="1" dirty="0" smtClean="0">
                        <a:solidFill>
                          <a:srgbClr val="CC3300"/>
                        </a:solidFill>
                        <a:latin typeface="Cambria Math" panose="02040503050406030204" pitchFamily="18" charset="0"/>
                        <a:ea typeface="MS PGothic" charset="-128"/>
                      </a:rPr>
                      <m:t>𝑂</m:t>
                    </m:r>
                    <m:r>
                      <a:rPr lang="en-US" altLang="en-US" sz="1800" i="1" dirty="0" smtClean="0">
                        <a:solidFill>
                          <a:srgbClr val="CC3300"/>
                        </a:solidFill>
                        <a:latin typeface="Cambria Math" panose="02040503050406030204" pitchFamily="18" charset="0"/>
                        <a:ea typeface="MS PGothic" charset="-128"/>
                      </a:rPr>
                      <m:t>(</m:t>
                    </m:r>
                    <m:sSup>
                      <m:sSupPr>
                        <m:ctrlPr>
                          <a:rPr lang="en-US" altLang="en-US" sz="1800" i="1" dirty="0" smtClean="0">
                            <a:solidFill>
                              <a:srgbClr val="CC3300"/>
                            </a:solidFill>
                            <a:latin typeface="Cambria Math" panose="02040503050406030204" pitchFamily="18" charset="0"/>
                            <a:ea typeface="MS PGothic" charset="-128"/>
                          </a:rPr>
                        </m:ctrlPr>
                      </m:sSupPr>
                      <m:e>
                        <m:r>
                          <a:rPr lang="en-US" altLang="en-US" sz="1800" dirty="0">
                            <a:solidFill>
                              <a:srgbClr val="CC3300"/>
                            </a:solidFill>
                            <a:latin typeface="Cambria Math" panose="02040503050406030204" pitchFamily="18" charset="0"/>
                            <a:ea typeface="MS PGothic" charset="-128"/>
                          </a:rPr>
                          <m:t>𝑏</m:t>
                        </m:r>
                      </m:e>
                      <m:sup>
                        <m:r>
                          <a:rPr lang="en-US" altLang="en-US" sz="1800" dirty="0">
                            <a:solidFill>
                              <a:srgbClr val="CC3300"/>
                            </a:solidFill>
                            <a:latin typeface="Cambria Math" panose="02040503050406030204" pitchFamily="18" charset="0"/>
                            <a:ea typeface="MS PGothic" charset="-128"/>
                          </a:rPr>
                          <m:t>𝑚</m:t>
                        </m:r>
                      </m:sup>
                    </m:sSup>
                    <m:r>
                      <a:rPr lang="en-US" altLang="en-US" sz="1800" i="1" dirty="0" smtClean="0">
                        <a:solidFill>
                          <a:srgbClr val="CC3300"/>
                        </a:solidFill>
                        <a:latin typeface="Cambria Math" panose="02040503050406030204" pitchFamily="18" charset="0"/>
                        <a:ea typeface="MS PGothic" charset="-128"/>
                      </a:rPr>
                      <m:t>)</m:t>
                    </m:r>
                  </m:oMath>
                </a14:m>
                <a:br>
                  <a:rPr lang="en-US" altLang="en-US" sz="1800" i="0" dirty="0">
                    <a:solidFill>
                      <a:srgbClr val="CC3300"/>
                    </a:solidFill>
                    <a:latin typeface="Tahoma" charset="0"/>
                    <a:ea typeface="MS PGothic" charset="-128"/>
                  </a:rPr>
                </a:br>
                <a:r>
                  <a:rPr lang="en-US" altLang="en-US" sz="1800" b="1" i="0" dirty="0" err="1">
                    <a:latin typeface="Tahoma" charset="0"/>
                    <a:ea typeface="MS PGothic" charset="-128"/>
                  </a:rPr>
                  <a:t>Platzkomplexität</a:t>
                </a:r>
                <a:r>
                  <a:rPr lang="en-US" altLang="en-US" sz="1800" b="1" i="0" dirty="0">
                    <a:latin typeface="Tahoma" charset="0"/>
                    <a:ea typeface="MS PGothic" charset="-128"/>
                  </a:rPr>
                  <a:t>:</a:t>
                </a:r>
                <a:r>
                  <a:rPr lang="en-US" altLang="en-US" sz="1800" i="0" dirty="0">
                    <a:latin typeface="Tahoma" charset="0"/>
                    <a:ea typeface="MS PGothic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1800" i="1" dirty="0" smtClean="0">
                        <a:latin typeface="Cambria Math" panose="02040503050406030204" pitchFamily="18" charset="0"/>
                        <a:ea typeface="MS PGothic" charset="-128"/>
                      </a:rPr>
                      <m:t>𝑂</m:t>
                    </m:r>
                    <m:r>
                      <a:rPr lang="en-US" altLang="en-US" sz="1800" i="1" dirty="0" smtClean="0">
                        <a:latin typeface="Cambria Math" panose="02040503050406030204" pitchFamily="18" charset="0"/>
                        <a:ea typeface="MS PGothic" charset="-128"/>
                      </a:rPr>
                      <m:t>(</m:t>
                    </m:r>
                    <m:r>
                      <a:rPr lang="en-US" altLang="en-US" sz="1800" i="1" dirty="0" err="1">
                        <a:latin typeface="Cambria Math" panose="02040503050406030204" pitchFamily="18" charset="0"/>
                        <a:ea typeface="MS PGothic" charset="-128"/>
                      </a:rPr>
                      <m:t>𝑏𝑚</m:t>
                    </m:r>
                    <m:r>
                      <a:rPr lang="en-US" altLang="en-US" sz="1800" i="1" dirty="0">
                        <a:latin typeface="Cambria Math" panose="02040503050406030204" pitchFamily="18" charset="0"/>
                        <a:ea typeface="MS PGothic" charset="-128"/>
                      </a:rPr>
                      <m:t>)   </m:t>
                    </m:r>
                  </m:oMath>
                </a14:m>
                <a:r>
                  <a:rPr lang="en-US" altLang="en-US" sz="1800" i="0" dirty="0">
                    <a:solidFill>
                      <a:schemeClr val="bg2"/>
                    </a:solidFill>
                    <a:latin typeface="Tahoma" charset="0"/>
                    <a:ea typeface="MS PGothic" charset="-128"/>
                  </a:rPr>
                  <a:t>(= DFS)</a:t>
                </a:r>
              </a:p>
            </p:txBody>
          </p:sp>
        </mc:Choice>
        <mc:Fallback>
          <p:sp>
            <p:nvSpPr>
              <p:cNvPr id="53251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99702" y="5458518"/>
                <a:ext cx="4267200" cy="669992"/>
              </a:xfrm>
              <a:prstGeom prst="rect">
                <a:avLst/>
              </a:prstGeom>
              <a:blipFill>
                <a:blip r:embed="rId3"/>
                <a:stretch>
                  <a:fillRect l="-1187" t="-3704" b="-925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65" y="260350"/>
            <a:ext cx="8229600" cy="503238"/>
          </a:xfrm>
        </p:spPr>
        <p:txBody>
          <a:bodyPr/>
          <a:lstStyle/>
          <a:p>
            <a:r>
              <a:rPr lang="en-US" altLang="en-US" dirty="0">
                <a:ea typeface="ＭＳ Ｐゴシック" charset="-128"/>
              </a:rPr>
              <a:t>Minimax: </a:t>
            </a:r>
            <a:r>
              <a:rPr lang="en-US" altLang="en-US" dirty="0" err="1">
                <a:ea typeface="ＭＳ Ｐゴシック" charset="-128"/>
              </a:rPr>
              <a:t>Rekursive</a:t>
            </a:r>
            <a:r>
              <a:rPr lang="en-US" altLang="en-US" dirty="0">
                <a:ea typeface="ＭＳ Ｐゴシック" charset="-128"/>
              </a:rPr>
              <a:t> Implementation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339752" y="6083279"/>
                <a:ext cx="311014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/>
                  <a:t> = </a:t>
                </a:r>
                <a:r>
                  <a:rPr lang="en-US" sz="1400" dirty="0" err="1"/>
                  <a:t>Suchtiefe</a:t>
                </a:r>
                <a:r>
                  <a:rPr lang="en-US" sz="1400" dirty="0"/>
                  <a:t> </a:t>
                </a:r>
                <a:r>
                  <a:rPr lang="en-US" sz="1400" dirty="0" err="1"/>
                  <a:t>bis</a:t>
                </a:r>
                <a:r>
                  <a:rPr lang="en-US" sz="1400" dirty="0"/>
                  <a:t> </a:t>
                </a:r>
                <a:r>
                  <a:rPr lang="en-US" sz="1400" dirty="0" err="1"/>
                  <a:t>Endzustände</a:t>
                </a:r>
                <a:r>
                  <a:rPr lang="en-US" sz="1400" dirty="0"/>
                  <a:t> </a:t>
                </a:r>
                <a:r>
                  <a:rPr lang="en-US" sz="1400" dirty="0" err="1"/>
                  <a:t>erreicht</a:t>
                </a:r>
                <a:br>
                  <a:rPr lang="en-US" sz="1400" dirty="0"/>
                </a:b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400" dirty="0"/>
                  <a:t> = </a:t>
                </a:r>
                <a:r>
                  <a:rPr lang="en-US" sz="1400" dirty="0" err="1"/>
                  <a:t>Verzweigungsfaktor</a:t>
                </a:r>
                <a:r>
                  <a:rPr lang="en-US" sz="1400" dirty="0"/>
                  <a:t> (</a:t>
                </a:r>
                <a:r>
                  <a:rPr lang="en-US" sz="1400" dirty="0" err="1"/>
                  <a:t>braching</a:t>
                </a:r>
                <a:r>
                  <a:rPr lang="en-US" sz="1400" dirty="0"/>
                  <a:t>)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6083279"/>
                <a:ext cx="3110147" cy="523220"/>
              </a:xfrm>
              <a:prstGeom prst="rect">
                <a:avLst/>
              </a:prstGeom>
              <a:blipFill>
                <a:blip r:embed="rId4"/>
                <a:stretch>
                  <a:fillRect t="-2381" b="-952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88D616F6-1B50-E2A8-0F86-5DEA9A1B1D5C}"/>
              </a:ext>
            </a:extLst>
          </p:cNvPr>
          <p:cNvSpPr txBox="1"/>
          <p:nvPr/>
        </p:nvSpPr>
        <p:spPr>
          <a:xfrm>
            <a:off x="961877" y="1066770"/>
            <a:ext cx="72202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minmax_decision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(t)</a:t>
            </a:r>
          </a:p>
          <a:p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t.root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 	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#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Berechne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alle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Werte</a:t>
            </a:r>
            <a:endParaRPr lang="en-GB" sz="1600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 		#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Bestimme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”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besten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”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nachfolgenden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Zustand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findmax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 -&gt;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s_state.v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t.root.subseq_s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E88170-EBDD-794A-A470-FB1BB9E4FCEE}"/>
              </a:ext>
            </a:extLst>
          </p:cNvPr>
          <p:cNvSpPr txBox="1"/>
          <p:nvPr/>
        </p:nvSpPr>
        <p:spPr>
          <a:xfrm>
            <a:off x="4619918" y="2395000"/>
            <a:ext cx="401103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is_terminal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typemin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in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v =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((v, 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)))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state.v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v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v</a:t>
            </a:r>
          </a:p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DE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8BE235-D25C-E950-8B85-279F80633D1E}"/>
              </a:ext>
            </a:extLst>
          </p:cNvPr>
          <p:cNvSpPr txBox="1"/>
          <p:nvPr/>
        </p:nvSpPr>
        <p:spPr>
          <a:xfrm>
            <a:off x="223606" y="2395000"/>
            <a:ext cx="401103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is_terminal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in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v =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((v,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)))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state.v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v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v</a:t>
            </a:r>
          </a:p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94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 descr="setforp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1915959"/>
            <a:ext cx="1676400" cy="2057400"/>
          </a:xfrm>
        </p:spPr>
      </p:pic>
      <p:pic>
        <p:nvPicPr>
          <p:cNvPr id="24579" name="Picture 4" descr="fig0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72275" y="1443856"/>
            <a:ext cx="2371725" cy="2305050"/>
          </a:xfrm>
        </p:spPr>
      </p:pic>
      <p:pic>
        <p:nvPicPr>
          <p:cNvPr id="24586" name="Picture 11" descr="monopoll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300981"/>
            <a:ext cx="2962275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7" name="Picture 12" descr="reversus_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293096"/>
            <a:ext cx="24765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67944" y="3717032"/>
            <a:ext cx="5802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</p:txBody>
      </p:sp>
      <p:sp>
        <p:nvSpPr>
          <p:cNvPr id="4" name="Title 3"/>
          <p:cNvSpPr>
            <a:spLocks noGrp="1"/>
          </p:cNvSpPr>
          <p:nvPr>
            <p:ph type="title" sz="quarter"/>
          </p:nvPr>
        </p:nvSpPr>
        <p:spPr>
          <a:xfrm>
            <a:off x="152400" y="260648"/>
            <a:ext cx="8915400" cy="882352"/>
          </a:xfrm>
        </p:spPr>
        <p:txBody>
          <a:bodyPr/>
          <a:lstStyle/>
          <a:p>
            <a:r>
              <a:rPr lang="en-US" altLang="en-US" dirty="0" err="1">
                <a:ea typeface="ＭＳ Ｐゴシック" charset="-128"/>
              </a:rPr>
              <a:t>Suchgraphen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für</a:t>
            </a:r>
            <a:r>
              <a:rPr lang="en-US" altLang="en-US" dirty="0">
                <a:ea typeface="ＭＳ Ｐゴシック" charset="-128"/>
              </a:rPr>
              <a:t> 2-Personen-Nullsummenspiele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721" y="3973359"/>
            <a:ext cx="3999107" cy="2663180"/>
          </a:xfrm>
          <a:prstGeom prst="rect">
            <a:avLst/>
          </a:prstGeom>
        </p:spPr>
      </p:pic>
      <p:pic>
        <p:nvPicPr>
          <p:cNvPr id="24580" name="Picture 5" descr="chessanimation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42375" y="1634355"/>
            <a:ext cx="1552575" cy="1552575"/>
          </a:xfrm>
        </p:spPr>
      </p:pic>
    </p:spTree>
    <p:extLst>
      <p:ext uri="{BB962C8B-B14F-4D97-AF65-F5344CB8AC3E}">
        <p14:creationId xmlns:p14="http://schemas.microsoft.com/office/powerpoint/2010/main" val="101206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4580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Spielen als naive Suche?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81000" indent="-381000" eaLnBrk="1" hangingPunct="1"/>
                <a:r>
                  <a:rPr lang="de-DE" altLang="en-US" sz="2400" b="1" dirty="0">
                    <a:ea typeface="ＭＳ Ｐゴシック" charset="-128"/>
                  </a:rPr>
                  <a:t>Komplexität: </a:t>
                </a:r>
                <a:r>
                  <a:rPr lang="de-DE" altLang="en-US" sz="2400" dirty="0">
                    <a:ea typeface="ＭＳ Ｐゴシック" charset="-128"/>
                  </a:rPr>
                  <a:t>Viele Spiele haben einen großen </a:t>
                </a:r>
                <a:r>
                  <a:rPr lang="de-DE" altLang="en-US" sz="2400" dirty="0" err="1">
                    <a:ea typeface="ＭＳ Ｐゴシック" charset="-128"/>
                  </a:rPr>
                  <a:t>Suchraum</a:t>
                </a:r>
                <a:endParaRPr lang="de-DE" altLang="en-US" sz="2400" dirty="0">
                  <a:ea typeface="ＭＳ Ｐゴシック" charset="-128"/>
                </a:endParaRPr>
              </a:p>
              <a:p>
                <a:pPr marL="800100" lvl="1" indent="-342900" eaLnBrk="1" hangingPunct="1"/>
                <a:r>
                  <a:rPr lang="de-DE" altLang="en-US" sz="2000" b="1" dirty="0">
                    <a:ea typeface="ＭＳ Ｐゴシック" charset="-128"/>
                  </a:rPr>
                  <a:t>Schach:	</a:t>
                </a:r>
                <a14:m>
                  <m:oMath xmlns:m="http://schemas.openxmlformats.org/officeDocument/2006/math">
                    <m:r>
                      <a:rPr lang="de-DE" altLang="en-US" sz="2000" i="1" dirty="0" smtClean="0">
                        <a:latin typeface="Cambria Math" panose="02040503050406030204" pitchFamily="18" charset="0"/>
                        <a:ea typeface="ＭＳ Ｐゴシック" charset="-128"/>
                      </a:rPr>
                      <m:t>𝑏</m:t>
                    </m:r>
                    <m:r>
                      <a:rPr lang="de-DE" altLang="en-US" sz="2000" i="1" dirty="0" smtClean="0">
                        <a:latin typeface="Cambria Math" panose="02040503050406030204" pitchFamily="18" charset="0"/>
                        <a:ea typeface="ＭＳ Ｐゴシック" charset="-128"/>
                      </a:rPr>
                      <m:t> = 35</m:t>
                    </m:r>
                  </m:oMath>
                </a14:m>
                <a:r>
                  <a:rPr lang="de-DE" altLang="en-US" sz="2000" i="1" dirty="0">
                    <a:ea typeface="ＭＳ Ｐゴシック" charset="-128"/>
                  </a:rPr>
                  <a:t>, </a:t>
                </a:r>
                <a14:m>
                  <m:oMath xmlns:m="http://schemas.openxmlformats.org/officeDocument/2006/math">
                    <m:r>
                      <a:rPr lang="de-DE" altLang="en-US" sz="2000" i="1" dirty="0" smtClean="0">
                        <a:latin typeface="Cambria Math" panose="02040503050406030204" pitchFamily="18" charset="0"/>
                        <a:ea typeface="ＭＳ Ｐゴシック" charset="-128"/>
                      </a:rPr>
                      <m:t>𝑚</m:t>
                    </m:r>
                    <m:r>
                      <a:rPr lang="de-DE" altLang="en-US" sz="2000" i="1" dirty="0" smtClean="0">
                        <a:latin typeface="Cambria Math" panose="02040503050406030204" pitchFamily="18" charset="0"/>
                        <a:ea typeface="ＭＳ Ｐゴシック" charset="-128"/>
                      </a:rPr>
                      <m:t>=100</m:t>
                    </m:r>
                    <m:r>
                      <a:rPr lang="de-DE" altLang="en-US" sz="2000" b="1" i="1" dirty="0">
                        <a:latin typeface="Cambria Math" panose="02040503050406030204" pitchFamily="18" charset="0"/>
                        <a:ea typeface="ＭＳ Ｐゴシック" charset="-128"/>
                      </a:rPr>
                      <m:t>  </m:t>
                    </m:r>
                  </m:oMath>
                </a14:m>
                <a:r>
                  <a:rPr lang="de-DE" altLang="en-US" sz="2000" b="1" dirty="0">
                    <a:ea typeface="ＭＳ Ｐゴシック" charset="-128"/>
                    <a:sym typeface="Symbol" charset="2"/>
                  </a:rPr>
                  <a:t>#</a:t>
                </a:r>
                <a:r>
                  <a:rPr lang="de-DE" altLang="en-US" sz="2000" i="1" dirty="0">
                    <a:ea typeface="ＭＳ Ｐゴシック" charset="-128"/>
                    <a:sym typeface="Symbol" charset="2"/>
                  </a:rPr>
                  <a:t>Knoten=</a:t>
                </a:r>
                <a:r>
                  <a:rPr lang="de-DE" altLang="en-US" sz="2000" b="1" i="1" dirty="0">
                    <a:ea typeface="ＭＳ Ｐゴシック" charset="-128"/>
                    <a:sym typeface="Symbol" charset="2"/>
                  </a:rPr>
                  <a:t> </a:t>
                </a:r>
                <a14:m>
                  <m:oMath xmlns:m="http://schemas.openxmlformats.org/officeDocument/2006/math">
                    <m:r>
                      <a:rPr lang="de-DE" altLang="en-US" sz="2000" i="1" dirty="0" smtClean="0">
                        <a:latin typeface="Cambria Math" panose="02040503050406030204" pitchFamily="18" charset="0"/>
                        <a:ea typeface="ＭＳ Ｐゴシック" charset="-128"/>
                        <a:sym typeface="Symbol" charset="2"/>
                      </a:rPr>
                      <m:t>35 </m:t>
                    </m:r>
                    <m:r>
                      <a:rPr lang="de-DE" altLang="en-US" sz="2000" i="1" baseline="30000" dirty="0">
                        <a:latin typeface="Cambria Math" panose="02040503050406030204" pitchFamily="18" charset="0"/>
                        <a:ea typeface="ＭＳ Ｐゴシック" charset="-128"/>
                        <a:sym typeface="Symbol" charset="2"/>
                      </a:rPr>
                      <m:t>100</m:t>
                    </m:r>
                  </m:oMath>
                </a14:m>
                <a:br>
                  <a:rPr lang="de-DE" altLang="en-US" sz="2000" baseline="30000" dirty="0">
                    <a:ea typeface="ＭＳ Ｐゴシック" charset="-128"/>
                    <a:sym typeface="Symbol" charset="2"/>
                  </a:rPr>
                </a:br>
                <a:r>
                  <a:rPr lang="de-DE" altLang="en-US" sz="2000" baseline="30000" dirty="0">
                    <a:ea typeface="ＭＳ Ｐゴシック" charset="-128"/>
                    <a:sym typeface="Symbol" charset="2"/>
                  </a:rPr>
                  <a:t>		</a:t>
                </a:r>
                <a:r>
                  <a:rPr lang="de-DE" altLang="en-US" sz="2000" dirty="0">
                    <a:ea typeface="ＭＳ Ｐゴシック" charset="-128"/>
                    <a:sym typeface="Symbol" charset="2"/>
                  </a:rPr>
                  <a:t>Falls Betrachtung eines Knotens 1 </a:t>
                </a:r>
                <a:r>
                  <a:rPr lang="de-DE" altLang="en-US" sz="2000" dirty="0" err="1">
                    <a:ea typeface="ＭＳ Ｐゴシック" charset="-128"/>
                    <a:sym typeface="Symbol" charset="2"/>
                  </a:rPr>
                  <a:t>ns</a:t>
                </a:r>
                <a:r>
                  <a:rPr lang="de-DE" altLang="en-US" sz="2000" dirty="0">
                    <a:ea typeface="ＭＳ Ｐゴシック" charset="-128"/>
                    <a:sym typeface="Symbol" charset="2"/>
                  </a:rPr>
                  <a:t> benötigt,</a:t>
                </a:r>
                <a:br>
                  <a:rPr lang="de-DE" altLang="en-US" sz="2000" dirty="0">
                    <a:ea typeface="ＭＳ Ｐゴシック" charset="-128"/>
                    <a:sym typeface="Symbol" charset="2"/>
                  </a:rPr>
                </a:br>
                <a:r>
                  <a:rPr lang="de-DE" altLang="en-US" sz="2000" dirty="0">
                    <a:ea typeface="ＭＳ Ｐゴシック" charset="-128"/>
                    <a:sym typeface="Symbol" charset="2"/>
                  </a:rPr>
                  <a:t>		braucht jeder Zug </a:t>
                </a:r>
                <a:r>
                  <a:rPr lang="de-DE" altLang="en-US" sz="2000" b="1" i="1" u="sng" dirty="0">
                    <a:solidFill>
                      <a:srgbClr val="CC3300"/>
                    </a:solidFill>
                    <a:ea typeface="ＭＳ Ｐゴシック" charset="-128"/>
                    <a:sym typeface="Symbol" charset="2"/>
                  </a:rPr>
                  <a:t>10 </a:t>
                </a:r>
                <a:r>
                  <a:rPr lang="de-DE" altLang="en-US" sz="2000" b="1" i="1" u="sng" baseline="30000" dirty="0">
                    <a:solidFill>
                      <a:srgbClr val="CC3300"/>
                    </a:solidFill>
                    <a:ea typeface="ＭＳ Ｐゴシック" charset="-128"/>
                    <a:sym typeface="Symbol" charset="2"/>
                  </a:rPr>
                  <a:t>50</a:t>
                </a:r>
                <a:r>
                  <a:rPr lang="de-DE" altLang="en-US" sz="2000" b="1" u="sng" dirty="0">
                    <a:solidFill>
                      <a:srgbClr val="CC3300"/>
                    </a:solidFill>
                    <a:ea typeface="ＭＳ Ｐゴシック" charset="-128"/>
                    <a:sym typeface="Symbol" charset="2"/>
                  </a:rPr>
                  <a:t> Jahrhunderte</a:t>
                </a:r>
                <a:r>
                  <a:rPr lang="de-DE" altLang="en-US" sz="2000" u="sng" dirty="0">
                    <a:solidFill>
                      <a:srgbClr val="CC3300"/>
                    </a:solidFill>
                    <a:ea typeface="ＭＳ Ｐゴシック" charset="-128"/>
                    <a:sym typeface="Symbol" charset="2"/>
                  </a:rPr>
                  <a:t> </a:t>
                </a:r>
                <a:br>
                  <a:rPr lang="de-DE" altLang="en-US" sz="2000" dirty="0">
                    <a:solidFill>
                      <a:srgbClr val="CC3300"/>
                    </a:solidFill>
                    <a:ea typeface="ＭＳ Ｐゴシック" charset="-128"/>
                    <a:sym typeface="Symbol" charset="2"/>
                  </a:rPr>
                </a:br>
                <a:r>
                  <a:rPr lang="de-DE" altLang="en-US" sz="2000" dirty="0">
                    <a:solidFill>
                      <a:srgbClr val="CC3300"/>
                    </a:solidFill>
                    <a:ea typeface="ＭＳ Ｐゴシック" charset="-128"/>
                    <a:sym typeface="Symbol" charset="2"/>
                  </a:rPr>
                  <a:t>		</a:t>
                </a:r>
                <a:r>
                  <a:rPr lang="de-DE" altLang="en-US" sz="2000" dirty="0">
                    <a:ea typeface="ＭＳ Ｐゴシック" charset="-128"/>
                    <a:sym typeface="Symbol" charset="2"/>
                  </a:rPr>
                  <a:t>zur Berechnung</a:t>
                </a:r>
                <a:br>
                  <a:rPr lang="de-DE" altLang="en-US" sz="2000" dirty="0">
                    <a:ea typeface="ＭＳ Ｐゴシック" charset="-128"/>
                    <a:sym typeface="Symbol" charset="2"/>
                  </a:rPr>
                </a:br>
                <a:endParaRPr lang="de-DE" altLang="en-US" sz="2000" dirty="0">
                  <a:ea typeface="ＭＳ Ｐゴシック" charset="-128"/>
                  <a:sym typeface="Symbol" charset="2"/>
                </a:endParaRPr>
              </a:p>
              <a:p>
                <a:pPr marL="400050" eaLnBrk="1" hangingPunct="1"/>
                <a:r>
                  <a:rPr lang="de-DE" sz="2400" dirty="0"/>
                  <a:t>Endzustände können in vertretbarer Zeit </a:t>
                </a:r>
                <a:br>
                  <a:rPr lang="de-DE" sz="2400" dirty="0"/>
                </a:br>
                <a:r>
                  <a:rPr lang="de-DE" sz="2400" dirty="0"/>
                  <a:t>nicht alle generiert werden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35" t="-102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  <p:sp>
        <p:nvSpPr>
          <p:cNvPr id="5" name="Rechteck 1"/>
          <p:cNvSpPr/>
          <p:nvPr/>
        </p:nvSpPr>
        <p:spPr>
          <a:xfrm>
            <a:off x="1259632" y="5046275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Algorithmen für perfektes Spiel: John von Neumann, </a:t>
            </a:r>
            <a:r>
              <a:rPr lang="de-DE" sz="1200" b="1" dirty="0">
                <a:solidFill>
                  <a:srgbClr val="FF0000"/>
                </a:solidFill>
              </a:rPr>
              <a:t>1944</a:t>
            </a:r>
          </a:p>
          <a:p>
            <a:r>
              <a:rPr lang="de-DE" sz="1200" dirty="0">
                <a:solidFill>
                  <a:srgbClr val="0000FF"/>
                </a:solidFill>
              </a:rPr>
              <a:t>Endlicher Horizont, approximative Zustandsbewertung: Zuse </a:t>
            </a:r>
            <a:r>
              <a:rPr lang="de-DE" sz="1200" b="1" dirty="0">
                <a:solidFill>
                  <a:srgbClr val="FF0000"/>
                </a:solidFill>
              </a:rPr>
              <a:t>1945</a:t>
            </a:r>
            <a:r>
              <a:rPr lang="de-DE" sz="1200" dirty="0">
                <a:solidFill>
                  <a:srgbClr val="0000FF"/>
                </a:solidFill>
              </a:rPr>
              <a:t> , Shannon </a:t>
            </a:r>
            <a:r>
              <a:rPr lang="de-DE" sz="1200" b="1" dirty="0">
                <a:solidFill>
                  <a:srgbClr val="FF0000"/>
                </a:solidFill>
              </a:rPr>
              <a:t>1950</a:t>
            </a:r>
            <a:r>
              <a:rPr lang="de-DE" sz="1200" dirty="0">
                <a:solidFill>
                  <a:srgbClr val="0000FF"/>
                </a:solidFill>
              </a:rPr>
              <a:t> , Samuel </a:t>
            </a:r>
            <a:r>
              <a:rPr lang="de-DE" sz="1200" b="1" dirty="0">
                <a:solidFill>
                  <a:srgbClr val="FF0000"/>
                </a:solidFill>
              </a:rPr>
              <a:t>1952-57</a:t>
            </a:r>
          </a:p>
          <a:p>
            <a:r>
              <a:rPr lang="de-DE" sz="1200" dirty="0">
                <a:solidFill>
                  <a:srgbClr val="0000FF"/>
                </a:solidFill>
              </a:rPr>
              <a:t>Suchbaumabschneidungen zur Einsparung von Zeit: McCarthy </a:t>
            </a:r>
            <a:r>
              <a:rPr lang="de-DE" sz="1200" b="1" dirty="0">
                <a:solidFill>
                  <a:srgbClr val="FF0000"/>
                </a:solidFill>
              </a:rPr>
              <a:t>1956</a:t>
            </a:r>
          </a:p>
          <a:p>
            <a:endParaRPr lang="de-DE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747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>
                <a:ea typeface="ＭＳ Ｐゴシック" charset="-128"/>
              </a:rPr>
              <a:t>Lösungsansätze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2" y="1268760"/>
            <a:ext cx="8084815" cy="4525963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 eaLnBrk="1" hangingPunct="1"/>
            <a:endParaRPr lang="de-DE" altLang="en-US" sz="900" dirty="0">
              <a:ea typeface="ＭＳ Ｐゴシック" charset="-128"/>
              <a:sym typeface="Symbol" charset="2"/>
            </a:endParaRPr>
          </a:p>
          <a:p>
            <a:pPr marL="0" indent="0" eaLnBrk="1" hangingPunct="1">
              <a:buNone/>
            </a:pPr>
            <a:r>
              <a:rPr lang="de-DE" altLang="en-US" sz="2000" b="1" dirty="0">
                <a:ea typeface="ＭＳ Ｐゴシック" charset="-128"/>
              </a:rPr>
              <a:t>Reduktion des Ressourcenproblems (Zeit, Speicher): </a:t>
            </a:r>
            <a:br>
              <a:rPr lang="de-DE" altLang="en-US" sz="2000" dirty="0">
                <a:ea typeface="ＭＳ Ｐゴシック" charset="-128"/>
              </a:rPr>
            </a:br>
            <a:endParaRPr lang="de-DE" altLang="en-US" sz="1000" b="1" dirty="0">
              <a:ea typeface="ＭＳ Ｐゴシック" charset="-128"/>
            </a:endParaRPr>
          </a:p>
          <a:p>
            <a:pPr marL="381000" indent="-381000" eaLnBrk="1" hangingPunct="1">
              <a:buFontTx/>
              <a:buAutoNum type="arabicPeriod"/>
            </a:pPr>
            <a:r>
              <a:rPr lang="de-DE" altLang="en-US" sz="2000" b="1" dirty="0">
                <a:solidFill>
                  <a:srgbClr val="33CC33"/>
                </a:solidFill>
                <a:ea typeface="ＭＳ Ｐゴシック" charset="-128"/>
              </a:rPr>
              <a:t>Suchraumbeschneidung (</a:t>
            </a:r>
            <a:r>
              <a:rPr lang="de-DE" altLang="en-US" sz="2000" b="1" dirty="0" err="1">
                <a:solidFill>
                  <a:srgbClr val="33CC33"/>
                </a:solidFill>
                <a:ea typeface="ＭＳ Ｐゴシック" charset="-128"/>
              </a:rPr>
              <a:t>Pruning</a:t>
            </a:r>
            <a:r>
              <a:rPr lang="de-DE" altLang="en-US" sz="2000" b="1" dirty="0">
                <a:solidFill>
                  <a:srgbClr val="33CC33"/>
                </a:solidFill>
                <a:ea typeface="ＭＳ Ｐゴシック" charset="-128"/>
              </a:rPr>
              <a:t>):</a:t>
            </a:r>
            <a:r>
              <a:rPr lang="de-DE" altLang="en-US" sz="2000" dirty="0">
                <a:ea typeface="ＭＳ Ｐゴシック" charset="-128"/>
              </a:rPr>
              <a:t> macht Suche schneller durch Entfernen von Teilen des Suchbaums, in denen beweisbar keine bessere als die aktuell beste Lösung gefunden werden kann</a:t>
            </a:r>
            <a:br>
              <a:rPr lang="de-DE" altLang="en-US" sz="2000" dirty="0">
                <a:ea typeface="ＭＳ Ｐゴシック" charset="-128"/>
              </a:rPr>
            </a:br>
            <a:endParaRPr lang="de-DE" altLang="en-US" sz="1000" dirty="0">
              <a:ea typeface="ＭＳ Ｐゴシック" charset="-128"/>
            </a:endParaRPr>
          </a:p>
          <a:p>
            <a:pPr marL="381000" indent="-381000" eaLnBrk="1" hangingPunct="1">
              <a:buFontTx/>
              <a:buAutoNum type="arabicPeriod"/>
            </a:pPr>
            <a:r>
              <a:rPr lang="de-DE" altLang="en-US" sz="2000" b="1" dirty="0">
                <a:solidFill>
                  <a:srgbClr val="33CC33"/>
                </a:solidFill>
                <a:ea typeface="ＭＳ Ｐゴシック" charset="-128"/>
              </a:rPr>
              <a:t>Bewertungsfunktion:</a:t>
            </a:r>
            <a:r>
              <a:rPr lang="de-DE" altLang="en-US" sz="2000" b="1" dirty="0">
                <a:ea typeface="ＭＳ Ｐゴシック" charset="-128"/>
              </a:rPr>
              <a:t> </a:t>
            </a:r>
            <a:r>
              <a:rPr lang="de-DE" altLang="en-US" sz="2000" dirty="0">
                <a:ea typeface="ＭＳ Ｐゴシック" charset="-128"/>
              </a:rPr>
              <a:t>Heuristik zur Bewertung der Nützlichkeit eines Spielzustands (Knoten) ohne vollständige Suche</a:t>
            </a:r>
            <a:endParaRPr lang="de-DE" altLang="en-US" sz="2000" b="1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0631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  <a:sym typeface="Symbol" charset="2"/>
              </a:rPr>
              <a:t>1.</a:t>
            </a:r>
            <a:r>
              <a:rPr lang="en-US" altLang="en-US" i="1" dirty="0">
                <a:ea typeface="ＭＳ Ｐゴシック" charset="-128"/>
                <a:sym typeface="Symbol" charset="2"/>
              </a:rPr>
              <a:t> 𝛼-𝛽</a:t>
            </a:r>
            <a:r>
              <a:rPr lang="en-US" altLang="en-US" dirty="0">
                <a:ea typeface="ＭＳ Ｐゴシック" charset="-128"/>
              </a:rPr>
              <a:t>-Pruning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394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de-DE" altLang="en-US" sz="2400" b="1" dirty="0" err="1">
                    <a:solidFill>
                      <a:srgbClr val="0066FF"/>
                    </a:solidFill>
                    <a:ea typeface="ＭＳ Ｐゴシック" charset="-128"/>
                  </a:rPr>
                  <a:t>Pruning</a:t>
                </a:r>
                <a:r>
                  <a:rPr lang="de-DE" altLang="en-US" sz="2400" b="1" dirty="0">
                    <a:solidFill>
                      <a:srgbClr val="0066FF"/>
                    </a:solidFill>
                    <a:ea typeface="ＭＳ Ｐゴシック" charset="-128"/>
                  </a:rPr>
                  <a:t>:</a:t>
                </a:r>
                <a:r>
                  <a:rPr lang="de-DE" altLang="en-US" sz="2400" dirty="0">
                    <a:ea typeface="ＭＳ Ｐゴシック" charset="-128"/>
                  </a:rPr>
                  <a:t> Elimination eines Zweigs des Suchbaums, ohne vollständige Untersuchung jedes Knotens darunter </a:t>
                </a:r>
                <a:br>
                  <a:rPr lang="de-DE" altLang="en-US" sz="2400" dirty="0">
                    <a:ea typeface="ＭＳ Ｐゴシック" charset="-128"/>
                  </a:rPr>
                </a:br>
                <a:r>
                  <a:rPr lang="de-DE" altLang="en-US" sz="2400" dirty="0">
                    <a:ea typeface="ＭＳ Ｐゴシック" charset="-128"/>
                  </a:rPr>
                  <a:t>(vgl. auch A*)</a:t>
                </a:r>
              </a:p>
              <a:p>
                <a:pPr eaLnBrk="1" hangingPunct="1">
                  <a:lnSpc>
                    <a:spcPct val="90000"/>
                  </a:lnSpc>
                </a:pPr>
                <a:endParaRPr lang="de-DE" altLang="en-US" sz="2400" b="1" i="1" dirty="0">
                  <a:solidFill>
                    <a:srgbClr val="0066FF"/>
                  </a:solidFill>
                  <a:ea typeface="ＭＳ Ｐゴシック" charset="-128"/>
                  <a:sym typeface="Symbol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de-DE" altLang="en-US" sz="2400" b="1" i="1" dirty="0">
                    <a:solidFill>
                      <a:srgbClr val="0066FF"/>
                    </a:solidFill>
                    <a:ea typeface="ＭＳ Ｐゴシック" charset="-128"/>
                    <a:sym typeface="Symbol" charset="2"/>
                  </a:rPr>
                  <a:t>𝛼-𝛽</a:t>
                </a:r>
                <a:r>
                  <a:rPr lang="de-DE" altLang="en-US" sz="2400" b="1" dirty="0">
                    <a:solidFill>
                      <a:srgbClr val="0066FF"/>
                    </a:solidFill>
                    <a:ea typeface="ＭＳ Ｐゴシック" charset="-128"/>
                  </a:rPr>
                  <a:t>-</a:t>
                </a:r>
                <a:r>
                  <a:rPr lang="de-DE" altLang="en-US" sz="2400" b="1" dirty="0" err="1">
                    <a:solidFill>
                      <a:srgbClr val="0066FF"/>
                    </a:solidFill>
                    <a:ea typeface="ＭＳ Ｐゴシック" charset="-128"/>
                  </a:rPr>
                  <a:t>Pruning</a:t>
                </a:r>
                <a:r>
                  <a:rPr lang="de-DE" altLang="en-US" sz="2400" b="1" dirty="0">
                    <a:solidFill>
                      <a:srgbClr val="0066FF"/>
                    </a:solidFill>
                    <a:ea typeface="ＭＳ Ｐゴシック" charset="-128"/>
                  </a:rPr>
                  <a:t>:</a:t>
                </a:r>
                <a:r>
                  <a:rPr lang="de-DE" altLang="en-US" sz="2400" b="1" dirty="0">
                    <a:ea typeface="ＭＳ Ｐゴシック" charset="-128"/>
                  </a:rPr>
                  <a:t> </a:t>
                </a:r>
                <a:r>
                  <a:rPr lang="de-DE" altLang="en-US" sz="2400" dirty="0">
                    <a:ea typeface="ＭＳ Ｐゴシック" charset="-128"/>
                  </a:rPr>
                  <a:t>beschneide Teile des Suchbaums, die den Nützlichkeitswerte eines Max- oder Min-Knotens nicht verbessern können </a:t>
                </a:r>
                <a:br>
                  <a:rPr lang="de-DE" altLang="en-US" sz="2400" dirty="0">
                    <a:ea typeface="ＭＳ Ｐゴシック" charset="-128"/>
                  </a:rPr>
                </a:br>
                <a:br>
                  <a:rPr lang="de-DE" altLang="en-US" sz="2400" dirty="0">
                    <a:ea typeface="ＭＳ Ｐゴシック" charset="-128"/>
                  </a:rPr>
                </a:br>
                <a:r>
                  <a:rPr lang="de-DE" altLang="en-US" sz="2400" dirty="0">
                    <a:ea typeface="ＭＳ Ｐゴシック" charset="-128"/>
                  </a:rPr>
                  <a:t>(wobei nur bisher betrachtete Knotennützlichkeitswerte eine Rolle spielen)</a:t>
                </a:r>
              </a:p>
              <a:p>
                <a:pPr eaLnBrk="1" hangingPunct="1">
                  <a:lnSpc>
                    <a:spcPct val="90000"/>
                  </a:lnSpc>
                </a:pPr>
                <a:endParaRPr lang="de-DE" altLang="en-US" sz="2400" dirty="0">
                  <a:ea typeface="ＭＳ Ｐゴシック" charset="-128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de-DE" altLang="en-US" sz="2400" dirty="0">
                    <a:ea typeface="ＭＳ Ｐゴシック" charset="-128"/>
                  </a:rPr>
                  <a:t>Geht das? Ja (s.u.). </a:t>
                </a: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de-DE" altLang="en-US" sz="2200" dirty="0">
                    <a:ea typeface="ＭＳ Ｐゴシック" charset="-128"/>
                  </a:rPr>
                  <a:t>Der Verzweigungsfaktor wird in etwa von </a:t>
                </a:r>
                <a14:m>
                  <m:oMath xmlns:m="http://schemas.openxmlformats.org/officeDocument/2006/math">
                    <m:r>
                      <a:rPr lang="de-DE" altLang="en-US" sz="2200" i="1" dirty="0" smtClean="0">
                        <a:latin typeface="Cambria Math" panose="02040503050406030204" pitchFamily="18" charset="0"/>
                        <a:ea typeface="ＭＳ Ｐゴシック" charset="-128"/>
                      </a:rPr>
                      <m:t>𝑏</m:t>
                    </m:r>
                  </m:oMath>
                </a14:m>
                <a:r>
                  <a:rPr lang="de-DE" altLang="en-US" sz="2200" dirty="0">
                    <a:ea typeface="ＭＳ Ｐゴシック" charset="-128"/>
                  </a:rPr>
                  <a:t> auf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altLang="en-US" sz="2200" i="1" dirty="0" smtClean="0">
                            <a:latin typeface="Cambria Math" panose="02040503050406030204" pitchFamily="18" charset="0"/>
                            <a:ea typeface="ＭＳ Ｐゴシック" charset="-128"/>
                          </a:rPr>
                        </m:ctrlPr>
                      </m:radPr>
                      <m:deg/>
                      <m:e>
                        <m:r>
                          <a:rPr lang="de-DE" altLang="en-US" sz="2200" i="1" dirty="0">
                            <a:latin typeface="Cambria Math" panose="02040503050406030204" pitchFamily="18" charset="0"/>
                            <a:ea typeface="ＭＳ Ｐゴシック" charset="-128"/>
                          </a:rPr>
                          <m:t>𝑏</m:t>
                        </m:r>
                      </m:e>
                    </m:rad>
                  </m:oMath>
                </a14:m>
                <a:r>
                  <a:rPr lang="de-DE" altLang="en-US" sz="2200" dirty="0">
                    <a:ea typeface="ＭＳ Ｐゴシック" charset="-128"/>
                  </a:rPr>
                  <a:t> reduziert</a:t>
                </a: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de-DE" altLang="en-US" sz="2200" dirty="0">
                    <a:ea typeface="ＭＳ Ｐゴシック" charset="-128"/>
                  </a:rPr>
                  <a:t>Die Suchtiefe wird gegenüber Minimax ca. verdoppelt</a:t>
                </a:r>
              </a:p>
            </p:txBody>
          </p:sp>
        </mc:Choice>
        <mc:Fallback xmlns="">
          <p:sp>
            <p:nvSpPr>
              <p:cNvPr id="5939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1235" t="-1786" b="-510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4426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Pruning: </a:t>
            </a:r>
            <a:r>
              <a:rPr lang="en-US" altLang="en-US" dirty="0" err="1">
                <a:ea typeface="ＭＳ Ｐゴシック" charset="-128"/>
              </a:rPr>
              <a:t>Beispiel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61442" name="AutoShape 3"/>
          <p:cNvSpPr>
            <a:spLocks noChangeArrowheads="1"/>
          </p:cNvSpPr>
          <p:nvPr/>
        </p:nvSpPr>
        <p:spPr bwMode="auto">
          <a:xfrm>
            <a:off x="4884738" y="2022475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1443" name="AutoShape 4"/>
          <p:cNvSpPr>
            <a:spLocks noChangeArrowheads="1"/>
          </p:cNvSpPr>
          <p:nvPr/>
        </p:nvSpPr>
        <p:spPr bwMode="auto">
          <a:xfrm>
            <a:off x="245745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1444" name="AutoShape 5"/>
          <p:cNvSpPr>
            <a:spLocks noChangeArrowheads="1"/>
          </p:cNvSpPr>
          <p:nvPr/>
        </p:nvSpPr>
        <p:spPr bwMode="auto">
          <a:xfrm>
            <a:off x="312420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1445" name="AutoShape 6"/>
          <p:cNvSpPr>
            <a:spLocks noChangeArrowheads="1"/>
          </p:cNvSpPr>
          <p:nvPr/>
        </p:nvSpPr>
        <p:spPr bwMode="auto">
          <a:xfrm>
            <a:off x="182880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1446" name="AutoShape 7"/>
          <p:cNvSpPr>
            <a:spLocks noChangeArrowheads="1"/>
          </p:cNvSpPr>
          <p:nvPr/>
        </p:nvSpPr>
        <p:spPr bwMode="auto">
          <a:xfrm flipV="1">
            <a:off x="2457450" y="34290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cxnSp>
        <p:nvCxnSpPr>
          <p:cNvPr id="61447" name="AutoShape 8"/>
          <p:cNvCxnSpPr>
            <a:cxnSpLocks noChangeShapeType="1"/>
            <a:stCxn id="61442" idx="3"/>
            <a:endCxn id="61446" idx="3"/>
          </p:cNvCxnSpPr>
          <p:nvPr/>
        </p:nvCxnSpPr>
        <p:spPr bwMode="auto">
          <a:xfrm flipH="1">
            <a:off x="2684463" y="2479675"/>
            <a:ext cx="2428875" cy="9350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48" name="AutoShape 9"/>
          <p:cNvCxnSpPr>
            <a:cxnSpLocks noChangeShapeType="1"/>
            <a:stCxn id="61446" idx="0"/>
            <a:endCxn id="61445" idx="0"/>
          </p:cNvCxnSpPr>
          <p:nvPr/>
        </p:nvCxnSpPr>
        <p:spPr bwMode="auto">
          <a:xfrm flipH="1">
            <a:off x="2057400" y="3900488"/>
            <a:ext cx="627063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49" name="AutoShape 10"/>
          <p:cNvCxnSpPr>
            <a:cxnSpLocks noChangeShapeType="1"/>
            <a:stCxn id="61446" idx="0"/>
            <a:endCxn id="61443" idx="0"/>
          </p:cNvCxnSpPr>
          <p:nvPr/>
        </p:nvCxnSpPr>
        <p:spPr bwMode="auto">
          <a:xfrm>
            <a:off x="2684463" y="3900488"/>
            <a:ext cx="1587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50" name="AutoShape 11"/>
          <p:cNvCxnSpPr>
            <a:cxnSpLocks noChangeShapeType="1"/>
            <a:stCxn id="61446" idx="0"/>
            <a:endCxn id="61444" idx="0"/>
          </p:cNvCxnSpPr>
          <p:nvPr/>
        </p:nvCxnSpPr>
        <p:spPr bwMode="auto">
          <a:xfrm>
            <a:off x="2684463" y="3900488"/>
            <a:ext cx="668337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51" name="Text Box 12"/>
          <p:cNvSpPr txBox="1">
            <a:spLocks noChangeArrowheads="1"/>
          </p:cNvSpPr>
          <p:nvPr/>
        </p:nvSpPr>
        <p:spPr bwMode="auto">
          <a:xfrm>
            <a:off x="5410200" y="1981200"/>
            <a:ext cx="57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 dirty="0">
                <a:latin typeface="Times New Roman" charset="0"/>
                <a:ea typeface="MS PGothic" charset="-128"/>
                <a:sym typeface="Symbol" charset="2"/>
              </a:rPr>
              <a:t>≥ 6</a:t>
            </a:r>
            <a:endParaRPr lang="en-US" altLang="en-US" b="1" i="0" dirty="0">
              <a:latin typeface="Times New Roman" charset="0"/>
              <a:ea typeface="MS PGothic" charset="-128"/>
            </a:endParaRPr>
          </a:p>
        </p:txBody>
      </p:sp>
      <p:sp>
        <p:nvSpPr>
          <p:cNvPr id="61452" name="Text Box 13"/>
          <p:cNvSpPr txBox="1">
            <a:spLocks noChangeArrowheads="1"/>
          </p:cNvSpPr>
          <p:nvPr/>
        </p:nvSpPr>
        <p:spPr bwMode="auto">
          <a:xfrm>
            <a:off x="2971800" y="3429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6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1453" name="Text Box 14"/>
          <p:cNvSpPr txBox="1">
            <a:spLocks noChangeArrowheads="1"/>
          </p:cNvSpPr>
          <p:nvPr/>
        </p:nvSpPr>
        <p:spPr bwMode="auto">
          <a:xfrm>
            <a:off x="561975" y="1981200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MAX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1454" name="Text Box 15"/>
          <p:cNvSpPr txBox="1">
            <a:spLocks noChangeArrowheads="1"/>
          </p:cNvSpPr>
          <p:nvPr/>
        </p:nvSpPr>
        <p:spPr bwMode="auto">
          <a:xfrm>
            <a:off x="1873250" y="5410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6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1455" name="Text Box 16"/>
          <p:cNvSpPr txBox="1">
            <a:spLocks noChangeArrowheads="1"/>
          </p:cNvSpPr>
          <p:nvPr/>
        </p:nvSpPr>
        <p:spPr bwMode="auto">
          <a:xfrm>
            <a:off x="2438400" y="5410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12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1456" name="Text Box 17"/>
          <p:cNvSpPr txBox="1">
            <a:spLocks noChangeArrowheads="1"/>
          </p:cNvSpPr>
          <p:nvPr/>
        </p:nvSpPr>
        <p:spPr bwMode="auto">
          <a:xfrm>
            <a:off x="3200400" y="5410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8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1457" name="Text Box 18"/>
          <p:cNvSpPr txBox="1">
            <a:spLocks noChangeArrowheads="1"/>
          </p:cNvSpPr>
          <p:nvPr/>
        </p:nvSpPr>
        <p:spPr bwMode="auto">
          <a:xfrm>
            <a:off x="533400" y="3352800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MIN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9142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Pruning: </a:t>
            </a:r>
            <a:r>
              <a:rPr lang="en-US" altLang="en-US" dirty="0" err="1">
                <a:ea typeface="ＭＳ Ｐゴシック" charset="-128"/>
              </a:rPr>
              <a:t>Beispiel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63490" name="AutoShape 3"/>
          <p:cNvSpPr>
            <a:spLocks noChangeArrowheads="1"/>
          </p:cNvSpPr>
          <p:nvPr/>
        </p:nvSpPr>
        <p:spPr bwMode="auto">
          <a:xfrm flipV="1">
            <a:off x="4884738" y="3352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3491" name="AutoShape 4"/>
          <p:cNvSpPr>
            <a:spLocks noChangeArrowheads="1"/>
          </p:cNvSpPr>
          <p:nvPr/>
        </p:nvSpPr>
        <p:spPr bwMode="auto">
          <a:xfrm>
            <a:off x="4884738" y="1946275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3492" name="AutoShape 5"/>
          <p:cNvSpPr>
            <a:spLocks noChangeArrowheads="1"/>
          </p:cNvSpPr>
          <p:nvPr/>
        </p:nvSpPr>
        <p:spPr bwMode="auto">
          <a:xfrm>
            <a:off x="2457450" y="48006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3493" name="AutoShape 6"/>
          <p:cNvSpPr>
            <a:spLocks noChangeArrowheads="1"/>
          </p:cNvSpPr>
          <p:nvPr/>
        </p:nvSpPr>
        <p:spPr bwMode="auto">
          <a:xfrm>
            <a:off x="3124200" y="48006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3494" name="AutoShape 7"/>
          <p:cNvSpPr>
            <a:spLocks noChangeArrowheads="1"/>
          </p:cNvSpPr>
          <p:nvPr/>
        </p:nvSpPr>
        <p:spPr bwMode="auto">
          <a:xfrm>
            <a:off x="1828800" y="48006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3495" name="AutoShape 8"/>
          <p:cNvSpPr>
            <a:spLocks noChangeArrowheads="1"/>
          </p:cNvSpPr>
          <p:nvPr/>
        </p:nvSpPr>
        <p:spPr bwMode="auto">
          <a:xfrm flipV="1">
            <a:off x="2457450" y="3352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cxnSp>
        <p:nvCxnSpPr>
          <p:cNvPr id="63496" name="AutoShape 9"/>
          <p:cNvCxnSpPr>
            <a:cxnSpLocks noChangeShapeType="1"/>
            <a:stCxn id="63491" idx="3"/>
            <a:endCxn id="63495" idx="3"/>
          </p:cNvCxnSpPr>
          <p:nvPr/>
        </p:nvCxnSpPr>
        <p:spPr bwMode="auto">
          <a:xfrm flipH="1">
            <a:off x="2684463" y="2403475"/>
            <a:ext cx="2428875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497" name="AutoShape 10"/>
          <p:cNvCxnSpPr>
            <a:cxnSpLocks noChangeShapeType="1"/>
            <a:stCxn id="63495" idx="0"/>
            <a:endCxn id="63494" idx="0"/>
          </p:cNvCxnSpPr>
          <p:nvPr/>
        </p:nvCxnSpPr>
        <p:spPr bwMode="auto">
          <a:xfrm flipH="1">
            <a:off x="2057400" y="3810000"/>
            <a:ext cx="627063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498" name="AutoShape 11"/>
          <p:cNvCxnSpPr>
            <a:cxnSpLocks noChangeShapeType="1"/>
            <a:stCxn id="63495" idx="0"/>
            <a:endCxn id="63492" idx="0"/>
          </p:cNvCxnSpPr>
          <p:nvPr/>
        </p:nvCxnSpPr>
        <p:spPr bwMode="auto">
          <a:xfrm>
            <a:off x="2684463" y="3810000"/>
            <a:ext cx="1587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499" name="AutoShape 12"/>
          <p:cNvCxnSpPr>
            <a:cxnSpLocks noChangeShapeType="1"/>
            <a:stCxn id="63495" idx="0"/>
            <a:endCxn id="63493" idx="0"/>
          </p:cNvCxnSpPr>
          <p:nvPr/>
        </p:nvCxnSpPr>
        <p:spPr bwMode="auto">
          <a:xfrm>
            <a:off x="2684463" y="3810000"/>
            <a:ext cx="668337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00" name="Text Box 13"/>
          <p:cNvSpPr txBox="1">
            <a:spLocks noChangeArrowheads="1"/>
          </p:cNvSpPr>
          <p:nvPr/>
        </p:nvSpPr>
        <p:spPr bwMode="auto">
          <a:xfrm>
            <a:off x="5410200" y="1905000"/>
            <a:ext cx="57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 dirty="0">
                <a:latin typeface="Times New Roman" charset="0"/>
                <a:ea typeface="MS PGothic" charset="-128"/>
                <a:sym typeface="Symbol" charset="2"/>
              </a:rPr>
              <a:t>≥ 6</a:t>
            </a:r>
            <a:endParaRPr lang="en-US" altLang="en-US" b="1" i="0" dirty="0">
              <a:latin typeface="Times New Roman" charset="0"/>
              <a:ea typeface="MS PGothic" charset="-128"/>
            </a:endParaRPr>
          </a:p>
        </p:txBody>
      </p:sp>
      <p:sp>
        <p:nvSpPr>
          <p:cNvPr id="63501" name="Text Box 14"/>
          <p:cNvSpPr txBox="1">
            <a:spLocks noChangeArrowheads="1"/>
          </p:cNvSpPr>
          <p:nvPr/>
        </p:nvSpPr>
        <p:spPr bwMode="auto">
          <a:xfrm>
            <a:off x="2971800" y="3352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6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3502" name="Text Box 15"/>
          <p:cNvSpPr txBox="1">
            <a:spLocks noChangeArrowheads="1"/>
          </p:cNvSpPr>
          <p:nvPr/>
        </p:nvSpPr>
        <p:spPr bwMode="auto">
          <a:xfrm>
            <a:off x="533400" y="2133600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MAX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3503" name="Text Box 16"/>
          <p:cNvSpPr txBox="1">
            <a:spLocks noChangeArrowheads="1"/>
          </p:cNvSpPr>
          <p:nvPr/>
        </p:nvSpPr>
        <p:spPr bwMode="auto">
          <a:xfrm>
            <a:off x="1873250" y="5334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6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3504" name="Text Box 17"/>
          <p:cNvSpPr txBox="1">
            <a:spLocks noChangeArrowheads="1"/>
          </p:cNvSpPr>
          <p:nvPr/>
        </p:nvSpPr>
        <p:spPr bwMode="auto">
          <a:xfrm>
            <a:off x="2438400" y="5334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12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3505" name="Text Box 18"/>
          <p:cNvSpPr txBox="1">
            <a:spLocks noChangeArrowheads="1"/>
          </p:cNvSpPr>
          <p:nvPr/>
        </p:nvSpPr>
        <p:spPr bwMode="auto">
          <a:xfrm>
            <a:off x="3200400" y="5334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8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3506" name="AutoShape 19"/>
          <p:cNvSpPr>
            <a:spLocks noChangeArrowheads="1"/>
          </p:cNvSpPr>
          <p:nvPr/>
        </p:nvSpPr>
        <p:spPr bwMode="auto">
          <a:xfrm>
            <a:off x="4267200" y="48006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grpSp>
        <p:nvGrpSpPr>
          <p:cNvPr id="63507" name="Group 20"/>
          <p:cNvGrpSpPr>
            <a:grpSpLocks/>
          </p:cNvGrpSpPr>
          <p:nvPr/>
        </p:nvGrpSpPr>
        <p:grpSpPr bwMode="auto">
          <a:xfrm>
            <a:off x="5037138" y="5029200"/>
            <a:ext cx="152400" cy="152400"/>
            <a:chOff x="3600" y="2880"/>
            <a:chExt cx="96" cy="96"/>
          </a:xfrm>
        </p:grpSpPr>
        <p:sp>
          <p:nvSpPr>
            <p:cNvPr id="63518" name="Line 21"/>
            <p:cNvSpPr>
              <a:spLocks noChangeShapeType="1"/>
            </p:cNvSpPr>
            <p:nvPr/>
          </p:nvSpPr>
          <p:spPr bwMode="auto">
            <a:xfrm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9" name="Line 22"/>
            <p:cNvSpPr>
              <a:spLocks noChangeShapeType="1"/>
            </p:cNvSpPr>
            <p:nvPr/>
          </p:nvSpPr>
          <p:spPr bwMode="auto">
            <a:xfrm rot="-5400000"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3508" name="Group 23"/>
          <p:cNvGrpSpPr>
            <a:grpSpLocks/>
          </p:cNvGrpSpPr>
          <p:nvPr/>
        </p:nvGrpSpPr>
        <p:grpSpPr bwMode="auto">
          <a:xfrm>
            <a:off x="5638800" y="5029200"/>
            <a:ext cx="152400" cy="152400"/>
            <a:chOff x="3600" y="2880"/>
            <a:chExt cx="96" cy="96"/>
          </a:xfrm>
        </p:grpSpPr>
        <p:sp>
          <p:nvSpPr>
            <p:cNvPr id="63516" name="Line 24"/>
            <p:cNvSpPr>
              <a:spLocks noChangeShapeType="1"/>
            </p:cNvSpPr>
            <p:nvPr/>
          </p:nvSpPr>
          <p:spPr bwMode="auto">
            <a:xfrm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7" name="Line 25"/>
            <p:cNvSpPr>
              <a:spLocks noChangeShapeType="1"/>
            </p:cNvSpPr>
            <p:nvPr/>
          </p:nvSpPr>
          <p:spPr bwMode="auto">
            <a:xfrm rot="-5400000"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3509" name="AutoShape 26"/>
          <p:cNvCxnSpPr>
            <a:cxnSpLocks noChangeShapeType="1"/>
            <a:stCxn id="63490" idx="0"/>
            <a:endCxn id="63506" idx="0"/>
          </p:cNvCxnSpPr>
          <p:nvPr/>
        </p:nvCxnSpPr>
        <p:spPr bwMode="auto">
          <a:xfrm flipH="1">
            <a:off x="4495800" y="3824288"/>
            <a:ext cx="615950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0" name="AutoShape 27"/>
          <p:cNvCxnSpPr>
            <a:cxnSpLocks noChangeShapeType="1"/>
            <a:stCxn id="63490" idx="0"/>
          </p:cNvCxnSpPr>
          <p:nvPr/>
        </p:nvCxnSpPr>
        <p:spPr bwMode="auto">
          <a:xfrm flipH="1">
            <a:off x="5105400" y="3824288"/>
            <a:ext cx="635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1" name="AutoShape 28"/>
          <p:cNvCxnSpPr>
            <a:cxnSpLocks noChangeShapeType="1"/>
            <a:stCxn id="63490" idx="0"/>
          </p:cNvCxnSpPr>
          <p:nvPr/>
        </p:nvCxnSpPr>
        <p:spPr bwMode="auto">
          <a:xfrm>
            <a:off x="5111750" y="3824288"/>
            <a:ext cx="52705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2" name="AutoShape 29"/>
          <p:cNvCxnSpPr>
            <a:cxnSpLocks noChangeShapeType="1"/>
            <a:stCxn id="63491" idx="3"/>
            <a:endCxn id="63490" idx="3"/>
          </p:cNvCxnSpPr>
          <p:nvPr/>
        </p:nvCxnSpPr>
        <p:spPr bwMode="auto">
          <a:xfrm flipH="1">
            <a:off x="5111750" y="2403475"/>
            <a:ext cx="1588" cy="9350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13" name="Text Box 30"/>
          <p:cNvSpPr txBox="1">
            <a:spLocks noChangeArrowheads="1"/>
          </p:cNvSpPr>
          <p:nvPr/>
        </p:nvSpPr>
        <p:spPr bwMode="auto">
          <a:xfrm>
            <a:off x="4343400" y="5334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2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3514" name="Text Box 31"/>
          <p:cNvSpPr txBox="1">
            <a:spLocks noChangeArrowheads="1"/>
          </p:cNvSpPr>
          <p:nvPr/>
        </p:nvSpPr>
        <p:spPr bwMode="auto">
          <a:xfrm flipH="1">
            <a:off x="5337175" y="3352800"/>
            <a:ext cx="57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 dirty="0">
                <a:latin typeface="Times New Roman" charset="0"/>
                <a:ea typeface="MS PGothic" charset="-128"/>
                <a:sym typeface="Symbol" charset="2"/>
              </a:rPr>
              <a:t>≤ 2</a:t>
            </a:r>
            <a:endParaRPr lang="en-US" altLang="en-US" b="1" i="0" dirty="0">
              <a:latin typeface="Times New Roman" charset="0"/>
              <a:ea typeface="MS PGothic" charset="-128"/>
            </a:endParaRPr>
          </a:p>
        </p:txBody>
      </p:sp>
      <p:sp>
        <p:nvSpPr>
          <p:cNvPr id="63515" name="Text Box 32"/>
          <p:cNvSpPr txBox="1">
            <a:spLocks noChangeArrowheads="1"/>
          </p:cNvSpPr>
          <p:nvPr/>
        </p:nvSpPr>
        <p:spPr bwMode="auto">
          <a:xfrm>
            <a:off x="533400" y="3276600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MIN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119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-Pruning</a:t>
            </a:r>
          </a:p>
        </p:txBody>
      </p:sp>
      <p:sp>
        <p:nvSpPr>
          <p:cNvPr id="65538" name="AutoShape 3"/>
          <p:cNvSpPr>
            <a:spLocks noChangeArrowheads="1"/>
          </p:cNvSpPr>
          <p:nvPr/>
        </p:nvSpPr>
        <p:spPr bwMode="auto">
          <a:xfrm flipV="1">
            <a:off x="4884738" y="34290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5539" name="AutoShape 4"/>
          <p:cNvSpPr>
            <a:spLocks noChangeArrowheads="1"/>
          </p:cNvSpPr>
          <p:nvPr/>
        </p:nvSpPr>
        <p:spPr bwMode="auto">
          <a:xfrm>
            <a:off x="4884738" y="2022475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5540" name="AutoShape 5"/>
          <p:cNvSpPr>
            <a:spLocks noChangeArrowheads="1"/>
          </p:cNvSpPr>
          <p:nvPr/>
        </p:nvSpPr>
        <p:spPr bwMode="auto">
          <a:xfrm>
            <a:off x="245745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5541" name="AutoShape 6"/>
          <p:cNvSpPr>
            <a:spLocks noChangeArrowheads="1"/>
          </p:cNvSpPr>
          <p:nvPr/>
        </p:nvSpPr>
        <p:spPr bwMode="auto">
          <a:xfrm>
            <a:off x="312420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5542" name="AutoShape 7"/>
          <p:cNvSpPr>
            <a:spLocks noChangeArrowheads="1"/>
          </p:cNvSpPr>
          <p:nvPr/>
        </p:nvSpPr>
        <p:spPr bwMode="auto">
          <a:xfrm>
            <a:off x="182880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5543" name="AutoShape 8"/>
          <p:cNvSpPr>
            <a:spLocks noChangeArrowheads="1"/>
          </p:cNvSpPr>
          <p:nvPr/>
        </p:nvSpPr>
        <p:spPr bwMode="auto">
          <a:xfrm flipV="1">
            <a:off x="2457450" y="34290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cxnSp>
        <p:nvCxnSpPr>
          <p:cNvPr id="65544" name="AutoShape 9"/>
          <p:cNvCxnSpPr>
            <a:cxnSpLocks noChangeShapeType="1"/>
            <a:stCxn id="65539" idx="3"/>
            <a:endCxn id="65543" idx="3"/>
          </p:cNvCxnSpPr>
          <p:nvPr/>
        </p:nvCxnSpPr>
        <p:spPr bwMode="auto">
          <a:xfrm flipH="1">
            <a:off x="2684463" y="2479675"/>
            <a:ext cx="2428875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45" name="AutoShape 10"/>
          <p:cNvCxnSpPr>
            <a:cxnSpLocks noChangeShapeType="1"/>
            <a:stCxn id="65543" idx="0"/>
            <a:endCxn id="65542" idx="0"/>
          </p:cNvCxnSpPr>
          <p:nvPr/>
        </p:nvCxnSpPr>
        <p:spPr bwMode="auto">
          <a:xfrm flipH="1">
            <a:off x="2057400" y="3886200"/>
            <a:ext cx="627063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46" name="AutoShape 11"/>
          <p:cNvCxnSpPr>
            <a:cxnSpLocks noChangeShapeType="1"/>
            <a:stCxn id="65543" idx="0"/>
            <a:endCxn id="65540" idx="0"/>
          </p:cNvCxnSpPr>
          <p:nvPr/>
        </p:nvCxnSpPr>
        <p:spPr bwMode="auto">
          <a:xfrm>
            <a:off x="2684463" y="3886200"/>
            <a:ext cx="1587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47" name="AutoShape 12"/>
          <p:cNvCxnSpPr>
            <a:cxnSpLocks noChangeShapeType="1"/>
            <a:stCxn id="65543" idx="0"/>
            <a:endCxn id="65541" idx="0"/>
          </p:cNvCxnSpPr>
          <p:nvPr/>
        </p:nvCxnSpPr>
        <p:spPr bwMode="auto">
          <a:xfrm>
            <a:off x="2684463" y="3886200"/>
            <a:ext cx="668337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48" name="Text Box 13"/>
          <p:cNvSpPr txBox="1">
            <a:spLocks noChangeArrowheads="1"/>
          </p:cNvSpPr>
          <p:nvPr/>
        </p:nvSpPr>
        <p:spPr bwMode="auto">
          <a:xfrm>
            <a:off x="5410200" y="1981200"/>
            <a:ext cx="57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 dirty="0">
                <a:latin typeface="Times New Roman" charset="0"/>
                <a:ea typeface="MS PGothic" charset="-128"/>
                <a:sym typeface="Symbol" charset="2"/>
              </a:rPr>
              <a:t>≥ 6</a:t>
            </a:r>
            <a:endParaRPr lang="en-US" altLang="en-US" b="1" i="0" dirty="0">
              <a:latin typeface="Times New Roman" charset="0"/>
              <a:ea typeface="MS PGothic" charset="-128"/>
            </a:endParaRPr>
          </a:p>
        </p:txBody>
      </p:sp>
      <p:sp>
        <p:nvSpPr>
          <p:cNvPr id="65549" name="Text Box 14"/>
          <p:cNvSpPr txBox="1">
            <a:spLocks noChangeArrowheads="1"/>
          </p:cNvSpPr>
          <p:nvPr/>
        </p:nvSpPr>
        <p:spPr bwMode="auto">
          <a:xfrm>
            <a:off x="2971800" y="3429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6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5550" name="Text Box 15"/>
          <p:cNvSpPr txBox="1">
            <a:spLocks noChangeArrowheads="1"/>
          </p:cNvSpPr>
          <p:nvPr/>
        </p:nvSpPr>
        <p:spPr bwMode="auto">
          <a:xfrm>
            <a:off x="533400" y="2209800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MAX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5551" name="Text Box 16"/>
          <p:cNvSpPr txBox="1">
            <a:spLocks noChangeArrowheads="1"/>
          </p:cNvSpPr>
          <p:nvPr/>
        </p:nvSpPr>
        <p:spPr bwMode="auto">
          <a:xfrm>
            <a:off x="1873250" y="5410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6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5552" name="Text Box 17"/>
          <p:cNvSpPr txBox="1">
            <a:spLocks noChangeArrowheads="1"/>
          </p:cNvSpPr>
          <p:nvPr/>
        </p:nvSpPr>
        <p:spPr bwMode="auto">
          <a:xfrm>
            <a:off x="2438400" y="5410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12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5553" name="Text Box 18"/>
          <p:cNvSpPr txBox="1">
            <a:spLocks noChangeArrowheads="1"/>
          </p:cNvSpPr>
          <p:nvPr/>
        </p:nvSpPr>
        <p:spPr bwMode="auto">
          <a:xfrm>
            <a:off x="3200400" y="5410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8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5554" name="AutoShape 19"/>
          <p:cNvSpPr>
            <a:spLocks noChangeArrowheads="1"/>
          </p:cNvSpPr>
          <p:nvPr/>
        </p:nvSpPr>
        <p:spPr bwMode="auto">
          <a:xfrm>
            <a:off x="426720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grpSp>
        <p:nvGrpSpPr>
          <p:cNvPr id="65555" name="Group 20"/>
          <p:cNvGrpSpPr>
            <a:grpSpLocks/>
          </p:cNvGrpSpPr>
          <p:nvPr/>
        </p:nvGrpSpPr>
        <p:grpSpPr bwMode="auto">
          <a:xfrm>
            <a:off x="5037138" y="5105400"/>
            <a:ext cx="152400" cy="152400"/>
            <a:chOff x="3600" y="2880"/>
            <a:chExt cx="96" cy="96"/>
          </a:xfrm>
        </p:grpSpPr>
        <p:sp>
          <p:nvSpPr>
            <p:cNvPr id="65581" name="Line 21"/>
            <p:cNvSpPr>
              <a:spLocks noChangeShapeType="1"/>
            </p:cNvSpPr>
            <p:nvPr/>
          </p:nvSpPr>
          <p:spPr bwMode="auto">
            <a:xfrm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2" name="Line 22"/>
            <p:cNvSpPr>
              <a:spLocks noChangeShapeType="1"/>
            </p:cNvSpPr>
            <p:nvPr/>
          </p:nvSpPr>
          <p:spPr bwMode="auto">
            <a:xfrm rot="-5400000"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556" name="Group 23"/>
          <p:cNvGrpSpPr>
            <a:grpSpLocks/>
          </p:cNvGrpSpPr>
          <p:nvPr/>
        </p:nvGrpSpPr>
        <p:grpSpPr bwMode="auto">
          <a:xfrm>
            <a:off x="5638800" y="5105400"/>
            <a:ext cx="152400" cy="152400"/>
            <a:chOff x="3600" y="2880"/>
            <a:chExt cx="96" cy="96"/>
          </a:xfrm>
        </p:grpSpPr>
        <p:sp>
          <p:nvSpPr>
            <p:cNvPr id="65579" name="Line 24"/>
            <p:cNvSpPr>
              <a:spLocks noChangeShapeType="1"/>
            </p:cNvSpPr>
            <p:nvPr/>
          </p:nvSpPr>
          <p:spPr bwMode="auto">
            <a:xfrm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0" name="Line 25"/>
            <p:cNvSpPr>
              <a:spLocks noChangeShapeType="1"/>
            </p:cNvSpPr>
            <p:nvPr/>
          </p:nvSpPr>
          <p:spPr bwMode="auto">
            <a:xfrm rot="-5400000"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5557" name="AutoShape 26"/>
          <p:cNvCxnSpPr>
            <a:cxnSpLocks noChangeShapeType="1"/>
            <a:stCxn id="65538" idx="0"/>
            <a:endCxn id="65554" idx="0"/>
          </p:cNvCxnSpPr>
          <p:nvPr/>
        </p:nvCxnSpPr>
        <p:spPr bwMode="auto">
          <a:xfrm flipH="1">
            <a:off x="4495800" y="3886200"/>
            <a:ext cx="61595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58" name="AutoShape 27"/>
          <p:cNvCxnSpPr>
            <a:cxnSpLocks noChangeShapeType="1"/>
            <a:stCxn id="65538" idx="0"/>
          </p:cNvCxnSpPr>
          <p:nvPr/>
        </p:nvCxnSpPr>
        <p:spPr bwMode="auto">
          <a:xfrm flipH="1">
            <a:off x="5105400" y="3886200"/>
            <a:ext cx="635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59" name="AutoShape 28"/>
          <p:cNvCxnSpPr>
            <a:cxnSpLocks noChangeShapeType="1"/>
            <a:stCxn id="65538" idx="0"/>
          </p:cNvCxnSpPr>
          <p:nvPr/>
        </p:nvCxnSpPr>
        <p:spPr bwMode="auto">
          <a:xfrm>
            <a:off x="5111750" y="3886200"/>
            <a:ext cx="52705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60" name="AutoShape 29"/>
          <p:cNvCxnSpPr>
            <a:cxnSpLocks noChangeShapeType="1"/>
            <a:stCxn id="65539" idx="3"/>
            <a:endCxn id="65538" idx="3"/>
          </p:cNvCxnSpPr>
          <p:nvPr/>
        </p:nvCxnSpPr>
        <p:spPr bwMode="auto">
          <a:xfrm flipH="1">
            <a:off x="5111750" y="2479675"/>
            <a:ext cx="1588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61" name="Text Box 30"/>
          <p:cNvSpPr txBox="1">
            <a:spLocks noChangeArrowheads="1"/>
          </p:cNvSpPr>
          <p:nvPr/>
        </p:nvSpPr>
        <p:spPr bwMode="auto">
          <a:xfrm>
            <a:off x="4343400" y="5410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2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5562" name="Text Box 31"/>
          <p:cNvSpPr txBox="1">
            <a:spLocks noChangeArrowheads="1"/>
          </p:cNvSpPr>
          <p:nvPr/>
        </p:nvSpPr>
        <p:spPr bwMode="auto">
          <a:xfrm flipH="1">
            <a:off x="5334000" y="3429000"/>
            <a:ext cx="57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 dirty="0">
                <a:latin typeface="Times New Roman" charset="0"/>
                <a:ea typeface="MS PGothic" charset="-128"/>
                <a:sym typeface="Symbol" charset="2"/>
              </a:rPr>
              <a:t>≤ 2</a:t>
            </a:r>
            <a:endParaRPr lang="en-US" altLang="en-US" b="1" i="0" dirty="0">
              <a:latin typeface="Times New Roman" charset="0"/>
              <a:ea typeface="MS PGothic" charset="-128"/>
            </a:endParaRPr>
          </a:p>
        </p:txBody>
      </p:sp>
      <p:sp>
        <p:nvSpPr>
          <p:cNvPr id="65563" name="AutoShape 32"/>
          <p:cNvSpPr>
            <a:spLocks noChangeArrowheads="1"/>
          </p:cNvSpPr>
          <p:nvPr/>
        </p:nvSpPr>
        <p:spPr bwMode="auto">
          <a:xfrm flipV="1">
            <a:off x="7086600" y="34290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5564" name="AutoShape 33"/>
          <p:cNvSpPr>
            <a:spLocks noChangeArrowheads="1"/>
          </p:cNvSpPr>
          <p:nvPr/>
        </p:nvSpPr>
        <p:spPr bwMode="auto">
          <a:xfrm>
            <a:off x="640080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cxnSp>
        <p:nvCxnSpPr>
          <p:cNvPr id="65565" name="AutoShape 34"/>
          <p:cNvCxnSpPr>
            <a:cxnSpLocks noChangeShapeType="1"/>
            <a:stCxn id="65539" idx="3"/>
            <a:endCxn id="65563" idx="3"/>
          </p:cNvCxnSpPr>
          <p:nvPr/>
        </p:nvCxnSpPr>
        <p:spPr bwMode="auto">
          <a:xfrm>
            <a:off x="5113338" y="2479675"/>
            <a:ext cx="2200275" cy="9350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66" name="AutoShape 35"/>
          <p:cNvCxnSpPr>
            <a:cxnSpLocks noChangeShapeType="1"/>
            <a:stCxn id="65564" idx="0"/>
            <a:endCxn id="65563" idx="0"/>
          </p:cNvCxnSpPr>
          <p:nvPr/>
        </p:nvCxnSpPr>
        <p:spPr bwMode="auto">
          <a:xfrm flipV="1">
            <a:off x="6629400" y="3900488"/>
            <a:ext cx="684213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67" name="AutoShape 36"/>
          <p:cNvCxnSpPr>
            <a:cxnSpLocks noChangeShapeType="1"/>
            <a:endCxn id="65563" idx="0"/>
          </p:cNvCxnSpPr>
          <p:nvPr/>
        </p:nvCxnSpPr>
        <p:spPr bwMode="auto">
          <a:xfrm flipH="1" flipV="1">
            <a:off x="7313613" y="3900488"/>
            <a:ext cx="1587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68" name="AutoShape 37"/>
          <p:cNvCxnSpPr>
            <a:cxnSpLocks noChangeShapeType="1"/>
            <a:endCxn id="65563" idx="0"/>
          </p:cNvCxnSpPr>
          <p:nvPr/>
        </p:nvCxnSpPr>
        <p:spPr bwMode="auto">
          <a:xfrm flipH="1" flipV="1">
            <a:off x="7313613" y="3900488"/>
            <a:ext cx="687387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69" name="Text Box 38"/>
          <p:cNvSpPr txBox="1">
            <a:spLocks noChangeArrowheads="1"/>
          </p:cNvSpPr>
          <p:nvPr/>
        </p:nvSpPr>
        <p:spPr bwMode="auto">
          <a:xfrm>
            <a:off x="6477000" y="5410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5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5570" name="Text Box 39"/>
          <p:cNvSpPr txBox="1">
            <a:spLocks noChangeArrowheads="1"/>
          </p:cNvSpPr>
          <p:nvPr/>
        </p:nvSpPr>
        <p:spPr bwMode="auto">
          <a:xfrm>
            <a:off x="7696200" y="3422650"/>
            <a:ext cx="57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 dirty="0">
                <a:latin typeface="Times New Roman" charset="0"/>
                <a:ea typeface="MS PGothic" charset="-128"/>
                <a:sym typeface="Symbol" charset="2"/>
              </a:rPr>
              <a:t>≤ 5</a:t>
            </a:r>
          </a:p>
        </p:txBody>
      </p:sp>
      <p:grpSp>
        <p:nvGrpSpPr>
          <p:cNvPr id="65571" name="Group 40"/>
          <p:cNvGrpSpPr>
            <a:grpSpLocks/>
          </p:cNvGrpSpPr>
          <p:nvPr/>
        </p:nvGrpSpPr>
        <p:grpSpPr bwMode="auto">
          <a:xfrm>
            <a:off x="7239000" y="5105400"/>
            <a:ext cx="152400" cy="152400"/>
            <a:chOff x="3600" y="2880"/>
            <a:chExt cx="96" cy="96"/>
          </a:xfrm>
        </p:grpSpPr>
        <p:sp>
          <p:nvSpPr>
            <p:cNvPr id="65577" name="Line 41"/>
            <p:cNvSpPr>
              <a:spLocks noChangeShapeType="1"/>
            </p:cNvSpPr>
            <p:nvPr/>
          </p:nvSpPr>
          <p:spPr bwMode="auto">
            <a:xfrm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78" name="Line 42"/>
            <p:cNvSpPr>
              <a:spLocks noChangeShapeType="1"/>
            </p:cNvSpPr>
            <p:nvPr/>
          </p:nvSpPr>
          <p:spPr bwMode="auto">
            <a:xfrm rot="-5400000"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572" name="Group 43"/>
          <p:cNvGrpSpPr>
            <a:grpSpLocks/>
          </p:cNvGrpSpPr>
          <p:nvPr/>
        </p:nvGrpSpPr>
        <p:grpSpPr bwMode="auto">
          <a:xfrm>
            <a:off x="7924800" y="5105400"/>
            <a:ext cx="152400" cy="152400"/>
            <a:chOff x="3600" y="2880"/>
            <a:chExt cx="96" cy="96"/>
          </a:xfrm>
        </p:grpSpPr>
        <p:sp>
          <p:nvSpPr>
            <p:cNvPr id="65575" name="Line 44"/>
            <p:cNvSpPr>
              <a:spLocks noChangeShapeType="1"/>
            </p:cNvSpPr>
            <p:nvPr/>
          </p:nvSpPr>
          <p:spPr bwMode="auto">
            <a:xfrm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76" name="Line 45"/>
            <p:cNvSpPr>
              <a:spLocks noChangeShapeType="1"/>
            </p:cNvSpPr>
            <p:nvPr/>
          </p:nvSpPr>
          <p:spPr bwMode="auto">
            <a:xfrm rot="-5400000"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573" name="Text Box 46"/>
          <p:cNvSpPr txBox="1">
            <a:spLocks noChangeArrowheads="1"/>
          </p:cNvSpPr>
          <p:nvPr/>
        </p:nvSpPr>
        <p:spPr bwMode="auto">
          <a:xfrm>
            <a:off x="533400" y="3352800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MIN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5574" name="Textfeld 1"/>
          <p:cNvSpPr txBox="1">
            <a:spLocks noChangeArrowheads="1"/>
          </p:cNvSpPr>
          <p:nvPr/>
        </p:nvSpPr>
        <p:spPr bwMode="auto">
          <a:xfrm>
            <a:off x="519112" y="5805264"/>
            <a:ext cx="830135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de-DE" altLang="en-US" sz="1800" i="0" dirty="0">
                <a:ea typeface="MS PGothic" charset="-128"/>
              </a:rPr>
              <a:t>MINIMAX(</a:t>
            </a:r>
            <a:r>
              <a:rPr lang="de-DE" altLang="en-US" sz="1800" i="0" dirty="0" err="1">
                <a:ea typeface="MS PGothic" charset="-128"/>
              </a:rPr>
              <a:t>root</a:t>
            </a:r>
            <a:r>
              <a:rPr lang="de-DE" altLang="en-US" sz="1800" i="0" dirty="0">
                <a:ea typeface="MS PGothic" charset="-128"/>
              </a:rPr>
              <a:t>) 	= </a:t>
            </a:r>
            <a:r>
              <a:rPr lang="de-DE" altLang="en-US" sz="1800" i="0" dirty="0" err="1">
                <a:ea typeface="MS PGothic" charset="-128"/>
              </a:rPr>
              <a:t>max</a:t>
            </a:r>
            <a:r>
              <a:rPr lang="de-DE" altLang="en-US" sz="1800" i="0" dirty="0">
                <a:ea typeface="MS PGothic" charset="-128"/>
              </a:rPr>
              <a:t>(min(6,12,8),min(2,a,b),min(5,b,d))</a:t>
            </a:r>
            <a:br>
              <a:rPr lang="de-DE" altLang="en-US" sz="1800" i="0" dirty="0">
                <a:ea typeface="MS PGothic" charset="-128"/>
              </a:rPr>
            </a:br>
            <a:r>
              <a:rPr lang="de-DE" altLang="en-US" sz="1800" i="0" dirty="0">
                <a:ea typeface="MS PGothic" charset="-128"/>
              </a:rPr>
              <a:t> 		= </a:t>
            </a:r>
            <a:r>
              <a:rPr lang="de-DE" altLang="en-US" sz="1800" i="0" dirty="0" err="1">
                <a:ea typeface="MS PGothic" charset="-128"/>
              </a:rPr>
              <a:t>max</a:t>
            </a:r>
            <a:r>
              <a:rPr lang="de-DE" altLang="en-US" sz="1800" i="0" dirty="0">
                <a:ea typeface="MS PGothic" charset="-128"/>
              </a:rPr>
              <a:t>(6,z,y)      wobei </a:t>
            </a:r>
            <a:r>
              <a:rPr lang="de-DE" altLang="en-US" sz="1800" i="0" dirty="0" err="1">
                <a:ea typeface="MS PGothic" charset="-128"/>
              </a:rPr>
              <a:t>z</a:t>
            </a:r>
            <a:r>
              <a:rPr lang="de-DE" altLang="en-US" sz="1800" i="0" dirty="0">
                <a:ea typeface="MS PGothic" charset="-128"/>
              </a:rPr>
              <a:t>=min(2,a,b)≤ 2   und  </a:t>
            </a:r>
            <a:r>
              <a:rPr lang="de-DE" altLang="en-US" sz="1800" i="0" dirty="0" err="1">
                <a:ea typeface="MS PGothic" charset="-128"/>
              </a:rPr>
              <a:t>y</a:t>
            </a:r>
            <a:r>
              <a:rPr lang="de-DE" altLang="en-US" sz="1800" i="0" dirty="0">
                <a:ea typeface="MS PGothic" charset="-128"/>
              </a:rPr>
              <a:t>=min(5,b,d) ≤ 5</a:t>
            </a:r>
          </a:p>
          <a:p>
            <a:r>
              <a:rPr lang="de-DE" altLang="en-US" sz="1800" i="0" dirty="0">
                <a:ea typeface="MS PGothic" charset="-128"/>
              </a:rPr>
              <a:t>		= 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251F6F-3E50-5343-851F-2D09829AA24A}"/>
              </a:ext>
            </a:extLst>
          </p:cNvPr>
          <p:cNvSpPr txBox="1"/>
          <p:nvPr/>
        </p:nvSpPr>
        <p:spPr>
          <a:xfrm>
            <a:off x="6228184" y="1988840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</a:rPr>
              <a:t>𝛼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90D6FA4-48C1-D544-90A2-8FAE55E081A8}"/>
              </a:ext>
            </a:extLst>
          </p:cNvPr>
          <p:cNvSpPr txBox="1"/>
          <p:nvPr/>
        </p:nvSpPr>
        <p:spPr>
          <a:xfrm>
            <a:off x="8340763" y="3397226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1735FF"/>
                </a:solidFill>
              </a:rPr>
              <a:t>𝛽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41CF9FC-165C-CD4A-BE87-A829C29C2382}"/>
              </a:ext>
            </a:extLst>
          </p:cNvPr>
          <p:cNvSpPr txBox="1"/>
          <p:nvPr/>
        </p:nvSpPr>
        <p:spPr>
          <a:xfrm>
            <a:off x="6795743" y="5373171"/>
            <a:ext cx="8274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</a:rPr>
              <a:t>&gt; 𝛼?</a:t>
            </a:r>
          </a:p>
        </p:txBody>
      </p:sp>
    </p:spTree>
    <p:extLst>
      <p:ext uri="{BB962C8B-B14F-4D97-AF65-F5344CB8AC3E}">
        <p14:creationId xmlns:p14="http://schemas.microsoft.com/office/powerpoint/2010/main" val="2152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9" grpId="0"/>
      <p:bldP spid="5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i="1">
                <a:ea typeface="ＭＳ Ｐゴシック" charset="-128"/>
                <a:sym typeface="Symbol" charset="2"/>
              </a:rPr>
              <a:t>𝛼-𝛽</a:t>
            </a:r>
            <a:r>
              <a:rPr lang="de-DE" altLang="en-US">
                <a:ea typeface="ＭＳ Ｐゴシック" charset="-128"/>
              </a:rPr>
              <a:t>-Pruning: Algorithmus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5090195"/>
          </a:xfrm>
        </p:spPr>
        <p:txBody>
          <a:bodyPr/>
          <a:lstStyle/>
          <a:p>
            <a:pPr eaLnBrk="1" hangingPunct="1"/>
            <a:r>
              <a:rPr lang="de-DE" altLang="en-US" sz="2400" dirty="0">
                <a:ea typeface="ＭＳ Ｐゴシック" charset="-128"/>
              </a:rPr>
              <a:t>Weil Minimax Tiefensuche betreibt, betrachten wir die Knoten auf einem gegebene Pfad im Baum</a:t>
            </a:r>
          </a:p>
          <a:p>
            <a:pPr eaLnBrk="1" hangingPunct="1"/>
            <a:r>
              <a:rPr lang="de-DE" altLang="en-US" sz="2400" dirty="0">
                <a:ea typeface="ＭＳ Ｐゴシック" charset="-128"/>
              </a:rPr>
              <a:t>Für jeden Pfad, speichern wir:</a:t>
            </a:r>
          </a:p>
          <a:p>
            <a:pPr lvl="1" eaLnBrk="1" hangingPunct="1"/>
            <a:r>
              <a:rPr lang="de-DE" altLang="en-US" sz="2000" i="1" dirty="0">
                <a:ea typeface="ＭＳ Ｐゴシック" charset="-128"/>
                <a:sym typeface="Symbol" charset="2"/>
              </a:rPr>
              <a:t>𝛼</a:t>
            </a:r>
            <a:r>
              <a:rPr lang="de-DE" altLang="en-US" sz="2000" dirty="0">
                <a:ea typeface="ＭＳ Ｐゴシック" charset="-128"/>
              </a:rPr>
              <a:t> : Bewertung der bislang besten Wahl für MAX</a:t>
            </a:r>
          </a:p>
          <a:p>
            <a:pPr lvl="1" eaLnBrk="1" hangingPunct="1"/>
            <a:r>
              <a:rPr lang="de-DE" altLang="en-US" sz="2000" i="1" dirty="0">
                <a:ea typeface="ＭＳ Ｐゴシック" charset="-128"/>
                <a:sym typeface="Symbol" charset="2"/>
              </a:rPr>
              <a:t>𝛽</a:t>
            </a:r>
            <a:r>
              <a:rPr lang="de-DE" altLang="en-US" sz="2000" dirty="0">
                <a:ea typeface="ＭＳ Ｐゴシック" charset="-128"/>
              </a:rPr>
              <a:t> : Bewertung der bislang besten Wahl für MIN</a:t>
            </a:r>
          </a:p>
          <a:p>
            <a:pPr eaLnBrk="1" hangingPunct="1"/>
            <a:endParaRPr lang="de-DE" altLang="en-US" sz="2400" dirty="0">
              <a:ea typeface="ＭＳ Ｐゴシック" charset="-128"/>
            </a:endParaRPr>
          </a:p>
          <a:p>
            <a:pPr eaLnBrk="1" hangingPunct="1">
              <a:buFont typeface="Times" charset="0"/>
              <a:buNone/>
            </a:pPr>
            <a:endParaRPr lang="de-DE" altLang="en-US" sz="2400" dirty="0">
              <a:ea typeface="ＭＳ Ｐゴシック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87824" y="6165304"/>
            <a:ext cx="30476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1735FF"/>
                </a:solidFill>
                <a:latin typeface="+mn-lt"/>
              </a:rPr>
              <a:t>Von </a:t>
            </a:r>
            <a:r>
              <a:rPr lang="en-US" sz="1200" dirty="0" err="1">
                <a:solidFill>
                  <a:srgbClr val="1735FF"/>
                </a:solidFill>
                <a:latin typeface="+mn-lt"/>
              </a:rPr>
              <a:t>mehreren</a:t>
            </a:r>
            <a:r>
              <a:rPr lang="en-US" sz="1200" dirty="0">
                <a:solidFill>
                  <a:srgbClr val="1735FF"/>
                </a:solidFill>
                <a:latin typeface="+mn-lt"/>
              </a:rPr>
              <a:t> </a:t>
            </a:r>
            <a:r>
              <a:rPr lang="en-US" sz="1200" dirty="0" err="1">
                <a:solidFill>
                  <a:srgbClr val="1735FF"/>
                </a:solidFill>
                <a:latin typeface="+mn-lt"/>
              </a:rPr>
              <a:t>Forschern</a:t>
            </a:r>
            <a:r>
              <a:rPr lang="en-US" sz="1200" dirty="0">
                <a:solidFill>
                  <a:srgbClr val="1735FF"/>
                </a:solidFill>
                <a:latin typeface="+mn-lt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um 1960 </a:t>
            </a:r>
            <a:r>
              <a:rPr lang="en-US" sz="1200" dirty="0" err="1">
                <a:solidFill>
                  <a:srgbClr val="1735FF"/>
                </a:solidFill>
                <a:latin typeface="+mn-lt"/>
              </a:rPr>
              <a:t>erfunden</a:t>
            </a:r>
            <a:r>
              <a:rPr lang="en-US" sz="1200" dirty="0">
                <a:solidFill>
                  <a:srgbClr val="1735FF"/>
                </a:solidFill>
                <a:latin typeface="+mn-lt"/>
              </a:rPr>
              <a:t>.</a:t>
            </a:r>
            <a:endParaRPr lang="en-US" sz="3600" dirty="0">
              <a:solidFill>
                <a:srgbClr val="1735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4027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Suche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Pfadbeschneidung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435280" cy="3384153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alpha_beta_search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(t)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alpha = </a:t>
            </a:r>
            <a:r>
              <a:rPr lang="en-GB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typemin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beta = </a:t>
            </a:r>
            <a:r>
              <a:rPr lang="en-GB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# 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Berechne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 alle 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Werte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 (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mit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 Pruning</a:t>
            </a:r>
            <a:endParaRPr lang="en-GB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best = </a:t>
            </a:r>
            <a:r>
              <a:rPr lang="en-GB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t.root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alpha, beta)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  # 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Bestimme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 ”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besten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” 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nachfolgenden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Zustand</a:t>
            </a:r>
            <a:endParaRPr lang="en-GB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return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findmax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((s) -&gt; 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s.v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t.root.subseq_s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2C0A9D-CCC6-FB48-AB5D-B1E6360958EB}"/>
              </a:ext>
            </a:extLst>
          </p:cNvPr>
          <p:cNvSpPr/>
          <p:nvPr/>
        </p:nvSpPr>
        <p:spPr>
          <a:xfrm>
            <a:off x="2987824" y="6165304"/>
            <a:ext cx="3126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1735FF"/>
                </a:solidFill>
                <a:latin typeface="+mn-lt"/>
              </a:rPr>
              <a:t>Von </a:t>
            </a:r>
            <a:r>
              <a:rPr lang="en-US" sz="1200" dirty="0" err="1">
                <a:solidFill>
                  <a:srgbClr val="1735FF"/>
                </a:solidFill>
                <a:latin typeface="+mn-lt"/>
              </a:rPr>
              <a:t>mehreren</a:t>
            </a:r>
            <a:r>
              <a:rPr lang="en-US" sz="1200" dirty="0">
                <a:solidFill>
                  <a:srgbClr val="1735FF"/>
                </a:solidFill>
                <a:latin typeface="+mn-lt"/>
              </a:rPr>
              <a:t> </a:t>
            </a:r>
            <a:r>
              <a:rPr lang="en-US" sz="1200" dirty="0" err="1">
                <a:solidFill>
                  <a:srgbClr val="1735FF"/>
                </a:solidFill>
                <a:latin typeface="+mn-lt"/>
              </a:rPr>
              <a:t>Forschern</a:t>
            </a:r>
            <a:r>
              <a:rPr lang="en-US" sz="1200" dirty="0">
                <a:solidFill>
                  <a:srgbClr val="1735FF"/>
                </a:solidFill>
                <a:latin typeface="+mn-lt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um 1960 </a:t>
            </a:r>
            <a:r>
              <a:rPr lang="en-US" sz="1200" dirty="0" err="1">
                <a:solidFill>
                  <a:srgbClr val="1735FF"/>
                </a:solidFill>
                <a:latin typeface="+mn-lt"/>
              </a:rPr>
              <a:t>entwickelt</a:t>
            </a:r>
            <a:r>
              <a:rPr lang="en-US" sz="1200" dirty="0">
                <a:solidFill>
                  <a:srgbClr val="1735FF"/>
                </a:solidFill>
                <a:latin typeface="+mn-lt"/>
              </a:rPr>
              <a:t>.</a:t>
            </a:r>
            <a:endParaRPr lang="en-US" sz="3600" dirty="0">
              <a:solidFill>
                <a:srgbClr val="1735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69001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44624"/>
            <a:ext cx="5904656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9512" y="980728"/>
            <a:ext cx="8784976" cy="720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503238"/>
          </a:xfrm>
        </p:spPr>
        <p:txBody>
          <a:bodyPr/>
          <a:lstStyle/>
          <a:p>
            <a:r>
              <a:rPr lang="en-US" cap="small" dirty="0"/>
              <a:t>Max-Value </a:t>
            </a:r>
            <a:r>
              <a:rPr lang="en-US" dirty="0"/>
              <a:t>und </a:t>
            </a:r>
            <a:r>
              <a:rPr lang="en-US" cap="small" dirty="0"/>
              <a:t>Min-Value </a:t>
            </a:r>
            <a:r>
              <a:rPr lang="en-US" dirty="0" err="1"/>
              <a:t>mit</a:t>
            </a:r>
            <a:r>
              <a:rPr lang="en-US" dirty="0"/>
              <a:t> 𝛼-𝛽-Pruning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EBA534-050C-6837-DEC6-C797FD66BEA8}"/>
              </a:ext>
            </a:extLst>
          </p:cNvPr>
          <p:cNvSpPr txBox="1"/>
          <p:nvPr/>
        </p:nvSpPr>
        <p:spPr>
          <a:xfrm>
            <a:off x="4515810" y="1052736"/>
            <a:ext cx="4134465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(state, a, b)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is_terminal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 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</a:p>
          <a:p>
            <a:b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typemin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v =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v,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))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v &gt;= b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 end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a =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((a, v))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state.alpha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a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state.beta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b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state.v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v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v</a:t>
            </a:r>
          </a:p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endParaRPr lang="en-DE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2E84DB-AB76-1F19-8F52-5D312832220F}"/>
              </a:ext>
            </a:extLst>
          </p:cNvPr>
          <p:cNvSpPr txBox="1"/>
          <p:nvPr/>
        </p:nvSpPr>
        <p:spPr>
          <a:xfrm>
            <a:off x="170511" y="1064041"/>
            <a:ext cx="413446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(state, a, b)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is_terminal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 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</a:p>
          <a:p>
            <a:b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v =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v,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))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v &lt;= a 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   break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 end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b =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((b, v))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state.alpha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a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state.beta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>
                <a:solidFill>
                  <a:srgbClr val="000000"/>
                </a:solidFill>
                <a:latin typeface="Courier New" panose="02070309020205020404" pitchFamily="49" charset="0"/>
              </a:rPr>
              <a:t>= b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state.v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v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v</a:t>
            </a:r>
          </a:p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6786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260648"/>
            <a:ext cx="4572000" cy="788987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73730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73731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73732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73733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73734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5" name="Line 9"/>
          <p:cNvSpPr>
            <a:spLocks noChangeShapeType="1"/>
          </p:cNvSpPr>
          <p:nvPr/>
        </p:nvSpPr>
        <p:spPr bwMode="auto">
          <a:xfrm>
            <a:off x="4876800" y="2397125"/>
            <a:ext cx="2286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6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7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8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9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0" name="Line 14"/>
          <p:cNvSpPr>
            <a:spLocks noChangeShapeType="1"/>
          </p:cNvSpPr>
          <p:nvPr/>
        </p:nvSpPr>
        <p:spPr bwMode="auto">
          <a:xfrm>
            <a:off x="510540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1" name="Line 15"/>
          <p:cNvSpPr>
            <a:spLocks noChangeShapeType="1"/>
          </p:cNvSpPr>
          <p:nvPr/>
        </p:nvSpPr>
        <p:spPr bwMode="auto">
          <a:xfrm>
            <a:off x="51054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2" name="Line 16"/>
          <p:cNvSpPr>
            <a:spLocks noChangeShapeType="1"/>
          </p:cNvSpPr>
          <p:nvPr/>
        </p:nvSpPr>
        <p:spPr bwMode="auto">
          <a:xfrm>
            <a:off x="5105400" y="3692525"/>
            <a:ext cx="2819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3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44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45" name="Oval 19"/>
          <p:cNvSpPr>
            <a:spLocks noChangeArrowheads="1"/>
          </p:cNvSpPr>
          <p:nvPr/>
        </p:nvSpPr>
        <p:spPr bwMode="auto">
          <a:xfrm>
            <a:off x="4876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46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47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48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49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50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51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52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53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-∞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sp>
        <p:nvSpPr>
          <p:cNvPr id="73754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73755" name="Text Box 29"/>
          <p:cNvSpPr txBox="1">
            <a:spLocks noChangeArrowheads="1"/>
          </p:cNvSpPr>
          <p:nvPr/>
        </p:nvSpPr>
        <p:spPr bwMode="auto">
          <a:xfrm>
            <a:off x="787400" y="3330575"/>
            <a:ext cx="2182649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Min-Value-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sp>
        <p:nvSpPr>
          <p:cNvPr id="73756" name="Text Box 31"/>
          <p:cNvSpPr txBox="1">
            <a:spLocks noChangeArrowheads="1"/>
          </p:cNvSpPr>
          <p:nvPr/>
        </p:nvSpPr>
        <p:spPr bwMode="auto">
          <a:xfrm>
            <a:off x="5162550" y="117554"/>
            <a:ext cx="1695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Min-Value:</a:t>
            </a:r>
          </a:p>
        </p:txBody>
      </p:sp>
      <p:sp>
        <p:nvSpPr>
          <p:cNvPr id="73757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35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cxnSp>
        <p:nvCxnSpPr>
          <p:cNvPr id="73759" name="Gerade Verbindung mit Pfeil 2"/>
          <p:cNvCxnSpPr>
            <a:cxnSpLocks noChangeShapeType="1"/>
          </p:cNvCxnSpPr>
          <p:nvPr/>
        </p:nvCxnSpPr>
        <p:spPr bwMode="auto">
          <a:xfrm flipV="1">
            <a:off x="2209800" y="4005263"/>
            <a:ext cx="914400" cy="792162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EDC4FF8-FB2F-6CF2-B4D0-01CB3B9BC5AD}"/>
              </a:ext>
            </a:extLst>
          </p:cNvPr>
          <p:cNvSpPr txBox="1"/>
          <p:nvPr/>
        </p:nvSpPr>
        <p:spPr>
          <a:xfrm>
            <a:off x="4724400" y="572700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&lt;= a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b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((b,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89982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692696"/>
            <a:ext cx="8928992" cy="792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60202" y="6135077"/>
            <a:ext cx="8928992" cy="792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7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42391" y="260648"/>
            <a:ext cx="3465513" cy="768350"/>
          </a:xfrm>
        </p:spPr>
        <p:txBody>
          <a:bodyPr/>
          <a:lstStyle/>
          <a:p>
            <a:pPr eaLnBrk="1" hangingPunct="1"/>
            <a:r>
              <a:rPr lang="en-US" altLang="en-US" sz="3200" dirty="0" err="1">
                <a:ea typeface="ＭＳ Ｐゴシック" charset="-128"/>
              </a:rPr>
              <a:t>Typen</a:t>
            </a:r>
            <a:r>
              <a:rPr lang="en-US" altLang="en-US" sz="3200" dirty="0">
                <a:ea typeface="ＭＳ Ｐゴシック" charset="-128"/>
              </a:rPr>
              <a:t> von </a:t>
            </a:r>
            <a:r>
              <a:rPr lang="en-US" altLang="en-US" sz="3200" dirty="0" err="1">
                <a:ea typeface="ＭＳ Ｐゴシック" charset="-128"/>
              </a:rPr>
              <a:t>Spielen</a:t>
            </a:r>
            <a:endParaRPr lang="en-US" altLang="en-US" sz="3200" dirty="0">
              <a:ea typeface="ＭＳ Ｐゴシック" charset="-128"/>
            </a:endParaRPr>
          </a:p>
        </p:txBody>
      </p:sp>
      <p:pic>
        <p:nvPicPr>
          <p:cNvPr id="24578" name="Picture 3" descr="setforp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613" y="908050"/>
            <a:ext cx="1676400" cy="2057400"/>
          </a:xfrm>
        </p:spPr>
      </p:pic>
      <p:pic>
        <p:nvPicPr>
          <p:cNvPr id="24579" name="Picture 4" descr="fig0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72275" y="476250"/>
            <a:ext cx="2371725" cy="2305050"/>
          </a:xfrm>
        </p:spPr>
      </p:pic>
      <p:pic>
        <p:nvPicPr>
          <p:cNvPr id="24580" name="Picture 5" descr="chessanimation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195388"/>
            <a:ext cx="1552575" cy="1552575"/>
          </a:xfrm>
        </p:spPr>
      </p:pic>
      <p:graphicFrame>
        <p:nvGraphicFramePr>
          <p:cNvPr id="24581" name="Object 6"/>
          <p:cNvGraphicFramePr>
            <a:graphicFrameLocks noChangeAspect="1"/>
          </p:cNvGraphicFramePr>
          <p:nvPr/>
        </p:nvGraphicFramePr>
        <p:xfrm>
          <a:off x="838200" y="3213100"/>
          <a:ext cx="7620000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6" imgW="12673016" imgH="3580952" progId="Photoshop.Image.7">
                  <p:embed/>
                </p:oleObj>
              </mc:Choice>
              <mc:Fallback>
                <p:oleObj name="Image" r:id="rId6" imgW="12673016" imgH="3580952" progId="Photoshop.Image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213100"/>
                        <a:ext cx="7620000" cy="215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2" name="Line 7"/>
          <p:cNvSpPr>
            <a:spLocks noChangeShapeType="1"/>
          </p:cNvSpPr>
          <p:nvPr/>
        </p:nvSpPr>
        <p:spPr bwMode="auto">
          <a:xfrm flipV="1">
            <a:off x="6659563" y="2997200"/>
            <a:ext cx="865187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8"/>
          <p:cNvSpPr>
            <a:spLocks noChangeShapeType="1"/>
          </p:cNvSpPr>
          <p:nvPr/>
        </p:nvSpPr>
        <p:spPr bwMode="auto">
          <a:xfrm flipH="1" flipV="1">
            <a:off x="3851275" y="2781300"/>
            <a:ext cx="1152525" cy="100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9"/>
          <p:cNvSpPr>
            <a:spLocks noChangeShapeType="1"/>
          </p:cNvSpPr>
          <p:nvPr/>
        </p:nvSpPr>
        <p:spPr bwMode="auto">
          <a:xfrm flipH="1" flipV="1">
            <a:off x="1763713" y="2708275"/>
            <a:ext cx="1728787" cy="1081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4586" name="Picture 11" descr="monopoll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3375"/>
            <a:ext cx="2962275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9" name="Line 14"/>
          <p:cNvSpPr>
            <a:spLocks noChangeShapeType="1"/>
          </p:cNvSpPr>
          <p:nvPr/>
        </p:nvSpPr>
        <p:spPr bwMode="auto">
          <a:xfrm flipH="1" flipV="1">
            <a:off x="5148263" y="2565400"/>
            <a:ext cx="503237" cy="1511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651500" y="4725144"/>
            <a:ext cx="1512788" cy="27548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371251"/>
            <a:ext cx="2224744" cy="14815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80112" y="4437112"/>
            <a:ext cx="25939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Bridge, Poker, Scrabble  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22900" y="3695143"/>
            <a:ext cx="1609736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Backgammon, </a:t>
            </a:r>
            <a:br>
              <a:rPr lang="en-US" dirty="0"/>
            </a:br>
            <a:r>
              <a:rPr lang="en-US" dirty="0"/>
              <a:t>Monopoly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77073" y="3713847"/>
            <a:ext cx="184056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Schach</a:t>
            </a:r>
            <a:r>
              <a:rPr lang="en-US" dirty="0"/>
              <a:t>, Dame,     </a:t>
            </a:r>
            <a:br>
              <a:rPr lang="en-US" dirty="0"/>
            </a:br>
            <a:r>
              <a:rPr lang="en-US" dirty="0"/>
              <a:t>Go, Othello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3528" y="3731086"/>
            <a:ext cx="282000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            </a:t>
            </a:r>
            <a:r>
              <a:rPr lang="en-US" dirty="0" err="1"/>
              <a:t>Perfekte</a:t>
            </a:r>
            <a:r>
              <a:rPr lang="en-US" dirty="0"/>
              <a:t> Information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23266" y="5458071"/>
            <a:ext cx="169309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Unvollständige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Information 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46216" y="3230887"/>
            <a:ext cx="167385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/>
              <a:t>deterministisch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580112" y="3245703"/>
            <a:ext cx="9797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zufällig</a:t>
            </a:r>
            <a:r>
              <a:rPr lang="en-US" dirty="0"/>
              <a:t> 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77073" y="4483278"/>
            <a:ext cx="10486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Wumpus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69" y="4489614"/>
            <a:ext cx="2320862" cy="2247572"/>
          </a:xfrm>
          <a:prstGeom prst="rect">
            <a:avLst/>
          </a:prstGeom>
        </p:spPr>
      </p:pic>
      <p:sp>
        <p:nvSpPr>
          <p:cNvPr id="26" name="Line 8"/>
          <p:cNvSpPr>
            <a:spLocks noChangeShapeType="1"/>
          </p:cNvSpPr>
          <p:nvPr/>
        </p:nvSpPr>
        <p:spPr bwMode="auto">
          <a:xfrm flipH="1">
            <a:off x="2963830" y="4889746"/>
            <a:ext cx="986678" cy="59910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0053" y="4506272"/>
            <a:ext cx="2027930" cy="100718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963828" y="4204832"/>
            <a:ext cx="195233" cy="100718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8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3"/>
          <p:cNvSpPr>
            <a:spLocks noGrp="1" noChangeArrowheads="1"/>
          </p:cNvSpPr>
          <p:nvPr>
            <p:ph type="title"/>
          </p:nvPr>
        </p:nvSpPr>
        <p:spPr>
          <a:xfrm>
            <a:off x="288032" y="260648"/>
            <a:ext cx="4572000" cy="1066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75778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75779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75780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75781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75782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3" name="Line 9"/>
          <p:cNvSpPr>
            <a:spLocks noChangeShapeType="1"/>
          </p:cNvSpPr>
          <p:nvPr/>
        </p:nvSpPr>
        <p:spPr bwMode="auto">
          <a:xfrm>
            <a:off x="4876800" y="2397125"/>
            <a:ext cx="2286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4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5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6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7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8" name="Line 14"/>
          <p:cNvSpPr>
            <a:spLocks noChangeShapeType="1"/>
          </p:cNvSpPr>
          <p:nvPr/>
        </p:nvSpPr>
        <p:spPr bwMode="auto">
          <a:xfrm>
            <a:off x="510540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9" name="Line 15"/>
          <p:cNvSpPr>
            <a:spLocks noChangeShapeType="1"/>
          </p:cNvSpPr>
          <p:nvPr/>
        </p:nvSpPr>
        <p:spPr bwMode="auto">
          <a:xfrm>
            <a:off x="51054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0" name="Line 16"/>
          <p:cNvSpPr>
            <a:spLocks noChangeShapeType="1"/>
          </p:cNvSpPr>
          <p:nvPr/>
        </p:nvSpPr>
        <p:spPr bwMode="auto">
          <a:xfrm>
            <a:off x="5105400" y="3692525"/>
            <a:ext cx="2819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1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792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793" name="Oval 19"/>
          <p:cNvSpPr>
            <a:spLocks noChangeArrowheads="1"/>
          </p:cNvSpPr>
          <p:nvPr/>
        </p:nvSpPr>
        <p:spPr bwMode="auto">
          <a:xfrm>
            <a:off x="4876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794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795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796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797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798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799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800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801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8197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-∞ 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sp>
        <p:nvSpPr>
          <p:cNvPr id="75802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75803" name="Text Box 29"/>
          <p:cNvSpPr txBox="1">
            <a:spLocks noChangeArrowheads="1"/>
          </p:cNvSpPr>
          <p:nvPr/>
        </p:nvSpPr>
        <p:spPr bwMode="auto">
          <a:xfrm>
            <a:off x="787400" y="3330575"/>
            <a:ext cx="2203488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Min-Value-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sp>
        <p:nvSpPr>
          <p:cNvPr id="75805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3548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cxnSp>
        <p:nvCxnSpPr>
          <p:cNvPr id="75807" name="Gerade Verbindung mit Pfeil 2"/>
          <p:cNvCxnSpPr>
            <a:cxnSpLocks noChangeShapeType="1"/>
          </p:cNvCxnSpPr>
          <p:nvPr/>
        </p:nvCxnSpPr>
        <p:spPr bwMode="auto">
          <a:xfrm flipV="1">
            <a:off x="3009900" y="4076700"/>
            <a:ext cx="533400" cy="91122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Text Box 31">
            <a:extLst>
              <a:ext uri="{FF2B5EF4-FFF2-40B4-BE49-F238E27FC236}">
                <a16:creationId xmlns:a16="http://schemas.microsoft.com/office/drawing/2014/main" id="{F85801CC-8D9D-882C-BCB4-11B25F132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117554"/>
            <a:ext cx="1695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Min-Value: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EF4FB17-5882-0775-9974-68EA45BE4C8D}"/>
              </a:ext>
            </a:extLst>
          </p:cNvPr>
          <p:cNvSpPr txBox="1"/>
          <p:nvPr/>
        </p:nvSpPr>
        <p:spPr>
          <a:xfrm>
            <a:off x="4724400" y="572700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&lt;= a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b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((b,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9358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3"/>
          <p:cNvSpPr>
            <a:spLocks noGrp="1" noChangeArrowheads="1"/>
          </p:cNvSpPr>
          <p:nvPr>
            <p:ph type="title"/>
          </p:nvPr>
        </p:nvSpPr>
        <p:spPr>
          <a:xfrm>
            <a:off x="216024" y="273968"/>
            <a:ext cx="4572000" cy="1066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77826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77827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77828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77829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77830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1" name="Line 9"/>
          <p:cNvSpPr>
            <a:spLocks noChangeShapeType="1"/>
          </p:cNvSpPr>
          <p:nvPr/>
        </p:nvSpPr>
        <p:spPr bwMode="auto">
          <a:xfrm>
            <a:off x="4876800" y="2397125"/>
            <a:ext cx="2286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2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3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4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5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6" name="Line 14"/>
          <p:cNvSpPr>
            <a:spLocks noChangeShapeType="1"/>
          </p:cNvSpPr>
          <p:nvPr/>
        </p:nvSpPr>
        <p:spPr bwMode="auto">
          <a:xfrm>
            <a:off x="510540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7" name="Line 15"/>
          <p:cNvSpPr>
            <a:spLocks noChangeShapeType="1"/>
          </p:cNvSpPr>
          <p:nvPr/>
        </p:nvSpPr>
        <p:spPr bwMode="auto">
          <a:xfrm>
            <a:off x="51054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8" name="Line 16"/>
          <p:cNvSpPr>
            <a:spLocks noChangeShapeType="1"/>
          </p:cNvSpPr>
          <p:nvPr/>
        </p:nvSpPr>
        <p:spPr bwMode="auto">
          <a:xfrm>
            <a:off x="5105400" y="3692525"/>
            <a:ext cx="2819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9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0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1" name="Oval 19"/>
          <p:cNvSpPr>
            <a:spLocks noChangeArrowheads="1"/>
          </p:cNvSpPr>
          <p:nvPr/>
        </p:nvSpPr>
        <p:spPr bwMode="auto">
          <a:xfrm>
            <a:off x="4876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2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3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4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5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6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7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8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9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9960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-∞ 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sp>
        <p:nvSpPr>
          <p:cNvPr id="77850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77851" name="Text Box 29"/>
          <p:cNvSpPr txBox="1">
            <a:spLocks noChangeArrowheads="1"/>
          </p:cNvSpPr>
          <p:nvPr/>
        </p:nvSpPr>
        <p:spPr bwMode="auto">
          <a:xfrm>
            <a:off x="787400" y="3330575"/>
            <a:ext cx="2203488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Min-Value-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sp>
        <p:nvSpPr>
          <p:cNvPr id="77853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35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cxnSp>
        <p:nvCxnSpPr>
          <p:cNvPr id="77855" name="Gerade Verbindung mit Pfeil 2"/>
          <p:cNvCxnSpPr>
            <a:cxnSpLocks noChangeShapeType="1"/>
          </p:cNvCxnSpPr>
          <p:nvPr/>
        </p:nvCxnSpPr>
        <p:spPr bwMode="auto">
          <a:xfrm flipH="1" flipV="1">
            <a:off x="3851275" y="4097338"/>
            <a:ext cx="149225" cy="96678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Text Box 31">
            <a:extLst>
              <a:ext uri="{FF2B5EF4-FFF2-40B4-BE49-F238E27FC236}">
                <a16:creationId xmlns:a16="http://schemas.microsoft.com/office/drawing/2014/main" id="{B96CF0E9-284E-6A4C-2B48-8DF3890DB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117554"/>
            <a:ext cx="1695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Min-Value: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B5BE6CF-E812-36C0-DE4F-535E87871879}"/>
              </a:ext>
            </a:extLst>
          </p:cNvPr>
          <p:cNvSpPr txBox="1"/>
          <p:nvPr/>
        </p:nvSpPr>
        <p:spPr>
          <a:xfrm>
            <a:off x="4724400" y="572700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&lt;= a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b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((b,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151786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3"/>
          <p:cNvSpPr>
            <a:spLocks noGrp="1" noChangeArrowheads="1"/>
          </p:cNvSpPr>
          <p:nvPr>
            <p:ph type="title"/>
          </p:nvPr>
        </p:nvSpPr>
        <p:spPr>
          <a:xfrm>
            <a:off x="283840" y="260648"/>
            <a:ext cx="4648200" cy="1066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79874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79875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79876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79877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79878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9" name="Line 9"/>
          <p:cNvSpPr>
            <a:spLocks noChangeShapeType="1"/>
          </p:cNvSpPr>
          <p:nvPr/>
        </p:nvSpPr>
        <p:spPr bwMode="auto">
          <a:xfrm>
            <a:off x="4876800" y="2397125"/>
            <a:ext cx="2286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0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1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2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3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4" name="Line 14"/>
          <p:cNvSpPr>
            <a:spLocks noChangeShapeType="1"/>
          </p:cNvSpPr>
          <p:nvPr/>
        </p:nvSpPr>
        <p:spPr bwMode="auto">
          <a:xfrm>
            <a:off x="510540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5" name="Line 15"/>
          <p:cNvSpPr>
            <a:spLocks noChangeShapeType="1"/>
          </p:cNvSpPr>
          <p:nvPr/>
        </p:nvSpPr>
        <p:spPr bwMode="auto">
          <a:xfrm>
            <a:off x="51054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6" name="Line 16"/>
          <p:cNvSpPr>
            <a:spLocks noChangeShapeType="1"/>
          </p:cNvSpPr>
          <p:nvPr/>
        </p:nvSpPr>
        <p:spPr bwMode="auto">
          <a:xfrm>
            <a:off x="5105400" y="3692525"/>
            <a:ext cx="2819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7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88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89" name="Oval 19"/>
          <p:cNvSpPr>
            <a:spLocks noChangeArrowheads="1"/>
          </p:cNvSpPr>
          <p:nvPr/>
        </p:nvSpPr>
        <p:spPr bwMode="auto">
          <a:xfrm>
            <a:off x="4876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90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91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92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93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94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95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96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97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79898" name="Text Box 29"/>
          <p:cNvSpPr txBox="1">
            <a:spLocks noChangeArrowheads="1"/>
          </p:cNvSpPr>
          <p:nvPr/>
        </p:nvSpPr>
        <p:spPr bwMode="auto">
          <a:xfrm>
            <a:off x="5162030" y="173582"/>
            <a:ext cx="1755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Max-Value:</a:t>
            </a:r>
          </a:p>
        </p:txBody>
      </p:sp>
      <p:sp>
        <p:nvSpPr>
          <p:cNvPr id="79899" name="Text Box 35"/>
          <p:cNvSpPr txBox="1">
            <a:spLocks noChangeArrowheads="1"/>
          </p:cNvSpPr>
          <p:nvPr/>
        </p:nvSpPr>
        <p:spPr bwMode="auto">
          <a:xfrm>
            <a:off x="250825" y="2492375"/>
            <a:ext cx="2246769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Max-Value-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sp>
        <p:nvSpPr>
          <p:cNvPr id="79901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35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sp>
        <p:nvSpPr>
          <p:cNvPr id="79902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cxnSp>
        <p:nvCxnSpPr>
          <p:cNvPr id="79903" name="Gerade Verbindung mit Pfeil 35"/>
          <p:cNvCxnSpPr>
            <a:cxnSpLocks noChangeShapeType="1"/>
            <a:endCxn id="79902" idx="2"/>
          </p:cNvCxnSpPr>
          <p:nvPr/>
        </p:nvCxnSpPr>
        <p:spPr bwMode="auto">
          <a:xfrm flipV="1">
            <a:off x="3906838" y="2544168"/>
            <a:ext cx="346553" cy="78640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A7803838-F1A5-B911-4D6A-E30156FF8F6E}"/>
              </a:ext>
            </a:extLst>
          </p:cNvPr>
          <p:cNvSpPr txBox="1"/>
          <p:nvPr/>
        </p:nvSpPr>
        <p:spPr>
          <a:xfrm>
            <a:off x="4696781" y="641895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typemin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&gt;= b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a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((a,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669777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/>
          <p:cNvSpPr>
            <a:spLocks noGrp="1" noChangeArrowheads="1"/>
          </p:cNvSpPr>
          <p:nvPr>
            <p:ph type="title"/>
          </p:nvPr>
        </p:nvSpPr>
        <p:spPr>
          <a:xfrm>
            <a:off x="283840" y="273968"/>
            <a:ext cx="4648200" cy="1066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81922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81923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81924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81925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81926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27" name="Line 9"/>
          <p:cNvSpPr>
            <a:spLocks noChangeShapeType="1"/>
          </p:cNvSpPr>
          <p:nvPr/>
        </p:nvSpPr>
        <p:spPr bwMode="auto">
          <a:xfrm>
            <a:off x="4876800" y="2320925"/>
            <a:ext cx="361950" cy="1185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28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29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0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1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2" name="Line 14"/>
          <p:cNvSpPr>
            <a:spLocks noChangeShapeType="1"/>
          </p:cNvSpPr>
          <p:nvPr/>
        </p:nvSpPr>
        <p:spPr bwMode="auto">
          <a:xfrm>
            <a:off x="523875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3" name="Line 15"/>
          <p:cNvSpPr>
            <a:spLocks noChangeShapeType="1"/>
          </p:cNvSpPr>
          <p:nvPr/>
        </p:nvSpPr>
        <p:spPr bwMode="auto">
          <a:xfrm>
            <a:off x="53086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4" name="Line 16"/>
          <p:cNvSpPr>
            <a:spLocks noChangeShapeType="1"/>
          </p:cNvSpPr>
          <p:nvPr/>
        </p:nvSpPr>
        <p:spPr bwMode="auto">
          <a:xfrm>
            <a:off x="5410200" y="3692525"/>
            <a:ext cx="2514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5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36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37" name="Oval 19"/>
          <p:cNvSpPr>
            <a:spLocks noChangeArrowheads="1"/>
          </p:cNvSpPr>
          <p:nvPr/>
        </p:nvSpPr>
        <p:spPr bwMode="auto">
          <a:xfrm>
            <a:off x="5162550" y="3430588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38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39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40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41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42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43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44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45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81947" name="Text Box 35"/>
          <p:cNvSpPr txBox="1">
            <a:spLocks noChangeArrowheads="1"/>
          </p:cNvSpPr>
          <p:nvPr/>
        </p:nvSpPr>
        <p:spPr bwMode="auto">
          <a:xfrm>
            <a:off x="250825" y="2492375"/>
            <a:ext cx="2246769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Max-Value-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sp>
        <p:nvSpPr>
          <p:cNvPr id="81949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35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sp>
        <p:nvSpPr>
          <p:cNvPr id="81950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cxnSp>
        <p:nvCxnSpPr>
          <p:cNvPr id="81951" name="Gerade Verbindung mit Pfeil 35"/>
          <p:cNvCxnSpPr>
            <a:cxnSpLocks noChangeShapeType="1"/>
          </p:cNvCxnSpPr>
          <p:nvPr/>
        </p:nvCxnSpPr>
        <p:spPr bwMode="auto">
          <a:xfrm>
            <a:off x="4762500" y="2692400"/>
            <a:ext cx="0" cy="458788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52" name="Text Box 27"/>
          <p:cNvSpPr txBox="1">
            <a:spLocks noChangeArrowheads="1"/>
          </p:cNvSpPr>
          <p:nvPr/>
        </p:nvSpPr>
        <p:spPr bwMode="auto">
          <a:xfrm>
            <a:off x="4265613" y="3159125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-∞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sp>
        <p:nvSpPr>
          <p:cNvPr id="34" name="Text Box 29">
            <a:extLst>
              <a:ext uri="{FF2B5EF4-FFF2-40B4-BE49-F238E27FC236}">
                <a16:creationId xmlns:a16="http://schemas.microsoft.com/office/drawing/2014/main" id="{1C009BAD-F008-F992-83D6-339673DCA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030" y="173582"/>
            <a:ext cx="1755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Max-Value: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D028E7D-361F-9F21-3F8D-09AA57792ED2}"/>
              </a:ext>
            </a:extLst>
          </p:cNvPr>
          <p:cNvSpPr txBox="1"/>
          <p:nvPr/>
        </p:nvSpPr>
        <p:spPr>
          <a:xfrm>
            <a:off x="4696781" y="641895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typemin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&gt;= b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a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((a,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862796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title"/>
          </p:nvPr>
        </p:nvSpPr>
        <p:spPr>
          <a:xfrm>
            <a:off x="283840" y="273968"/>
            <a:ext cx="4648200" cy="1066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83970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83971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83972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83973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83974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5" name="Line 9"/>
          <p:cNvSpPr>
            <a:spLocks noChangeShapeType="1"/>
          </p:cNvSpPr>
          <p:nvPr/>
        </p:nvSpPr>
        <p:spPr bwMode="auto">
          <a:xfrm>
            <a:off x="4876800" y="2320925"/>
            <a:ext cx="361950" cy="1185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6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7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8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9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80" name="Line 14"/>
          <p:cNvSpPr>
            <a:spLocks noChangeShapeType="1"/>
          </p:cNvSpPr>
          <p:nvPr/>
        </p:nvSpPr>
        <p:spPr bwMode="auto">
          <a:xfrm>
            <a:off x="523875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81" name="Line 15"/>
          <p:cNvSpPr>
            <a:spLocks noChangeShapeType="1"/>
          </p:cNvSpPr>
          <p:nvPr/>
        </p:nvSpPr>
        <p:spPr bwMode="auto">
          <a:xfrm>
            <a:off x="53086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82" name="Line 16"/>
          <p:cNvSpPr>
            <a:spLocks noChangeShapeType="1"/>
          </p:cNvSpPr>
          <p:nvPr/>
        </p:nvSpPr>
        <p:spPr bwMode="auto">
          <a:xfrm>
            <a:off x="5410200" y="3692525"/>
            <a:ext cx="2514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83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84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85" name="Oval 19"/>
          <p:cNvSpPr>
            <a:spLocks noChangeArrowheads="1"/>
          </p:cNvSpPr>
          <p:nvPr/>
        </p:nvSpPr>
        <p:spPr bwMode="auto">
          <a:xfrm>
            <a:off x="5162550" y="3430588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86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87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88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89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90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91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92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93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83995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2747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</a:t>
            </a:r>
            <a:r>
              <a:rPr kumimoji="1" lang="en-US" altLang="en-US" sz="1800" b="1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= -∞</a:t>
            </a:r>
            <a:endParaRPr kumimoji="1" lang="en-US" altLang="en-US" sz="1800" b="1" dirty="0">
              <a:solidFill>
                <a:schemeClr val="tx2"/>
              </a:solidFill>
              <a:latin typeface="Helvetica" charset="0"/>
              <a:ea typeface="MS PGothic" charset="-128"/>
              <a:sym typeface="Symbol" charset="2"/>
            </a:endParaRP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sp>
        <p:nvSpPr>
          <p:cNvPr id="83996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cxnSp>
        <p:nvCxnSpPr>
          <p:cNvPr id="83997" name="Gerade Verbindung mit Pfeil 35"/>
          <p:cNvCxnSpPr>
            <a:cxnSpLocks noChangeShapeType="1"/>
          </p:cNvCxnSpPr>
          <p:nvPr/>
        </p:nvCxnSpPr>
        <p:spPr bwMode="auto">
          <a:xfrm>
            <a:off x="4762500" y="2692400"/>
            <a:ext cx="0" cy="458788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3998" name="Text Box 27"/>
          <p:cNvSpPr txBox="1">
            <a:spLocks noChangeArrowheads="1"/>
          </p:cNvSpPr>
          <p:nvPr/>
        </p:nvSpPr>
        <p:spPr bwMode="auto">
          <a:xfrm>
            <a:off x="4265613" y="3159125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-∞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sp>
        <p:nvSpPr>
          <p:cNvPr id="83999" name="Text Box 37"/>
          <p:cNvSpPr txBox="1">
            <a:spLocks noChangeArrowheads="1"/>
          </p:cNvSpPr>
          <p:nvPr/>
        </p:nvSpPr>
        <p:spPr bwMode="auto">
          <a:xfrm>
            <a:off x="787400" y="3330575"/>
            <a:ext cx="2203488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Min-Value-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sp>
        <p:nvSpPr>
          <p:cNvPr id="37" name="Text Box 31">
            <a:extLst>
              <a:ext uri="{FF2B5EF4-FFF2-40B4-BE49-F238E27FC236}">
                <a16:creationId xmlns:a16="http://schemas.microsoft.com/office/drawing/2014/main" id="{D12C6E3F-54B3-B6C0-B5C0-571AFE898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117554"/>
            <a:ext cx="1695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Min-Value: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65CA41E-A2B4-A34B-E5E0-96E5ACA25DED}"/>
              </a:ext>
            </a:extLst>
          </p:cNvPr>
          <p:cNvSpPr txBox="1"/>
          <p:nvPr/>
        </p:nvSpPr>
        <p:spPr>
          <a:xfrm>
            <a:off x="4724400" y="572700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&lt;= a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b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((b,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09620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3"/>
          <p:cNvSpPr>
            <a:spLocks noGrp="1" noChangeArrowheads="1"/>
          </p:cNvSpPr>
          <p:nvPr>
            <p:ph type="title"/>
          </p:nvPr>
        </p:nvSpPr>
        <p:spPr>
          <a:xfrm>
            <a:off x="283840" y="273968"/>
            <a:ext cx="4648200" cy="1066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86018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86019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86020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86021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86022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3" name="Line 9"/>
          <p:cNvSpPr>
            <a:spLocks noChangeShapeType="1"/>
          </p:cNvSpPr>
          <p:nvPr/>
        </p:nvSpPr>
        <p:spPr bwMode="auto">
          <a:xfrm>
            <a:off x="4876800" y="2320925"/>
            <a:ext cx="361950" cy="1185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4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5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6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7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8" name="Line 14"/>
          <p:cNvSpPr>
            <a:spLocks noChangeShapeType="1"/>
          </p:cNvSpPr>
          <p:nvPr/>
        </p:nvSpPr>
        <p:spPr bwMode="auto">
          <a:xfrm>
            <a:off x="523875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9" name="Line 15"/>
          <p:cNvSpPr>
            <a:spLocks noChangeShapeType="1"/>
          </p:cNvSpPr>
          <p:nvPr/>
        </p:nvSpPr>
        <p:spPr bwMode="auto">
          <a:xfrm>
            <a:off x="53086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0" name="Line 16"/>
          <p:cNvSpPr>
            <a:spLocks noChangeShapeType="1"/>
          </p:cNvSpPr>
          <p:nvPr/>
        </p:nvSpPr>
        <p:spPr bwMode="auto">
          <a:xfrm>
            <a:off x="5410200" y="3692525"/>
            <a:ext cx="2514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1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32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33" name="Oval 19"/>
          <p:cNvSpPr>
            <a:spLocks noChangeArrowheads="1"/>
          </p:cNvSpPr>
          <p:nvPr/>
        </p:nvSpPr>
        <p:spPr bwMode="auto">
          <a:xfrm>
            <a:off x="5162550" y="3430588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34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35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36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37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38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39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40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41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86043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35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sp>
        <p:nvSpPr>
          <p:cNvPr id="86044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cxnSp>
        <p:nvCxnSpPr>
          <p:cNvPr id="86045" name="Gerade Verbindung mit Pfeil 35"/>
          <p:cNvCxnSpPr>
            <a:cxnSpLocks noChangeShapeType="1"/>
          </p:cNvCxnSpPr>
          <p:nvPr/>
        </p:nvCxnSpPr>
        <p:spPr bwMode="auto">
          <a:xfrm flipH="1" flipV="1">
            <a:off x="5057775" y="4149725"/>
            <a:ext cx="352425" cy="9144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046" name="Text Box 27"/>
          <p:cNvSpPr txBox="1">
            <a:spLocks noChangeArrowheads="1"/>
          </p:cNvSpPr>
          <p:nvPr/>
        </p:nvSpPr>
        <p:spPr bwMode="auto">
          <a:xfrm>
            <a:off x="4265613" y="3159125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2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sp>
        <p:nvSpPr>
          <p:cNvPr id="86047" name="Text Box 37"/>
          <p:cNvSpPr txBox="1">
            <a:spLocks noChangeArrowheads="1"/>
          </p:cNvSpPr>
          <p:nvPr/>
        </p:nvSpPr>
        <p:spPr bwMode="auto">
          <a:xfrm>
            <a:off x="787400" y="3330575"/>
            <a:ext cx="2203488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Min-Value-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sp>
        <p:nvSpPr>
          <p:cNvPr id="37" name="Text Box 31">
            <a:extLst>
              <a:ext uri="{FF2B5EF4-FFF2-40B4-BE49-F238E27FC236}">
                <a16:creationId xmlns:a16="http://schemas.microsoft.com/office/drawing/2014/main" id="{CBD61276-BF4B-A479-60FE-44F30D0B3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117554"/>
            <a:ext cx="1695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Min-Value: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11D1B23-1ED3-585E-789C-00BE950DAD00}"/>
              </a:ext>
            </a:extLst>
          </p:cNvPr>
          <p:cNvSpPr txBox="1"/>
          <p:nvPr/>
        </p:nvSpPr>
        <p:spPr>
          <a:xfrm>
            <a:off x="4724400" y="572700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&lt;= a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b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((b,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685115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3"/>
          <p:cNvSpPr>
            <a:spLocks noGrp="1" noChangeArrowheads="1"/>
          </p:cNvSpPr>
          <p:nvPr>
            <p:ph type="title"/>
          </p:nvPr>
        </p:nvSpPr>
        <p:spPr>
          <a:xfrm>
            <a:off x="283840" y="273968"/>
            <a:ext cx="4648200" cy="1066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88066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88067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88068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88069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88070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1" name="Line 9"/>
          <p:cNvSpPr>
            <a:spLocks noChangeShapeType="1"/>
          </p:cNvSpPr>
          <p:nvPr/>
        </p:nvSpPr>
        <p:spPr bwMode="auto">
          <a:xfrm>
            <a:off x="4876800" y="2320925"/>
            <a:ext cx="361950" cy="1185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2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3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4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5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6" name="Line 14"/>
          <p:cNvSpPr>
            <a:spLocks noChangeShapeType="1"/>
          </p:cNvSpPr>
          <p:nvPr/>
        </p:nvSpPr>
        <p:spPr bwMode="auto">
          <a:xfrm>
            <a:off x="523875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7" name="Line 15"/>
          <p:cNvSpPr>
            <a:spLocks noChangeShapeType="1"/>
          </p:cNvSpPr>
          <p:nvPr/>
        </p:nvSpPr>
        <p:spPr bwMode="auto">
          <a:xfrm>
            <a:off x="53086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8" name="Line 16"/>
          <p:cNvSpPr>
            <a:spLocks noChangeShapeType="1"/>
          </p:cNvSpPr>
          <p:nvPr/>
        </p:nvSpPr>
        <p:spPr bwMode="auto">
          <a:xfrm>
            <a:off x="5410200" y="3692525"/>
            <a:ext cx="2514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9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0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1" name="Oval 19"/>
          <p:cNvSpPr>
            <a:spLocks noChangeArrowheads="1"/>
          </p:cNvSpPr>
          <p:nvPr/>
        </p:nvSpPr>
        <p:spPr bwMode="auto">
          <a:xfrm>
            <a:off x="5162550" y="3430588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2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3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4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5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6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7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8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9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88091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35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sp>
        <p:nvSpPr>
          <p:cNvPr id="88092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cxnSp>
        <p:nvCxnSpPr>
          <p:cNvPr id="88093" name="Gerade Verbindung mit Pfeil 35"/>
          <p:cNvCxnSpPr>
            <a:cxnSpLocks noChangeShapeType="1"/>
          </p:cNvCxnSpPr>
          <p:nvPr/>
        </p:nvCxnSpPr>
        <p:spPr bwMode="auto">
          <a:xfrm flipH="1" flipV="1">
            <a:off x="5057775" y="4149725"/>
            <a:ext cx="352425" cy="9144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094" name="Text Box 27"/>
          <p:cNvSpPr txBox="1">
            <a:spLocks noChangeArrowheads="1"/>
          </p:cNvSpPr>
          <p:nvPr/>
        </p:nvSpPr>
        <p:spPr bwMode="auto">
          <a:xfrm>
            <a:off x="4265613" y="3159125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2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sp>
        <p:nvSpPr>
          <p:cNvPr id="88095" name="Text Box 37"/>
          <p:cNvSpPr txBox="1">
            <a:spLocks noChangeArrowheads="1"/>
          </p:cNvSpPr>
          <p:nvPr/>
        </p:nvSpPr>
        <p:spPr bwMode="auto">
          <a:xfrm>
            <a:off x="787400" y="3330575"/>
            <a:ext cx="2203488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Min-Value-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grpSp>
        <p:nvGrpSpPr>
          <p:cNvPr id="88097" name="Gruppieren 6"/>
          <p:cNvGrpSpPr>
            <a:grpSpLocks/>
          </p:cNvGrpSpPr>
          <p:nvPr/>
        </p:nvGrpSpPr>
        <p:grpSpPr bwMode="auto">
          <a:xfrm>
            <a:off x="6435725" y="4271963"/>
            <a:ext cx="185738" cy="144462"/>
            <a:chOff x="3851920" y="6381328"/>
            <a:chExt cx="186680" cy="144016"/>
          </a:xfrm>
        </p:grpSpPr>
        <p:cxnSp>
          <p:nvCxnSpPr>
            <p:cNvPr id="88101" name="Gerade Verbindung 2"/>
            <p:cNvCxnSpPr>
              <a:cxnSpLocks noChangeShapeType="1"/>
            </p:cNvCxnSpPr>
            <p:nvPr/>
          </p:nvCxnSpPr>
          <p:spPr bwMode="auto">
            <a:xfrm flipH="1">
              <a:off x="3851920" y="6381328"/>
              <a:ext cx="186680" cy="144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102" name="Gerade Verbindung 39"/>
            <p:cNvCxnSpPr>
              <a:cxnSpLocks noChangeShapeType="1"/>
            </p:cNvCxnSpPr>
            <p:nvPr/>
          </p:nvCxnSpPr>
          <p:spPr bwMode="auto">
            <a:xfrm>
              <a:off x="3901617" y="6381328"/>
              <a:ext cx="98883" cy="144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8098" name="Gruppieren 40"/>
          <p:cNvGrpSpPr>
            <a:grpSpLocks/>
          </p:cNvGrpSpPr>
          <p:nvPr/>
        </p:nvGrpSpPr>
        <p:grpSpPr bwMode="auto">
          <a:xfrm>
            <a:off x="6157913" y="4454525"/>
            <a:ext cx="187325" cy="144463"/>
            <a:chOff x="3851920" y="6381328"/>
            <a:chExt cx="186680" cy="144016"/>
          </a:xfrm>
        </p:grpSpPr>
        <p:cxnSp>
          <p:nvCxnSpPr>
            <p:cNvPr id="88099" name="Gerade Verbindung 41"/>
            <p:cNvCxnSpPr>
              <a:cxnSpLocks noChangeShapeType="1"/>
            </p:cNvCxnSpPr>
            <p:nvPr/>
          </p:nvCxnSpPr>
          <p:spPr bwMode="auto">
            <a:xfrm flipH="1">
              <a:off x="3851920" y="6381328"/>
              <a:ext cx="186680" cy="144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100" name="Gerade Verbindung 42"/>
            <p:cNvCxnSpPr>
              <a:cxnSpLocks noChangeShapeType="1"/>
            </p:cNvCxnSpPr>
            <p:nvPr/>
          </p:nvCxnSpPr>
          <p:spPr bwMode="auto">
            <a:xfrm>
              <a:off x="3901617" y="6381328"/>
              <a:ext cx="98883" cy="144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3" name="Text Box 31">
            <a:extLst>
              <a:ext uri="{FF2B5EF4-FFF2-40B4-BE49-F238E27FC236}">
                <a16:creationId xmlns:a16="http://schemas.microsoft.com/office/drawing/2014/main" id="{171086FF-8983-F47D-CE00-586EBFE04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117554"/>
            <a:ext cx="1695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Min-Value: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67BFEE8-DD3F-3A1E-F63D-1F381F292DC1}"/>
              </a:ext>
            </a:extLst>
          </p:cNvPr>
          <p:cNvSpPr txBox="1"/>
          <p:nvPr/>
        </p:nvSpPr>
        <p:spPr>
          <a:xfrm>
            <a:off x="4724400" y="572700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&lt;= a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b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((b,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432451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3"/>
          <p:cNvSpPr>
            <a:spLocks noGrp="1" noChangeArrowheads="1"/>
          </p:cNvSpPr>
          <p:nvPr>
            <p:ph type="title"/>
          </p:nvPr>
        </p:nvSpPr>
        <p:spPr>
          <a:xfrm>
            <a:off x="283840" y="273968"/>
            <a:ext cx="4648200" cy="1066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90114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90115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90116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90117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90118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9" name="Line 9"/>
          <p:cNvSpPr>
            <a:spLocks noChangeShapeType="1"/>
          </p:cNvSpPr>
          <p:nvPr/>
        </p:nvSpPr>
        <p:spPr bwMode="auto">
          <a:xfrm>
            <a:off x="4876800" y="2320925"/>
            <a:ext cx="361950" cy="1185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0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1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2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3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4" name="Line 14"/>
          <p:cNvSpPr>
            <a:spLocks noChangeShapeType="1"/>
          </p:cNvSpPr>
          <p:nvPr/>
        </p:nvSpPr>
        <p:spPr bwMode="auto">
          <a:xfrm>
            <a:off x="523875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5" name="Line 15"/>
          <p:cNvSpPr>
            <a:spLocks noChangeShapeType="1"/>
          </p:cNvSpPr>
          <p:nvPr/>
        </p:nvSpPr>
        <p:spPr bwMode="auto">
          <a:xfrm>
            <a:off x="53086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6" name="Line 16"/>
          <p:cNvSpPr>
            <a:spLocks noChangeShapeType="1"/>
          </p:cNvSpPr>
          <p:nvPr/>
        </p:nvSpPr>
        <p:spPr bwMode="auto">
          <a:xfrm>
            <a:off x="5410200" y="3692525"/>
            <a:ext cx="2514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7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28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29" name="Oval 19"/>
          <p:cNvSpPr>
            <a:spLocks noChangeArrowheads="1"/>
          </p:cNvSpPr>
          <p:nvPr/>
        </p:nvSpPr>
        <p:spPr bwMode="auto">
          <a:xfrm>
            <a:off x="5162550" y="3430588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30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31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32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33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34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35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36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37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90139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35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sp>
        <p:nvSpPr>
          <p:cNvPr id="90140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cxnSp>
        <p:nvCxnSpPr>
          <p:cNvPr id="90141" name="Gerade Verbindung mit Pfeil 35"/>
          <p:cNvCxnSpPr>
            <a:cxnSpLocks noChangeShapeType="1"/>
          </p:cNvCxnSpPr>
          <p:nvPr/>
        </p:nvCxnSpPr>
        <p:spPr bwMode="auto">
          <a:xfrm flipH="1" flipV="1">
            <a:off x="4797425" y="2620963"/>
            <a:ext cx="117475" cy="538162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0142" name="Text Box 27"/>
          <p:cNvSpPr txBox="1">
            <a:spLocks noChangeArrowheads="1"/>
          </p:cNvSpPr>
          <p:nvPr/>
        </p:nvSpPr>
        <p:spPr bwMode="auto">
          <a:xfrm>
            <a:off x="4265613" y="3159125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2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sp>
        <p:nvSpPr>
          <p:cNvPr id="90143" name="Text Box 37"/>
          <p:cNvSpPr txBox="1">
            <a:spLocks noChangeArrowheads="1"/>
          </p:cNvSpPr>
          <p:nvPr/>
        </p:nvSpPr>
        <p:spPr bwMode="auto">
          <a:xfrm>
            <a:off x="971550" y="2009775"/>
            <a:ext cx="2246769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Max-Value-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grpSp>
        <p:nvGrpSpPr>
          <p:cNvPr id="90144" name="Gruppieren 6"/>
          <p:cNvGrpSpPr>
            <a:grpSpLocks/>
          </p:cNvGrpSpPr>
          <p:nvPr/>
        </p:nvGrpSpPr>
        <p:grpSpPr bwMode="auto">
          <a:xfrm>
            <a:off x="6435725" y="4271963"/>
            <a:ext cx="185738" cy="144462"/>
            <a:chOff x="3851920" y="6381328"/>
            <a:chExt cx="186680" cy="144016"/>
          </a:xfrm>
        </p:grpSpPr>
        <p:cxnSp>
          <p:nvCxnSpPr>
            <p:cNvPr id="90149" name="Gerade Verbindung 2"/>
            <p:cNvCxnSpPr>
              <a:cxnSpLocks noChangeShapeType="1"/>
            </p:cNvCxnSpPr>
            <p:nvPr/>
          </p:nvCxnSpPr>
          <p:spPr bwMode="auto">
            <a:xfrm flipH="1">
              <a:off x="3851920" y="6381328"/>
              <a:ext cx="186680" cy="144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50" name="Gerade Verbindung 39"/>
            <p:cNvCxnSpPr>
              <a:cxnSpLocks noChangeShapeType="1"/>
            </p:cNvCxnSpPr>
            <p:nvPr/>
          </p:nvCxnSpPr>
          <p:spPr bwMode="auto">
            <a:xfrm>
              <a:off x="3901617" y="6381328"/>
              <a:ext cx="98883" cy="144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0145" name="Gruppieren 40"/>
          <p:cNvGrpSpPr>
            <a:grpSpLocks/>
          </p:cNvGrpSpPr>
          <p:nvPr/>
        </p:nvGrpSpPr>
        <p:grpSpPr bwMode="auto">
          <a:xfrm>
            <a:off x="6157913" y="4454525"/>
            <a:ext cx="187325" cy="144463"/>
            <a:chOff x="3851920" y="6381328"/>
            <a:chExt cx="186680" cy="144016"/>
          </a:xfrm>
        </p:grpSpPr>
        <p:cxnSp>
          <p:nvCxnSpPr>
            <p:cNvPr id="90147" name="Gerade Verbindung 41"/>
            <p:cNvCxnSpPr>
              <a:cxnSpLocks noChangeShapeType="1"/>
            </p:cNvCxnSpPr>
            <p:nvPr/>
          </p:nvCxnSpPr>
          <p:spPr bwMode="auto">
            <a:xfrm flipH="1">
              <a:off x="3851920" y="6381328"/>
              <a:ext cx="186680" cy="144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48" name="Gerade Verbindung 42"/>
            <p:cNvCxnSpPr>
              <a:cxnSpLocks noChangeShapeType="1"/>
            </p:cNvCxnSpPr>
            <p:nvPr/>
          </p:nvCxnSpPr>
          <p:spPr bwMode="auto">
            <a:xfrm>
              <a:off x="3901617" y="6381328"/>
              <a:ext cx="98883" cy="144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3" name="Text Box 29">
            <a:extLst>
              <a:ext uri="{FF2B5EF4-FFF2-40B4-BE49-F238E27FC236}">
                <a16:creationId xmlns:a16="http://schemas.microsoft.com/office/drawing/2014/main" id="{2B2C6EDC-5CCC-657F-97EB-395570A82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030" y="173582"/>
            <a:ext cx="1755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Max-Value: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C727E88-DBC6-9415-87EE-17692F12FA00}"/>
              </a:ext>
            </a:extLst>
          </p:cNvPr>
          <p:cNvSpPr txBox="1"/>
          <p:nvPr/>
        </p:nvSpPr>
        <p:spPr>
          <a:xfrm>
            <a:off x="4696781" y="641895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typemin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&gt;= b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a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((a,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684583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r>
              <a:rPr lang="en-US" altLang="en-US" dirty="0">
                <a:ea typeface="ＭＳ Ｐゴシック" charset="-128"/>
              </a:rPr>
              <a:t>: </a:t>
            </a:r>
            <a:r>
              <a:rPr lang="en-US" altLang="en-US" dirty="0" err="1">
                <a:ea typeface="ＭＳ Ｐゴシック" charset="-128"/>
              </a:rPr>
              <a:t>Eigenschaften</a:t>
            </a:r>
            <a:endParaRPr lang="de-DE" altLang="en-US" dirty="0">
              <a:ea typeface="ＭＳ Ｐゴシック" charset="-128"/>
            </a:endParaRPr>
          </a:p>
        </p:txBody>
      </p:sp>
      <p:sp>
        <p:nvSpPr>
          <p:cNvPr id="9216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ＭＳ Ｐゴシック" charset="-128"/>
              </a:rPr>
              <a:t>Pruning hat </a:t>
            </a:r>
            <a:r>
              <a:rPr lang="en-US" altLang="en-US" sz="2400" dirty="0" err="1">
                <a:ea typeface="ＭＳ Ｐゴシック" charset="-128"/>
              </a:rPr>
              <a:t>keinen</a:t>
            </a:r>
            <a:r>
              <a:rPr lang="en-US" altLang="en-US" sz="2400" dirty="0">
                <a:ea typeface="ＭＳ Ｐゴシック" charset="-128"/>
              </a:rPr>
              <a:t> </a:t>
            </a:r>
            <a:r>
              <a:rPr lang="en-US" altLang="en-US" sz="2400" dirty="0" err="1">
                <a:ea typeface="ＭＳ Ｐゴシック" charset="-128"/>
              </a:rPr>
              <a:t>Einfluss</a:t>
            </a:r>
            <a:r>
              <a:rPr lang="en-US" altLang="en-US" sz="2400" dirty="0">
                <a:ea typeface="ＭＳ Ｐゴシック" charset="-128"/>
              </a:rPr>
              <a:t> auf das </a:t>
            </a:r>
            <a:r>
              <a:rPr lang="en-US" altLang="en-US" sz="2400" dirty="0" err="1">
                <a:ea typeface="ＭＳ Ｐゴシック" charset="-128"/>
              </a:rPr>
              <a:t>Endergebnis</a:t>
            </a:r>
            <a:r>
              <a:rPr lang="en-US" altLang="en-US" sz="2400" dirty="0">
                <a:ea typeface="ＭＳ Ｐゴシック" charset="-128"/>
              </a:rPr>
              <a:t>!!!</a:t>
            </a:r>
          </a:p>
          <a:p>
            <a:r>
              <a:rPr lang="en-US" altLang="en-US" sz="2400" dirty="0" err="1">
                <a:ea typeface="ＭＳ Ｐゴシック" charset="-128"/>
              </a:rPr>
              <a:t>Eine</a:t>
            </a:r>
            <a:r>
              <a:rPr lang="en-US" altLang="en-US" sz="2400" dirty="0">
                <a:ea typeface="ＭＳ Ｐゴシック" charset="-128"/>
              </a:rPr>
              <a:t> </a:t>
            </a:r>
            <a:r>
              <a:rPr lang="en-US" altLang="en-US" sz="2400" dirty="0" err="1">
                <a:ea typeface="ＭＳ Ｐゴシック" charset="-128"/>
              </a:rPr>
              <a:t>gute</a:t>
            </a:r>
            <a:r>
              <a:rPr lang="en-US" altLang="en-US" sz="2400" dirty="0">
                <a:ea typeface="ＭＳ Ｐゴシック" charset="-128"/>
              </a:rPr>
              <a:t> </a:t>
            </a:r>
            <a:r>
              <a:rPr lang="en-US" altLang="en-US" sz="2400" dirty="0" err="1">
                <a:ea typeface="ＭＳ Ｐゴシック" charset="-128"/>
              </a:rPr>
              <a:t>Reihenfolge</a:t>
            </a:r>
            <a:r>
              <a:rPr lang="en-US" altLang="en-US" sz="2400" dirty="0">
                <a:ea typeface="ＭＳ Ｐゴシック" charset="-128"/>
              </a:rPr>
              <a:t> der </a:t>
            </a:r>
            <a:r>
              <a:rPr lang="en-US" altLang="en-US" sz="2400" dirty="0" err="1">
                <a:ea typeface="ＭＳ Ｐゴシック" charset="-128"/>
              </a:rPr>
              <a:t>Betrachtung</a:t>
            </a:r>
            <a:r>
              <a:rPr lang="en-US" altLang="en-US" sz="2400" dirty="0">
                <a:ea typeface="ＭＳ Ｐゴシック" charset="-128"/>
              </a:rPr>
              <a:t> </a:t>
            </a:r>
            <a:r>
              <a:rPr lang="en-US" altLang="en-US" sz="2400" dirty="0" err="1">
                <a:ea typeface="ＭＳ Ｐゴシック" charset="-128"/>
              </a:rPr>
              <a:t>möglicher</a:t>
            </a:r>
            <a:r>
              <a:rPr lang="en-US" altLang="en-US" sz="2400" dirty="0">
                <a:ea typeface="ＭＳ Ｐゴシック" charset="-128"/>
              </a:rPr>
              <a:t> </a:t>
            </a:r>
            <a:r>
              <a:rPr lang="en-US" altLang="en-US" sz="2400" dirty="0" err="1">
                <a:ea typeface="ＭＳ Ｐゴシック" charset="-128"/>
              </a:rPr>
              <a:t>Züge</a:t>
            </a:r>
            <a:r>
              <a:rPr lang="en-US" altLang="en-US" sz="2400" dirty="0">
                <a:ea typeface="ＭＳ Ｐゴシック" charset="-128"/>
              </a:rPr>
              <a:t> </a:t>
            </a:r>
            <a:r>
              <a:rPr lang="en-US" altLang="en-US" sz="2400" dirty="0" err="1">
                <a:ea typeface="ＭＳ Ｐゴシック" charset="-128"/>
              </a:rPr>
              <a:t>erhöht</a:t>
            </a:r>
            <a:r>
              <a:rPr lang="en-US" altLang="en-US" sz="2400" dirty="0">
                <a:ea typeface="ＭＳ Ｐゴシック" charset="-128"/>
              </a:rPr>
              <a:t> die </a:t>
            </a:r>
            <a:r>
              <a:rPr lang="en-US" altLang="en-US" sz="2400" dirty="0" err="1">
                <a:ea typeface="ＭＳ Ｐゴシック" charset="-128"/>
              </a:rPr>
              <a:t>Effektivität</a:t>
            </a:r>
            <a:r>
              <a:rPr lang="en-US" altLang="en-US" sz="2400" dirty="0">
                <a:ea typeface="ＭＳ Ｐゴシック" charset="-128"/>
              </a:rPr>
              <a:t> </a:t>
            </a:r>
            <a:r>
              <a:rPr lang="en-US" altLang="en-US" sz="2400" dirty="0" err="1">
                <a:ea typeface="ＭＳ Ｐゴシック" charset="-128"/>
              </a:rPr>
              <a:t>vom</a:t>
            </a:r>
            <a:r>
              <a:rPr lang="en-US" altLang="en-US" sz="2400" dirty="0">
                <a:ea typeface="ＭＳ Ｐゴシック" charset="-128"/>
              </a:rPr>
              <a:t> Pruning</a:t>
            </a:r>
          </a:p>
          <a:p>
            <a:r>
              <a:rPr lang="en-US" altLang="en-US" sz="2400" dirty="0" err="1">
                <a:ea typeface="ＭＳ Ｐゴシック" charset="-128"/>
              </a:rPr>
              <a:t>Mit</a:t>
            </a:r>
            <a:r>
              <a:rPr lang="en-US" altLang="en-US" sz="2400" dirty="0">
                <a:ea typeface="ＭＳ Ｐゴシック" charset="-128"/>
              </a:rPr>
              <a:t> </a:t>
            </a:r>
            <a:r>
              <a:rPr lang="en-US" altLang="en-US" sz="2400" i="1" dirty="0" err="1">
                <a:ea typeface="ＭＳ Ｐゴシック" charset="-128"/>
              </a:rPr>
              <a:t>perfekter</a:t>
            </a:r>
            <a:r>
              <a:rPr lang="en-US" altLang="en-US" sz="2400" i="1" dirty="0">
                <a:ea typeface="ＭＳ Ｐゴシック" charset="-128"/>
              </a:rPr>
              <a:t> </a:t>
            </a:r>
            <a:r>
              <a:rPr lang="en-US" altLang="en-US" sz="2400" i="1" dirty="0" err="1">
                <a:ea typeface="ＭＳ Ｐゴシック" charset="-128"/>
              </a:rPr>
              <a:t>Ordnung</a:t>
            </a:r>
            <a:r>
              <a:rPr lang="en-US" altLang="en-US" sz="2400" i="1" dirty="0">
                <a:ea typeface="ＭＳ Ｐゴシック" charset="-128"/>
              </a:rPr>
              <a:t>, </a:t>
            </a:r>
            <a:r>
              <a:rPr lang="en-US" altLang="en-US" sz="2400" dirty="0" err="1">
                <a:ea typeface="ＭＳ Ｐゴシック" charset="-128"/>
              </a:rPr>
              <a:t>Zeitkomplexität</a:t>
            </a:r>
            <a:r>
              <a:rPr lang="en-US" altLang="en-US" sz="2400" dirty="0">
                <a:ea typeface="ＭＳ Ｐゴシック" charset="-128"/>
              </a:rPr>
              <a:t> = O(</a:t>
            </a:r>
            <a:r>
              <a:rPr lang="en-US" altLang="en-US" sz="2400" dirty="0" err="1">
                <a:ea typeface="ＭＳ Ｐゴシック" charset="-128"/>
              </a:rPr>
              <a:t>b</a:t>
            </a:r>
            <a:r>
              <a:rPr lang="en-US" altLang="en-US" sz="2400" baseline="30000" dirty="0" err="1">
                <a:ea typeface="ＭＳ Ｐゴシック" charset="-128"/>
              </a:rPr>
              <a:t>m</a:t>
            </a:r>
            <a:r>
              <a:rPr lang="en-US" altLang="en-US" sz="2400" baseline="30000" dirty="0">
                <a:ea typeface="ＭＳ Ｐゴシック" charset="-128"/>
              </a:rPr>
              <a:t>/2</a:t>
            </a:r>
            <a:r>
              <a:rPr lang="en-US" altLang="en-US" sz="2400" dirty="0">
                <a:ea typeface="ＭＳ Ｐゴシック" charset="-128"/>
              </a:rPr>
              <a:t>)</a:t>
            </a:r>
          </a:p>
          <a:p>
            <a:pPr lvl="1"/>
            <a:r>
              <a:rPr lang="en-US" altLang="en-US" sz="2000" dirty="0" err="1">
                <a:ea typeface="ＭＳ Ｐゴシック" charset="-128"/>
              </a:rPr>
              <a:t>Empirisch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ermittelt</a:t>
            </a:r>
            <a:endParaRPr lang="en-US" altLang="en-US" sz="2000" dirty="0">
              <a:ea typeface="ＭＳ Ｐゴシック" charset="-128"/>
            </a:endParaRPr>
          </a:p>
          <a:p>
            <a:pPr lvl="1"/>
            <a:r>
              <a:rPr lang="en-US" altLang="en-US" sz="2000" dirty="0" err="1">
                <a:ea typeface="ＭＳ Ｐゴシック" charset="-128"/>
              </a:rPr>
              <a:t>Verdopplung</a:t>
            </a:r>
            <a:r>
              <a:rPr lang="en-US" altLang="en-US" sz="2000" dirty="0">
                <a:ea typeface="ＭＳ Ｐゴシック" charset="-128"/>
              </a:rPr>
              <a:t> der </a:t>
            </a:r>
            <a:r>
              <a:rPr lang="en-US" altLang="en-US" sz="2000" dirty="0" err="1">
                <a:ea typeface="ＭＳ Ｐゴシック" charset="-128"/>
              </a:rPr>
              <a:t>Suchtiefe</a:t>
            </a:r>
            <a:endParaRPr lang="en-US" altLang="en-US" sz="2000" dirty="0">
              <a:ea typeface="ＭＳ Ｐゴシック" charset="-128"/>
            </a:endParaRPr>
          </a:p>
          <a:p>
            <a:pPr lvl="1"/>
            <a:r>
              <a:rPr lang="en-US" altLang="en-US" sz="2000" dirty="0" err="1">
                <a:ea typeface="ＭＳ Ｐゴシック" charset="-128"/>
              </a:rPr>
              <a:t>Gute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Heuristik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zur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Ordnung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nötig</a:t>
            </a:r>
            <a:endParaRPr lang="en-US" altLang="en-US" sz="2000" dirty="0">
              <a:ea typeface="ＭＳ Ｐゴシック" charset="-128"/>
            </a:endParaRPr>
          </a:p>
          <a:p>
            <a:pPr lvl="1"/>
            <a:r>
              <a:rPr lang="en-US" altLang="en-US" sz="2000" dirty="0" err="1">
                <a:ea typeface="ＭＳ Ｐゴシック" charset="-128"/>
              </a:rPr>
              <a:t>Tiefe</a:t>
            </a:r>
            <a:r>
              <a:rPr lang="en-US" altLang="en-US" sz="2000" dirty="0">
                <a:ea typeface="ＭＳ Ｐゴシック" charset="-128"/>
              </a:rPr>
              <a:t> 8 </a:t>
            </a:r>
            <a:r>
              <a:rPr lang="en-US" altLang="en-US" sz="2000" dirty="0" err="1">
                <a:ea typeface="ＭＳ Ｐゴシック" charset="-128"/>
              </a:rPr>
              <a:t>erreichbar</a:t>
            </a:r>
            <a:r>
              <a:rPr lang="en-US" altLang="en-US" sz="2000" dirty="0">
                <a:ea typeface="ＭＳ Ｐゴシック" charset="-128"/>
              </a:rPr>
              <a:t> =&gt; </a:t>
            </a:r>
            <a:r>
              <a:rPr lang="en-US" altLang="en-US" sz="2000" dirty="0" err="1">
                <a:ea typeface="ＭＳ Ｐゴシック" charset="-128"/>
              </a:rPr>
              <a:t>guter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Schachspieler</a:t>
            </a:r>
            <a:endParaRPr lang="en-US" altLang="en-US" sz="20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5822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ea typeface="ＭＳ Ｐゴシック" charset="-128"/>
              </a:rPr>
              <a:t>2. </a:t>
            </a:r>
            <a:r>
              <a:rPr lang="en-US" altLang="en-US" sz="2800" dirty="0" err="1">
                <a:ea typeface="ＭＳ Ｐゴシック" charset="-128"/>
              </a:rPr>
              <a:t>Zugbewertung</a:t>
            </a:r>
            <a:r>
              <a:rPr lang="en-US" altLang="en-US" sz="2800" dirty="0">
                <a:ea typeface="ＭＳ Ｐゴシック" charset="-128"/>
              </a:rPr>
              <a:t> </a:t>
            </a:r>
            <a:r>
              <a:rPr lang="en-US" altLang="en-US" sz="2800" dirty="0" err="1">
                <a:ea typeface="ＭＳ Ｐゴシック" charset="-128"/>
              </a:rPr>
              <a:t>ohne</a:t>
            </a:r>
            <a:r>
              <a:rPr lang="en-US" altLang="en-US" sz="2800" dirty="0">
                <a:ea typeface="ＭＳ Ｐゴシック" charset="-128"/>
              </a:rPr>
              <a:t> </a:t>
            </a:r>
            <a:r>
              <a:rPr lang="en-US" altLang="en-US" sz="2800" dirty="0" err="1">
                <a:ea typeface="ＭＳ Ｐゴシック" charset="-128"/>
              </a:rPr>
              <a:t>erschöpfende</a:t>
            </a:r>
            <a:r>
              <a:rPr lang="en-US" altLang="en-US" sz="2800" dirty="0">
                <a:ea typeface="ＭＳ Ｐゴシック" charset="-128"/>
              </a:rPr>
              <a:t> </a:t>
            </a:r>
            <a:r>
              <a:rPr lang="en-US" altLang="en-US" sz="2800" dirty="0" err="1">
                <a:ea typeface="ＭＳ Ｐゴシック" charset="-128"/>
              </a:rPr>
              <a:t>Suche</a:t>
            </a:r>
            <a:endParaRPr lang="en-US" altLang="en-US" sz="2800" dirty="0">
              <a:ea typeface="ＭＳ Ｐゴシック" charset="-128"/>
            </a:endParaRPr>
          </a:p>
        </p:txBody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>
                <a:ea typeface="ＭＳ Ｐゴシック" charset="-128"/>
              </a:rPr>
              <a:t>Der Minimax-</a:t>
            </a:r>
            <a:r>
              <a:rPr lang="en-US" altLang="en-US" sz="2000" dirty="0" err="1">
                <a:ea typeface="ＭＳ Ｐゴシック" charset="-128"/>
              </a:rPr>
              <a:t>Algorithmus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generiert</a:t>
            </a:r>
            <a:r>
              <a:rPr lang="en-US" altLang="en-US" sz="2000" dirty="0">
                <a:ea typeface="ＭＳ Ｐゴシック" charset="-128"/>
              </a:rPr>
              <a:t> den </a:t>
            </a:r>
            <a:r>
              <a:rPr lang="en-US" altLang="en-US" sz="2000" dirty="0" err="1">
                <a:ea typeface="ＭＳ Ｐゴシック" charset="-128"/>
              </a:rPr>
              <a:t>vollständigen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Spielsuchraum</a:t>
            </a:r>
            <a:r>
              <a:rPr lang="en-US" altLang="en-US" sz="2000" dirty="0">
                <a:ea typeface="ＭＳ Ｐゴシック" charset="-128"/>
              </a:rPr>
              <a:t>, </a:t>
            </a:r>
            <a:r>
              <a:rPr lang="en-US" altLang="en-US" sz="2000" dirty="0" err="1">
                <a:ea typeface="ＭＳ Ｐゴシック" charset="-128"/>
              </a:rPr>
              <a:t>während</a:t>
            </a:r>
            <a:r>
              <a:rPr lang="en-US" altLang="en-US" sz="2000" dirty="0">
                <a:ea typeface="ＭＳ Ｐゴシック" charset="-128"/>
              </a:rPr>
              <a:t> der 𝛼-𝛽–</a:t>
            </a:r>
            <a:r>
              <a:rPr lang="en-US" altLang="en-US" sz="2000" dirty="0" err="1">
                <a:ea typeface="ＭＳ Ｐゴシック" charset="-128"/>
              </a:rPr>
              <a:t>Algorithmus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große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Teile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davon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abschneidet</a:t>
            </a:r>
            <a:r>
              <a:rPr lang="en-US" altLang="en-US" sz="2000" dirty="0">
                <a:ea typeface="ＭＳ Ｐゴシック" charset="-128"/>
              </a:rPr>
              <a:t> (</a:t>
            </a:r>
            <a:r>
              <a:rPr lang="en-US" altLang="en-US" sz="2000" dirty="0" err="1">
                <a:ea typeface="ＭＳ Ｐゴシック" charset="-128"/>
              </a:rPr>
              <a:t>ohne</a:t>
            </a:r>
            <a:r>
              <a:rPr lang="en-US" altLang="en-US" sz="2000" dirty="0">
                <a:ea typeface="ＭＳ Ｐゴシック" charset="-128"/>
              </a:rPr>
              <a:t> die </a:t>
            </a:r>
            <a:r>
              <a:rPr lang="en-US" altLang="en-US" sz="2000" dirty="0" err="1">
                <a:ea typeface="ＭＳ Ｐゴシック" charset="-128"/>
              </a:rPr>
              <a:t>beste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Lösung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zu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verlieren</a:t>
            </a:r>
            <a:r>
              <a:rPr lang="en-US" altLang="en-US" sz="2000" dirty="0">
                <a:ea typeface="ＭＳ Ｐゴシック" charset="-128"/>
              </a:rPr>
              <a:t>) 	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err="1">
                <a:ea typeface="ＭＳ Ｐゴシック" charset="-128"/>
              </a:rPr>
              <a:t>Trotzdem</a:t>
            </a:r>
            <a:r>
              <a:rPr lang="en-US" altLang="en-US" sz="2000" dirty="0">
                <a:ea typeface="ＭＳ Ｐゴシック" charset="-128"/>
              </a:rPr>
              <a:t>: </a:t>
            </a:r>
            <a:r>
              <a:rPr lang="en-US" altLang="en-US" sz="2000" dirty="0" err="1">
                <a:ea typeface="ＭＳ Ｐゴシック" charset="-128"/>
              </a:rPr>
              <a:t>Vollständige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Suche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meist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zu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aufwendig</a:t>
            </a:r>
            <a:endParaRPr lang="en-US" altLang="en-US" sz="20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err="1">
                <a:ea typeface="ＭＳ Ｐゴシック" charset="-128"/>
              </a:rPr>
              <a:t>Idee</a:t>
            </a:r>
            <a:r>
              <a:rPr lang="en-US" altLang="en-US" sz="2000" dirty="0">
                <a:ea typeface="ＭＳ Ｐゴシック" charset="-128"/>
              </a:rPr>
              <a:t>: </a:t>
            </a:r>
            <a:r>
              <a:rPr lang="en-US" altLang="en-US" sz="2000" dirty="0" err="1">
                <a:ea typeface="ＭＳ Ｐゴシック" charset="-128"/>
              </a:rPr>
              <a:t>Propagierung</a:t>
            </a:r>
            <a:r>
              <a:rPr lang="en-US" altLang="en-US" sz="2000" dirty="0">
                <a:ea typeface="ＭＳ Ｐゴシック" charset="-128"/>
              </a:rPr>
              <a:t> von </a:t>
            </a:r>
            <a:r>
              <a:rPr lang="en-US" altLang="en-US" sz="2000" dirty="0" err="1">
                <a:ea typeface="ＭＳ Ｐゴシック" charset="-128"/>
              </a:rPr>
              <a:t>unten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nach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oben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durch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Anwendung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einer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Bewertungsfunktion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ersetzen</a:t>
            </a:r>
            <a:endParaRPr lang="en-US" altLang="en-US" sz="20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b="1" dirty="0" err="1">
                <a:ea typeface="ＭＳ Ｐゴシック" charset="-128"/>
              </a:rPr>
              <a:t>Bewertungsfunktion</a:t>
            </a:r>
            <a:r>
              <a:rPr lang="en-US" altLang="en-US" sz="2000" b="1" dirty="0">
                <a:ea typeface="ＭＳ Ｐゴシック" charset="-128"/>
              </a:rPr>
              <a:t>: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Evaluiert</a:t>
            </a:r>
            <a:r>
              <a:rPr lang="en-US" altLang="en-US" sz="2000" dirty="0">
                <a:ea typeface="ＭＳ Ｐゴシック" charset="-128"/>
              </a:rPr>
              <a:t> den Wert von </a:t>
            </a:r>
            <a:r>
              <a:rPr lang="en-US" altLang="en-US" sz="2000" dirty="0" err="1">
                <a:ea typeface="ＭＳ Ｐゴシック" charset="-128"/>
              </a:rPr>
              <a:t>Zuständen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durch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  <a:ea typeface="ＭＳ Ｐゴシック" charset="-128"/>
              </a:rPr>
              <a:t>Heuristiken</a:t>
            </a:r>
            <a:r>
              <a:rPr lang="en-US" altLang="en-US" sz="2000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en-US" altLang="en-US" sz="2000" dirty="0">
                <a:ea typeface="ＭＳ Ｐゴシック" charset="-128"/>
              </a:rPr>
              <a:t>und </a:t>
            </a:r>
            <a:r>
              <a:rPr lang="en-US" altLang="en-US" sz="2000" dirty="0" err="1">
                <a:ea typeface="ＭＳ Ｐゴシック" charset="-128"/>
              </a:rPr>
              <a:t>beschneidet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dadurch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auch</a:t>
            </a:r>
            <a:r>
              <a:rPr lang="en-US" altLang="en-US" sz="2000" dirty="0">
                <a:ea typeface="ＭＳ Ｐゴシック" charset="-128"/>
              </a:rPr>
              <a:t> den </a:t>
            </a:r>
            <a:r>
              <a:rPr lang="en-US" altLang="en-US" sz="2000" dirty="0" err="1">
                <a:ea typeface="ＭＳ Ｐゴシック" charset="-128"/>
              </a:rPr>
              <a:t>Suchraum</a:t>
            </a:r>
            <a:endParaRPr lang="en-US" altLang="en-US" sz="20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b="1" dirty="0">
                <a:ea typeface="ＭＳ Ｐゴシック" charset="-128"/>
              </a:rPr>
              <a:t>New MINIMAX: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rgbClr val="0066FF"/>
                </a:solidFill>
                <a:ea typeface="ＭＳ Ｐゴシック" charset="-128"/>
              </a:rPr>
              <a:t>CUTOFF-TEST: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Ersetzt</a:t>
            </a:r>
            <a:r>
              <a:rPr lang="en-US" altLang="en-US" sz="1800" dirty="0">
                <a:ea typeface="ＭＳ Ｐゴシック" charset="-128"/>
              </a:rPr>
              <a:t> die </a:t>
            </a:r>
            <a:r>
              <a:rPr lang="en-US" altLang="en-US" sz="1800" dirty="0" err="1">
                <a:ea typeface="ＭＳ Ｐゴシック" charset="-128"/>
              </a:rPr>
              <a:t>Terminierungsbedingung</a:t>
            </a:r>
            <a:r>
              <a:rPr lang="en-US" altLang="en-US" sz="1800" dirty="0"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rgbClr val="0066FF"/>
                </a:solidFill>
                <a:ea typeface="ＭＳ Ｐゴシック" charset="-128"/>
              </a:rPr>
              <a:t>EVAL: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Bewertungsfunktion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als</a:t>
            </a:r>
            <a:r>
              <a:rPr lang="en-US" altLang="en-US" sz="1800" dirty="0">
                <a:ea typeface="ＭＳ Ｐゴシック" charset="-128"/>
              </a:rPr>
              <a:t> Ersatz </a:t>
            </a:r>
            <a:r>
              <a:rPr lang="en-US" altLang="en-US" sz="1800" dirty="0" err="1">
                <a:ea typeface="ＭＳ Ｐゴシック" charset="-128"/>
              </a:rPr>
              <a:t>für</a:t>
            </a:r>
            <a:r>
              <a:rPr lang="en-US" altLang="en-US" sz="1800" dirty="0">
                <a:ea typeface="ＭＳ Ｐゴシック" charset="-128"/>
              </a:rPr>
              <a:t> die </a:t>
            </a:r>
            <a:r>
              <a:rPr lang="en-US" altLang="en-US" sz="1800" dirty="0" err="1">
                <a:ea typeface="ＭＳ Ｐゴシック" charset="-128"/>
              </a:rPr>
              <a:t>Nützlichkeitsfunktion</a:t>
            </a:r>
            <a:endParaRPr lang="en-US" altLang="en-US" sz="18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endParaRPr lang="en-US" altLang="en-US" sz="20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136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charset="-128"/>
              </a:rPr>
              <a:t>Zweipersonen-Spiele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790700"/>
            <a:ext cx="9036050" cy="47625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ea typeface="ＭＳ Ｐゴシック" charset="-128"/>
              </a:rPr>
              <a:t>Ein</a:t>
            </a:r>
            <a:r>
              <a:rPr lang="en-US" altLang="en-US" dirty="0">
                <a:ea typeface="ＭＳ Ｐゴシック" charset="-128"/>
              </a:rPr>
              <a:t> Spiel </a:t>
            </a:r>
            <a:r>
              <a:rPr lang="en-US" altLang="en-US" dirty="0" err="1">
                <a:ea typeface="ＭＳ Ｐゴシック" charset="-128"/>
              </a:rPr>
              <a:t>als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Suchproblem</a:t>
            </a:r>
            <a:r>
              <a:rPr lang="en-US" altLang="en-US" dirty="0">
                <a:ea typeface="ＭＳ Ｐゴシック" charset="-128"/>
              </a:rPr>
              <a:t> (</a:t>
            </a:r>
            <a:r>
              <a:rPr lang="en-US" altLang="en-US" dirty="0" err="1">
                <a:ea typeface="ＭＳ Ｐゴシック" charset="-128"/>
              </a:rPr>
              <a:t>z.B</a:t>
            </a:r>
            <a:r>
              <a:rPr lang="en-US" altLang="en-US" dirty="0">
                <a:ea typeface="ＭＳ Ｐゴシック" charset="-128"/>
              </a:rPr>
              <a:t>. Matt in </a:t>
            </a:r>
            <a:r>
              <a:rPr lang="en-US" altLang="en-US" dirty="0" err="1">
                <a:ea typeface="ＭＳ Ｐゴシック" charset="-128"/>
              </a:rPr>
              <a:t>drei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Zügen</a:t>
            </a:r>
            <a:r>
              <a:rPr lang="en-US" altLang="en-US" dirty="0">
                <a:ea typeface="ＭＳ Ｐゴシック" charset="-128"/>
              </a:rPr>
              <a:t>):</a:t>
            </a:r>
          </a:p>
          <a:p>
            <a:pPr eaLnBrk="1" hangingPunct="1"/>
            <a:endParaRPr lang="en-US" altLang="en-US" dirty="0">
              <a:ea typeface="ＭＳ Ｐゴシック" charset="-128"/>
            </a:endParaRPr>
          </a:p>
          <a:p>
            <a:pPr lvl="1" eaLnBrk="1" hangingPunct="1"/>
            <a:r>
              <a:rPr lang="en-US" altLang="en-US" dirty="0" err="1">
                <a:ea typeface="ＭＳ Ｐゴシック" charset="-128"/>
              </a:rPr>
              <a:t>Anfangszustand</a:t>
            </a:r>
            <a:r>
              <a:rPr lang="en-US" altLang="en-US" dirty="0">
                <a:ea typeface="ＭＳ Ｐゴシック" charset="-128"/>
              </a:rPr>
              <a:t>: 	</a:t>
            </a:r>
            <a:r>
              <a:rPr lang="en-US" altLang="en-US" dirty="0" err="1">
                <a:ea typeface="ＭＳ Ｐゴシック" charset="-128"/>
              </a:rPr>
              <a:t>Brettposition</a:t>
            </a:r>
            <a:r>
              <a:rPr lang="en-US" altLang="en-US" dirty="0">
                <a:ea typeface="ＭＳ Ｐゴシック" charset="-128"/>
              </a:rPr>
              <a:t> und </a:t>
            </a:r>
            <a:r>
              <a:rPr lang="en-US" altLang="en-US" dirty="0" err="1">
                <a:ea typeface="ＭＳ Ｐゴシック" charset="-128"/>
              </a:rPr>
              <a:t>erster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Spieler</a:t>
            </a:r>
            <a:endParaRPr lang="en-US" altLang="en-US" dirty="0">
              <a:ea typeface="ＭＳ Ｐゴシック" charset="-128"/>
            </a:endParaRPr>
          </a:p>
          <a:p>
            <a:pPr lvl="1" eaLnBrk="1" hangingPunct="1"/>
            <a:r>
              <a:rPr lang="en-US" altLang="en-US" dirty="0" err="1">
                <a:ea typeface="ＭＳ Ｐゴシック" charset="-128"/>
              </a:rPr>
              <a:t>Operatoren</a:t>
            </a:r>
            <a:r>
              <a:rPr lang="en-US" altLang="en-US" dirty="0">
                <a:ea typeface="ＭＳ Ｐゴシック" charset="-128"/>
              </a:rPr>
              <a:t> (</a:t>
            </a:r>
            <a:r>
              <a:rPr lang="en-US" altLang="en-US" dirty="0" err="1">
                <a:ea typeface="ＭＳ Ｐゴシック" charset="-128"/>
              </a:rPr>
              <a:t>Züge</a:t>
            </a:r>
            <a:r>
              <a:rPr lang="en-US" altLang="en-US" dirty="0">
                <a:ea typeface="ＭＳ Ｐゴシック" charset="-128"/>
              </a:rPr>
              <a:t>): 	In </a:t>
            </a:r>
            <a:r>
              <a:rPr lang="en-US" altLang="en-US" dirty="0" err="1">
                <a:ea typeface="ＭＳ Ｐゴシック" charset="-128"/>
              </a:rPr>
              <a:t>Brettposition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legale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Züge</a:t>
            </a:r>
            <a:endParaRPr lang="en-US" altLang="en-US" dirty="0">
              <a:ea typeface="ＭＳ Ｐゴシック" charset="-128"/>
            </a:endParaRPr>
          </a:p>
          <a:p>
            <a:pPr lvl="1" eaLnBrk="1" hangingPunct="1"/>
            <a:r>
              <a:rPr lang="en-US" altLang="en-US" dirty="0" err="1">
                <a:ea typeface="ＭＳ Ｐゴシック" charset="-128"/>
              </a:rPr>
              <a:t>Endzustand</a:t>
            </a:r>
            <a:r>
              <a:rPr lang="en-US" altLang="en-US" dirty="0">
                <a:ea typeface="ＭＳ Ｐゴシック" charset="-128"/>
              </a:rPr>
              <a:t>: 		</a:t>
            </a:r>
            <a:r>
              <a:rPr lang="en-US" altLang="en-US" dirty="0" err="1">
                <a:ea typeface="ＭＳ Ｐゴシック" charset="-128"/>
              </a:rPr>
              <a:t>Bedingungen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für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Spielende</a:t>
            </a:r>
            <a:endParaRPr lang="en-US" altLang="en-US" dirty="0">
              <a:ea typeface="ＭＳ Ｐゴシック" charset="-128"/>
            </a:endParaRPr>
          </a:p>
          <a:p>
            <a:pPr lvl="1" eaLnBrk="1" hangingPunct="1"/>
            <a:r>
              <a:rPr lang="en-US" altLang="en-US" dirty="0" err="1">
                <a:ea typeface="ＭＳ Ｐゴシック" charset="-128"/>
              </a:rPr>
              <a:t>Nützlichkeitsfunktion</a:t>
            </a:r>
            <a:r>
              <a:rPr lang="en-US" altLang="en-US" dirty="0">
                <a:ea typeface="ＭＳ Ｐゴシック" charset="-128"/>
              </a:rPr>
              <a:t>: 	Num. Wert </a:t>
            </a:r>
            <a:r>
              <a:rPr lang="en-US" altLang="en-US" dirty="0" err="1">
                <a:ea typeface="ＭＳ Ｐゴシック" charset="-128"/>
              </a:rPr>
              <a:t>für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Ausgang</a:t>
            </a:r>
            <a:r>
              <a:rPr lang="en-US" altLang="en-US" dirty="0">
                <a:ea typeface="ＭＳ Ｐゴシック" charset="-128"/>
              </a:rPr>
              <a:t> des Spiels </a:t>
            </a:r>
            <a:br>
              <a:rPr lang="en-US" altLang="en-US" dirty="0">
                <a:ea typeface="ＭＳ Ｐゴシック" charset="-128"/>
              </a:rPr>
            </a:br>
            <a:r>
              <a:rPr lang="en-US" altLang="en-US" dirty="0">
                <a:ea typeface="ＭＳ Ｐゴシック" charset="-128"/>
              </a:rPr>
              <a:t>				-1, 0, 1 </a:t>
            </a:r>
            <a:br>
              <a:rPr lang="en-US" altLang="en-US" dirty="0">
                <a:ea typeface="ＭＳ Ｐゴシック" charset="-128"/>
              </a:rPr>
            </a:br>
            <a:r>
              <a:rPr lang="en-US" altLang="en-US" dirty="0">
                <a:ea typeface="ＭＳ Ｐゴシック" charset="-128"/>
              </a:rPr>
              <a:t>				</a:t>
            </a:r>
            <a:r>
              <a:rPr lang="en-US" altLang="en-US" dirty="0" err="1">
                <a:ea typeface="ＭＳ Ｐゴシック" charset="-128"/>
              </a:rPr>
              <a:t>für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verloren</a:t>
            </a:r>
            <a:r>
              <a:rPr lang="en-US" altLang="en-US" dirty="0">
                <a:ea typeface="ＭＳ Ｐゴシック" charset="-128"/>
              </a:rPr>
              <a:t>, </a:t>
            </a:r>
            <a:r>
              <a:rPr lang="en-US" altLang="en-US" dirty="0" err="1">
                <a:ea typeface="ＭＳ Ｐゴシック" charset="-128"/>
              </a:rPr>
              <a:t>unentschieden</a:t>
            </a:r>
            <a:r>
              <a:rPr lang="en-US" altLang="en-US" dirty="0">
                <a:ea typeface="ＭＳ Ｐゴシック" charset="-128"/>
              </a:rPr>
              <a:t>, </a:t>
            </a:r>
            <a:r>
              <a:rPr lang="en-US" altLang="en-US" dirty="0" err="1">
                <a:ea typeface="ＭＳ Ｐゴシック" charset="-128"/>
              </a:rPr>
              <a:t>gewonnen</a:t>
            </a:r>
            <a:br>
              <a:rPr lang="en-US" altLang="en-US" dirty="0">
                <a:ea typeface="ＭＳ Ｐゴシック" charset="-128"/>
              </a:rPr>
            </a:br>
            <a:r>
              <a:rPr lang="en-US" altLang="en-US" dirty="0">
                <a:ea typeface="ＭＳ Ｐゴシック" charset="-128"/>
              </a:rPr>
              <a:t>				 (Payoff- </a:t>
            </a:r>
            <a:r>
              <a:rPr lang="en-US" altLang="en-US" dirty="0" err="1">
                <a:ea typeface="ＭＳ Ｐゴシック" charset="-128"/>
              </a:rPr>
              <a:t>oder</a:t>
            </a:r>
            <a:r>
              <a:rPr lang="en-US" altLang="en-US" dirty="0">
                <a:ea typeface="ＭＳ Ｐゴシック" charset="-128"/>
              </a:rPr>
              <a:t> Utility-</a:t>
            </a:r>
            <a:r>
              <a:rPr lang="en-US" altLang="en-US" dirty="0" err="1">
                <a:ea typeface="ＭＳ Ｐゴシック" charset="-128"/>
              </a:rPr>
              <a:t>Funktion</a:t>
            </a:r>
            <a:r>
              <a:rPr lang="en-US" altLang="en-US" dirty="0">
                <a:ea typeface="ＭＳ Ｐゴシック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746905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>
                <a:ea typeface="ＭＳ Ｐゴシック" charset="-128"/>
              </a:rPr>
              <a:t>Bewertungsfunktion: Beispiel</a:t>
            </a:r>
          </a:p>
        </p:txBody>
      </p:sp>
      <p:sp>
        <p:nvSpPr>
          <p:cNvPr id="96258" name="Inhaltsplatzhalter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4525962"/>
          </a:xfrm>
        </p:spPr>
        <p:txBody>
          <a:bodyPr/>
          <a:lstStyle/>
          <a:p>
            <a:r>
              <a:rPr lang="en-US" altLang="en-US" dirty="0" err="1">
                <a:ea typeface="ＭＳ Ｐゴシック" charset="-128"/>
              </a:rPr>
              <a:t>Merkmalsberechnungen</a:t>
            </a:r>
            <a:r>
              <a:rPr lang="en-US" altLang="en-US" dirty="0">
                <a:ea typeface="ＭＳ Ｐゴシック" charset="-128"/>
              </a:rPr>
              <a:t> (</a:t>
            </a:r>
            <a:r>
              <a:rPr lang="en-US" altLang="en-US" dirty="0" err="1">
                <a:ea typeface="ＭＳ Ｐゴシック" charset="-128"/>
              </a:rPr>
              <a:t>z.B</a:t>
            </a:r>
            <a:r>
              <a:rPr lang="en-US" altLang="en-US" dirty="0">
                <a:ea typeface="ＭＳ Ｐゴシック" charset="-128"/>
              </a:rPr>
              <a:t>. </a:t>
            </a:r>
            <a:r>
              <a:rPr lang="en-US" altLang="en-US" dirty="0" err="1">
                <a:ea typeface="ＭＳ Ｐゴシック" charset="-128"/>
              </a:rPr>
              <a:t>Anzahl</a:t>
            </a:r>
            <a:r>
              <a:rPr lang="en-US" altLang="en-US" dirty="0">
                <a:ea typeface="ＭＳ Ｐゴシック" charset="-128"/>
              </a:rPr>
              <a:t> der </a:t>
            </a:r>
            <a:r>
              <a:rPr lang="en-US" altLang="en-US" dirty="0" err="1">
                <a:ea typeface="ＭＳ Ｐゴシック" charset="-128"/>
              </a:rPr>
              <a:t>Bauern</a:t>
            </a:r>
            <a:r>
              <a:rPr lang="en-US" altLang="en-US" dirty="0">
                <a:ea typeface="ＭＳ Ｐゴシック" charset="-128"/>
              </a:rPr>
              <a:t>, </a:t>
            </a:r>
            <a:r>
              <a:rPr lang="en-US" altLang="en-US" dirty="0" err="1">
                <a:ea typeface="ＭＳ Ｐゴシック" charset="-128"/>
              </a:rPr>
              <a:t>Türme</a:t>
            </a:r>
            <a:r>
              <a:rPr lang="en-US" altLang="en-US" dirty="0">
                <a:ea typeface="ＭＳ Ｐゴシック" charset="-128"/>
              </a:rPr>
              <a:t>, ...)</a:t>
            </a:r>
          </a:p>
          <a:p>
            <a:r>
              <a:rPr lang="en-US" altLang="en-US" dirty="0" err="1">
                <a:ea typeface="ＭＳ Ｐゴシック" charset="-128"/>
              </a:rPr>
              <a:t>Es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ergeben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sich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Kategorien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mit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Gewinn</a:t>
            </a:r>
            <a:r>
              <a:rPr lang="en-US" altLang="en-US" dirty="0">
                <a:ea typeface="ＭＳ Ｐゴシック" charset="-128"/>
              </a:rPr>
              <a:t>, </a:t>
            </a:r>
            <a:r>
              <a:rPr lang="en-US" altLang="en-US" dirty="0" err="1">
                <a:ea typeface="ＭＳ Ｐゴシック" charset="-128"/>
              </a:rPr>
              <a:t>Verlust</a:t>
            </a:r>
            <a:r>
              <a:rPr lang="en-US" altLang="en-US" dirty="0">
                <a:ea typeface="ＭＳ Ｐゴシック" charset="-128"/>
              </a:rPr>
              <a:t>, </a:t>
            </a:r>
            <a:r>
              <a:rPr lang="en-US" altLang="en-US" dirty="0" err="1">
                <a:ea typeface="ＭＳ Ｐゴシック" charset="-128"/>
              </a:rPr>
              <a:t>Unentschieden</a:t>
            </a:r>
            <a:endParaRPr lang="en-US" altLang="en-US" dirty="0">
              <a:ea typeface="ＭＳ Ｐゴシック" charset="-128"/>
            </a:endParaRPr>
          </a:p>
          <a:p>
            <a:r>
              <a:rPr lang="en-US" altLang="en-US" dirty="0">
                <a:ea typeface="ＭＳ Ｐゴシック" charset="-128"/>
              </a:rPr>
              <a:t>Für </a:t>
            </a:r>
            <a:r>
              <a:rPr lang="en-US" altLang="en-US" dirty="0" err="1">
                <a:ea typeface="ＭＳ Ｐゴシック" charset="-128"/>
              </a:rPr>
              <a:t>jede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Merkmalskombination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werden</a:t>
            </a:r>
            <a:r>
              <a:rPr lang="en-US" altLang="en-US" dirty="0">
                <a:ea typeface="ＭＳ Ｐゴシック" charset="-128"/>
              </a:rPr>
              <a:t> die </a:t>
            </a:r>
            <a:r>
              <a:rPr lang="en-US" altLang="en-US" dirty="0" err="1">
                <a:ea typeface="ＭＳ Ｐゴシック" charset="-128"/>
              </a:rPr>
              <a:t>Gewinnchancen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abgeschätzt</a:t>
            </a:r>
            <a:endParaRPr lang="en-US" altLang="en-US" dirty="0">
              <a:ea typeface="ＭＳ Ｐゴシック" charset="-128"/>
            </a:endParaRPr>
          </a:p>
          <a:p>
            <a:r>
              <a:rPr lang="en-US" altLang="en-US" dirty="0" err="1">
                <a:ea typeface="ＭＳ Ｐゴシック" charset="-128"/>
              </a:rPr>
              <a:t>Beispiel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für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eine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Merkmalskombination</a:t>
            </a:r>
            <a:r>
              <a:rPr lang="en-US" altLang="en-US" dirty="0">
                <a:ea typeface="ＭＳ Ｐゴシック" charset="-128"/>
              </a:rPr>
              <a:t>: </a:t>
            </a:r>
            <a:br>
              <a:rPr lang="en-US" altLang="en-US" dirty="0">
                <a:ea typeface="ＭＳ Ｐゴシック" charset="-128"/>
              </a:rPr>
            </a:br>
            <a:r>
              <a:rPr lang="en-US" altLang="en-US" dirty="0">
                <a:ea typeface="ＭＳ Ｐゴシック" charset="-128"/>
              </a:rPr>
              <a:t>72% </a:t>
            </a:r>
            <a:r>
              <a:rPr lang="en-US" altLang="en-US" dirty="0" err="1">
                <a:ea typeface="ＭＳ Ｐゴシック" charset="-128"/>
              </a:rPr>
              <a:t>Gewinn</a:t>
            </a:r>
            <a:r>
              <a:rPr lang="en-US" altLang="en-US" dirty="0">
                <a:ea typeface="ＭＳ Ｐゴシック" charset="-128"/>
              </a:rPr>
              <a:t> (+1), 20% </a:t>
            </a:r>
            <a:r>
              <a:rPr lang="en-US" altLang="en-US" dirty="0" err="1">
                <a:ea typeface="ＭＳ Ｐゴシック" charset="-128"/>
              </a:rPr>
              <a:t>Verlust</a:t>
            </a:r>
            <a:r>
              <a:rPr lang="en-US" altLang="en-US" dirty="0">
                <a:ea typeface="ＭＳ Ｐゴシック" charset="-128"/>
              </a:rPr>
              <a:t> (-1), 8% </a:t>
            </a:r>
            <a:r>
              <a:rPr lang="en-US" altLang="en-US" dirty="0" err="1">
                <a:ea typeface="ＭＳ Ｐゴシック" charset="-128"/>
              </a:rPr>
              <a:t>Unentschieden</a:t>
            </a:r>
            <a:r>
              <a:rPr lang="en-US" altLang="en-US" dirty="0">
                <a:ea typeface="ＭＳ Ｐゴシック" charset="-128"/>
              </a:rPr>
              <a:t> (0)</a:t>
            </a:r>
          </a:p>
          <a:p>
            <a:r>
              <a:rPr lang="en-US" altLang="en-US" dirty="0" err="1">
                <a:ea typeface="ＭＳ Ｐゴシック" charset="-128"/>
              </a:rPr>
              <a:t>Erwarteter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Nutzen</a:t>
            </a:r>
            <a:r>
              <a:rPr lang="en-US" altLang="en-US" dirty="0">
                <a:ea typeface="ＭＳ Ｐゴシック" charset="-128"/>
              </a:rPr>
              <a:t>:</a:t>
            </a:r>
            <a:br>
              <a:rPr lang="en-US" altLang="en-US" dirty="0">
                <a:ea typeface="ＭＳ Ｐゴシック" charset="-128"/>
              </a:rPr>
            </a:br>
            <a:r>
              <a:rPr lang="en-US" altLang="en-US" dirty="0">
                <a:ea typeface="ＭＳ Ｐゴシック" charset="-128"/>
              </a:rPr>
              <a:t>(0,72・(+1)) + (0,20・(-1)) + (0,08・0)= 0,52 </a:t>
            </a:r>
          </a:p>
          <a:p>
            <a:endParaRPr lang="en-US" alt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53120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>
                <a:ea typeface="ＭＳ Ｐゴシック" charset="-128"/>
              </a:rPr>
              <a:t>Bewertungsfunktion: Beispiel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653136"/>
            <a:ext cx="8534400" cy="1981200"/>
          </a:xfrm>
        </p:spPr>
        <p:txBody>
          <a:bodyPr/>
          <a:lstStyle/>
          <a:p>
            <a:pPr eaLnBrk="1" hangingPunct="1"/>
            <a:r>
              <a:rPr lang="en-US" altLang="en-US" sz="2000" b="1" dirty="0" err="1">
                <a:ea typeface="ＭＳ Ｐゴシック" charset="-128"/>
              </a:rPr>
              <a:t>Gewichtete</a:t>
            </a:r>
            <a:r>
              <a:rPr lang="en-US" altLang="en-US" sz="2000" b="1" dirty="0">
                <a:ea typeface="ＭＳ Ｐゴシック" charset="-128"/>
              </a:rPr>
              <a:t> </a:t>
            </a:r>
            <a:r>
              <a:rPr lang="en-US" altLang="en-US" sz="2000" b="1" dirty="0" err="1">
                <a:ea typeface="ＭＳ Ｐゴシック" charset="-128"/>
              </a:rPr>
              <a:t>Linearkombination</a:t>
            </a:r>
            <a:r>
              <a:rPr lang="en-US" altLang="en-US" sz="2000" b="1" dirty="0">
                <a:ea typeface="ＭＳ Ｐゴシック" charset="-128"/>
              </a:rPr>
              <a:t>: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Kombination</a:t>
            </a:r>
            <a:r>
              <a:rPr lang="en-US" altLang="en-US" sz="2000" dirty="0">
                <a:ea typeface="ＭＳ Ｐゴシック" charset="-128"/>
              </a:rPr>
              <a:t> von </a:t>
            </a:r>
            <a:r>
              <a:rPr lang="en-US" altLang="en-US" sz="2000" dirty="0" err="1">
                <a:ea typeface="ＭＳ Ｐゴシック" charset="-128"/>
              </a:rPr>
              <a:t>mehreren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Heuristiken</a:t>
            </a:r>
            <a:br>
              <a:rPr lang="en-US" altLang="en-US" sz="2000" dirty="0">
                <a:ea typeface="ＭＳ Ｐゴシック" charset="-128"/>
              </a:rPr>
            </a:br>
            <a:r>
              <a:rPr lang="en-US" altLang="en-US" sz="2000" dirty="0">
                <a:ea typeface="ＭＳ Ｐゴシック" charset="-128"/>
              </a:rPr>
              <a:t>	</a:t>
            </a:r>
            <a:r>
              <a:rPr lang="en-US" altLang="en-US" sz="2000" i="1" dirty="0">
                <a:latin typeface="Bookman Old Style" charset="0"/>
                <a:ea typeface="ＭＳ Ｐゴシック" charset="-128"/>
              </a:rPr>
              <a:t>f</a:t>
            </a:r>
            <a:r>
              <a:rPr lang="en-US" altLang="en-US" sz="2000" dirty="0">
                <a:latin typeface="Bookman Old Style" charset="0"/>
                <a:ea typeface="ＭＳ Ｐゴシック" charset="-128"/>
              </a:rPr>
              <a:t> = </a:t>
            </a:r>
            <a:r>
              <a:rPr lang="en-US" altLang="en-US" sz="2000" i="1" dirty="0">
                <a:latin typeface="Bookman Old Style" charset="0"/>
                <a:ea typeface="ＭＳ Ｐゴシック" charset="-128"/>
              </a:rPr>
              <a:t>w</a:t>
            </a:r>
            <a:r>
              <a:rPr lang="en-US" altLang="en-US" sz="2000" i="1" baseline="-14000" dirty="0">
                <a:latin typeface="Bookman Old Style" charset="0"/>
                <a:ea typeface="ＭＳ Ｐゴシック" charset="-128"/>
              </a:rPr>
              <a:t>1</a:t>
            </a:r>
            <a:r>
              <a:rPr lang="en-US" altLang="en-US" sz="2000" i="1" dirty="0">
                <a:latin typeface="Bookman Old Style" charset="0"/>
                <a:ea typeface="ＭＳ Ｐゴシック" charset="-128"/>
              </a:rPr>
              <a:t>f</a:t>
            </a:r>
            <a:r>
              <a:rPr lang="en-US" altLang="en-US" sz="2000" i="1" baseline="-14000" dirty="0">
                <a:latin typeface="Bookman Old Style" charset="0"/>
                <a:ea typeface="ＭＳ Ｐゴシック" charset="-128"/>
              </a:rPr>
              <a:t>1 + </a:t>
            </a:r>
            <a:r>
              <a:rPr lang="en-US" altLang="en-US" sz="2000" i="1" dirty="0">
                <a:latin typeface="Bookman Old Style" charset="0"/>
                <a:ea typeface="ＭＳ Ｐゴシック" charset="-128"/>
              </a:rPr>
              <a:t>w</a:t>
            </a:r>
            <a:r>
              <a:rPr lang="en-US" altLang="en-US" sz="2000" i="1" baseline="-14000" dirty="0">
                <a:latin typeface="Bookman Old Style" charset="0"/>
                <a:ea typeface="ＭＳ Ｐゴシック" charset="-128"/>
              </a:rPr>
              <a:t>2</a:t>
            </a:r>
            <a:r>
              <a:rPr lang="en-US" altLang="en-US" sz="2000" i="1" dirty="0">
                <a:latin typeface="Bookman Old Style" charset="0"/>
                <a:ea typeface="ＭＳ Ｐゴシック" charset="-128"/>
              </a:rPr>
              <a:t>f</a:t>
            </a:r>
            <a:r>
              <a:rPr lang="en-US" altLang="en-US" sz="2000" i="1" baseline="-14000" dirty="0">
                <a:latin typeface="Bookman Old Style" charset="0"/>
                <a:ea typeface="ＭＳ Ｐゴシック" charset="-128"/>
              </a:rPr>
              <a:t>2 + … + </a:t>
            </a:r>
            <a:r>
              <a:rPr lang="en-US" altLang="en-US" sz="2000" i="1" dirty="0" err="1">
                <a:latin typeface="Bookman Old Style" charset="0"/>
                <a:ea typeface="ＭＳ Ｐゴシック" charset="-128"/>
              </a:rPr>
              <a:t>w</a:t>
            </a:r>
            <a:r>
              <a:rPr lang="en-US" altLang="en-US" sz="2000" i="1" baseline="-14000" dirty="0" err="1">
                <a:latin typeface="Bookman Old Style" charset="0"/>
                <a:ea typeface="ＭＳ Ｐゴシック" charset="-128"/>
              </a:rPr>
              <a:t>n</a:t>
            </a:r>
            <a:r>
              <a:rPr lang="en-US" altLang="en-US" sz="2000" i="1" dirty="0" err="1">
                <a:latin typeface="Bookman Old Style" charset="0"/>
                <a:ea typeface="ＭＳ Ｐゴシック" charset="-128"/>
              </a:rPr>
              <a:t>f</a:t>
            </a:r>
            <a:r>
              <a:rPr lang="en-US" altLang="en-US" sz="2000" i="1" baseline="-14000" dirty="0" err="1">
                <a:latin typeface="Bookman Old Style" charset="0"/>
                <a:ea typeface="ＭＳ Ｐゴシック" charset="-128"/>
              </a:rPr>
              <a:t>n</a:t>
            </a:r>
            <a:endParaRPr lang="en-US" altLang="en-US" sz="2000" i="1" baseline="-14000" dirty="0">
              <a:latin typeface="Bookman Old Style" charset="0"/>
              <a:ea typeface="ＭＳ Ｐゴシック" charset="-128"/>
            </a:endParaRPr>
          </a:p>
          <a:p>
            <a:pPr eaLnBrk="1" hangingPunct="1"/>
            <a:r>
              <a:rPr lang="en-US" altLang="en-US" sz="2000" dirty="0" err="1">
                <a:ea typeface="ＭＳ Ｐゴシック" charset="-128"/>
              </a:rPr>
              <a:t>Beispiel</a:t>
            </a:r>
            <a:r>
              <a:rPr lang="en-US" altLang="en-US" sz="2000" dirty="0">
                <a:ea typeface="ＭＳ Ｐゴシック" charset="-128"/>
              </a:rPr>
              <a:t>: f</a:t>
            </a:r>
            <a:r>
              <a:rPr lang="en-US" altLang="en-US" sz="2000" baseline="-25000" dirty="0">
                <a:ea typeface="ＭＳ Ｐゴシック" charset="-128"/>
              </a:rPr>
              <a:t>1</a:t>
            </a:r>
            <a:r>
              <a:rPr lang="en-US" altLang="en-US" sz="2000" dirty="0">
                <a:ea typeface="ＭＳ Ｐゴシック" charset="-128"/>
              </a:rPr>
              <a:t>= </a:t>
            </a:r>
            <a:r>
              <a:rPr lang="en-US" altLang="en-US" sz="2000" dirty="0" err="1">
                <a:ea typeface="ＭＳ Ｐゴシック" charset="-128"/>
              </a:rPr>
              <a:t>Bewertung</a:t>
            </a:r>
            <a:r>
              <a:rPr lang="en-US" altLang="en-US" sz="2000" dirty="0">
                <a:ea typeface="ＭＳ Ｐゴシック" charset="-128"/>
              </a:rPr>
              <a:t> #</a:t>
            </a:r>
            <a:r>
              <a:rPr lang="en-US" altLang="en-US" sz="2000" dirty="0" err="1">
                <a:ea typeface="ＭＳ Ｐゴシック" charset="-128"/>
              </a:rPr>
              <a:t>Bauern</a:t>
            </a:r>
            <a:r>
              <a:rPr lang="en-US" altLang="en-US" sz="2000" dirty="0">
                <a:ea typeface="ＭＳ Ｐゴシック" charset="-128"/>
              </a:rPr>
              <a:t>, f</a:t>
            </a:r>
            <a:r>
              <a:rPr lang="en-US" altLang="en-US" sz="2000" baseline="-25000" dirty="0">
                <a:ea typeface="ＭＳ Ｐゴシック" charset="-128"/>
              </a:rPr>
              <a:t>2</a:t>
            </a:r>
            <a:r>
              <a:rPr lang="en-US" altLang="en-US" sz="2000" dirty="0">
                <a:ea typeface="ＭＳ Ｐゴシック" charset="-128"/>
              </a:rPr>
              <a:t> = </a:t>
            </a:r>
            <a:r>
              <a:rPr lang="en-US" altLang="en-US" sz="2000" dirty="0" err="1">
                <a:ea typeface="ＭＳ Ｐゴシック" charset="-128"/>
              </a:rPr>
              <a:t>Bewertung</a:t>
            </a:r>
            <a:r>
              <a:rPr lang="en-US" altLang="en-US" sz="2000" dirty="0">
                <a:ea typeface="ＭＳ Ｐゴシック" charset="-128"/>
              </a:rPr>
              <a:t> #</a:t>
            </a:r>
            <a:r>
              <a:rPr lang="en-US" altLang="en-US" sz="2000" dirty="0" err="1">
                <a:ea typeface="ＭＳ Ｐゴシック" charset="-128"/>
              </a:rPr>
              <a:t>Türme</a:t>
            </a:r>
            <a:r>
              <a:rPr lang="en-US" altLang="en-US" sz="2000" dirty="0">
                <a:ea typeface="ＭＳ Ｐゴシック" charset="-128"/>
              </a:rPr>
              <a:t>, </a:t>
            </a:r>
            <a:r>
              <a:rPr lang="is-IS" altLang="en-US" sz="2000" dirty="0">
                <a:ea typeface="ＭＳ Ｐゴシック" charset="-128"/>
              </a:rPr>
              <a:t>…</a:t>
            </a:r>
            <a:br>
              <a:rPr lang="is-IS" altLang="en-US" sz="2000" dirty="0">
                <a:ea typeface="ＭＳ Ｐゴシック" charset="-128"/>
              </a:rPr>
            </a:br>
            <a:r>
              <a:rPr lang="is-IS" altLang="en-US" sz="2000" dirty="0">
                <a:ea typeface="ＭＳ Ｐゴシック" charset="-128"/>
              </a:rPr>
              <a:t>w</a:t>
            </a:r>
            <a:r>
              <a:rPr lang="is-IS" altLang="en-US" sz="2000" baseline="-25000" dirty="0">
                <a:ea typeface="ＭＳ Ｐゴシック" charset="-128"/>
              </a:rPr>
              <a:t>1</a:t>
            </a:r>
            <a:r>
              <a:rPr lang="is-IS" altLang="en-US" sz="2000" dirty="0">
                <a:ea typeface="ＭＳ Ｐゴシック" charset="-128"/>
              </a:rPr>
              <a:t> = Gewicht </a:t>
            </a:r>
            <a:r>
              <a:rPr lang="en-US" altLang="en-US" sz="2000" dirty="0">
                <a:ea typeface="ＭＳ Ｐゴシック" charset="-128"/>
              </a:rPr>
              <a:t>#</a:t>
            </a:r>
            <a:r>
              <a:rPr lang="en-US" altLang="en-US" sz="2000" dirty="0" err="1">
                <a:ea typeface="ＭＳ Ｐゴシック" charset="-128"/>
              </a:rPr>
              <a:t>Bauern</a:t>
            </a:r>
            <a:r>
              <a:rPr lang="en-US" altLang="en-US" sz="2000" dirty="0">
                <a:ea typeface="ＭＳ Ｐゴシック" charset="-128"/>
              </a:rPr>
              <a:t>, w</a:t>
            </a:r>
            <a:r>
              <a:rPr lang="en-US" altLang="en-US" sz="2000" baseline="-25000" dirty="0">
                <a:ea typeface="ＭＳ Ｐゴシック" charset="-128"/>
              </a:rPr>
              <a:t>2</a:t>
            </a:r>
            <a:r>
              <a:rPr lang="en-US" altLang="en-US" sz="2000" dirty="0">
                <a:ea typeface="ＭＳ Ｐゴシック" charset="-128"/>
              </a:rPr>
              <a:t> = </a:t>
            </a:r>
            <a:r>
              <a:rPr lang="en-US" altLang="en-US" sz="2000" dirty="0" err="1">
                <a:ea typeface="ＭＳ Ｐゴシック" charset="-128"/>
              </a:rPr>
              <a:t>Gewicht</a:t>
            </a:r>
            <a:r>
              <a:rPr lang="en-US" altLang="en-US" sz="2000" dirty="0">
                <a:ea typeface="ＭＳ Ｐゴシック" charset="-128"/>
              </a:rPr>
              <a:t> #</a:t>
            </a:r>
            <a:r>
              <a:rPr lang="en-US" altLang="en-US" sz="2000" dirty="0" err="1">
                <a:ea typeface="ＭＳ Ｐゴシック" charset="-128"/>
              </a:rPr>
              <a:t>Türme</a:t>
            </a:r>
            <a:r>
              <a:rPr lang="en-US" altLang="en-US" sz="2000" dirty="0">
                <a:ea typeface="ＭＳ Ｐゴシック" charset="-128"/>
              </a:rPr>
              <a:t> </a:t>
            </a:r>
            <a:br>
              <a:rPr lang="en-US" altLang="en-US" sz="2000" dirty="0">
                <a:ea typeface="ＭＳ Ｐゴシック" charset="-128"/>
              </a:rPr>
            </a:br>
            <a:r>
              <a:rPr lang="en-US" altLang="en-US" sz="2000" dirty="0">
                <a:ea typeface="ＭＳ Ｐゴシック" charset="-128"/>
              </a:rPr>
              <a:t>(</a:t>
            </a:r>
            <a:r>
              <a:rPr lang="en-US" altLang="en-US" sz="2000" dirty="0" err="1">
                <a:ea typeface="ＭＳ Ｐゴシック" charset="-128"/>
              </a:rPr>
              <a:t>Gewichte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können</a:t>
            </a:r>
            <a:r>
              <a:rPr lang="en-US" altLang="en-US" sz="2000" dirty="0">
                <a:ea typeface="ＭＳ Ｐゴシック" charset="-128"/>
              </a:rPr>
              <a:t> von der </a:t>
            </a:r>
            <a:r>
              <a:rPr lang="en-US" altLang="en-US" sz="2000" dirty="0" err="1">
                <a:ea typeface="ＭＳ Ｐゴシック" charset="-128"/>
              </a:rPr>
              <a:t>Suchtiefe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abhängen</a:t>
            </a:r>
            <a:r>
              <a:rPr lang="en-US" altLang="en-US" sz="2000" dirty="0">
                <a:ea typeface="ＭＳ Ｐゴシック" charset="-128"/>
              </a:rPr>
              <a:t>)</a:t>
            </a:r>
            <a:endParaRPr lang="en-US" altLang="en-US" sz="2000" dirty="0">
              <a:latin typeface="Times New Roman" charset="0"/>
              <a:ea typeface="ＭＳ Ｐゴシック" charset="-128"/>
            </a:endParaRPr>
          </a:p>
        </p:txBody>
      </p:sp>
      <p:pic>
        <p:nvPicPr>
          <p:cNvPr id="9728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098153"/>
            <a:ext cx="5807075" cy="348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83397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>
                <a:ea typeface="ＭＳ Ｐゴシック" charset="-128"/>
              </a:rPr>
              <a:t>Max-Value mit CUTOFF und EVAL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56C6D5-BB45-A6B0-B0D2-827337ADD052}"/>
              </a:ext>
            </a:extLst>
          </p:cNvPr>
          <p:cNvSpPr txBox="1"/>
          <p:nvPr/>
        </p:nvSpPr>
        <p:spPr>
          <a:xfrm>
            <a:off x="757494" y="1052736"/>
            <a:ext cx="652614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(state, alpha, beta, depth)</a:t>
            </a: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795E26"/>
                </a:solidFill>
                <a:latin typeface="Courier New" panose="02070309020205020404" pitchFamily="49" charset="0"/>
              </a:rPr>
              <a:t>cutoff_test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(state, depth)</a:t>
            </a: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  return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795E26"/>
                </a:solidFill>
                <a:latin typeface="Courier New" panose="02070309020205020404" pitchFamily="49" charset="0"/>
              </a:rPr>
              <a:t>eval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b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typemin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  v = </a:t>
            </a:r>
            <a:r>
              <a:rPr lang="en-GB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((v,</a:t>
            </a:r>
          </a:p>
          <a:p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        </a:t>
            </a:r>
            <a:r>
              <a:rPr lang="en-GB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>
                <a:solidFill>
                  <a:srgbClr val="000000"/>
                </a:solidFill>
                <a:latin typeface="Courier New" panose="02070309020205020404" pitchFamily="49" charset="0"/>
              </a:rPr>
              <a:t>(s,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alpha, beta, depth+</a:t>
            </a:r>
            <a:r>
              <a:rPr lang="en-GB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)))</a:t>
            </a: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  if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v &gt;= beta </a:t>
            </a: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    break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  end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  alpha = </a:t>
            </a:r>
            <a:r>
              <a:rPr lang="en-GB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((alpha, v))</a:t>
            </a: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state.alpha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= alpha</a:t>
            </a:r>
          </a:p>
          <a:p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state.beta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= beta</a:t>
            </a:r>
          </a:p>
          <a:p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state.v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= v</a:t>
            </a: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return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v</a:t>
            </a:r>
          </a:p>
          <a:p>
            <a:r>
              <a:rPr lang="en-GB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8697207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496300" cy="503238"/>
          </a:xfrm>
        </p:spPr>
        <p:txBody>
          <a:bodyPr/>
          <a:lstStyle/>
          <a:p>
            <a:r>
              <a:rPr lang="en-US" altLang="en-US" dirty="0">
                <a:ea typeface="ＭＳ Ｐゴシック" charset="-128"/>
              </a:rPr>
              <a:t>Minimax </a:t>
            </a:r>
            <a:r>
              <a:rPr lang="en-US" altLang="en-US" dirty="0" err="1">
                <a:ea typeface="ＭＳ Ｐゴシック" charset="-128"/>
              </a:rPr>
              <a:t>mit</a:t>
            </a:r>
            <a:r>
              <a:rPr lang="en-US" altLang="en-US" dirty="0">
                <a:ea typeface="ＭＳ Ｐゴシック" charset="-128"/>
              </a:rPr>
              <a:t> CUTOFF: </a:t>
            </a:r>
            <a:r>
              <a:rPr lang="en-US" altLang="en-US" dirty="0" err="1">
                <a:ea typeface="ＭＳ Ｐゴシック" charset="-128"/>
              </a:rPr>
              <a:t>Brauchbarer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Algorithmus</a:t>
            </a:r>
            <a:r>
              <a:rPr lang="en-US" altLang="en-US" dirty="0">
                <a:ea typeface="ＭＳ Ｐゴシック" charset="-128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MinimaxCUTOFF</a:t>
            </a:r>
            <a:r>
              <a:rPr lang="en-US" dirty="0"/>
              <a:t> is </a:t>
            </a:r>
            <a:r>
              <a:rPr lang="en-US" dirty="0" err="1"/>
              <a:t>identisch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MinimaxVALUE</a:t>
            </a:r>
            <a:r>
              <a:rPr lang="en-US" dirty="0"/>
              <a:t> </a:t>
            </a:r>
            <a:r>
              <a:rPr lang="en-US" dirty="0" err="1"/>
              <a:t>außer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IS-TERMINAL </a:t>
            </a:r>
            <a:r>
              <a:rPr lang="en-US" dirty="0" err="1"/>
              <a:t>wird</a:t>
            </a:r>
            <a:r>
              <a:rPr lang="en-US" dirty="0"/>
              <a:t> </a:t>
            </a:r>
            <a:r>
              <a:rPr lang="en-US" dirty="0" err="1"/>
              <a:t>ersetzt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CUTOFF-TEST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VALUE </a:t>
            </a:r>
            <a:r>
              <a:rPr lang="en-US" dirty="0" err="1"/>
              <a:t>wird</a:t>
            </a:r>
            <a:r>
              <a:rPr lang="en-US" dirty="0"/>
              <a:t> </a:t>
            </a:r>
            <a:r>
              <a:rPr lang="en-US" dirty="0" err="1"/>
              <a:t>ersetzt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EVAL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Funktioniert</a:t>
            </a:r>
            <a:r>
              <a:rPr lang="en-US" dirty="0"/>
              <a:t> das in der Praxis?</a:t>
            </a:r>
          </a:p>
          <a:p>
            <a:pPr marL="0" indent="0">
              <a:buNone/>
            </a:pPr>
            <a:r>
              <a:rPr lang="en-US" dirty="0" err="1"/>
              <a:t>b</a:t>
            </a:r>
            <a:r>
              <a:rPr lang="en-US" baseline="30000" dirty="0" err="1"/>
              <a:t>m</a:t>
            </a:r>
            <a:r>
              <a:rPr lang="en-US" dirty="0"/>
              <a:t> = 10</a:t>
            </a:r>
            <a:r>
              <a:rPr lang="en-US" baseline="30000" dirty="0"/>
              <a:t>6</a:t>
            </a:r>
            <a:r>
              <a:rPr lang="en-US" dirty="0"/>
              <a:t>, b = 35   </a:t>
            </a:r>
            <a:r>
              <a:rPr lang="en-US" dirty="0">
                <a:sym typeface="Wingdings"/>
              </a:rPr>
              <a:t> m = 4</a:t>
            </a:r>
          </a:p>
          <a:p>
            <a:pPr marL="0" indent="0">
              <a:buNone/>
            </a:pPr>
            <a:endParaRPr lang="en-US" baseline="30000" dirty="0">
              <a:sym typeface="Wingdings"/>
            </a:endParaRPr>
          </a:p>
          <a:p>
            <a:pPr marL="0" indent="0">
              <a:buNone/>
            </a:pPr>
            <a:r>
              <a:rPr lang="en-US" dirty="0">
                <a:sym typeface="Wingdings"/>
              </a:rPr>
              <a:t>4 </a:t>
            </a:r>
            <a:r>
              <a:rPr lang="en-US" dirty="0" err="1">
                <a:sym typeface="Wingdings"/>
              </a:rPr>
              <a:t>Halbzüge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Vorausschau</a:t>
            </a:r>
            <a:r>
              <a:rPr lang="en-US" dirty="0">
                <a:sym typeface="Wingdings"/>
              </a:rPr>
              <a:t>:	</a:t>
            </a:r>
            <a:r>
              <a:rPr lang="en-US" dirty="0" err="1">
                <a:sym typeface="Wingdings"/>
              </a:rPr>
              <a:t>Anfängerniveau</a:t>
            </a:r>
            <a:endParaRPr lang="en-US" dirty="0">
              <a:sym typeface="Wingdings"/>
            </a:endParaRPr>
          </a:p>
          <a:p>
            <a:pPr marL="0" indent="0">
              <a:buNone/>
            </a:pPr>
            <a:r>
              <a:rPr lang="en-US" dirty="0">
                <a:sym typeface="Wingdings"/>
              </a:rPr>
              <a:t>8 </a:t>
            </a:r>
            <a:r>
              <a:rPr lang="en-US" dirty="0" err="1">
                <a:sym typeface="Wingdings"/>
              </a:rPr>
              <a:t>Halbzüge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Vorausschau</a:t>
            </a:r>
            <a:r>
              <a:rPr lang="en-US" dirty="0">
                <a:sym typeface="Wingdings"/>
              </a:rPr>
              <a:t>: 	</a:t>
            </a:r>
            <a:r>
              <a:rPr lang="en-US" dirty="0" err="1">
                <a:sym typeface="Wingdings"/>
              </a:rPr>
              <a:t>meisterhaft</a:t>
            </a:r>
            <a:endParaRPr lang="en-US" dirty="0">
              <a:sym typeface="Wingdings"/>
            </a:endParaRPr>
          </a:p>
          <a:p>
            <a:pPr marL="0" indent="0">
              <a:buNone/>
            </a:pPr>
            <a:r>
              <a:rPr lang="en-US" dirty="0">
                <a:sym typeface="Wingdings"/>
              </a:rPr>
              <a:t>12 </a:t>
            </a:r>
            <a:r>
              <a:rPr lang="en-US" dirty="0" err="1">
                <a:sym typeface="Wingdings"/>
              </a:rPr>
              <a:t>Halbzüge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Vorausschau</a:t>
            </a:r>
            <a:r>
              <a:rPr lang="en-US" dirty="0">
                <a:sym typeface="Wingdings"/>
              </a:rPr>
              <a:t>:	</a:t>
            </a:r>
            <a:r>
              <a:rPr lang="de-DE" dirty="0">
                <a:sym typeface="Wingdings"/>
              </a:rPr>
              <a:t>großmeisterhaft </a:t>
            </a:r>
            <a:r>
              <a:rPr lang="en-US" dirty="0">
                <a:sym typeface="Wingdings"/>
              </a:rPr>
              <a:t>(</a:t>
            </a:r>
            <a:r>
              <a:rPr lang="de-DE" dirty="0">
                <a:sym typeface="Wingdings"/>
              </a:rPr>
              <a:t>~</a:t>
            </a:r>
            <a:r>
              <a:rPr lang="de-DE" dirty="0" err="1">
                <a:sym typeface="Wingdings"/>
              </a:rPr>
              <a:t>DeepBlue</a:t>
            </a:r>
            <a:r>
              <a:rPr lang="de-DE" dirty="0">
                <a:sym typeface="Wingdings"/>
              </a:rPr>
              <a:t>)</a:t>
            </a:r>
            <a:endParaRPr lang="en-US" dirty="0">
              <a:sym typeface="Wingding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761738" y="2492896"/>
            <a:ext cx="3130742" cy="1754326"/>
          </a:xfrm>
          <a:prstGeom prst="rect">
            <a:avLst/>
          </a:prstGeom>
          <a:solidFill>
            <a:srgbClr val="92D050"/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1800" i="0" dirty="0" err="1">
                <a:latin typeface="Tahoma" charset="0"/>
                <a:ea typeface="MS PGothic" charset="-128"/>
              </a:rPr>
              <a:t>Annahme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: 100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Sekunden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Rechenzeit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werden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pro Zug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verwendet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und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wir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können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10</a:t>
            </a:r>
            <a:r>
              <a:rPr lang="en-US" altLang="en-US" sz="1800" i="0" baseline="30000" dirty="0">
                <a:latin typeface="Tahoma" charset="0"/>
                <a:ea typeface="MS PGothic" charset="-128"/>
              </a:rPr>
              <a:t>4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Knoten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/s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bewerten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;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dann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können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wir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10</a:t>
            </a:r>
            <a:r>
              <a:rPr lang="en-US" altLang="en-US" sz="1800" i="0" baseline="30000" dirty="0">
                <a:latin typeface="Tahoma" charset="0"/>
                <a:ea typeface="MS PGothic" charset="-128"/>
              </a:rPr>
              <a:t>6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Knoten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/Zug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durchrechnen</a:t>
            </a:r>
            <a:endParaRPr lang="en-US" altLang="en-US" sz="1800" i="0" dirty="0">
              <a:latin typeface="Tahoma" charset="0"/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15522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Meister </a:t>
            </a:r>
            <a:r>
              <a:rPr lang="en-US" dirty="0" err="1"/>
              <a:t>durch</a:t>
            </a:r>
            <a:r>
              <a:rPr lang="en-US" dirty="0"/>
              <a:t> Computer </a:t>
            </a:r>
            <a:r>
              <a:rPr lang="en-US" dirty="0" err="1"/>
              <a:t>geschlagen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Jahr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Dame:	1994</a:t>
            </a:r>
          </a:p>
          <a:p>
            <a:r>
              <a:rPr lang="en-US" dirty="0" err="1"/>
              <a:t>Schach</a:t>
            </a:r>
            <a:r>
              <a:rPr lang="en-US" dirty="0"/>
              <a:t>:	1997</a:t>
            </a:r>
          </a:p>
          <a:p>
            <a:r>
              <a:rPr lang="en-US" dirty="0"/>
              <a:t>Go:		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9925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Bemerkung</a:t>
            </a:r>
            <a:r>
              <a:rPr lang="en-US" dirty="0"/>
              <a:t> </a:t>
            </a:r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Eingabe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</a:t>
            </a:r>
            <a:r>
              <a:rPr lang="en-US" dirty="0" err="1"/>
              <a:t>Graphproblemen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664" y="1124744"/>
            <a:ext cx="8939336" cy="5203825"/>
          </a:xfrm>
        </p:spPr>
        <p:txBody>
          <a:bodyPr/>
          <a:lstStyle/>
          <a:p>
            <a:r>
              <a:rPr lang="en-US" sz="2400" dirty="0" err="1"/>
              <a:t>Wir</a:t>
            </a:r>
            <a:r>
              <a:rPr lang="en-US" sz="2400" dirty="0"/>
              <a:t> </a:t>
            </a:r>
            <a:r>
              <a:rPr lang="en-US" sz="2400" dirty="0" err="1"/>
              <a:t>haben</a:t>
            </a:r>
            <a:r>
              <a:rPr lang="en-US" sz="2400" dirty="0"/>
              <a:t> </a:t>
            </a:r>
            <a:r>
              <a:rPr lang="en-US" sz="2400" dirty="0" err="1"/>
              <a:t>z.B</a:t>
            </a:r>
            <a:r>
              <a:rPr lang="en-US" sz="2400" dirty="0"/>
              <a:t>. </a:t>
            </a:r>
            <a:r>
              <a:rPr lang="en-US" sz="2400" dirty="0" err="1"/>
              <a:t>erkannt</a:t>
            </a:r>
            <a:r>
              <a:rPr lang="en-US" sz="2400" dirty="0"/>
              <a:t>, </a:t>
            </a:r>
            <a:r>
              <a:rPr lang="en-US" sz="2400" dirty="0" err="1"/>
              <a:t>dass</a:t>
            </a:r>
            <a:r>
              <a:rPr lang="en-US" sz="2400" dirty="0"/>
              <a:t> </a:t>
            </a:r>
            <a:r>
              <a:rPr lang="en-US" sz="2400" dirty="0" err="1"/>
              <a:t>für</a:t>
            </a:r>
            <a:r>
              <a:rPr lang="en-US" sz="2400" dirty="0"/>
              <a:t> </a:t>
            </a:r>
            <a:r>
              <a:rPr lang="en-US" sz="2400" dirty="0" err="1"/>
              <a:t>einen</a:t>
            </a:r>
            <a:r>
              <a:rPr lang="en-US" sz="2400" dirty="0"/>
              <a:t> </a:t>
            </a:r>
            <a:r>
              <a:rPr lang="en-US" sz="2400" dirty="0" err="1"/>
              <a:t>Graphen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G=(V, E) </a:t>
            </a:r>
            <a:r>
              <a:rPr lang="en-US" sz="2400" dirty="0" err="1"/>
              <a:t>mit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n = |V| </a:t>
            </a:r>
            <a:r>
              <a:rPr lang="en-US" sz="2400" dirty="0"/>
              <a:t>und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m = |E|</a:t>
            </a:r>
            <a:r>
              <a:rPr lang="en-US" sz="2400" dirty="0"/>
              <a:t> gilt:</a:t>
            </a:r>
          </a:p>
          <a:p>
            <a:pPr lvl="1"/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</a:rPr>
              <a:t>Tiefensuche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>
                <a:solidFill>
                  <a:schemeClr val="hlink"/>
                </a:solidFill>
              </a:rPr>
              <a:t>∈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n+m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lvl="1"/>
            <a:r>
              <a:rPr lang="de-DE" sz="2000" dirty="0" err="1">
                <a:solidFill>
                  <a:schemeClr val="hlink"/>
                </a:solidFill>
              </a:rPr>
              <a:t>T</a:t>
            </a:r>
            <a:r>
              <a:rPr lang="de-DE" sz="2000" baseline="-25000" dirty="0" err="1">
                <a:solidFill>
                  <a:schemeClr val="hlink"/>
                </a:solidFill>
              </a:rPr>
              <a:t>Dijkstra</a:t>
            </a:r>
            <a:r>
              <a:rPr lang="de-DE" sz="2000" dirty="0">
                <a:solidFill>
                  <a:schemeClr val="hlink"/>
                </a:solidFill>
              </a:rPr>
              <a:t> ∈ O(</a:t>
            </a:r>
            <a:r>
              <a:rPr lang="de-DE" sz="2000" dirty="0" err="1">
                <a:solidFill>
                  <a:schemeClr val="hlink"/>
                </a:solidFill>
              </a:rPr>
              <a:t>n</a:t>
            </a:r>
            <a:r>
              <a:rPr lang="de-DE" sz="2000" dirty="0">
                <a:solidFill>
                  <a:schemeClr val="hlink"/>
                </a:solidFill>
              </a:rPr>
              <a:t> log </a:t>
            </a:r>
            <a:r>
              <a:rPr lang="de-DE" sz="2000" dirty="0" err="1">
                <a:solidFill>
                  <a:schemeClr val="hlink"/>
                </a:solidFill>
              </a:rPr>
              <a:t>n</a:t>
            </a:r>
            <a:r>
              <a:rPr lang="de-DE" sz="2000" dirty="0">
                <a:solidFill>
                  <a:schemeClr val="hlink"/>
                </a:solidFill>
              </a:rPr>
              <a:t> + m) </a:t>
            </a:r>
            <a:r>
              <a:rPr lang="de-DE" sz="2000" dirty="0"/>
              <a:t>mit </a:t>
            </a:r>
            <a:r>
              <a:rPr lang="de-DE" sz="2000" dirty="0" err="1"/>
              <a:t>Fibonacci</a:t>
            </a:r>
            <a:r>
              <a:rPr lang="de-DE" sz="2000" dirty="0"/>
              <a:t>-Heaps</a:t>
            </a:r>
          </a:p>
          <a:p>
            <a:pPr lvl="1"/>
            <a:r>
              <a:rPr lang="de-DE" sz="2000" dirty="0"/>
              <a:t>Folgerung: Kürzeste-Wege-Optimierungsprobleme</a:t>
            </a:r>
            <a:br>
              <a:rPr lang="de-DE" sz="2000" dirty="0"/>
            </a:br>
            <a:r>
              <a:rPr lang="de-DE" sz="2000" dirty="0"/>
              <a:t>sind linear bzw. linear-logarithmisch lösbar (pseudolinear)</a:t>
            </a:r>
          </a:p>
          <a:p>
            <a:r>
              <a:rPr lang="de-DE" sz="2400" dirty="0"/>
              <a:t>Bei Spielsuchverfahren (oder auch A*) können wir den Graphen nicht sinnvoll vorher "erzeugen" und als Eingabe verwenden</a:t>
            </a:r>
          </a:p>
          <a:p>
            <a:pPr lvl="1"/>
            <a:r>
              <a:rPr lang="de-DE" sz="2000" dirty="0"/>
              <a:t>Eingabe ist nur der Startknoten (Startzustand) plus Funktion zur Erzeugung von Knotennachfolgern (nächste Zustände)</a:t>
            </a:r>
          </a:p>
          <a:p>
            <a:pPr lvl="2"/>
            <a:r>
              <a:rPr lang="de-DE" sz="1800" dirty="0"/>
              <a:t>Vgl. A*: </a:t>
            </a:r>
            <a:r>
              <a:rPr lang="de-DE" sz="1800" dirty="0" err="1"/>
              <a:t>edges_out</a:t>
            </a:r>
            <a:r>
              <a:rPr lang="de-DE" sz="1800" dirty="0"/>
              <a:t> muss Kanten dynamisch berechnen </a:t>
            </a:r>
            <a:br>
              <a:rPr lang="de-DE" sz="1800" dirty="0"/>
            </a:br>
            <a:r>
              <a:rPr lang="de-DE" sz="1800" dirty="0">
                <a:sym typeface="Wingdings" pitchFamily="2" charset="2"/>
              </a:rPr>
              <a:t>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n</a:t>
            </a:r>
            <a:r>
              <a:rPr lang="de-DE" sz="1800" dirty="0">
                <a:sym typeface="Wingdings" pitchFamily="2" charset="2"/>
              </a:rPr>
              <a:t> steigt ggf. exponentiell</a:t>
            </a:r>
            <a:endParaRPr lang="de-DE" sz="1800" dirty="0"/>
          </a:p>
          <a:p>
            <a:pPr lvl="1"/>
            <a:r>
              <a:rPr lang="de-DE" sz="2000" dirty="0"/>
              <a:t>Wir haben Verzweigungen im </a:t>
            </a:r>
            <a:r>
              <a:rPr lang="de-DE" sz="2000" dirty="0" err="1"/>
              <a:t>Suchraum</a:t>
            </a:r>
            <a:r>
              <a:rPr lang="de-DE" sz="2000" dirty="0"/>
              <a:t>:</a:t>
            </a:r>
            <a:br>
              <a:rPr lang="de-DE" sz="2000" dirty="0"/>
            </a:br>
            <a:r>
              <a:rPr lang="de-DE" sz="2000" dirty="0"/>
              <a:t>Probleme sind mit exponentiellem Aufwand lösbar</a:t>
            </a:r>
          </a:p>
          <a:p>
            <a:pPr lvl="1"/>
            <a:r>
              <a:rPr lang="de-DE" sz="2000" dirty="0"/>
              <a:t>Folgerung: Grenzen des Einsatzes von Computern erkennbar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41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Entwurfsmuster Suchraumbeschneidung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Unser Problem: Bestimme besten Zug</a:t>
            </a:r>
          </a:p>
          <a:p>
            <a:r>
              <a:rPr lang="de-DE" dirty="0"/>
              <a:t>Entscheidung des Problems über Suche in einem Graphen mit der Idee, den…</a:t>
            </a:r>
          </a:p>
          <a:p>
            <a:r>
              <a:rPr lang="de-DE" dirty="0"/>
              <a:t>...</a:t>
            </a:r>
            <a:r>
              <a:rPr lang="de-DE" dirty="0" err="1"/>
              <a:t>Suchraum</a:t>
            </a:r>
            <a:r>
              <a:rPr lang="de-DE" dirty="0"/>
              <a:t> systematisch zu beschneiden…</a:t>
            </a:r>
          </a:p>
          <a:p>
            <a:r>
              <a:rPr lang="de-DE" dirty="0"/>
              <a:t>ohne die richtige Lösung zu verlieren</a:t>
            </a:r>
          </a:p>
          <a:p>
            <a:endParaRPr lang="de-DE" dirty="0"/>
          </a:p>
          <a:p>
            <a:r>
              <a:rPr lang="de-DE" dirty="0"/>
              <a:t>Später: </a:t>
            </a:r>
            <a:br>
              <a:rPr lang="de-DE" dirty="0"/>
            </a:br>
            <a:r>
              <a:rPr lang="de-DE" dirty="0"/>
              <a:t>Suchraumbeschneidung als Approximation</a:t>
            </a:r>
            <a:br>
              <a:rPr lang="de-DE" dirty="0"/>
            </a:br>
            <a:r>
              <a:rPr lang="de-DE" dirty="0"/>
              <a:t>aber mit praktikablem Laufzeitverhalten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9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charset="-128"/>
              </a:rPr>
              <a:t>Beispiel</a:t>
            </a:r>
            <a:r>
              <a:rPr lang="en-US" altLang="en-US" dirty="0">
                <a:ea typeface="ＭＳ Ｐゴシック" charset="-128"/>
              </a:rPr>
              <a:t>: Tic-Tac-Toe</a:t>
            </a:r>
          </a:p>
        </p:txBody>
      </p:sp>
      <p:pic>
        <p:nvPicPr>
          <p:cNvPr id="22530" name="Picture 3" descr="tic-ta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9" r="3999" b="13333"/>
          <a:stretch>
            <a:fillRect/>
          </a:stretch>
        </p:blipFill>
        <p:spPr bwMode="auto">
          <a:xfrm>
            <a:off x="1066800" y="1340768"/>
            <a:ext cx="7010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Line 4"/>
          <p:cNvSpPr>
            <a:spLocks noChangeShapeType="1"/>
          </p:cNvSpPr>
          <p:nvPr/>
        </p:nvSpPr>
        <p:spPr bwMode="auto">
          <a:xfrm>
            <a:off x="4724400" y="1371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1824E4B-62A3-3A4C-82FD-F146716FAE8D}"/>
              </a:ext>
            </a:extLst>
          </p:cNvPr>
          <p:cNvGrpSpPr/>
          <p:nvPr/>
        </p:nvGrpSpPr>
        <p:grpSpPr>
          <a:xfrm>
            <a:off x="4991100" y="3564753"/>
            <a:ext cx="1669132" cy="1448424"/>
            <a:chOff x="5364088" y="3335338"/>
            <a:chExt cx="5270606" cy="3546810"/>
          </a:xfrm>
        </p:grpSpPr>
        <p:sp>
          <p:nvSpPr>
            <p:cNvPr id="5" name="Text Box 164">
              <a:extLst>
                <a:ext uri="{FF2B5EF4-FFF2-40B4-BE49-F238E27FC236}">
                  <a16:creationId xmlns:a16="http://schemas.microsoft.com/office/drawing/2014/main" id="{43455E2D-2AC2-B24F-8244-C7D2B37E1E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4088" y="3335338"/>
              <a:ext cx="2279301" cy="726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en-US" sz="1050" i="0" dirty="0">
                  <a:ea typeface="MS PGothic" charset="-128"/>
                </a:rPr>
                <a:t>1 </a:t>
              </a:r>
              <a:r>
                <a:rPr lang="en-US" altLang="en-US" sz="1050" i="0" dirty="0" err="1">
                  <a:ea typeface="MS PGothic" charset="-128"/>
                </a:rPr>
                <a:t>Halbzug</a:t>
              </a:r>
              <a:endParaRPr lang="en-US" altLang="en-US" sz="1050" i="0" dirty="0">
                <a:ea typeface="MS PGothic" charset="-128"/>
              </a:endParaRPr>
            </a:p>
          </p:txBody>
        </p:sp>
        <p:sp>
          <p:nvSpPr>
            <p:cNvPr id="6" name="AutoShape 165">
              <a:extLst>
                <a:ext uri="{FF2B5EF4-FFF2-40B4-BE49-F238E27FC236}">
                  <a16:creationId xmlns:a16="http://schemas.microsoft.com/office/drawing/2014/main" id="{9C35AA42-5AF7-B14D-AF6D-5A2D94BA47BE}"/>
                </a:ext>
              </a:extLst>
            </p:cNvPr>
            <p:cNvSpPr>
              <a:spLocks/>
            </p:cNvSpPr>
            <p:nvPr/>
          </p:nvSpPr>
          <p:spPr bwMode="auto">
            <a:xfrm>
              <a:off x="8095445" y="3453149"/>
              <a:ext cx="609599" cy="3428999"/>
            </a:xfrm>
            <a:prstGeom prst="rightBrace">
              <a:avLst>
                <a:gd name="adj1" fmla="val 4687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 sz="1050" dirty="0">
                <a:ea typeface="MS PGothic" charset="-128"/>
              </a:endParaRPr>
            </a:p>
          </p:txBody>
        </p:sp>
        <p:sp>
          <p:nvSpPr>
            <p:cNvPr id="7" name="Text Box 166">
              <a:extLst>
                <a:ext uri="{FF2B5EF4-FFF2-40B4-BE49-F238E27FC236}">
                  <a16:creationId xmlns:a16="http://schemas.microsoft.com/office/drawing/2014/main" id="{58C0E270-1819-704D-8AF6-273E63AF78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0798" y="4267200"/>
              <a:ext cx="1513896" cy="726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en-US" sz="1050" i="0" dirty="0">
                  <a:ea typeface="MS PGothic" charset="-128"/>
                </a:rPr>
                <a:t>1 Zug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7691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Minimax-</a:t>
            </a:r>
            <a:r>
              <a:rPr lang="en-US" altLang="en-US" dirty="0" err="1">
                <a:ea typeface="ＭＳ Ｐゴシック" charset="-128"/>
              </a:rPr>
              <a:t>Algorithmus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2662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>
              <a:lnSpc>
                <a:spcPct val="90000"/>
              </a:lnSpc>
            </a:pPr>
            <a:r>
              <a:rPr lang="en-US" altLang="en-US" sz="2000" dirty="0" err="1">
                <a:ea typeface="ＭＳ Ｐゴシック" charset="-128"/>
              </a:rPr>
              <a:t>Optimales</a:t>
            </a:r>
            <a:r>
              <a:rPr lang="en-US" altLang="en-US" sz="2000" dirty="0">
                <a:ea typeface="ＭＳ Ｐゴシック" charset="-128"/>
              </a:rPr>
              <a:t> Spiel </a:t>
            </a:r>
            <a:r>
              <a:rPr lang="en-US" altLang="en-US" sz="2000" dirty="0" err="1">
                <a:ea typeface="ＭＳ Ｐゴシック" charset="-128"/>
              </a:rPr>
              <a:t>für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deterministische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Umgebungen</a:t>
            </a:r>
            <a:r>
              <a:rPr lang="en-US" altLang="en-US" sz="2000" dirty="0">
                <a:ea typeface="ＭＳ Ｐゴシック" charset="-128"/>
              </a:rPr>
              <a:t> und </a:t>
            </a:r>
            <a:r>
              <a:rPr lang="en-US" altLang="en-US" sz="2000" dirty="0" err="1">
                <a:ea typeface="ＭＳ Ｐゴシック" charset="-128"/>
              </a:rPr>
              <a:t>perfekte</a:t>
            </a:r>
            <a:r>
              <a:rPr lang="en-US" altLang="en-US" sz="2000" dirty="0">
                <a:ea typeface="ＭＳ Ｐゴシック" charset="-128"/>
              </a:rPr>
              <a:t> Info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en-US" altLang="en-US" sz="2000" b="1" dirty="0" err="1">
                <a:ea typeface="ＭＳ Ｐゴシック" charset="-128"/>
              </a:rPr>
              <a:t>Basisidee</a:t>
            </a:r>
            <a:r>
              <a:rPr lang="en-US" altLang="en-US" sz="2000" b="1" dirty="0">
                <a:ea typeface="ＭＳ Ｐゴシック" charset="-128"/>
              </a:rPr>
              <a:t>: </a:t>
            </a:r>
            <a:r>
              <a:rPr lang="en-US" altLang="en-US" sz="2000" dirty="0" err="1">
                <a:ea typeface="ＭＳ Ｐゴシック" charset="-128"/>
              </a:rPr>
              <a:t>Wähle</a:t>
            </a:r>
            <a:r>
              <a:rPr lang="en-US" altLang="en-US" sz="2000" dirty="0">
                <a:ea typeface="ＭＳ Ｐゴシック" charset="-128"/>
              </a:rPr>
              <a:t> Zug </a:t>
            </a:r>
            <a:r>
              <a:rPr lang="en-US" altLang="en-US" sz="2000" dirty="0" err="1">
                <a:ea typeface="ＭＳ Ｐゴシック" charset="-128"/>
              </a:rPr>
              <a:t>mit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höchstem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Nützlichkeitswert</a:t>
            </a:r>
            <a:r>
              <a:rPr lang="en-US" altLang="en-US" sz="2000" dirty="0">
                <a:ea typeface="ＭＳ Ｐゴシック" charset="-128"/>
              </a:rPr>
              <a:t> in Relation </a:t>
            </a:r>
            <a:r>
              <a:rPr lang="en-US" altLang="en-US" sz="2000" dirty="0" err="1">
                <a:ea typeface="ＭＳ Ｐゴシック" charset="-128"/>
              </a:rPr>
              <a:t>zum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besten</a:t>
            </a:r>
            <a:r>
              <a:rPr lang="en-US" altLang="en-US" sz="2000" dirty="0">
                <a:ea typeface="ＭＳ Ｐゴシック" charset="-128"/>
              </a:rPr>
              <a:t> Spiel des </a:t>
            </a:r>
            <a:r>
              <a:rPr lang="en-US" altLang="en-US" sz="2000" dirty="0" err="1">
                <a:ea typeface="ＭＳ Ｐゴシック" charset="-128"/>
              </a:rPr>
              <a:t>Gegners</a:t>
            </a:r>
            <a:endParaRPr lang="en-US" altLang="en-US" sz="2000" b="1" dirty="0">
              <a:ea typeface="ＭＳ Ｐゴシック" charset="-128"/>
            </a:endParaRPr>
          </a:p>
          <a:p>
            <a:pPr marL="381000" indent="-381000" eaLnBrk="1" hangingPunct="1">
              <a:lnSpc>
                <a:spcPct val="90000"/>
              </a:lnSpc>
            </a:pPr>
            <a:endParaRPr lang="en-US" altLang="en-US" sz="2000" b="1" dirty="0">
              <a:solidFill>
                <a:srgbClr val="0066FF"/>
              </a:solidFill>
              <a:ea typeface="ＭＳ Ｐゴシック" charset="-128"/>
            </a:endParaRPr>
          </a:p>
          <a:p>
            <a:pPr marL="381000" indent="-381000" eaLnBrk="1" hangingPunct="1">
              <a:lnSpc>
                <a:spcPct val="90000"/>
              </a:lnSpc>
            </a:pPr>
            <a:r>
              <a:rPr lang="en-US" altLang="en-US" sz="2000" b="1" dirty="0" err="1">
                <a:solidFill>
                  <a:srgbClr val="0066FF"/>
                </a:solidFill>
                <a:ea typeface="ＭＳ Ｐゴシック" charset="-128"/>
              </a:rPr>
              <a:t>Algorithmus</a:t>
            </a:r>
            <a:r>
              <a:rPr lang="en-US" altLang="en-US" sz="2000" b="1" dirty="0">
                <a:solidFill>
                  <a:srgbClr val="0066FF"/>
                </a:solidFill>
                <a:ea typeface="ＭＳ Ｐゴシック" charset="-128"/>
              </a:rPr>
              <a:t>:</a:t>
            </a:r>
            <a:r>
              <a:rPr lang="en-US" altLang="en-US" sz="2000" b="1" dirty="0">
                <a:ea typeface="ＭＳ Ｐゴシック" charset="-128"/>
              </a:rPr>
              <a:t> </a:t>
            </a:r>
            <a:endParaRPr lang="en-US" altLang="en-US" sz="2000" dirty="0">
              <a:ea typeface="ＭＳ Ｐゴシック" charset="-128"/>
            </a:endParaRPr>
          </a:p>
          <a:p>
            <a:pPr marL="800100" lvl="1" indent="-3429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1800" dirty="0" err="1">
                <a:ea typeface="ＭＳ Ｐゴシック" charset="-128"/>
              </a:rPr>
              <a:t>Generiere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Spielbaum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vollständig</a:t>
            </a:r>
            <a:endParaRPr lang="en-US" altLang="en-US" sz="1800" dirty="0">
              <a:ea typeface="ＭＳ Ｐゴシック" charset="-128"/>
            </a:endParaRPr>
          </a:p>
          <a:p>
            <a:pPr marL="800100" lvl="1" indent="-3429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1800" dirty="0" err="1">
                <a:ea typeface="ＭＳ Ｐゴシック" charset="-128"/>
              </a:rPr>
              <a:t>Bestimme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Nützlichkeit</a:t>
            </a:r>
            <a:r>
              <a:rPr lang="en-US" altLang="en-US" sz="1800" dirty="0">
                <a:ea typeface="ＭＳ Ｐゴシック" charset="-128"/>
              </a:rPr>
              <a:t> der </a:t>
            </a:r>
            <a:r>
              <a:rPr lang="en-US" altLang="en-US" sz="1800" dirty="0" err="1">
                <a:ea typeface="ＭＳ Ｐゴシック" charset="-128"/>
              </a:rPr>
              <a:t>Endzustände</a:t>
            </a:r>
            <a:endParaRPr lang="en-US" altLang="en-US" sz="1800" dirty="0">
              <a:ea typeface="ＭＳ Ｐゴシック" charset="-128"/>
            </a:endParaRPr>
          </a:p>
          <a:p>
            <a:pPr marL="800100" lvl="1" indent="-3429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1800" dirty="0" err="1">
                <a:ea typeface="ＭＳ Ｐゴシック" charset="-128"/>
              </a:rPr>
              <a:t>Propagiere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Nützlichkeitswerte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im</a:t>
            </a:r>
            <a:r>
              <a:rPr lang="en-US" altLang="en-US" sz="1800" dirty="0">
                <a:ea typeface="ＭＳ Ｐゴシック" charset="-128"/>
              </a:rPr>
              <a:t> Baum </a:t>
            </a:r>
            <a:r>
              <a:rPr lang="en-US" altLang="en-US" sz="1800" dirty="0" err="1">
                <a:ea typeface="ＭＳ Ｐゴシック" charset="-128"/>
              </a:rPr>
              <a:t>nach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oben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durch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Anwendung</a:t>
            </a:r>
            <a:r>
              <a:rPr lang="en-US" altLang="en-US" sz="1800" dirty="0">
                <a:ea typeface="ＭＳ Ｐゴシック" charset="-128"/>
              </a:rPr>
              <a:t> der </a:t>
            </a:r>
            <a:r>
              <a:rPr lang="en-US" altLang="en-US" sz="1800" dirty="0" err="1">
                <a:ea typeface="ＭＳ Ｐゴシック" charset="-128"/>
              </a:rPr>
              <a:t>Operatoren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>
                <a:latin typeface="Helvetica" charset="0"/>
                <a:ea typeface="ＭＳ Ｐゴシック" charset="-128"/>
              </a:rPr>
              <a:t>MIN</a:t>
            </a:r>
            <a:r>
              <a:rPr lang="en-US" altLang="en-US" sz="1800" dirty="0">
                <a:ea typeface="ＭＳ Ｐゴシック" charset="-128"/>
              </a:rPr>
              <a:t> und </a:t>
            </a:r>
            <a:r>
              <a:rPr lang="en-US" altLang="en-US" sz="1800" dirty="0">
                <a:latin typeface="Helvetica" charset="0"/>
                <a:ea typeface="ＭＳ Ｐゴシック" charset="-128"/>
              </a:rPr>
              <a:t>MAX</a:t>
            </a:r>
            <a:r>
              <a:rPr lang="en-US" altLang="en-US" sz="1800" dirty="0">
                <a:ea typeface="ＭＳ Ｐゴシック" charset="-128"/>
              </a:rPr>
              <a:t> auf die </a:t>
            </a:r>
            <a:r>
              <a:rPr lang="en-US" altLang="en-US" sz="1800" dirty="0" err="1">
                <a:ea typeface="ＭＳ Ｐゴシック" charset="-128"/>
              </a:rPr>
              <a:t>Knoten</a:t>
            </a:r>
            <a:r>
              <a:rPr lang="en-US" altLang="en-US" sz="1800" dirty="0">
                <a:ea typeface="ＭＳ Ｐゴシック" charset="-128"/>
              </a:rPr>
              <a:t> in der </a:t>
            </a:r>
            <a:r>
              <a:rPr lang="en-US" altLang="en-US" sz="1800" dirty="0" err="1">
                <a:ea typeface="ＭＳ Ｐゴシック" charset="-128"/>
              </a:rPr>
              <a:t>jeweiligen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Ebene</a:t>
            </a:r>
            <a:endParaRPr lang="en-US" altLang="en-US" sz="1800" dirty="0">
              <a:ea typeface="ＭＳ Ｐゴシック" charset="-128"/>
            </a:endParaRPr>
          </a:p>
          <a:p>
            <a:pPr marL="800100" lvl="1" indent="-3429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1800" dirty="0">
                <a:ea typeface="ＭＳ Ｐゴシック" charset="-128"/>
              </a:rPr>
              <a:t>An der </a:t>
            </a:r>
            <a:r>
              <a:rPr lang="en-US" altLang="en-US" sz="1800" dirty="0" err="1">
                <a:ea typeface="ＭＳ Ｐゴシック" charset="-128"/>
              </a:rPr>
              <a:t>Wurzel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wähle</a:t>
            </a:r>
            <a:r>
              <a:rPr lang="en-US" altLang="en-US" sz="1800" dirty="0">
                <a:ea typeface="ＭＳ Ｐゴシック" charset="-128"/>
              </a:rPr>
              <a:t> den Zug </a:t>
            </a:r>
            <a:r>
              <a:rPr lang="en-US" altLang="en-US" sz="1800" dirty="0" err="1">
                <a:ea typeface="ＭＳ Ｐゴシック" charset="-128"/>
              </a:rPr>
              <a:t>mit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maximalem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Nützlichkeitswert</a:t>
            </a:r>
            <a:endParaRPr lang="en-US" altLang="en-US" sz="1800" dirty="0">
              <a:ea typeface="ＭＳ Ｐゴシック" charset="-128"/>
            </a:endParaRPr>
          </a:p>
          <a:p>
            <a:pPr marL="800100" lvl="1" indent="-3429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1800" dirty="0">
              <a:ea typeface="ＭＳ Ｐゴシック" charset="-128"/>
            </a:endParaRPr>
          </a:p>
          <a:p>
            <a:pPr marL="381000" indent="-381000" eaLnBrk="1" hangingPunct="1">
              <a:lnSpc>
                <a:spcPct val="90000"/>
              </a:lnSpc>
            </a:pPr>
            <a:r>
              <a:rPr lang="en-US" altLang="en-US" sz="2000" dirty="0" err="1">
                <a:ea typeface="ＭＳ Ｐゴシック" charset="-128"/>
              </a:rPr>
              <a:t>Schritte</a:t>
            </a:r>
            <a:r>
              <a:rPr lang="en-US" altLang="en-US" sz="2000" dirty="0">
                <a:ea typeface="ＭＳ Ｐゴシック" charset="-128"/>
              </a:rPr>
              <a:t> 2 und 3 </a:t>
            </a:r>
            <a:r>
              <a:rPr lang="en-US" altLang="en-US" sz="2000" dirty="0" err="1">
                <a:ea typeface="ＭＳ Ｐゴシック" charset="-128"/>
              </a:rPr>
              <a:t>nehmen</a:t>
            </a:r>
            <a:r>
              <a:rPr lang="en-US" altLang="en-US" sz="2000" dirty="0">
                <a:ea typeface="ＭＳ Ｐゴシック" charset="-128"/>
              </a:rPr>
              <a:t> an, </a:t>
            </a:r>
            <a:r>
              <a:rPr lang="en-US" altLang="en-US" sz="2000" dirty="0" err="1">
                <a:ea typeface="ＭＳ Ｐゴシック" charset="-128"/>
              </a:rPr>
              <a:t>dass</a:t>
            </a:r>
            <a:r>
              <a:rPr lang="en-US" altLang="en-US" sz="2000" dirty="0">
                <a:ea typeface="ＭＳ Ｐゴシック" charset="-128"/>
              </a:rPr>
              <a:t> der </a:t>
            </a:r>
            <a:r>
              <a:rPr lang="en-US" altLang="en-US" sz="2000" dirty="0" err="1">
                <a:ea typeface="ＭＳ Ｐゴシック" charset="-128"/>
              </a:rPr>
              <a:t>Gegner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perfekt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spielt</a:t>
            </a:r>
            <a:r>
              <a:rPr lang="en-US" altLang="en-US" sz="2000" dirty="0">
                <a:ea typeface="ＭＳ Ｐゴシック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3693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charset="-128"/>
              </a:rPr>
              <a:t>Erzeuge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Spielbaum</a:t>
            </a:r>
            <a:endParaRPr lang="en-US" altLang="en-US" dirty="0">
              <a:ea typeface="ＭＳ Ｐゴシック" charset="-128"/>
            </a:endParaRPr>
          </a:p>
        </p:txBody>
      </p:sp>
      <p:graphicFrame>
        <p:nvGraphicFramePr>
          <p:cNvPr id="352259" name="Group 3"/>
          <p:cNvGraphicFramePr>
            <a:graphicFrameLocks noGrp="1"/>
          </p:cNvGraphicFramePr>
          <p:nvPr/>
        </p:nvGraphicFramePr>
        <p:xfrm>
          <a:off x="4189413" y="1876425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183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charset="-128"/>
              </a:rPr>
              <a:t>Erzeuge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Spielbaum</a:t>
            </a:r>
            <a:endParaRPr lang="en-US" altLang="en-US" dirty="0">
              <a:ea typeface="ＭＳ Ｐゴシック" charset="-128"/>
            </a:endParaRPr>
          </a:p>
        </p:txBody>
      </p:sp>
      <p:graphicFrame>
        <p:nvGraphicFramePr>
          <p:cNvPr id="353283" name="Group 3"/>
          <p:cNvGraphicFramePr>
            <a:graphicFrameLocks noGrp="1"/>
          </p:cNvGraphicFramePr>
          <p:nvPr/>
        </p:nvGraphicFramePr>
        <p:xfrm>
          <a:off x="4189413" y="1901825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3309" name="Group 29"/>
          <p:cNvGraphicFramePr>
            <a:graphicFrameLocks noGrp="1"/>
          </p:cNvGraphicFramePr>
          <p:nvPr/>
        </p:nvGraphicFramePr>
        <p:xfrm>
          <a:off x="3276600" y="3244850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3335" name="Group 55"/>
          <p:cNvGraphicFramePr>
            <a:graphicFrameLocks noGrp="1"/>
          </p:cNvGraphicFramePr>
          <p:nvPr/>
        </p:nvGraphicFramePr>
        <p:xfrm>
          <a:off x="5105400" y="3213100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3361" name="Group 81"/>
          <p:cNvGraphicFramePr>
            <a:graphicFrameLocks noGrp="1"/>
          </p:cNvGraphicFramePr>
          <p:nvPr/>
        </p:nvGraphicFramePr>
        <p:xfrm>
          <a:off x="6400800" y="3213100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3387" name="Group 107"/>
          <p:cNvGraphicFramePr>
            <a:graphicFrameLocks noGrp="1"/>
          </p:cNvGraphicFramePr>
          <p:nvPr/>
        </p:nvGraphicFramePr>
        <p:xfrm>
          <a:off x="1752600" y="3244850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92" name="Line 133"/>
          <p:cNvSpPr>
            <a:spLocks noChangeShapeType="1"/>
          </p:cNvSpPr>
          <p:nvPr/>
        </p:nvSpPr>
        <p:spPr bwMode="auto">
          <a:xfrm flipH="1">
            <a:off x="2514600" y="2663825"/>
            <a:ext cx="1447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3" name="Line 134"/>
          <p:cNvSpPr>
            <a:spLocks noChangeShapeType="1"/>
          </p:cNvSpPr>
          <p:nvPr/>
        </p:nvSpPr>
        <p:spPr bwMode="auto">
          <a:xfrm flipH="1">
            <a:off x="3962400" y="2892425"/>
            <a:ext cx="3429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4" name="Line 135"/>
          <p:cNvSpPr>
            <a:spLocks noChangeShapeType="1"/>
          </p:cNvSpPr>
          <p:nvPr/>
        </p:nvSpPr>
        <p:spPr bwMode="auto">
          <a:xfrm>
            <a:off x="5105400" y="2816225"/>
            <a:ext cx="3429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5" name="Line 136"/>
          <p:cNvSpPr>
            <a:spLocks noChangeShapeType="1"/>
          </p:cNvSpPr>
          <p:nvPr/>
        </p:nvSpPr>
        <p:spPr bwMode="auto">
          <a:xfrm>
            <a:off x="5181600" y="274002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64591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2543</TotalTime>
  <Words>3363</Words>
  <Application>Microsoft Macintosh PowerPoint</Application>
  <PresentationFormat>On-screen Show (4:3)</PresentationFormat>
  <Paragraphs>842</Paragraphs>
  <Slides>45</Slides>
  <Notes>35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8" baseType="lpstr">
      <vt:lpstr>Arial</vt:lpstr>
      <vt:lpstr>Bookman Old Style</vt:lpstr>
      <vt:lpstr>Calibri</vt:lpstr>
      <vt:lpstr>Cambria Math</vt:lpstr>
      <vt:lpstr>Courier New</vt:lpstr>
      <vt:lpstr>Helvetica</vt:lpstr>
      <vt:lpstr>Lucida Grande</vt:lpstr>
      <vt:lpstr>Myriad Pro</vt:lpstr>
      <vt:lpstr>Tahoma</vt:lpstr>
      <vt:lpstr>Times</vt:lpstr>
      <vt:lpstr>Times New Roman</vt:lpstr>
      <vt:lpstr>7_Standarddesign</vt:lpstr>
      <vt:lpstr>Image</vt:lpstr>
      <vt:lpstr>Algorithmen und Datenstrukturen</vt:lpstr>
      <vt:lpstr>Suchgraphen für 2-Personen-Nullsummenspiele </vt:lpstr>
      <vt:lpstr>Typen von Spielen</vt:lpstr>
      <vt:lpstr>Zweipersonen-Spiele</vt:lpstr>
      <vt:lpstr>Entwurfsmuster Suchraumbeschneidung</vt:lpstr>
      <vt:lpstr>Beispiel: Tic-Tac-Toe</vt:lpstr>
      <vt:lpstr>Minimax-Algorithmus</vt:lpstr>
      <vt:lpstr>Erzeuge Spielbaum</vt:lpstr>
      <vt:lpstr>Erzeuge Spielbaum</vt:lpstr>
      <vt:lpstr>Erzeuge Spielbaum</vt:lpstr>
      <vt:lpstr>Erzeuge Spielbaum</vt:lpstr>
      <vt:lpstr>Ein Teilbaum</vt:lpstr>
      <vt:lpstr>Was ist ein guter Zug?</vt:lpstr>
      <vt:lpstr>Minimax</vt:lpstr>
      <vt:lpstr>Minimax</vt:lpstr>
      <vt:lpstr>Minimax</vt:lpstr>
      <vt:lpstr>Minimax</vt:lpstr>
      <vt:lpstr>Minimax: Rekursive Implementation</vt:lpstr>
      <vt:lpstr>Minimax: Rekursive Implementation</vt:lpstr>
      <vt:lpstr>Spielen als naive Suche?</vt:lpstr>
      <vt:lpstr>Lösungsansätze</vt:lpstr>
      <vt:lpstr>1. 𝛼-𝛽-Pruning</vt:lpstr>
      <vt:lpstr>Pruning: Beispiel</vt:lpstr>
      <vt:lpstr>Pruning: Beispiel</vt:lpstr>
      <vt:lpstr>𝛼-𝛽-Pruning</vt:lpstr>
      <vt:lpstr>𝛼-𝛽-Pruning: Algorithmus</vt:lpstr>
      <vt:lpstr>Suche mit Pfadbeschneidung</vt:lpstr>
      <vt:lpstr>Max-Value und Min-Value mit 𝛼-𝛽-Pruning</vt:lpstr>
      <vt:lpstr>𝛼-𝛽-Suchalgorithmus</vt:lpstr>
      <vt:lpstr>𝛼-𝛽-Suchalgorithmus</vt:lpstr>
      <vt:lpstr>𝛼-𝛽-Suchalgorithmus</vt:lpstr>
      <vt:lpstr>𝛼-𝛽-Suchalgorithmus</vt:lpstr>
      <vt:lpstr>𝛼-𝛽-Suchalgorithmus</vt:lpstr>
      <vt:lpstr>𝛼-𝛽-Suchalgorithmus</vt:lpstr>
      <vt:lpstr>𝛼-𝛽-Suchalgorithmus</vt:lpstr>
      <vt:lpstr>𝛼-𝛽-Suchalgorithmus</vt:lpstr>
      <vt:lpstr>𝛼-𝛽-Suchalgorithmus</vt:lpstr>
      <vt:lpstr>𝛼-𝛽-Suchalgorithmus: Eigenschaften</vt:lpstr>
      <vt:lpstr>2. Zugbewertung ohne erschöpfende Suche</vt:lpstr>
      <vt:lpstr>Bewertungsfunktion: Beispiel</vt:lpstr>
      <vt:lpstr>Bewertungsfunktion: Beispiel</vt:lpstr>
      <vt:lpstr>Max-Value mit CUTOFF und EVAL</vt:lpstr>
      <vt:lpstr>Minimax mit CUTOFF: Brauchbarer Algorithmus?</vt:lpstr>
      <vt:lpstr>Meister durch Computer geschlagen im Jahr…</vt:lpstr>
      <vt:lpstr>Bemerkung zur Eingabe bei Graphproblemen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967</cp:revision>
  <cp:lastPrinted>2016-06-23T08:36:12Z</cp:lastPrinted>
  <dcterms:created xsi:type="dcterms:W3CDTF">2010-04-27T12:26:40Z</dcterms:created>
  <dcterms:modified xsi:type="dcterms:W3CDTF">2023-07-06T17:29:04Z</dcterms:modified>
</cp:coreProperties>
</file>