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15"/>
  </p:notesMasterIdLst>
  <p:handoutMasterIdLst>
    <p:handoutMasterId r:id="rId16"/>
  </p:handoutMasterIdLst>
  <p:sldIdLst>
    <p:sldId id="273" r:id="rId2"/>
    <p:sldId id="567" r:id="rId3"/>
    <p:sldId id="569" r:id="rId4"/>
    <p:sldId id="568" r:id="rId5"/>
    <p:sldId id="557" r:id="rId6"/>
    <p:sldId id="570" r:id="rId7"/>
    <p:sldId id="571" r:id="rId8"/>
    <p:sldId id="572" r:id="rId9"/>
    <p:sldId id="574" r:id="rId10"/>
    <p:sldId id="575" r:id="rId11"/>
    <p:sldId id="561" r:id="rId12"/>
    <p:sldId id="564" r:id="rId13"/>
    <p:sldId id="498" r:id="rId1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38FF"/>
    <a:srgbClr val="333398"/>
    <a:srgbClr val="0409FF"/>
    <a:srgbClr val="215968"/>
    <a:srgbClr val="FFA79D"/>
    <a:srgbClr val="38F769"/>
    <a:srgbClr val="00394A"/>
    <a:srgbClr val="003241"/>
    <a:srgbClr val="DAD9D3"/>
    <a:srgbClr val="B2B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50" autoAdjust="0"/>
    <p:restoredTop sz="93673"/>
  </p:normalViewPr>
  <p:slideViewPr>
    <p:cSldViewPr>
      <p:cViewPr varScale="1">
        <p:scale>
          <a:sx n="115" d="100"/>
          <a:sy n="115" d="100"/>
        </p:scale>
        <p:origin x="133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97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21.07.23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21.07.23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/>
              <a:t>Magnus </a:t>
            </a:r>
            <a:r>
              <a:rPr lang="de-DE" sz="2400"/>
              <a:t>Bender (</a:t>
            </a:r>
            <a:r>
              <a:rPr lang="de-DE" sz="2400" dirty="0"/>
              <a:t>Übungen)</a:t>
            </a:r>
          </a:p>
          <a:p>
            <a:pPr eaLnBrk="1" hangingPunct="1">
              <a:defRPr/>
            </a:pPr>
            <a:r>
              <a:rPr lang="de-DE" sz="2400" dirty="0"/>
              <a:t>sowie viele Tutoren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43B0CD-E318-9141-A048-7B8AA9CB622C}"/>
              </a:ext>
            </a:extLst>
          </p:cNvPr>
          <p:cNvSpPr txBox="1"/>
          <p:nvPr/>
        </p:nvSpPr>
        <p:spPr>
          <a:xfrm>
            <a:off x="4060481" y="2321106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Graphen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96087C-61B5-624E-97A3-4C81B5CC759A}"/>
              </a:ext>
            </a:extLst>
          </p:cNvPr>
          <p:cNvSpPr txBox="1"/>
          <p:nvPr/>
        </p:nvSpPr>
        <p:spPr>
          <a:xfrm>
            <a:off x="4803228" y="56860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EDB5318C-9762-CC07-B32F-362B9B77E2A8}"/>
              </a:ext>
            </a:extLst>
          </p:cNvPr>
          <p:cNvSpPr txBox="1"/>
          <p:nvPr/>
        </p:nvSpPr>
        <p:spPr>
          <a:xfrm>
            <a:off x="395536" y="1144965"/>
            <a:ext cx="863158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b="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function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euler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(g)</a:t>
            </a: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# Dictionary, um Grad </a:t>
            </a:r>
            <a:r>
              <a:rPr lang="de-DE" sz="1600" b="0" dirty="0" err="1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fuer</a:t>
            </a:r>
            <a:r>
              <a:rPr lang="de-DE" sz="16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 alle Knoten zu speichern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d = 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Dict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GB" sz="1600" dirty="0" err="1">
                <a:latin typeface="Courier New" panose="02070309020205020404" pitchFamily="49" charset="0"/>
              </a:rPr>
              <a:t>default_value</a:t>
            </a:r>
            <a:r>
              <a:rPr lang="en-GB" sz="1600" dirty="0">
                <a:latin typeface="Courier New" panose="02070309020205020404" pitchFamily="49" charset="0"/>
              </a:rPr>
              <a:t>=0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 </a:t>
            </a:r>
            <a:r>
              <a:rPr lang="de-DE" sz="1600" dirty="0">
                <a:solidFill>
                  <a:srgbClr val="008000"/>
                </a:solidFill>
                <a:latin typeface="Courier New" panose="02070309020205020404" pitchFamily="49" charset="0"/>
              </a:rPr>
              <a:t># mit 0 </a:t>
            </a:r>
            <a:r>
              <a:rPr lang="de-DE" sz="1600" dirty="0" err="1">
                <a:solidFill>
                  <a:srgbClr val="008000"/>
                </a:solidFill>
                <a:latin typeface="Courier New" panose="02070309020205020404" pitchFamily="49" charset="0"/>
              </a:rPr>
              <a:t>fuer</a:t>
            </a:r>
            <a:r>
              <a:rPr lang="de-DE" sz="1600" dirty="0">
                <a:solidFill>
                  <a:srgbClr val="008000"/>
                </a:solidFill>
                <a:latin typeface="Courier New" panose="02070309020205020404" pitchFamily="49" charset="0"/>
              </a:rPr>
              <a:t> alle Knoten initialisieren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(u, v) in </a:t>
            </a:r>
            <a:r>
              <a:rPr lang="de-DE" sz="16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g.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edges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d[u] += </a:t>
            </a:r>
            <a:r>
              <a:rPr lang="de-DE" sz="16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d[v] += </a:t>
            </a:r>
            <a:r>
              <a:rPr lang="de-DE" sz="16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U = </a:t>
            </a:r>
            <a:r>
              <a:rPr lang="de-DE" sz="16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0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degree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in 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values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(d)</a:t>
            </a: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isodd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de-DE" sz="1600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degree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    U += </a:t>
            </a:r>
            <a:r>
              <a:rPr lang="de-DE" sz="16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U == </a:t>
            </a:r>
            <a:r>
              <a:rPr lang="de-DE" sz="16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0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"Eulerkreis"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elseif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U == </a:t>
            </a:r>
            <a:r>
              <a:rPr lang="de-DE" sz="16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2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de-DE" sz="1600" b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Eulerweg</a:t>
            </a:r>
            <a:r>
              <a:rPr lang="de-DE" sz="1600" b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else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sz="1600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sz="1600" b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"⊥"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sz="1600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sz="1600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sz="1600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Algorithmus Euler (2)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5" name="Wolkenförmige Legende 4"/>
          <p:cNvSpPr/>
          <p:nvPr/>
        </p:nvSpPr>
        <p:spPr>
          <a:xfrm>
            <a:off x="4037872" y="2998799"/>
            <a:ext cx="5004048" cy="1584176"/>
          </a:xfrm>
          <a:prstGeom prst="cloudCallout">
            <a:avLst>
              <a:gd name="adj1" fmla="val -46380"/>
              <a:gd name="adj2" fmla="val -4871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>
                <a:solidFill>
                  <a:schemeClr val="tx1"/>
                </a:solidFill>
              </a:rPr>
              <a:t>Aha!</a:t>
            </a:r>
            <a:br>
              <a:rPr lang="de-DE" sz="3200" dirty="0">
                <a:solidFill>
                  <a:schemeClr val="tx1"/>
                </a:solidFill>
              </a:rPr>
            </a:br>
            <a:r>
              <a:rPr lang="de-DE" sz="3200" dirty="0">
                <a:solidFill>
                  <a:schemeClr val="tx1"/>
                </a:solidFill>
              </a:rPr>
              <a:t>O(</a:t>
            </a:r>
            <a:r>
              <a:rPr lang="de-DE" sz="3200" dirty="0" err="1">
                <a:solidFill>
                  <a:schemeClr val="tx1"/>
                </a:solidFill>
              </a:rPr>
              <a:t>n+m</a:t>
            </a:r>
            <a:r>
              <a:rPr lang="de-DE" sz="32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7411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Entwurfsmuster: </a:t>
            </a:r>
            <a:r>
              <a:rPr lang="de-DE" dirty="0"/>
              <a:t>Nachdenken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Existenzproblem:</a:t>
            </a:r>
          </a:p>
          <a:p>
            <a:pPr lvl="1"/>
            <a:r>
              <a:rPr lang="de-DE" dirty="0"/>
              <a:t>Nachdenken wandelt ein scheinbares Suchproblem in eine Berechnung mit linearem Aufwand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n+m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dirty="0"/>
              <a:t>, </a:t>
            </a:r>
            <a:br>
              <a:rPr lang="de-DE" dirty="0"/>
            </a:br>
            <a:r>
              <a:rPr lang="de-DE" dirty="0"/>
              <a:t>wobei </a:t>
            </a:r>
            <a:r>
              <a:rPr lang="de-DE" dirty="0" err="1">
                <a:solidFill>
                  <a:srgbClr val="3C8C93"/>
                </a:solidFill>
              </a:rPr>
              <a:t>n</a:t>
            </a:r>
            <a:r>
              <a:rPr lang="de-DE" dirty="0">
                <a:solidFill>
                  <a:srgbClr val="3C8C93"/>
                </a:solidFill>
              </a:rPr>
              <a:t> </a:t>
            </a:r>
            <a:r>
              <a:rPr lang="de-DE" dirty="0"/>
              <a:t>die Anzahl der Knoten und </a:t>
            </a:r>
            <a:r>
              <a:rPr lang="de-DE" dirty="0">
                <a:solidFill>
                  <a:srgbClr val="3C8C93"/>
                </a:solidFill>
              </a:rPr>
              <a:t>m</a:t>
            </a:r>
            <a:r>
              <a:rPr lang="de-DE" dirty="0"/>
              <a:t> die Anzahl der Kanten im Graphen ist</a:t>
            </a:r>
          </a:p>
          <a:p>
            <a:pPr lvl="1"/>
            <a:endParaRPr lang="de-DE" dirty="0"/>
          </a:p>
          <a:p>
            <a:endParaRPr lang="de-DE" dirty="0"/>
          </a:p>
          <a:p>
            <a:r>
              <a:rPr lang="de-DE" dirty="0"/>
              <a:t>Finden eines Eulerwegs oder eines Eulerkreises, </a:t>
            </a:r>
            <a:br>
              <a:rPr lang="de-DE" dirty="0"/>
            </a:br>
            <a:r>
              <a:rPr lang="de-DE" dirty="0"/>
              <a:t>inkl. Beweis des Satzes: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20BAAC-B95C-F73B-322E-97EF3C5F5888}"/>
              </a:ext>
            </a:extLst>
          </p:cNvPr>
          <p:cNvSpPr txBox="1"/>
          <p:nvPr/>
        </p:nvSpPr>
        <p:spPr>
          <a:xfrm>
            <a:off x="1187624" y="5137805"/>
            <a:ext cx="66247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0" i="0" u="none" strike="noStrike" dirty="0" err="1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Hierholzer</a:t>
            </a:r>
            <a:r>
              <a:rPr lang="en-GB" sz="1400" b="0" i="0" u="none" strike="noStrike" dirty="0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GB" sz="1400" b="0" i="1" u="none" strike="noStrike" dirty="0" err="1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Über</a:t>
            </a:r>
            <a:r>
              <a:rPr lang="en-GB" sz="1400" b="0" i="1" u="none" strike="noStrike" dirty="0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 die </a:t>
            </a:r>
            <a:r>
              <a:rPr lang="en-GB" sz="1400" b="0" i="1" u="none" strike="noStrike" dirty="0" err="1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Möglichkeit</a:t>
            </a:r>
            <a:r>
              <a:rPr lang="en-GB" sz="1400" b="0" i="1" u="none" strike="noStrike" dirty="0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1400" b="0" i="1" u="none" strike="noStrike" dirty="0" err="1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einen</a:t>
            </a:r>
            <a:r>
              <a:rPr lang="en-GB" sz="1400" b="0" i="1" u="none" strike="noStrike" dirty="0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400" b="0" i="1" u="none" strike="noStrike" dirty="0" err="1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Linienzug</a:t>
            </a:r>
            <a:r>
              <a:rPr lang="en-GB" sz="1400" b="0" i="1" u="none" strike="noStrike" dirty="0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400" b="0" i="1" u="none" strike="noStrike" dirty="0" err="1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ohne</a:t>
            </a:r>
            <a:r>
              <a:rPr lang="en-GB" sz="1400" b="0" i="1" u="none" strike="noStrike" dirty="0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400" b="0" i="1" u="none" strike="noStrike" dirty="0" err="1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Wiederholung</a:t>
            </a:r>
            <a:r>
              <a:rPr lang="en-GB" sz="1400" b="0" i="1" u="none" strike="noStrike" dirty="0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 und </a:t>
            </a:r>
            <a:r>
              <a:rPr lang="en-GB" sz="1400" b="0" i="1" u="none" strike="noStrike" dirty="0" err="1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ohne</a:t>
            </a:r>
            <a:r>
              <a:rPr lang="en-GB" sz="1400" b="0" i="1" u="none" strike="noStrike" dirty="0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400" b="0" i="1" u="none" strike="noStrike" dirty="0" err="1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Unterbrechung</a:t>
            </a:r>
            <a:r>
              <a:rPr lang="en-GB" sz="1400" b="0" i="1" u="none" strike="noStrike" dirty="0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400" b="0" i="1" u="none" strike="noStrike" dirty="0" err="1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zu</a:t>
            </a:r>
            <a:r>
              <a:rPr lang="en-GB" sz="1400" b="0" i="1" u="none" strike="noStrike" dirty="0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400" b="0" i="1" u="none" strike="noStrike" dirty="0" err="1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umfahren</a:t>
            </a:r>
            <a:r>
              <a:rPr lang="en-GB" sz="1400" b="0" i="0" u="none" strike="noStrike" dirty="0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1400" b="0" i="0" u="none" strike="noStrike" dirty="0" err="1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Mathematische</a:t>
            </a:r>
            <a:r>
              <a:rPr lang="en-GB" sz="1400" b="0" i="0" u="none" strike="noStrike" dirty="0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400" b="0" i="0" u="none" strike="noStrike" dirty="0" err="1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Annalen</a:t>
            </a:r>
            <a:r>
              <a:rPr lang="en-GB" sz="1400" b="0" i="0" u="none" strike="noStrike" dirty="0">
                <a:solidFill>
                  <a:srgbClr val="1238FF"/>
                </a:solidFill>
                <a:effectLst/>
                <a:latin typeface="Arial" panose="020B0604020202020204" pitchFamily="34" charset="0"/>
              </a:rPr>
              <a:t>, Bd. 6, </a:t>
            </a:r>
            <a:r>
              <a:rPr lang="en-GB" sz="1400" dirty="0">
                <a:solidFill>
                  <a:srgbClr val="1238FF"/>
                </a:solidFill>
                <a:latin typeface="Arial" panose="020B0604020202020204" pitchFamily="34" charset="0"/>
              </a:rPr>
              <a:t>S. 30–32, </a:t>
            </a:r>
            <a:r>
              <a:rPr lang="en-GB" sz="1400" b="1" dirty="0">
                <a:solidFill>
                  <a:srgbClr val="FF0000"/>
                </a:solidFill>
                <a:latin typeface="Arial" panose="020B0604020202020204" pitchFamily="34" charset="0"/>
              </a:rPr>
              <a:t>1873</a:t>
            </a:r>
            <a:r>
              <a:rPr lang="en-GB" sz="1400" dirty="0">
                <a:solidFill>
                  <a:srgbClr val="1238FF"/>
                </a:solidFill>
                <a:latin typeface="Arial" panose="020B0604020202020204" pitchFamily="34" charset="0"/>
              </a:rPr>
              <a:t>.</a:t>
            </a:r>
            <a:endParaRPr lang="en-DE" sz="1400" dirty="0">
              <a:solidFill>
                <a:srgbClr val="1238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011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Kleine Modifikation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Bisher studiertes Problem: „</a:t>
            </a:r>
            <a:r>
              <a:rPr lang="de-DE" dirty="0">
                <a:solidFill>
                  <a:srgbClr val="0000FF"/>
                </a:solidFill>
              </a:rPr>
              <a:t>Euler-Kreis/Weg vorhanden</a:t>
            </a:r>
            <a:r>
              <a:rPr lang="de-DE" dirty="0"/>
              <a:t>“</a:t>
            </a:r>
            <a:br>
              <a:rPr lang="de-DE" dirty="0"/>
            </a:br>
            <a:r>
              <a:rPr lang="de-DE" dirty="0"/>
              <a:t>Jede </a:t>
            </a:r>
            <a:r>
              <a:rPr lang="de-DE" dirty="0">
                <a:solidFill>
                  <a:srgbClr val="FF0000"/>
                </a:solidFill>
              </a:rPr>
              <a:t>Kante</a:t>
            </a:r>
            <a:r>
              <a:rPr lang="de-DE" dirty="0"/>
              <a:t> einmal überschritten</a:t>
            </a:r>
          </a:p>
          <a:p>
            <a:r>
              <a:rPr lang="de-DE" dirty="0"/>
              <a:t>Neues Problem: „</a:t>
            </a:r>
            <a:r>
              <a:rPr lang="de-DE" dirty="0">
                <a:solidFill>
                  <a:srgbClr val="0000FF"/>
                </a:solidFill>
              </a:rPr>
              <a:t>Hamilton-Kreis vorhanden</a:t>
            </a:r>
            <a:r>
              <a:rPr lang="de-DE" dirty="0"/>
              <a:t>“</a:t>
            </a:r>
            <a:br>
              <a:rPr lang="de-DE" dirty="0"/>
            </a:br>
            <a:r>
              <a:rPr lang="de-DE" dirty="0"/>
              <a:t>Jeder </a:t>
            </a:r>
            <a:r>
              <a:rPr lang="de-DE" dirty="0">
                <a:solidFill>
                  <a:srgbClr val="FF0000"/>
                </a:solidFill>
              </a:rPr>
              <a:t>Knoten</a:t>
            </a:r>
            <a:r>
              <a:rPr lang="de-DE" dirty="0"/>
              <a:t> genau einmal berührt</a:t>
            </a:r>
          </a:p>
          <a:p>
            <a:r>
              <a:rPr lang="de-DE" dirty="0"/>
              <a:t>Ist erheblich schwieriger, es gibt weder</a:t>
            </a:r>
            <a:br>
              <a:rPr lang="de-DE" dirty="0"/>
            </a:br>
            <a:r>
              <a:rPr lang="de-DE" dirty="0"/>
              <a:t>eine einfache hinreichende Bedingung</a:t>
            </a:r>
            <a:br>
              <a:rPr lang="de-DE" dirty="0"/>
            </a:br>
            <a:r>
              <a:rPr lang="de-DE" dirty="0"/>
              <a:t>noch eine einfache notwendige Bedingung</a:t>
            </a:r>
          </a:p>
          <a:p>
            <a:r>
              <a:rPr lang="de-DE" dirty="0"/>
              <a:t>Interessanterweise ist es einfach, eine vorgeschlagene Lösung zu verifizieren</a:t>
            </a:r>
          </a:p>
          <a:p>
            <a:pPr lvl="1"/>
            <a:r>
              <a:rPr lang="de-DE" dirty="0"/>
              <a:t>NB: Einfache Verifikation </a:t>
            </a:r>
            <a:r>
              <a:rPr lang="de-DE"/>
              <a:t>ist notwendigerweise</a:t>
            </a:r>
            <a:br>
              <a:rPr lang="de-DE"/>
            </a:br>
            <a:r>
              <a:rPr lang="de-DE"/>
              <a:t>nicht </a:t>
            </a:r>
            <a:r>
              <a:rPr lang="de-DE" dirty="0"/>
              <a:t>immer der Fall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pic>
        <p:nvPicPr>
          <p:cNvPr id="5" name="Bild 4" descr="440px-Hamiltonian_path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988841"/>
            <a:ext cx="1973212" cy="1888006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7740352" y="3861048"/>
            <a:ext cx="1043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[Wikipedia]</a:t>
            </a:r>
          </a:p>
        </p:txBody>
      </p:sp>
    </p:spTree>
    <p:extLst>
      <p:ext uri="{BB962C8B-B14F-4D97-AF65-F5344CB8AC3E}">
        <p14:creationId xmlns:p14="http://schemas.microsoft.com/office/powerpoint/2010/main" val="3769453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Probleme über Graphen zur </a:t>
            </a:r>
            <a:r>
              <a:rPr lang="de-DE" dirty="0">
                <a:solidFill>
                  <a:srgbClr val="0409FF"/>
                </a:solidFill>
              </a:rPr>
              <a:t>Modellierung von Anwendungsproblemen</a:t>
            </a:r>
          </a:p>
          <a:p>
            <a:r>
              <a:rPr lang="de-DE" dirty="0"/>
              <a:t>Verständnis für Probleme über Graphen</a:t>
            </a:r>
          </a:p>
          <a:p>
            <a:pPr lvl="1"/>
            <a:r>
              <a:rPr lang="de-DE" dirty="0"/>
              <a:t>Nicht immer muss man nach Wegen </a:t>
            </a:r>
            <a:r>
              <a:rPr lang="de-DE" i="1" dirty="0"/>
              <a:t>suchen</a:t>
            </a:r>
            <a:r>
              <a:rPr lang="de-DE" dirty="0"/>
              <a:t>...</a:t>
            </a:r>
          </a:p>
          <a:p>
            <a:pPr lvl="1"/>
            <a:r>
              <a:rPr lang="de-DE" dirty="0"/>
              <a:t>Manchmal reicht die Betrachtung von </a:t>
            </a:r>
            <a:r>
              <a:rPr lang="de-DE" dirty="0" err="1"/>
              <a:t>polynomial</a:t>
            </a:r>
            <a:r>
              <a:rPr lang="de-DE" dirty="0"/>
              <a:t> berechenbaren Eigenschaften des Graphen, um ein Problem zu entscheiden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3561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Königsberger Brückenproblem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Gibt es einen Weg über alle sieben Brücken von einem beliebigen Ausgangspunkt zurück zum Ausgangspunkt?</a:t>
            </a:r>
          </a:p>
          <a:p>
            <a:r>
              <a:rPr lang="de-DE" dirty="0"/>
              <a:t>Wobei jede Brücke genau einmal benutzt wird.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pic>
        <p:nvPicPr>
          <p:cNvPr id="6" name="Bild 5" descr="Screen Shot 2015-06-17 at 14.21.3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33" y="2780928"/>
            <a:ext cx="8308023" cy="286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74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Transformation des Problems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Darstellung als Prüfung von </a:t>
            </a:r>
            <a:r>
              <a:rPr lang="de-DE" dirty="0" err="1"/>
              <a:t>Grapheigenschaften</a:t>
            </a:r>
            <a:endParaRPr lang="de-DE" dirty="0"/>
          </a:p>
          <a:p>
            <a:r>
              <a:rPr lang="de-DE" dirty="0"/>
              <a:t>Insel, Landgebiet: Knoten</a:t>
            </a:r>
          </a:p>
          <a:p>
            <a:r>
              <a:rPr lang="de-DE" dirty="0"/>
              <a:t>Gebietsnamen</a:t>
            </a:r>
          </a:p>
          <a:p>
            <a:pPr lvl="1"/>
            <a:r>
              <a:rPr lang="de-DE" dirty="0"/>
              <a:t>Knotenbeschriftung </a:t>
            </a:r>
            <a:br>
              <a:rPr lang="de-DE" dirty="0"/>
            </a:br>
            <a:r>
              <a:rPr lang="de-DE" dirty="0"/>
              <a:t>aus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{S, I, N ,O}</a:t>
            </a:r>
          </a:p>
          <a:p>
            <a:r>
              <a:rPr lang="de-DE" dirty="0"/>
              <a:t>Brücken: Kanten</a:t>
            </a:r>
          </a:p>
          <a:p>
            <a:r>
              <a:rPr lang="de-DE" dirty="0"/>
              <a:t>Brückennamen: </a:t>
            </a:r>
          </a:p>
          <a:p>
            <a:pPr lvl="1"/>
            <a:r>
              <a:rPr lang="de-DE" dirty="0"/>
              <a:t>Kantenbeschriftung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pic>
        <p:nvPicPr>
          <p:cNvPr id="5" name="Bild 4" descr="Screen Shot 2015-06-17 at 14.29.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848" y="2780928"/>
            <a:ext cx="3640552" cy="3390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232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Definition des Problems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Eingabe: </a:t>
            </a:r>
          </a:p>
          <a:p>
            <a:pPr lvl="1"/>
            <a:r>
              <a:rPr lang="de-DE" dirty="0"/>
              <a:t>Welche Brücke führt von wo nach wo.</a:t>
            </a:r>
          </a:p>
          <a:p>
            <a:r>
              <a:rPr lang="de-DE" dirty="0"/>
              <a:t>Ausgabe: </a:t>
            </a:r>
          </a:p>
          <a:p>
            <a:pPr lvl="1"/>
            <a:r>
              <a:rPr lang="de-DE" dirty="0"/>
              <a:t>Ja, es gibt einen geschlossenen Weg </a:t>
            </a:r>
            <a:br>
              <a:rPr lang="de-DE" dirty="0"/>
            </a:br>
            <a:r>
              <a:rPr lang="de-DE" dirty="0"/>
              <a:t>(alle Landstücke besucht  und Anfang = Ende) </a:t>
            </a:r>
            <a:br>
              <a:rPr lang="de-DE" dirty="0"/>
            </a:br>
            <a:r>
              <a:rPr lang="de-DE" dirty="0"/>
              <a:t>oder nur einen offenen Weg </a:t>
            </a:r>
            <a:br>
              <a:rPr lang="de-DE" dirty="0"/>
            </a:br>
            <a:r>
              <a:rPr lang="de-DE" dirty="0"/>
              <a:t>(alle Landstücke besucht aber Anfang ≠ Ende) oder</a:t>
            </a:r>
          </a:p>
          <a:p>
            <a:pPr lvl="1"/>
            <a:r>
              <a:rPr lang="de-DE" dirty="0"/>
              <a:t>Nein, es gibt keine Lösung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9160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Entwurfsmuster Suchproblem?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Idee für ein Verfahren:</a:t>
            </a:r>
          </a:p>
          <a:p>
            <a:pPr lvl="1"/>
            <a:r>
              <a:rPr lang="de-DE" dirty="0"/>
              <a:t>Starte an einem Ort (z.B. Süden)</a:t>
            </a:r>
          </a:p>
          <a:p>
            <a:pPr lvl="1"/>
            <a:r>
              <a:rPr lang="de-DE" dirty="0"/>
              <a:t>Durchlaufe alle möglichen Wege unter Einhaltungen der Bedingungen, so dass der Startort (Süden) wieder erreicht wird und </a:t>
            </a:r>
            <a:r>
              <a:rPr lang="de-DE" dirty="0">
                <a:solidFill>
                  <a:srgbClr val="1238FF"/>
                </a:solidFill>
              </a:rPr>
              <a:t>jede Brücke genau einmal benutzt </a:t>
            </a:r>
            <a:r>
              <a:rPr lang="de-DE" dirty="0"/>
              <a:t>wird</a:t>
            </a:r>
          </a:p>
          <a:p>
            <a:pPr lvl="1"/>
            <a:r>
              <a:rPr lang="de-DE" dirty="0"/>
              <a:t>Wenn Weg gefunden, Lösung ausgeben</a:t>
            </a:r>
            <a:br>
              <a:rPr lang="de-DE" dirty="0"/>
            </a:br>
            <a:r>
              <a:rPr lang="de-DE" dirty="0"/>
              <a:t>Und sonst ?</a:t>
            </a:r>
          </a:p>
          <a:p>
            <a:pPr lvl="1"/>
            <a:r>
              <a:rPr lang="de-DE" dirty="0"/>
              <a:t>Frage: Müssen wir für einen offenen Weg sogar von jedem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Ort ∈ {N, S, O, I} </a:t>
            </a:r>
            <a:r>
              <a:rPr lang="de-DE" dirty="0"/>
              <a:t>aus unsere Suche beginnen?</a:t>
            </a:r>
          </a:p>
          <a:p>
            <a:r>
              <a:rPr lang="de-DE" dirty="0"/>
              <a:t>Es ergäbe sich ein Verfahren mit hohem Aufwand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68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Beobachtung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Es reicht vielleicht, nur die </a:t>
            </a:r>
            <a:br>
              <a:rPr lang="de-DE" dirty="0"/>
            </a:br>
            <a:r>
              <a:rPr lang="de-DE" dirty="0">
                <a:solidFill>
                  <a:srgbClr val="0409FF"/>
                </a:solidFill>
              </a:rPr>
              <a:t>Anzahl der Brücken </a:t>
            </a:r>
            <a:r>
              <a:rPr lang="de-DE" dirty="0"/>
              <a:t>zwischen </a:t>
            </a:r>
            <a:br>
              <a:rPr lang="de-DE" dirty="0"/>
            </a:br>
            <a:r>
              <a:rPr lang="de-DE" dirty="0"/>
              <a:t>zwei Knoten zu erfassen</a:t>
            </a:r>
          </a:p>
          <a:p>
            <a:r>
              <a:rPr lang="de-DE" dirty="0"/>
              <a:t>Beim </a:t>
            </a:r>
            <a:r>
              <a:rPr lang="de-DE" dirty="0">
                <a:solidFill>
                  <a:srgbClr val="0409FF"/>
                </a:solidFill>
              </a:rPr>
              <a:t>Passieren</a:t>
            </a:r>
            <a:r>
              <a:rPr lang="de-DE" dirty="0"/>
              <a:t> eines Knotens </a:t>
            </a:r>
            <a:br>
              <a:rPr lang="de-DE" dirty="0"/>
            </a:br>
            <a:r>
              <a:rPr lang="de-DE" dirty="0"/>
              <a:t>(hin- und wieder weg) werden </a:t>
            </a:r>
            <a:br>
              <a:rPr lang="de-DE" dirty="0"/>
            </a:br>
            <a:r>
              <a:rPr lang="de-DE" dirty="0"/>
              <a:t>zwei </a:t>
            </a:r>
            <a:r>
              <a:rPr lang="de-DE" dirty="0">
                <a:solidFill>
                  <a:srgbClr val="0409FF"/>
                </a:solidFill>
              </a:rPr>
              <a:t>anliegende Kanten </a:t>
            </a:r>
            <a:br>
              <a:rPr lang="de-DE" dirty="0">
                <a:solidFill>
                  <a:srgbClr val="0409FF"/>
                </a:solidFill>
              </a:rPr>
            </a:br>
            <a:r>
              <a:rPr lang="de-DE" dirty="0">
                <a:solidFill>
                  <a:srgbClr val="0409FF"/>
                </a:solidFill>
              </a:rPr>
              <a:t>verwendet</a:t>
            </a:r>
          </a:p>
          <a:p>
            <a:r>
              <a:rPr lang="de-DE" dirty="0"/>
              <a:t>Ein Knoten mit einer </a:t>
            </a:r>
            <a:r>
              <a:rPr lang="de-DE" dirty="0">
                <a:solidFill>
                  <a:srgbClr val="0409FF"/>
                </a:solidFill>
              </a:rPr>
              <a:t>ungeraden </a:t>
            </a:r>
            <a:br>
              <a:rPr lang="de-DE" dirty="0">
                <a:solidFill>
                  <a:srgbClr val="0409FF"/>
                </a:solidFill>
              </a:rPr>
            </a:br>
            <a:r>
              <a:rPr lang="de-DE" dirty="0">
                <a:solidFill>
                  <a:srgbClr val="0409FF"/>
                </a:solidFill>
              </a:rPr>
              <a:t>Anzahl </a:t>
            </a:r>
            <a:r>
              <a:rPr lang="de-DE" dirty="0"/>
              <a:t>von anliegenden Kanten </a:t>
            </a:r>
            <a:br>
              <a:rPr lang="de-DE" dirty="0"/>
            </a:br>
            <a:r>
              <a:rPr lang="de-DE" dirty="0"/>
              <a:t>kann also nur ein </a:t>
            </a:r>
            <a:r>
              <a:rPr lang="de-DE" dirty="0">
                <a:solidFill>
                  <a:srgbClr val="0409FF"/>
                </a:solidFill>
              </a:rPr>
              <a:t>Randknoten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des gesuchten Weges sein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pic>
        <p:nvPicPr>
          <p:cNvPr id="5" name="Bild 4" descr="Screen Shot 2015-06-17 at 14.33.1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408" y="1556792"/>
            <a:ext cx="2793056" cy="436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53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Umformulierung des Problems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r>
              <a:rPr lang="de-DE" sz="2400" dirty="0"/>
              <a:t>Gibt es einen Weg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(zusammenhängende Folge von Kanten)</a:t>
            </a:r>
            <a:r>
              <a:rPr lang="de-DE" sz="2400" dirty="0"/>
              <a:t>, </a:t>
            </a:r>
            <a:br>
              <a:rPr lang="de-DE" sz="2400" dirty="0"/>
            </a:br>
            <a:r>
              <a:rPr lang="de-DE" sz="2400" dirty="0"/>
              <a:t>der alle Kanten genau einmal enthält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(Knoten beliebig oft)</a:t>
            </a:r>
            <a:r>
              <a:rPr lang="de-DE" sz="2400" dirty="0"/>
              <a:t> </a:t>
            </a:r>
            <a:br>
              <a:rPr lang="de-DE" sz="2400" dirty="0"/>
            </a:br>
            <a:r>
              <a:rPr lang="de-DE" sz="2400" dirty="0"/>
              <a:t>und möglichst geschlossen ist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(Anfangsknoten = Endknoten)</a:t>
            </a:r>
          </a:p>
          <a:p>
            <a:pPr lvl="1"/>
            <a:r>
              <a:rPr lang="de-DE" sz="2000" dirty="0"/>
              <a:t>Wir beschränken uns auf die </a:t>
            </a:r>
            <a:r>
              <a:rPr lang="de-DE" sz="2000" dirty="0">
                <a:solidFill>
                  <a:srgbClr val="FF0000"/>
                </a:solidFill>
              </a:rPr>
              <a:t>Frage nach der Existenz </a:t>
            </a:r>
            <a:r>
              <a:rPr lang="de-DE" sz="2000" dirty="0"/>
              <a:t>eines solchen Wegs (und verzichten auf die Bestimmung eines solchen Weges, falls es ihn gibt)</a:t>
            </a:r>
          </a:p>
          <a:p>
            <a:r>
              <a:rPr lang="de-DE" sz="2400" dirty="0"/>
              <a:t>Besitzt der Graph einen </a:t>
            </a:r>
            <a:r>
              <a:rPr lang="de-DE" sz="2400" dirty="0" err="1">
                <a:solidFill>
                  <a:srgbClr val="0409FF"/>
                </a:solidFill>
              </a:rPr>
              <a:t>Eulerweg</a:t>
            </a:r>
            <a:r>
              <a:rPr lang="de-DE" sz="2400" dirty="0"/>
              <a:t> bzw. </a:t>
            </a:r>
            <a:r>
              <a:rPr lang="de-DE" sz="2400" dirty="0">
                <a:solidFill>
                  <a:srgbClr val="0409FF"/>
                </a:solidFill>
              </a:rPr>
              <a:t>Eulerkreis</a:t>
            </a:r>
            <a:r>
              <a:rPr lang="de-DE" sz="2400" dirty="0"/>
              <a:t>?</a:t>
            </a:r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2339752" y="602302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Trotz seines Namens ist der Eulerkreis kein Kreis, zumindest wenn man der häufigen Definition folgt, nach der sich in einem Kreis kein Knoten wiederholen darf.</a:t>
            </a:r>
          </a:p>
        </p:txBody>
      </p:sp>
    </p:spTree>
    <p:extLst>
      <p:ext uri="{BB962C8B-B14F-4D97-AF65-F5344CB8AC3E}">
        <p14:creationId xmlns:p14="http://schemas.microsoft.com/office/powerpoint/2010/main" val="26512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auf </a:t>
            </a:r>
            <a:r>
              <a:rPr lang="de-DE" dirty="0" err="1"/>
              <a:t>Graphenebene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68875"/>
          </a:xfrm>
        </p:spPr>
        <p:txBody>
          <a:bodyPr/>
          <a:lstStyle/>
          <a:p>
            <a:r>
              <a:rPr lang="de-DE" sz="2400" dirty="0"/>
              <a:t>Beim Passieren eines Knotens (hin- und wieder weg) werden zwei anliegende Kanten verwendet</a:t>
            </a:r>
          </a:p>
          <a:p>
            <a:r>
              <a:rPr lang="de-DE" sz="2400" dirty="0"/>
              <a:t>Ein Knoten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/>
              <a:t>mit einer ungeraden Anzahl von anliegenden Kanten kann also nur ein Randknoten des gesuchten Weges sein</a:t>
            </a:r>
          </a:p>
          <a:p>
            <a:r>
              <a:rPr lang="de-DE" sz="2400" dirty="0"/>
              <a:t>Die Anzahl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400" dirty="0"/>
              <a:t> solcher Knoten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de-DE" sz="2400" dirty="0"/>
            </a:br>
            <a:r>
              <a:rPr lang="de-DE" sz="2400" dirty="0"/>
              <a:t>kann nur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0</a:t>
            </a:r>
            <a:r>
              <a:rPr lang="de-DE" sz="2400" dirty="0"/>
              <a:t> oder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de-DE" sz="2400" dirty="0"/>
              <a:t> sein</a:t>
            </a:r>
          </a:p>
          <a:p>
            <a:r>
              <a:rPr lang="de-DE" sz="2400" dirty="0"/>
              <a:t>Hinreichende Bedingung: Wenn</a:t>
            </a:r>
          </a:p>
          <a:p>
            <a:pPr lvl="1"/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U = 0 </a:t>
            </a:r>
            <a:r>
              <a:rPr lang="de-DE" sz="2000" dirty="0"/>
              <a:t>: dann existiert Eulerkreis </a:t>
            </a:r>
            <a:br>
              <a:rPr lang="de-DE" sz="2000" dirty="0"/>
            </a:br>
            <a:r>
              <a:rPr lang="de-DE" sz="2000" dirty="0"/>
              <a:t>(mit beliebigem Anfang!)</a:t>
            </a:r>
          </a:p>
          <a:p>
            <a:pPr lvl="1"/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U = 2 </a:t>
            </a:r>
            <a:r>
              <a:rPr lang="de-DE" sz="2000" dirty="0"/>
              <a:t>: dann existiert </a:t>
            </a:r>
            <a:r>
              <a:rPr lang="de-DE" sz="2000" dirty="0" err="1"/>
              <a:t>Eulerweg</a:t>
            </a:r>
            <a:endParaRPr lang="de-DE" sz="2000" dirty="0"/>
          </a:p>
          <a:p>
            <a:pPr lvl="1"/>
            <a:r>
              <a:rPr lang="de-DE" sz="2000" dirty="0"/>
              <a:t>sonst existiert keine Lösung</a:t>
            </a:r>
          </a:p>
          <a:p>
            <a:r>
              <a:rPr lang="de-DE" sz="2200" dirty="0"/>
              <a:t>Ohne Beweis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843808" y="6021288"/>
            <a:ext cx="3672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rgbClr val="0000FF"/>
                </a:solidFill>
              </a:rPr>
              <a:t>Aus einer Arbeit von Leonhard Euler, </a:t>
            </a:r>
            <a:r>
              <a:rPr lang="de-DE" sz="1200" b="1" dirty="0">
                <a:solidFill>
                  <a:srgbClr val="FF0000"/>
                </a:solidFill>
              </a:rPr>
              <a:t>1736</a:t>
            </a:r>
          </a:p>
          <a:p>
            <a:r>
              <a:rPr lang="de-DE" sz="1200" dirty="0">
                <a:solidFill>
                  <a:srgbClr val="0000FF"/>
                </a:solidFill>
              </a:rPr>
              <a:t>Wladimir </a:t>
            </a:r>
            <a:r>
              <a:rPr lang="de-DE" sz="1200" dirty="0" err="1">
                <a:solidFill>
                  <a:srgbClr val="0000FF"/>
                </a:solidFill>
              </a:rPr>
              <a:t>Velminski</a:t>
            </a:r>
            <a:r>
              <a:rPr lang="de-DE" sz="1200" dirty="0">
                <a:solidFill>
                  <a:srgbClr val="0000FF"/>
                </a:solidFill>
              </a:rPr>
              <a:t>: </a:t>
            </a:r>
            <a:r>
              <a:rPr lang="de-DE" sz="1200" i="1" dirty="0">
                <a:solidFill>
                  <a:srgbClr val="0000FF"/>
                </a:solidFill>
              </a:rPr>
              <a:t>Leonhard Euler. Die Geburt der Graphentheorie</a:t>
            </a:r>
            <a:r>
              <a:rPr lang="de-DE" sz="1200" dirty="0">
                <a:solidFill>
                  <a:srgbClr val="0000FF"/>
                </a:solidFill>
              </a:rPr>
              <a:t>. Kulturverlag </a:t>
            </a:r>
            <a:r>
              <a:rPr lang="de-DE" sz="1200" dirty="0" err="1">
                <a:solidFill>
                  <a:srgbClr val="0000FF"/>
                </a:solidFill>
              </a:rPr>
              <a:t>Kadmos</a:t>
            </a:r>
            <a:r>
              <a:rPr lang="de-DE" sz="1200" dirty="0">
                <a:solidFill>
                  <a:srgbClr val="0000FF"/>
                </a:solidFill>
              </a:rPr>
              <a:t>, Berlin </a:t>
            </a:r>
            <a:r>
              <a:rPr lang="de-DE" sz="1200" b="1" dirty="0">
                <a:solidFill>
                  <a:srgbClr val="FF0000"/>
                </a:solidFill>
              </a:rPr>
              <a:t>2008</a:t>
            </a:r>
          </a:p>
        </p:txBody>
      </p:sp>
      <p:pic>
        <p:nvPicPr>
          <p:cNvPr id="6" name="Bild 4" descr="Screen Shot 2015-06-17 at 14.33.12.png">
            <a:extLst>
              <a:ext uri="{FF2B5EF4-FFF2-40B4-BE49-F238E27FC236}">
                <a16:creationId xmlns:a16="http://schemas.microsoft.com/office/drawing/2014/main" id="{4CECF579-052F-7E76-106F-1AE35607C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342828"/>
            <a:ext cx="1944215" cy="3038500"/>
          </a:xfrm>
          <a:prstGeom prst="rect">
            <a:avLst/>
          </a:prstGeom>
        </p:spPr>
      </p:pic>
      <p:sp>
        <p:nvSpPr>
          <p:cNvPr id="7" name="Cloud Callout 6">
            <a:extLst>
              <a:ext uri="{FF2B5EF4-FFF2-40B4-BE49-F238E27FC236}">
                <a16:creationId xmlns:a16="http://schemas.microsoft.com/office/drawing/2014/main" id="{6F024CD4-4EC6-B311-9CCC-BD492B033119}"/>
              </a:ext>
            </a:extLst>
          </p:cNvPr>
          <p:cNvSpPr/>
          <p:nvPr/>
        </p:nvSpPr>
        <p:spPr>
          <a:xfrm>
            <a:off x="7020272" y="2838772"/>
            <a:ext cx="2123728" cy="1296144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Existiert Eulerweg bzw. –kreis?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C09978-2D0B-2BCB-95DC-E2217E6721CD}"/>
              </a:ext>
            </a:extLst>
          </p:cNvPr>
          <p:cNvSpPr txBox="1"/>
          <p:nvPr/>
        </p:nvSpPr>
        <p:spPr>
          <a:xfrm>
            <a:off x="6372200" y="5188441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b="1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09706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2965EB73-360E-E3CE-984F-A1FC0856A5D4}"/>
              </a:ext>
            </a:extLst>
          </p:cNvPr>
          <p:cNvSpPr txBox="1"/>
          <p:nvPr/>
        </p:nvSpPr>
        <p:spPr>
          <a:xfrm>
            <a:off x="457199" y="1230975"/>
            <a:ext cx="8507413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b="0" dirty="0" err="1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function</a:t>
            </a:r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euler</a:t>
            </a:r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(g)</a:t>
            </a:r>
          </a:p>
          <a:p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U = </a:t>
            </a:r>
            <a:r>
              <a:rPr lang="de-DE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0</a:t>
            </a:r>
            <a:endParaRPr lang="de-DE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for</a:t>
            </a:r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v in </a:t>
            </a:r>
            <a:r>
              <a:rPr lang="de-DE" b="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g</a:t>
            </a:r>
            <a:r>
              <a:rPr lang="de-DE" dirty="0" err="1">
                <a:solidFill>
                  <a:srgbClr val="000000"/>
                </a:solidFill>
                <a:latin typeface="Courier New" panose="02070309020205020404" pitchFamily="49" charset="0"/>
              </a:rPr>
              <a:t>.vertices</a:t>
            </a:r>
            <a:endParaRPr lang="de-DE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isodd</a:t>
            </a:r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de-DE" b="0" dirty="0" err="1">
                <a:solidFill>
                  <a:srgbClr val="795E26"/>
                </a:solidFill>
                <a:effectLst/>
                <a:latin typeface="Courier New" panose="02070309020205020404" pitchFamily="49" charset="0"/>
              </a:rPr>
              <a:t>degree</a:t>
            </a:r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(v, g))</a:t>
            </a:r>
          </a:p>
          <a:p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    U += </a:t>
            </a:r>
            <a:r>
              <a:rPr lang="de-DE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1</a:t>
            </a:r>
            <a:endParaRPr lang="de-DE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U == </a:t>
            </a:r>
            <a:r>
              <a:rPr lang="de-DE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0</a:t>
            </a:r>
            <a:endParaRPr lang="de-DE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b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"Eulerkreis"</a:t>
            </a:r>
            <a:endParaRPr lang="de-DE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elseif</a:t>
            </a:r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U == </a:t>
            </a:r>
            <a:r>
              <a:rPr lang="de-DE" b="0" dirty="0">
                <a:solidFill>
                  <a:srgbClr val="098658"/>
                </a:solidFill>
                <a:effectLst/>
                <a:latin typeface="Courier New" panose="02070309020205020404" pitchFamily="49" charset="0"/>
              </a:rPr>
              <a:t>2</a:t>
            </a:r>
            <a:endParaRPr lang="de-DE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b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de-DE" b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Eulerweg</a:t>
            </a:r>
            <a:r>
              <a:rPr lang="de-DE" b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endParaRPr lang="de-DE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else</a:t>
            </a:r>
            <a:endParaRPr lang="de-DE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de-DE" b="0" dirty="0" err="1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de-DE" b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"⊥"</a:t>
            </a:r>
            <a:endParaRPr lang="de-DE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de-DE" b="0" dirty="0">
                <a:solidFill>
                  <a:srgbClr val="AF00DB"/>
                </a:solidFill>
                <a:effectLst/>
                <a:latin typeface="Courier New" panose="02070309020205020404" pitchFamily="49" charset="0"/>
              </a:rPr>
              <a:t>end</a:t>
            </a:r>
            <a:endParaRPr lang="de-DE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r>
              <a:rPr lang="de-DE" dirty="0">
                <a:solidFill>
                  <a:srgbClr val="0000FF"/>
                </a:solidFill>
                <a:latin typeface="Courier New" panose="02070309020205020404" pitchFamily="49" charset="0"/>
              </a:rPr>
              <a:t>end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Algorithmus Euler (1) </a:t>
            </a:r>
            <a:r>
              <a:rPr lang="de-DE"/>
              <a:t>für Graph (V, E)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5" name="Wolkenförmige Legende 4"/>
          <p:cNvSpPr/>
          <p:nvPr/>
        </p:nvSpPr>
        <p:spPr>
          <a:xfrm>
            <a:off x="5076180" y="1124744"/>
            <a:ext cx="3888432" cy="1584176"/>
          </a:xfrm>
          <a:prstGeom prst="cloudCallout">
            <a:avLst>
              <a:gd name="adj1" fmla="val -89480"/>
              <a:gd name="adj2" fmla="val 757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tx1"/>
                </a:solidFill>
              </a:rPr>
              <a:t>Wieviele</a:t>
            </a:r>
            <a:r>
              <a:rPr lang="de-DE" dirty="0">
                <a:solidFill>
                  <a:schemeClr val="tx1"/>
                </a:solidFill>
              </a:rPr>
              <a:t> Schritte benötigt </a:t>
            </a:r>
            <a:r>
              <a:rPr lang="de-DE" dirty="0" err="1">
                <a:solidFill>
                  <a:schemeClr val="tx1"/>
                </a:solidFill>
              </a:rPr>
              <a:t>degree</a:t>
            </a:r>
            <a:r>
              <a:rPr lang="de-DE" dirty="0">
                <a:solidFill>
                  <a:schemeClr val="tx1"/>
                </a:solidFill>
              </a:rPr>
              <a:t>(v, </a:t>
            </a:r>
            <a:r>
              <a:rPr lang="de-DE" dirty="0" err="1">
                <a:solidFill>
                  <a:schemeClr val="tx1"/>
                </a:solidFill>
              </a:rPr>
              <a:t>g</a:t>
            </a:r>
            <a:r>
              <a:rPr lang="de-DE" dirty="0">
                <a:solidFill>
                  <a:schemeClr val="tx1"/>
                </a:solidFill>
              </a:rPr>
              <a:t>)?</a:t>
            </a:r>
          </a:p>
        </p:txBody>
      </p:sp>
      <p:sp>
        <p:nvSpPr>
          <p:cNvPr id="7" name="Wolkenförmige Legende 6"/>
          <p:cNvSpPr/>
          <p:nvPr/>
        </p:nvSpPr>
        <p:spPr>
          <a:xfrm>
            <a:off x="4067944" y="3176307"/>
            <a:ext cx="5004048" cy="1584176"/>
          </a:xfrm>
          <a:prstGeom prst="cloudCallout">
            <a:avLst>
              <a:gd name="adj1" fmla="val -64422"/>
              <a:gd name="adj2" fmla="val -8817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O(m) mit m = |E|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Oh! Und das in einer Schleife! Macht O(</a:t>
            </a:r>
            <a:r>
              <a:rPr lang="de-DE" dirty="0" err="1">
                <a:solidFill>
                  <a:schemeClr val="tx1"/>
                </a:solidFill>
              </a:rPr>
              <a:t>nm</a:t>
            </a:r>
            <a:r>
              <a:rPr lang="de-DE" dirty="0">
                <a:solidFill>
                  <a:schemeClr val="tx1"/>
                </a:solidFill>
              </a:rPr>
              <a:t>) insgesamt.</a:t>
            </a:r>
          </a:p>
        </p:txBody>
      </p:sp>
    </p:spTree>
    <p:extLst>
      <p:ext uri="{BB962C8B-B14F-4D97-AF65-F5344CB8AC3E}">
        <p14:creationId xmlns:p14="http://schemas.microsoft.com/office/powerpoint/2010/main" val="125098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2084</TotalTime>
  <Words>938</Words>
  <Application>Microsoft Macintosh PowerPoint</Application>
  <PresentationFormat>On-screen Show (4:3)</PresentationFormat>
  <Paragraphs>126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Courier New</vt:lpstr>
      <vt:lpstr>Myriad Pro</vt:lpstr>
      <vt:lpstr>7_Standarddesign</vt:lpstr>
      <vt:lpstr>Algorithmen und Datenstrukturen</vt:lpstr>
      <vt:lpstr>Königsberger Brückenproblem</vt:lpstr>
      <vt:lpstr>Transformation des Problems</vt:lpstr>
      <vt:lpstr>Definition des Problems </vt:lpstr>
      <vt:lpstr>Entwurfsmuster Suchproblem?</vt:lpstr>
      <vt:lpstr>Beobachtung</vt:lpstr>
      <vt:lpstr>Umformulierung des Problems</vt:lpstr>
      <vt:lpstr>Analyse auf Graphenebene</vt:lpstr>
      <vt:lpstr>Algorithmus Euler (1) für Graph (V, E)</vt:lpstr>
      <vt:lpstr>Algorithmus Euler (2)</vt:lpstr>
      <vt:lpstr>Entwurfsmuster: Nachdenken</vt:lpstr>
      <vt:lpstr>Kleine Modifikation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2396</cp:revision>
  <cp:lastPrinted>2017-06-22T09:38:33Z</cp:lastPrinted>
  <dcterms:created xsi:type="dcterms:W3CDTF">2010-04-27T12:26:40Z</dcterms:created>
  <dcterms:modified xsi:type="dcterms:W3CDTF">2023-07-21T05:49:46Z</dcterms:modified>
</cp:coreProperties>
</file>