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16"/>
  </p:notesMasterIdLst>
  <p:handoutMasterIdLst>
    <p:handoutMasterId r:id="rId17"/>
  </p:handoutMasterIdLst>
  <p:sldIdLst>
    <p:sldId id="419" r:id="rId2"/>
    <p:sldId id="443" r:id="rId3"/>
    <p:sldId id="424" r:id="rId4"/>
    <p:sldId id="427" r:id="rId5"/>
    <p:sldId id="428" r:id="rId6"/>
    <p:sldId id="432" r:id="rId7"/>
    <p:sldId id="433" r:id="rId8"/>
    <p:sldId id="434" r:id="rId9"/>
    <p:sldId id="447" r:id="rId10"/>
    <p:sldId id="436" r:id="rId11"/>
    <p:sldId id="437" r:id="rId12"/>
    <p:sldId id="438" r:id="rId13"/>
    <p:sldId id="439" r:id="rId14"/>
    <p:sldId id="446" r:id="rId1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C35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09"/>
    <p:restoredTop sz="94762"/>
  </p:normalViewPr>
  <p:slideViewPr>
    <p:cSldViewPr>
      <p:cViewPr varScale="1">
        <p:scale>
          <a:sx n="117" d="100"/>
          <a:sy n="117" d="100"/>
        </p:scale>
        <p:origin x="4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3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26.07.23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26.07.23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5A802-746F-40FA-AAA5-77319ED2A7D6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678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5A802-746F-40FA-AAA5-77319ED2A7D6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7008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8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736304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/>
              <a:t>Magnus Bender (Übungen)</a:t>
            </a:r>
          </a:p>
          <a:p>
            <a:pPr eaLnBrk="1" hangingPunct="1">
              <a:defRPr/>
            </a:pPr>
            <a:r>
              <a:rPr lang="de-DE" sz="2400" dirty="0"/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3BC5C1-3985-E443-BFC3-BE6CC4077A26}"/>
              </a:ext>
            </a:extLst>
          </p:cNvPr>
          <p:cNvSpPr txBox="1"/>
          <p:nvPr/>
        </p:nvSpPr>
        <p:spPr>
          <a:xfrm>
            <a:off x="1185496" y="2276872"/>
            <a:ext cx="6773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Zeichenerkennung, Subgraph-Isomorphie, Pruning von Suchräumen</a:t>
            </a:r>
          </a:p>
        </p:txBody>
      </p:sp>
    </p:spTree>
    <p:extLst>
      <p:ext uri="{BB962C8B-B14F-4D97-AF65-F5344CB8AC3E}">
        <p14:creationId xmlns:p14="http://schemas.microsoft.com/office/powerpoint/2010/main" val="15118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4525963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/>
              <a:t>In </a:t>
            </a:r>
            <a:r>
              <a:rPr lang="en-US" dirty="0" err="1"/>
              <a:t>gleicher</a:t>
            </a:r>
            <a:r>
              <a:rPr lang="en-US" dirty="0"/>
              <a:t> Weise </a:t>
            </a:r>
            <a:r>
              <a:rPr lang="en-US" dirty="0" err="1"/>
              <a:t>können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algebraisches</a:t>
            </a:r>
            <a:r>
              <a:rPr lang="en-US" dirty="0"/>
              <a:t> </a:t>
            </a:r>
            <a:r>
              <a:rPr lang="en-US" dirty="0" err="1"/>
              <a:t>Kriterium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Subgraph</a:t>
            </a:r>
            <a:r>
              <a:rPr lang="en-US" dirty="0"/>
              <a:t>-</a:t>
            </a:r>
            <a:r>
              <a:rPr lang="en-US" dirty="0" err="1"/>
              <a:t>Isomorphie</a:t>
            </a:r>
            <a:r>
              <a:rPr lang="en-US" dirty="0"/>
              <a:t> </a:t>
            </a:r>
            <a:r>
              <a:rPr lang="en-US" dirty="0" err="1"/>
              <a:t>bestimmen</a:t>
            </a:r>
            <a:endParaRPr lang="en-US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endParaRPr lang="he-IL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21471"/>
            <a:ext cx="227647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721471"/>
            <a:ext cx="19431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484517" y="4975773"/>
            <a:ext cx="22509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altLang="zh-CN" dirty="0"/>
              <a:t>P=</a:t>
            </a:r>
            <a:endParaRPr lang="he-IL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59029" y="4532927"/>
            <a:ext cx="90871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/>
              <a:t>1</a:t>
            </a:r>
            <a:r>
              <a:rPr lang="en-US" altLang="zh-CN" baseline="-25000" dirty="0"/>
              <a:t>G</a:t>
            </a:r>
            <a:r>
              <a:rPr lang="en-US" dirty="0"/>
              <a:t>-</a:t>
            </a:r>
            <a:r>
              <a:rPr lang="en-US" b="1" dirty="0"/>
              <a:t>1</a:t>
            </a:r>
            <a:r>
              <a:rPr lang="en-US" altLang="zh-CN" baseline="-25000" dirty="0"/>
              <a:t>H</a:t>
            </a:r>
          </a:p>
          <a:p>
            <a:pPr algn="l" rtl="0"/>
            <a:r>
              <a:rPr lang="en-US" b="1" dirty="0"/>
              <a:t>2</a:t>
            </a:r>
            <a:r>
              <a:rPr lang="en-US" altLang="zh-CN" baseline="-25000" dirty="0"/>
              <a:t>G</a:t>
            </a:r>
            <a:r>
              <a:rPr lang="en-US" dirty="0"/>
              <a:t>-</a:t>
            </a:r>
            <a:r>
              <a:rPr lang="en-US" b="1" dirty="0"/>
              <a:t>3</a:t>
            </a:r>
            <a:r>
              <a:rPr lang="en-US" altLang="zh-CN" baseline="-25000" dirty="0"/>
              <a:t>H</a:t>
            </a:r>
          </a:p>
          <a:p>
            <a:pPr algn="l" rtl="0"/>
            <a:r>
              <a:rPr lang="en-US" b="1" dirty="0"/>
              <a:t>3</a:t>
            </a:r>
            <a:r>
              <a:rPr lang="en-US" altLang="zh-CN" baseline="-25000" dirty="0"/>
              <a:t>G</a:t>
            </a:r>
            <a:r>
              <a:rPr lang="en-US" dirty="0"/>
              <a:t>-</a:t>
            </a:r>
            <a:r>
              <a:rPr lang="en-US" b="1" dirty="0"/>
              <a:t>2</a:t>
            </a:r>
            <a:r>
              <a:rPr lang="en-US" altLang="zh-CN" baseline="-25000" dirty="0"/>
              <a:t>H</a:t>
            </a:r>
          </a:p>
          <a:p>
            <a:pPr algn="l" rtl="0"/>
            <a:r>
              <a:rPr lang="en-US" b="1" dirty="0"/>
              <a:t>4</a:t>
            </a:r>
            <a:r>
              <a:rPr lang="en-US" altLang="zh-CN" baseline="-25000" dirty="0"/>
              <a:t>G</a:t>
            </a:r>
            <a:r>
              <a:rPr lang="en-US" dirty="0"/>
              <a:t>-</a:t>
            </a:r>
            <a:r>
              <a:rPr lang="el-GR" dirty="0"/>
              <a:t>φ</a:t>
            </a:r>
            <a:endParaRPr lang="he-IL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545864"/>
            <a:ext cx="24288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009" y="4649973"/>
            <a:ext cx="132397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27584" y="4956954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altLang="zh-CN" dirty="0"/>
              <a:t>F=</a:t>
            </a:r>
            <a:endParaRPr lang="he-IL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627784" y="4376137"/>
            <a:ext cx="2160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/>
              <a:t>~</a:t>
            </a:r>
            <a:endParaRPr lang="he-IL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683568" y="4363363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Isomorphe</a:t>
            </a:r>
            <a:r>
              <a:rPr lang="en-US" sz="1200" dirty="0"/>
              <a:t> </a:t>
            </a:r>
            <a:r>
              <a:rPr lang="en-US" sz="1200" dirty="0" err="1"/>
              <a:t>Korrespondenz</a:t>
            </a:r>
            <a:endParaRPr lang="he-IL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2915816" y="4363363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Permutationsmatrix</a:t>
            </a:r>
            <a:endParaRPr lang="he-IL" sz="1200" dirty="0"/>
          </a:p>
        </p:txBody>
      </p:sp>
      <p:sp>
        <p:nvSpPr>
          <p:cNvPr id="2" name="Rectangle 1"/>
          <p:cNvSpPr/>
          <p:nvPr/>
        </p:nvSpPr>
        <p:spPr>
          <a:xfrm>
            <a:off x="6617609" y="3204974"/>
            <a:ext cx="1204739" cy="2880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758286" y="3357374"/>
            <a:ext cx="1204739" cy="2880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63E4BC93-477A-294E-AFBF-D82131E4BABB}"/>
              </a:ext>
            </a:extLst>
          </p:cNvPr>
          <p:cNvSpPr/>
          <p:nvPr/>
        </p:nvSpPr>
        <p:spPr>
          <a:xfrm>
            <a:off x="6031845" y="4873445"/>
            <a:ext cx="2789375" cy="792088"/>
          </a:xfrm>
          <a:prstGeom prst="cloudCallout">
            <a:avLst>
              <a:gd name="adj1" fmla="val -79217"/>
              <a:gd name="adj2" fmla="val -2109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Eine 1 pro Zeile</a:t>
            </a:r>
          </a:p>
        </p:txBody>
      </p:sp>
    </p:spTree>
    <p:extLst>
      <p:ext uri="{BB962C8B-B14F-4D97-AF65-F5344CB8AC3E}">
        <p14:creationId xmlns:p14="http://schemas.microsoft.com/office/powerpoint/2010/main" val="167823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435280" cy="5040560"/>
              </a:xfrm>
            </p:spPr>
            <p:txBody>
              <a:bodyPr>
                <a:noAutofit/>
              </a:bodyPr>
              <a:lstStyle/>
              <a:p>
                <a:pPr algn="l" rtl="0"/>
                <a:r>
                  <a:rPr lang="en-US" sz="2400" dirty="0" err="1"/>
                  <a:t>Gegeben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Graphen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</a:rPr>
                  <a:t> G </a:t>
                </a:r>
                <a:r>
                  <a:rPr lang="en-US" sz="2400" dirty="0"/>
                  <a:t>und 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</a:rPr>
                  <a:t>H</a:t>
                </a:r>
              </a:p>
              <a:p>
                <a:pPr algn="l" rtl="0"/>
                <a:r>
                  <a:rPr lang="en-US" sz="2400" dirty="0" err="1"/>
                  <a:t>Gesucht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Permutationsmatrix</a:t>
                </a:r>
                <a:r>
                  <a:rPr lang="en-US" sz="2400" dirty="0"/>
                  <a:t> P </a:t>
                </a:r>
                <a:r>
                  <a:rPr lang="en-US" sz="2400" dirty="0" err="1"/>
                  <a:t>mit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Dimensionen</a:t>
                </a:r>
                <a:r>
                  <a:rPr lang="en-US" sz="2400" dirty="0"/>
                  <a:t> </a:t>
                </a:r>
                <a:br>
                  <a:rPr lang="en-US" sz="2400" dirty="0"/>
                </a:b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</a:rPr>
                  <a:t>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sz="2400" b="0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/>
                      </a:rPr>
                      <m:t>|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</a:rPr>
                  <a:t>x 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</a:rPr>
                  <a:t>|</a:t>
                </a:r>
                <a:r>
                  <a:rPr lang="en-US" sz="2400" dirty="0"/>
                  <a:t>, so </a:t>
                </a:r>
                <a:r>
                  <a:rPr lang="en-US" sz="2400" dirty="0" err="1"/>
                  <a:t>dass</a:t>
                </a:r>
                <a:r>
                  <a:rPr lang="en-US" sz="2400" dirty="0"/>
                  <a:t> das Subgraph-</a:t>
                </a:r>
                <a:r>
                  <a:rPr lang="en-US" sz="2400" dirty="0" err="1"/>
                  <a:t>Isomorphie</a:t>
                </a:r>
                <a:r>
                  <a:rPr lang="en-US" sz="2400" dirty="0"/>
                  <a:t>-</a:t>
                </a:r>
                <a:r>
                  <a:rPr lang="en-US" sz="2400" dirty="0" err="1"/>
                  <a:t>Kriterium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erfüllt</a:t>
                </a:r>
                <a:endParaRPr lang="en-US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algn="l" rtl="0"/>
                <a:endParaRPr lang="en-US" sz="2400" dirty="0"/>
              </a:p>
              <a:p>
                <a:pPr algn="l" rtl="0"/>
                <a:r>
                  <a:rPr lang="en-US" sz="2400" dirty="0" err="1"/>
                  <a:t>Suchraum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über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alle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möglichen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Permutationsmatrizen</a:t>
                </a:r>
                <a:r>
                  <a:rPr lang="en-US" sz="2400" dirty="0"/>
                  <a:t> P </a:t>
                </a:r>
                <a:r>
                  <a:rPr lang="en-US" sz="2400" dirty="0" err="1"/>
                  <a:t>mit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jeweiliger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Prüfung</a:t>
                </a:r>
                <a:r>
                  <a:rPr lang="en-US" sz="2400" dirty="0"/>
                  <a:t> des </a:t>
                </a:r>
                <a:r>
                  <a:rPr lang="en-US" sz="2400" dirty="0" err="1"/>
                  <a:t>Kriteriums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aufspannen</a:t>
                </a:r>
                <a:r>
                  <a:rPr lang="en-US" sz="2400" dirty="0"/>
                  <a:t>?</a:t>
                </a:r>
              </a:p>
              <a:p>
                <a:pPr algn="l" rtl="0"/>
                <a:endParaRPr lang="en-US" sz="2400" dirty="0"/>
              </a:p>
              <a:p>
                <a:pPr algn="l" rtl="0"/>
                <a:r>
                  <a:rPr lang="en-US" sz="2400" dirty="0"/>
                  <a:t>Das </a:t>
                </a:r>
                <a:r>
                  <a:rPr lang="en-US" sz="2400" dirty="0" err="1"/>
                  <a:t>geht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besser</a:t>
                </a:r>
                <a:r>
                  <a:rPr lang="en-US" sz="2400" dirty="0"/>
                  <a:t>!</a:t>
                </a:r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435280" cy="5040560"/>
              </a:xfrm>
              <a:blipFill rotWithShape="0">
                <a:blip r:embed="rId3"/>
                <a:stretch>
                  <a:fillRect l="-795" t="-9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21527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endParaRPr lang="he-IL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196752"/>
            <a:ext cx="8579296" cy="2121351"/>
          </a:xfrm>
          <a:prstGeom prst="rect">
            <a:avLst/>
          </a:prstGeom>
          <a:ln/>
        </p:spPr>
        <p:txBody>
          <a:bodyPr vert="horz" wrap="square" lIns="90000" tIns="46800" rIns="90000" bIns="46800" rtlCol="1">
            <a:sp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de-DE" altLang="zh-CN" sz="2400" dirty="0"/>
              <a:t>Konstruiere Matrix M</a:t>
            </a:r>
            <a:r>
              <a:rPr lang="de-DE" altLang="zh-CN" sz="2400" baseline="30000" dirty="0"/>
              <a:t>(0)</a:t>
            </a:r>
            <a:r>
              <a:rPr lang="de-DE" altLang="zh-CN" sz="2400" dirty="0"/>
              <a:t> der Dimension der P</a:t>
            </a:r>
            <a:r>
              <a:rPr lang="de-DE" altLang="zh-CN" sz="2400" dirty="0">
                <a:ea typeface="Arial Unicode MS" pitchFamily="34" charset="-128"/>
                <a:cs typeface="Arial Unicode MS" pitchFamily="34" charset="-128"/>
              </a:rPr>
              <a:t>-Matrizen:</a:t>
            </a:r>
          </a:p>
          <a:p>
            <a:pPr lvl="1"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de-DE" altLang="zh-CN" sz="2000" dirty="0">
              <a:ea typeface="Arial Unicode MS" pitchFamily="34" charset="-128"/>
              <a:cs typeface="Arial Unicode MS" pitchFamily="34" charset="-128"/>
            </a:endParaRPr>
          </a:p>
          <a:p>
            <a:pPr lvl="1"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de-DE" altLang="zh-CN" sz="1600" dirty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								</a:t>
            </a:r>
            <a:endParaRPr lang="de-DE" altLang="zh-CN" sz="2000" dirty="0">
              <a:ea typeface="Arial Unicode MS" pitchFamily="34" charset="-128"/>
              <a:cs typeface="Arial Unicode MS" pitchFamily="34" charset="-128"/>
            </a:endParaRPr>
          </a:p>
          <a:p>
            <a:pPr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de-DE" altLang="zh-CN" sz="2400" dirty="0"/>
          </a:p>
          <a:p>
            <a:pPr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de-DE" altLang="zh-CN" sz="2400" dirty="0"/>
              <a:t>Generiere aus </a:t>
            </a:r>
            <a:r>
              <a:rPr lang="de-DE" altLang="zh-CN" sz="2400" dirty="0"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de-DE" altLang="zh-CN" sz="2400" baseline="30000" dirty="0">
                <a:ea typeface="Arial Unicode MS" pitchFamily="34" charset="-128"/>
                <a:cs typeface="Arial Unicode MS" pitchFamily="34" charset="-128"/>
              </a:rPr>
              <a:t>(0)  </a:t>
            </a:r>
            <a:r>
              <a:rPr lang="de-DE" altLang="zh-CN" sz="2400" dirty="0"/>
              <a:t>alle P durch Wahl </a:t>
            </a:r>
            <a:r>
              <a:rPr lang="de-DE" altLang="zh-CN" sz="2400" dirty="0">
                <a:solidFill>
                  <a:schemeClr val="accent1">
                    <a:lumMod val="50000"/>
                  </a:schemeClr>
                </a:solidFill>
              </a:rPr>
              <a:t>einer 1 pro Zeile</a:t>
            </a:r>
            <a:endParaRPr lang="de-DE" altLang="zh-CN" sz="2400" baseline="30000" dirty="0">
              <a:ea typeface="Arial Unicode MS" pitchFamily="34" charset="-128"/>
              <a:cs typeface="Arial Unicode MS" pitchFamily="34" charset="-128"/>
            </a:endParaRPr>
          </a:p>
          <a:p>
            <a:pPr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de-DE" altLang="zh-CN" sz="2400" dirty="0" err="1">
                <a:ea typeface="Arial Unicode MS" pitchFamily="34" charset="-128"/>
                <a:cs typeface="Arial Unicode MS" pitchFamily="34" charset="-128"/>
              </a:rPr>
              <a:t>Subgraph</a:t>
            </a:r>
            <a:r>
              <a:rPr lang="de-DE" altLang="zh-CN" sz="2400" dirty="0">
                <a:ea typeface="Arial Unicode MS" pitchFamily="34" charset="-128"/>
                <a:cs typeface="Arial Unicode MS" pitchFamily="34" charset="-128"/>
              </a:rPr>
              <a:t>-Isomorphismus gefunden, wenn </a:t>
            </a:r>
          </a:p>
        </p:txBody>
      </p:sp>
      <p:graphicFrame>
        <p:nvGraphicFramePr>
          <p:cNvPr id="5" name="Object 8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660767884"/>
              </p:ext>
            </p:extLst>
          </p:nvPr>
        </p:nvGraphicFramePr>
        <p:xfrm>
          <a:off x="1200150" y="1628800"/>
          <a:ext cx="393382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משוואה" r:id="rId2" imgW="2730240" imgH="457200" progId="Equation.3">
                  <p:embed/>
                </p:oleObj>
              </mc:Choice>
              <mc:Fallback>
                <p:oleObj name="משוואה" r:id="rId2" imgW="27302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1628800"/>
                        <a:ext cx="3933825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/>
        </p:nvGraphicFramePr>
        <p:xfrm>
          <a:off x="1200150" y="4149080"/>
          <a:ext cx="1925638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2416942" imgH="2986552" progId="Visio.Drawing.11">
                  <p:embed/>
                </p:oleObj>
              </mc:Choice>
              <mc:Fallback>
                <p:oleObj name="Visio" r:id="rId4" imgW="2416942" imgH="298655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4149080"/>
                        <a:ext cx="1925638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4"/>
          <p:cNvGraphicFramePr>
            <a:graphicFrameLocks noChangeAspect="1"/>
          </p:cNvGraphicFramePr>
          <p:nvPr/>
        </p:nvGraphicFramePr>
        <p:xfrm>
          <a:off x="3232150" y="4149080"/>
          <a:ext cx="1854200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44520" imgH="1650960" progId="Equation.3">
                  <p:embed/>
                </p:oleObj>
              </mc:Choice>
              <mc:Fallback>
                <p:oleObj name="Equation" r:id="rId6" imgW="124452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150" y="4149080"/>
                        <a:ext cx="1854200" cy="245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/>
        </p:nvGraphicFramePr>
        <p:xfrm>
          <a:off x="6084888" y="4940672"/>
          <a:ext cx="1854200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公式" r:id="rId8" imgW="1244520" imgH="711000" progId="Equation.3">
                  <p:embed/>
                </p:oleObj>
              </mc:Choice>
              <mc:Fallback>
                <p:oleObj name="公式" r:id="rId8" imgW="12445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4940672"/>
                        <a:ext cx="1854200" cy="105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utoShape 17"/>
          <p:cNvSpPr>
            <a:spLocks noChangeArrowheads="1"/>
          </p:cNvSpPr>
          <p:nvPr/>
        </p:nvSpPr>
        <p:spPr bwMode="auto">
          <a:xfrm>
            <a:off x="5219700" y="5301035"/>
            <a:ext cx="647700" cy="287337"/>
          </a:xfrm>
          <a:prstGeom prst="rightArrow">
            <a:avLst>
              <a:gd name="adj1" fmla="val 50000"/>
              <a:gd name="adj2" fmla="val 56354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/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3096506" y="158887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≥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63888" y="3419708"/>
            <a:ext cx="108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G</a:t>
            </a:r>
            <a:r>
              <a:rPr lang="en-US" dirty="0"/>
              <a:t>=PA</a:t>
            </a:r>
            <a:r>
              <a:rPr lang="en-US" baseline="-25000" dirty="0"/>
              <a:t>H </a:t>
            </a:r>
            <a:r>
              <a:rPr lang="en-US" dirty="0"/>
              <a:t>P</a:t>
            </a:r>
            <a:r>
              <a:rPr lang="en-US" baseline="30000" dirty="0"/>
              <a:t>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301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r>
              <a:rPr lang="en-US" dirty="0"/>
              <a:t> (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einfachem</a:t>
            </a:r>
            <a:r>
              <a:rPr lang="en-US" dirty="0"/>
              <a:t> Pruning)</a:t>
            </a:r>
            <a:endParaRPr lang="he-IL" dirty="0"/>
          </a:p>
        </p:txBody>
      </p:sp>
      <p:graphicFrame>
        <p:nvGraphicFramePr>
          <p:cNvPr id="6" name="Object 18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067405241"/>
              </p:ext>
            </p:extLst>
          </p:nvPr>
        </p:nvGraphicFramePr>
        <p:xfrm>
          <a:off x="899592" y="1124744"/>
          <a:ext cx="6428415" cy="4987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150295" imgH="4771786" progId="Visio.Drawing.11">
                  <p:embed/>
                </p:oleObj>
              </mc:Choice>
              <mc:Fallback>
                <p:oleObj name="Visio" r:id="rId2" imgW="6150295" imgH="477178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124744"/>
                        <a:ext cx="6428415" cy="49876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01618" y="2204864"/>
            <a:ext cx="20908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 err="1"/>
              <a:t>Innere</a:t>
            </a:r>
            <a:r>
              <a:rPr lang="en-US" altLang="zh-CN" dirty="0"/>
              <a:t> </a:t>
            </a:r>
            <a:r>
              <a:rPr lang="en-US" altLang="zh-CN" dirty="0" err="1"/>
              <a:t>Knoten</a:t>
            </a:r>
            <a:r>
              <a:rPr lang="en-US" altLang="zh-CN" dirty="0"/>
              <a:t>: M</a:t>
            </a:r>
            <a:r>
              <a:rPr lang="en-US" altLang="zh-CN" baseline="30000" dirty="0"/>
              <a:t>0</a:t>
            </a:r>
            <a:endParaRPr lang="he-IL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6873627" y="1350603"/>
            <a:ext cx="14401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de-DE" altLang="zh-CN" dirty="0"/>
              <a:t>Start- M</a:t>
            </a:r>
            <a:r>
              <a:rPr lang="de-DE" altLang="zh-CN" baseline="30000" dirty="0"/>
              <a:t>(0)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7342187" y="3161835"/>
            <a:ext cx="13557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 err="1"/>
              <a:t>Blätter</a:t>
            </a:r>
            <a:r>
              <a:rPr lang="en-US" altLang="zh-CN" dirty="0"/>
              <a:t>: P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3203848" y="5373216"/>
            <a:ext cx="193033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Verglichen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A</a:t>
            </a:r>
            <a:r>
              <a:rPr lang="en-US" baseline="-25000" dirty="0"/>
              <a:t>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1720" y="6300028"/>
            <a:ext cx="506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Weitere </a:t>
            </a:r>
            <a:r>
              <a:rPr lang="de-DE" dirty="0"/>
              <a:t>Verfeinerungen des </a:t>
            </a:r>
            <a:r>
              <a:rPr lang="de-DE" dirty="0" err="1"/>
              <a:t>Prunings</a:t>
            </a:r>
            <a:r>
              <a:rPr lang="de-DE" dirty="0"/>
              <a:t> sind möglich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3D10AD-3252-6942-A6B4-F2B726ECCFE9}"/>
              </a:ext>
            </a:extLst>
          </p:cNvPr>
          <p:cNvSpPr/>
          <p:nvPr/>
        </p:nvSpPr>
        <p:spPr>
          <a:xfrm>
            <a:off x="1835696" y="4869160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/>
              <a:t>PA</a:t>
            </a:r>
            <a:r>
              <a:rPr lang="en-US" baseline="-25000" dirty="0"/>
              <a:t>H </a:t>
            </a:r>
            <a:r>
              <a:rPr lang="en-US" dirty="0"/>
              <a:t>P</a:t>
            </a:r>
            <a:r>
              <a:rPr lang="en-US" baseline="30000" dirty="0"/>
              <a:t>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7840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Take-Home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Pruning</a:t>
            </a:r>
            <a:r>
              <a:rPr lang="de-DE" dirty="0"/>
              <a:t> kann anwendungs</a:t>
            </a:r>
            <a:r>
              <a:rPr lang="de-DE" dirty="0">
                <a:solidFill>
                  <a:srgbClr val="0C35FF"/>
                </a:solidFill>
              </a:rPr>
              <a:t>übergreifend</a:t>
            </a:r>
            <a:r>
              <a:rPr lang="de-DE" dirty="0"/>
              <a:t> erfolgen</a:t>
            </a:r>
          </a:p>
          <a:p>
            <a:pPr lvl="1"/>
            <a:r>
              <a:rPr lang="de-DE" dirty="0"/>
              <a:t>Alpha-Beta-</a:t>
            </a:r>
            <a:r>
              <a:rPr lang="de-DE" dirty="0" err="1"/>
              <a:t>Pruning</a:t>
            </a:r>
            <a:endParaRPr lang="de-DE" dirty="0"/>
          </a:p>
          <a:p>
            <a:pPr lvl="1"/>
            <a:r>
              <a:rPr lang="de-DE" dirty="0"/>
              <a:t>Pure </a:t>
            </a:r>
            <a:r>
              <a:rPr lang="de-DE" dirty="0" err="1"/>
              <a:t>Literal</a:t>
            </a:r>
            <a:r>
              <a:rPr lang="de-DE" dirty="0"/>
              <a:t> (freie Wahl), Forcierte Werte, Propagierung, </a:t>
            </a:r>
          </a:p>
          <a:p>
            <a:pPr lvl="1"/>
            <a:r>
              <a:rPr lang="de-DE" dirty="0"/>
              <a:t>Lernen </a:t>
            </a:r>
            <a:r>
              <a:rPr lang="de-DE"/>
              <a:t>aus Backtracking-Sackgassen</a:t>
            </a:r>
            <a:endParaRPr lang="de-DE" dirty="0"/>
          </a:p>
          <a:p>
            <a:pPr lvl="1"/>
            <a:r>
              <a:rPr lang="de-DE" dirty="0"/>
              <a:t>Nicht-chronologisches Backtracking</a:t>
            </a:r>
          </a:p>
          <a:p>
            <a:r>
              <a:rPr lang="de-DE" dirty="0" err="1"/>
              <a:t>Pruning</a:t>
            </a:r>
            <a:r>
              <a:rPr lang="de-DE" dirty="0"/>
              <a:t> kann anwendungs</a:t>
            </a:r>
            <a:r>
              <a:rPr lang="de-DE" dirty="0">
                <a:solidFill>
                  <a:srgbClr val="0C35FF"/>
                </a:solidFill>
              </a:rPr>
              <a:t>spezifisch</a:t>
            </a:r>
            <a:r>
              <a:rPr lang="de-DE" dirty="0"/>
              <a:t> erfolgen</a:t>
            </a:r>
          </a:p>
          <a:p>
            <a:pPr lvl="1"/>
            <a:r>
              <a:rPr lang="de-DE" dirty="0" err="1"/>
              <a:t>Subgraph</a:t>
            </a:r>
            <a:r>
              <a:rPr lang="de-DE" dirty="0"/>
              <a:t>-Isomorphie, </a:t>
            </a:r>
          </a:p>
          <a:p>
            <a:pPr lvl="1"/>
            <a:r>
              <a:rPr lang="de-DE" dirty="0"/>
              <a:t>Zulässige Heuristik bei A*</a:t>
            </a:r>
          </a:p>
          <a:p>
            <a:endParaRPr lang="de-DE" dirty="0"/>
          </a:p>
          <a:p>
            <a:r>
              <a:rPr lang="de-DE" dirty="0"/>
              <a:t>Beste Lösung wird </a:t>
            </a:r>
            <a:r>
              <a:rPr lang="de-DE" dirty="0">
                <a:solidFill>
                  <a:srgbClr val="0C35FF"/>
                </a:solidFill>
              </a:rPr>
              <a:t>nicht</a:t>
            </a:r>
            <a:r>
              <a:rPr lang="de-DE" dirty="0"/>
              <a:t> verfehlt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5694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Danksagung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einem</a:t>
            </a:r>
            <a:r>
              <a:rPr lang="en-US" dirty="0"/>
              <a:t> </a:t>
            </a:r>
            <a:r>
              <a:rPr lang="en-US" dirty="0" err="1"/>
              <a:t>Vortrag</a:t>
            </a:r>
            <a:r>
              <a:rPr lang="en-US" dirty="0"/>
              <a:t> von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Optical Character Recognition:</a:t>
            </a:r>
            <a:br>
              <a:rPr lang="en-US" dirty="0"/>
            </a:br>
            <a:r>
              <a:rPr lang="en-US" dirty="0"/>
              <a:t>Using the Ullmann Algorithm for Graphical Matching</a:t>
            </a:r>
            <a:br>
              <a:rPr lang="en-US" dirty="0"/>
            </a:br>
            <a:br>
              <a:rPr lang="en-US" dirty="0"/>
            </a:br>
            <a:r>
              <a:rPr lang="en-US" dirty="0"/>
              <a:t>von</a:t>
            </a:r>
            <a:br>
              <a:rPr lang="he-IL" dirty="0"/>
            </a:br>
            <a:br>
              <a:rPr lang="he-IL" dirty="0"/>
            </a:br>
            <a:r>
              <a:rPr lang="en-US" dirty="0" err="1"/>
              <a:t>Iddo</a:t>
            </a:r>
            <a:r>
              <a:rPr lang="en-US" dirty="0"/>
              <a:t> </a:t>
            </a:r>
            <a:r>
              <a:rPr lang="en-US" dirty="0" err="1"/>
              <a:t>Aviram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136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609600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l" rtl="0">
              <a:buNone/>
            </a:pPr>
            <a:r>
              <a:rPr lang="en-US" dirty="0" err="1"/>
              <a:t>Bestimmung</a:t>
            </a:r>
            <a:r>
              <a:rPr lang="en-US" dirty="0"/>
              <a:t> </a:t>
            </a:r>
            <a:r>
              <a:rPr lang="en-US" dirty="0" err="1"/>
              <a:t>einer</a:t>
            </a:r>
            <a:r>
              <a:rPr lang="en-US" dirty="0"/>
              <a:t> </a:t>
            </a:r>
            <a:r>
              <a:rPr lang="en-US" dirty="0" err="1"/>
              <a:t>Datenstruktur</a:t>
            </a:r>
            <a:r>
              <a:rPr lang="en-US" dirty="0"/>
              <a:t>:</a:t>
            </a:r>
            <a:br>
              <a:rPr lang="en-US" dirty="0"/>
            </a:br>
            <a:r>
              <a:rPr lang="en-US" sz="2400" dirty="0"/>
              <a:t>Segmentation ⟶ </a:t>
            </a:r>
            <a:r>
              <a:rPr lang="en-US" sz="2400" dirty="0" err="1"/>
              <a:t>Verdünnung</a:t>
            </a:r>
            <a:r>
              <a:rPr lang="en-US" sz="2400" dirty="0"/>
              <a:t> ⟶ </a:t>
            </a:r>
            <a:r>
              <a:rPr lang="en-US" sz="2400" dirty="0" err="1"/>
              <a:t>Graphrepräsentation</a:t>
            </a:r>
            <a:endParaRPr lang="en-US" sz="2400" dirty="0"/>
          </a:p>
          <a:p>
            <a:pPr algn="l" rtl="0"/>
            <a:endParaRPr lang="en-US" dirty="0"/>
          </a:p>
          <a:p>
            <a:pPr marL="0" indent="0" algn="l" rtl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OCR – </a:t>
            </a:r>
            <a:r>
              <a:rPr lang="en-US" dirty="0" err="1"/>
              <a:t>Zeichenerkennung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Graphabgleich</a:t>
            </a:r>
            <a:endParaRPr lang="he-IL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967831"/>
            <a:ext cx="43434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חץ ימינה 1"/>
          <p:cNvSpPr/>
          <p:nvPr/>
        </p:nvSpPr>
        <p:spPr>
          <a:xfrm>
            <a:off x="3563888" y="3691545"/>
            <a:ext cx="288032" cy="64807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חץ ימינה 7"/>
          <p:cNvSpPr/>
          <p:nvPr/>
        </p:nvSpPr>
        <p:spPr>
          <a:xfrm>
            <a:off x="5580112" y="3573016"/>
            <a:ext cx="288032" cy="64807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/>
          <p:cNvSpPr/>
          <p:nvPr/>
        </p:nvSpPr>
        <p:spPr>
          <a:xfrm>
            <a:off x="6418077" y="37170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>
            <a:off x="6588224" y="33569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6781413" y="289582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/>
          <p:cNvSpPr/>
          <p:nvPr/>
        </p:nvSpPr>
        <p:spPr>
          <a:xfrm>
            <a:off x="7360146" y="373417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/>
          <p:cNvSpPr/>
          <p:nvPr/>
        </p:nvSpPr>
        <p:spPr>
          <a:xfrm>
            <a:off x="7117289" y="288571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אליפסה 13"/>
          <p:cNvSpPr/>
          <p:nvPr/>
        </p:nvSpPr>
        <p:spPr>
          <a:xfrm>
            <a:off x="7235887" y="33569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5" name="מחבר ישר 14"/>
          <p:cNvCxnSpPr>
            <a:stCxn id="14" idx="0"/>
            <a:endCxn id="13" idx="5"/>
          </p:cNvCxnSpPr>
          <p:nvPr/>
        </p:nvCxnSpPr>
        <p:spPr>
          <a:xfrm flipH="1" flipV="1">
            <a:off x="7240214" y="3008642"/>
            <a:ext cx="67681" cy="3483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>
            <a:stCxn id="13" idx="2"/>
            <a:endCxn id="11" idx="6"/>
          </p:cNvCxnSpPr>
          <p:nvPr/>
        </p:nvCxnSpPr>
        <p:spPr>
          <a:xfrm flipH="1">
            <a:off x="6925429" y="2957725"/>
            <a:ext cx="191860" cy="1010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>
            <a:stCxn id="10" idx="7"/>
            <a:endCxn id="11" idx="2"/>
          </p:cNvCxnSpPr>
          <p:nvPr/>
        </p:nvCxnSpPr>
        <p:spPr>
          <a:xfrm flipV="1">
            <a:off x="6711149" y="2967831"/>
            <a:ext cx="70264" cy="4102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/>
          <p:cNvCxnSpPr>
            <a:stCxn id="9" idx="7"/>
            <a:endCxn id="10" idx="3"/>
          </p:cNvCxnSpPr>
          <p:nvPr/>
        </p:nvCxnSpPr>
        <p:spPr>
          <a:xfrm flipV="1">
            <a:off x="6541002" y="3479917"/>
            <a:ext cx="68313" cy="25820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ישר 18"/>
          <p:cNvCxnSpPr>
            <a:stCxn id="12" idx="0"/>
            <a:endCxn id="14" idx="5"/>
          </p:cNvCxnSpPr>
          <p:nvPr/>
        </p:nvCxnSpPr>
        <p:spPr>
          <a:xfrm flipH="1" flipV="1">
            <a:off x="7358812" y="3479917"/>
            <a:ext cx="73342" cy="25425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מחבר ישר 52"/>
          <p:cNvCxnSpPr>
            <a:stCxn id="71" idx="6"/>
            <a:endCxn id="75" idx="2"/>
          </p:cNvCxnSpPr>
          <p:nvPr/>
        </p:nvCxnSpPr>
        <p:spPr>
          <a:xfrm>
            <a:off x="6620097" y="4593566"/>
            <a:ext cx="328167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אליפסה 69"/>
          <p:cNvSpPr/>
          <p:nvPr/>
        </p:nvSpPr>
        <p:spPr>
          <a:xfrm>
            <a:off x="6305934" y="488159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אליפסה 70"/>
          <p:cNvSpPr/>
          <p:nvPr/>
        </p:nvSpPr>
        <p:spPr>
          <a:xfrm>
            <a:off x="6476081" y="452155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אליפסה 71"/>
          <p:cNvSpPr/>
          <p:nvPr/>
        </p:nvSpPr>
        <p:spPr>
          <a:xfrm>
            <a:off x="6669270" y="406038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אליפסה 72"/>
          <p:cNvSpPr/>
          <p:nvPr/>
        </p:nvSpPr>
        <p:spPr>
          <a:xfrm>
            <a:off x="6948264" y="489873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אליפסה 73"/>
          <p:cNvSpPr/>
          <p:nvPr/>
        </p:nvSpPr>
        <p:spPr>
          <a:xfrm>
            <a:off x="7005146" y="405028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אליפסה 74"/>
          <p:cNvSpPr/>
          <p:nvPr/>
        </p:nvSpPr>
        <p:spPr>
          <a:xfrm>
            <a:off x="6948264" y="452155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76" name="מחבר ישר 75"/>
          <p:cNvCxnSpPr>
            <a:stCxn id="75" idx="0"/>
            <a:endCxn id="120" idx="3"/>
          </p:cNvCxnSpPr>
          <p:nvPr/>
        </p:nvCxnSpPr>
        <p:spPr>
          <a:xfrm flipV="1">
            <a:off x="7020272" y="4416021"/>
            <a:ext cx="237115" cy="10553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מחבר ישר 76"/>
          <p:cNvCxnSpPr>
            <a:stCxn id="74" idx="2"/>
            <a:endCxn id="72" idx="6"/>
          </p:cNvCxnSpPr>
          <p:nvPr/>
        </p:nvCxnSpPr>
        <p:spPr>
          <a:xfrm flipH="1">
            <a:off x="6813286" y="4122291"/>
            <a:ext cx="191860" cy="1010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מחבר ישר 77"/>
          <p:cNvCxnSpPr>
            <a:stCxn id="71" idx="7"/>
            <a:endCxn id="72" idx="2"/>
          </p:cNvCxnSpPr>
          <p:nvPr/>
        </p:nvCxnSpPr>
        <p:spPr>
          <a:xfrm flipV="1">
            <a:off x="6599006" y="4132397"/>
            <a:ext cx="70264" cy="4102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מחבר ישר 78"/>
          <p:cNvCxnSpPr>
            <a:stCxn id="70" idx="7"/>
            <a:endCxn id="71" idx="3"/>
          </p:cNvCxnSpPr>
          <p:nvPr/>
        </p:nvCxnSpPr>
        <p:spPr>
          <a:xfrm flipV="1">
            <a:off x="6428859" y="4644483"/>
            <a:ext cx="68313" cy="25820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מחבר ישר 79"/>
          <p:cNvCxnSpPr>
            <a:stCxn id="111" idx="1"/>
            <a:endCxn id="75" idx="5"/>
          </p:cNvCxnSpPr>
          <p:nvPr/>
        </p:nvCxnSpPr>
        <p:spPr>
          <a:xfrm flipH="1" flipV="1">
            <a:off x="7071189" y="4644483"/>
            <a:ext cx="186198" cy="1017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אליפסה 85"/>
          <p:cNvSpPr/>
          <p:nvPr/>
        </p:nvSpPr>
        <p:spPr>
          <a:xfrm>
            <a:off x="6314521" y="400301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87" name="מחבר ישר 86"/>
          <p:cNvCxnSpPr>
            <a:stCxn id="86" idx="5"/>
            <a:endCxn id="72" idx="2"/>
          </p:cNvCxnSpPr>
          <p:nvPr/>
        </p:nvCxnSpPr>
        <p:spPr>
          <a:xfrm>
            <a:off x="6437446" y="4125944"/>
            <a:ext cx="231824" cy="645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אליפסה 89"/>
          <p:cNvSpPr/>
          <p:nvPr/>
        </p:nvSpPr>
        <p:spPr>
          <a:xfrm>
            <a:off x="6084168" y="48691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1" name="מחבר ישר 90"/>
          <p:cNvCxnSpPr>
            <a:stCxn id="90" idx="6"/>
            <a:endCxn id="70" idx="2"/>
          </p:cNvCxnSpPr>
          <p:nvPr/>
        </p:nvCxnSpPr>
        <p:spPr>
          <a:xfrm>
            <a:off x="6228184" y="4941168"/>
            <a:ext cx="77750" cy="1243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מחבר ישר 94"/>
          <p:cNvCxnSpPr>
            <a:stCxn id="70" idx="6"/>
            <a:endCxn id="73" idx="2"/>
          </p:cNvCxnSpPr>
          <p:nvPr/>
        </p:nvCxnSpPr>
        <p:spPr>
          <a:xfrm>
            <a:off x="6449950" y="4953606"/>
            <a:ext cx="498314" cy="17141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אליפסה 110"/>
          <p:cNvSpPr/>
          <p:nvPr/>
        </p:nvSpPr>
        <p:spPr>
          <a:xfrm>
            <a:off x="7236296" y="47251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2" name="מחבר ישר 111"/>
          <p:cNvCxnSpPr>
            <a:stCxn id="73" idx="6"/>
            <a:endCxn id="111" idx="3"/>
          </p:cNvCxnSpPr>
          <p:nvPr/>
        </p:nvCxnSpPr>
        <p:spPr>
          <a:xfrm flipV="1">
            <a:off x="7092280" y="4848069"/>
            <a:ext cx="165107" cy="12267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אליפסה 119"/>
          <p:cNvSpPr/>
          <p:nvPr/>
        </p:nvSpPr>
        <p:spPr>
          <a:xfrm>
            <a:off x="7236296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22" name="מחבר ישר 121"/>
          <p:cNvCxnSpPr>
            <a:stCxn id="74" idx="6"/>
            <a:endCxn id="120" idx="0"/>
          </p:cNvCxnSpPr>
          <p:nvPr/>
        </p:nvCxnSpPr>
        <p:spPr>
          <a:xfrm>
            <a:off x="7149162" y="4122291"/>
            <a:ext cx="159142" cy="17080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מחבר ישר 124"/>
          <p:cNvCxnSpPr>
            <a:stCxn id="10" idx="6"/>
            <a:endCxn id="14" idx="2"/>
          </p:cNvCxnSpPr>
          <p:nvPr/>
        </p:nvCxnSpPr>
        <p:spPr>
          <a:xfrm>
            <a:off x="6732240" y="3429000"/>
            <a:ext cx="503647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53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864" y="1124744"/>
            <a:ext cx="8229600" cy="4968875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Subgraphabgleich</a:t>
            </a:r>
            <a:r>
              <a:rPr lang="en-US" dirty="0"/>
              <a:t> </a:t>
            </a:r>
            <a:r>
              <a:rPr lang="en-US" dirty="0" err="1"/>
              <a:t>Kandidaten</a:t>
            </a:r>
            <a:r>
              <a:rPr lang="en-US" dirty="0"/>
              <a:t> </a:t>
            </a:r>
            <a:r>
              <a:rPr lang="en-US" dirty="0" err="1"/>
              <a:t>finden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Subgraph-</a:t>
            </a:r>
            <a:r>
              <a:rPr lang="en-US" dirty="0" err="1"/>
              <a:t>Isomorphie</a:t>
            </a:r>
            <a:endParaRPr lang="he-I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0" r="33254"/>
          <a:stretch/>
        </p:blipFill>
        <p:spPr bwMode="auto">
          <a:xfrm>
            <a:off x="233578" y="2238548"/>
            <a:ext cx="4752109" cy="3494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מלבן 4"/>
          <p:cNvSpPr/>
          <p:nvPr/>
        </p:nvSpPr>
        <p:spPr>
          <a:xfrm>
            <a:off x="2838768" y="2526580"/>
            <a:ext cx="576064" cy="6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3270816" y="3462684"/>
            <a:ext cx="996590" cy="6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3813410" y="4398788"/>
            <a:ext cx="852574" cy="6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אליפסה 3"/>
          <p:cNvSpPr/>
          <p:nvPr/>
        </p:nvSpPr>
        <p:spPr>
          <a:xfrm>
            <a:off x="6151136" y="30306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>
            <a:off x="6423658" y="284707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6727200" y="268467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/>
          <p:cNvSpPr/>
          <p:nvPr/>
        </p:nvSpPr>
        <p:spPr>
          <a:xfrm>
            <a:off x="6272219" y="252658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/>
          <p:cNvSpPr/>
          <p:nvPr/>
        </p:nvSpPr>
        <p:spPr>
          <a:xfrm>
            <a:off x="6732240" y="30306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/>
          <p:cNvSpPr/>
          <p:nvPr/>
        </p:nvSpPr>
        <p:spPr>
          <a:xfrm>
            <a:off x="6406843" y="321047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7" name="מחבר ישר 6"/>
          <p:cNvCxnSpPr>
            <a:stCxn id="15" idx="7"/>
            <a:endCxn id="13" idx="3"/>
          </p:cNvCxnSpPr>
          <p:nvPr/>
        </p:nvCxnSpPr>
        <p:spPr>
          <a:xfrm flipV="1">
            <a:off x="6529768" y="3153561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>
            <a:stCxn id="13" idx="0"/>
            <a:endCxn id="11" idx="4"/>
          </p:cNvCxnSpPr>
          <p:nvPr/>
        </p:nvCxnSpPr>
        <p:spPr>
          <a:xfrm flipH="1" flipV="1">
            <a:off x="6799208" y="2828686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ישר 19"/>
          <p:cNvCxnSpPr>
            <a:stCxn id="10" idx="7"/>
            <a:endCxn id="11" idx="2"/>
          </p:cNvCxnSpPr>
          <p:nvPr/>
        </p:nvCxnSpPr>
        <p:spPr>
          <a:xfrm flipV="1">
            <a:off x="6546583" y="2756678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>
            <a:stCxn id="4" idx="7"/>
            <a:endCxn id="10" idx="2"/>
          </p:cNvCxnSpPr>
          <p:nvPr/>
        </p:nvCxnSpPr>
        <p:spPr>
          <a:xfrm flipV="1">
            <a:off x="6274061" y="2919082"/>
            <a:ext cx="149597" cy="13264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מחבר ישר 25"/>
          <p:cNvCxnSpPr>
            <a:stCxn id="10" idx="1"/>
            <a:endCxn id="12" idx="4"/>
          </p:cNvCxnSpPr>
          <p:nvPr/>
        </p:nvCxnSpPr>
        <p:spPr>
          <a:xfrm flipH="1" flipV="1">
            <a:off x="6344227" y="2670596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אליפסה 29"/>
          <p:cNvSpPr/>
          <p:nvPr/>
        </p:nvSpPr>
        <p:spPr>
          <a:xfrm>
            <a:off x="6423658" y="385518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אליפסה 30"/>
          <p:cNvSpPr/>
          <p:nvPr/>
        </p:nvSpPr>
        <p:spPr>
          <a:xfrm>
            <a:off x="6727200" y="369278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אליפסה 31"/>
          <p:cNvSpPr/>
          <p:nvPr/>
        </p:nvSpPr>
        <p:spPr>
          <a:xfrm>
            <a:off x="6272219" y="35346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אליפסה 32"/>
          <p:cNvSpPr/>
          <p:nvPr/>
        </p:nvSpPr>
        <p:spPr>
          <a:xfrm>
            <a:off x="6732240" y="40387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אליפסה 33"/>
          <p:cNvSpPr/>
          <p:nvPr/>
        </p:nvSpPr>
        <p:spPr>
          <a:xfrm>
            <a:off x="6406843" y="421858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5" name="מחבר ישר 34"/>
          <p:cNvCxnSpPr>
            <a:stCxn id="34" idx="7"/>
            <a:endCxn id="33" idx="3"/>
          </p:cNvCxnSpPr>
          <p:nvPr/>
        </p:nvCxnSpPr>
        <p:spPr>
          <a:xfrm flipV="1">
            <a:off x="6529768" y="4161673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מחבר ישר 35"/>
          <p:cNvCxnSpPr>
            <a:stCxn id="33" idx="0"/>
            <a:endCxn id="31" idx="4"/>
          </p:cNvCxnSpPr>
          <p:nvPr/>
        </p:nvCxnSpPr>
        <p:spPr>
          <a:xfrm flipH="1" flipV="1">
            <a:off x="6799208" y="3836798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מחבר ישר 36"/>
          <p:cNvCxnSpPr>
            <a:stCxn id="30" idx="7"/>
            <a:endCxn id="31" idx="2"/>
          </p:cNvCxnSpPr>
          <p:nvPr/>
        </p:nvCxnSpPr>
        <p:spPr>
          <a:xfrm flipV="1">
            <a:off x="6546583" y="3764790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ישר 37"/>
          <p:cNvCxnSpPr>
            <a:stCxn id="60" idx="6"/>
            <a:endCxn id="30" idx="2"/>
          </p:cNvCxnSpPr>
          <p:nvPr/>
        </p:nvCxnSpPr>
        <p:spPr>
          <a:xfrm flipV="1">
            <a:off x="6068559" y="3927194"/>
            <a:ext cx="355099" cy="14401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ישר 38"/>
          <p:cNvCxnSpPr>
            <a:stCxn id="30" idx="1"/>
            <a:endCxn id="32" idx="4"/>
          </p:cNvCxnSpPr>
          <p:nvPr/>
        </p:nvCxnSpPr>
        <p:spPr>
          <a:xfrm flipH="1" flipV="1">
            <a:off x="6344227" y="3678708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אליפסה 42"/>
          <p:cNvSpPr/>
          <p:nvPr/>
        </p:nvSpPr>
        <p:spPr>
          <a:xfrm>
            <a:off x="6102061" y="50828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אליפסה 43"/>
          <p:cNvSpPr/>
          <p:nvPr/>
        </p:nvSpPr>
        <p:spPr>
          <a:xfrm>
            <a:off x="6374583" y="48993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אליפסה 44"/>
          <p:cNvSpPr/>
          <p:nvPr/>
        </p:nvSpPr>
        <p:spPr>
          <a:xfrm>
            <a:off x="6678125" y="473689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אליפסה 45"/>
          <p:cNvSpPr/>
          <p:nvPr/>
        </p:nvSpPr>
        <p:spPr>
          <a:xfrm>
            <a:off x="6223144" y="457880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אליפסה 46"/>
          <p:cNvSpPr/>
          <p:nvPr/>
        </p:nvSpPr>
        <p:spPr>
          <a:xfrm>
            <a:off x="6683165" y="50828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אליפסה 47"/>
          <p:cNvSpPr/>
          <p:nvPr/>
        </p:nvSpPr>
        <p:spPr>
          <a:xfrm>
            <a:off x="6357768" y="52627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49" name="מחבר ישר 48"/>
          <p:cNvCxnSpPr>
            <a:stCxn id="48" idx="7"/>
            <a:endCxn id="47" idx="3"/>
          </p:cNvCxnSpPr>
          <p:nvPr/>
        </p:nvCxnSpPr>
        <p:spPr>
          <a:xfrm flipV="1">
            <a:off x="6480693" y="5205789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מחבר ישר 49"/>
          <p:cNvCxnSpPr>
            <a:stCxn id="47" idx="0"/>
            <a:endCxn id="45" idx="4"/>
          </p:cNvCxnSpPr>
          <p:nvPr/>
        </p:nvCxnSpPr>
        <p:spPr>
          <a:xfrm flipH="1" flipV="1">
            <a:off x="6750133" y="4880914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מחבר ישר 50"/>
          <p:cNvCxnSpPr>
            <a:stCxn id="44" idx="7"/>
            <a:endCxn id="45" idx="2"/>
          </p:cNvCxnSpPr>
          <p:nvPr/>
        </p:nvCxnSpPr>
        <p:spPr>
          <a:xfrm flipV="1">
            <a:off x="6497508" y="4808906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מחבר ישר 51"/>
          <p:cNvCxnSpPr>
            <a:stCxn id="43" idx="7"/>
            <a:endCxn id="44" idx="2"/>
          </p:cNvCxnSpPr>
          <p:nvPr/>
        </p:nvCxnSpPr>
        <p:spPr>
          <a:xfrm flipV="1">
            <a:off x="6224986" y="4971310"/>
            <a:ext cx="149597" cy="13264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מחבר ישר 52"/>
          <p:cNvCxnSpPr>
            <a:stCxn id="44" idx="1"/>
            <a:endCxn id="46" idx="4"/>
          </p:cNvCxnSpPr>
          <p:nvPr/>
        </p:nvCxnSpPr>
        <p:spPr>
          <a:xfrm flipH="1" flipV="1">
            <a:off x="6295152" y="4722824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אליפסה 58"/>
          <p:cNvSpPr/>
          <p:nvPr/>
        </p:nvSpPr>
        <p:spPr>
          <a:xfrm>
            <a:off x="5647080" y="398783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אליפסה 59"/>
          <p:cNvSpPr/>
          <p:nvPr/>
        </p:nvSpPr>
        <p:spPr>
          <a:xfrm>
            <a:off x="5924543" y="39992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אליפסה 60"/>
          <p:cNvSpPr/>
          <p:nvPr/>
        </p:nvSpPr>
        <p:spPr>
          <a:xfrm>
            <a:off x="5872209" y="420769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אליפסה 61"/>
          <p:cNvSpPr/>
          <p:nvPr/>
        </p:nvSpPr>
        <p:spPr>
          <a:xfrm>
            <a:off x="5800201" y="354159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אליפסה 62"/>
          <p:cNvSpPr/>
          <p:nvPr/>
        </p:nvSpPr>
        <p:spPr>
          <a:xfrm>
            <a:off x="5359048" y="358677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אליפסה 63"/>
          <p:cNvSpPr/>
          <p:nvPr/>
        </p:nvSpPr>
        <p:spPr>
          <a:xfrm>
            <a:off x="5359048" y="41107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5" name="מחבר ישר 64"/>
          <p:cNvCxnSpPr>
            <a:stCxn id="61" idx="7"/>
            <a:endCxn id="60" idx="4"/>
          </p:cNvCxnSpPr>
          <p:nvPr/>
        </p:nvCxnSpPr>
        <p:spPr>
          <a:xfrm flipV="1">
            <a:off x="5995134" y="4143218"/>
            <a:ext cx="1417" cy="8556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מחבר ישר 72"/>
          <p:cNvCxnSpPr>
            <a:stCxn id="60" idx="0"/>
            <a:endCxn id="62" idx="4"/>
          </p:cNvCxnSpPr>
          <p:nvPr/>
        </p:nvCxnSpPr>
        <p:spPr>
          <a:xfrm flipH="1" flipV="1">
            <a:off x="5872209" y="3685610"/>
            <a:ext cx="124342" cy="31359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מחבר ישר 75"/>
          <p:cNvCxnSpPr>
            <a:stCxn id="62" idx="2"/>
            <a:endCxn id="63" idx="6"/>
          </p:cNvCxnSpPr>
          <p:nvPr/>
        </p:nvCxnSpPr>
        <p:spPr>
          <a:xfrm flipH="1">
            <a:off x="5503064" y="3613602"/>
            <a:ext cx="297137" cy="451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מחבר ישר 78"/>
          <p:cNvCxnSpPr>
            <a:stCxn id="60" idx="1"/>
            <a:endCxn id="59" idx="7"/>
          </p:cNvCxnSpPr>
          <p:nvPr/>
        </p:nvCxnSpPr>
        <p:spPr>
          <a:xfrm flipH="1" flipV="1">
            <a:off x="5770005" y="4008922"/>
            <a:ext cx="175629" cy="11371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מחבר ישר 81"/>
          <p:cNvCxnSpPr>
            <a:stCxn id="64" idx="0"/>
            <a:endCxn id="63" idx="4"/>
          </p:cNvCxnSpPr>
          <p:nvPr/>
        </p:nvCxnSpPr>
        <p:spPr>
          <a:xfrm flipV="1">
            <a:off x="5431056" y="3730786"/>
            <a:ext cx="0" cy="37997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מחבר ישר 84"/>
          <p:cNvCxnSpPr>
            <a:stCxn id="93" idx="4"/>
            <a:endCxn id="43" idx="0"/>
          </p:cNvCxnSpPr>
          <p:nvPr/>
        </p:nvCxnSpPr>
        <p:spPr>
          <a:xfrm>
            <a:off x="6079128" y="4864649"/>
            <a:ext cx="94941" cy="21821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אליפסה 90"/>
          <p:cNvSpPr/>
          <p:nvPr/>
        </p:nvSpPr>
        <p:spPr>
          <a:xfrm>
            <a:off x="5995134" y="543026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2" name="מחבר ישר 91"/>
          <p:cNvCxnSpPr>
            <a:stCxn id="93" idx="2"/>
            <a:endCxn id="106" idx="6"/>
          </p:cNvCxnSpPr>
          <p:nvPr/>
        </p:nvCxnSpPr>
        <p:spPr>
          <a:xfrm flipH="1">
            <a:off x="5712458" y="4792641"/>
            <a:ext cx="294662" cy="1626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אליפסה 92"/>
          <p:cNvSpPr/>
          <p:nvPr/>
        </p:nvSpPr>
        <p:spPr>
          <a:xfrm>
            <a:off x="6007120" y="472063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4" name="מחבר ישר 93"/>
          <p:cNvCxnSpPr>
            <a:stCxn id="43" idx="4"/>
            <a:endCxn id="91" idx="0"/>
          </p:cNvCxnSpPr>
          <p:nvPr/>
        </p:nvCxnSpPr>
        <p:spPr>
          <a:xfrm flipH="1">
            <a:off x="6067142" y="5226880"/>
            <a:ext cx="106927" cy="20338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אליפסה 105"/>
          <p:cNvSpPr/>
          <p:nvPr/>
        </p:nvSpPr>
        <p:spPr>
          <a:xfrm>
            <a:off x="5568442" y="473689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OCR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Graphabgleich</a:t>
            </a:r>
            <a:r>
              <a:rPr lang="en-US" dirty="0"/>
              <a:t> (Matching)</a:t>
            </a:r>
            <a:endParaRPr lang="he-IL" dirty="0"/>
          </a:p>
        </p:txBody>
      </p:sp>
      <p:sp>
        <p:nvSpPr>
          <p:cNvPr id="166" name="אליפסה 165"/>
          <p:cNvSpPr/>
          <p:nvPr/>
        </p:nvSpPr>
        <p:spPr>
          <a:xfrm>
            <a:off x="7928403" y="3048547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7" name="אליפסה 166"/>
          <p:cNvSpPr/>
          <p:nvPr/>
        </p:nvSpPr>
        <p:spPr>
          <a:xfrm>
            <a:off x="8200925" y="286498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8" name="אליפסה 167"/>
          <p:cNvSpPr/>
          <p:nvPr/>
        </p:nvSpPr>
        <p:spPr>
          <a:xfrm>
            <a:off x="8504467" y="2702581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9" name="אליפסה 168"/>
          <p:cNvSpPr/>
          <p:nvPr/>
        </p:nvSpPr>
        <p:spPr>
          <a:xfrm>
            <a:off x="8049486" y="2544491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0" name="אליפסה 169"/>
          <p:cNvSpPr/>
          <p:nvPr/>
        </p:nvSpPr>
        <p:spPr>
          <a:xfrm>
            <a:off x="8509507" y="3048547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1" name="אליפסה 170"/>
          <p:cNvSpPr/>
          <p:nvPr/>
        </p:nvSpPr>
        <p:spPr>
          <a:xfrm>
            <a:off x="8184110" y="322838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72" name="מחבר ישר 171"/>
          <p:cNvCxnSpPr>
            <a:stCxn id="171" idx="7"/>
            <a:endCxn id="170" idx="3"/>
          </p:cNvCxnSpPr>
          <p:nvPr/>
        </p:nvCxnSpPr>
        <p:spPr>
          <a:xfrm flipV="1">
            <a:off x="8307035" y="3171472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מחבר ישר 172"/>
          <p:cNvCxnSpPr>
            <a:stCxn id="170" idx="0"/>
            <a:endCxn id="168" idx="4"/>
          </p:cNvCxnSpPr>
          <p:nvPr/>
        </p:nvCxnSpPr>
        <p:spPr>
          <a:xfrm flipH="1" flipV="1">
            <a:off x="8576475" y="2846597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מחבר ישר 173"/>
          <p:cNvCxnSpPr>
            <a:stCxn id="167" idx="7"/>
            <a:endCxn id="168" idx="2"/>
          </p:cNvCxnSpPr>
          <p:nvPr/>
        </p:nvCxnSpPr>
        <p:spPr>
          <a:xfrm flipV="1">
            <a:off x="8323850" y="2774589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מחבר ישר 174"/>
          <p:cNvCxnSpPr>
            <a:stCxn id="166" idx="7"/>
            <a:endCxn id="167" idx="2"/>
          </p:cNvCxnSpPr>
          <p:nvPr/>
        </p:nvCxnSpPr>
        <p:spPr>
          <a:xfrm flipV="1">
            <a:off x="8051328" y="2936993"/>
            <a:ext cx="149597" cy="13264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מחבר ישר 175"/>
          <p:cNvCxnSpPr>
            <a:stCxn id="167" idx="1"/>
            <a:endCxn id="169" idx="4"/>
          </p:cNvCxnSpPr>
          <p:nvPr/>
        </p:nvCxnSpPr>
        <p:spPr>
          <a:xfrm flipH="1" flipV="1">
            <a:off x="8121494" y="2688507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אליפסה 177"/>
          <p:cNvSpPr/>
          <p:nvPr/>
        </p:nvSpPr>
        <p:spPr>
          <a:xfrm>
            <a:off x="8200925" y="3873097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9" name="אליפסה 178"/>
          <p:cNvSpPr/>
          <p:nvPr/>
        </p:nvSpPr>
        <p:spPr>
          <a:xfrm>
            <a:off x="8504467" y="371069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0" name="אליפסה 179"/>
          <p:cNvSpPr/>
          <p:nvPr/>
        </p:nvSpPr>
        <p:spPr>
          <a:xfrm>
            <a:off x="8049486" y="355260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1" name="אליפסה 180"/>
          <p:cNvSpPr/>
          <p:nvPr/>
        </p:nvSpPr>
        <p:spPr>
          <a:xfrm>
            <a:off x="8509507" y="4056659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2" name="אליפסה 181"/>
          <p:cNvSpPr/>
          <p:nvPr/>
        </p:nvSpPr>
        <p:spPr>
          <a:xfrm>
            <a:off x="8184110" y="4236497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83" name="מחבר ישר 182"/>
          <p:cNvCxnSpPr>
            <a:stCxn id="182" idx="7"/>
            <a:endCxn id="181" idx="3"/>
          </p:cNvCxnSpPr>
          <p:nvPr/>
        </p:nvCxnSpPr>
        <p:spPr>
          <a:xfrm flipV="1">
            <a:off x="8307035" y="4179584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מחבר ישר 183"/>
          <p:cNvCxnSpPr>
            <a:stCxn id="181" idx="0"/>
            <a:endCxn id="179" idx="4"/>
          </p:cNvCxnSpPr>
          <p:nvPr/>
        </p:nvCxnSpPr>
        <p:spPr>
          <a:xfrm flipH="1" flipV="1">
            <a:off x="8576475" y="3854709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מחבר ישר 184"/>
          <p:cNvCxnSpPr>
            <a:stCxn id="178" idx="7"/>
            <a:endCxn id="179" idx="2"/>
          </p:cNvCxnSpPr>
          <p:nvPr/>
        </p:nvCxnSpPr>
        <p:spPr>
          <a:xfrm flipV="1">
            <a:off x="8323850" y="3782701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מחבר ישר 185"/>
          <p:cNvCxnSpPr>
            <a:stCxn id="200" idx="6"/>
            <a:endCxn id="178" idx="2"/>
          </p:cNvCxnSpPr>
          <p:nvPr/>
        </p:nvCxnSpPr>
        <p:spPr>
          <a:xfrm flipV="1">
            <a:off x="7845826" y="3945105"/>
            <a:ext cx="355099" cy="14401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מחבר ישר 186"/>
          <p:cNvCxnSpPr>
            <a:stCxn id="178" idx="1"/>
            <a:endCxn id="180" idx="4"/>
          </p:cNvCxnSpPr>
          <p:nvPr/>
        </p:nvCxnSpPr>
        <p:spPr>
          <a:xfrm flipH="1" flipV="1">
            <a:off x="8121494" y="3696619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אליפסה 187"/>
          <p:cNvSpPr/>
          <p:nvPr/>
        </p:nvSpPr>
        <p:spPr>
          <a:xfrm>
            <a:off x="7879328" y="510077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9" name="אליפסה 188"/>
          <p:cNvSpPr/>
          <p:nvPr/>
        </p:nvSpPr>
        <p:spPr>
          <a:xfrm>
            <a:off x="8151850" y="491721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0" name="אליפסה 189"/>
          <p:cNvSpPr/>
          <p:nvPr/>
        </p:nvSpPr>
        <p:spPr>
          <a:xfrm>
            <a:off x="8455392" y="4754809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1" name="אליפסה 190"/>
          <p:cNvSpPr/>
          <p:nvPr/>
        </p:nvSpPr>
        <p:spPr>
          <a:xfrm>
            <a:off x="8000411" y="4596719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2" name="אליפסה 191"/>
          <p:cNvSpPr/>
          <p:nvPr/>
        </p:nvSpPr>
        <p:spPr>
          <a:xfrm>
            <a:off x="8460432" y="510077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3" name="אליפסה 192"/>
          <p:cNvSpPr/>
          <p:nvPr/>
        </p:nvSpPr>
        <p:spPr>
          <a:xfrm>
            <a:off x="8135035" y="528061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94" name="מחבר ישר 193"/>
          <p:cNvCxnSpPr>
            <a:stCxn id="193" idx="7"/>
            <a:endCxn id="192" idx="3"/>
          </p:cNvCxnSpPr>
          <p:nvPr/>
        </p:nvCxnSpPr>
        <p:spPr>
          <a:xfrm flipV="1">
            <a:off x="8257960" y="5223700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מחבר ישר 194"/>
          <p:cNvCxnSpPr>
            <a:stCxn id="192" idx="0"/>
            <a:endCxn id="190" idx="4"/>
          </p:cNvCxnSpPr>
          <p:nvPr/>
        </p:nvCxnSpPr>
        <p:spPr>
          <a:xfrm flipH="1" flipV="1">
            <a:off x="8527400" y="4898825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מחבר ישר 195"/>
          <p:cNvCxnSpPr>
            <a:stCxn id="189" idx="7"/>
            <a:endCxn id="190" idx="2"/>
          </p:cNvCxnSpPr>
          <p:nvPr/>
        </p:nvCxnSpPr>
        <p:spPr>
          <a:xfrm flipV="1">
            <a:off x="8274775" y="4826817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מחבר ישר 196"/>
          <p:cNvCxnSpPr>
            <a:stCxn id="188" idx="7"/>
            <a:endCxn id="189" idx="2"/>
          </p:cNvCxnSpPr>
          <p:nvPr/>
        </p:nvCxnSpPr>
        <p:spPr>
          <a:xfrm flipV="1">
            <a:off x="8002253" y="4989221"/>
            <a:ext cx="149597" cy="13264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מחבר ישר 197"/>
          <p:cNvCxnSpPr>
            <a:stCxn id="189" idx="1"/>
            <a:endCxn id="191" idx="4"/>
          </p:cNvCxnSpPr>
          <p:nvPr/>
        </p:nvCxnSpPr>
        <p:spPr>
          <a:xfrm flipH="1" flipV="1">
            <a:off x="8072419" y="4740735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אליפסה 198"/>
          <p:cNvSpPr/>
          <p:nvPr/>
        </p:nvSpPr>
        <p:spPr>
          <a:xfrm>
            <a:off x="7424347" y="400574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0" name="אליפסה 199"/>
          <p:cNvSpPr/>
          <p:nvPr/>
        </p:nvSpPr>
        <p:spPr>
          <a:xfrm>
            <a:off x="7701810" y="401711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1" name="אליפסה 200"/>
          <p:cNvSpPr/>
          <p:nvPr/>
        </p:nvSpPr>
        <p:spPr>
          <a:xfrm>
            <a:off x="7649476" y="422560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2" name="אליפסה 201"/>
          <p:cNvSpPr/>
          <p:nvPr/>
        </p:nvSpPr>
        <p:spPr>
          <a:xfrm>
            <a:off x="7577468" y="355950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3" name="אליפסה 202"/>
          <p:cNvSpPr/>
          <p:nvPr/>
        </p:nvSpPr>
        <p:spPr>
          <a:xfrm>
            <a:off x="7136315" y="360468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4" name="אליפסה 203"/>
          <p:cNvSpPr/>
          <p:nvPr/>
        </p:nvSpPr>
        <p:spPr>
          <a:xfrm>
            <a:off x="7136315" y="412866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5" name="מחבר ישר 204"/>
          <p:cNvCxnSpPr>
            <a:stCxn id="201" idx="7"/>
            <a:endCxn id="200" idx="4"/>
          </p:cNvCxnSpPr>
          <p:nvPr/>
        </p:nvCxnSpPr>
        <p:spPr>
          <a:xfrm flipV="1">
            <a:off x="7772401" y="4161129"/>
            <a:ext cx="1417" cy="8556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מחבר ישר 206"/>
          <p:cNvCxnSpPr>
            <a:stCxn id="200" idx="0"/>
            <a:endCxn id="202" idx="4"/>
          </p:cNvCxnSpPr>
          <p:nvPr/>
        </p:nvCxnSpPr>
        <p:spPr>
          <a:xfrm flipH="1" flipV="1">
            <a:off x="7649476" y="3703521"/>
            <a:ext cx="124342" cy="31359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מחבר ישר 207"/>
          <p:cNvCxnSpPr>
            <a:stCxn id="202" idx="2"/>
            <a:endCxn id="203" idx="6"/>
          </p:cNvCxnSpPr>
          <p:nvPr/>
        </p:nvCxnSpPr>
        <p:spPr>
          <a:xfrm flipH="1">
            <a:off x="7280331" y="3631513"/>
            <a:ext cx="297137" cy="451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מחבר ישר 208"/>
          <p:cNvCxnSpPr>
            <a:stCxn id="200" idx="1"/>
            <a:endCxn id="199" idx="7"/>
          </p:cNvCxnSpPr>
          <p:nvPr/>
        </p:nvCxnSpPr>
        <p:spPr>
          <a:xfrm flipH="1" flipV="1">
            <a:off x="7547272" y="4026833"/>
            <a:ext cx="175629" cy="11371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מחבר ישר 209"/>
          <p:cNvCxnSpPr>
            <a:stCxn id="204" idx="0"/>
            <a:endCxn id="203" idx="4"/>
          </p:cNvCxnSpPr>
          <p:nvPr/>
        </p:nvCxnSpPr>
        <p:spPr>
          <a:xfrm flipV="1">
            <a:off x="7208323" y="3748697"/>
            <a:ext cx="0" cy="37997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מחבר ישר 210"/>
          <p:cNvCxnSpPr>
            <a:stCxn id="214" idx="4"/>
            <a:endCxn id="188" idx="0"/>
          </p:cNvCxnSpPr>
          <p:nvPr/>
        </p:nvCxnSpPr>
        <p:spPr>
          <a:xfrm>
            <a:off x="7856395" y="4882560"/>
            <a:ext cx="94941" cy="21821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אליפסה 211"/>
          <p:cNvSpPr/>
          <p:nvPr/>
        </p:nvSpPr>
        <p:spPr>
          <a:xfrm>
            <a:off x="7875147" y="53604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13" name="מחבר ישר 212"/>
          <p:cNvCxnSpPr>
            <a:stCxn id="214" idx="2"/>
            <a:endCxn id="216" idx="6"/>
          </p:cNvCxnSpPr>
          <p:nvPr/>
        </p:nvCxnSpPr>
        <p:spPr>
          <a:xfrm flipH="1">
            <a:off x="7489725" y="4810552"/>
            <a:ext cx="294662" cy="1626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אליפסה 213"/>
          <p:cNvSpPr/>
          <p:nvPr/>
        </p:nvSpPr>
        <p:spPr>
          <a:xfrm>
            <a:off x="7784387" y="47385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15" name="מחבר ישר 214"/>
          <p:cNvCxnSpPr>
            <a:stCxn id="188" idx="4"/>
            <a:endCxn id="212" idx="0"/>
          </p:cNvCxnSpPr>
          <p:nvPr/>
        </p:nvCxnSpPr>
        <p:spPr>
          <a:xfrm flipH="1">
            <a:off x="7947155" y="5244791"/>
            <a:ext cx="4181" cy="11566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אליפסה 215"/>
          <p:cNvSpPr/>
          <p:nvPr/>
        </p:nvSpPr>
        <p:spPr>
          <a:xfrm>
            <a:off x="7345709" y="475480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8" name="TextBox 217"/>
          <p:cNvSpPr txBox="1"/>
          <p:nvPr/>
        </p:nvSpPr>
        <p:spPr>
          <a:xfrm>
            <a:off x="5220072" y="1774557"/>
            <a:ext cx="160710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/>
              <a:t>Graphische</a:t>
            </a:r>
            <a:r>
              <a:rPr lang="en-US" dirty="0"/>
              <a:t> </a:t>
            </a:r>
            <a:r>
              <a:rPr lang="en-US" dirty="0" err="1"/>
              <a:t>Modellierung</a:t>
            </a:r>
            <a:endParaRPr lang="he-IL" dirty="0"/>
          </a:p>
        </p:txBody>
      </p:sp>
      <p:sp>
        <p:nvSpPr>
          <p:cNvPr id="219" name="TextBox 218"/>
          <p:cNvSpPr txBox="1"/>
          <p:nvPr/>
        </p:nvSpPr>
        <p:spPr>
          <a:xfrm>
            <a:off x="7429460" y="1772816"/>
            <a:ext cx="148096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/>
              <a:t>Graphischer</a:t>
            </a:r>
            <a:r>
              <a:rPr lang="en-US" dirty="0"/>
              <a:t> </a:t>
            </a:r>
            <a:r>
              <a:rPr lang="en-US" dirty="0" err="1"/>
              <a:t>Abgleich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46917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/>
              <a:t>Gegeben</a:t>
            </a:r>
            <a:r>
              <a:rPr lang="en-US" dirty="0"/>
              <a:t> </a:t>
            </a:r>
            <a:r>
              <a:rPr lang="en-US" dirty="0" err="1"/>
              <a:t>zwei</a:t>
            </a:r>
            <a:r>
              <a:rPr lang="en-US" dirty="0"/>
              <a:t> </a:t>
            </a:r>
            <a:r>
              <a:rPr lang="en-US" dirty="0" err="1"/>
              <a:t>Graphen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/>
              <a:t> and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dirty="0"/>
              <a:t>. </a:t>
            </a:r>
            <a:r>
              <a:rPr lang="en-US" dirty="0" err="1"/>
              <a:t>Bestimme</a:t>
            </a:r>
            <a:r>
              <a:rPr lang="en-US" dirty="0"/>
              <a:t>, </a:t>
            </a:r>
            <a:r>
              <a:rPr lang="en-US" dirty="0" err="1"/>
              <a:t>ob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Subgraphen</a:t>
            </a:r>
            <a:r>
              <a:rPr lang="en-US" dirty="0"/>
              <a:t> hat, der isomorph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, also </a:t>
            </a:r>
            <a:r>
              <a:rPr lang="en-US" dirty="0" err="1"/>
              <a:t>bis</a:t>
            </a:r>
            <a:r>
              <a:rPr lang="en-US" dirty="0"/>
              <a:t> auf </a:t>
            </a:r>
            <a:r>
              <a:rPr lang="en-US" dirty="0" err="1"/>
              <a:t>Knotenumbenennung</a:t>
            </a:r>
            <a:r>
              <a:rPr lang="en-US" dirty="0"/>
              <a:t> die Gestalt von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dirty="0"/>
              <a:t> hat</a:t>
            </a:r>
          </a:p>
          <a:p>
            <a:pPr algn="l" rtl="0"/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Lösung</a:t>
            </a:r>
            <a:r>
              <a:rPr lang="en-US" dirty="0"/>
              <a:t> </a:t>
            </a:r>
            <a:r>
              <a:rPr lang="en-US" dirty="0" err="1"/>
              <a:t>müssen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Korrespondenzen</a:t>
            </a:r>
            <a:r>
              <a:rPr lang="en-US" dirty="0"/>
              <a:t> </a:t>
            </a:r>
            <a:r>
              <a:rPr lang="en-US" dirty="0" err="1"/>
              <a:t>finden</a:t>
            </a:r>
            <a:endParaRPr lang="en-US" dirty="0"/>
          </a:p>
          <a:p>
            <a:pPr marL="342900" lvl="1" indent="-342900">
              <a:buFontTx/>
              <a:buChar char="•"/>
            </a:pPr>
            <a:r>
              <a:rPr lang="en-US" dirty="0" err="1"/>
              <a:t>Beispiel</a:t>
            </a:r>
            <a:r>
              <a:rPr lang="en-US" dirty="0"/>
              <a:t>: (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gibt</a:t>
            </a:r>
            <a:r>
              <a:rPr lang="en-US" dirty="0"/>
              <a:t> </a:t>
            </a:r>
            <a:r>
              <a:rPr lang="en-US" dirty="0" err="1"/>
              <a:t>weitere</a:t>
            </a:r>
            <a:r>
              <a:rPr lang="en-US" dirty="0"/>
              <a:t> </a:t>
            </a:r>
            <a:r>
              <a:rPr lang="en-US" dirty="0" err="1"/>
              <a:t>Lösungen</a:t>
            </a:r>
            <a:r>
              <a:rPr lang="en-US" dirty="0"/>
              <a:t>)</a:t>
            </a:r>
          </a:p>
          <a:p>
            <a:pPr lvl="1"/>
            <a:r>
              <a:rPr lang="en-US" b="1" dirty="0"/>
              <a:t>1</a:t>
            </a:r>
            <a:r>
              <a:rPr lang="en-US" altLang="zh-CN" baseline="-25000" dirty="0"/>
              <a:t>G</a:t>
            </a:r>
            <a:r>
              <a:rPr lang="en-US" b="1" dirty="0"/>
              <a:t>-1</a:t>
            </a:r>
            <a:r>
              <a:rPr lang="en-US" altLang="zh-CN" baseline="-25000" dirty="0"/>
              <a:t>H</a:t>
            </a:r>
            <a:br>
              <a:rPr lang="en-US" b="1" dirty="0"/>
            </a:br>
            <a:r>
              <a:rPr lang="en-US" b="1" dirty="0"/>
              <a:t>2</a:t>
            </a:r>
            <a:r>
              <a:rPr lang="en-US" altLang="zh-CN" baseline="-25000" dirty="0"/>
              <a:t>G</a:t>
            </a:r>
            <a:r>
              <a:rPr lang="en-US" b="1" dirty="0"/>
              <a:t>-3</a:t>
            </a:r>
            <a:r>
              <a:rPr lang="en-US" altLang="zh-CN" baseline="-25000" dirty="0"/>
              <a:t>H</a:t>
            </a:r>
            <a:br>
              <a:rPr lang="en-US" b="1" dirty="0"/>
            </a:br>
            <a:r>
              <a:rPr lang="en-US" b="1" dirty="0"/>
              <a:t>3</a:t>
            </a:r>
            <a:r>
              <a:rPr lang="en-US" altLang="zh-CN" baseline="-25000" dirty="0"/>
              <a:t>G</a:t>
            </a:r>
            <a:r>
              <a:rPr lang="en-US" b="1" dirty="0"/>
              <a:t>-2</a:t>
            </a:r>
            <a:r>
              <a:rPr lang="en-US" altLang="zh-CN" baseline="-25000" dirty="0"/>
              <a:t>H</a:t>
            </a:r>
          </a:p>
          <a:p>
            <a:pPr lvl="1"/>
            <a:r>
              <a:rPr lang="en-US" dirty="0" err="1"/>
              <a:t>Antwort</a:t>
            </a:r>
            <a:r>
              <a:rPr lang="en-US" dirty="0"/>
              <a:t>: Ja</a:t>
            </a:r>
          </a:p>
          <a:p>
            <a:r>
              <a:rPr lang="en-US" dirty="0" err="1"/>
              <a:t>Sollen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möglichen</a:t>
            </a:r>
            <a:r>
              <a:rPr lang="en-US" dirty="0"/>
              <a:t> </a:t>
            </a:r>
            <a:r>
              <a:rPr lang="en-US" dirty="0" err="1"/>
              <a:t>Korrespondenzen</a:t>
            </a:r>
            <a:br>
              <a:rPr lang="en-US" dirty="0"/>
            </a:br>
            <a:r>
              <a:rPr lang="en-US" dirty="0" err="1"/>
              <a:t>generieren</a:t>
            </a:r>
            <a:r>
              <a:rPr lang="en-US" dirty="0"/>
              <a:t> und </a:t>
            </a:r>
            <a:r>
              <a:rPr lang="en-US" dirty="0" err="1"/>
              <a:t>testen</a:t>
            </a:r>
            <a:r>
              <a:rPr lang="en-US" dirty="0"/>
              <a:t>?</a:t>
            </a:r>
          </a:p>
          <a:p>
            <a:pPr marL="400050" lvl="1" indent="0">
              <a:buNone/>
            </a:pPr>
            <a:r>
              <a:rPr lang="en-US" sz="3200" dirty="0"/>
              <a:t>	</a:t>
            </a:r>
            <a:endParaRPr lang="en-US" b="1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Subgraph-</a:t>
            </a:r>
            <a:r>
              <a:rPr lang="en-US" dirty="0" err="1"/>
              <a:t>Isomorphismus</a:t>
            </a:r>
            <a:r>
              <a:rPr lang="en-US" dirty="0"/>
              <a:t>-Problem</a:t>
            </a:r>
            <a:endParaRPr lang="he-IL" dirty="0"/>
          </a:p>
        </p:txBody>
      </p:sp>
      <p:graphicFrame>
        <p:nvGraphicFramePr>
          <p:cNvPr id="2" name="אובייקט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403838"/>
              </p:ext>
            </p:extLst>
          </p:nvPr>
        </p:nvGraphicFramePr>
        <p:xfrm>
          <a:off x="6326547" y="2564904"/>
          <a:ext cx="2441046" cy="3012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2416942" imgH="2986552" progId="Visio.Drawing.11">
                  <p:embed/>
                </p:oleObj>
              </mc:Choice>
              <mc:Fallback>
                <p:oleObj name="Visio" r:id="rId2" imgW="2416942" imgH="298655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6547" y="2564904"/>
                        <a:ext cx="2441046" cy="30125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מציין מיקום תוכן 2"/>
          <p:cNvSpPr txBox="1">
            <a:spLocks/>
          </p:cNvSpPr>
          <p:nvPr/>
        </p:nvSpPr>
        <p:spPr>
          <a:xfrm>
            <a:off x="467544" y="3284985"/>
            <a:ext cx="5616624" cy="302433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9464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/>
              <a:t>Verwendung</a:t>
            </a:r>
            <a:r>
              <a:rPr lang="en-US" dirty="0"/>
              <a:t> von </a:t>
            </a:r>
            <a:r>
              <a:rPr lang="en-US" dirty="0" err="1"/>
              <a:t>algebraischen</a:t>
            </a:r>
            <a:r>
              <a:rPr lang="en-US" dirty="0"/>
              <a:t> </a:t>
            </a:r>
            <a:r>
              <a:rPr lang="en-US" dirty="0" err="1"/>
              <a:t>Formulierungen</a:t>
            </a:r>
            <a:r>
              <a:rPr lang="en-US" dirty="0"/>
              <a:t> des Subgraph-</a:t>
            </a:r>
            <a:r>
              <a:rPr lang="en-US" dirty="0" err="1"/>
              <a:t>Isomorphie</a:t>
            </a:r>
            <a:r>
              <a:rPr lang="en-US" dirty="0"/>
              <a:t>-Problems</a:t>
            </a:r>
          </a:p>
          <a:p>
            <a:pPr algn="l" rtl="0"/>
            <a:r>
              <a:rPr lang="en-US" dirty="0" err="1"/>
              <a:t>Adjazenzmatrix</a:t>
            </a:r>
            <a:r>
              <a:rPr lang="en-US" dirty="0"/>
              <a:t> 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altLang="zh-CN" baseline="-25000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/>
              <a:t> </a:t>
            </a:r>
            <a:r>
              <a:rPr lang="en-US" dirty="0" err="1"/>
              <a:t>eines</a:t>
            </a:r>
            <a:r>
              <a:rPr lang="en-US" dirty="0"/>
              <a:t> </a:t>
            </a:r>
            <a:r>
              <a:rPr lang="en-US" dirty="0" err="1"/>
              <a:t>Graphen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/>
              <a:t>: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endParaRPr lang="he-IL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140968"/>
            <a:ext cx="3546285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068960"/>
            <a:ext cx="3374645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84884" y="613660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0C35FF"/>
                </a:solidFill>
              </a:rPr>
              <a:t>J. R. Ullmann, An Algorithm for Subgraph Isomorphism, </a:t>
            </a:r>
            <a:br>
              <a:rPr lang="en-US" sz="1200" dirty="0">
                <a:solidFill>
                  <a:srgbClr val="0C35FF"/>
                </a:solidFill>
              </a:rPr>
            </a:br>
            <a:r>
              <a:rPr lang="en-US" sz="1200" dirty="0">
                <a:solidFill>
                  <a:srgbClr val="0C35FF"/>
                </a:solidFill>
              </a:rPr>
              <a:t>Journal of the ACM, </a:t>
            </a:r>
            <a:r>
              <a:rPr lang="en-US" sz="1200" b="1" dirty="0">
                <a:solidFill>
                  <a:srgbClr val="FF0000"/>
                </a:solidFill>
              </a:rPr>
              <a:t>1976</a:t>
            </a:r>
            <a:endParaRPr lang="en-US" sz="1200" dirty="0">
              <a:solidFill>
                <a:srgbClr val="0C35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326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4525963"/>
          </a:xfrm>
        </p:spPr>
        <p:txBody>
          <a:bodyPr/>
          <a:lstStyle/>
          <a:p>
            <a:pPr algn="l" rtl="0"/>
            <a:r>
              <a:rPr lang="de-DE" sz="2800" dirty="0"/>
              <a:t>Verwendung der sog. Permutationsmatrix</a:t>
            </a:r>
          </a:p>
          <a:p>
            <a:pPr algn="l" rtl="0"/>
            <a:r>
              <a:rPr lang="de-DE" sz="2800" dirty="0"/>
              <a:t>Über Permutationsmatrix kann isomorphe Korrespondenz ausgedrückt werden</a:t>
            </a:r>
            <a:endParaRPr lang="de-DE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Aufbau des Suchraums nach Korrespondenzen</a:t>
            </a: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81511"/>
            <a:ext cx="227647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081511"/>
            <a:ext cx="19431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129135"/>
            <a:ext cx="2219325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76961"/>
            <a:ext cx="16764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95936" y="5431316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/>
              <a:t>P=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43808" y="5085845"/>
                <a:ext cx="1080120" cy="129548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5085845"/>
                <a:ext cx="1080120" cy="1295483"/>
              </a:xfrm>
              <a:prstGeom prst="rect">
                <a:avLst/>
              </a:prstGeom>
              <a:blipFill rotWithShape="1">
                <a:blip r:embed="rId6"/>
                <a:stretch>
                  <a:fillRect t="-1878" b="-469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267744" y="4754515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Isomorphe</a:t>
            </a:r>
            <a:r>
              <a:rPr lang="en-US" sz="1200" dirty="0"/>
              <a:t> </a:t>
            </a:r>
            <a:r>
              <a:rPr lang="en-US" sz="1200" dirty="0" err="1"/>
              <a:t>Korrespondenz</a:t>
            </a:r>
            <a:endParaRPr lang="he-IL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4499992" y="4754515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Permutationsmatrix</a:t>
            </a:r>
            <a:endParaRPr lang="he-IL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2339752" y="5445224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/>
              <a:t>F=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6732238" y="5449530"/>
            <a:ext cx="14401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sz="2400" dirty="0"/>
              <a:t>F~P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666455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79301"/>
                <a:ext cx="8229600" cy="4525963"/>
              </a:xfrm>
            </p:spPr>
            <p:txBody>
              <a:bodyPr>
                <a:normAutofit/>
              </a:bodyPr>
              <a:lstStyle/>
              <a:p>
                <a:pPr marL="0" indent="0" algn="l" rtl="0">
                  <a:buNone/>
                </a:pPr>
                <a:r>
                  <a:rPr lang="en-US" sz="2800" dirty="0"/>
                  <a:t>Zwei </a:t>
                </a:r>
                <a:r>
                  <a:rPr lang="en-US" sz="2800" dirty="0" err="1"/>
                  <a:t>Graphen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charset="0"/>
                      </a:rPr>
                      <m:t>H</m:t>
                    </m:r>
                  </m:oMath>
                </a14:m>
                <a:r>
                  <a:rPr lang="en-US" sz="2800" dirty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  <a:r>
                  <a:rPr lang="en-US" sz="2800" dirty="0"/>
                  <a:t>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H</m:t>
                        </m:r>
                      </m:e>
                      <m:sub>
                        <m: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sind</a:t>
                </a:r>
                <a:r>
                  <a:rPr lang="en-US" sz="2800" dirty="0"/>
                  <a:t> isomorph </a:t>
                </a:r>
                <a:r>
                  <a:rPr lang="en-US" sz="2800" dirty="0" err="1"/>
                  <a:t>mit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Korrespondenz</a:t>
                </a:r>
                <a:r>
                  <a:rPr lang="en-US" sz="2800" dirty="0"/>
                  <a:t> </a:t>
                </a:r>
                <a:r>
                  <a:rPr lang="en-US" sz="2800" dirty="0">
                    <a:solidFill>
                      <a:schemeClr val="accent1">
                        <a:lumMod val="50000"/>
                      </a:schemeClr>
                    </a:solidFill>
                  </a:rPr>
                  <a:t>F</a:t>
                </a:r>
                <a:r>
                  <a:rPr lang="en-US" sz="2800" dirty="0"/>
                  <a:t> </a:t>
                </a:r>
                <a:r>
                  <a:rPr lang="en-US" sz="2800" dirty="0" err="1"/>
                  <a:t>genau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dann</a:t>
                </a:r>
                <a:r>
                  <a:rPr lang="en-US" sz="2800" dirty="0"/>
                  <a:t>, </a:t>
                </a:r>
                <a:r>
                  <a:rPr lang="en-US" sz="2800" dirty="0" err="1"/>
                  <a:t>wenn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ähnlich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zu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A</m:t>
                        </m:r>
                      </m:e>
                      <m:sub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2800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de-DE" sz="2800" b="0" i="0" smtClean="0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sz="2800" dirty="0"/>
                  <a:t>ist, also </a:t>
                </a:r>
                <a:r>
                  <a:rPr lang="en-US" sz="2800" dirty="0" err="1"/>
                  <a:t>eine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Permutationsmatrix</a:t>
                </a:r>
                <a:r>
                  <a:rPr lang="en-US" sz="2800" dirty="0"/>
                  <a:t> </a:t>
                </a:r>
                <a:r>
                  <a:rPr lang="en-US" sz="2800" dirty="0">
                    <a:solidFill>
                      <a:schemeClr val="accent1">
                        <a:lumMod val="50000"/>
                      </a:schemeClr>
                    </a:solidFill>
                  </a:rPr>
                  <a:t>P~F </a:t>
                </a:r>
                <a:r>
                  <a:rPr lang="en-US" sz="2800" dirty="0" err="1"/>
                  <a:t>existiert</a:t>
                </a:r>
                <a:r>
                  <a:rPr lang="en-US" sz="2800" dirty="0"/>
                  <a:t>.</a:t>
                </a:r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79301"/>
                <a:ext cx="8229600" cy="4525963"/>
              </a:xfrm>
              <a:blipFill rotWithShape="0">
                <a:blip r:embed="rId2"/>
                <a:stretch>
                  <a:fillRect l="-1481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Isomorphiekriterium</a:t>
            </a:r>
            <a:endParaRPr lang="he-IL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06253"/>
            <a:ext cx="227647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806253"/>
            <a:ext cx="19431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853877"/>
            <a:ext cx="2219325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528316"/>
            <a:ext cx="16764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5576" y="4953942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/>
              <a:t>F=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50904" y="4953942"/>
                <a:ext cx="3225552" cy="63600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3200" i="1">
                          <a:latin typeface="Cambria Math"/>
                        </a:rPr>
                        <m:t>=</m:t>
                      </m:r>
                      <m:r>
                        <a:rPr lang="de-DE" sz="3200" b="0" i="1" smtClean="0">
                          <a:latin typeface="Cambria Math" charset="0"/>
                        </a:rPr>
                        <m:t>𝑃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</a:rPr>
                            <m:t>𝐻</m:t>
                          </m:r>
                        </m:sub>
                      </m:sSub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0904" y="4953942"/>
                <a:ext cx="3225552" cy="63600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771800" y="4305870"/>
            <a:ext cx="2160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/>
              <a:t>~</a:t>
            </a:r>
            <a:endParaRPr lang="he-IL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31640" y="4593902"/>
                <a:ext cx="1080120" cy="129548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4593902"/>
                <a:ext cx="1080120" cy="1295483"/>
              </a:xfrm>
              <a:prstGeom prst="rect">
                <a:avLst/>
              </a:prstGeom>
              <a:blipFill rotWithShape="0">
                <a:blip r:embed="rId8"/>
                <a:stretch>
                  <a:fillRect t="-1415" b="-6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483768" y="4943264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/>
              <a:t>P=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2339752" y="5952762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/>
              <a:t>F~P</a:t>
            </a:r>
            <a:endParaRPr lang="he-IL" dirty="0"/>
          </a:p>
        </p:txBody>
      </p:sp>
      <p:sp>
        <p:nvSpPr>
          <p:cNvPr id="19" name="TextBox 18"/>
          <p:cNvSpPr txBox="1"/>
          <p:nvPr/>
        </p:nvSpPr>
        <p:spPr>
          <a:xfrm>
            <a:off x="5508104" y="4593902"/>
            <a:ext cx="309634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err="1"/>
              <a:t>Isomorphiekriterium</a:t>
            </a:r>
            <a:r>
              <a:rPr lang="en-US" dirty="0"/>
              <a:t>: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15509" y="5602014"/>
                <a:ext cx="3160947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/>
                  <a:t>gdw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ist</a:t>
                </a:r>
                <a:r>
                  <a:rPr lang="en-US" dirty="0"/>
                  <a:t> isomorph </a:t>
                </a:r>
                <a:r>
                  <a:rPr lang="en-US" dirty="0" err="1"/>
                  <a:t>zu</a:t>
                </a:r>
                <a:r>
                  <a:rPr lang="en-US" dirty="0"/>
                  <a:t> H </a:t>
                </a:r>
                <a:r>
                  <a:rPr lang="en-US" dirty="0" err="1"/>
                  <a:t>mit</a:t>
                </a:r>
                <a:r>
                  <a:rPr lang="en-US" dirty="0"/>
                  <a:t> </a:t>
                </a:r>
                <a:r>
                  <a:rPr lang="en-US" dirty="0" err="1"/>
                  <a:t>Korrespondenz</a:t>
                </a:r>
                <a:r>
                  <a:rPr lang="en-US" dirty="0"/>
                  <a:t> F~P</a:t>
                </a:r>
              </a:p>
              <a:p>
                <a:pPr algn="l" rtl="0"/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509" y="5602014"/>
                <a:ext cx="3160947" cy="923330"/>
              </a:xfrm>
              <a:prstGeom prst="rect">
                <a:avLst/>
              </a:prstGeom>
              <a:blipFill rotWithShape="0">
                <a:blip r:embed="rId9"/>
                <a:stretch>
                  <a:fillRect l="-1737" t="-39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5"/>
          <p:cNvSpPr/>
          <p:nvPr/>
        </p:nvSpPr>
        <p:spPr>
          <a:xfrm>
            <a:off x="5300773" y="4437112"/>
            <a:ext cx="3591707" cy="193318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TextBox 21"/>
          <p:cNvSpPr txBox="1"/>
          <p:nvPr/>
        </p:nvSpPr>
        <p:spPr>
          <a:xfrm>
            <a:off x="827584" y="4293096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Isomorphe</a:t>
            </a:r>
            <a:r>
              <a:rPr lang="en-US" sz="1200" dirty="0"/>
              <a:t> </a:t>
            </a:r>
            <a:r>
              <a:rPr lang="en-US" sz="1200" dirty="0" err="1"/>
              <a:t>Korrespondenz</a:t>
            </a:r>
            <a:endParaRPr lang="he-IL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059832" y="4293096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Permutationsmatrix</a:t>
            </a:r>
            <a:endParaRPr lang="he-IL" sz="1200" dirty="0"/>
          </a:p>
        </p:txBody>
      </p:sp>
      <p:sp>
        <p:nvSpPr>
          <p:cNvPr id="24" name="Rectangle 23"/>
          <p:cNvSpPr/>
          <p:nvPr/>
        </p:nvSpPr>
        <p:spPr>
          <a:xfrm>
            <a:off x="7956376" y="5013176"/>
            <a:ext cx="654721" cy="2880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>
                <a:solidFill>
                  <a:schemeClr val="tx1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989545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Skeptisch</a:t>
            </a:r>
            <a:r>
              <a:rPr lang="en-US" dirty="0"/>
              <a:t>?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92" y="1196975"/>
            <a:ext cx="8085215" cy="496887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2389783" y="6400800"/>
            <a:ext cx="45172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>
                <a:solidFill>
                  <a:srgbClr val="0C35FF"/>
                </a:solidFill>
                <a:latin typeface="Calibri" charset="0"/>
              </a:rPr>
              <a:t>Davide</a:t>
            </a:r>
            <a:r>
              <a:rPr lang="en-US" sz="1200" dirty="0">
                <a:solidFill>
                  <a:srgbClr val="0C35FF"/>
                </a:solidFill>
                <a:latin typeface="Calibri" charset="0"/>
              </a:rPr>
              <a:t> </a:t>
            </a:r>
            <a:r>
              <a:rPr lang="en-US" sz="1200" dirty="0" err="1">
                <a:solidFill>
                  <a:srgbClr val="0C35FF"/>
                </a:solidFill>
                <a:latin typeface="Calibri" charset="0"/>
              </a:rPr>
              <a:t>Mottin</a:t>
            </a:r>
            <a:r>
              <a:rPr lang="en-US" sz="1200" dirty="0">
                <a:solidFill>
                  <a:srgbClr val="0C35FF"/>
                </a:solidFill>
                <a:latin typeface="Calibri" charset="0"/>
              </a:rPr>
              <a:t>, Konstantina </a:t>
            </a:r>
            <a:r>
              <a:rPr lang="en-US" sz="1200" dirty="0" err="1">
                <a:solidFill>
                  <a:srgbClr val="0C35FF"/>
                </a:solidFill>
                <a:latin typeface="Calibri" charset="0"/>
              </a:rPr>
              <a:t>Lazaridou</a:t>
            </a:r>
            <a:r>
              <a:rPr lang="en-US" sz="1200" dirty="0">
                <a:solidFill>
                  <a:srgbClr val="0C35FF"/>
                </a:solidFill>
                <a:latin typeface="Calibri" charset="0"/>
              </a:rPr>
              <a:t>,  </a:t>
            </a:r>
            <a:r>
              <a:rPr lang="en-US" sz="1200" dirty="0">
                <a:solidFill>
                  <a:srgbClr val="0C35FF"/>
                </a:solidFill>
              </a:rPr>
              <a:t>Graph Mining course WS 2016</a:t>
            </a:r>
          </a:p>
        </p:txBody>
      </p:sp>
    </p:spTree>
    <p:extLst>
      <p:ext uri="{BB962C8B-B14F-4D97-AF65-F5344CB8AC3E}">
        <p14:creationId xmlns:p14="http://schemas.microsoft.com/office/powerpoint/2010/main" val="1779706759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</TotalTime>
  <Words>499</Words>
  <Application>Microsoft Macintosh PowerPoint</Application>
  <PresentationFormat>On-screen Show (4:3)</PresentationFormat>
  <Paragraphs>119</Paragraphs>
  <Slides>14</Slides>
  <Notes>2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Cambria Math</vt:lpstr>
      <vt:lpstr>Myriad Pro</vt:lpstr>
      <vt:lpstr>Times New Roman</vt:lpstr>
      <vt:lpstr>7_Standarddesign</vt:lpstr>
      <vt:lpstr>Visio</vt:lpstr>
      <vt:lpstr>משוואה</vt:lpstr>
      <vt:lpstr>Equation</vt:lpstr>
      <vt:lpstr>公式</vt:lpstr>
      <vt:lpstr>Algorithmen und Datenstrukturen</vt:lpstr>
      <vt:lpstr>Danksagung</vt:lpstr>
      <vt:lpstr>OCR – Zeichenerkennung durch Graphabgleich</vt:lpstr>
      <vt:lpstr>OCR durch Graphabgleich (Matching)</vt:lpstr>
      <vt:lpstr>Subgraph-Isomorphismus-Problem</vt:lpstr>
      <vt:lpstr>Ullmanns Algorithmus</vt:lpstr>
      <vt:lpstr>Aufbau des Suchraums nach Korrespondenzen</vt:lpstr>
      <vt:lpstr>Isomorphiekriterium</vt:lpstr>
      <vt:lpstr>Skeptisch?</vt:lpstr>
      <vt:lpstr>Ullmanns Algorithmus</vt:lpstr>
      <vt:lpstr>Ullmanns Algorithmus</vt:lpstr>
      <vt:lpstr>Ullmanns Algorithmus</vt:lpstr>
      <vt:lpstr>Ullmanns Algorithmus (mit einfachem Pruning)</vt:lpstr>
      <vt:lpstr>Take-Home Messages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835</cp:revision>
  <cp:lastPrinted>2015-04-09T12:56:16Z</cp:lastPrinted>
  <dcterms:created xsi:type="dcterms:W3CDTF">2010-04-27T12:26:40Z</dcterms:created>
  <dcterms:modified xsi:type="dcterms:W3CDTF">2023-07-26T08:29:17Z</dcterms:modified>
</cp:coreProperties>
</file>