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114"/>
  </p:notesMasterIdLst>
  <p:handoutMasterIdLst>
    <p:handoutMasterId r:id="rId115"/>
  </p:handoutMasterIdLst>
  <p:sldIdLst>
    <p:sldId id="273" r:id="rId2"/>
    <p:sldId id="340" r:id="rId3"/>
    <p:sldId id="341" r:id="rId4"/>
    <p:sldId id="272" r:id="rId5"/>
    <p:sldId id="386" r:id="rId6"/>
    <p:sldId id="281" r:id="rId7"/>
    <p:sldId id="282" r:id="rId8"/>
    <p:sldId id="344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387" r:id="rId24"/>
    <p:sldId id="534" r:id="rId25"/>
    <p:sldId id="407" r:id="rId26"/>
    <p:sldId id="389" r:id="rId27"/>
    <p:sldId id="391" r:id="rId28"/>
    <p:sldId id="392" r:id="rId29"/>
    <p:sldId id="393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04" r:id="rId40"/>
    <p:sldId id="473" r:id="rId41"/>
    <p:sldId id="496" r:id="rId42"/>
    <p:sldId id="497" r:id="rId43"/>
    <p:sldId id="506" r:id="rId44"/>
    <p:sldId id="509" r:id="rId45"/>
    <p:sldId id="510" r:id="rId46"/>
    <p:sldId id="512" r:id="rId47"/>
    <p:sldId id="513" r:id="rId48"/>
    <p:sldId id="514" r:id="rId49"/>
    <p:sldId id="515" r:id="rId50"/>
    <p:sldId id="516" r:id="rId51"/>
    <p:sldId id="517" r:id="rId52"/>
    <p:sldId id="518" r:id="rId53"/>
    <p:sldId id="519" r:id="rId54"/>
    <p:sldId id="520" r:id="rId55"/>
    <p:sldId id="521" r:id="rId56"/>
    <p:sldId id="522" r:id="rId57"/>
    <p:sldId id="523" r:id="rId58"/>
    <p:sldId id="524" r:id="rId59"/>
    <p:sldId id="526" r:id="rId60"/>
    <p:sldId id="535" r:id="rId61"/>
    <p:sldId id="527" r:id="rId62"/>
    <p:sldId id="528" r:id="rId63"/>
    <p:sldId id="531" r:id="rId64"/>
    <p:sldId id="533" r:id="rId65"/>
    <p:sldId id="532" r:id="rId66"/>
    <p:sldId id="530" r:id="rId67"/>
    <p:sldId id="502" r:id="rId68"/>
    <p:sldId id="474" r:id="rId69"/>
    <p:sldId id="475" r:id="rId70"/>
    <p:sldId id="476" r:id="rId71"/>
    <p:sldId id="477" r:id="rId72"/>
    <p:sldId id="479" r:id="rId73"/>
    <p:sldId id="480" r:id="rId74"/>
    <p:sldId id="547" r:id="rId75"/>
    <p:sldId id="548" r:id="rId76"/>
    <p:sldId id="481" r:id="rId77"/>
    <p:sldId id="482" r:id="rId78"/>
    <p:sldId id="539" r:id="rId79"/>
    <p:sldId id="484" r:id="rId80"/>
    <p:sldId id="483" r:id="rId81"/>
    <p:sldId id="540" r:id="rId82"/>
    <p:sldId id="485" r:id="rId83"/>
    <p:sldId id="486" r:id="rId84"/>
    <p:sldId id="487" r:id="rId85"/>
    <p:sldId id="488" r:id="rId86"/>
    <p:sldId id="489" r:id="rId87"/>
    <p:sldId id="490" r:id="rId88"/>
    <p:sldId id="550" r:id="rId89"/>
    <p:sldId id="536" r:id="rId90"/>
    <p:sldId id="549" r:id="rId91"/>
    <p:sldId id="321" r:id="rId92"/>
    <p:sldId id="322" r:id="rId93"/>
    <p:sldId id="325" r:id="rId94"/>
    <p:sldId id="327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  <p:sldId id="337" r:id="rId105"/>
    <p:sldId id="338" r:id="rId106"/>
    <p:sldId id="339" r:id="rId107"/>
    <p:sldId id="545" r:id="rId108"/>
    <p:sldId id="544" r:id="rId109"/>
    <p:sldId id="551" r:id="rId110"/>
    <p:sldId id="553" r:id="rId111"/>
    <p:sldId id="542" r:id="rId112"/>
    <p:sldId id="537" r:id="rId1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4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21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notesMaster" Target="notesMasters/notesMaster1.xml"/><Relationship Id="rId115" Type="http://schemas.openxmlformats.org/officeDocument/2006/relationships/handoutMaster" Target="handoutMasters/handoutMaster1.xml"/><Relationship Id="rId116" Type="http://schemas.openxmlformats.org/officeDocument/2006/relationships/printerSettings" Target="printerSettings/printerSettings1.bin"/><Relationship Id="rId117" Type="http://schemas.openxmlformats.org/officeDocument/2006/relationships/presProps" Target="presProps.xml"/><Relationship Id="rId118" Type="http://schemas.openxmlformats.org/officeDocument/2006/relationships/viewProps" Target="viewProps.xml"/><Relationship Id="rId119" Type="http://schemas.openxmlformats.org/officeDocument/2006/relationships/theme" Target="theme/theme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Relationship Id="rId2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4" Type="http://schemas.openxmlformats.org/officeDocument/2006/relationships/image" Target="../media/image30.emf"/><Relationship Id="rId1" Type="http://schemas.openxmlformats.org/officeDocument/2006/relationships/image" Target="../media/image27.wmf"/><Relationship Id="rId2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image" Target="../media/image31.emf"/><Relationship Id="rId2" Type="http://schemas.openxmlformats.org/officeDocument/2006/relationships/image" Target="../media/image3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9" Type="http://schemas.openxmlformats.org/officeDocument/2006/relationships/image" Target="../media/image43.emf"/><Relationship Id="rId10" Type="http://schemas.openxmlformats.org/officeDocument/2006/relationships/image" Target="../media/image44.emf"/><Relationship Id="rId1" Type="http://schemas.openxmlformats.org/officeDocument/2006/relationships/image" Target="../media/image35.wmf"/><Relationship Id="rId2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Relationship Id="rId3" Type="http://schemas.openxmlformats.org/officeDocument/2006/relationships/image" Target="../media/image4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07B2CC2-CE71-0046-BE3C-162EEB5F6010}" type="datetimeFigureOut">
              <a:rPr lang="de-DE"/>
              <a:pPr>
                <a:defRPr/>
              </a:pPr>
              <a:t>06.11.14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681368A-FEA8-5C44-A4E1-65CCB87CB3D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297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20A6EB4-4BFE-E046-9F1A-393822CE0A8C}" type="datetimeFigureOut">
              <a:rPr lang="de-DE"/>
              <a:pPr>
                <a:defRPr/>
              </a:pPr>
              <a:t>06.11.14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BA3FA6-35A7-C141-A74E-93B795F805C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902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7B80EE-E19E-B748-A54F-6B0651CEADA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4538" cy="3416300"/>
          </a:xfrm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4341813"/>
            <a:ext cx="5033963" cy="41163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333" tIns="44374" rIns="90333" bIns="44374"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4B8CC9-FF85-2F44-B60C-34022E6E450E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789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6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Say we will talk about relational only</a:t>
            </a:r>
          </a:p>
          <a:p>
            <a:pPr>
              <a:defRPr/>
            </a:pPr>
            <a:r>
              <a:rPr lang="en-US" smtClean="0">
                <a:cs typeface="+mn-cs"/>
              </a:rPr>
              <a:t>A full version of these slides is available at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28BDCF-AB3F-404A-BF55-C87345A4A211}" type="slidenum">
              <a:rPr lang="el-GR"/>
              <a:pPr>
                <a:defRPr/>
              </a:pPr>
              <a:t>40</a:t>
            </a:fld>
            <a:endParaRPr lang="el-G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663395-7AF4-0242-B268-2D480AA25F82}" type="slidenum">
              <a:rPr lang="el-GR"/>
              <a:pPr>
                <a:defRPr/>
              </a:pPr>
              <a:t>41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>
              <a:latin typeface="Calibri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ECD4E1-F928-D340-802A-88153761289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0CE6DA-4A8B-524D-A495-9036329C7B4F}" type="slidenum">
              <a:rPr lang="zh-CN" altLang="en-US"/>
              <a:pPr>
                <a:defRPr/>
              </a:pPr>
              <a:t>81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F21E3-86CD-2344-BD1B-44E8D6C04996}" type="slidenum">
              <a:rPr lang="zh-CN" altLang="en-US"/>
              <a:pPr>
                <a:defRPr/>
              </a:pPr>
              <a:t>82</a:t>
            </a:fld>
            <a:endParaRPr lang="zh-CN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Calibri" charset="0"/>
              <a:cs typeface="SimSu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37045-1945-4444-ACA1-F0D9E321B7E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6421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Mastertitelformat bearbeiten</a:t>
            </a:r>
            <a:endParaRPr lang="de-DE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AC-AFB8-B347-AA2D-D599BB928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4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A4E1D-BFF1-954D-A32B-FF922437934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FF1-FA96-694C-AC27-E7D99D45D1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9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943350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0150" y="1447800"/>
            <a:ext cx="3944938" cy="4684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C3D0-3808-3148-84F5-498C74B1194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8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7D2B-D349-2D4A-8217-B69C4675AB59}" type="datetime1">
              <a:rPr lang="de-DE"/>
              <a:pPr>
                <a:defRPr/>
              </a:pPr>
              <a:t>06.11.14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C0730-2E7A-D34B-8DE6-95E6ABFCEAC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0448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8229600" cy="2128837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4000500"/>
            <a:ext cx="8229600" cy="213042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222FE-00B6-2A48-959B-9204D73F4E65}" type="slidenum">
              <a:rPr lang="el-GR"/>
              <a:pPr>
                <a:defRPr/>
              </a:pPr>
              <a:t>‹Nr.›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794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2C1B9CDA-D4AD-8B4C-B3AA-5DFAF7439B7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4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48.emf"/><Relationship Id="rId5" Type="http://schemas.openxmlformats.org/officeDocument/2006/relationships/oleObject" Target="../embeddings/oleObject26.bin"/><Relationship Id="rId6" Type="http://schemas.openxmlformats.org/officeDocument/2006/relationships/image" Target="../media/image4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wmf"/><Relationship Id="rId3" Type="http://schemas.openxmlformats.org/officeDocument/2006/relationships/image" Target="../media/image51.wmf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-_2004-Dokument1.doc"/><Relationship Id="rId4" Type="http://schemas.openxmlformats.org/officeDocument/2006/relationships/image" Target="../media/image9.wmf"/><Relationship Id="rId5" Type="http://schemas.openxmlformats.org/officeDocument/2006/relationships/oleObject" Target="../embeddings/Microsoft_Word_97-_2004-Dokument2.doc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2.wmf"/><Relationship Id="rId5" Type="http://schemas.openxmlformats.org/officeDocument/2006/relationships/oleObject" Target="../embeddings/Microsoft_Word_97-_2004-Dokument3.doc"/><Relationship Id="rId6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://www.cs.washington.edu/homes/suciu/COURSES/590DS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29.w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31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32.emf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3.emf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5.bin"/><Relationship Id="rId20" Type="http://schemas.openxmlformats.org/officeDocument/2006/relationships/image" Target="../media/image43.emf"/><Relationship Id="rId21" Type="http://schemas.openxmlformats.org/officeDocument/2006/relationships/oleObject" Target="../embeddings/oleObject21.bin"/><Relationship Id="rId22" Type="http://schemas.openxmlformats.org/officeDocument/2006/relationships/image" Target="../media/image44.emf"/><Relationship Id="rId10" Type="http://schemas.openxmlformats.org/officeDocument/2006/relationships/image" Target="../media/image38.emf"/><Relationship Id="rId11" Type="http://schemas.openxmlformats.org/officeDocument/2006/relationships/oleObject" Target="../embeddings/oleObject16.bin"/><Relationship Id="rId12" Type="http://schemas.openxmlformats.org/officeDocument/2006/relationships/image" Target="../media/image39.emf"/><Relationship Id="rId13" Type="http://schemas.openxmlformats.org/officeDocument/2006/relationships/oleObject" Target="../embeddings/oleObject17.bin"/><Relationship Id="rId14" Type="http://schemas.openxmlformats.org/officeDocument/2006/relationships/image" Target="../media/image40.emf"/><Relationship Id="rId15" Type="http://schemas.openxmlformats.org/officeDocument/2006/relationships/oleObject" Target="../embeddings/oleObject18.bin"/><Relationship Id="rId16" Type="http://schemas.openxmlformats.org/officeDocument/2006/relationships/image" Target="../media/image41.emf"/><Relationship Id="rId17" Type="http://schemas.openxmlformats.org/officeDocument/2006/relationships/oleObject" Target="../embeddings/oleObject19.bin"/><Relationship Id="rId18" Type="http://schemas.openxmlformats.org/officeDocument/2006/relationships/image" Target="../media/image42.emf"/><Relationship Id="rId19" Type="http://schemas.openxmlformats.org/officeDocument/2006/relationships/oleObject" Target="../embeddings/oleObject20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35.w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36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/>
              <a:t>Non-Standard-Datenbanken</a:t>
            </a:r>
            <a:endParaRPr lang="de-DE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708275"/>
            <a:ext cx="6400800" cy="2930525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Semistrukturierte Datenbanken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Hülloperator</a:t>
            </a:r>
            <a:r>
              <a:rPr lang="en-US" dirty="0" smtClean="0"/>
              <a:t> //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//author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Serge </a:t>
            </a:r>
            <a:r>
              <a:rPr lang="en-US" sz="2400" dirty="0" err="1"/>
              <a:t>Abiteboul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   </a:t>
            </a:r>
            <a:r>
              <a:rPr lang="en-US" sz="2400" dirty="0" smtClean="0"/>
              <a:t>             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Victor </a:t>
            </a:r>
            <a:r>
              <a:rPr lang="en-US" sz="2400" dirty="0" err="1"/>
              <a:t>Vianu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Jeffrey D. Ullman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/bib//first-name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88E86-1F65-B342-A9E5-EF5A037BBF46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054080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686433BE-3026-394D-BD96-041A62113409}" type="slidenum">
              <a:rPr lang="en-US" sz="1400">
                <a:latin typeface="+mn-lt"/>
              </a:rPr>
              <a:pPr eaLnBrk="1" hangingPunct="1">
                <a:defRPr/>
              </a:pPr>
              <a:t>100</a:t>
            </a:fld>
            <a:endParaRPr lang="en-US" sz="1400">
              <a:latin typeface="+mn-lt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latin typeface="+mn-lt"/>
                <a:ea typeface="ＭＳ Ｐゴシック" charset="0"/>
              </a:rPr>
              <a:t>Zweiganfragen</a:t>
            </a:r>
            <a:endParaRPr lang="en-US" sz="3600" dirty="0">
              <a:latin typeface="+mn-lt"/>
              <a:ea typeface="ＭＳ Ｐゴシック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2776"/>
            <a:ext cx="8040688" cy="46847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Naïve </a:t>
            </a:r>
            <a:r>
              <a:rPr lang="en-US" dirty="0" smtClean="0">
                <a:ea typeface="ＭＳ Ｐゴシック" charset="0"/>
              </a:rPr>
              <a:t>Adaptation von </a:t>
            </a:r>
            <a:r>
              <a:rPr lang="en-US" dirty="0" err="1">
                <a:ea typeface="ＭＳ Ｐゴシック" charset="0"/>
              </a:rPr>
              <a:t>PathStack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Bearbeiten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jeden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Pfad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isoliert</a:t>
            </a:r>
            <a:endParaRPr lang="en-US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Kombiniere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Zwischenergebnisse</a:t>
            </a:r>
            <a:r>
              <a:rPr lang="en-US" dirty="0" smtClean="0">
                <a:ea typeface="ＭＳ Ｐゴシック" charset="0"/>
              </a:rPr>
              <a:t> (merge join)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Problem: </a:t>
            </a:r>
            <a:r>
              <a:rPr lang="en-US" dirty="0" err="1" smtClean="0">
                <a:ea typeface="ＭＳ Ｐゴシック" charset="0"/>
              </a:rPr>
              <a:t>Viele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Zwischenergebnisse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sind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nicht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Teil</a:t>
            </a:r>
            <a:r>
              <a:rPr lang="en-US" dirty="0" smtClean="0">
                <a:ea typeface="ＭＳ Ｐゴシック" charset="0"/>
              </a:rPr>
              <a:t> der </a:t>
            </a:r>
            <a:r>
              <a:rPr lang="en-US" smtClean="0">
                <a:ea typeface="ＭＳ Ｐゴシック" charset="0"/>
              </a:rPr>
              <a:t>endgültigen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Antwort</a:t>
            </a:r>
            <a:endParaRPr lang="en-US" dirty="0">
              <a:ea typeface="ＭＳ Ｐゴシック" charset="0"/>
            </a:endParaRPr>
          </a:p>
        </p:txBody>
      </p:sp>
      <p:graphicFrame>
        <p:nvGraphicFramePr>
          <p:cNvPr id="12288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576306"/>
              </p:ext>
            </p:extLst>
          </p:nvPr>
        </p:nvGraphicFramePr>
        <p:xfrm>
          <a:off x="827584" y="4084886"/>
          <a:ext cx="2287588" cy="183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0" name="VISIO" r:id="rId3" imgW="1333500" imgH="1054100" progId="Visio.Drawing.6">
                  <p:embed/>
                </p:oleObj>
              </mc:Choice>
              <mc:Fallback>
                <p:oleObj name="VISIO" r:id="rId3" imgW="1333500" imgH="10541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084886"/>
                        <a:ext cx="2287588" cy="183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2136612"/>
              </p:ext>
            </p:extLst>
          </p:nvPr>
        </p:nvGraphicFramePr>
        <p:xfrm>
          <a:off x="5018584" y="3861048"/>
          <a:ext cx="3048000" cy="199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1" name="VISIO" r:id="rId5" imgW="1663700" imgH="1104900" progId="Visio.Drawing.6">
                  <p:embed/>
                </p:oleObj>
              </mc:Choice>
              <mc:Fallback>
                <p:oleObj name="VISIO" r:id="rId5" imgW="1663700" imgH="1104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8584" y="3861048"/>
                        <a:ext cx="3048000" cy="199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88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21277"/>
              </p:ext>
            </p:extLst>
          </p:nvPr>
        </p:nvGraphicFramePr>
        <p:xfrm>
          <a:off x="2961184" y="3984873"/>
          <a:ext cx="2286000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2" name="VISIO" r:id="rId7" imgW="1333500" imgH="1168400" progId="Visio.Drawing.6">
                  <p:embed/>
                </p:oleObj>
              </mc:Choice>
              <mc:Fallback>
                <p:oleObj name="VISIO" r:id="rId7" imgW="1333500" imgH="11684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1184" y="3984873"/>
                        <a:ext cx="2286000" cy="200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D9CD1840-712D-5E42-8A32-FD0523879791}" type="slidenum">
              <a:rPr lang="en-US" altLang="zh-TW" sz="1400">
                <a:latin typeface="+mn-lt"/>
              </a:rPr>
              <a:pPr eaLnBrk="1" hangingPunct="1">
                <a:defRPr/>
              </a:pPr>
              <a:t>101</a:t>
            </a:fld>
            <a:endParaRPr lang="en-US" altLang="zh-TW" sz="1400">
              <a:latin typeface="+mn-lt"/>
            </a:endParaRP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latin typeface="+mn-lt"/>
                <a:ea typeface="ＭＳ Ｐゴシック" charset="0"/>
              </a:rPr>
              <a:t>PathStack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3922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3923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3924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3925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3926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3927" name="AutoShape 10"/>
            <p:cNvCxnSpPr>
              <a:cxnSpLocks noChangeShapeType="1"/>
              <a:stCxn id="123926" idx="0"/>
              <a:endCxn id="123926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3928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29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0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3931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3909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 dirty="0" err="1" smtClean="0">
                <a:latin typeface="+mn-lt"/>
                <a:cs typeface="宋体" charset="0"/>
              </a:rPr>
              <a:t>Dekomposition</a:t>
            </a:r>
            <a:endParaRPr lang="en-US" altLang="zh-TW" sz="2000" dirty="0">
              <a:latin typeface="+mn-lt"/>
              <a:cs typeface="宋体" charset="0"/>
            </a:endParaRPr>
          </a:p>
        </p:txBody>
      </p:sp>
      <p:sp>
        <p:nvSpPr>
          <p:cNvPr id="123910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3911" name="Text Box 18"/>
          <p:cNvSpPr txBox="1">
            <a:spLocks noChangeArrowheads="1"/>
          </p:cNvSpPr>
          <p:nvPr/>
        </p:nvSpPr>
        <p:spPr bwMode="auto">
          <a:xfrm>
            <a:off x="4498975" y="530701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3912" name="Line 20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3913" name="Line 22"/>
          <p:cNvSpPr>
            <a:spLocks noChangeShapeType="1"/>
          </p:cNvSpPr>
          <p:nvPr/>
        </p:nvSpPr>
        <p:spPr bwMode="auto">
          <a:xfrm>
            <a:off x="6227763" y="552291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 rot="1182970">
            <a:off x="3952875" y="2767013"/>
            <a:ext cx="542925" cy="180498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2" name="Oval 26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2</a:t>
            </a:r>
          </a:p>
        </p:txBody>
      </p:sp>
      <p:sp>
        <p:nvSpPr>
          <p:cNvPr id="29729" name="Oval 33"/>
          <p:cNvSpPr>
            <a:spLocks noChangeArrowheads="1"/>
          </p:cNvSpPr>
          <p:nvPr/>
        </p:nvSpPr>
        <p:spPr bwMode="auto">
          <a:xfrm rot="-650947">
            <a:off x="5003800" y="2774950"/>
            <a:ext cx="504825" cy="17272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0" name="Oval 34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7091363" y="530066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2</a:t>
            </a:r>
          </a:p>
        </p:txBody>
      </p:sp>
      <p:sp>
        <p:nvSpPr>
          <p:cNvPr id="123920" name="Text Box 40"/>
          <p:cNvSpPr txBox="1">
            <a:spLocks noChangeArrowheads="1"/>
          </p:cNvSpPr>
          <p:nvPr/>
        </p:nvSpPr>
        <p:spPr bwMode="auto">
          <a:xfrm>
            <a:off x="1619250" y="4076700"/>
            <a:ext cx="12965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Anfrage</a:t>
            </a:r>
            <a:endParaRPr lang="en-US" altLang="zh-TW" i="1" u="sng" dirty="0">
              <a:latin typeface="+mn-lt"/>
            </a:endParaRPr>
          </a:p>
        </p:txBody>
      </p:sp>
      <p:sp>
        <p:nvSpPr>
          <p:cNvPr id="123921" name="Text Box 41"/>
          <p:cNvSpPr txBox="1">
            <a:spLocks noChangeArrowheads="1"/>
          </p:cNvSpPr>
          <p:nvPr/>
        </p:nvSpPr>
        <p:spPr bwMode="auto">
          <a:xfrm>
            <a:off x="5508625" y="4652963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Dokument</a:t>
            </a:r>
            <a:endParaRPr lang="en-US" altLang="zh-TW" i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0" grpId="0" animBg="1"/>
      <p:bldP spid="29720" grpId="1" animBg="1"/>
      <p:bldP spid="29722" grpId="0" animBg="1"/>
      <p:bldP spid="29722" grpId="1" animBg="1"/>
      <p:bldP spid="29723" grpId="0"/>
      <p:bldP spid="29729" grpId="0" animBg="1"/>
      <p:bldP spid="29729" grpId="1" animBg="1"/>
      <p:bldP spid="29730" grpId="0" animBg="1"/>
      <p:bldP spid="29730" grpId="1" animBg="1"/>
      <p:bldP spid="29731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098530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8E7BDE36-BDB2-834F-8D71-E48C5FAD98AF}" type="slidenum">
              <a:rPr lang="en-US" altLang="zh-TW" sz="1400">
                <a:latin typeface="+mn-lt"/>
              </a:rPr>
              <a:pPr eaLnBrk="1" hangingPunct="1">
                <a:defRPr/>
              </a:pPr>
              <a:t>102</a:t>
            </a:fld>
            <a:endParaRPr lang="en-US" altLang="zh-TW" sz="1400">
              <a:latin typeface="+mn-lt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733425" y="4149080"/>
            <a:ext cx="2057400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Streams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a</a:t>
            </a:r>
            <a:r>
              <a:rPr lang="en-US" altLang="zh-TW" sz="1600">
                <a:latin typeface="+mn-lt"/>
              </a:rPr>
              <a:t>: a1, a2, a3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fn</a:t>
            </a:r>
            <a:r>
              <a:rPr lang="en-US" altLang="zh-TW" sz="1600">
                <a:latin typeface="+mn-lt"/>
              </a:rPr>
              <a:t>: fn1, fn2, fn3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ln</a:t>
            </a:r>
            <a:r>
              <a:rPr lang="en-US" altLang="zh-TW" sz="1600">
                <a:latin typeface="+mn-lt"/>
              </a:rPr>
              <a:t>: ln1, ln2, ln3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j</a:t>
            </a:r>
            <a:r>
              <a:rPr lang="en-US" altLang="zh-TW" sz="1600">
                <a:latin typeface="+mn-lt"/>
              </a:rPr>
              <a:t>: j1, j2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T</a:t>
            </a:r>
            <a:r>
              <a:rPr lang="en-US" altLang="zh-TW" sz="1600" baseline="-25000">
                <a:latin typeface="+mn-lt"/>
              </a:rPr>
              <a:t>d</a:t>
            </a:r>
            <a:r>
              <a:rPr lang="en-US" altLang="zh-TW" sz="1600">
                <a:latin typeface="+mn-lt"/>
              </a:rPr>
              <a:t>: d1, d2</a:t>
            </a:r>
          </a:p>
        </p:txBody>
      </p:sp>
      <p:graphicFrame>
        <p:nvGraphicFramePr>
          <p:cNvPr id="1249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138076"/>
              </p:ext>
            </p:extLst>
          </p:nvPr>
        </p:nvGraphicFramePr>
        <p:xfrm>
          <a:off x="2703513" y="5180955"/>
          <a:ext cx="2362200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67" name="Visio" r:id="rId3" imgW="2374900" imgH="1130300" progId="Visio.Drawing.6">
                  <p:embed/>
                </p:oleObj>
              </mc:Choice>
              <mc:Fallback>
                <p:oleObj name="Visio" r:id="rId3" imgW="2374900" imgH="11303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180955"/>
                        <a:ext cx="2362200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3" name="Text Box 7"/>
          <p:cNvSpPr txBox="1">
            <a:spLocks noChangeArrowheads="1"/>
          </p:cNvSpPr>
          <p:nvPr/>
        </p:nvSpPr>
        <p:spPr bwMode="auto">
          <a:xfrm>
            <a:off x="2627313" y="4495155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>
                <a:latin typeface="+mn-lt"/>
              </a:rPr>
              <a:t>Stacks</a:t>
            </a:r>
            <a:endParaRPr lang="en-US" altLang="zh-TW" sz="1600">
              <a:latin typeface="+mn-lt"/>
            </a:endParaRPr>
          </a:p>
        </p:txBody>
      </p:sp>
      <p:grpSp>
        <p:nvGrpSpPr>
          <p:cNvPr id="124934" name="Group 13"/>
          <p:cNvGrpSpPr>
            <a:grpSpLocks/>
          </p:cNvGrpSpPr>
          <p:nvPr/>
        </p:nvGrpSpPr>
        <p:grpSpPr bwMode="auto">
          <a:xfrm>
            <a:off x="1547813" y="2060352"/>
            <a:ext cx="1368425" cy="1560513"/>
            <a:chOff x="884" y="1570"/>
            <a:chExt cx="862" cy="983"/>
          </a:xfrm>
        </p:grpSpPr>
        <p:sp>
          <p:nvSpPr>
            <p:cNvPr id="124965" name="Text Box 14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4966" name="Text Box 15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4967" name="Text Box 16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4968" name="Text Box 17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4969" name="Text Box 18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4970" name="AutoShape 19"/>
            <p:cNvCxnSpPr>
              <a:cxnSpLocks noChangeShapeType="1"/>
              <a:stCxn id="124969" idx="0"/>
              <a:endCxn id="124969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4971" name="Line 20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2" name="Line 21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3" name="Line 22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4974" name="Line 23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4935" name="Text Box 24"/>
          <p:cNvSpPr txBox="1">
            <a:spLocks noChangeArrowheads="1"/>
          </p:cNvSpPr>
          <p:nvPr/>
        </p:nvSpPr>
        <p:spPr bwMode="auto">
          <a:xfrm>
            <a:off x="1763713" y="3573240"/>
            <a:ext cx="1008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24936" name="Text Box 25"/>
          <p:cNvSpPr txBox="1">
            <a:spLocks noChangeArrowheads="1"/>
          </p:cNvSpPr>
          <p:nvPr/>
        </p:nvSpPr>
        <p:spPr bwMode="auto">
          <a:xfrm>
            <a:off x="6804025" y="427925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  <p:graphicFrame>
        <p:nvGraphicFramePr>
          <p:cNvPr id="1249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014999"/>
              </p:ext>
            </p:extLst>
          </p:nvPr>
        </p:nvGraphicFramePr>
        <p:xfrm>
          <a:off x="3276600" y="1196752"/>
          <a:ext cx="5040313" cy="302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68" name="Visio" r:id="rId5" imgW="3683000" imgH="2273300" progId="Visio.Drawing.11">
                  <p:embed/>
                </p:oleObj>
              </mc:Choice>
              <mc:Fallback>
                <p:oleObj name="Visio" r:id="rId5" imgW="3683000" imgH="227330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196752"/>
                        <a:ext cx="5040313" cy="302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938" name="Text Box 26"/>
          <p:cNvSpPr txBox="1">
            <a:spLocks noChangeArrowheads="1"/>
          </p:cNvSpPr>
          <p:nvPr/>
        </p:nvSpPr>
        <p:spPr bwMode="auto">
          <a:xfrm>
            <a:off x="5219700" y="1484090"/>
            <a:ext cx="12239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Allauthors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3779838" y="2187352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author1</a:t>
            </a: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5364163" y="2204815"/>
            <a:ext cx="10080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author2</a:t>
            </a: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6877050" y="2204815"/>
            <a:ext cx="10080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author3</a:t>
            </a: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35639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fn1</a:t>
            </a: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4427538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ln1</a:t>
            </a: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1482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fn2</a:t>
            </a: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6011863" y="2996977"/>
            <a:ext cx="50323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ln2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66611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fn3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7524750" y="2996977"/>
            <a:ext cx="503238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ln3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3490913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jane1</a:t>
            </a:r>
          </a:p>
        </p:txBody>
      </p:sp>
      <p:sp>
        <p:nvSpPr>
          <p:cNvPr id="124949" name="Text Box 39"/>
          <p:cNvSpPr txBox="1">
            <a:spLocks noChangeArrowheads="1"/>
          </p:cNvSpPr>
          <p:nvPr/>
        </p:nvSpPr>
        <p:spPr bwMode="auto">
          <a:xfrm>
            <a:off x="44275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poe</a:t>
            </a:r>
          </a:p>
        </p:txBody>
      </p:sp>
      <p:sp>
        <p:nvSpPr>
          <p:cNvPr id="13352" name="Text Box 40"/>
          <p:cNvSpPr txBox="1">
            <a:spLocks noChangeArrowheads="1"/>
          </p:cNvSpPr>
          <p:nvPr/>
        </p:nvSpPr>
        <p:spPr bwMode="auto">
          <a:xfrm>
            <a:off x="651668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jane2</a:t>
            </a:r>
          </a:p>
        </p:txBody>
      </p:sp>
      <p:sp>
        <p:nvSpPr>
          <p:cNvPr id="13353" name="Text Box 41"/>
          <p:cNvSpPr txBox="1">
            <a:spLocks noChangeArrowheads="1"/>
          </p:cNvSpPr>
          <p:nvPr/>
        </p:nvSpPr>
        <p:spPr bwMode="auto">
          <a:xfrm>
            <a:off x="7453313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doe2</a:t>
            </a:r>
          </a:p>
        </p:txBody>
      </p:sp>
      <p:sp>
        <p:nvSpPr>
          <p:cNvPr id="124952" name="Text Box 42"/>
          <p:cNvSpPr txBox="1">
            <a:spLocks noChangeArrowheads="1"/>
          </p:cNvSpPr>
          <p:nvPr/>
        </p:nvSpPr>
        <p:spPr bwMode="auto">
          <a:xfrm>
            <a:off x="5075238" y="3717702"/>
            <a:ext cx="72072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john</a:t>
            </a:r>
          </a:p>
        </p:txBody>
      </p:sp>
      <p:sp>
        <p:nvSpPr>
          <p:cNvPr id="13355" name="Text Box 43"/>
          <p:cNvSpPr txBox="1">
            <a:spLocks noChangeArrowheads="1"/>
          </p:cNvSpPr>
          <p:nvPr/>
        </p:nvSpPr>
        <p:spPr bwMode="auto">
          <a:xfrm>
            <a:off x="5938838" y="3717702"/>
            <a:ext cx="649287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+mn-lt"/>
              </a:rPr>
              <a:t>doe1</a:t>
            </a:r>
          </a:p>
        </p:txBody>
      </p:sp>
      <p:sp>
        <p:nvSpPr>
          <p:cNvPr id="13357" name="Rectangle 45"/>
          <p:cNvSpPr>
            <a:spLocks noChangeArrowheads="1"/>
          </p:cNvSpPr>
          <p:nvPr/>
        </p:nvSpPr>
        <p:spPr bwMode="auto">
          <a:xfrm>
            <a:off x="4678363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a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8" name="Rectangle 46"/>
          <p:cNvSpPr>
            <a:spLocks noChangeArrowheads="1"/>
          </p:cNvSpPr>
          <p:nvPr/>
        </p:nvSpPr>
        <p:spPr bwMode="auto">
          <a:xfrm>
            <a:off x="4192588" y="5647680"/>
            <a:ext cx="360362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fn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59" name="Rectangle 47"/>
          <p:cNvSpPr>
            <a:spLocks noChangeArrowheads="1"/>
          </p:cNvSpPr>
          <p:nvPr/>
        </p:nvSpPr>
        <p:spPr bwMode="auto">
          <a:xfrm>
            <a:off x="370840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ln</a:t>
            </a:r>
            <a:r>
              <a:rPr lang="en-US" altLang="zh-TW" sz="2000" baseline="-25000">
                <a:latin typeface="+mn-lt"/>
              </a:rPr>
              <a:t>3</a:t>
            </a:r>
          </a:p>
        </p:txBody>
      </p:sp>
      <p:sp>
        <p:nvSpPr>
          <p:cNvPr id="13360" name="Rectangle 48"/>
          <p:cNvSpPr>
            <a:spLocks noChangeArrowheads="1"/>
          </p:cNvSpPr>
          <p:nvPr/>
        </p:nvSpPr>
        <p:spPr bwMode="auto">
          <a:xfrm>
            <a:off x="3219450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J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1" name="Rectangle 49"/>
          <p:cNvSpPr>
            <a:spLocks noChangeArrowheads="1"/>
          </p:cNvSpPr>
          <p:nvPr/>
        </p:nvSpPr>
        <p:spPr bwMode="auto">
          <a:xfrm>
            <a:off x="2733675" y="5647680"/>
            <a:ext cx="360363" cy="311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d</a:t>
            </a:r>
            <a:r>
              <a:rPr lang="en-US" altLang="zh-TW" sz="2000" baseline="-25000">
                <a:latin typeface="+mn-lt"/>
              </a:rPr>
              <a:t>2</a:t>
            </a:r>
          </a:p>
        </p:txBody>
      </p:sp>
      <p:sp>
        <p:nvSpPr>
          <p:cNvPr id="13363" name="Rectangle 51"/>
          <p:cNvSpPr>
            <a:spLocks noChangeArrowheads="1"/>
          </p:cNvSpPr>
          <p:nvPr/>
        </p:nvSpPr>
        <p:spPr bwMode="auto">
          <a:xfrm>
            <a:off x="5867400" y="5207943"/>
            <a:ext cx="2002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1 -&gt; (j2, fn3, a3)</a:t>
            </a:r>
          </a:p>
        </p:txBody>
      </p:sp>
      <p:sp>
        <p:nvSpPr>
          <p:cNvPr id="13364" name="Rectangle 52"/>
          <p:cNvSpPr>
            <a:spLocks noChangeArrowheads="1"/>
          </p:cNvSpPr>
          <p:nvPr/>
        </p:nvSpPr>
        <p:spPr bwMode="auto">
          <a:xfrm>
            <a:off x="5867400" y="5639743"/>
            <a:ext cx="20024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latin typeface="+mn-lt"/>
              </a:rPr>
              <a:t>2 -&gt;(d2, ln3, a3)</a:t>
            </a:r>
          </a:p>
        </p:txBody>
      </p:sp>
      <p:sp>
        <p:nvSpPr>
          <p:cNvPr id="13366" name="Line 54"/>
          <p:cNvSpPr>
            <a:spLocks noChangeShapeType="1"/>
          </p:cNvSpPr>
          <p:nvPr/>
        </p:nvSpPr>
        <p:spPr bwMode="auto">
          <a:xfrm>
            <a:off x="4500563" y="5790555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7" name="Line 55"/>
          <p:cNvSpPr>
            <a:spLocks noChangeShapeType="1"/>
          </p:cNvSpPr>
          <p:nvPr/>
        </p:nvSpPr>
        <p:spPr bwMode="auto">
          <a:xfrm>
            <a:off x="3563938" y="5790555"/>
            <a:ext cx="6477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8" name="Line 56"/>
          <p:cNvSpPr>
            <a:spLocks noChangeShapeType="1"/>
          </p:cNvSpPr>
          <p:nvPr/>
        </p:nvSpPr>
        <p:spPr bwMode="auto">
          <a:xfrm>
            <a:off x="3132138" y="5863580"/>
            <a:ext cx="576262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3369" name="Line 57"/>
          <p:cNvSpPr>
            <a:spLocks noChangeShapeType="1"/>
          </p:cNvSpPr>
          <p:nvPr/>
        </p:nvSpPr>
        <p:spPr bwMode="auto">
          <a:xfrm>
            <a:off x="4067175" y="5863580"/>
            <a:ext cx="649288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33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0" dur="5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3" dur="5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8" dur="500"/>
                                        <p:tgtEl>
                                          <p:spTgt spid="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57" grpId="0" animBg="1"/>
      <p:bldP spid="13358" grpId="0" animBg="1"/>
      <p:bldP spid="13358" grpId="1" animBg="1"/>
      <p:bldP spid="13359" grpId="0" animBg="1"/>
      <p:bldP spid="13360" grpId="0" animBg="1"/>
      <p:bldP spid="13360" grpId="1" animBg="1"/>
      <p:bldP spid="13361" grpId="0" animBg="1"/>
      <p:bldP spid="13363" grpId="0"/>
      <p:bldP spid="13364" grpId="0"/>
      <p:bldP spid="13366" grpId="0" animBg="1"/>
      <p:bldP spid="13366" grpId="1" animBg="1"/>
      <p:bldP spid="13367" grpId="0" animBg="1"/>
      <p:bldP spid="13367" grpId="1" animBg="1"/>
      <p:bldP spid="13368" grpId="0" animBg="1"/>
      <p:bldP spid="13369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E9768DA-2112-BB4C-A6E3-3F09D5A5065F}" type="slidenum">
              <a:rPr lang="en-US" altLang="zh-TW" sz="1400">
                <a:latin typeface="+mn-lt"/>
              </a:rPr>
              <a:pPr eaLnBrk="1" hangingPunct="1">
                <a:defRPr/>
              </a:pPr>
              <a:t>103</a:t>
            </a:fld>
            <a:endParaRPr lang="en-US" altLang="zh-TW" sz="1400">
              <a:latin typeface="+mn-lt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3600" dirty="0" err="1" smtClean="0">
                <a:latin typeface="+mn-lt"/>
                <a:ea typeface="ＭＳ Ｐゴシック" charset="0"/>
              </a:rPr>
              <a:t>TwigStack</a:t>
            </a:r>
            <a:endParaRPr lang="en-US" altLang="zh-TW" sz="3600" dirty="0">
              <a:latin typeface="+mn-lt"/>
              <a:ea typeface="ＭＳ Ｐゴシック" charset="0"/>
            </a:endParaRPr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956" name="Group 4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25968" name="Text Box 5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25969" name="Text Box 6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25970" name="Text Box 7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25971" name="Text Box 8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25972" name="Text Box 9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25973" name="AutoShape 10"/>
            <p:cNvCxnSpPr>
              <a:cxnSpLocks noChangeShapeType="1"/>
              <a:stCxn id="125972" idx="0"/>
              <a:endCxn id="125972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974" name="Line 11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5" name="Line 12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6" name="Line 13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25977" name="Line 14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25957" name="Text Box 15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25958" name="Text Box 16"/>
          <p:cNvSpPr txBox="1">
            <a:spLocks noChangeArrowheads="1"/>
          </p:cNvSpPr>
          <p:nvPr/>
        </p:nvSpPr>
        <p:spPr bwMode="auto">
          <a:xfrm>
            <a:off x="1042988" y="5300663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author-fn-jane</a:t>
            </a:r>
          </a:p>
        </p:txBody>
      </p:sp>
      <p:sp>
        <p:nvSpPr>
          <p:cNvPr id="125959" name="Text Box 17"/>
          <p:cNvSpPr txBox="1">
            <a:spLocks noChangeArrowheads="1"/>
          </p:cNvSpPr>
          <p:nvPr/>
        </p:nvSpPr>
        <p:spPr bwMode="auto">
          <a:xfrm>
            <a:off x="1042988" y="5695950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  <a:cs typeface="宋体" charset="0"/>
              </a:rPr>
              <a:t>author-ln-doe</a:t>
            </a:r>
          </a:p>
        </p:txBody>
      </p:sp>
      <p:sp>
        <p:nvSpPr>
          <p:cNvPr id="125960" name="Line 18"/>
          <p:cNvSpPr>
            <a:spLocks noChangeShapeType="1"/>
          </p:cNvSpPr>
          <p:nvPr/>
        </p:nvSpPr>
        <p:spPr bwMode="auto">
          <a:xfrm>
            <a:off x="2917825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25961" name="Line 19"/>
          <p:cNvSpPr>
            <a:spLocks noChangeShapeType="1"/>
          </p:cNvSpPr>
          <p:nvPr/>
        </p:nvSpPr>
        <p:spPr bwMode="auto">
          <a:xfrm>
            <a:off x="2771775" y="5911850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0742" name="Oval 22"/>
          <p:cNvSpPr>
            <a:spLocks noChangeArrowheads="1"/>
          </p:cNvSpPr>
          <p:nvPr/>
        </p:nvSpPr>
        <p:spPr bwMode="auto">
          <a:xfrm>
            <a:off x="5519738" y="2787650"/>
            <a:ext cx="565150" cy="16430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708400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1</a:t>
            </a:r>
          </a:p>
        </p:txBody>
      </p:sp>
      <p:sp>
        <p:nvSpPr>
          <p:cNvPr id="30746" name="Oval 26"/>
          <p:cNvSpPr>
            <a:spLocks noChangeArrowheads="1"/>
          </p:cNvSpPr>
          <p:nvPr/>
        </p:nvSpPr>
        <p:spPr bwMode="auto">
          <a:xfrm rot="-1442731">
            <a:off x="5795963" y="2713038"/>
            <a:ext cx="576262" cy="1868487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635375" y="5689600"/>
            <a:ext cx="36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1</a:t>
            </a:r>
          </a:p>
        </p:txBody>
      </p:sp>
      <p:sp>
        <p:nvSpPr>
          <p:cNvPr id="125966" name="Text Box 28"/>
          <p:cNvSpPr txBox="1">
            <a:spLocks noChangeArrowheads="1"/>
          </p:cNvSpPr>
          <p:nvPr/>
        </p:nvSpPr>
        <p:spPr bwMode="auto">
          <a:xfrm>
            <a:off x="1619250" y="4076700"/>
            <a:ext cx="1008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>
                <a:latin typeface="+mn-lt"/>
              </a:rPr>
              <a:t>Query</a:t>
            </a:r>
          </a:p>
        </p:txBody>
      </p:sp>
      <p:sp>
        <p:nvSpPr>
          <p:cNvPr id="125967" name="Text Box 29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  <p:bldP spid="30742" grpId="1" animBg="1"/>
      <p:bldP spid="30743" grpId="0"/>
      <p:bldP spid="30746" grpId="0" animBg="1"/>
      <p:bldP spid="30746" grpId="1" animBg="1"/>
      <p:bldP spid="30747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B74E6F2-39FA-034E-B367-114FBD9B8272}" type="slidenum">
              <a:rPr lang="en-US" sz="1400">
                <a:latin typeface="+mn-lt"/>
              </a:rPr>
              <a:pPr eaLnBrk="1" hangingPunct="1">
                <a:defRPr/>
              </a:pPr>
              <a:t>104</a:t>
            </a:fld>
            <a:endParaRPr lang="en-US" sz="1400">
              <a:latin typeface="+mn-lt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ＭＳ Ｐゴシック" charset="0"/>
              </a:rPr>
              <a:t>Analyse</a:t>
            </a:r>
            <a:r>
              <a:rPr lang="en-US" dirty="0" smtClean="0">
                <a:latin typeface="+mn-lt"/>
                <a:ea typeface="ＭＳ Ｐゴシック" charset="0"/>
              </a:rPr>
              <a:t> von </a:t>
            </a:r>
            <a:r>
              <a:rPr lang="en-US" dirty="0" err="1">
                <a:latin typeface="+mn-lt"/>
                <a:ea typeface="ＭＳ Ｐゴシック" charset="0"/>
              </a:rPr>
              <a:t>TwigStack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>
                <a:ea typeface="ＭＳ Ｐゴシック" charset="0"/>
              </a:rPr>
              <a:t>Theorem</a:t>
            </a:r>
            <a:r>
              <a:rPr lang="en-US" sz="2800" dirty="0">
                <a:ea typeface="ＭＳ Ｐゴシック" charset="0"/>
              </a:rPr>
              <a:t>: </a:t>
            </a:r>
            <a:r>
              <a:rPr lang="en-US" sz="2800" dirty="0" err="1">
                <a:ea typeface="ＭＳ Ｐゴシック" charset="0"/>
              </a:rPr>
              <a:t>TwigStack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bestimmt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Anfrageergebnisse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korrekt</a:t>
            </a:r>
            <a:r>
              <a:rPr lang="en-US" sz="2800" dirty="0" smtClean="0">
                <a:ea typeface="ＭＳ Ｐゴシック" charset="0"/>
              </a:rPr>
              <a:t> in O</a:t>
            </a:r>
            <a:r>
              <a:rPr lang="en-US" sz="2800" dirty="0">
                <a:ea typeface="ＭＳ Ｐゴシック" charset="0"/>
              </a:rPr>
              <a:t>(|input|+|output|) I/</a:t>
            </a:r>
            <a:r>
              <a:rPr lang="en-US" sz="2800" dirty="0" smtClean="0">
                <a:ea typeface="ＭＳ Ｐゴシック" charset="0"/>
              </a:rPr>
              <a:t>O- und CPU-</a:t>
            </a:r>
            <a:r>
              <a:rPr lang="en-US" sz="2800" dirty="0" err="1" smtClean="0">
                <a:ea typeface="ＭＳ Ｐゴシック" charset="0"/>
              </a:rPr>
              <a:t>Schritten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für</a:t>
            </a:r>
            <a:r>
              <a:rPr lang="en-US" sz="2800" dirty="0" smtClean="0">
                <a:ea typeface="ＭＳ Ｐゴシック" charset="0"/>
              </a:rPr>
              <a:t> </a:t>
            </a:r>
            <a:r>
              <a:rPr lang="en-US" sz="2800" dirty="0" err="1" smtClean="0">
                <a:ea typeface="ＭＳ Ｐゴシック" charset="0"/>
              </a:rPr>
              <a:t>Vorgänger</a:t>
            </a:r>
            <a:r>
              <a:rPr lang="en-US" sz="2800" dirty="0" smtClean="0">
                <a:ea typeface="ＭＳ Ｐゴシック" charset="0"/>
              </a:rPr>
              <a:t>/</a:t>
            </a:r>
            <a:r>
              <a:rPr lang="en-US" sz="2800" dirty="0" err="1" smtClean="0">
                <a:ea typeface="ＭＳ Ｐゴシック" charset="0"/>
              </a:rPr>
              <a:t>Nachfolger-Beziehungen</a:t>
            </a: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6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AA4CCD2-A671-4C4A-A803-1BC8A203DCF4}" type="slidenum">
              <a:rPr lang="en-US" altLang="zh-TW" sz="1400">
                <a:latin typeface="+mn-lt"/>
              </a:rPr>
              <a:pPr eaLnBrk="1" hangingPunct="1">
                <a:defRPr/>
              </a:pPr>
              <a:t>105</a:t>
            </a:fld>
            <a:endParaRPr lang="en-US" altLang="zh-TW" sz="1400">
              <a:latin typeface="+mn-lt"/>
            </a:endParaRPr>
          </a:p>
        </p:txBody>
      </p:sp>
      <p:pic>
        <p:nvPicPr>
          <p:cNvPr id="128002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3359150"/>
            <a:ext cx="58848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973388"/>
            <a:ext cx="2700338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latin typeface="+mn-lt"/>
                <a:ea typeface="ＭＳ Ｐゴシック" charset="0"/>
              </a:rPr>
              <a:t>XB-Tree</a:t>
            </a: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341438"/>
            <a:ext cx="7378700" cy="1368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1900" dirty="0" err="1" smtClean="0">
                <a:ea typeface="ＭＳ Ｐゴシック" charset="0"/>
              </a:rPr>
              <a:t>Verwendung</a:t>
            </a:r>
            <a:r>
              <a:rPr lang="en-US" altLang="zh-TW" sz="1900" dirty="0" smtClean="0">
                <a:ea typeface="ＭＳ Ｐゴシック" charset="0"/>
              </a:rPr>
              <a:t> von </a:t>
            </a:r>
            <a:r>
              <a:rPr lang="en-US" altLang="zh-TW" sz="1900" dirty="0" err="1" smtClean="0">
                <a:ea typeface="ＭＳ Ｐゴシック" charset="0"/>
              </a:rPr>
              <a:t>Indexen</a:t>
            </a:r>
            <a:r>
              <a:rPr lang="en-US" altLang="zh-TW" sz="1900" dirty="0" smtClean="0">
                <a:ea typeface="ＭＳ Ｐゴシック" charset="0"/>
              </a:rPr>
              <a:t> </a:t>
            </a:r>
            <a:r>
              <a:rPr lang="en-US" altLang="zh-TW" sz="1900" dirty="0" err="1" smtClean="0">
                <a:ea typeface="ＭＳ Ｐゴシック" charset="0"/>
              </a:rPr>
              <a:t>zur</a:t>
            </a:r>
            <a:r>
              <a:rPr lang="en-US" altLang="zh-TW" sz="1900" dirty="0" smtClean="0">
                <a:ea typeface="ＭＳ Ｐゴシック" charset="0"/>
              </a:rPr>
              <a:t> </a:t>
            </a:r>
            <a:r>
              <a:rPr lang="en-US" altLang="zh-TW" sz="1900" dirty="0" err="1" smtClean="0">
                <a:ea typeface="ＭＳ Ｐゴシック" charset="0"/>
              </a:rPr>
              <a:t>Effizienzsteigerung</a:t>
            </a:r>
            <a:endParaRPr lang="en-US" altLang="zh-TW" sz="19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1900" dirty="0">
                <a:ea typeface="ＭＳ Ｐゴシック" charset="0"/>
              </a:rPr>
              <a:t>XB</a:t>
            </a:r>
            <a:r>
              <a:rPr lang="en-US" altLang="zh-TW" sz="1900" dirty="0" smtClean="0">
                <a:ea typeface="ＭＳ Ｐゴシック" charset="0"/>
              </a:rPr>
              <a:t>-</a:t>
            </a:r>
            <a:r>
              <a:rPr lang="en-US" altLang="zh-TW" sz="1900" dirty="0" err="1" smtClean="0">
                <a:ea typeface="ＭＳ Ｐゴシック" charset="0"/>
              </a:rPr>
              <a:t>Bäume</a:t>
            </a:r>
            <a:r>
              <a:rPr lang="en-US" altLang="zh-TW" sz="1900" dirty="0" smtClean="0">
                <a:ea typeface="ＭＳ Ｐゴシック" charset="0"/>
              </a:rPr>
              <a:t> </a:t>
            </a:r>
            <a:r>
              <a:rPr lang="en-US" altLang="zh-TW" sz="1900" dirty="0" err="1" smtClean="0">
                <a:ea typeface="ＭＳ Ｐゴシック" charset="0"/>
              </a:rPr>
              <a:t>sind</a:t>
            </a:r>
            <a:r>
              <a:rPr lang="en-US" altLang="zh-TW" sz="1900" dirty="0" smtClean="0">
                <a:ea typeface="ＭＳ Ｐゴシック" charset="0"/>
              </a:rPr>
              <a:t> </a:t>
            </a:r>
            <a:r>
              <a:rPr lang="en-US" altLang="zh-TW" sz="1900" dirty="0" err="1" smtClean="0">
                <a:ea typeface="ＭＳ Ｐゴシック" charset="0"/>
              </a:rPr>
              <a:t>wie</a:t>
            </a:r>
            <a:r>
              <a:rPr lang="en-US" altLang="zh-TW" sz="1900" dirty="0" smtClean="0">
                <a:ea typeface="ＭＳ Ｐゴシック" charset="0"/>
              </a:rPr>
              <a:t> R-</a:t>
            </a:r>
            <a:r>
              <a:rPr lang="en-US" altLang="zh-TW" sz="1900" dirty="0" err="1" smtClean="0">
                <a:ea typeface="ＭＳ Ｐゴシック" charset="0"/>
              </a:rPr>
              <a:t>Bäume</a:t>
            </a:r>
            <a:r>
              <a:rPr lang="en-US" altLang="zh-TW" sz="1900" dirty="0" smtClean="0">
                <a:ea typeface="ＭＳ Ｐゴシック" charset="0"/>
              </a:rPr>
              <a:t> und B-</a:t>
            </a:r>
            <a:r>
              <a:rPr lang="en-US" altLang="zh-TW" sz="1900" dirty="0" err="1" smtClean="0">
                <a:ea typeface="ＭＳ Ｐゴシック" charset="0"/>
              </a:rPr>
              <a:t>Bäume</a:t>
            </a:r>
            <a:r>
              <a:rPr lang="en-US" altLang="zh-TW" sz="1900" dirty="0" smtClean="0">
                <a:ea typeface="ＭＳ Ｐゴシック" charset="0"/>
              </a:rPr>
              <a:t> </a:t>
            </a:r>
            <a:endParaRPr lang="en-US" altLang="zh-TW" sz="19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700" dirty="0" smtClean="0">
                <a:ea typeface="ＭＳ Ｐゴシック" charset="0"/>
              </a:rPr>
              <a:t>Interne </a:t>
            </a:r>
            <a:r>
              <a:rPr lang="en-US" altLang="zh-TW" sz="1700" dirty="0" err="1" smtClean="0">
                <a:ea typeface="ＭＳ Ｐゴシック" charset="0"/>
              </a:rPr>
              <a:t>Knoten</a:t>
            </a:r>
            <a:r>
              <a:rPr lang="en-US" altLang="zh-TW" sz="1700" dirty="0" smtClean="0">
                <a:ea typeface="ＭＳ Ｐゴシック" charset="0"/>
              </a:rPr>
              <a:t> </a:t>
            </a:r>
            <a:r>
              <a:rPr lang="en-US" altLang="zh-TW" sz="1700" dirty="0" err="1" smtClean="0">
                <a:ea typeface="ＭＳ Ｐゴシック" charset="0"/>
              </a:rPr>
              <a:t>haben</a:t>
            </a:r>
            <a:r>
              <a:rPr lang="en-US" altLang="zh-TW" sz="1700" dirty="0" smtClean="0">
                <a:ea typeface="ＭＳ Ｐゴシック" charset="0"/>
              </a:rPr>
              <a:t> die Form </a:t>
            </a:r>
            <a:r>
              <a:rPr lang="en-US" altLang="zh-TW" sz="1700" dirty="0">
                <a:ea typeface="ＭＳ Ｐゴシック" charset="0"/>
              </a:rPr>
              <a:t>[L:R], </a:t>
            </a:r>
            <a:r>
              <a:rPr lang="en-US" altLang="zh-TW" sz="1700" dirty="0" err="1" smtClean="0">
                <a:ea typeface="ＭＳ Ｐゴシック" charset="0"/>
              </a:rPr>
              <a:t>sortiert</a:t>
            </a:r>
            <a:r>
              <a:rPr lang="en-US" altLang="zh-TW" sz="1700" dirty="0" smtClean="0">
                <a:ea typeface="ＭＳ Ｐゴシック" charset="0"/>
              </a:rPr>
              <a:t> </a:t>
            </a:r>
            <a:r>
              <a:rPr lang="en-US" altLang="zh-TW" sz="1700" dirty="0" err="1" smtClean="0">
                <a:ea typeface="ＭＳ Ｐゴシック" charset="0"/>
              </a:rPr>
              <a:t>nach</a:t>
            </a:r>
            <a:r>
              <a:rPr lang="en-US" altLang="zh-TW" sz="1700" dirty="0" smtClean="0">
                <a:ea typeface="ＭＳ Ｐゴシック" charset="0"/>
              </a:rPr>
              <a:t> L</a:t>
            </a:r>
            <a:endParaRPr lang="en-US" altLang="zh-TW" sz="1700" dirty="0">
              <a:ea typeface="ＭＳ Ｐゴシック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700" dirty="0" err="1" smtClean="0">
                <a:ea typeface="ＭＳ Ｐゴシック" charset="0"/>
              </a:rPr>
              <a:t>Eltern-Intervall</a:t>
            </a:r>
            <a:r>
              <a:rPr lang="en-US" altLang="zh-TW" sz="1700" dirty="0" smtClean="0">
                <a:ea typeface="ＭＳ Ｐゴシック" charset="0"/>
              </a:rPr>
              <a:t> </a:t>
            </a:r>
            <a:r>
              <a:rPr lang="en-US" altLang="zh-TW" sz="1700" dirty="0" err="1" smtClean="0">
                <a:ea typeface="ＭＳ Ｐゴシック" charset="0"/>
              </a:rPr>
              <a:t>enthält</a:t>
            </a:r>
            <a:r>
              <a:rPr lang="en-US" altLang="zh-TW" sz="1700" dirty="0" smtClean="0">
                <a:ea typeface="ＭＳ Ｐゴシック" charset="0"/>
              </a:rPr>
              <a:t> Kinder-</a:t>
            </a:r>
            <a:r>
              <a:rPr lang="en-US" altLang="zh-TW" sz="1700" dirty="0" err="1" smtClean="0">
                <a:ea typeface="ＭＳ Ｐゴシック" charset="0"/>
              </a:rPr>
              <a:t>Intervalle</a:t>
            </a:r>
            <a:endParaRPr lang="en-US" altLang="zh-TW" sz="1700" dirty="0">
              <a:ea typeface="ＭＳ Ｐゴシック" charset="0"/>
            </a:endParaRPr>
          </a:p>
        </p:txBody>
      </p:sp>
      <p:sp>
        <p:nvSpPr>
          <p:cNvPr id="57350" name="Line 6"/>
          <p:cNvSpPr>
            <a:spLocks noChangeShapeType="1"/>
          </p:cNvSpPr>
          <p:nvPr/>
        </p:nvSpPr>
        <p:spPr bwMode="auto">
          <a:xfrm flipH="1">
            <a:off x="5724525" y="4438650"/>
            <a:ext cx="287338" cy="7921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1" name="Line 7"/>
          <p:cNvSpPr>
            <a:spLocks noChangeShapeType="1"/>
          </p:cNvSpPr>
          <p:nvPr/>
        </p:nvSpPr>
        <p:spPr bwMode="auto">
          <a:xfrm flipH="1">
            <a:off x="6084888" y="4438650"/>
            <a:ext cx="431800" cy="12954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>
            <a:off x="5364163" y="3575050"/>
            <a:ext cx="719137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3" name="Line 9"/>
          <p:cNvSpPr>
            <a:spLocks noChangeShapeType="1"/>
          </p:cNvSpPr>
          <p:nvPr/>
        </p:nvSpPr>
        <p:spPr bwMode="auto">
          <a:xfrm>
            <a:off x="5867400" y="3575050"/>
            <a:ext cx="1873250" cy="7191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219700" y="3286125"/>
            <a:ext cx="2247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(     )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867400" y="41497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(     )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5292725" y="2638425"/>
            <a:ext cx="3529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008000"/>
                </a:solidFill>
                <a:latin typeface="+mn-lt"/>
              </a:rPr>
              <a:t>(10,45)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008000"/>
                </a:solidFill>
                <a:latin typeface="+mn-lt"/>
              </a:rPr>
              <a:t>Vorgänger</a:t>
            </a:r>
            <a:endParaRPr lang="en-US" altLang="zh-TW" sz="2000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 flipH="1">
            <a:off x="5292725" y="2998788"/>
            <a:ext cx="287338" cy="360362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 flipH="1">
            <a:off x="3851275" y="3575050"/>
            <a:ext cx="1152525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 flipH="1">
            <a:off x="3348038" y="4438650"/>
            <a:ext cx="360362" cy="6477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0" name="Oval 16"/>
          <p:cNvSpPr>
            <a:spLocks noChangeArrowheads="1"/>
          </p:cNvSpPr>
          <p:nvPr/>
        </p:nvSpPr>
        <p:spPr bwMode="auto">
          <a:xfrm>
            <a:off x="2916238" y="5157788"/>
            <a:ext cx="792162" cy="217487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1" name="Oval 17"/>
          <p:cNvSpPr>
            <a:spLocks noChangeArrowheads="1"/>
          </p:cNvSpPr>
          <p:nvPr/>
        </p:nvSpPr>
        <p:spPr bwMode="auto">
          <a:xfrm>
            <a:off x="2916238" y="5375275"/>
            <a:ext cx="792162" cy="215900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2" name="Oval 18"/>
          <p:cNvSpPr>
            <a:spLocks noChangeArrowheads="1"/>
          </p:cNvSpPr>
          <p:nvPr/>
        </p:nvSpPr>
        <p:spPr bwMode="auto">
          <a:xfrm>
            <a:off x="4211638" y="5157788"/>
            <a:ext cx="792162" cy="288925"/>
          </a:xfrm>
          <a:prstGeom prst="ellipse">
            <a:avLst/>
          </a:prstGeom>
          <a:noFill/>
          <a:ln w="254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5580063" y="2847975"/>
            <a:ext cx="35290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(</a:t>
            </a:r>
            <a:r>
              <a:rPr lang="en-US" altLang="zh-TW" sz="2000" b="1" dirty="0">
                <a:solidFill>
                  <a:srgbClr val="FF9933"/>
                </a:solidFill>
                <a:latin typeface="+mn-lt"/>
              </a:rPr>
              <a:t>10</a:t>
            </a:r>
            <a:r>
              <a:rPr lang="en-US" altLang="zh-TW" sz="2000" b="1" dirty="0">
                <a:solidFill>
                  <a:srgbClr val="800080"/>
                </a:solidFill>
                <a:latin typeface="+mn-lt"/>
              </a:rPr>
              <a:t>,45)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Finde</a:t>
            </a:r>
            <a:r>
              <a:rPr lang="en-US" altLang="zh-TW" sz="2000" b="1" dirty="0" smtClean="0">
                <a:solidFill>
                  <a:srgbClr val="800080"/>
                </a:solidFill>
                <a:latin typeface="+mn-lt"/>
              </a:rPr>
              <a:t> </a:t>
            </a:r>
            <a:r>
              <a:rPr lang="en-US" altLang="zh-TW" sz="2000" b="1" dirty="0" err="1" smtClean="0">
                <a:solidFill>
                  <a:srgbClr val="800080"/>
                </a:solidFill>
                <a:latin typeface="+mn-lt"/>
              </a:rPr>
              <a:t>Nachfolger</a:t>
            </a:r>
            <a:endParaRPr lang="en-US" altLang="zh-TW" sz="2000" b="1" dirty="0">
              <a:solidFill>
                <a:srgbClr val="800080"/>
              </a:solidFill>
              <a:latin typeface="+mn-lt"/>
            </a:endParaRPr>
          </a:p>
        </p:txBody>
      </p:sp>
      <p:sp>
        <p:nvSpPr>
          <p:cNvPr id="57365" name="Line 21"/>
          <p:cNvSpPr>
            <a:spLocks noChangeShapeType="1"/>
          </p:cNvSpPr>
          <p:nvPr/>
        </p:nvSpPr>
        <p:spPr bwMode="auto">
          <a:xfrm flipH="1">
            <a:off x="5292725" y="3141663"/>
            <a:ext cx="647700" cy="21590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6" name="Line 22"/>
          <p:cNvSpPr>
            <a:spLocks noChangeShapeType="1"/>
          </p:cNvSpPr>
          <p:nvPr/>
        </p:nvSpPr>
        <p:spPr bwMode="auto">
          <a:xfrm flipH="1">
            <a:off x="4500563" y="3502025"/>
            <a:ext cx="792162" cy="720725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7" name="Line 23"/>
          <p:cNvSpPr>
            <a:spLocks noChangeShapeType="1"/>
          </p:cNvSpPr>
          <p:nvPr/>
        </p:nvSpPr>
        <p:spPr bwMode="auto">
          <a:xfrm>
            <a:off x="4643438" y="4365625"/>
            <a:ext cx="215900" cy="100965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57368" name="Oval 24"/>
          <p:cNvSpPr>
            <a:spLocks noChangeArrowheads="1"/>
          </p:cNvSpPr>
          <p:nvPr/>
        </p:nvSpPr>
        <p:spPr bwMode="auto">
          <a:xfrm>
            <a:off x="5508625" y="51577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69" name="Oval 25"/>
          <p:cNvSpPr>
            <a:spLocks noChangeArrowheads="1"/>
          </p:cNvSpPr>
          <p:nvPr/>
        </p:nvSpPr>
        <p:spPr bwMode="auto">
          <a:xfrm>
            <a:off x="5508625" y="5373688"/>
            <a:ext cx="719138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57370" name="Oval 26"/>
          <p:cNvSpPr>
            <a:spLocks noChangeArrowheads="1"/>
          </p:cNvSpPr>
          <p:nvPr/>
        </p:nvSpPr>
        <p:spPr bwMode="auto">
          <a:xfrm>
            <a:off x="4284663" y="5373688"/>
            <a:ext cx="719137" cy="217487"/>
          </a:xfrm>
          <a:prstGeom prst="ellipse">
            <a:avLst/>
          </a:prstGeom>
          <a:noFill/>
          <a:ln w="25400">
            <a:solidFill>
              <a:srgbClr val="FF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128026" name="Textfeld 8"/>
          <p:cNvSpPr txBox="1">
            <a:spLocks noChangeArrowheads="1"/>
          </p:cNvSpPr>
          <p:nvPr/>
        </p:nvSpPr>
        <p:spPr bwMode="auto">
          <a:xfrm>
            <a:off x="2124075" y="6165850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accent2"/>
                </a:solidFill>
                <a:latin typeface="+mn-lt"/>
              </a:rPr>
              <a:t>Vergleiche hierzu: An Evaluation of XML Indexes for Structural Join, </a:t>
            </a:r>
          </a:p>
          <a:p>
            <a:pPr eaLnBrk="1" hangingPunct="1"/>
            <a:r>
              <a:rPr lang="de-DE" sz="1200">
                <a:solidFill>
                  <a:schemeClr val="accent2"/>
                </a:solidFill>
                <a:latin typeface="+mn-lt"/>
              </a:rPr>
              <a:t>H. Li. M.L. Lee. W. Hsu. Ch. Chen, </a:t>
            </a:r>
            <a:r>
              <a:rPr lang="da-DK" sz="1200">
                <a:solidFill>
                  <a:schemeClr val="accent2"/>
                </a:solidFill>
                <a:latin typeface="+mn-lt"/>
              </a:rPr>
              <a:t>SIGMODRecord, 33(3), Sept. </a:t>
            </a:r>
            <a:r>
              <a:rPr lang="da-DK" sz="1200" b="1">
                <a:solidFill>
                  <a:srgbClr val="FF0000"/>
                </a:solidFill>
                <a:latin typeface="+mn-lt"/>
              </a:rPr>
              <a:t>2004</a:t>
            </a:r>
            <a:r>
              <a:rPr lang="da-DK" sz="1200">
                <a:solidFill>
                  <a:schemeClr val="accent2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 animBg="1"/>
      <p:bldP spid="57351" grpId="0" animBg="1"/>
      <p:bldP spid="57352" grpId="0" animBg="1"/>
      <p:bldP spid="57353" grpId="0" animBg="1"/>
      <p:bldP spid="57354" grpId="0"/>
      <p:bldP spid="57355" grpId="0"/>
      <p:bldP spid="57356" grpId="0"/>
      <p:bldP spid="57356" grpId="1"/>
      <p:bldP spid="57357" grpId="0" animBg="1"/>
      <p:bldP spid="57357" grpId="1" animBg="1"/>
      <p:bldP spid="57358" grpId="0" animBg="1"/>
      <p:bldP spid="57358" grpId="1" animBg="1"/>
      <p:bldP spid="57359" grpId="0" animBg="1"/>
      <p:bldP spid="57359" grpId="1" animBg="1"/>
      <p:bldP spid="57360" grpId="0" animBg="1"/>
      <p:bldP spid="57360" grpId="1" animBg="1"/>
      <p:bldP spid="57361" grpId="0" animBg="1"/>
      <p:bldP spid="57361" grpId="1" animBg="1"/>
      <p:bldP spid="57362" grpId="0" animBg="1"/>
      <p:bldP spid="57362" grpId="1" animBg="1"/>
      <p:bldP spid="57364" grpId="0"/>
      <p:bldP spid="57365" grpId="0" animBg="1"/>
      <p:bldP spid="57366" grpId="0" animBg="1"/>
      <p:bldP spid="57367" grpId="0" animBg="1"/>
      <p:bldP spid="57368" grpId="0" animBg="1"/>
      <p:bldP spid="57369" grpId="0" animBg="1"/>
      <p:bldP spid="57370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5E46DE06-ADA5-7846-97D1-C90A878F6C0C}" type="slidenum">
              <a:rPr lang="en-US" sz="1400">
                <a:latin typeface="+mn-lt"/>
              </a:rPr>
              <a:pPr eaLnBrk="1" hangingPunct="1">
                <a:defRPr/>
              </a:pPr>
              <a:t>106</a:t>
            </a:fld>
            <a:endParaRPr lang="en-US" sz="1400">
              <a:latin typeface="+mn-lt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ＭＳ Ｐゴシック" charset="0"/>
              </a:rPr>
              <a:t>Zusammenfassung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6106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Holistische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Pfad</a:t>
            </a:r>
            <a:r>
              <a:rPr lang="en-US" dirty="0" smtClean="0">
                <a:ea typeface="ＭＳ Ｐゴシック" charset="0"/>
              </a:rPr>
              <a:t>-Join-</a:t>
            </a:r>
            <a:r>
              <a:rPr lang="en-US" dirty="0" err="1" smtClean="0">
                <a:ea typeface="ＭＳ Ｐゴシック" charset="0"/>
              </a:rPr>
              <a:t>Algorithmen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sind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unabhängig</a:t>
            </a:r>
            <a:r>
              <a:rPr lang="en-US" dirty="0" smtClean="0">
                <a:ea typeface="ＭＳ Ｐゴシック" charset="0"/>
              </a:rPr>
              <a:t> von der </a:t>
            </a:r>
            <a:r>
              <a:rPr lang="en-US" dirty="0" err="1" smtClean="0">
                <a:ea typeface="ＭＳ Ｐゴシック" charset="0"/>
              </a:rPr>
              <a:t>Größe</a:t>
            </a:r>
            <a:r>
              <a:rPr lang="en-US" dirty="0" smtClean="0">
                <a:ea typeface="ＭＳ Ｐゴシック" charset="0"/>
              </a:rPr>
              <a:t> der </a:t>
            </a:r>
            <a:r>
              <a:rPr lang="en-US" dirty="0" err="1" smtClean="0">
                <a:ea typeface="ＭＳ Ｐゴシック" charset="0"/>
              </a:rPr>
              <a:t>Zwischenergebnisse</a:t>
            </a:r>
            <a:r>
              <a:rPr lang="en-US" dirty="0" smtClean="0">
                <a:ea typeface="ＭＳ Ｐゴシック" charset="0"/>
              </a:rPr>
              <a:t> der </a:t>
            </a:r>
            <a:r>
              <a:rPr lang="en-US" dirty="0" err="1" smtClean="0">
                <a:ea typeface="ＭＳ Ｐゴシック" charset="0"/>
              </a:rPr>
              <a:t>strukturellen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binären</a:t>
            </a:r>
            <a:r>
              <a:rPr lang="en-US" dirty="0" smtClean="0">
                <a:ea typeface="ＭＳ Ｐゴシック" charset="0"/>
              </a:rPr>
              <a:t> Joins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 err="1">
                <a:ea typeface="ＭＳ Ｐゴシック" charset="0"/>
              </a:rPr>
              <a:t>TwigStack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generalisiert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>
                <a:ea typeface="ＭＳ Ｐゴシック" charset="0"/>
              </a:rPr>
              <a:t>PathStack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für</a:t>
            </a:r>
            <a:r>
              <a:rPr lang="en-US" dirty="0" smtClean="0">
                <a:ea typeface="ＭＳ Ｐゴシック" charset="0"/>
              </a:rPr>
              <a:t> Zweig-</a:t>
            </a:r>
            <a:r>
              <a:rPr lang="en-US" dirty="0" err="1" smtClean="0">
                <a:ea typeface="ＭＳ Ｐゴシック" charset="0"/>
              </a:rPr>
              <a:t>Anfragen</a:t>
            </a: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XB</a:t>
            </a:r>
            <a:r>
              <a:rPr lang="en-US" dirty="0" smtClean="0">
                <a:ea typeface="ＭＳ Ｐゴシック" charset="0"/>
              </a:rPr>
              <a:t>-</a:t>
            </a:r>
            <a:r>
              <a:rPr lang="en-US" dirty="0" err="1" smtClean="0">
                <a:ea typeface="ＭＳ Ｐゴシック" charset="0"/>
              </a:rPr>
              <a:t>Bäume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integriert</a:t>
            </a:r>
            <a:r>
              <a:rPr lang="en-US" dirty="0" smtClean="0">
                <a:ea typeface="ＭＳ Ｐゴシック" charset="0"/>
              </a:rPr>
              <a:t> in </a:t>
            </a:r>
            <a:r>
              <a:rPr lang="en-US" dirty="0" err="1" smtClean="0">
                <a:ea typeface="ＭＳ Ｐゴシック" charset="0"/>
              </a:rPr>
              <a:t>TwigStack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Weitere Arbeiten: Anfrageoptimierung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Automatische Selektion von Indizierungstechniken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A000-700B-794D-991C-00FCFED01823}" type="slidenum">
              <a:rPr lang="de-DE" smtClean="0"/>
              <a:pPr>
                <a:defRPr/>
              </a:pPr>
              <a:t>107</a:t>
            </a:fld>
            <a:endParaRPr lang="de-DE"/>
          </a:p>
        </p:txBody>
      </p:sp>
      <p:sp>
        <p:nvSpPr>
          <p:cNvPr id="130052" name="Rechteck 4"/>
          <p:cNvSpPr>
            <a:spLocks noChangeArrowheads="1"/>
          </p:cNvSpPr>
          <p:nvPr/>
        </p:nvSpPr>
        <p:spPr bwMode="auto">
          <a:xfrm>
            <a:off x="900113" y="1773238"/>
            <a:ext cx="727233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Beda Christoph Hammerschmidt, </a:t>
            </a:r>
            <a:r>
              <a:rPr lang="de-DE" sz="1400" dirty="0" err="1">
                <a:solidFill>
                  <a:schemeClr val="accent2"/>
                </a:solidFill>
              </a:rPr>
              <a:t>KeyX</a:t>
            </a:r>
            <a:r>
              <a:rPr lang="de-DE" sz="1400" dirty="0">
                <a:solidFill>
                  <a:schemeClr val="accent2"/>
                </a:solidFill>
              </a:rPr>
              <a:t>: </a:t>
            </a:r>
            <a:r>
              <a:rPr lang="de-DE" sz="1400" dirty="0" err="1">
                <a:solidFill>
                  <a:schemeClr val="accent2"/>
                </a:solidFill>
              </a:rPr>
              <a:t>Selective</a:t>
            </a:r>
            <a:r>
              <a:rPr lang="de-DE" sz="1400" dirty="0">
                <a:solidFill>
                  <a:schemeClr val="accent2"/>
                </a:solidFill>
              </a:rPr>
              <a:t> Key-</a:t>
            </a:r>
            <a:r>
              <a:rPr lang="de-DE" sz="1400" dirty="0" err="1">
                <a:solidFill>
                  <a:schemeClr val="accent2"/>
                </a:solidFill>
              </a:rPr>
              <a:t>Oriented</a:t>
            </a:r>
            <a:r>
              <a:rPr lang="de-DE" sz="1400" dirty="0">
                <a:solidFill>
                  <a:schemeClr val="accent2"/>
                </a:solidFill>
              </a:rPr>
              <a:t> </a:t>
            </a:r>
            <a:r>
              <a:rPr lang="de-DE" sz="1400" dirty="0" err="1">
                <a:solidFill>
                  <a:schemeClr val="accent2"/>
                </a:solidFill>
              </a:rPr>
              <a:t>Indexing</a:t>
            </a:r>
            <a:r>
              <a:rPr lang="de-DE" sz="1400" dirty="0">
                <a:solidFill>
                  <a:schemeClr val="accent2"/>
                </a:solidFill>
              </a:rPr>
              <a:t> in Native XML-Databases, Dissertation, </a:t>
            </a:r>
            <a:r>
              <a:rPr lang="de-DE" sz="1400" b="1" dirty="0" smtClean="0">
                <a:solidFill>
                  <a:schemeClr val="accent2"/>
                </a:solidFill>
              </a:rPr>
              <a:t>IFIS Universität Lübeck</a:t>
            </a:r>
            <a:r>
              <a:rPr lang="de-DE" sz="1400" dirty="0" smtClean="0">
                <a:solidFill>
                  <a:schemeClr val="accent2"/>
                </a:solidFill>
              </a:rPr>
              <a:t>, Akademische </a:t>
            </a:r>
            <a:r>
              <a:rPr lang="de-DE" sz="1400" dirty="0">
                <a:solidFill>
                  <a:schemeClr val="accent2"/>
                </a:solidFill>
              </a:rPr>
              <a:t>Verlagsgesellschaft Aka GmbH, DISDBIS 93, </a:t>
            </a:r>
            <a:r>
              <a:rPr lang="de-DE" sz="1400" b="1" dirty="0">
                <a:solidFill>
                  <a:srgbClr val="FF0000"/>
                </a:solidFill>
              </a:rPr>
              <a:t>2005</a:t>
            </a:r>
          </a:p>
        </p:txBody>
      </p:sp>
      <p:sp>
        <p:nvSpPr>
          <p:cNvPr id="5" name="Rechteck 4"/>
          <p:cNvSpPr/>
          <p:nvPr/>
        </p:nvSpPr>
        <p:spPr>
          <a:xfrm>
            <a:off x="899592" y="2564904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rgbClr val="333399"/>
                </a:solidFill>
              </a:rPr>
              <a:t>Christian </a:t>
            </a:r>
            <a:r>
              <a:rPr lang="de-DE" sz="1400" dirty="0">
                <a:solidFill>
                  <a:srgbClr val="333399"/>
                </a:solidFill>
              </a:rPr>
              <a:t>Mathis, </a:t>
            </a:r>
            <a:r>
              <a:rPr lang="de-DE" sz="1400" dirty="0" err="1">
                <a:solidFill>
                  <a:srgbClr val="333399"/>
                </a:solidFill>
              </a:rPr>
              <a:t>Storing</a:t>
            </a:r>
            <a:r>
              <a:rPr lang="de-DE" sz="1400" dirty="0">
                <a:solidFill>
                  <a:srgbClr val="333399"/>
                </a:solidFill>
              </a:rPr>
              <a:t>, </a:t>
            </a:r>
            <a:r>
              <a:rPr lang="de-DE" sz="1400" dirty="0" err="1">
                <a:solidFill>
                  <a:srgbClr val="333399"/>
                </a:solidFill>
              </a:rPr>
              <a:t>Indexing</a:t>
            </a:r>
            <a:r>
              <a:rPr lang="de-DE" sz="1400" dirty="0">
                <a:solidFill>
                  <a:srgbClr val="333399"/>
                </a:solidFill>
              </a:rPr>
              <a:t>, </a:t>
            </a:r>
            <a:r>
              <a:rPr lang="de-DE" sz="1400" dirty="0" err="1">
                <a:solidFill>
                  <a:srgbClr val="333399"/>
                </a:solidFill>
              </a:rPr>
              <a:t>and</a:t>
            </a:r>
            <a:r>
              <a:rPr lang="de-DE" sz="1400" dirty="0">
                <a:solidFill>
                  <a:srgbClr val="333399"/>
                </a:solidFill>
              </a:rPr>
              <a:t> </a:t>
            </a:r>
            <a:r>
              <a:rPr lang="de-DE" sz="1400" dirty="0" err="1">
                <a:solidFill>
                  <a:srgbClr val="333399"/>
                </a:solidFill>
              </a:rPr>
              <a:t>Querying</a:t>
            </a:r>
            <a:r>
              <a:rPr lang="de-DE" sz="1400" dirty="0">
                <a:solidFill>
                  <a:srgbClr val="333399"/>
                </a:solidFill>
              </a:rPr>
              <a:t> XML </a:t>
            </a:r>
            <a:r>
              <a:rPr lang="de-DE" sz="1400" dirty="0" err="1">
                <a:solidFill>
                  <a:srgbClr val="333399"/>
                </a:solidFill>
              </a:rPr>
              <a:t>Documents</a:t>
            </a:r>
            <a:r>
              <a:rPr lang="de-DE" sz="1400" dirty="0">
                <a:solidFill>
                  <a:srgbClr val="333399"/>
                </a:solidFill>
              </a:rPr>
              <a:t> in Native XML Database Management Systems, Dissertation, Universität </a:t>
            </a:r>
            <a:r>
              <a:rPr lang="de-DE" sz="1400" dirty="0" smtClean="0">
                <a:solidFill>
                  <a:srgbClr val="333399"/>
                </a:solidFill>
              </a:rPr>
              <a:t>Kaiserslautern, </a:t>
            </a:r>
            <a:r>
              <a:rPr lang="de-DE" sz="1400" b="1" dirty="0" smtClean="0">
                <a:solidFill>
                  <a:srgbClr val="FF0000"/>
                </a:solidFill>
              </a:rPr>
              <a:t>2009</a:t>
            </a:r>
            <a:endParaRPr lang="de-DE" sz="1400" b="1" dirty="0">
              <a:solidFill>
                <a:srgbClr val="FF0000"/>
              </a:solidFill>
            </a:endParaRPr>
          </a:p>
        </p:txBody>
      </p:sp>
      <p:grpSp>
        <p:nvGrpSpPr>
          <p:cNvPr id="6" name="Gruppierung 5"/>
          <p:cNvGrpSpPr/>
          <p:nvPr/>
        </p:nvGrpSpPr>
        <p:grpSpPr>
          <a:xfrm>
            <a:off x="467544" y="1196752"/>
            <a:ext cx="8229600" cy="4968875"/>
            <a:chOff x="467544" y="1196752"/>
            <a:chExt cx="8229600" cy="4968875"/>
          </a:xfrm>
        </p:grpSpPr>
        <p:sp>
          <p:nvSpPr>
            <p:cNvPr id="130053" name="Rechteck 5"/>
            <p:cNvSpPr>
              <a:spLocks noChangeArrowheads="1"/>
            </p:cNvSpPr>
            <p:nvPr/>
          </p:nvSpPr>
          <p:spPr bwMode="auto">
            <a:xfrm>
              <a:off x="900113" y="4561433"/>
              <a:ext cx="7272337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 sz="1400" dirty="0" err="1">
                  <a:solidFill>
                    <a:srgbClr val="333399"/>
                  </a:solidFill>
                </a:rPr>
                <a:t>Jinghua</a:t>
              </a:r>
              <a:r>
                <a:rPr lang="de-DE" sz="1400" dirty="0">
                  <a:solidFill>
                    <a:srgbClr val="333399"/>
                  </a:solidFill>
                </a:rPr>
                <a:t> Groppe, </a:t>
              </a:r>
              <a:r>
                <a:rPr lang="de-DE" sz="1400" dirty="0" err="1">
                  <a:solidFill>
                    <a:srgbClr val="333399"/>
                  </a:solidFill>
                </a:rPr>
                <a:t>Speeding</a:t>
              </a:r>
              <a:r>
                <a:rPr lang="de-DE" sz="1400" dirty="0">
                  <a:solidFill>
                    <a:srgbClr val="333399"/>
                  </a:solidFill>
                </a:rPr>
                <a:t> </a:t>
              </a:r>
              <a:r>
                <a:rPr lang="de-DE" sz="1400" dirty="0" err="1">
                  <a:solidFill>
                    <a:srgbClr val="333399"/>
                  </a:solidFill>
                </a:rPr>
                <a:t>up</a:t>
              </a:r>
              <a:r>
                <a:rPr lang="de-DE" sz="1400" dirty="0">
                  <a:solidFill>
                    <a:srgbClr val="333399"/>
                  </a:solidFill>
                </a:rPr>
                <a:t> XML </a:t>
              </a:r>
              <a:r>
                <a:rPr lang="de-DE" sz="1400" dirty="0" err="1">
                  <a:solidFill>
                    <a:srgbClr val="333399"/>
                  </a:solidFill>
                </a:rPr>
                <a:t>Quering</a:t>
              </a:r>
              <a:r>
                <a:rPr lang="de-DE" sz="1400" dirty="0">
                  <a:solidFill>
                    <a:srgbClr val="333399"/>
                  </a:solidFill>
                </a:rPr>
                <a:t>: </a:t>
              </a:r>
              <a:r>
                <a:rPr lang="de-DE" sz="1400" dirty="0" err="1">
                  <a:solidFill>
                    <a:srgbClr val="333399"/>
                  </a:solidFill>
                </a:rPr>
                <a:t>Satisfiability</a:t>
              </a:r>
              <a:r>
                <a:rPr lang="de-DE" sz="1400" dirty="0">
                  <a:solidFill>
                    <a:srgbClr val="333399"/>
                  </a:solidFill>
                </a:rPr>
                <a:t> Test &amp; Containment Test of </a:t>
              </a:r>
              <a:r>
                <a:rPr lang="de-DE" sz="1400" dirty="0" err="1">
                  <a:solidFill>
                    <a:srgbClr val="333399"/>
                  </a:solidFill>
                </a:rPr>
                <a:t>XPath</a:t>
              </a:r>
              <a:r>
                <a:rPr lang="de-DE" sz="1400" dirty="0">
                  <a:solidFill>
                    <a:srgbClr val="333399"/>
                  </a:solidFill>
                </a:rPr>
                <a:t> </a:t>
              </a:r>
              <a:r>
                <a:rPr lang="de-DE" sz="1400" dirty="0" err="1">
                  <a:solidFill>
                    <a:srgbClr val="333399"/>
                  </a:solidFill>
                </a:rPr>
                <a:t>Queries</a:t>
              </a:r>
              <a:r>
                <a:rPr lang="de-DE" sz="1400" dirty="0">
                  <a:solidFill>
                    <a:srgbClr val="333399"/>
                  </a:solidFill>
                </a:rPr>
                <a:t> in </a:t>
              </a:r>
              <a:r>
                <a:rPr lang="de-DE" sz="1400" dirty="0" err="1">
                  <a:solidFill>
                    <a:srgbClr val="333399"/>
                  </a:solidFill>
                </a:rPr>
                <a:t>the</a:t>
              </a:r>
              <a:r>
                <a:rPr lang="de-DE" sz="1400" dirty="0">
                  <a:solidFill>
                    <a:srgbClr val="333399"/>
                  </a:solidFill>
                </a:rPr>
                <a:t> Presence of XML Schema </a:t>
              </a:r>
              <a:r>
                <a:rPr lang="de-DE" sz="1400" dirty="0" err="1">
                  <a:solidFill>
                    <a:srgbClr val="333399"/>
                  </a:solidFill>
                </a:rPr>
                <a:t>Definitions</a:t>
              </a:r>
              <a:r>
                <a:rPr lang="de-DE" sz="1400" dirty="0">
                  <a:solidFill>
                    <a:srgbClr val="333399"/>
                  </a:solidFill>
                </a:rPr>
                <a:t>, </a:t>
              </a:r>
              <a:r>
                <a:rPr lang="de-DE" sz="1400" dirty="0" smtClean="0">
                  <a:solidFill>
                    <a:srgbClr val="333399"/>
                  </a:solidFill>
                </a:rPr>
                <a:t>Dissertation, </a:t>
              </a:r>
              <a:r>
                <a:rPr lang="de-DE" sz="1400" b="1" dirty="0" smtClean="0">
                  <a:solidFill>
                    <a:srgbClr val="333399"/>
                  </a:solidFill>
                </a:rPr>
                <a:t>IFIS Universität Lübeck</a:t>
              </a:r>
              <a:r>
                <a:rPr lang="de-DE" sz="1400" dirty="0" smtClean="0">
                  <a:solidFill>
                    <a:srgbClr val="333399"/>
                  </a:solidFill>
                </a:rPr>
                <a:t>, </a:t>
              </a:r>
              <a:r>
                <a:rPr lang="de-DE" sz="1400" dirty="0" err="1">
                  <a:solidFill>
                    <a:srgbClr val="333399"/>
                  </a:solidFill>
                </a:rPr>
                <a:t>dissertation.de</a:t>
              </a:r>
              <a:r>
                <a:rPr lang="de-DE" sz="1400" dirty="0">
                  <a:solidFill>
                    <a:srgbClr val="333399"/>
                  </a:solidFill>
                </a:rPr>
                <a:t>: Verlag im Internet GmbH, </a:t>
              </a:r>
              <a:r>
                <a:rPr lang="de-DE" sz="1400" b="1" dirty="0">
                  <a:solidFill>
                    <a:srgbClr val="FF0000"/>
                  </a:solidFill>
                </a:rPr>
                <a:t>2008</a:t>
              </a:r>
            </a:p>
          </p:txBody>
        </p:sp>
        <p:sp>
          <p:nvSpPr>
            <p:cNvPr id="8" name="Inhaltsplatzhalter 2"/>
            <p:cNvSpPr txBox="1">
              <a:spLocks/>
            </p:cNvSpPr>
            <p:nvPr/>
          </p:nvSpPr>
          <p:spPr bwMode="auto">
            <a:xfrm>
              <a:off x="467544" y="1196752"/>
              <a:ext cx="8229600" cy="4968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6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endParaRPr lang="de-DE" dirty="0" smtClean="0"/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 smtClean="0"/>
            </a:p>
            <a:p>
              <a:pPr>
                <a:defRPr/>
              </a:pPr>
              <a:endParaRPr lang="de-DE" dirty="0"/>
            </a:p>
            <a:p>
              <a:pPr>
                <a:defRPr/>
              </a:pPr>
              <a:endParaRPr lang="de-DE" dirty="0" smtClean="0"/>
            </a:p>
            <a:p>
              <a:pPr>
                <a:defRPr/>
              </a:pPr>
              <a:r>
                <a:rPr lang="de-DE" dirty="0" smtClean="0"/>
                <a:t>Erfüllbarkeits- und </a:t>
              </a:r>
              <a:r>
                <a:rPr lang="de-DE" dirty="0" err="1" smtClean="0"/>
                <a:t>Enthaltenseins</a:t>
              </a:r>
              <a:r>
                <a:rPr lang="de-DE" dirty="0" smtClean="0"/>
                <a:t>-Tests unter Berücksichtigung von XML-Schema-Spezifikationen</a:t>
              </a:r>
            </a:p>
            <a:p>
              <a:pPr>
                <a:defRPr/>
              </a:pPr>
              <a:endParaRPr lang="de-DE" dirty="0" smtClean="0"/>
            </a:p>
            <a:p>
              <a:pPr>
                <a:defRPr/>
              </a:pPr>
              <a:endParaRPr lang="de-DE" dirty="0" smtClean="0"/>
            </a:p>
            <a:p>
              <a:pPr marL="0" indent="0">
                <a:buFontTx/>
                <a:buNone/>
              </a:pPr>
              <a:endParaRPr lang="de-DE" dirty="0" smtClean="0"/>
            </a:p>
            <a:p>
              <a:pPr>
                <a:defRPr/>
              </a:pPr>
              <a:endParaRPr lang="de-DE" dirty="0" smtClean="0"/>
            </a:p>
            <a:p>
              <a:pPr marL="0" indent="0">
                <a:buFontTx/>
                <a:buNone/>
                <a:defRPr/>
              </a:pPr>
              <a:endParaRPr lang="de-DE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XML in verteilten Systemen (IFIS / ITM)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Neue Optimierungstechniken für XML-Anfragen bei Datenverteilung in großen Sensornetzwerken </a:t>
            </a:r>
            <a:r>
              <a:rPr lang="de-DE" dirty="0"/>
              <a:t>(Kommunikation energieaufwändig</a:t>
            </a:r>
            <a:r>
              <a:rPr lang="de-DE" dirty="0" smtClean="0"/>
              <a:t>)</a:t>
            </a:r>
          </a:p>
          <a:p>
            <a:pPr>
              <a:defRPr/>
            </a:pPr>
            <a:r>
              <a:rPr lang="de-DE" dirty="0" smtClean="0"/>
              <a:t>Caches in der Nähe von Datenquellen zur Vermeidung von Kommunikation und Verifikation der Cache-Kohärenz bei nicht-zuverlässigen Kommunikationskanälen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CE578-12B7-AE4A-A5CE-7870D93D7CB6}" type="slidenum">
              <a:rPr lang="de-DE" smtClean="0"/>
              <a:pPr>
                <a:defRPr/>
              </a:pPr>
              <a:t>108</a:t>
            </a:fld>
            <a:endParaRPr lang="de-DE"/>
          </a:p>
        </p:txBody>
      </p:sp>
      <p:sp>
        <p:nvSpPr>
          <p:cNvPr id="131076" name="Rechteck 4"/>
          <p:cNvSpPr>
            <a:spLocks noChangeArrowheads="1"/>
          </p:cNvSpPr>
          <p:nvPr/>
        </p:nvSpPr>
        <p:spPr bwMode="auto">
          <a:xfrm>
            <a:off x="827088" y="4292600"/>
            <a:ext cx="60483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400" dirty="0">
                <a:solidFill>
                  <a:schemeClr val="accent2"/>
                </a:solidFill>
              </a:rPr>
              <a:t>Nils Höller, </a:t>
            </a:r>
            <a:r>
              <a:rPr lang="de-DE" sz="1400" dirty="0" err="1">
                <a:solidFill>
                  <a:schemeClr val="accent2"/>
                </a:solidFill>
              </a:rPr>
              <a:t>Efficient</a:t>
            </a:r>
            <a:r>
              <a:rPr lang="de-DE" sz="1400" dirty="0">
                <a:solidFill>
                  <a:schemeClr val="accent2"/>
                </a:solidFill>
              </a:rPr>
              <a:t> XML Data Management </a:t>
            </a:r>
            <a:r>
              <a:rPr lang="de-DE" sz="1400" dirty="0" err="1">
                <a:solidFill>
                  <a:schemeClr val="accent2"/>
                </a:solidFill>
              </a:rPr>
              <a:t>and</a:t>
            </a:r>
            <a:r>
              <a:rPr lang="de-DE" sz="1400" dirty="0">
                <a:solidFill>
                  <a:schemeClr val="accent2"/>
                </a:solidFill>
              </a:rPr>
              <a:t> Query Evaluation in Wireless Sensor Networks, </a:t>
            </a:r>
            <a:r>
              <a:rPr lang="de-DE" sz="1400" dirty="0" smtClean="0">
                <a:solidFill>
                  <a:schemeClr val="accent2"/>
                </a:solidFill>
              </a:rPr>
              <a:t>Dissertation </a:t>
            </a:r>
            <a:r>
              <a:rPr lang="de-DE" sz="1400" b="1" dirty="0" smtClean="0">
                <a:solidFill>
                  <a:schemeClr val="accent2"/>
                </a:solidFill>
              </a:rPr>
              <a:t>IFIS Universität Lübeck</a:t>
            </a:r>
            <a:r>
              <a:rPr lang="de-DE" sz="1400" dirty="0" smtClean="0">
                <a:solidFill>
                  <a:schemeClr val="accent2"/>
                </a:solidFill>
              </a:rPr>
              <a:t>, </a:t>
            </a:r>
            <a:r>
              <a:rPr lang="de-DE" sz="1400" b="1" dirty="0">
                <a:solidFill>
                  <a:srgbClr val="FF0000"/>
                </a:solidFill>
              </a:rPr>
              <a:t>2010</a:t>
            </a:r>
            <a:r>
              <a:rPr lang="de-DE" sz="1400" dirty="0">
                <a:solidFill>
                  <a:schemeClr val="accent2"/>
                </a:solidFill>
              </a:rPr>
              <a:t> (vgl. auch das IFIS/ITM-Projekt </a:t>
            </a:r>
            <a:r>
              <a:rPr lang="de-DE" sz="1400" dirty="0" err="1">
                <a:solidFill>
                  <a:schemeClr val="accent2"/>
                </a:solidFill>
              </a:rPr>
              <a:t>AESOP‘s</a:t>
            </a:r>
            <a:r>
              <a:rPr lang="de-DE" sz="1400" dirty="0">
                <a:solidFill>
                  <a:schemeClr val="accent2"/>
                </a:solidFill>
              </a:rPr>
              <a:t> TALE)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XQuery</a:t>
            </a:r>
            <a:r>
              <a:rPr lang="de-DE" dirty="0" smtClean="0"/>
              <a:t>-Implementierung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Abbildung auf SQL</a:t>
            </a:r>
          </a:p>
          <a:p>
            <a:pPr lvl="1"/>
            <a:r>
              <a:rPr lang="de-DE" dirty="0" smtClean="0"/>
              <a:t>Beispiel: BLAS</a:t>
            </a:r>
          </a:p>
          <a:p>
            <a:r>
              <a:rPr lang="de-DE" dirty="0" smtClean="0"/>
              <a:t>Spezielle Datenstrukturen und Algorithmen</a:t>
            </a:r>
          </a:p>
          <a:p>
            <a:pPr lvl="1"/>
            <a:r>
              <a:rPr lang="de-DE" dirty="0" smtClean="0"/>
              <a:t>Beispiel: </a:t>
            </a:r>
            <a:r>
              <a:rPr lang="de-DE" dirty="0" err="1" smtClean="0"/>
              <a:t>Holistic</a:t>
            </a:r>
            <a:r>
              <a:rPr lang="de-DE" dirty="0" smtClean="0"/>
              <a:t> </a:t>
            </a:r>
            <a:r>
              <a:rPr lang="de-DE" dirty="0" err="1" smtClean="0"/>
              <a:t>Twig</a:t>
            </a:r>
            <a:r>
              <a:rPr lang="de-DE" dirty="0" smtClean="0"/>
              <a:t> </a:t>
            </a:r>
            <a:r>
              <a:rPr lang="de-DE" dirty="0" err="1" smtClean="0"/>
              <a:t>Joins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5D3AC-AFB8-B347-AA2D-D599BB9283FD}" type="slidenum">
              <a:rPr lang="de-DE" smtClean="0"/>
              <a:pPr>
                <a:defRPr/>
              </a:pPr>
              <a:t>109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651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Funktionen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8413"/>
            <a:ext cx="8077200" cy="46815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/bib/book/author/</a:t>
            </a:r>
            <a:r>
              <a:rPr lang="en-US" sz="2800" dirty="0">
                <a:solidFill>
                  <a:srgbClr val="008000"/>
                </a:solidFill>
              </a:rPr>
              <a:t>text()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 </a:t>
            </a:r>
            <a:r>
              <a:rPr lang="en-US" sz="2000" dirty="0"/>
              <a:t>Serge </a:t>
            </a:r>
            <a:r>
              <a:rPr lang="en-US" sz="2000" dirty="0" err="1"/>
              <a:t>Abiteboul</a:t>
            </a:r>
            <a:r>
              <a:rPr lang="en-US" sz="2000" dirty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	</a:t>
            </a:r>
            <a:r>
              <a:rPr lang="en-US" sz="2000" dirty="0" smtClean="0"/>
              <a:t>		Victor </a:t>
            </a:r>
            <a:r>
              <a:rPr lang="en-US" sz="2000" dirty="0" err="1" smtClean="0"/>
              <a:t>Vianu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                   </a:t>
            </a:r>
            <a:r>
              <a:rPr lang="en-US" sz="2000" dirty="0" smtClean="0"/>
              <a:t>      Jeffrey </a:t>
            </a:r>
            <a:r>
              <a:rPr lang="en-US" sz="2000" dirty="0"/>
              <a:t>D. Ullman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Rick Hull </a:t>
            </a:r>
            <a:r>
              <a:rPr lang="de-DE" sz="2000" dirty="0" smtClean="0"/>
              <a:t>tritt nicht auf, da </a:t>
            </a:r>
            <a:r>
              <a:rPr lang="en-US" sz="2000" dirty="0" err="1" smtClean="0">
                <a:solidFill>
                  <a:srgbClr val="006600"/>
                </a:solidFill>
              </a:rPr>
              <a:t>firstname</a:t>
            </a:r>
            <a:r>
              <a:rPr lang="en-US" sz="2000" dirty="0"/>
              <a:t>, </a:t>
            </a:r>
            <a:r>
              <a:rPr lang="en-US" sz="2000" dirty="0" err="1" smtClean="0">
                <a:solidFill>
                  <a:srgbClr val="006600"/>
                </a:solidFill>
              </a:rPr>
              <a:t>lastname</a:t>
            </a:r>
            <a:r>
              <a:rPr lang="en-US" sz="2000" dirty="0" smtClean="0">
                <a:solidFill>
                  <a:srgbClr val="006600"/>
                </a:solidFill>
              </a:rPr>
              <a:t> </a:t>
            </a:r>
            <a:r>
              <a:rPr lang="en-US" sz="2000" dirty="0" err="1" smtClean="0"/>
              <a:t>vorhanden</a:t>
            </a:r>
            <a:endParaRPr lang="en-US" sz="2000" dirty="0"/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Funktionen</a:t>
            </a:r>
            <a:r>
              <a:rPr lang="en-US" sz="2800" dirty="0" smtClean="0"/>
              <a:t> in </a:t>
            </a:r>
            <a:r>
              <a:rPr lang="en-US" sz="2800" dirty="0" err="1"/>
              <a:t>XPath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008000"/>
                </a:solidFill>
              </a:rPr>
              <a:t>text()    </a:t>
            </a:r>
            <a:r>
              <a:rPr lang="en-US" dirty="0"/>
              <a:t>= matches the text value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008000"/>
                </a:solidFill>
              </a:rPr>
              <a:t>node()  </a:t>
            </a:r>
            <a:r>
              <a:rPr lang="en-US" dirty="0"/>
              <a:t>= matches any node (= * or @* or 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rgbClr val="008000"/>
                </a:solidFill>
              </a:rPr>
              <a:t>name() </a:t>
            </a:r>
            <a:r>
              <a:rPr lang="en-US" dirty="0"/>
              <a:t>= returns the name of the current tag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F5B30-E3B9-304F-962D-E2300FD91DDB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ResizedImage600450-Doppelt-gestape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229725" cy="692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-108520" y="404664"/>
            <a:ext cx="9453736" cy="854646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sz="4400" dirty="0" err="1" smtClean="0">
                <a:latin typeface="Consolas" charset="0"/>
                <a:ea typeface="ＭＳ Ｐゴシック" charset="0"/>
                <a:cs typeface="ＭＳ Ｐゴシック" charset="0"/>
              </a:rPr>
              <a:t>Abbildung</a:t>
            </a:r>
            <a:r>
              <a:rPr lang="en-US" sz="4400" dirty="0" smtClean="0">
                <a:latin typeface="Consolas" charset="0"/>
                <a:ea typeface="ＭＳ Ｐゴシック" charset="0"/>
                <a:cs typeface="ＭＳ Ｐゴシック" charset="0"/>
              </a:rPr>
              <a:t> auf SQL?</a:t>
            </a:r>
            <a:endParaRPr lang="en-US" sz="4400" dirty="0">
              <a:latin typeface="Consola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386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Volltextindizierung</a:t>
            </a:r>
            <a:r>
              <a:rPr lang="en-US" dirty="0" smtClean="0"/>
              <a:t>: Motivation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2209800"/>
            <a:ext cx="384175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u="sng" dirty="0"/>
              <a:t>some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//</a:t>
            </a:r>
            <a:r>
              <a:rPr lang="en-US" dirty="0" err="1">
                <a:solidFill>
                  <a:srgbClr val="006600"/>
                </a:solidFill>
              </a:rPr>
              <a:t>para</a:t>
            </a:r>
            <a:r>
              <a:rPr lang="en-US" dirty="0"/>
              <a:t> </a:t>
            </a:r>
            <a:r>
              <a:rPr lang="en-US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</a:t>
            </a:r>
            <a:r>
              <a:rPr lang="en-US" u="sng" dirty="0"/>
              <a:t>and</a:t>
            </a:r>
            <a:r>
              <a:rPr lang="en-US" dirty="0"/>
              <a:t>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3A365-9BC1-0348-9449-F7B075CBA650}" type="slidenum">
              <a:rPr lang="de-DE"/>
              <a:pPr>
                <a:defRPr/>
              </a:pPr>
              <a:t>111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133157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133158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33123" name="Gruppieren 31"/>
          <p:cNvGrpSpPr>
            <a:grpSpLocks/>
          </p:cNvGrpSpPr>
          <p:nvPr/>
        </p:nvGrpSpPr>
        <p:grpSpPr bwMode="auto">
          <a:xfrm>
            <a:off x="684213" y="1844675"/>
            <a:ext cx="2316162" cy="2474913"/>
            <a:chOff x="682700" y="1844679"/>
            <a:chExt cx="2317886" cy="2475646"/>
          </a:xfrm>
        </p:grpSpPr>
        <p:pic>
          <p:nvPicPr>
            <p:cNvPr id="13315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51" name="Gruppieren 41"/>
            <p:cNvGrpSpPr>
              <a:grpSpLocks/>
            </p:cNvGrpSpPr>
            <p:nvPr/>
          </p:nvGrpSpPr>
          <p:grpSpPr bwMode="auto">
            <a:xfrm>
              <a:off x="682700" y="1844679"/>
              <a:ext cx="2317886" cy="2344045"/>
              <a:chOff x="1582216" y="3024097"/>
              <a:chExt cx="2317886" cy="2344045"/>
            </a:xfrm>
          </p:grpSpPr>
          <p:cxnSp>
            <p:nvCxnSpPr>
              <p:cNvPr id="133152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53" name="Rechteck 19"/>
              <p:cNvSpPr>
                <a:spLocks noChangeArrowheads="1"/>
              </p:cNvSpPr>
              <p:nvPr/>
            </p:nvSpPr>
            <p:spPr bwMode="gray">
              <a:xfrm>
                <a:off x="1582216" y="3024097"/>
                <a:ext cx="2317886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 dirty="0" err="1"/>
                  <a:t>XQuery</a:t>
                </a:r>
                <a:r>
                  <a:rPr lang="de-DE" sz="2000" b="1" dirty="0"/>
                  <a:t>- Implementierung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133125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133143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44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133145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46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 dirty="0"/>
                </a:br>
                <a:r>
                  <a:rPr lang="de-DE" sz="2000" dirty="0"/>
                  <a:t>Einfache Anfragen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133137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3138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/>
                <a:t>Phrasale Anfragen</a:t>
              </a:r>
            </a:p>
          </p:txBody>
        </p:sp>
        <p:pic>
          <p:nvPicPr>
            <p:cNvPr id="1331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Zusammenfassung</a:t>
            </a:r>
            <a:r>
              <a:rPr lang="en-US" sz="2400" dirty="0"/>
              <a:t> </a:t>
            </a:r>
            <a:r>
              <a:rPr lang="en-US" sz="2400" dirty="0" smtClean="0"/>
              <a:t>und </a:t>
            </a:r>
            <a:r>
              <a:rPr lang="en-US" sz="2400" dirty="0" err="1" smtClean="0"/>
              <a:t>Ausblick</a:t>
            </a:r>
            <a:endParaRPr lang="en-US" sz="2400" dirty="0"/>
          </a:p>
        </p:txBody>
      </p:sp>
      <p:sp>
        <p:nvSpPr>
          <p:cNvPr id="1331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133129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13313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3131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133132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33133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XQuery Anfragespace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Platzhalter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//author/*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 Rick &lt;/</a:t>
            </a:r>
            <a:r>
              <a:rPr lang="en-US" sz="2800" dirty="0">
                <a:solidFill>
                  <a:srgbClr val="006600"/>
                </a:solidFill>
              </a:rPr>
              <a:t>first-name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 &lt;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 Hull &lt;/</a:t>
            </a:r>
            <a:r>
              <a:rPr lang="en-US" sz="2800" dirty="0">
                <a:solidFill>
                  <a:srgbClr val="006600"/>
                </a:solidFill>
              </a:rPr>
              <a:t>last-name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*</a:t>
            </a:r>
            <a:r>
              <a:rPr lang="en-US" dirty="0"/>
              <a:t> </a:t>
            </a:r>
            <a:r>
              <a:rPr lang="en-US" dirty="0" err="1" smtClean="0"/>
              <a:t>passt</a:t>
            </a:r>
            <a:r>
              <a:rPr lang="en-US" dirty="0" smtClean="0"/>
              <a:t> auf </a:t>
            </a:r>
            <a:r>
              <a:rPr lang="en-US" dirty="0" err="1" smtClean="0"/>
              <a:t>jedes</a:t>
            </a:r>
            <a:r>
              <a:rPr lang="en-US" dirty="0" smtClean="0"/>
              <a:t> Element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4A2A6-2C43-C543-B40E-3433094156B8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Attributknoten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772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/bib/book/@price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dirty="0" smtClean="0"/>
              <a:t>: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55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buFontTx/>
              <a:buNone/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@price</a:t>
            </a:r>
            <a:r>
              <a:rPr lang="en-US" dirty="0"/>
              <a:t> </a:t>
            </a:r>
            <a:r>
              <a:rPr lang="en-US" dirty="0" err="1" smtClean="0"/>
              <a:t>steht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Referenz</a:t>
            </a:r>
            <a:r>
              <a:rPr lang="en-US" dirty="0" smtClean="0"/>
              <a:t> auf den </a:t>
            </a:r>
            <a:r>
              <a:rPr lang="en-US" dirty="0" err="1" smtClean="0"/>
              <a:t>Attributwert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341CB-25F7-4940-AC82-A058190C5075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Qualifizierung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/bib/book/author[</a:t>
            </a:r>
            <a:r>
              <a:rPr lang="en-US" sz="2800" dirty="0" smtClean="0">
                <a:solidFill>
                  <a:schemeClr val="accent2"/>
                </a:solidFill>
              </a:rPr>
              <a:t>first-name</a:t>
            </a:r>
            <a:r>
              <a:rPr lang="en-US" sz="2800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</a:t>
            </a:r>
            <a:r>
              <a:rPr lang="en-US" sz="2400" dirty="0" smtClean="0"/>
              <a:t>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&lt;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 Rick &lt;/</a:t>
            </a:r>
            <a:r>
              <a:rPr lang="en-US" sz="2400" dirty="0">
                <a:solidFill>
                  <a:srgbClr val="006600"/>
                </a:solidFill>
              </a:rPr>
              <a:t>first-name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           </a:t>
            </a:r>
            <a:r>
              <a:rPr lang="en-US" sz="2400" dirty="0" smtClean="0"/>
              <a:t>        </a:t>
            </a:r>
            <a:r>
              <a:rPr lang="en-US" sz="2400" dirty="0"/>
              <a:t>&lt;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 Hull &lt;/</a:t>
            </a:r>
            <a:r>
              <a:rPr lang="en-US" sz="2400" dirty="0">
                <a:solidFill>
                  <a:srgbClr val="006600"/>
                </a:solidFill>
              </a:rPr>
              <a:t>last-name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r>
              <a:rPr lang="en-US" sz="2400" dirty="0"/>
              <a:t>              </a:t>
            </a:r>
            <a:r>
              <a:rPr lang="en-US" sz="2400" dirty="0" smtClean="0"/>
              <a:t>     &lt;</a:t>
            </a:r>
            <a:r>
              <a:rPr lang="en-US" sz="2400" dirty="0"/>
              <a:t>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C4D547-9438-1249-A98E-03750943956C}" type="slidenum">
              <a:rPr lang="de-DE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8534400" cy="4114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/bib/book/author[</a:t>
            </a:r>
            <a:r>
              <a:rPr lang="en-US" sz="2400" dirty="0" err="1">
                <a:solidFill>
                  <a:schemeClr val="accent2"/>
                </a:solidFill>
              </a:rPr>
              <a:t>firstname</a:t>
            </a:r>
            <a:r>
              <a:rPr lang="en-US" sz="2400" dirty="0">
                <a:solidFill>
                  <a:schemeClr val="accent2"/>
                </a:solidFill>
              </a:rPr>
              <a:t>][address[//zip][city]]/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400" dirty="0" err="1"/>
              <a:t>Ergebnis</a:t>
            </a:r>
            <a:r>
              <a:rPr lang="en-US" sz="2400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r>
              <a:rPr lang="en-US" sz="2000" dirty="0" smtClean="0"/>
              <a:t>     &lt;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 … &lt;/</a:t>
            </a:r>
            <a:r>
              <a:rPr lang="en-US" sz="2000" dirty="0" err="1">
                <a:solidFill>
                  <a:srgbClr val="006600"/>
                </a:solidFill>
              </a:rPr>
              <a:t>lastname</a:t>
            </a:r>
            <a:r>
              <a:rPr lang="en-US" sz="2000" dirty="0"/>
              <a:t>&gt;</a:t>
            </a:r>
          </a:p>
          <a:p>
            <a:pPr>
              <a:buFontTx/>
              <a:buNone/>
              <a:defRPr/>
            </a:pPr>
            <a:r>
              <a:rPr lang="en-US" sz="2000" dirty="0"/>
              <a:t>              </a:t>
            </a:r>
            <a:endParaRPr lang="en-US" sz="24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EC6BCA-68AC-C644-BE41-991D1ED531A3}" type="slidenum">
              <a:rPr lang="de-DE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</a:t>
            </a:r>
            <a:r>
              <a:rPr lang="en-US" dirty="0" err="1" smtClean="0"/>
              <a:t>Qualifizierungen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/bib/book[@price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60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/bib/book[author/@age &lt; 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dirty="0">
                <a:solidFill>
                  <a:schemeClr val="accent2"/>
                </a:solidFill>
              </a:rPr>
              <a:t>25</a:t>
            </a:r>
            <a:r>
              <a:rPr lang="ja-JP" altLang="en-US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dirty="0">
                <a:solidFill>
                  <a:schemeClr val="accent2"/>
                </a:solidFill>
              </a:rPr>
              <a:t>/bib/book[author/</a:t>
            </a:r>
            <a:r>
              <a:rPr lang="en-US" dirty="0">
                <a:solidFill>
                  <a:srgbClr val="008000"/>
                </a:solidFill>
              </a:rPr>
              <a:t>text()</a:t>
            </a:r>
            <a:r>
              <a:rPr lang="en-US" dirty="0">
                <a:solidFill>
                  <a:schemeClr val="accent2"/>
                </a:solidFill>
              </a:rPr>
              <a:t>]</a:t>
            </a:r>
          </a:p>
          <a:p>
            <a:pPr>
              <a:buFontTx/>
              <a:buNone/>
              <a:defRPr/>
            </a:pP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28517-1407-B444-9625-17515D44C37A}" type="slidenum">
              <a:rPr lang="de-DE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Zusammenfassung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8139113" cy="4894263"/>
          </a:xfr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	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*</a:t>
            </a:r>
            <a:r>
              <a:rPr lang="en-US" sz="2400" dirty="0"/>
              <a:t>	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err="1" smtClean="0"/>
              <a:t>beliebiges</a:t>
            </a:r>
            <a:r>
              <a:rPr lang="en-US" sz="2400" dirty="0" smtClean="0"/>
              <a:t> 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</a:t>
            </a:r>
            <a:r>
              <a:rPr lang="en-US" sz="2400" dirty="0"/>
              <a:t>	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</a:t>
            </a:r>
            <a:r>
              <a:rPr lang="en-US" sz="2400" dirty="0"/>
              <a:t>auf </a:t>
            </a:r>
            <a:r>
              <a:rPr lang="en-US" sz="2400" dirty="0" smtClean="0"/>
              <a:t>das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r>
              <a:rPr lang="en-US" sz="2400" dirty="0"/>
              <a:t> </a:t>
            </a:r>
            <a:r>
              <a:rPr lang="en-US" sz="2400" dirty="0" smtClean="0"/>
              <a:t>Element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/bib</a:t>
            </a:r>
            <a:r>
              <a:rPr lang="en-US" sz="2400" dirty="0"/>
              <a:t>	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 </a:t>
            </a:r>
            <a:r>
              <a:rPr lang="en-US" sz="2400" dirty="0" smtClean="0"/>
              <a:t>Element </a:t>
            </a:r>
            <a:r>
              <a:rPr lang="en-US" sz="2400" dirty="0" err="1" smtClean="0"/>
              <a:t>unter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root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6600"/>
                </a:solidFill>
              </a:rPr>
              <a:t>paper</a:t>
            </a:r>
            <a:r>
              <a:rPr lang="en-US" sz="2400" dirty="0"/>
              <a:t>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//paper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008000"/>
                </a:solidFill>
              </a:rPr>
              <a:t>paper</a:t>
            </a:r>
            <a:r>
              <a:rPr lang="en-US" sz="2400" dirty="0"/>
              <a:t> </a:t>
            </a:r>
            <a:r>
              <a:rPr lang="en-US" sz="2400" dirty="0" smtClean="0"/>
              <a:t>in </a:t>
            </a:r>
            <a:r>
              <a:rPr lang="en-US" sz="2400" dirty="0" err="1" smtClean="0"/>
              <a:t>jeder</a:t>
            </a:r>
            <a:r>
              <a:rPr lang="en-US" sz="2400" dirty="0" smtClean="0"/>
              <a:t> </a:t>
            </a:r>
            <a:r>
              <a:rPr lang="en-US" sz="2400" dirty="0" err="1" smtClean="0"/>
              <a:t>Tiefe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 err="1">
                <a:solidFill>
                  <a:schemeClr val="accent2"/>
                </a:solidFill>
              </a:rPr>
              <a:t>paper|book</a:t>
            </a:r>
            <a:r>
              <a:rPr lang="en-US" sz="2400" dirty="0"/>
              <a:t>	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006600"/>
                </a:solidFill>
              </a:rPr>
              <a:t>paper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@price	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>
                <a:solidFill>
                  <a:srgbClr val="CC3300"/>
                </a:solidFill>
              </a:rPr>
              <a:t>price</a:t>
            </a:r>
            <a:r>
              <a:rPr lang="en-US" sz="2400" dirty="0"/>
              <a:t> </a:t>
            </a:r>
            <a:r>
              <a:rPr lang="en-US" sz="2400" dirty="0" err="1" smtClean="0"/>
              <a:t>Attribut</a:t>
            </a:r>
            <a:endParaRPr lang="en-US" sz="2400" dirty="0"/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bib/book/@price</a:t>
            </a:r>
            <a:r>
              <a:rPr lang="en-US" sz="2400" dirty="0"/>
              <a:t>	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</a:t>
            </a:r>
            <a:r>
              <a:rPr lang="en-US" sz="2400" dirty="0" smtClean="0">
                <a:solidFill>
                  <a:srgbClr val="CC3300"/>
                </a:solidFill>
              </a:rPr>
              <a:t>price</a:t>
            </a:r>
            <a:r>
              <a:rPr lang="en-US" sz="2400" dirty="0" smtClean="0"/>
              <a:t> Attribute </a:t>
            </a:r>
            <a:r>
              <a:rPr lang="en-US" sz="2400" dirty="0"/>
              <a:t>in </a:t>
            </a:r>
            <a:r>
              <a:rPr lang="en-US" sz="2400" dirty="0">
                <a:solidFill>
                  <a:srgbClr val="006600"/>
                </a:solidFill>
              </a:rPr>
              <a:t>book</a:t>
            </a:r>
            <a:r>
              <a:rPr lang="en-US" sz="2400" dirty="0"/>
              <a:t>, in </a:t>
            </a:r>
            <a:r>
              <a:rPr lang="en-US" sz="2400" dirty="0">
                <a:solidFill>
                  <a:srgbClr val="006600"/>
                </a:solidFill>
              </a:rPr>
              <a:t>bib</a:t>
            </a:r>
          </a:p>
          <a:p>
            <a:pPr>
              <a:buFontTx/>
              <a:buNone/>
              <a:defRPr/>
            </a:pPr>
            <a:r>
              <a:rPr lang="en-US" sz="2400" dirty="0">
                <a:solidFill>
                  <a:schemeClr val="accent2"/>
                </a:solidFill>
              </a:rPr>
              <a:t>bib/book/[@price&lt;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“</a:t>
            </a:r>
            <a:r>
              <a:rPr lang="en-US" sz="2400" dirty="0">
                <a:solidFill>
                  <a:schemeClr val="accent2"/>
                </a:solidFill>
              </a:rPr>
              <a:t>55</a:t>
            </a:r>
            <a:r>
              <a:rPr lang="ja-JP" altLang="en-US" sz="2400" dirty="0">
                <a:solidFill>
                  <a:schemeClr val="accent2"/>
                </a:solidFill>
                <a:latin typeface="Arial"/>
              </a:rPr>
              <a:t>”</a:t>
            </a:r>
            <a:r>
              <a:rPr lang="en-US" sz="2400" dirty="0">
                <a:solidFill>
                  <a:schemeClr val="accent2"/>
                </a:solidFill>
              </a:rPr>
              <a:t>]/author/</a:t>
            </a:r>
            <a:r>
              <a:rPr lang="en-US" sz="2400" dirty="0" err="1">
                <a:solidFill>
                  <a:schemeClr val="accent2"/>
                </a:solidFill>
              </a:rPr>
              <a:t>lastname</a:t>
            </a:r>
            <a:r>
              <a:rPr lang="en-US" sz="2400" dirty="0">
                <a:solidFill>
                  <a:schemeClr val="accent2"/>
                </a:solidFill>
              </a:rPr>
              <a:t>  </a:t>
            </a:r>
            <a:r>
              <a:rPr lang="en-US" sz="2400" dirty="0" err="1" smtClean="0"/>
              <a:t>passt</a:t>
            </a:r>
            <a:r>
              <a:rPr lang="en-US" sz="2400" dirty="0" smtClean="0"/>
              <a:t> auf …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DF416-EAE4-5641-9B15-4D4DECF3BEF1}" type="slidenum">
              <a:rPr lang="de-DE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Xpath-Ausdruck</a:t>
            </a:r>
            <a:r>
              <a:rPr lang="en-US" sz="2800" dirty="0" smtClean="0"/>
              <a:t>,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, </a:t>
            </a:r>
            <a:r>
              <a:rPr lang="en-US" sz="2800" dirty="0" err="1" smtClean="0"/>
              <a:t>beschreibt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Beziehung</a:t>
            </a:r>
            <a:r>
              <a:rPr lang="en-US" sz="2800" dirty="0" smtClean="0"/>
              <a:t> </a:t>
            </a:r>
            <a:r>
              <a:rPr lang="en-US" sz="2800" dirty="0" err="1" smtClean="0"/>
              <a:t>zwischen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Einem</a:t>
            </a:r>
            <a:r>
              <a:rPr lang="en-US" dirty="0" smtClean="0"/>
              <a:t> </a:t>
            </a:r>
            <a:r>
              <a:rPr lang="en-US" i="1" dirty="0" err="1" smtClean="0"/>
              <a:t>Kontextknoten</a:t>
            </a:r>
            <a:r>
              <a:rPr lang="en-US" i="1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Ausgangspunkt</a:t>
            </a:r>
            <a:r>
              <a:rPr lang="en-US" dirty="0" smtClean="0"/>
              <a:t>), und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in der </a:t>
            </a:r>
            <a:r>
              <a:rPr lang="en-US" dirty="0" err="1" smtClean="0"/>
              <a:t>Antwortmenge</a:t>
            </a:r>
            <a:r>
              <a:rPr lang="en-US" dirty="0" smtClean="0"/>
              <a:t> (</a:t>
            </a:r>
            <a:r>
              <a:rPr lang="en-US" dirty="0" err="1" smtClean="0"/>
              <a:t>bzw</a:t>
            </a:r>
            <a:r>
              <a:rPr lang="en-US" dirty="0" smtClean="0"/>
              <a:t>. </a:t>
            </a:r>
            <a:r>
              <a:rPr lang="en-US" dirty="0" err="1" smtClean="0"/>
              <a:t>Antwortsequenz</a:t>
            </a:r>
            <a:r>
              <a:rPr lang="en-US" dirty="0" smtClean="0"/>
              <a:t>)</a:t>
            </a:r>
            <a:endParaRPr lang="en-US" i="1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Anders </a:t>
            </a:r>
            <a:r>
              <a:rPr lang="en-US" sz="2800" dirty="0" err="1" smtClean="0"/>
              <a:t>ausgedrückt</a:t>
            </a:r>
            <a:r>
              <a:rPr lang="en-US" sz="2800" dirty="0" smtClean="0"/>
              <a:t>: </a:t>
            </a:r>
            <a:r>
              <a:rPr lang="en-US" sz="2800" dirty="0">
                <a:solidFill>
                  <a:schemeClr val="accent2"/>
                </a:solidFill>
              </a:rPr>
              <a:t>p</a:t>
            </a:r>
            <a:r>
              <a:rPr lang="en-US" sz="2800" dirty="0"/>
              <a:t> </a:t>
            </a:r>
            <a:r>
              <a:rPr lang="en-US" sz="2800" dirty="0" err="1" smtClean="0"/>
              <a:t>denotiert</a:t>
            </a:r>
            <a:r>
              <a:rPr lang="en-US" sz="2800" dirty="0" smtClean="0"/>
              <a:t> </a:t>
            </a:r>
            <a:r>
              <a:rPr lang="en-US" sz="2800" dirty="0" err="1" smtClean="0"/>
              <a:t>eine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</a:t>
            </a:r>
            <a:r>
              <a:rPr lang="en-US" sz="2800" dirty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S[</a:t>
            </a:r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/>
              <a:t>] :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/>
              <a:t>-&gt; </a:t>
            </a:r>
            <a:r>
              <a:rPr lang="en-US" dirty="0" smtClean="0"/>
              <a:t>2</a:t>
            </a:r>
            <a:r>
              <a:rPr lang="en-US" baseline="30000" dirty="0" smtClean="0"/>
              <a:t>Knoten</a:t>
            </a:r>
            <a:endParaRPr lang="en-US" baseline="300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author/</a:t>
            </a:r>
            <a:r>
              <a:rPr lang="en-US" dirty="0" err="1"/>
              <a:t>firstname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 </a:t>
            </a:r>
            <a:r>
              <a:rPr lang="en-US" dirty="0"/>
              <a:t>  = self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..  </a:t>
            </a:r>
            <a:r>
              <a:rPr lang="en-US" dirty="0"/>
              <a:t>= parent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accent2"/>
                </a:solidFill>
              </a:rPr>
              <a:t>part/*/*/subpart/../name</a:t>
            </a:r>
            <a:r>
              <a:rPr lang="en-US" dirty="0"/>
              <a:t>   = </a:t>
            </a:r>
            <a:r>
              <a:rPr lang="en-US" dirty="0">
                <a:solidFill>
                  <a:schemeClr val="accent2"/>
                </a:solidFill>
              </a:rPr>
              <a:t>part/*/*[subpart]/name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1B1CE-BE2E-E64A-A1BD-2CB56C100B45}" type="slidenum">
              <a:rPr lang="de-DE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628775"/>
            <a:ext cx="1857375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Das </a:t>
            </a:r>
            <a:r>
              <a:rPr lang="en-US" dirty="0" err="1" smtClean="0"/>
              <a:t>Wurzeldokument</a:t>
            </a:r>
            <a:r>
              <a:rPr lang="en-US" dirty="0" smtClean="0"/>
              <a:t> und die </a:t>
            </a:r>
            <a:r>
              <a:rPr lang="en-US" dirty="0" err="1" smtClean="0"/>
              <a:t>Wurzel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1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2 &lt;/</a:t>
            </a:r>
            <a:r>
              <a:rPr lang="en-US" sz="2000" dirty="0">
                <a:solidFill>
                  <a:srgbClr val="006600"/>
                </a:solidFill>
              </a:rPr>
              <a:t>paper</a:t>
            </a:r>
            <a:r>
              <a:rPr lang="en-US" sz="2000" dirty="0"/>
              <a:t>&gt; &lt;/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&gt;</a:t>
            </a:r>
          </a:p>
          <a:p>
            <a:pPr>
              <a:defRPr/>
            </a:pPr>
            <a:r>
              <a:rPr lang="en-US" sz="2000" dirty="0"/>
              <a:t>bib </a:t>
            </a:r>
            <a:r>
              <a:rPr lang="en-US" sz="2000" dirty="0" err="1" smtClean="0"/>
              <a:t>ist</a:t>
            </a:r>
            <a:r>
              <a:rPr lang="en-US" sz="2000" dirty="0" smtClean="0"/>
              <a:t> das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b="1" i="1" dirty="0" err="1" smtClean="0"/>
              <a:t>Wurzeldokument</a:t>
            </a:r>
            <a:r>
              <a:rPr lang="ja-JP" altLang="en-US" sz="2000" dirty="0" smtClean="0">
                <a:latin typeface="Arial"/>
              </a:rPr>
              <a:t>”</a:t>
            </a:r>
            <a:endParaRPr lang="en-US" sz="2000" dirty="0"/>
          </a:p>
          <a:p>
            <a:pPr>
              <a:defRPr/>
            </a:pPr>
            <a:r>
              <a:rPr lang="en-US" sz="2000" dirty="0" smtClean="0"/>
              <a:t>Die </a:t>
            </a:r>
            <a:r>
              <a:rPr lang="en-US" sz="2000" dirty="0" err="1" smtClean="0"/>
              <a:t>Wurzel</a:t>
            </a:r>
            <a:r>
              <a:rPr lang="en-US" sz="2000" dirty="0" smtClean="0"/>
              <a:t> </a:t>
            </a:r>
            <a:r>
              <a:rPr lang="de-DE" altLang="ja-JP" sz="2000" dirty="0" smtClean="0">
                <a:latin typeface="Arial"/>
              </a:rPr>
              <a:t>ist über </a:t>
            </a:r>
            <a:r>
              <a:rPr lang="en-US" sz="2000" dirty="0" smtClean="0"/>
              <a:t>bib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/bib</a:t>
            </a:r>
            <a:r>
              <a:rPr lang="en-US" sz="2000" dirty="0"/>
              <a:t>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das </a:t>
            </a:r>
            <a:r>
              <a:rPr lang="en-US" sz="2000" dirty="0" err="1" smtClean="0"/>
              <a:t>Wurzeldokument</a:t>
            </a:r>
            <a:endParaRPr lang="en-US" sz="2000" dirty="0"/>
          </a:p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/</a:t>
            </a:r>
            <a:r>
              <a:rPr lang="en-US" sz="2000" dirty="0"/>
              <a:t>       =  </a:t>
            </a:r>
            <a:r>
              <a:rPr lang="en-US" sz="2000" dirty="0" err="1" smtClean="0"/>
              <a:t>ergibt</a:t>
            </a:r>
            <a:r>
              <a:rPr lang="en-US" sz="2000" dirty="0" smtClean="0"/>
              <a:t> die </a:t>
            </a:r>
            <a:r>
              <a:rPr lang="en-US" sz="2000" dirty="0" err="1" smtClean="0"/>
              <a:t>Wurzel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n-US" sz="2000" dirty="0" err="1" smtClean="0"/>
              <a:t>Warum</a:t>
            </a:r>
            <a:r>
              <a:rPr lang="en-US" sz="2000" dirty="0" smtClean="0"/>
              <a:t>? </a:t>
            </a:r>
            <a:r>
              <a:rPr lang="en-US" sz="2000" dirty="0" err="1" smtClean="0"/>
              <a:t>Es</a:t>
            </a:r>
            <a:r>
              <a:rPr lang="en-US" sz="2000" dirty="0" smtClean="0"/>
              <a:t> </a:t>
            </a:r>
            <a:r>
              <a:rPr lang="en-US" sz="2000" dirty="0" err="1" smtClean="0"/>
              <a:t>gibt</a:t>
            </a:r>
            <a:r>
              <a:rPr lang="en-US" sz="2000" dirty="0"/>
              <a:t> </a:t>
            </a:r>
            <a:r>
              <a:rPr lang="en-US" sz="2000" dirty="0" err="1" smtClean="0"/>
              <a:t>Elemente</a:t>
            </a:r>
            <a:r>
              <a:rPr lang="en-US" sz="2000" dirty="0" smtClean="0"/>
              <a:t> </a:t>
            </a:r>
            <a:r>
              <a:rPr lang="en-US" sz="2000" dirty="0" err="1" smtClean="0"/>
              <a:t>neben</a:t>
            </a:r>
            <a:r>
              <a:rPr lang="en-US" sz="2000" dirty="0" smtClean="0"/>
              <a:t> &lt;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 smtClean="0"/>
              <a:t>&gt; (</a:t>
            </a:r>
            <a:r>
              <a:rPr lang="en-US" sz="2000" dirty="0" err="1" smtClean="0"/>
              <a:t>Kommentar</a:t>
            </a:r>
            <a:r>
              <a:rPr lang="en-US" sz="2000" dirty="0" smtClean="0"/>
              <a:t> </a:t>
            </a:r>
            <a:r>
              <a:rPr lang="en-US" sz="2000" dirty="0" err="1" smtClean="0"/>
              <a:t>usw</a:t>
            </a:r>
            <a:r>
              <a:rPr lang="en-US" sz="2000" dirty="0" smtClean="0"/>
              <a:t>.)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A2DFA2-42B5-C64F-96B7-22080E7A270F}" type="slidenum">
              <a:rPr lang="de-DE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3F0AFC-A550-7948-AEE8-B7C8E48EB5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12292" name="Bild 4" descr="motiv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000" dirty="0" smtClean="0"/>
              <a:t>Navigation </a:t>
            </a:r>
            <a:r>
              <a:rPr lang="en-US" sz="2000" dirty="0" err="1" smtClean="0"/>
              <a:t>entlang</a:t>
            </a:r>
            <a:r>
              <a:rPr lang="en-US" sz="2000" dirty="0" smtClean="0"/>
              <a:t> 13 </a:t>
            </a:r>
            <a:r>
              <a:rPr lang="en-US" sz="2000" dirty="0" err="1" smtClean="0"/>
              <a:t>Achsen</a:t>
            </a:r>
            <a:r>
              <a:rPr lang="en-US" sz="2000" dirty="0" smtClean="0"/>
              <a:t> </a:t>
            </a:r>
            <a:r>
              <a:rPr lang="en-US" sz="2000" dirty="0" err="1" smtClean="0"/>
              <a:t>möglich</a:t>
            </a:r>
            <a:r>
              <a:rPr lang="en-US" sz="2000" dirty="0" smtClean="0"/>
              <a:t>:</a:t>
            </a:r>
            <a:endParaRPr lang="en-US" sz="2000" dirty="0"/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ancestor-or-self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attribute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child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descendant-or-self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following-sibling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namespace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parent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preceding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preceding-sibling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sz="1800" dirty="0">
                <a:solidFill>
                  <a:schemeClr val="accent2"/>
                </a:solidFill>
              </a:rPr>
              <a:t>self</a:t>
            </a:r>
          </a:p>
          <a:p>
            <a:pPr>
              <a:lnSpc>
                <a:spcPct val="90000"/>
              </a:lnSpc>
              <a:defRPr/>
            </a:pP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900113" y="3068638"/>
            <a:ext cx="6415087" cy="865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de-DE" dirty="0"/>
              <a:t>Wir haben bislang diesen Teil betrachtet</a:t>
            </a:r>
            <a:r>
              <a:rPr lang="en-US" dirty="0"/>
              <a:t>.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03C5D3-A0A4-3E42-AB11-839E62E34758}" type="slidenum">
              <a:rPr lang="de-DE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0772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Beispiele</a:t>
            </a:r>
            <a:r>
              <a:rPr lang="en-US" sz="2800" dirty="0" smtClean="0"/>
              <a:t>: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</a:t>
            </a:r>
            <a:r>
              <a:rPr lang="en-US" dirty="0" err="1">
                <a:solidFill>
                  <a:schemeClr val="accent2"/>
                </a:solidFill>
              </a:rPr>
              <a:t>child:lastname</a:t>
            </a:r>
            <a:r>
              <a:rPr lang="en-US" dirty="0"/>
              <a:t>   =  </a:t>
            </a:r>
            <a:r>
              <a:rPr lang="en-US" dirty="0">
                <a:solidFill>
                  <a:schemeClr val="accent2"/>
                </a:solidFill>
              </a:rPr>
              <a:t>author/</a:t>
            </a:r>
            <a:r>
              <a:rPr lang="en-US" dirty="0" err="1">
                <a:solidFill>
                  <a:schemeClr val="accent2"/>
                </a:solidFill>
              </a:rPr>
              <a:t>lastname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child::author/descendant::zip</a:t>
            </a:r>
            <a:r>
              <a:rPr lang="en-US" dirty="0"/>
              <a:t>  = </a:t>
            </a:r>
            <a:r>
              <a:rPr lang="en-US" dirty="0">
                <a:solidFill>
                  <a:schemeClr val="accent2"/>
                </a:solidFill>
              </a:rPr>
              <a:t>author//zip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child::author/parent::*</a:t>
            </a:r>
            <a:r>
              <a:rPr lang="en-US" dirty="0"/>
              <a:t>             = </a:t>
            </a:r>
            <a:r>
              <a:rPr lang="en-US" dirty="0">
                <a:solidFill>
                  <a:schemeClr val="accent2"/>
                </a:solidFill>
              </a:rPr>
              <a:t>author/..</a:t>
            </a:r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child::author/attribute::age</a:t>
            </a:r>
            <a:r>
              <a:rPr lang="en-US" dirty="0"/>
              <a:t>      = </a:t>
            </a:r>
            <a:r>
              <a:rPr lang="en-US" dirty="0">
                <a:solidFill>
                  <a:schemeClr val="accent2"/>
                </a:solidFill>
              </a:rPr>
              <a:t>author/@age</a:t>
            </a:r>
          </a:p>
          <a:p>
            <a:pPr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bedeuten</a:t>
            </a:r>
            <a:r>
              <a:rPr lang="en-US" sz="2800" dirty="0" smtClean="0"/>
              <a:t> </a:t>
            </a:r>
            <a:r>
              <a:rPr lang="en-US" sz="2800" dirty="0" err="1" smtClean="0"/>
              <a:t>folgende</a:t>
            </a:r>
            <a:r>
              <a:rPr lang="en-US" sz="2800" dirty="0" smtClean="0"/>
              <a:t> </a:t>
            </a:r>
            <a:r>
              <a:rPr lang="en-US" sz="2800" dirty="0" err="1" smtClean="0"/>
              <a:t>Ausdrücke</a:t>
            </a:r>
            <a:r>
              <a:rPr lang="en-US" sz="2800" dirty="0" smtClean="0"/>
              <a:t>?</a:t>
            </a:r>
            <a:endParaRPr lang="en-US" sz="2800" dirty="0"/>
          </a:p>
          <a:p>
            <a:pPr lvl="1">
              <a:defRPr/>
            </a:pPr>
            <a:r>
              <a:rPr lang="en-US" dirty="0">
                <a:solidFill>
                  <a:schemeClr val="accent2"/>
                </a:solidFill>
              </a:rPr>
              <a:t>paper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publisher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parent</a:t>
            </a:r>
            <a:r>
              <a:rPr lang="en-US" dirty="0"/>
              <a:t>::*/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address</a:t>
            </a:r>
            <a:r>
              <a:rPr lang="en-US" dirty="0"/>
              <a:t>[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</a:t>
            </a:r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</a:t>
            </a:r>
            <a:r>
              <a:rPr lang="en-US" dirty="0">
                <a:solidFill>
                  <a:schemeClr val="accent2"/>
                </a:solidFill>
              </a:rPr>
              <a:t>author</a:t>
            </a: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ancestor</a:t>
            </a:r>
            <a:r>
              <a:rPr lang="en-US" dirty="0"/>
              <a:t>::*//</a:t>
            </a:r>
            <a:r>
              <a:rPr lang="en-US" dirty="0">
                <a:solidFill>
                  <a:schemeClr val="accent2"/>
                </a:solidFill>
              </a:rPr>
              <a:t>zip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5DDD4-7ED4-1148-BDC6-B61B683D880F}" type="slidenum">
              <a:rPr lang="de-DE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XPath</a:t>
            </a:r>
            <a:r>
              <a:rPr lang="en-US" dirty="0"/>
              <a:t>: </a:t>
            </a:r>
            <a:r>
              <a:rPr lang="en-US" dirty="0" smtClean="0"/>
              <a:t>Und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weitere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0" y="1341438"/>
            <a:ext cx="80772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name() = </a:t>
            </a:r>
            <a:r>
              <a:rPr lang="en-US" sz="2800" dirty="0" smtClean="0"/>
              <a:t>Name des </a:t>
            </a:r>
            <a:r>
              <a:rPr lang="en-US" sz="2800" dirty="0" err="1" smtClean="0"/>
              <a:t>aktuellen</a:t>
            </a:r>
            <a:r>
              <a:rPr lang="en-US" sz="2800" dirty="0" smtClean="0"/>
              <a:t> </a:t>
            </a:r>
            <a:r>
              <a:rPr lang="en-US" sz="2800" dirty="0" err="1" smtClean="0"/>
              <a:t>Knotens</a:t>
            </a:r>
            <a:endParaRPr lang="en-US" sz="2800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/</a:t>
            </a:r>
            <a:r>
              <a:rPr lang="en-US" dirty="0">
                <a:solidFill>
                  <a:schemeClr val="accent2"/>
                </a:solidFill>
              </a:rPr>
              <a:t>bib</a:t>
            </a:r>
            <a:r>
              <a:rPr lang="en-US" dirty="0"/>
              <a:t>//*[name()=</a:t>
            </a:r>
            <a:r>
              <a:rPr lang="en-US" dirty="0">
                <a:solidFill>
                  <a:schemeClr val="accent2"/>
                </a:solidFill>
              </a:rPr>
              <a:t>book</a:t>
            </a:r>
            <a:r>
              <a:rPr lang="en-US" dirty="0"/>
              <a:t>]  </a:t>
            </a:r>
            <a:r>
              <a:rPr lang="en-US" dirty="0" err="1" smtClean="0"/>
              <a:t>identisch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/</a:t>
            </a:r>
            <a:r>
              <a:rPr lang="en-US" dirty="0"/>
              <a:t>bib//book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bedeutet</a:t>
            </a:r>
            <a:r>
              <a:rPr lang="en-US" sz="2800" dirty="0" smtClean="0"/>
              <a:t> </a:t>
            </a:r>
            <a:r>
              <a:rPr lang="en-US" sz="2800" dirty="0" err="1" smtClean="0"/>
              <a:t>dieser</a:t>
            </a:r>
            <a:r>
              <a:rPr lang="en-US" sz="2800" dirty="0" smtClean="0"/>
              <a:t> </a:t>
            </a:r>
            <a:r>
              <a:rPr lang="en-US" sz="2800" dirty="0" err="1" smtClean="0"/>
              <a:t>Ausdruck</a:t>
            </a:r>
            <a:r>
              <a:rPr lang="en-US" sz="2800" dirty="0" smtClean="0"/>
              <a:t>?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	/</a:t>
            </a:r>
            <a:r>
              <a:rPr lang="en-US" sz="2800" dirty="0">
                <a:solidFill>
                  <a:schemeClr val="accent2"/>
                </a:solidFill>
              </a:rPr>
              <a:t>bib</a:t>
            </a:r>
            <a:r>
              <a:rPr lang="en-US" sz="2800" dirty="0"/>
              <a:t>//*[</a:t>
            </a:r>
            <a:r>
              <a:rPr lang="en-US" sz="2800" dirty="0">
                <a:solidFill>
                  <a:schemeClr val="accent2"/>
                </a:solidFill>
              </a:rPr>
              <a:t>ancestor</a:t>
            </a:r>
            <a:r>
              <a:rPr lang="en-US" sz="2800" dirty="0"/>
              <a:t>::*[</a:t>
            </a:r>
            <a:r>
              <a:rPr lang="en-US" sz="2800" dirty="0">
                <a:solidFill>
                  <a:srgbClr val="008000"/>
                </a:solidFill>
              </a:rPr>
              <a:t>name()</a:t>
            </a:r>
            <a:r>
              <a:rPr lang="en-US" sz="2800" dirty="0"/>
              <a:t>!=</a:t>
            </a:r>
            <a:r>
              <a:rPr lang="en-US" sz="2800" dirty="0">
                <a:solidFill>
                  <a:schemeClr val="accent2"/>
                </a:solidFill>
              </a:rPr>
              <a:t>book</a:t>
            </a:r>
            <a:r>
              <a:rPr lang="en-US" sz="2800" dirty="0"/>
              <a:t>]]</a:t>
            </a:r>
          </a:p>
          <a:p>
            <a:pPr lvl="1">
              <a:lnSpc>
                <a:spcPct val="90000"/>
              </a:lnSpc>
              <a:defRPr/>
            </a:pP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In </a:t>
            </a:r>
            <a:r>
              <a:rPr lang="en-US" dirty="0" err="1" smtClean="0"/>
              <a:t>einer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Notation bib</a:t>
            </a:r>
            <a:r>
              <a:rPr lang="en-US" dirty="0"/>
              <a:t>.[^book]*._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err="1" smtClean="0"/>
              <a:t>Navigationsachsen</a:t>
            </a:r>
            <a:r>
              <a:rPr lang="en-US" sz="2800" dirty="0" smtClean="0"/>
              <a:t> </a:t>
            </a:r>
            <a:r>
              <a:rPr lang="en-US" sz="2800" dirty="0" err="1" smtClean="0"/>
              <a:t>erhöhen</a:t>
            </a:r>
            <a:r>
              <a:rPr lang="en-US" sz="2800" dirty="0" smtClean="0"/>
              <a:t> die </a:t>
            </a:r>
            <a:r>
              <a:rPr lang="en-US" sz="2800" dirty="0" err="1" smtClean="0"/>
              <a:t>Ausdruckskraft</a:t>
            </a:r>
            <a:r>
              <a:rPr lang="en-US" sz="2800" dirty="0" smtClean="0"/>
              <a:t>!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DB5A3-3B2F-2F48-9A54-6EF196E045BD}" type="slidenum">
              <a:rPr lang="de-DE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34856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34857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6625" y="238125"/>
            <a:ext cx="6950075" cy="6950075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101382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3484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50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34851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52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34842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43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34844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45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/>
                  <a:t>XPath Implementierung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3" name="Gruppierung 2"/>
          <p:cNvGrpSpPr>
            <a:grpSpLocks/>
          </p:cNvGrpSpPr>
          <p:nvPr/>
        </p:nvGrpSpPr>
        <p:grpSpPr bwMode="auto">
          <a:xfrm>
            <a:off x="900113" y="2781300"/>
            <a:ext cx="8147050" cy="3430588"/>
            <a:chOff x="900113" y="2781300"/>
            <a:chExt cx="8147050" cy="3430588"/>
          </a:xfrm>
        </p:grpSpPr>
        <p:grpSp>
          <p:nvGrpSpPr>
            <p:cNvPr id="34834" name="Gruppieren 33"/>
            <p:cNvGrpSpPr>
              <a:grpSpLocks/>
            </p:cNvGrpSpPr>
            <p:nvPr/>
          </p:nvGrpSpPr>
          <p:grpSpPr bwMode="auto">
            <a:xfrm>
              <a:off x="5953125" y="2781300"/>
              <a:ext cx="2330450" cy="2185988"/>
              <a:chOff x="5953125" y="2781566"/>
              <a:chExt cx="2330536" cy="2186459"/>
            </a:xfrm>
          </p:grpSpPr>
          <p:cxnSp>
            <p:nvCxnSpPr>
              <p:cNvPr id="34836" name="Gerade Verbindung 10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5839171" y="3769101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7" name="Rechteck 11"/>
              <p:cNvSpPr>
                <a:spLocks noChangeArrowheads="1"/>
              </p:cNvSpPr>
              <p:nvPr/>
            </p:nvSpPr>
            <p:spPr bwMode="gray">
              <a:xfrm>
                <a:off x="6084205" y="2781566"/>
                <a:ext cx="21994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XQuery</a:t>
                </a:r>
              </a:p>
            </p:txBody>
          </p:sp>
          <p:pic>
            <p:nvPicPr>
              <p:cNvPr id="34838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53125" y="46752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Ellipse 12"/>
              <p:cNvSpPr/>
              <p:nvPr/>
            </p:nvSpPr>
            <p:spPr bwMode="gray">
              <a:xfrm>
                <a:off x="6055526" y="3930980"/>
                <a:ext cx="910836" cy="91083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342900" h="2921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  <p:sp>
          <p:nvSpPr>
            <p:cNvPr id="40" name="Textplatzhalter 2"/>
            <p:cNvSpPr txBox="1">
              <a:spLocks/>
            </p:cNvSpPr>
            <p:nvPr/>
          </p:nvSpPr>
          <p:spPr bwMode="gray">
            <a:xfrm>
              <a:off x="900113" y="5876925"/>
              <a:ext cx="8147050" cy="334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>
                <ma14:placeholderFlag xmlns:ma14="http://schemas.microsoft.com/office/mac/drawingml/2011/main" val="1"/>
              </a:ext>
            </a:extLst>
          </p:spPr>
          <p:txBody>
            <a:bodyPr lIns="0" tIns="0" rIns="0" bIns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ea typeface="+mn-ea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2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9pPr>
            </a:lstStyle>
            <a:p>
              <a:pPr>
                <a:defRPr/>
              </a:pPr>
              <a:r>
                <a:rPr lang="en-US" sz="1800" dirty="0" err="1" smtClean="0"/>
                <a:t>Im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nächsten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Teil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werden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wir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uns</a:t>
              </a:r>
              <a:r>
                <a:rPr lang="en-US" sz="1800" dirty="0" smtClean="0"/>
                <a:t> die </a:t>
              </a:r>
              <a:r>
                <a:rPr lang="en-US" sz="1800" dirty="0" err="1" smtClean="0"/>
                <a:t>letzten</a:t>
              </a:r>
              <a:r>
                <a:rPr lang="en-US" sz="1800" dirty="0" smtClean="0"/>
                <a:t> 2 </a:t>
              </a:r>
              <a:r>
                <a:rPr lang="en-US" sz="1800" dirty="0" err="1" smtClean="0"/>
                <a:t>Themen</a:t>
              </a:r>
              <a:r>
                <a:rPr lang="en-US" sz="1800" dirty="0" smtClean="0"/>
                <a:t> </a:t>
              </a:r>
              <a:r>
                <a:rPr lang="en-US" sz="1800" dirty="0" err="1" smtClean="0"/>
                <a:t>erarbeiten</a:t>
              </a:r>
              <a:endParaRPr lang="en-US" sz="1800" dirty="0"/>
            </a:p>
          </p:txBody>
        </p:sp>
      </p:grpSp>
      <p:sp>
        <p:nvSpPr>
          <p:cNvPr id="348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33802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34827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828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34829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830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b="1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  <p:sp>
        <p:nvSpPr>
          <p:cNvPr id="35" name="Textplatzhalter 2"/>
          <p:cNvSpPr txBox="1">
            <a:spLocks/>
          </p:cNvSpPr>
          <p:nvPr/>
        </p:nvSpPr>
        <p:spPr bwMode="gray">
          <a:xfrm>
            <a:off x="312738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CB5BDA-F019-2C48-8757-5E63B8EB5764}" type="slidenum">
              <a:rPr lang="de-DE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604250" y="6308725"/>
            <a:ext cx="520700" cy="2889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l" eaLnBrk="1" hangingPunct="1">
              <a:defRPr/>
            </a:pPr>
            <a:fld id="{6E039ED2-4D67-B249-8485-824A71BAD41E}" type="slidenum">
              <a:rPr lang="de-DE" sz="1400" smtClean="0">
                <a:solidFill>
                  <a:schemeClr val="bg2"/>
                </a:solidFill>
                <a:latin typeface="+mn-lt"/>
              </a:rPr>
              <a:pPr algn="l" eaLnBrk="1" hangingPunct="1">
                <a:defRPr/>
              </a:pPr>
              <a:t>25</a:t>
            </a:fld>
            <a:endParaRPr lang="de-DE" sz="1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2253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latin typeface="+mn-lt"/>
                <a:ea typeface="ＭＳ Ｐゴシック" charset="0"/>
              </a:rPr>
              <a:t>Speicher- und Zugriffstechniken für XML</a:t>
            </a:r>
            <a:endParaRPr lang="de-DE">
              <a:latin typeface="+mn-lt"/>
              <a:ea typeface="ＭＳ Ｐゴシック" charset="0"/>
            </a:endParaRPr>
          </a:p>
        </p:txBody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534400" cy="4627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Verwendung </a:t>
            </a:r>
            <a:r>
              <a:rPr lang="de-DE" sz="2800" b="1" dirty="0" smtClean="0">
                <a:ea typeface="ＭＳ Ｐゴシック" charset="0"/>
              </a:rPr>
              <a:t>bestehender 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auf relationale Datenbanken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des physischen Datenmodells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Verwendung der Zugriffsoperatoren und deren Optimierungstechniken</a:t>
            </a:r>
          </a:p>
          <a:p>
            <a:pPr lvl="1">
              <a:defRPr/>
            </a:pPr>
            <a:r>
              <a:rPr lang="de-DE" sz="2000" dirty="0" smtClean="0">
                <a:ea typeface="ＭＳ Ｐゴシック" charset="0"/>
              </a:rPr>
              <a:t>Abbildung des XML-Datenmodells auf relationale Schemata </a:t>
            </a:r>
            <a:r>
              <a:rPr lang="de-DE" sz="2000" dirty="0" err="1" smtClean="0">
                <a:ea typeface="ＭＳ Ｐゴシック" charset="0"/>
              </a:rPr>
              <a:t>notwenig</a:t>
            </a:r>
            <a:endParaRPr lang="de-DE" sz="2000" dirty="0" smtClean="0">
              <a:ea typeface="ＭＳ Ｐゴシック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de-DE" sz="2800" dirty="0" smtClean="0">
                <a:ea typeface="ＭＳ Ｐゴシック" charset="0"/>
              </a:rPr>
              <a:t>Entwicklung </a:t>
            </a:r>
            <a:r>
              <a:rPr lang="de-DE" sz="2800" b="1" dirty="0" smtClean="0">
                <a:ea typeface="ＭＳ Ｐゴシック" charset="0"/>
              </a:rPr>
              <a:t>neuer Techniken</a:t>
            </a:r>
          </a:p>
          <a:p>
            <a:pPr lvl="1">
              <a:defRPr/>
            </a:pPr>
            <a:r>
              <a:rPr lang="de-DE" dirty="0" smtClean="0">
                <a:ea typeface="ＭＳ Ｐゴシック" charset="0"/>
              </a:rPr>
              <a:t>Neues physisches Datenmodell</a:t>
            </a:r>
          </a:p>
          <a:p>
            <a:pPr lvl="2">
              <a:defRPr/>
            </a:pPr>
            <a:r>
              <a:rPr lang="de-DE" sz="2000" dirty="0" smtClean="0">
                <a:ea typeface="ＭＳ Ｐゴシック" charset="0"/>
              </a:rPr>
              <a:t>Ausnutzung neuer Hardware-Strukturen</a:t>
            </a:r>
            <a:endParaRPr lang="de-DE" sz="2000" dirty="0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8920A5-AC5D-6D4E-9448-B8FB0D08FEC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XML-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in </a:t>
            </a:r>
            <a:r>
              <a:rPr lang="en-US" dirty="0" err="1" smtClean="0">
                <a:cs typeface="+mj-cs"/>
              </a:rPr>
              <a:t>Relationalen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Datenbanken</a:t>
            </a:r>
            <a:endParaRPr lang="en-US" dirty="0" smtClean="0">
              <a:cs typeface="+mj-cs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050" y="1355725"/>
            <a:ext cx="7673975" cy="9667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generischen</a:t>
            </a:r>
            <a:r>
              <a:rPr lang="en-US" dirty="0" smtClean="0">
                <a:cs typeface="+mn-cs"/>
              </a:rPr>
              <a:t> Schemas</a:t>
            </a:r>
          </a:p>
          <a:p>
            <a:pPr marL="400050" lvl="2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D. </a:t>
            </a:r>
            <a:r>
              <a:rPr lang="en-US" sz="1400" dirty="0" err="1" smtClean="0">
                <a:solidFill>
                  <a:schemeClr val="accent2"/>
                </a:solidFill>
              </a:rPr>
              <a:t>Florescu</a:t>
            </a:r>
            <a:r>
              <a:rPr lang="en-US" sz="1400" dirty="0" smtClean="0">
                <a:solidFill>
                  <a:schemeClr val="accent2"/>
                </a:solidFill>
              </a:rPr>
              <a:t>, D. </a:t>
            </a:r>
            <a:r>
              <a:rPr lang="en-US" sz="1400" dirty="0" err="1" smtClean="0">
                <a:solidFill>
                  <a:schemeClr val="accent2"/>
                </a:solidFill>
              </a:rPr>
              <a:t>Kossmann</a:t>
            </a:r>
            <a:r>
              <a:rPr lang="en-US" sz="1400" dirty="0" smtClean="0">
                <a:solidFill>
                  <a:schemeClr val="accent2"/>
                </a:solidFill>
              </a:rPr>
              <a:t>,  Storing and Querying XML Data using an RDBMS,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Bulletin of the Technical Committee on Data Engineering,  22(3):27-34, September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73050" y="2420938"/>
            <a:ext cx="8482013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von DTDs </a:t>
            </a:r>
            <a:r>
              <a:rPr lang="en-US" dirty="0" err="1" smtClean="0">
                <a:cs typeface="+mn-cs"/>
              </a:rPr>
              <a:t>zur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Herleitung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eines</a:t>
            </a:r>
            <a:r>
              <a:rPr lang="en-US" dirty="0" smtClean="0">
                <a:cs typeface="+mn-cs"/>
              </a:rPr>
              <a:t> Schemas</a:t>
            </a:r>
          </a:p>
          <a:p>
            <a:pPr marL="457200" lvl="3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J. </a:t>
            </a:r>
            <a:r>
              <a:rPr lang="en-US" sz="1400" dirty="0" err="1" smtClean="0">
                <a:solidFill>
                  <a:schemeClr val="accent2"/>
                </a:solidFill>
              </a:rPr>
              <a:t>Shanmugasundaram</a:t>
            </a:r>
            <a:r>
              <a:rPr lang="en-US" sz="1400" dirty="0" smtClean="0">
                <a:solidFill>
                  <a:schemeClr val="accent2"/>
                </a:solidFill>
              </a:rPr>
              <a:t>, K. </a:t>
            </a:r>
            <a:r>
              <a:rPr lang="en-US" sz="1400" dirty="0" err="1" smtClean="0">
                <a:solidFill>
                  <a:schemeClr val="accent2"/>
                </a:solidFill>
              </a:rPr>
              <a:t>Tufte</a:t>
            </a:r>
            <a:r>
              <a:rPr lang="en-US" sz="1400" dirty="0" smtClean="0">
                <a:solidFill>
                  <a:schemeClr val="accent2"/>
                </a:solidFill>
              </a:rPr>
              <a:t>, C. Zhang, H. Gang, DJ. DeWitt, and JF. </a:t>
            </a:r>
            <a:r>
              <a:rPr lang="en-US" sz="1400" dirty="0" err="1" smtClean="0">
                <a:solidFill>
                  <a:schemeClr val="accent2"/>
                </a:solidFill>
              </a:rPr>
              <a:t>Naughton</a:t>
            </a:r>
            <a:r>
              <a:rPr lang="en-US" sz="1400" dirty="0" smtClean="0">
                <a:solidFill>
                  <a:schemeClr val="accent2"/>
                </a:solidFill>
              </a:rPr>
              <a:t>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Relational databases for querying xml documents: Limitations and opportunities.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Proceedings of the 25th International Conference on Very Large Data Bases,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73050" y="3716338"/>
            <a:ext cx="7764463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 eaLnBrk="1" hangingPunct="1">
              <a:buFontTx/>
              <a:buChar char="•"/>
              <a:defRPr/>
            </a:pPr>
            <a:r>
              <a:rPr lang="en-US" sz="2600" dirty="0" err="1" smtClean="0"/>
              <a:t>Herleitung</a:t>
            </a:r>
            <a:r>
              <a:rPr lang="en-US" sz="2600" dirty="0" smtClean="0"/>
              <a:t> </a:t>
            </a:r>
            <a:r>
              <a:rPr lang="en-US" sz="2600" dirty="0" err="1" smtClean="0"/>
              <a:t>eines</a:t>
            </a:r>
            <a:r>
              <a:rPr lang="en-US" sz="2600" dirty="0" smtClean="0"/>
              <a:t> Schemas </a:t>
            </a:r>
            <a:r>
              <a:rPr lang="en-US" sz="2600" dirty="0" err="1" smtClean="0"/>
              <a:t>aus</a:t>
            </a:r>
            <a:r>
              <a:rPr lang="en-US" sz="2600" dirty="0" smtClean="0"/>
              <a:t> </a:t>
            </a:r>
            <a:r>
              <a:rPr lang="en-US" sz="2600" dirty="0" err="1" smtClean="0"/>
              <a:t>gegebenen</a:t>
            </a:r>
            <a:r>
              <a:rPr lang="en-US" sz="2600" dirty="0" smtClean="0"/>
              <a:t> </a:t>
            </a:r>
            <a:r>
              <a:rPr lang="en-US" sz="2600" dirty="0" err="1" smtClean="0"/>
              <a:t>Daten</a:t>
            </a:r>
            <a:endParaRPr lang="en-US" sz="2600" dirty="0" smtClean="0"/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A. Deutsch, M. Fernandez, D. </a:t>
            </a:r>
            <a:r>
              <a:rPr lang="en-US" sz="1400" dirty="0" err="1" smtClean="0">
                <a:solidFill>
                  <a:schemeClr val="accent2"/>
                </a:solidFill>
              </a:rPr>
              <a:t>Suciu</a:t>
            </a:r>
            <a:r>
              <a:rPr lang="en-US" sz="1400" dirty="0" smtClean="0">
                <a:solidFill>
                  <a:schemeClr val="accent2"/>
                </a:solidFill>
              </a:rPr>
              <a:t>, Storing </a:t>
            </a:r>
            <a:r>
              <a:rPr lang="en-US" sz="1400" dirty="0" err="1" smtClean="0">
                <a:solidFill>
                  <a:schemeClr val="accent2"/>
                </a:solidFill>
              </a:rPr>
              <a:t>semistructured</a:t>
            </a:r>
            <a:r>
              <a:rPr lang="en-US" sz="1400" dirty="0" smtClean="0">
                <a:solidFill>
                  <a:schemeClr val="accent2"/>
                </a:solidFill>
              </a:rPr>
              <a:t> data with STORED,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ACM SIGMOD Record 28 (2), 431-442, </a:t>
            </a:r>
            <a:r>
              <a:rPr lang="en-US" sz="1400" b="1" dirty="0" smtClean="0">
                <a:solidFill>
                  <a:srgbClr val="FF0000"/>
                </a:solidFill>
              </a:rPr>
              <a:t>1999</a:t>
            </a:r>
            <a:r>
              <a:rPr lang="en-US" sz="1400" dirty="0" smtClean="0">
                <a:solidFill>
                  <a:schemeClr val="accent2"/>
                </a:solidFill>
              </a:rPr>
              <a:t>.</a:t>
            </a:r>
            <a:endParaRPr lang="en-US" sz="1400" dirty="0" smtClean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73050" y="4740275"/>
            <a:ext cx="6588125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Verwendung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einer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sog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Pfad</a:t>
            </a:r>
            <a:r>
              <a:rPr lang="en-US" dirty="0" smtClean="0">
                <a:cs typeface="+mn-cs"/>
              </a:rPr>
              <a:t>-Relation</a:t>
            </a:r>
          </a:p>
          <a:p>
            <a:pPr marL="457200" lvl="4" indent="0" eaLnBrk="1" hangingPunct="1">
              <a:buFontTx/>
              <a:buNone/>
              <a:defRPr/>
            </a:pPr>
            <a:r>
              <a:rPr lang="en-US" sz="1400" dirty="0" smtClean="0">
                <a:solidFill>
                  <a:schemeClr val="accent2"/>
                </a:solidFill>
              </a:rPr>
              <a:t>M. Yoshikawa, T. </a:t>
            </a:r>
            <a:r>
              <a:rPr lang="en-US" sz="1400" dirty="0" err="1" smtClean="0">
                <a:solidFill>
                  <a:schemeClr val="accent2"/>
                </a:solidFill>
              </a:rPr>
              <a:t>Amagasa</a:t>
            </a:r>
            <a:r>
              <a:rPr lang="en-US" sz="1400" dirty="0" smtClean="0">
                <a:solidFill>
                  <a:schemeClr val="accent2"/>
                </a:solidFill>
              </a:rPr>
              <a:t>, S. </a:t>
            </a:r>
            <a:r>
              <a:rPr lang="en-US" sz="1400" dirty="0" err="1" smtClean="0">
                <a:solidFill>
                  <a:schemeClr val="accent2"/>
                </a:solidFill>
              </a:rPr>
              <a:t>Takeyuki</a:t>
            </a:r>
            <a:r>
              <a:rPr lang="en-US" sz="1400" dirty="0" smtClean="0">
                <a:solidFill>
                  <a:schemeClr val="accent2"/>
                </a:solidFill>
              </a:rPr>
              <a:t>, S. </a:t>
            </a:r>
            <a:r>
              <a:rPr lang="en-US" sz="1400" dirty="0" err="1" smtClean="0">
                <a:solidFill>
                  <a:schemeClr val="accent2"/>
                </a:solidFill>
              </a:rPr>
              <a:t>Uemura</a:t>
            </a:r>
            <a:r>
              <a:rPr lang="en-US" sz="1400" dirty="0">
                <a:solidFill>
                  <a:schemeClr val="accent2"/>
                </a:solidFill>
              </a:rPr>
              <a:t>,</a:t>
            </a:r>
            <a:r>
              <a:rPr lang="en-US" sz="1400" dirty="0" smtClean="0">
                <a:solidFill>
                  <a:schemeClr val="accent2"/>
                </a:solidFill>
              </a:rPr>
              <a:t> 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err="1" smtClean="0">
                <a:solidFill>
                  <a:schemeClr val="accent2"/>
                </a:solidFill>
              </a:rPr>
              <a:t>XRel</a:t>
            </a:r>
            <a:r>
              <a:rPr lang="en-US" sz="1400" dirty="0" smtClean="0">
                <a:solidFill>
                  <a:schemeClr val="accent2"/>
                </a:solidFill>
              </a:rPr>
              <a:t>: A Path-Based Approach to Storage and Retrieval of XML Documents </a:t>
            </a:r>
            <a:br>
              <a:rPr lang="en-US" sz="1400" dirty="0" smtClean="0">
                <a:solidFill>
                  <a:schemeClr val="accent2"/>
                </a:solidFill>
              </a:rPr>
            </a:br>
            <a:r>
              <a:rPr lang="en-US" sz="1400" dirty="0" smtClean="0">
                <a:solidFill>
                  <a:schemeClr val="accent2"/>
                </a:solidFill>
              </a:rPr>
              <a:t>using Relational Databases, ACM TOIT Volume 1 (1), 110-141, </a:t>
            </a:r>
            <a:r>
              <a:rPr lang="en-US" sz="1400" b="1" dirty="0" smtClean="0">
                <a:solidFill>
                  <a:srgbClr val="FF0000"/>
                </a:solidFill>
              </a:rPr>
              <a:t>2001</a:t>
            </a:r>
            <a:r>
              <a:rPr lang="en-US" sz="1400" dirty="0" smtClean="0">
                <a:solidFill>
                  <a:schemeClr val="accent2"/>
                </a:solidFill>
              </a:rPr>
              <a:t>. </a:t>
            </a:r>
            <a:endParaRPr lang="en-US" sz="1400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472238"/>
            <a:ext cx="1008063" cy="196850"/>
          </a:xfrm>
        </p:spPr>
        <p:txBody>
          <a:bodyPr/>
          <a:lstStyle/>
          <a:p>
            <a:pPr>
              <a:defRPr/>
            </a:pPr>
            <a:fld id="{7BDBFA5D-9702-BB4A-A02B-1F30977F91E4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6322" name="Oval 2"/>
          <p:cNvSpPr>
            <a:spLocks noChangeAspect="1" noChangeArrowheads="1"/>
          </p:cNvSpPr>
          <p:nvPr/>
        </p:nvSpPr>
        <p:spPr bwMode="auto">
          <a:xfrm>
            <a:off x="1800225" y="2636838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&amp;o1</a:t>
            </a:r>
          </a:p>
        </p:txBody>
      </p:sp>
      <p:sp>
        <p:nvSpPr>
          <p:cNvPr id="56323" name="Oval 3"/>
          <p:cNvSpPr>
            <a:spLocks noChangeAspect="1" noChangeArrowheads="1"/>
          </p:cNvSpPr>
          <p:nvPr/>
        </p:nvSpPr>
        <p:spPr bwMode="auto">
          <a:xfrm>
            <a:off x="544513" y="4946650"/>
            <a:ext cx="836612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&amp;o3</a:t>
            </a:r>
          </a:p>
        </p:txBody>
      </p:sp>
      <p:sp>
        <p:nvSpPr>
          <p:cNvPr id="56324" name="Oval 4"/>
          <p:cNvSpPr>
            <a:spLocks noChangeAspect="1" noChangeArrowheads="1"/>
          </p:cNvSpPr>
          <p:nvPr/>
        </p:nvSpPr>
        <p:spPr bwMode="auto">
          <a:xfrm>
            <a:off x="1800225" y="37909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 dirty="0">
                <a:solidFill>
                  <a:srgbClr val="CC3300"/>
                </a:solidFill>
                <a:latin typeface="Arial" charset="0"/>
                <a:cs typeface="+mn-cs"/>
              </a:rPr>
              <a:t>&amp;o2</a:t>
            </a:r>
          </a:p>
        </p:txBody>
      </p:sp>
      <p:sp>
        <p:nvSpPr>
          <p:cNvPr id="56325" name="Oval 5"/>
          <p:cNvSpPr>
            <a:spLocks noChangeAspect="1" noChangeArrowheads="1"/>
          </p:cNvSpPr>
          <p:nvPr/>
        </p:nvSpPr>
        <p:spPr bwMode="auto">
          <a:xfrm>
            <a:off x="18002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&amp;o4</a:t>
            </a:r>
          </a:p>
        </p:txBody>
      </p:sp>
      <p:sp>
        <p:nvSpPr>
          <p:cNvPr id="56326" name="Oval 6"/>
          <p:cNvSpPr>
            <a:spLocks noChangeAspect="1" noChangeArrowheads="1"/>
          </p:cNvSpPr>
          <p:nvPr/>
        </p:nvSpPr>
        <p:spPr bwMode="auto">
          <a:xfrm>
            <a:off x="3082925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&amp;o5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2230438" y="3160713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8" name="Line 8"/>
          <p:cNvSpPr>
            <a:spLocks noChangeShapeType="1"/>
          </p:cNvSpPr>
          <p:nvPr/>
        </p:nvSpPr>
        <p:spPr bwMode="auto">
          <a:xfrm flipH="1">
            <a:off x="1100138" y="4235450"/>
            <a:ext cx="830262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>
            <a:off x="2216150" y="4330700"/>
            <a:ext cx="0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2516188" y="4262438"/>
            <a:ext cx="7889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1054100" y="3302000"/>
            <a:ext cx="833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98475" y="4376738"/>
            <a:ext cx="579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1236663" y="447198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2406650" y="4459288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3513138" y="4281488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006600"/>
                </a:solidFill>
                <a:latin typeface="Arial" charset="0"/>
                <a:cs typeface="+mn-cs"/>
              </a:rPr>
              <a:t>year</a:t>
            </a:r>
          </a:p>
        </p:txBody>
      </p:sp>
      <p:sp>
        <p:nvSpPr>
          <p:cNvPr id="56336" name="Oval 16"/>
          <p:cNvSpPr>
            <a:spLocks noChangeAspect="1" noChangeArrowheads="1"/>
          </p:cNvSpPr>
          <p:nvPr/>
        </p:nvSpPr>
        <p:spPr bwMode="auto">
          <a:xfrm>
            <a:off x="4241800" y="4946650"/>
            <a:ext cx="836613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en-US">
                <a:solidFill>
                  <a:srgbClr val="CC3300"/>
                </a:solidFill>
                <a:latin typeface="Arial" charset="0"/>
                <a:cs typeface="+mn-cs"/>
              </a:rPr>
              <a:t>&amp;o6</a:t>
            </a:r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611438" y="4152900"/>
            <a:ext cx="1931987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55588" y="5702300"/>
            <a:ext cx="1836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The Calculus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39" name="Text Box 19"/>
          <p:cNvSpPr txBox="1">
            <a:spLocks noChangeArrowheads="1"/>
          </p:cNvSpPr>
          <p:nvPr/>
        </p:nvSpPr>
        <p:spPr bwMode="auto">
          <a:xfrm>
            <a:off x="21463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0" name="Text Box 20"/>
          <p:cNvSpPr txBox="1">
            <a:spLocks noChangeArrowheads="1"/>
          </p:cNvSpPr>
          <p:nvPr/>
        </p:nvSpPr>
        <p:spPr bwMode="auto">
          <a:xfrm>
            <a:off x="3238500" y="57023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…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4446588" y="5702300"/>
            <a:ext cx="917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defRPr/>
            </a:pPr>
            <a:r>
              <a:rPr lang="ja-JP" altLang="en-US">
                <a:latin typeface="Arial"/>
                <a:cs typeface="+mn-cs"/>
              </a:rPr>
              <a:t>“</a:t>
            </a:r>
            <a:r>
              <a:rPr lang="en-US">
                <a:latin typeface="Arial" charset="0"/>
                <a:cs typeface="+mn-cs"/>
              </a:rPr>
              <a:t>1986</a:t>
            </a:r>
            <a:r>
              <a:rPr lang="ja-JP" altLang="en-US">
                <a:latin typeface="Arial"/>
                <a:cs typeface="+mn-cs"/>
              </a:rPr>
              <a:t>”</a:t>
            </a:r>
            <a:endParaRPr lang="en-US">
              <a:latin typeface="Arial" charset="0"/>
              <a:cs typeface="+mn-cs"/>
            </a:endParaRPr>
          </a:p>
        </p:txBody>
      </p:sp>
      <p:sp>
        <p:nvSpPr>
          <p:cNvPr id="56342" name="Rectangle 22"/>
          <p:cNvSpPr>
            <a:spLocks noGrp="1" noChangeArrowheads="1"/>
          </p:cNvSpPr>
          <p:nvPr>
            <p:ph type="title"/>
          </p:nvPr>
        </p:nvSpPr>
        <p:spPr>
          <a:xfrm>
            <a:off x="441325" y="260350"/>
            <a:ext cx="80168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Relation</a:t>
            </a:r>
            <a:endParaRPr lang="en-US" dirty="0" smtClean="0">
              <a:cs typeface="+mj-cs"/>
            </a:endParaRPr>
          </a:p>
        </p:txBody>
      </p:sp>
      <p:grpSp>
        <p:nvGrpSpPr>
          <p:cNvPr id="56344" name="Group 24"/>
          <p:cNvGrpSpPr>
            <a:grpSpLocks/>
          </p:cNvGrpSpPr>
          <p:nvPr/>
        </p:nvGrpSpPr>
        <p:grpSpPr bwMode="auto">
          <a:xfrm>
            <a:off x="5322888" y="1819275"/>
            <a:ext cx="3062287" cy="4362450"/>
            <a:chOff x="3353" y="1101"/>
            <a:chExt cx="1929" cy="2748"/>
          </a:xfrm>
        </p:grpSpPr>
        <p:graphicFrame>
          <p:nvGraphicFramePr>
            <p:cNvPr id="39962" name="Object 25"/>
            <p:cNvGraphicFramePr>
              <a:graphicFrameLocks noChangeAspect="1"/>
            </p:cNvGraphicFramePr>
            <p:nvPr/>
          </p:nvGraphicFramePr>
          <p:xfrm>
            <a:off x="3462" y="1346"/>
            <a:ext cx="1663" cy="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8" name="Dokument" r:id="rId3" imgW="5946512" imgH="2277264" progId="Word.Document.8">
                    <p:embed/>
                  </p:oleObj>
                </mc:Choice>
                <mc:Fallback>
                  <p:oleObj name="Dokument" r:id="rId3" imgW="5946512" imgH="2277264" progId="Word.Document.8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2" y="1346"/>
                          <a:ext cx="1663" cy="12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63" name="Object 26"/>
            <p:cNvGraphicFramePr>
              <a:graphicFrameLocks noChangeAspect="1"/>
            </p:cNvGraphicFramePr>
            <p:nvPr/>
          </p:nvGraphicFramePr>
          <p:xfrm>
            <a:off x="3353" y="2811"/>
            <a:ext cx="1929" cy="1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59" name="Dokument" r:id="rId5" imgW="6683433" imgH="1806633" progId="Word.Document.8">
                    <p:embed/>
                  </p:oleObj>
                </mc:Choice>
                <mc:Fallback>
                  <p:oleObj name="Dokument" r:id="rId5" imgW="6683433" imgH="1806633" progId="Word.Document.8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3" y="2811"/>
                          <a:ext cx="1929" cy="10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347" name="Text Box 27"/>
            <p:cNvSpPr txBox="1">
              <a:spLocks noChangeArrowheads="1"/>
            </p:cNvSpPr>
            <p:nvPr/>
          </p:nvSpPr>
          <p:spPr bwMode="auto">
            <a:xfrm>
              <a:off x="3548" y="1101"/>
              <a:ext cx="3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Ref</a:t>
              </a:r>
              <a:endParaRPr lang="en-US">
                <a:latin typeface="Arial" charset="0"/>
                <a:cs typeface="+mn-cs"/>
              </a:endParaRPr>
            </a:p>
          </p:txBody>
        </p:sp>
        <p:sp>
          <p:nvSpPr>
            <p:cNvPr id="56348" name="Text Box 28"/>
            <p:cNvSpPr txBox="1">
              <a:spLocks noChangeArrowheads="1"/>
            </p:cNvSpPr>
            <p:nvPr/>
          </p:nvSpPr>
          <p:spPr bwMode="auto">
            <a:xfrm>
              <a:off x="3557" y="2601"/>
              <a:ext cx="3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Val</a:t>
              </a:r>
              <a:endParaRPr lang="en-US">
                <a:latin typeface="Arial" charset="0"/>
                <a:cs typeface="+mn-cs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755650" y="1341438"/>
            <a:ext cx="3744913" cy="904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  <p:sp>
        <p:nvSpPr>
          <p:cNvPr id="39961" name="Textfeld 2"/>
          <p:cNvSpPr txBox="1">
            <a:spLocks noChangeArrowheads="1"/>
          </p:cNvSpPr>
          <p:nvPr/>
        </p:nvSpPr>
        <p:spPr bwMode="auto">
          <a:xfrm>
            <a:off x="3403600" y="63087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/>
              <a:t>[Florescu, Kossman, 1999]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223125" y="5892800"/>
            <a:ext cx="1381125" cy="196850"/>
          </a:xfrm>
        </p:spPr>
        <p:txBody>
          <a:bodyPr/>
          <a:lstStyle/>
          <a:p>
            <a:pPr>
              <a:defRPr/>
            </a:pPr>
            <a:fld id="{C0D8E82D-73E4-BE4F-AEED-04EC4C9C480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XML in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ternären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Relationen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2195513" y="2235200"/>
            <a:ext cx="63373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]/author</a:t>
            </a:r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4787900" y="1125538"/>
            <a:ext cx="3744913" cy="9032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</a:t>
            </a:r>
            <a:r>
              <a:rPr lang="en-US" sz="2400" dirty="0">
                <a:cs typeface="+mn-cs"/>
              </a:rPr>
              <a:t>( Source, Label,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Val</a:t>
            </a:r>
            <a:r>
              <a:rPr lang="en-US" sz="2400" dirty="0">
                <a:cs typeface="+mn-cs"/>
              </a:rPr>
              <a:t>( Node, Value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D46734-18E7-CE41-B287-19FD0E47B6E6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/>
              <a:t>Generisches</a:t>
            </a:r>
            <a:r>
              <a:rPr lang="en-US" dirty="0"/>
              <a:t> Schema: </a:t>
            </a:r>
            <a:r>
              <a:rPr lang="en-US" dirty="0" err="1"/>
              <a:t>Ternäre</a:t>
            </a:r>
            <a:r>
              <a:rPr lang="en-US" dirty="0"/>
              <a:t> </a:t>
            </a:r>
            <a:r>
              <a:rPr lang="en-US" dirty="0" smtClean="0"/>
              <a:t>Relation?</a:t>
            </a:r>
            <a:endParaRPr lang="en-US" dirty="0" smtClean="0">
              <a:cs typeface="+mj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In der Praxis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mehrere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benötigt</a:t>
            </a:r>
            <a:r>
              <a:rPr lang="en-US" dirty="0" smtClean="0">
                <a:cs typeface="+mn-cs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Tabellen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zu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groß</a:t>
            </a: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err="1" smtClean="0">
                <a:cs typeface="+mn-cs"/>
              </a:rPr>
              <a:t>Sonst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Datentypen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nicht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unterstützt</a:t>
            </a:r>
            <a:endParaRPr lang="en-US" dirty="0" smtClean="0">
              <a:cs typeface="+mn-cs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71550" y="2840038"/>
            <a:ext cx="3744913" cy="26765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RefTag1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>
                <a:cs typeface="+mn-cs"/>
              </a:rPr>
              <a:t>RefTag2</a:t>
            </a:r>
            <a:r>
              <a:rPr lang="en-US" sz="2400" dirty="0">
                <a:cs typeface="+mn-cs"/>
              </a:rPr>
              <a:t>( Source,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IntVal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b="1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( Node, </a:t>
            </a:r>
            <a:r>
              <a:rPr lang="en-US" sz="2400" dirty="0" err="1">
                <a:cs typeface="+mn-cs"/>
              </a:rPr>
              <a:t>RealVal</a:t>
            </a:r>
            <a:r>
              <a:rPr lang="en-US" sz="2400" dirty="0">
                <a:cs typeface="+mn-cs"/>
              </a:rPr>
              <a:t> )</a:t>
            </a:r>
          </a:p>
          <a:p>
            <a:pPr>
              <a:spcBef>
                <a:spcPct val="20000"/>
              </a:spcBef>
              <a:defRPr/>
            </a:pPr>
            <a:r>
              <a:rPr lang="en-US" sz="2400" dirty="0">
                <a:cs typeface="+mn-cs"/>
              </a:rPr>
              <a:t>…</a:t>
            </a:r>
          </a:p>
        </p:txBody>
      </p:sp>
      <p:sp>
        <p:nvSpPr>
          <p:cNvPr id="2" name="Explosion 1 1"/>
          <p:cNvSpPr/>
          <p:nvPr/>
        </p:nvSpPr>
        <p:spPr>
          <a:xfrm>
            <a:off x="5292725" y="2781300"/>
            <a:ext cx="3382963" cy="3095625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Quintessenz: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>Abbildung auf SQL</a:t>
            </a:r>
          </a:p>
          <a:p>
            <a:pPr algn="ctr">
              <a:defRPr/>
            </a:pPr>
            <a:r>
              <a:rPr lang="de-DE" dirty="0">
                <a:solidFill>
                  <a:schemeClr val="tx1"/>
                </a:solidFill>
              </a:rPr>
              <a:t>Kaum geeignet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C013F-E4CD-7840-8EDF-1813A3DC6CE6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13317" name="Bild 4" descr="DataInteg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908050"/>
            <a:ext cx="59483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feld 8"/>
          <p:cNvSpPr txBox="1">
            <a:spLocks noChangeArrowheads="1"/>
          </p:cNvSpPr>
          <p:nvPr/>
        </p:nvSpPr>
        <p:spPr bwMode="auto">
          <a:xfrm>
            <a:off x="971550" y="188913"/>
            <a:ext cx="73485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3200"/>
              <a:t>Integration verschiedener Datenquellen</a:t>
            </a:r>
          </a:p>
        </p:txBody>
      </p:sp>
    </p:spTree>
  </p:cSld>
  <p:clrMapOvr>
    <a:masterClrMapping/>
  </p:clrMapOvr>
  <p:transition xmlns:p14="http://schemas.microsoft.com/office/powerpoint/2010/main" spd="slow">
    <p:split orient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A9AD7-4FB7-A142-BB05-192C82E0C770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188913"/>
            <a:ext cx="81311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DTDs </a:t>
            </a:r>
            <a:r>
              <a:rPr lang="en-US" sz="3600" dirty="0" err="1"/>
              <a:t>zur</a:t>
            </a:r>
            <a:r>
              <a:rPr lang="en-US" sz="3600" dirty="0"/>
              <a:t> </a:t>
            </a:r>
            <a:r>
              <a:rPr lang="en-US" sz="3600" dirty="0" err="1"/>
              <a:t>Herleitung</a:t>
            </a:r>
            <a:r>
              <a:rPr lang="en-US" sz="3600" dirty="0"/>
              <a:t> </a:t>
            </a:r>
            <a:r>
              <a:rPr lang="en-US" sz="3600" dirty="0" err="1"/>
              <a:t>eines</a:t>
            </a:r>
            <a:r>
              <a:rPr lang="en-US" sz="3600" dirty="0"/>
              <a:t> Schemas</a:t>
            </a:r>
            <a:endParaRPr lang="en-US" dirty="0" smtClean="0"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43000"/>
            <a:ext cx="5353050" cy="2592388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DTD (</a:t>
            </a:r>
            <a:r>
              <a:rPr lang="en-US" sz="2800" dirty="0" err="1" smtClean="0">
                <a:cs typeface="+mn-cs"/>
              </a:rPr>
              <a:t>Kontextfreie</a:t>
            </a:r>
            <a:r>
              <a:rPr lang="en-US" sz="2800" dirty="0" smtClean="0">
                <a:cs typeface="+mn-cs"/>
              </a:rPr>
              <a:t> Grammatik)</a:t>
            </a:r>
          </a:p>
          <a:p>
            <a:pPr eaLnBrk="1" hangingPunct="1">
              <a:defRPr/>
            </a:pPr>
            <a:endParaRPr lang="en-US" sz="2800" dirty="0" smtClean="0"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defRPr/>
            </a:pP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en-US" sz="2800" dirty="0" err="1" smtClean="0">
                <a:cs typeface="+mn-cs"/>
              </a:rPr>
              <a:t>Relationales</a:t>
            </a:r>
            <a:r>
              <a:rPr lang="en-US" sz="2800" dirty="0" smtClean="0">
                <a:cs typeface="+mn-cs"/>
              </a:rPr>
              <a:t> Schema: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23900" y="1811338"/>
            <a:ext cx="7016750" cy="830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title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author*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year?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</a:p>
          <a:p>
            <a:pPr lvl="1" eaLnBrk="0" hangingPunct="0">
              <a:defRPr/>
            </a:pPr>
            <a:r>
              <a:rPr lang="en-US" sz="2400" dirty="0">
                <a:latin typeface="Arial" charset="0"/>
                <a:cs typeface="+mn-cs"/>
              </a:rPr>
              <a:t>&lt;!ELEMENT </a:t>
            </a:r>
            <a:r>
              <a:rPr lang="en-US" sz="2400" dirty="0">
                <a:solidFill>
                  <a:srgbClr val="006600"/>
                </a:solidFill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 (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solidFill>
                  <a:srgbClr val="006600"/>
                </a:solidFill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)&gt;</a:t>
            </a: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62470" name="Rectangle 6"/>
          <p:cNvSpPr>
            <a:spLocks noChangeArrowheads="1"/>
          </p:cNvSpPr>
          <p:nvPr/>
        </p:nvSpPr>
        <p:spPr bwMode="auto">
          <a:xfrm>
            <a:off x="1042988" y="3716338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43014" name="Rechteck 1"/>
          <p:cNvSpPr>
            <a:spLocks noChangeArrowheads="1"/>
          </p:cNvSpPr>
          <p:nvPr/>
        </p:nvSpPr>
        <p:spPr bwMode="auto">
          <a:xfrm>
            <a:off x="3851275" y="5632450"/>
            <a:ext cx="52927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Arial" charset="0"/>
              </a:rPr>
              <a:t>Siehe auch: V. Christophides, S. Abiteboul, S. Cluet, M. Scholl, </a:t>
            </a:r>
            <a:br>
              <a:rPr lang="en-US" sz="1400">
                <a:solidFill>
                  <a:schemeClr val="accent2"/>
                </a:solidFill>
                <a:latin typeface="Arial" charset="0"/>
              </a:rPr>
            </a:br>
            <a:r>
              <a:rPr lang="en-US" sz="1400">
                <a:solidFill>
                  <a:schemeClr val="accent2"/>
                </a:solidFill>
                <a:latin typeface="Arial" charset="0"/>
              </a:rPr>
              <a:t>From structured documents to novel query facilities, </a:t>
            </a:r>
            <a:br>
              <a:rPr lang="en-US" sz="1400">
                <a:solidFill>
                  <a:schemeClr val="accent2"/>
                </a:solidFill>
                <a:latin typeface="Arial" charset="0"/>
              </a:rPr>
            </a:br>
            <a:r>
              <a:rPr lang="en-US" sz="1400">
                <a:solidFill>
                  <a:schemeClr val="accent2"/>
                </a:solidFill>
                <a:latin typeface="Arial" charset="0"/>
              </a:rPr>
              <a:t>ACM SIGMOD Record 23 (2), 313-324, </a:t>
            </a:r>
            <a:r>
              <a:rPr lang="en-US" sz="1400" b="1">
                <a:solidFill>
                  <a:srgbClr val="FF0000"/>
                </a:solidFill>
                <a:latin typeface="Arial" charset="0"/>
              </a:rPr>
              <a:t>1994</a:t>
            </a:r>
          </a:p>
        </p:txBody>
      </p:sp>
      <p:sp>
        <p:nvSpPr>
          <p:cNvPr id="43015" name="Textfeld 3"/>
          <p:cNvSpPr txBox="1">
            <a:spLocks noChangeArrowheads="1"/>
          </p:cNvSpPr>
          <p:nvPr/>
        </p:nvSpPr>
        <p:spPr bwMode="auto">
          <a:xfrm>
            <a:off x="611188" y="5610225"/>
            <a:ext cx="2840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000000"/>
                </a:solidFill>
              </a:rPr>
              <a:t>[Shanmugasundaram et al. 1999]</a:t>
            </a:r>
            <a:endParaRPr lang="de-DE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453718-29CA-4C40-B527-74B3E2E31596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DTD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019550" y="2311400"/>
            <a:ext cx="5232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019550" y="981075"/>
            <a:ext cx="5229225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</a:t>
            </a:r>
            <a:r>
              <a:rPr lang="en-US" sz="2400" dirty="0">
                <a:latin typeface="Arial" charset="0"/>
                <a:cs typeface="+mn-cs"/>
              </a:rPr>
              <a:t>( PID, Title, Year )</a:t>
            </a:r>
          </a:p>
          <a:p>
            <a:pPr eaLnBrk="0" hangingPunct="0">
              <a:defRPr/>
            </a:pPr>
            <a:r>
              <a:rPr lang="en-US" sz="2400" b="1" dirty="0" err="1">
                <a:latin typeface="Arial" charset="0"/>
                <a:cs typeface="+mn-cs"/>
              </a:rPr>
              <a:t>PaperAuthor</a:t>
            </a:r>
            <a:r>
              <a:rPr lang="en-US" sz="2400" dirty="0">
                <a:latin typeface="Arial" charset="0"/>
                <a:cs typeface="+mn-cs"/>
              </a:rPr>
              <a:t>( PID, AID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964BFC-107A-FB4F-81DA-269637EE1224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54326" name="Rectangle 5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Aus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Daten</a:t>
            </a:r>
            <a:r>
              <a:rPr lang="en-US" dirty="0" smtClean="0">
                <a:cs typeface="+mj-cs"/>
              </a:rPr>
              <a:t> </a:t>
            </a:r>
            <a:r>
              <a:rPr lang="en-US" dirty="0" err="1" smtClean="0">
                <a:cs typeface="+mj-cs"/>
              </a:rPr>
              <a:t>hergeleitetes</a:t>
            </a:r>
            <a:r>
              <a:rPr lang="en-US" dirty="0" smtClean="0">
                <a:cs typeface="+mj-cs"/>
              </a:rPr>
              <a:t> Schema</a:t>
            </a:r>
          </a:p>
        </p:txBody>
      </p:sp>
      <p:sp>
        <p:nvSpPr>
          <p:cNvPr id="54328" name="Text Box 56"/>
          <p:cNvSpPr txBox="1">
            <a:spLocks noGrp="1" noChangeArrowheads="1"/>
          </p:cNvSpPr>
          <p:nvPr>
            <p:ph type="body" idx="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400" dirty="0" smtClean="0">
              <a:solidFill>
                <a:schemeClr val="accent2"/>
              </a:solidFill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smtClean="0">
                <a:latin typeface="Arial" charset="0"/>
              </a:rPr>
              <a:t>(</a:t>
            </a:r>
            <a:r>
              <a:rPr lang="en-US" sz="2200" dirty="0" err="1" smtClean="0">
                <a:latin typeface="Arial" charset="0"/>
              </a:rPr>
              <a:t>Große</a:t>
            </a:r>
            <a:r>
              <a:rPr lang="en-US" sz="2200" dirty="0" smtClean="0">
                <a:latin typeface="Arial" charset="0"/>
              </a:rPr>
              <a:t>) XML </a:t>
            </a:r>
            <a:r>
              <a:rPr lang="en-US" sz="2200" dirty="0" err="1" smtClean="0">
                <a:latin typeface="Arial" charset="0"/>
              </a:rPr>
              <a:t>Dokumente</a:t>
            </a:r>
            <a:endParaRPr lang="en-US" sz="22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200" dirty="0" err="1" smtClean="0">
                <a:latin typeface="Arial" charset="0"/>
              </a:rPr>
              <a:t>Kein</a:t>
            </a:r>
            <a:r>
              <a:rPr lang="en-US" sz="2200" dirty="0" smtClean="0">
                <a:latin typeface="Arial" charset="0"/>
              </a:rPr>
              <a:t> Schema</a:t>
            </a:r>
            <a:r>
              <a:rPr lang="en-US" sz="2200" dirty="0">
                <a:latin typeface="Arial" charset="0"/>
              </a:rPr>
              <a:t> </a:t>
            </a:r>
            <a:r>
              <a:rPr lang="en-US" sz="2200" dirty="0" err="1" smtClean="0">
                <a:latin typeface="Arial" charset="0"/>
              </a:rPr>
              <a:t>bzw</a:t>
            </a:r>
            <a:r>
              <a:rPr lang="en-US" sz="2200" dirty="0" smtClean="0">
                <a:latin typeface="Arial" charset="0"/>
              </a:rPr>
              <a:t>. DTD</a:t>
            </a:r>
          </a:p>
          <a:p>
            <a:pPr marL="457200" lvl="1" indent="0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Arial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Problem: </a:t>
            </a:r>
            <a:r>
              <a:rPr lang="en-US" sz="2400" dirty="0" err="1" smtClean="0">
                <a:latin typeface="Arial" charset="0"/>
                <a:cs typeface="+mn-cs"/>
              </a:rPr>
              <a:t>Finde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ein</a:t>
            </a:r>
            <a:r>
              <a:rPr lang="en-US" sz="2400" dirty="0" smtClean="0">
                <a:latin typeface="Arial" charset="0"/>
                <a:cs typeface="+mn-cs"/>
              </a:rPr>
              <a:t> “</a:t>
            </a:r>
            <a:r>
              <a:rPr lang="en-US" sz="2400" dirty="0" err="1" smtClean="0">
                <a:latin typeface="Arial" charset="0"/>
                <a:cs typeface="+mn-cs"/>
              </a:rPr>
              <a:t>gutes</a:t>
            </a:r>
            <a:r>
              <a:rPr lang="en-US" sz="2400" dirty="0" smtClean="0">
                <a:latin typeface="Arial" charset="0"/>
                <a:cs typeface="+mn-cs"/>
              </a:rPr>
              <a:t>” </a:t>
            </a:r>
            <a:r>
              <a:rPr lang="en-US" sz="2400" dirty="0" err="1" smtClean="0">
                <a:latin typeface="Arial" charset="0"/>
                <a:cs typeface="+mn-cs"/>
              </a:rPr>
              <a:t>relationales</a:t>
            </a:r>
            <a:r>
              <a:rPr lang="en-US" sz="2400" dirty="0" smtClean="0">
                <a:latin typeface="Arial" charset="0"/>
                <a:cs typeface="+mn-cs"/>
              </a:rPr>
              <a:t> Schema</a:t>
            </a:r>
          </a:p>
          <a:p>
            <a:pPr>
              <a:spcBef>
                <a:spcPct val="0"/>
              </a:spcBef>
              <a:defRPr/>
            </a:pPr>
            <a:endParaRPr lang="en-US" sz="2400" dirty="0" smtClean="0">
              <a:latin typeface="Arial" charset="0"/>
              <a:cs typeface="+mn-cs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Arial" charset="0"/>
                <a:cs typeface="+mn-cs"/>
              </a:rPr>
              <a:t>NB: </a:t>
            </a:r>
            <a:r>
              <a:rPr lang="en-US" sz="2400" dirty="0" err="1" smtClean="0">
                <a:latin typeface="Arial" charset="0"/>
                <a:cs typeface="+mn-cs"/>
              </a:rPr>
              <a:t>Selbst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wenn</a:t>
            </a:r>
            <a:r>
              <a:rPr lang="en-US" sz="2400" dirty="0" smtClean="0">
                <a:latin typeface="Arial" charset="0"/>
                <a:cs typeface="+mn-cs"/>
              </a:rPr>
              <a:t> DTD </a:t>
            </a:r>
            <a:r>
              <a:rPr lang="en-US" sz="2400" dirty="0" err="1" smtClean="0">
                <a:latin typeface="Arial" charset="0"/>
                <a:cs typeface="+mn-cs"/>
              </a:rPr>
              <a:t>gegeben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ist</a:t>
            </a:r>
            <a:r>
              <a:rPr lang="en-US" sz="2400" dirty="0" smtClean="0">
                <a:latin typeface="Arial" charset="0"/>
                <a:cs typeface="+mn-cs"/>
              </a:rPr>
              <a:t>, </a:t>
            </a:r>
            <a:r>
              <a:rPr lang="en-US" sz="2400" dirty="0" err="1" smtClean="0">
                <a:latin typeface="Arial" charset="0"/>
                <a:cs typeface="+mn-cs"/>
              </a:rPr>
              <a:t>kann</a:t>
            </a:r>
            <a:r>
              <a:rPr lang="en-US" sz="2400" dirty="0" smtClean="0">
                <a:latin typeface="Arial" charset="0"/>
                <a:cs typeface="+mn-cs"/>
              </a:rPr>
              <a:t> die </a:t>
            </a:r>
            <a:r>
              <a:rPr lang="en-US" sz="2400" dirty="0" err="1" smtClean="0">
                <a:latin typeface="Arial" charset="0"/>
                <a:cs typeface="+mn-cs"/>
              </a:rPr>
              <a:t>Ausdrucksstärke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zu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gering</a:t>
            </a:r>
            <a:r>
              <a:rPr lang="en-US" sz="2400" dirty="0" smtClean="0">
                <a:latin typeface="Arial" charset="0"/>
                <a:cs typeface="+mn-cs"/>
              </a:rPr>
              <a:t> </a:t>
            </a:r>
            <a:r>
              <a:rPr lang="en-US" sz="2400" dirty="0" err="1" smtClean="0">
                <a:latin typeface="Arial" charset="0"/>
                <a:cs typeface="+mn-cs"/>
              </a:rPr>
              <a:t>sein</a:t>
            </a:r>
            <a:r>
              <a:rPr lang="en-US" sz="2400" dirty="0" smtClean="0">
                <a:latin typeface="Arial" charset="0"/>
                <a:cs typeface="+mn-cs"/>
              </a:rPr>
              <a:t>:</a:t>
            </a:r>
          </a:p>
          <a:p>
            <a:pPr lvl="1">
              <a:spcBef>
                <a:spcPct val="0"/>
              </a:spcBef>
              <a:defRPr/>
            </a:pPr>
            <a:r>
              <a:rPr lang="en-US" sz="2000" dirty="0" smtClean="0">
                <a:latin typeface="Arial" charset="0"/>
              </a:rPr>
              <a:t>Z.B. </a:t>
            </a:r>
            <a:r>
              <a:rPr lang="en-US" sz="2000" dirty="0" err="1" smtClean="0">
                <a:latin typeface="Arial" charset="0"/>
              </a:rPr>
              <a:t>wenn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eine</a:t>
            </a:r>
            <a:r>
              <a:rPr lang="en-US" sz="2000" dirty="0" smtClean="0">
                <a:latin typeface="Arial" charset="0"/>
              </a:rPr>
              <a:t> Person 1-3 </a:t>
            </a:r>
            <a:r>
              <a:rPr lang="en-US" sz="2000" dirty="0" err="1" smtClean="0">
                <a:latin typeface="Arial" charset="0"/>
              </a:rPr>
              <a:t>Telefonnummer</a:t>
            </a:r>
            <a:r>
              <a:rPr lang="en-US" sz="2000" dirty="0" smtClean="0">
                <a:latin typeface="Arial" charset="0"/>
              </a:rPr>
              <a:t> hat, </a:t>
            </a:r>
            <a:r>
              <a:rPr lang="en-US" sz="2000" dirty="0" err="1" smtClean="0">
                <a:latin typeface="Arial" charset="0"/>
              </a:rPr>
              <a:t>steht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trotzdem</a:t>
            </a:r>
            <a:r>
              <a:rPr lang="en-US" sz="2000" dirty="0" smtClean="0">
                <a:latin typeface="Arial" charset="0"/>
              </a:rPr>
              <a:t>:  </a:t>
            </a:r>
            <a:r>
              <a:rPr lang="en-US" sz="2000" dirty="0" smtClean="0">
                <a:solidFill>
                  <a:srgbClr val="006600"/>
                </a:solidFill>
                <a:latin typeface="Arial" charset="0"/>
              </a:rPr>
              <a:t>phone</a:t>
            </a:r>
            <a:r>
              <a:rPr lang="en-US" sz="2000" dirty="0" smtClean="0">
                <a:latin typeface="Arial" charset="0"/>
              </a:rPr>
              <a:t>*</a:t>
            </a:r>
          </a:p>
        </p:txBody>
      </p:sp>
      <p:sp>
        <p:nvSpPr>
          <p:cNvPr id="45060" name="Rechteck 1"/>
          <p:cNvSpPr>
            <a:spLocks noChangeArrowheads="1"/>
          </p:cNvSpPr>
          <p:nvPr/>
        </p:nvSpPr>
        <p:spPr bwMode="auto">
          <a:xfrm>
            <a:off x="3184525" y="6361113"/>
            <a:ext cx="2900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Arial" charset="0"/>
              </a:rPr>
              <a:t>[Deutsch, Fernandez, Suciu 1999]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7A773E-153C-7D42-97A8-4A9070F8C8D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5625" y="211138"/>
            <a:ext cx="8331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Daten</a:t>
            </a:r>
            <a:r>
              <a:rPr lang="en-US" dirty="0"/>
              <a:t> </a:t>
            </a:r>
            <a:r>
              <a:rPr lang="en-US" dirty="0" err="1"/>
              <a:t>hergeleitetes</a:t>
            </a:r>
            <a:r>
              <a:rPr lang="en-US" dirty="0"/>
              <a:t> Schema</a:t>
            </a:r>
            <a:endParaRPr lang="en-US" dirty="0" smtClean="0">
              <a:cs typeface="+mj-cs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352425" y="2093913"/>
            <a:ext cx="4973638" cy="2232025"/>
            <a:chOff x="93" y="1260"/>
            <a:chExt cx="3133" cy="1406"/>
          </a:xfrm>
        </p:grpSpPr>
        <p:sp>
          <p:nvSpPr>
            <p:cNvPr id="67588" name="Freeform 4"/>
            <p:cNvSpPr>
              <a:spLocks/>
            </p:cNvSpPr>
            <p:nvPr/>
          </p:nvSpPr>
          <p:spPr bwMode="auto">
            <a:xfrm>
              <a:off x="772" y="1269"/>
              <a:ext cx="1105" cy="420"/>
            </a:xfrm>
            <a:custGeom>
              <a:avLst/>
              <a:gdLst>
                <a:gd name="T0" fmla="*/ 1105 w 1105"/>
                <a:gd name="T1" fmla="*/ 0 h 420"/>
                <a:gd name="T2" fmla="*/ 0 w 1105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05" h="420">
                  <a:moveTo>
                    <a:pt x="1105" y="0"/>
                  </a:moveTo>
                  <a:lnTo>
                    <a:pt x="0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89" name="Line 5"/>
            <p:cNvSpPr>
              <a:spLocks noChangeShapeType="1"/>
            </p:cNvSpPr>
            <p:nvPr/>
          </p:nvSpPr>
          <p:spPr bwMode="auto">
            <a:xfrm flipH="1">
              <a:off x="1671" y="1260"/>
              <a:ext cx="206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0" name="Line 6"/>
            <p:cNvSpPr>
              <a:spLocks noChangeShapeType="1"/>
            </p:cNvSpPr>
            <p:nvPr/>
          </p:nvSpPr>
          <p:spPr bwMode="auto">
            <a:xfrm>
              <a:off x="1869" y="1260"/>
              <a:ext cx="317" cy="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1" name="Freeform 7"/>
            <p:cNvSpPr>
              <a:spLocks/>
            </p:cNvSpPr>
            <p:nvPr/>
          </p:nvSpPr>
          <p:spPr bwMode="auto">
            <a:xfrm>
              <a:off x="1869" y="1269"/>
              <a:ext cx="831" cy="420"/>
            </a:xfrm>
            <a:custGeom>
              <a:avLst/>
              <a:gdLst>
                <a:gd name="T0" fmla="*/ 0 w 831"/>
                <a:gd name="T1" fmla="*/ 0 h 420"/>
                <a:gd name="T2" fmla="*/ 831 w 831"/>
                <a:gd name="T3" fmla="*/ 42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31" h="420">
                  <a:moveTo>
                    <a:pt x="0" y="0"/>
                  </a:moveTo>
                  <a:lnTo>
                    <a:pt x="831" y="42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2" name="Freeform 8"/>
            <p:cNvSpPr>
              <a:spLocks/>
            </p:cNvSpPr>
            <p:nvPr/>
          </p:nvSpPr>
          <p:spPr bwMode="auto">
            <a:xfrm>
              <a:off x="411" y="1689"/>
              <a:ext cx="378" cy="480"/>
            </a:xfrm>
            <a:custGeom>
              <a:avLst/>
              <a:gdLst>
                <a:gd name="T0" fmla="*/ 378 w 378"/>
                <a:gd name="T1" fmla="*/ 0 h 480"/>
                <a:gd name="T2" fmla="*/ 0 w 37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480">
                  <a:moveTo>
                    <a:pt x="37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3" name="Freeform 9"/>
            <p:cNvSpPr>
              <a:spLocks/>
            </p:cNvSpPr>
            <p:nvPr/>
          </p:nvSpPr>
          <p:spPr bwMode="auto">
            <a:xfrm>
              <a:off x="781" y="1689"/>
              <a:ext cx="8" cy="480"/>
            </a:xfrm>
            <a:custGeom>
              <a:avLst/>
              <a:gdLst>
                <a:gd name="T0" fmla="*/ 8 w 8"/>
                <a:gd name="T1" fmla="*/ 0 h 480"/>
                <a:gd name="T2" fmla="*/ 0 w 8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80">
                  <a:moveTo>
                    <a:pt x="8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4" name="Freeform 10"/>
            <p:cNvSpPr>
              <a:spLocks/>
            </p:cNvSpPr>
            <p:nvPr/>
          </p:nvSpPr>
          <p:spPr bwMode="auto">
            <a:xfrm>
              <a:off x="806" y="1689"/>
              <a:ext cx="300" cy="480"/>
            </a:xfrm>
            <a:custGeom>
              <a:avLst/>
              <a:gdLst>
                <a:gd name="T0" fmla="*/ 0 w 300"/>
                <a:gd name="T1" fmla="*/ 0 h 480"/>
                <a:gd name="T2" fmla="*/ 300 w 30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00" h="480">
                  <a:moveTo>
                    <a:pt x="0" y="0"/>
                  </a:moveTo>
                  <a:lnTo>
                    <a:pt x="30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5" name="Freeform 11"/>
            <p:cNvSpPr>
              <a:spLocks/>
            </p:cNvSpPr>
            <p:nvPr/>
          </p:nvSpPr>
          <p:spPr bwMode="auto">
            <a:xfrm>
              <a:off x="1415" y="1689"/>
              <a:ext cx="274" cy="480"/>
            </a:xfrm>
            <a:custGeom>
              <a:avLst/>
              <a:gdLst>
                <a:gd name="T0" fmla="*/ 274 w 274"/>
                <a:gd name="T1" fmla="*/ 0 h 480"/>
                <a:gd name="T2" fmla="*/ 0 w 274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4" h="480">
                  <a:moveTo>
                    <a:pt x="274" y="0"/>
                  </a:moveTo>
                  <a:lnTo>
                    <a:pt x="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6" name="Freeform 12"/>
            <p:cNvSpPr>
              <a:spLocks/>
            </p:cNvSpPr>
            <p:nvPr/>
          </p:nvSpPr>
          <p:spPr bwMode="auto">
            <a:xfrm>
              <a:off x="1655" y="1697"/>
              <a:ext cx="34" cy="472"/>
            </a:xfrm>
            <a:custGeom>
              <a:avLst/>
              <a:gdLst>
                <a:gd name="T0" fmla="*/ 34 w 34"/>
                <a:gd name="T1" fmla="*/ 0 h 472"/>
                <a:gd name="T2" fmla="*/ 0 w 34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" h="472">
                  <a:moveTo>
                    <a:pt x="34" y="0"/>
                  </a:moveTo>
                  <a:lnTo>
                    <a:pt x="0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7" name="Freeform 13"/>
            <p:cNvSpPr>
              <a:spLocks/>
            </p:cNvSpPr>
            <p:nvPr/>
          </p:nvSpPr>
          <p:spPr bwMode="auto">
            <a:xfrm>
              <a:off x="1697" y="1714"/>
              <a:ext cx="214" cy="455"/>
            </a:xfrm>
            <a:custGeom>
              <a:avLst/>
              <a:gdLst>
                <a:gd name="T0" fmla="*/ 0 w 214"/>
                <a:gd name="T1" fmla="*/ 0 h 455"/>
                <a:gd name="T2" fmla="*/ 214 w 214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14" h="455">
                  <a:moveTo>
                    <a:pt x="0" y="0"/>
                  </a:moveTo>
                  <a:lnTo>
                    <a:pt x="214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8" name="Freeform 14"/>
            <p:cNvSpPr>
              <a:spLocks/>
            </p:cNvSpPr>
            <p:nvPr/>
          </p:nvSpPr>
          <p:spPr bwMode="auto">
            <a:xfrm>
              <a:off x="2177" y="168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599" name="Freeform 15"/>
            <p:cNvSpPr>
              <a:spLocks/>
            </p:cNvSpPr>
            <p:nvPr/>
          </p:nvSpPr>
          <p:spPr bwMode="auto">
            <a:xfrm>
              <a:off x="2177" y="169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0" name="Freeform 16"/>
            <p:cNvSpPr>
              <a:spLocks/>
            </p:cNvSpPr>
            <p:nvPr/>
          </p:nvSpPr>
          <p:spPr bwMode="auto">
            <a:xfrm>
              <a:off x="2691" y="1714"/>
              <a:ext cx="60" cy="455"/>
            </a:xfrm>
            <a:custGeom>
              <a:avLst/>
              <a:gdLst>
                <a:gd name="T0" fmla="*/ 0 w 60"/>
                <a:gd name="T1" fmla="*/ 0 h 455"/>
                <a:gd name="T2" fmla="*/ 60 w 60"/>
                <a:gd name="T3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0" h="455">
                  <a:moveTo>
                    <a:pt x="0" y="0"/>
                  </a:moveTo>
                  <a:lnTo>
                    <a:pt x="60" y="455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1" name="Freeform 17"/>
            <p:cNvSpPr>
              <a:spLocks/>
            </p:cNvSpPr>
            <p:nvPr/>
          </p:nvSpPr>
          <p:spPr bwMode="auto">
            <a:xfrm>
              <a:off x="2691" y="1689"/>
              <a:ext cx="420" cy="480"/>
            </a:xfrm>
            <a:custGeom>
              <a:avLst/>
              <a:gdLst>
                <a:gd name="T0" fmla="*/ 0 w 420"/>
                <a:gd name="T1" fmla="*/ 0 h 480"/>
                <a:gd name="T2" fmla="*/ 420 w 420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20" h="480">
                  <a:moveTo>
                    <a:pt x="0" y="0"/>
                  </a:moveTo>
                  <a:lnTo>
                    <a:pt x="420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2" name="Freeform 18"/>
            <p:cNvSpPr>
              <a:spLocks/>
            </p:cNvSpPr>
            <p:nvPr/>
          </p:nvSpPr>
          <p:spPr bwMode="auto">
            <a:xfrm>
              <a:off x="781" y="2169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3" name="Freeform 19"/>
            <p:cNvSpPr>
              <a:spLocks/>
            </p:cNvSpPr>
            <p:nvPr/>
          </p:nvSpPr>
          <p:spPr bwMode="auto">
            <a:xfrm>
              <a:off x="781" y="2177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4" name="Freeform 20"/>
            <p:cNvSpPr>
              <a:spLocks/>
            </p:cNvSpPr>
            <p:nvPr/>
          </p:nvSpPr>
          <p:spPr bwMode="auto">
            <a:xfrm>
              <a:off x="1415" y="2177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auto">
            <a:xfrm>
              <a:off x="1415" y="2185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auto">
            <a:xfrm>
              <a:off x="2742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7" name="Freeform 23"/>
            <p:cNvSpPr>
              <a:spLocks/>
            </p:cNvSpPr>
            <p:nvPr/>
          </p:nvSpPr>
          <p:spPr bwMode="auto">
            <a:xfrm>
              <a:off x="2742" y="2193"/>
              <a:ext cx="369" cy="472"/>
            </a:xfrm>
            <a:custGeom>
              <a:avLst/>
              <a:gdLst>
                <a:gd name="T0" fmla="*/ 0 w 369"/>
                <a:gd name="T1" fmla="*/ 0 h 472"/>
                <a:gd name="T2" fmla="*/ 369 w 369"/>
                <a:gd name="T3" fmla="*/ 472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9" h="472">
                  <a:moveTo>
                    <a:pt x="0" y="0"/>
                  </a:moveTo>
                  <a:lnTo>
                    <a:pt x="369" y="472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8" name="Freeform 24"/>
            <p:cNvSpPr>
              <a:spLocks/>
            </p:cNvSpPr>
            <p:nvPr/>
          </p:nvSpPr>
          <p:spPr bwMode="auto">
            <a:xfrm>
              <a:off x="420" y="2185"/>
              <a:ext cx="26" cy="480"/>
            </a:xfrm>
            <a:custGeom>
              <a:avLst/>
              <a:gdLst>
                <a:gd name="T0" fmla="*/ 0 w 26"/>
                <a:gd name="T1" fmla="*/ 0 h 480"/>
                <a:gd name="T2" fmla="*/ 26 w 26"/>
                <a:gd name="T3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6" h="480">
                  <a:moveTo>
                    <a:pt x="0" y="0"/>
                  </a:moveTo>
                  <a:lnTo>
                    <a:pt x="26" y="480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auto">
            <a:xfrm>
              <a:off x="137" y="2193"/>
              <a:ext cx="283" cy="473"/>
            </a:xfrm>
            <a:custGeom>
              <a:avLst/>
              <a:gdLst>
                <a:gd name="T0" fmla="*/ 283 w 283"/>
                <a:gd name="T1" fmla="*/ 0 h 473"/>
                <a:gd name="T2" fmla="*/ 0 w 283"/>
                <a:gd name="T3" fmla="*/ 47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3" h="473">
                  <a:moveTo>
                    <a:pt x="283" y="0"/>
                  </a:moveTo>
                  <a:lnTo>
                    <a:pt x="0" y="473"/>
                  </a:ln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67610" name="Text Box 26"/>
            <p:cNvSpPr txBox="1">
              <a:spLocks noChangeArrowheads="1"/>
            </p:cNvSpPr>
            <p:nvPr/>
          </p:nvSpPr>
          <p:spPr bwMode="auto">
            <a:xfrm>
              <a:off x="800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1" name="Text Box 27"/>
            <p:cNvSpPr txBox="1">
              <a:spLocks noChangeArrowheads="1"/>
            </p:cNvSpPr>
            <p:nvPr/>
          </p:nvSpPr>
          <p:spPr bwMode="auto">
            <a:xfrm>
              <a:off x="1391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2" name="Text Box 28"/>
            <p:cNvSpPr txBox="1">
              <a:spLocks noChangeArrowheads="1"/>
            </p:cNvSpPr>
            <p:nvPr/>
          </p:nvSpPr>
          <p:spPr bwMode="auto">
            <a:xfrm>
              <a:off x="1827" y="1374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3" name="Text Box 29"/>
            <p:cNvSpPr txBox="1">
              <a:spLocks noChangeArrowheads="1"/>
            </p:cNvSpPr>
            <p:nvPr/>
          </p:nvSpPr>
          <p:spPr bwMode="auto">
            <a:xfrm>
              <a:off x="2263" y="1278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paper</a:t>
              </a:r>
            </a:p>
          </p:txBody>
        </p:sp>
        <p:sp>
          <p:nvSpPr>
            <p:cNvPr id="67614" name="Text Box 30"/>
            <p:cNvSpPr txBox="1">
              <a:spLocks noChangeArrowheads="1"/>
            </p:cNvSpPr>
            <p:nvPr/>
          </p:nvSpPr>
          <p:spPr bwMode="auto">
            <a:xfrm>
              <a:off x="93" y="1714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5" name="Text Box 31"/>
            <p:cNvSpPr txBox="1">
              <a:spLocks noChangeArrowheads="1"/>
            </p:cNvSpPr>
            <p:nvPr/>
          </p:nvSpPr>
          <p:spPr bwMode="auto">
            <a:xfrm>
              <a:off x="42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6" name="Text Box 32"/>
            <p:cNvSpPr txBox="1">
              <a:spLocks noChangeArrowheads="1"/>
            </p:cNvSpPr>
            <p:nvPr/>
          </p:nvSpPr>
          <p:spPr bwMode="auto">
            <a:xfrm>
              <a:off x="1086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7" name="Text Box 33"/>
            <p:cNvSpPr txBox="1">
              <a:spLocks noChangeArrowheads="1"/>
            </p:cNvSpPr>
            <p:nvPr/>
          </p:nvSpPr>
          <p:spPr bwMode="auto">
            <a:xfrm>
              <a:off x="183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8" name="Text Box 34"/>
            <p:cNvSpPr txBox="1">
              <a:spLocks noChangeArrowheads="1"/>
            </p:cNvSpPr>
            <p:nvPr/>
          </p:nvSpPr>
          <p:spPr bwMode="auto">
            <a:xfrm>
              <a:off x="2411" y="1810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author</a:t>
              </a:r>
            </a:p>
          </p:txBody>
        </p:sp>
        <p:sp>
          <p:nvSpPr>
            <p:cNvPr id="67619" name="Text Box 35"/>
            <p:cNvSpPr txBox="1">
              <a:spLocks noChangeArrowheads="1"/>
            </p:cNvSpPr>
            <p:nvPr/>
          </p:nvSpPr>
          <p:spPr bwMode="auto">
            <a:xfrm>
              <a:off x="879" y="171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0" name="Text Box 36"/>
            <p:cNvSpPr txBox="1">
              <a:spLocks noChangeArrowheads="1"/>
            </p:cNvSpPr>
            <p:nvPr/>
          </p:nvSpPr>
          <p:spPr bwMode="auto">
            <a:xfrm>
              <a:off x="1486" y="187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1" name="Text Box 37"/>
            <p:cNvSpPr txBox="1">
              <a:spLocks noChangeArrowheads="1"/>
            </p:cNvSpPr>
            <p:nvPr/>
          </p:nvSpPr>
          <p:spPr bwMode="auto">
            <a:xfrm>
              <a:off x="2242" y="187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2" name="Text Box 38"/>
            <p:cNvSpPr txBox="1">
              <a:spLocks noChangeArrowheads="1"/>
            </p:cNvSpPr>
            <p:nvPr/>
          </p:nvSpPr>
          <p:spPr bwMode="auto">
            <a:xfrm>
              <a:off x="2886" y="1796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title</a:t>
              </a:r>
            </a:p>
          </p:txBody>
        </p:sp>
        <p:sp>
          <p:nvSpPr>
            <p:cNvPr id="67623" name="Text Box 39"/>
            <p:cNvSpPr txBox="1">
              <a:spLocks noChangeArrowheads="1"/>
            </p:cNvSpPr>
            <p:nvPr/>
          </p:nvSpPr>
          <p:spPr bwMode="auto">
            <a:xfrm>
              <a:off x="1651" y="1712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year</a:t>
              </a:r>
            </a:p>
          </p:txBody>
        </p:sp>
        <p:sp>
          <p:nvSpPr>
            <p:cNvPr id="67624" name="Text Box 40"/>
            <p:cNvSpPr txBox="1">
              <a:spLocks noChangeArrowheads="1"/>
            </p:cNvSpPr>
            <p:nvPr/>
          </p:nvSpPr>
          <p:spPr bwMode="auto">
            <a:xfrm>
              <a:off x="124" y="2264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5" name="Text Box 41"/>
            <p:cNvSpPr txBox="1">
              <a:spLocks noChangeArrowheads="1"/>
            </p:cNvSpPr>
            <p:nvPr/>
          </p:nvSpPr>
          <p:spPr bwMode="auto">
            <a:xfrm>
              <a:off x="623" y="228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6" name="Text Box 42"/>
            <p:cNvSpPr txBox="1">
              <a:spLocks noChangeArrowheads="1"/>
            </p:cNvSpPr>
            <p:nvPr/>
          </p:nvSpPr>
          <p:spPr bwMode="auto">
            <a:xfrm>
              <a:off x="1225" y="2293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7" name="Text Box 43"/>
            <p:cNvSpPr txBox="1">
              <a:spLocks noChangeArrowheads="1"/>
            </p:cNvSpPr>
            <p:nvPr/>
          </p:nvSpPr>
          <p:spPr bwMode="auto">
            <a:xfrm>
              <a:off x="2539" y="2269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fn</a:t>
              </a:r>
            </a:p>
          </p:txBody>
        </p:sp>
        <p:sp>
          <p:nvSpPr>
            <p:cNvPr id="67628" name="Text Box 44"/>
            <p:cNvSpPr txBox="1">
              <a:spLocks noChangeArrowheads="1"/>
            </p:cNvSpPr>
            <p:nvPr/>
          </p:nvSpPr>
          <p:spPr bwMode="auto">
            <a:xfrm>
              <a:off x="2888" y="229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29" name="Text Box 45"/>
            <p:cNvSpPr txBox="1">
              <a:spLocks noChangeArrowheads="1"/>
            </p:cNvSpPr>
            <p:nvPr/>
          </p:nvSpPr>
          <p:spPr bwMode="auto">
            <a:xfrm>
              <a:off x="1639" y="2280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0" name="Text Box 46"/>
            <p:cNvSpPr txBox="1">
              <a:spLocks noChangeArrowheads="1"/>
            </p:cNvSpPr>
            <p:nvPr/>
          </p:nvSpPr>
          <p:spPr bwMode="auto">
            <a:xfrm>
              <a:off x="903" y="2256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  <p:sp>
          <p:nvSpPr>
            <p:cNvPr id="67631" name="Text Box 47"/>
            <p:cNvSpPr txBox="1">
              <a:spLocks noChangeArrowheads="1"/>
            </p:cNvSpPr>
            <p:nvPr/>
          </p:nvSpPr>
          <p:spPr bwMode="auto">
            <a:xfrm>
              <a:off x="416" y="2301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>
                <a:defRPr/>
              </a:pPr>
              <a:r>
                <a:rPr lang="en-US">
                  <a:solidFill>
                    <a:srgbClr val="006600"/>
                  </a:solidFill>
                  <a:latin typeface="Arial" charset="0"/>
                  <a:cs typeface="+mn-cs"/>
                </a:rPr>
                <a:t>ln</a:t>
              </a:r>
            </a:p>
          </p:txBody>
        </p:sp>
      </p:grpSp>
      <p:grpSp>
        <p:nvGrpSpPr>
          <p:cNvPr id="67632" name="Group 48"/>
          <p:cNvGrpSpPr>
            <a:grpSpLocks/>
          </p:cNvGrpSpPr>
          <p:nvPr/>
        </p:nvGrpSpPr>
        <p:grpSpPr bwMode="auto">
          <a:xfrm>
            <a:off x="5470525" y="1947863"/>
            <a:ext cx="3436938" cy="3741737"/>
            <a:chOff x="3446" y="1227"/>
            <a:chExt cx="2165" cy="2357"/>
          </a:xfrm>
        </p:grpSpPr>
        <p:graphicFrame>
          <p:nvGraphicFramePr>
            <p:cNvPr id="46085" name="Object 49"/>
            <p:cNvGraphicFramePr>
              <a:graphicFrameLocks noChangeAspect="1"/>
            </p:cNvGraphicFramePr>
            <p:nvPr/>
          </p:nvGraphicFramePr>
          <p:xfrm>
            <a:off x="3446" y="3097"/>
            <a:ext cx="1062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25" name="Document" r:id="rId3" imgW="3451995" imgH="784544" progId="Word.Document.8">
                    <p:embed/>
                  </p:oleObj>
                </mc:Choice>
                <mc:Fallback>
                  <p:oleObj name="Document" r:id="rId3" imgW="3451995" imgH="784544" progId="Word.Document.8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" y="3097"/>
                          <a:ext cx="1062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086" name="Object 50"/>
            <p:cNvGraphicFramePr>
              <a:graphicFrameLocks noChangeAspect="1"/>
            </p:cNvGraphicFramePr>
            <p:nvPr/>
          </p:nvGraphicFramePr>
          <p:xfrm>
            <a:off x="3447" y="1538"/>
            <a:ext cx="2164" cy="10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6526" name="Dokument" r:id="rId5" imgW="7004957" imgH="1660071" progId="Word.Document.8">
                    <p:embed/>
                  </p:oleObj>
                </mc:Choice>
                <mc:Fallback>
                  <p:oleObj name="Dokument" r:id="rId5" imgW="7004957" imgH="1660071" progId="Word.Document.8">
                    <p:embed/>
                    <p:pic>
                      <p:nvPicPr>
                        <p:cNvPr id="0" name="Object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7" y="1538"/>
                          <a:ext cx="2164" cy="10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447" y="1227"/>
              <a:ext cx="6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b="1" dirty="0">
                  <a:latin typeface="Arial" charset="0"/>
                  <a:cs typeface="+mn-cs"/>
                </a:rPr>
                <a:t>Paper1</a:t>
              </a:r>
              <a:endParaRPr lang="en-US" dirty="0">
                <a:latin typeface="Arial" charset="0"/>
                <a:cs typeface="+mn-cs"/>
              </a:endParaRP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447" y="2784"/>
              <a:ext cx="65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0" hangingPunct="0">
                <a:defRPr/>
              </a:pPr>
              <a:r>
                <a:rPr lang="en-US" b="1">
                  <a:latin typeface="Arial" charset="0"/>
                  <a:cs typeface="+mn-cs"/>
                </a:rPr>
                <a:t>Paper2</a:t>
              </a:r>
              <a:endParaRPr lang="en-US">
                <a:latin typeface="Arial" charset="0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38" y="0"/>
            <a:ext cx="102806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DFD2F7-A92E-0A45-A896-86234138C037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Daten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hergeleitetes</a:t>
            </a:r>
            <a:r>
              <a:rPr lang="en-US" sz="2800" dirty="0" smtClean="0">
                <a:solidFill>
                  <a:schemeClr val="bg1"/>
                </a:solidFill>
                <a:latin typeface="Chalkduster"/>
                <a:cs typeface="+mj-cs"/>
              </a:rPr>
              <a:t> Schema: </a:t>
            </a:r>
            <a:r>
              <a:rPr lang="en-US" sz="2800" dirty="0" err="1" smtClean="0">
                <a:solidFill>
                  <a:schemeClr val="bg1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chemeClr val="bg1"/>
              </a:solidFill>
              <a:latin typeface="Chalkduster"/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für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 SQL: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chemeClr val="bg1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chemeClr val="bg1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3811588" y="2133600"/>
            <a:ext cx="536575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/paper[year=</a:t>
            </a:r>
            <a:r>
              <a:rPr lang="ja-JP" altLang="en-US" sz="2800" dirty="0">
                <a:latin typeface="Arial"/>
                <a:cs typeface="+mn-cs"/>
              </a:rPr>
              <a:t>“</a:t>
            </a:r>
            <a:r>
              <a:rPr lang="en-US" sz="2800" dirty="0">
                <a:cs typeface="+mn-cs"/>
              </a:rPr>
              <a:t>1986</a:t>
            </a:r>
            <a:r>
              <a:rPr lang="ja-JP" altLang="en-US" sz="2800" dirty="0">
                <a:latin typeface="Arial"/>
                <a:cs typeface="+mn-cs"/>
              </a:rPr>
              <a:t>”</a:t>
            </a:r>
            <a:r>
              <a:rPr lang="en-US" sz="2800" dirty="0">
                <a:cs typeface="+mn-cs"/>
              </a:rPr>
              <a:t>]/author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778250" y="1052513"/>
            <a:ext cx="5402263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Paper1</a:t>
            </a:r>
            <a:r>
              <a:rPr lang="en-US" sz="2400" dirty="0">
                <a:latin typeface="Arial" charset="0"/>
                <a:cs typeface="+mn-cs"/>
              </a:rPr>
              <a:t>( fn1, ln1, fn2, ln2, title, year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Paper2</a:t>
            </a:r>
            <a:r>
              <a:rPr lang="en-US" sz="2400" dirty="0">
                <a:latin typeface="Arial" charset="0"/>
                <a:cs typeface="+mn-cs"/>
              </a:rPr>
              <a:t>( author, title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85BA4E-EE55-1941-BF5C-EEA360B457F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Speicherung</a:t>
            </a:r>
            <a:r>
              <a:rPr lang="en-US" dirty="0" smtClean="0">
                <a:cs typeface="+mn-cs"/>
              </a:rPr>
              <a:t> von </a:t>
            </a:r>
            <a:r>
              <a:rPr lang="en-US" dirty="0" err="1" smtClean="0">
                <a:cs typeface="+mn-cs"/>
              </a:rPr>
              <a:t>Pfaden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als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Zeichenketten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cs typeface="+mn-cs"/>
              </a:rPr>
              <a:t>Xpath-Ausdrücke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werden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durch</a:t>
            </a:r>
            <a:r>
              <a:rPr lang="en-US" dirty="0" smtClean="0">
                <a:cs typeface="+mn-cs"/>
              </a:rPr>
              <a:t> SQL </a:t>
            </a:r>
            <a:r>
              <a:rPr lang="en-US" b="1" dirty="0" smtClean="0">
                <a:cs typeface="+mn-cs"/>
              </a:rPr>
              <a:t>like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umgesetzt</a:t>
            </a:r>
            <a:r>
              <a:rPr lang="en-US" dirty="0" smtClean="0">
                <a:cs typeface="+mn-cs"/>
              </a:rPr>
              <a:t> (</a:t>
            </a:r>
            <a:r>
              <a:rPr lang="en-US" dirty="0" err="1" smtClean="0">
                <a:cs typeface="+mn-cs"/>
              </a:rPr>
              <a:t>vgl</a:t>
            </a:r>
            <a:r>
              <a:rPr lang="en-US" dirty="0" smtClean="0">
                <a:cs typeface="+mn-cs"/>
              </a:rPr>
              <a:t>. </a:t>
            </a:r>
            <a:r>
              <a:rPr lang="en-US" dirty="0" err="1" smtClean="0">
                <a:cs typeface="+mn-cs"/>
              </a:rPr>
              <a:t>auch</a:t>
            </a:r>
            <a:r>
              <a:rPr lang="en-US" dirty="0" smtClean="0">
                <a:cs typeface="+mn-cs"/>
              </a:rPr>
              <a:t> </a:t>
            </a:r>
            <a:r>
              <a:rPr lang="en-US" b="1" dirty="0" smtClean="0">
                <a:cs typeface="+mn-cs"/>
              </a:rPr>
              <a:t>contains</a:t>
            </a:r>
            <a:r>
              <a:rPr lang="en-US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dirty="0" smtClean="0"/>
              <a:t>Das </a:t>
            </a:r>
            <a:r>
              <a:rPr lang="de-DE" dirty="0"/>
              <a:t>Prozentzeichen '%' steht für eine beliebige Zeichenkette mit 0 oder mehr </a:t>
            </a:r>
            <a:r>
              <a:rPr lang="de-DE" dirty="0" smtClean="0"/>
              <a:t>Zeichen</a:t>
            </a:r>
          </a:p>
          <a:p>
            <a:pPr marL="457200" lvl="1" indent="0">
              <a:buFontTx/>
              <a:buNone/>
              <a:defRPr/>
            </a:pPr>
            <a:r>
              <a:rPr lang="de-DE" sz="2000" b="1" dirty="0">
                <a:latin typeface="Courier New"/>
              </a:rPr>
              <a:t>SELECT</a:t>
            </a:r>
            <a:r>
              <a:rPr lang="de-DE" sz="2000" dirty="0">
                <a:latin typeface="Courier New"/>
              </a:rPr>
              <a:t> * </a:t>
            </a:r>
            <a:r>
              <a:rPr lang="de-DE" sz="2000" b="1" dirty="0">
                <a:latin typeface="Courier New"/>
              </a:rPr>
              <a:t>FROM</a:t>
            </a:r>
            <a:r>
              <a:rPr lang="de-DE" sz="2000" dirty="0">
                <a:latin typeface="Courier New"/>
              </a:rPr>
              <a:t> Versicherungsnehmer</a:t>
            </a:r>
          </a:p>
          <a:p>
            <a:pPr marL="457200" lvl="1" indent="0">
              <a:buFontTx/>
              <a:buNone/>
              <a:defRPr/>
            </a:pPr>
            <a:r>
              <a:rPr lang="de-DE" sz="2000" dirty="0">
                <a:latin typeface="Courier New"/>
              </a:rPr>
              <a:t> </a:t>
            </a:r>
            <a:r>
              <a:rPr lang="de-DE" sz="2000" b="1" dirty="0">
                <a:latin typeface="Courier New"/>
              </a:rPr>
              <a:t>WHERE</a:t>
            </a:r>
            <a:r>
              <a:rPr lang="de-DE" sz="2000" dirty="0">
                <a:latin typeface="Courier New"/>
              </a:rPr>
              <a:t> Ort </a:t>
            </a:r>
            <a:r>
              <a:rPr lang="de-DE" sz="2000" b="1" dirty="0">
                <a:latin typeface="Courier New"/>
              </a:rPr>
              <a:t>LIKE</a:t>
            </a:r>
            <a:r>
              <a:rPr lang="de-DE" sz="2000" dirty="0">
                <a:latin typeface="Courier New"/>
              </a:rPr>
              <a:t> '%alt%';</a:t>
            </a:r>
            <a:endParaRPr lang="en-US" sz="2000" dirty="0" smtClean="0">
              <a:latin typeface="Courier New"/>
              <a:cs typeface="+mn-cs"/>
            </a:endParaRPr>
          </a:p>
          <a:p>
            <a:pPr eaLnBrk="1" hangingPunct="1">
              <a:defRPr/>
            </a:pPr>
            <a:r>
              <a:rPr lang="de-DE" dirty="0"/>
              <a:t>Der Unterstrich '_' steht für ein beliebiges einzelnes Zeichen, das an der betreffenden Stelle vorkommen </a:t>
            </a:r>
            <a:r>
              <a:rPr lang="de-DE" dirty="0" smtClean="0"/>
              <a:t>soll. </a:t>
            </a:r>
            <a:endParaRPr lang="de-DE" dirty="0"/>
          </a:p>
        </p:txBody>
      </p:sp>
      <p:sp>
        <p:nvSpPr>
          <p:cNvPr id="48132" name="Rechteck 1"/>
          <p:cNvSpPr>
            <a:spLocks noChangeArrowheads="1"/>
          </p:cNvSpPr>
          <p:nvPr/>
        </p:nvSpPr>
        <p:spPr bwMode="auto">
          <a:xfrm>
            <a:off x="2339975" y="6300788"/>
            <a:ext cx="4375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[T.Amagasa, T.Shimura, S.Uemura 2001]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BE979-7457-D942-85C9-C76EAB4EA476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3568" name="Group 80"/>
          <p:cNvGraphicFramePr>
            <a:graphicFrameLocks noGrp="1"/>
          </p:cNvGraphicFramePr>
          <p:nvPr/>
        </p:nvGraphicFramePr>
        <p:xfrm>
          <a:off x="1524000" y="1341438"/>
          <a:ext cx="6096000" cy="4038603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Pathexpr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bib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paper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/bib/paper/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year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author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title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/bib/book/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publisher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69" name="Text Box 81"/>
          <p:cNvSpPr txBox="1">
            <a:spLocks noChangeArrowheads="1"/>
          </p:cNvSpPr>
          <p:nvPr/>
        </p:nvSpPr>
        <p:spPr bwMode="auto">
          <a:xfrm>
            <a:off x="304800" y="1417638"/>
            <a:ext cx="9064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Path</a:t>
            </a:r>
          </a:p>
        </p:txBody>
      </p:sp>
      <p:sp>
        <p:nvSpPr>
          <p:cNvPr id="63570" name="Text Box 82"/>
          <p:cNvSpPr txBox="1">
            <a:spLocks noChangeArrowheads="1"/>
          </p:cNvSpPr>
          <p:nvPr/>
        </p:nvSpPr>
        <p:spPr bwMode="auto">
          <a:xfrm>
            <a:off x="1258888" y="5516563"/>
            <a:ext cx="68453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vorkommenden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Annahme</a:t>
            </a:r>
            <a:r>
              <a:rPr lang="en-US" dirty="0">
                <a:solidFill>
                  <a:srgbClr val="CC0000"/>
                </a:solidFill>
                <a:cs typeface="+mn-cs"/>
              </a:rPr>
              <a:t>: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Nicht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zu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viele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verschiedene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Pfadbezeichner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notwendig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90E4F6-B043-AE42-BC99-1889F2E1E5E2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graphicFrame>
        <p:nvGraphicFramePr>
          <p:cNvPr id="64643" name="Group 131"/>
          <p:cNvGraphicFramePr>
            <a:graphicFrameLocks noGrp="1"/>
          </p:cNvGraphicFramePr>
          <p:nvPr/>
        </p:nvGraphicFramePr>
        <p:xfrm>
          <a:off x="2057400" y="1641475"/>
          <a:ext cx="3886200" cy="3352800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pathID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ParentID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7" name="Text Box 35"/>
          <p:cNvSpPr txBox="1">
            <a:spLocks noChangeArrowheads="1"/>
          </p:cNvSpPr>
          <p:nvPr/>
        </p:nvSpPr>
        <p:spPr bwMode="auto">
          <a:xfrm>
            <a:off x="138113" y="1412875"/>
            <a:ext cx="15382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Element</a:t>
            </a:r>
          </a:p>
        </p:txBody>
      </p:sp>
      <p:sp>
        <p:nvSpPr>
          <p:cNvPr id="64735" name="Text Box 223"/>
          <p:cNvSpPr txBox="1">
            <a:spLocks noChangeArrowheads="1"/>
          </p:cNvSpPr>
          <p:nvPr/>
        </p:nvSpPr>
        <p:spPr bwMode="auto">
          <a:xfrm>
            <a:off x="1757363" y="5451475"/>
            <a:ext cx="6232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Knoten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(Baum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Höhe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h hat max. 2</a:t>
            </a:r>
            <a:r>
              <a:rPr lang="en-US" baseline="30000" dirty="0">
                <a:solidFill>
                  <a:srgbClr val="CC0000"/>
                </a:solidFill>
                <a:cs typeface="+mn-cs"/>
              </a:rPr>
              <a:t>h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Blätter</a:t>
            </a:r>
            <a:r>
              <a:rPr lang="en-US" dirty="0">
                <a:solidFill>
                  <a:srgbClr val="CC0000"/>
                </a:solidFill>
                <a:cs typeface="+mn-cs"/>
              </a:rPr>
              <a:t>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0CA1DA-F4EB-C141-83C5-952B0EF82192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cs typeface="+mj-cs"/>
              </a:rPr>
              <a:t>Pfad</a:t>
            </a:r>
            <a:r>
              <a:rPr lang="en-US" dirty="0" smtClean="0">
                <a:cs typeface="+mj-cs"/>
              </a:rPr>
              <a:t>-Relations-</a:t>
            </a:r>
            <a:r>
              <a:rPr lang="en-US" dirty="0" err="1" smtClean="0">
                <a:cs typeface="+mj-cs"/>
              </a:rPr>
              <a:t>Methode</a:t>
            </a:r>
            <a:endParaRPr lang="en-US" dirty="0" smtClean="0">
              <a:cs typeface="+mj-cs"/>
            </a:endParaRPr>
          </a:p>
        </p:txBody>
      </p:sp>
      <p:sp>
        <p:nvSpPr>
          <p:cNvPr id="65608" name="Text Box 72"/>
          <p:cNvSpPr txBox="1">
            <a:spLocks noChangeArrowheads="1"/>
          </p:cNvSpPr>
          <p:nvPr/>
        </p:nvSpPr>
        <p:spPr bwMode="auto">
          <a:xfrm>
            <a:off x="609600" y="1701800"/>
            <a:ext cx="7715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cs typeface="+mn-cs"/>
              </a:rPr>
              <a:t>Val</a:t>
            </a:r>
          </a:p>
        </p:txBody>
      </p:sp>
      <p:graphicFrame>
        <p:nvGraphicFramePr>
          <p:cNvPr id="65609" name="Group 73"/>
          <p:cNvGraphicFramePr>
            <a:graphicFrameLocks noGrp="1"/>
          </p:cNvGraphicFramePr>
          <p:nvPr/>
        </p:nvGraphicFramePr>
        <p:xfrm>
          <a:off x="2590800" y="1628775"/>
          <a:ext cx="4343400" cy="3352800"/>
        </p:xfrm>
        <a:graphic>
          <a:graphicData uri="http://schemas.openxmlformats.org/drawingml/2006/table">
            <a:tbl>
              <a:tblPr/>
              <a:tblGrid>
                <a:gridCol w="1562100"/>
                <a:gridCol w="2781300"/>
              </a:tblGrid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NodeID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Smith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Tim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Wallace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The Best Cooking Book Ever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. .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5644" name="Text Box 108"/>
          <p:cNvSpPr txBox="1">
            <a:spLocks noChangeArrowheads="1"/>
          </p:cNvSpPr>
          <p:nvPr/>
        </p:nvSpPr>
        <p:spPr bwMode="auto">
          <a:xfrm>
            <a:off x="2514600" y="5133975"/>
            <a:ext cx="464978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Ein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Eintrag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für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jedes</a:t>
            </a:r>
            <a:r>
              <a:rPr lang="en-US" dirty="0">
                <a:solidFill>
                  <a:srgbClr val="CC0000"/>
                </a:solidFill>
                <a:cs typeface="+mn-cs"/>
              </a:rPr>
              <a:t> Blatt in der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Datenbasis</a:t>
            </a:r>
            <a:endParaRPr lang="en-US" dirty="0">
              <a:solidFill>
                <a:srgbClr val="CC0000"/>
              </a:solidFill>
              <a:cs typeface="+mn-cs"/>
            </a:endParaRPr>
          </a:p>
          <a:p>
            <a:pPr>
              <a:defRPr/>
            </a:pPr>
            <a:r>
              <a:rPr lang="en-US" dirty="0" err="1">
                <a:solidFill>
                  <a:srgbClr val="CC0000"/>
                </a:solidFill>
                <a:cs typeface="+mn-cs"/>
              </a:rPr>
              <a:t>Recht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große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err="1">
                <a:solidFill>
                  <a:srgbClr val="CC0000"/>
                </a:solidFill>
                <a:cs typeface="+mn-cs"/>
              </a:rPr>
              <a:t>Tabelle</a:t>
            </a:r>
            <a:endParaRPr lang="en-US" dirty="0">
              <a:solidFill>
                <a:srgbClr val="CC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6900" y="0"/>
            <a:ext cx="10282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615E-7B27-0A48-86AA-0A9B404B197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Pfad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-Relations-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Methode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wie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oben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vereinbart</a:t>
            </a: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586038" y="2133600"/>
            <a:ext cx="5154612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>
                <a:cs typeface="+mn-cs"/>
              </a:rPr>
              <a:t>/bib/paper[year=</a:t>
            </a:r>
            <a:r>
              <a:rPr lang="ja-JP" altLang="en-US" sz="2800">
                <a:latin typeface="Arial"/>
                <a:cs typeface="+mn-cs"/>
              </a:rPr>
              <a:t>“</a:t>
            </a:r>
            <a:r>
              <a:rPr lang="en-US" sz="2800">
                <a:cs typeface="+mn-cs"/>
              </a:rPr>
              <a:t>1986</a:t>
            </a:r>
            <a:r>
              <a:rPr lang="ja-JP" altLang="en-US" sz="2800">
                <a:latin typeface="Arial"/>
                <a:cs typeface="+mn-cs"/>
              </a:rPr>
              <a:t>”</a:t>
            </a:r>
            <a:r>
              <a:rPr lang="en-US" sz="2800">
                <a:cs typeface="+mn-cs"/>
              </a:rPr>
              <a:t>]//figure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j-cs"/>
              </a:rPr>
              <a:t>Semistrukturierte Datenbanken: Überblick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Datenspezifikationssprache XML</a:t>
            </a:r>
          </a:p>
          <a:p>
            <a:pPr lvl="1" eaLnBrk="1" hangingPunct="1">
              <a:defRPr/>
            </a:pPr>
            <a:r>
              <a:rPr lang="de-DE" dirty="0"/>
              <a:t>Gedacht zur Datenkommunikation und </a:t>
            </a:r>
            <a:r>
              <a:rPr lang="de-DE" dirty="0" smtClean="0"/>
              <a:t>–</a:t>
            </a:r>
            <a:r>
              <a:rPr lang="de-DE" dirty="0" err="1" smtClean="0"/>
              <a:t>integration</a:t>
            </a:r>
            <a:endParaRPr lang="de-DE" dirty="0" smtClean="0"/>
          </a:p>
          <a:p>
            <a:pPr lvl="1" eaLnBrk="1" hangingPunct="1">
              <a:defRPr/>
            </a:pPr>
            <a:r>
              <a:rPr lang="de-DE" dirty="0" smtClean="0"/>
              <a:t>Begriff des XML-“Dokuments“</a:t>
            </a:r>
            <a:endParaRPr lang="de-DE" dirty="0"/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Strukturprüfung möglich (DTD, XML-Schema)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Repräsentation von XML-Daten in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XPath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Übersetzung nach SQL möglich?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Anfragesprache </a:t>
            </a:r>
            <a:r>
              <a:rPr lang="de-DE" b="1" dirty="0" err="1" smtClean="0">
                <a:cs typeface="+mn-cs"/>
              </a:rPr>
              <a:t>XQuery</a:t>
            </a:r>
            <a:endParaRPr lang="de-DE" b="1" dirty="0" smtClean="0">
              <a:cs typeface="+mn-cs"/>
            </a:endParaRP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Beispiele</a:t>
            </a:r>
          </a:p>
          <a:p>
            <a:pPr lvl="1" eaLnBrk="1" hangingPunct="1">
              <a:defRPr/>
            </a:pPr>
            <a:r>
              <a:rPr lang="de-DE" dirty="0" smtClean="0">
                <a:cs typeface="+mn-cs"/>
              </a:rPr>
              <a:t>Einige Aspekte der optimierten Anfragebeantwortung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6F70B-FB08-3442-B7AA-79B6F37A6ED1}" type="slidenum">
              <a:rPr lang="de-DE"/>
              <a:pPr>
                <a:defRPr/>
              </a:pPr>
              <a:t>4</a:t>
            </a:fld>
            <a:endParaRPr lang="de-DE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0"/>
            <a:ext cx="2066925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8424863" cy="4914900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/>
              <a:t>Können</a:t>
            </a:r>
            <a:r>
              <a:rPr lang="en-US" sz="2400" dirty="0" smtClean="0"/>
              <a:t> </a:t>
            </a:r>
            <a:r>
              <a:rPr lang="en-US" sz="2400" dirty="0" err="1" smtClean="0"/>
              <a:t>wir</a:t>
            </a:r>
            <a:r>
              <a:rPr lang="en-US" sz="2400" dirty="0" smtClean="0"/>
              <a:t> //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relationalen</a:t>
            </a:r>
            <a:r>
              <a:rPr lang="en-US" sz="2400" dirty="0" smtClean="0"/>
              <a:t> </a:t>
            </a:r>
            <a:r>
              <a:rPr lang="en-US" sz="2400" dirty="0" err="1" smtClean="0"/>
              <a:t>Techniken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err="1" smtClean="0"/>
              <a:t>besser</a:t>
            </a:r>
            <a:r>
              <a:rPr lang="en-US" sz="2400" dirty="0" smtClean="0"/>
              <a:t> </a:t>
            </a:r>
            <a:r>
              <a:rPr lang="en-US" sz="2400" dirty="0" err="1" smtClean="0"/>
              <a:t>unterstützen</a:t>
            </a:r>
            <a:r>
              <a:rPr lang="en-US" sz="2400" dirty="0" smtClean="0"/>
              <a:t>? </a:t>
            </a:r>
          </a:p>
          <a:p>
            <a:pPr lvl="1">
              <a:defRPr/>
            </a:pPr>
            <a:r>
              <a:rPr lang="en-US" sz="2200" dirty="0" err="1" smtClean="0"/>
              <a:t>Bereichsindex</a:t>
            </a:r>
            <a:r>
              <a:rPr lang="en-US" sz="2200" dirty="0" smtClean="0"/>
              <a:t> (D-Labeling)</a:t>
            </a:r>
          </a:p>
          <a:p>
            <a:pPr lvl="1">
              <a:defRPr/>
            </a:pPr>
            <a:r>
              <a:rPr lang="en-US" sz="2200" dirty="0" err="1" smtClean="0"/>
              <a:t>Pfadindex</a:t>
            </a:r>
            <a:r>
              <a:rPr lang="en-US" sz="2200" dirty="0" smtClean="0"/>
              <a:t> (P-Labeling)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die </a:t>
            </a:r>
            <a:r>
              <a:rPr lang="en-US" dirty="0" err="1" smtClean="0"/>
              <a:t>Anzahl</a:t>
            </a:r>
            <a:r>
              <a:rPr lang="en-US" dirty="0" smtClean="0"/>
              <a:t> der IO-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reduzieren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err="1" smtClean="0"/>
              <a:t>Können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Join-</a:t>
            </a:r>
            <a:r>
              <a:rPr lang="en-US" dirty="0" err="1" smtClean="0"/>
              <a:t>Operationen</a:t>
            </a:r>
            <a:r>
              <a:rPr lang="en-US" dirty="0" smtClean="0"/>
              <a:t> </a:t>
            </a:r>
            <a:r>
              <a:rPr lang="en-US" dirty="0" err="1" smtClean="0"/>
              <a:t>optimieren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500" dirty="0">
                <a:ea typeface="SimSun" charset="0"/>
                <a:cs typeface="SimSun" charset="0"/>
              </a:rPr>
              <a:t>Motivation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D51375-8C56-C34F-AE00-F221737119FD}" type="slidenum">
              <a:rPr lang="de-DE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75688" cy="503238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ea typeface="SimSun" charset="0"/>
                <a:cs typeface="SimSun" charset="0"/>
              </a:rPr>
              <a:t>D</a:t>
            </a:r>
            <a:r>
              <a:rPr lang="en-US" altLang="zh-CN" dirty="0" smtClean="0">
                <a:ea typeface="SimSun" charset="0"/>
                <a:cs typeface="SimSun" charset="0"/>
              </a:rPr>
              <a:t>-</a:t>
            </a:r>
            <a:r>
              <a:rPr lang="en-US" altLang="zh-CN" dirty="0" err="1" smtClean="0">
                <a:ea typeface="SimSun" charset="0"/>
                <a:cs typeface="SimSun" charset="0"/>
              </a:rPr>
              <a:t>Beschriftung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 err="1" smtClean="0">
                <a:ea typeface="SimSun" charset="0"/>
                <a:cs typeface="SimSun" charset="0"/>
              </a:rPr>
              <a:t>Dynamische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Intervallkodierung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body" sz="half" idx="2"/>
          </p:nvPr>
        </p:nvSpPr>
        <p:spPr>
          <a:xfrm>
            <a:off x="5003800" y="1125538"/>
            <a:ext cx="3944938" cy="4684712"/>
          </a:xfrm>
        </p:spPr>
        <p:txBody>
          <a:bodyPr/>
          <a:lstStyle/>
          <a:p>
            <a:pPr>
              <a:defRPr/>
            </a:pPr>
            <a:r>
              <a:rPr lang="en-US" altLang="zh-CN" sz="2600" dirty="0" err="1" smtClean="0">
                <a:ea typeface="SimSun" charset="0"/>
                <a:cs typeface="SimSun" charset="0"/>
              </a:rPr>
              <a:t>Beschriftung</a:t>
            </a:r>
            <a:r>
              <a:rPr lang="en-US" altLang="zh-CN" sz="2600" dirty="0" smtClean="0">
                <a:ea typeface="SimSun" charset="0"/>
                <a:cs typeface="SimSun" charset="0"/>
              </a:rPr>
              <a:t> </a:t>
            </a:r>
            <a:br>
              <a:rPr lang="en-US" altLang="zh-CN" sz="2600" dirty="0" smtClean="0">
                <a:ea typeface="SimSun" charset="0"/>
                <a:cs typeface="SimSun" charset="0"/>
              </a:rPr>
            </a:br>
            <a:r>
              <a:rPr lang="en-US" altLang="zh-CN" sz="2600" dirty="0" smtClean="0">
                <a:ea typeface="SimSun" charset="0"/>
                <a:cs typeface="SimSun" charset="0"/>
              </a:rPr>
              <a:t>(Start</a:t>
            </a:r>
            <a:r>
              <a:rPr lang="en-US" altLang="zh-CN" sz="2600" dirty="0">
                <a:ea typeface="SimSun" charset="0"/>
                <a:cs typeface="SimSun" charset="0"/>
              </a:rPr>
              <a:t>,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Ende</a:t>
            </a:r>
            <a:r>
              <a:rPr lang="en-US" altLang="zh-CN" sz="2600" dirty="0" smtClean="0">
                <a:ea typeface="SimSun" charset="0"/>
                <a:cs typeface="SimSun" charset="0"/>
              </a:rPr>
              <a:t>,</a:t>
            </a:r>
            <a:r>
              <a:rPr lang="en-US" altLang="zh-CN" sz="2600" dirty="0">
                <a:ea typeface="SimSun" charset="0"/>
                <a:cs typeface="SimSun" charset="0"/>
              </a:rPr>
              <a:t>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Ebene</a:t>
            </a:r>
            <a:r>
              <a:rPr lang="en-US" altLang="zh-CN" sz="2600" dirty="0" smtClean="0">
                <a:ea typeface="SimSun" charset="0"/>
                <a:cs typeface="SimSun" charset="0"/>
              </a:rPr>
              <a:t>) </a:t>
            </a:r>
            <a:br>
              <a:rPr lang="en-US" altLang="zh-CN" sz="2600" dirty="0" smtClean="0">
                <a:ea typeface="SimSun" charset="0"/>
                <a:cs typeface="SimSun" charset="0"/>
              </a:rPr>
            </a:br>
            <a:r>
              <a:rPr lang="en-US" altLang="zh-CN" sz="2600" dirty="0" err="1" smtClean="0">
                <a:ea typeface="SimSun" charset="0"/>
                <a:cs typeface="SimSun" charset="0"/>
              </a:rPr>
              <a:t>kann</a:t>
            </a:r>
            <a:r>
              <a:rPr lang="en-US" altLang="zh-CN" sz="2600" dirty="0" smtClean="0">
                <a:ea typeface="SimSun" charset="0"/>
                <a:cs typeface="SimSun" charset="0"/>
              </a:rPr>
              <a:t>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verwendet</a:t>
            </a:r>
            <a:r>
              <a:rPr lang="en-US" altLang="zh-CN" sz="2600" dirty="0" smtClean="0">
                <a:ea typeface="SimSun" charset="0"/>
                <a:cs typeface="SimSun" charset="0"/>
              </a:rPr>
              <a:t>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werden</a:t>
            </a:r>
            <a:r>
              <a:rPr lang="en-US" altLang="zh-CN" sz="2600" dirty="0" smtClean="0">
                <a:ea typeface="SimSun" charset="0"/>
                <a:cs typeface="SimSun" charset="0"/>
              </a:rPr>
              <a:t>, um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Vorgänger-Nachfolger-Beziehungen</a:t>
            </a:r>
            <a:r>
              <a:rPr lang="en-US" altLang="zh-CN" sz="2600" dirty="0" smtClean="0">
                <a:ea typeface="SimSun" charset="0"/>
                <a:cs typeface="SimSun" charset="0"/>
              </a:rPr>
              <a:t> in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sz="2600" dirty="0" smtClean="0">
                <a:ea typeface="SimSun" charset="0"/>
                <a:cs typeface="SimSun" charset="0"/>
              </a:rPr>
              <a:t> Baum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600" dirty="0" smtClean="0">
                <a:ea typeface="SimSun" charset="0"/>
                <a:cs typeface="SimSun" charset="0"/>
              </a:rPr>
              <a:t> </a:t>
            </a:r>
            <a:r>
              <a:rPr lang="en-US" altLang="zh-CN" sz="2600" dirty="0" err="1" smtClean="0">
                <a:ea typeface="SimSun" charset="0"/>
                <a:cs typeface="SimSun" charset="0"/>
              </a:rPr>
              <a:t>entdecken</a:t>
            </a:r>
            <a:endParaRPr lang="en-US" altLang="zh-CN" sz="2600" dirty="0" smtClean="0">
              <a:ea typeface="SimSun" charset="0"/>
              <a:cs typeface="SimSun" charset="0"/>
            </a:endParaRPr>
          </a:p>
        </p:txBody>
      </p:sp>
      <p:grpSp>
        <p:nvGrpSpPr>
          <p:cNvPr id="55299" name="Group 37"/>
          <p:cNvGrpSpPr>
            <a:grpSpLocks/>
          </p:cNvGrpSpPr>
          <p:nvPr/>
        </p:nvGrpSpPr>
        <p:grpSpPr bwMode="auto">
          <a:xfrm>
            <a:off x="107950" y="1760538"/>
            <a:ext cx="4225925" cy="4189412"/>
            <a:chOff x="288" y="1009"/>
            <a:chExt cx="2662" cy="2639"/>
          </a:xfrm>
        </p:grpSpPr>
        <p:sp>
          <p:nvSpPr>
            <p:cNvPr id="7170" name="Rectangle 2"/>
            <p:cNvSpPr>
              <a:spLocks noChangeArrowheads="1"/>
            </p:cNvSpPr>
            <p:nvPr/>
          </p:nvSpPr>
          <p:spPr bwMode="auto">
            <a:xfrm>
              <a:off x="1344" y="1390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1748" y="1764"/>
              <a:ext cx="1104" cy="232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1417" y="1009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books</a:t>
              </a: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417" y="1378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book</a:t>
              </a:r>
            </a:p>
          </p:txBody>
        </p:sp>
        <p:sp>
          <p:nvSpPr>
            <p:cNvPr id="7175" name="Text Box 7"/>
            <p:cNvSpPr txBox="1">
              <a:spLocks noChangeArrowheads="1"/>
            </p:cNvSpPr>
            <p:nvPr/>
          </p:nvSpPr>
          <p:spPr bwMode="auto">
            <a:xfrm>
              <a:off x="446" y="1798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76" name="Text Box 8"/>
            <p:cNvSpPr txBox="1">
              <a:spLocks noChangeArrowheads="1"/>
            </p:cNvSpPr>
            <p:nvPr/>
          </p:nvSpPr>
          <p:spPr bwMode="auto">
            <a:xfrm>
              <a:off x="1921" y="179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1573" y="1164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8" name="Line 10"/>
            <p:cNvSpPr>
              <a:spLocks noChangeShapeType="1"/>
            </p:cNvSpPr>
            <p:nvPr/>
          </p:nvSpPr>
          <p:spPr bwMode="auto">
            <a:xfrm flipH="1">
              <a:off x="1008" y="1554"/>
              <a:ext cx="572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79" name="Line 11"/>
            <p:cNvSpPr>
              <a:spLocks noChangeShapeType="1"/>
            </p:cNvSpPr>
            <p:nvPr/>
          </p:nvSpPr>
          <p:spPr bwMode="auto">
            <a:xfrm>
              <a:off x="1580" y="1554"/>
              <a:ext cx="484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0" name="Text Box 12"/>
            <p:cNvSpPr txBox="1">
              <a:spLocks noChangeArrowheads="1"/>
            </p:cNvSpPr>
            <p:nvPr/>
          </p:nvSpPr>
          <p:spPr bwMode="auto">
            <a:xfrm>
              <a:off x="1091" y="2254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232" y="1973"/>
              <a:ext cx="888" cy="2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2" name="Text Box 14"/>
            <p:cNvSpPr txBox="1">
              <a:spLocks noChangeArrowheads="1"/>
            </p:cNvSpPr>
            <p:nvPr/>
          </p:nvSpPr>
          <p:spPr bwMode="auto">
            <a:xfrm>
              <a:off x="1875" y="2247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section</a:t>
              </a:r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 flipH="1">
              <a:off x="1673" y="2459"/>
              <a:ext cx="448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1481" y="2701"/>
              <a:ext cx="3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title</a:t>
              </a:r>
            </a:p>
          </p:txBody>
        </p:sp>
        <p:sp>
          <p:nvSpPr>
            <p:cNvPr id="7185" name="Text Box 17"/>
            <p:cNvSpPr txBox="1">
              <a:spLocks noChangeArrowheads="1"/>
            </p:cNvSpPr>
            <p:nvPr/>
          </p:nvSpPr>
          <p:spPr bwMode="auto">
            <a:xfrm>
              <a:off x="1978" y="2701"/>
              <a:ext cx="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figure</a:t>
              </a:r>
            </a:p>
          </p:txBody>
        </p:sp>
        <p:sp>
          <p:nvSpPr>
            <p:cNvPr id="7186" name="Line 18"/>
            <p:cNvSpPr>
              <a:spLocks noChangeShapeType="1"/>
            </p:cNvSpPr>
            <p:nvPr/>
          </p:nvSpPr>
          <p:spPr bwMode="auto">
            <a:xfrm>
              <a:off x="2120" y="2876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7" name="Text Box 19"/>
            <p:cNvSpPr txBox="1">
              <a:spLocks noChangeArrowheads="1"/>
            </p:cNvSpPr>
            <p:nvPr/>
          </p:nvSpPr>
          <p:spPr bwMode="auto">
            <a:xfrm>
              <a:off x="1881" y="3089"/>
              <a:ext cx="7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description</a:t>
              </a:r>
            </a:p>
          </p:txBody>
        </p:sp>
        <p:sp>
          <p:nvSpPr>
            <p:cNvPr id="7188" name="Line 20"/>
            <p:cNvSpPr>
              <a:spLocks noChangeShapeType="1"/>
            </p:cNvSpPr>
            <p:nvPr/>
          </p:nvSpPr>
          <p:spPr bwMode="auto">
            <a:xfrm>
              <a:off x="2120" y="2459"/>
              <a:ext cx="0" cy="24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89" name="Text Box 21"/>
            <p:cNvSpPr txBox="1">
              <a:spLocks noChangeArrowheads="1"/>
            </p:cNvSpPr>
            <p:nvPr/>
          </p:nvSpPr>
          <p:spPr bwMode="auto">
            <a:xfrm>
              <a:off x="288" y="1936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Times New Roman" charset="0"/>
                </a:rPr>
                <a:t>“The lord of the rings …”</a:t>
              </a:r>
            </a:p>
          </p:txBody>
        </p:sp>
        <p:sp>
          <p:nvSpPr>
            <p:cNvPr id="7190" name="Text Box 22"/>
            <p:cNvSpPr txBox="1">
              <a:spLocks noChangeArrowheads="1"/>
            </p:cNvSpPr>
            <p:nvPr/>
          </p:nvSpPr>
          <p:spPr bwMode="auto">
            <a:xfrm>
              <a:off x="912" y="2388"/>
              <a:ext cx="71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“Locating middle-earth”</a:t>
              </a:r>
            </a:p>
          </p:txBody>
        </p:sp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1373" y="2847"/>
              <a:ext cx="605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Times New Roman" charset="0"/>
                </a:rPr>
                <a:t>“A hall fit for a king”</a:t>
              </a:r>
            </a:p>
          </p:txBody>
        </p:sp>
        <p:sp>
          <p:nvSpPr>
            <p:cNvPr id="7192" name="Text Box 24"/>
            <p:cNvSpPr txBox="1">
              <a:spLocks noChangeArrowheads="1"/>
            </p:cNvSpPr>
            <p:nvPr/>
          </p:nvSpPr>
          <p:spPr bwMode="auto">
            <a:xfrm>
              <a:off x="1824" y="3244"/>
              <a:ext cx="112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“King Theoden's </a:t>
              </a:r>
            </a:p>
            <a:p>
              <a:pPr eaLnBrk="0" hangingPunct="0">
                <a:defRPr/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golden hall”</a:t>
              </a:r>
            </a:p>
          </p:txBody>
        </p:sp>
        <p:sp>
          <p:nvSpPr>
            <p:cNvPr id="7193" name="Text Box 25"/>
            <p:cNvSpPr txBox="1">
              <a:spLocks noChangeArrowheads="1"/>
            </p:cNvSpPr>
            <p:nvPr/>
          </p:nvSpPr>
          <p:spPr bwMode="auto">
            <a:xfrm>
              <a:off x="1646" y="1129"/>
              <a:ext cx="7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(1, 20000, 1)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4" name="Text Box 26"/>
            <p:cNvSpPr txBox="1">
              <a:spLocks noChangeArrowheads="1"/>
            </p:cNvSpPr>
            <p:nvPr/>
          </p:nvSpPr>
          <p:spPr bwMode="auto">
            <a:xfrm>
              <a:off x="1721" y="1426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(6, 1200, 2)</a:t>
              </a:r>
            </a:p>
          </p:txBody>
        </p:sp>
        <p:sp>
          <p:nvSpPr>
            <p:cNvPr id="7195" name="Text Box 27"/>
            <p:cNvSpPr txBox="1">
              <a:spLocks noChangeArrowheads="1"/>
            </p:cNvSpPr>
            <p:nvPr/>
          </p:nvSpPr>
          <p:spPr bwMode="auto">
            <a:xfrm>
              <a:off x="384" y="1654"/>
              <a:ext cx="5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(10,80,3)</a:t>
              </a:r>
            </a:p>
          </p:txBody>
        </p:sp>
        <p:sp>
          <p:nvSpPr>
            <p:cNvPr id="7196" name="Text Box 28"/>
            <p:cNvSpPr txBox="1">
              <a:spLocks noChangeArrowheads="1"/>
            </p:cNvSpPr>
            <p:nvPr/>
          </p:nvSpPr>
          <p:spPr bwMode="auto">
            <a:xfrm>
              <a:off x="2181" y="1695"/>
              <a:ext cx="68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(81, 250,3)</a:t>
              </a:r>
            </a:p>
          </p:txBody>
        </p:sp>
        <p:sp>
          <p:nvSpPr>
            <p:cNvPr id="7197" name="Text Box 29"/>
            <p:cNvSpPr txBox="1">
              <a:spLocks noChangeArrowheads="1"/>
            </p:cNvSpPr>
            <p:nvPr/>
          </p:nvSpPr>
          <p:spPr bwMode="auto">
            <a:xfrm>
              <a:off x="2572" y="2556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8" name="Text Box 30"/>
            <p:cNvSpPr txBox="1">
              <a:spLocks noChangeArrowheads="1"/>
            </p:cNvSpPr>
            <p:nvPr/>
          </p:nvSpPr>
          <p:spPr bwMode="auto">
            <a:xfrm>
              <a:off x="2578" y="174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199" name="Text Box 31"/>
            <p:cNvSpPr txBox="1">
              <a:spLocks noChangeArrowheads="1"/>
            </p:cNvSpPr>
            <p:nvPr/>
          </p:nvSpPr>
          <p:spPr bwMode="auto">
            <a:xfrm>
              <a:off x="2524" y="1030"/>
              <a:ext cx="356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4000">
                  <a:latin typeface="Times New Roman" charset="0"/>
                </a:rPr>
                <a:t>...</a:t>
              </a:r>
              <a:endParaRPr lang="en-US" sz="2400">
                <a:latin typeface="Times New Roman" charset="0"/>
              </a:endParaRPr>
            </a:p>
          </p:txBody>
        </p:sp>
        <p:sp>
          <p:nvSpPr>
            <p:cNvPr id="7200" name="Line 32"/>
            <p:cNvSpPr>
              <a:spLocks noChangeShapeType="1"/>
            </p:cNvSpPr>
            <p:nvPr/>
          </p:nvSpPr>
          <p:spPr bwMode="auto">
            <a:xfrm>
              <a:off x="2120" y="1981"/>
              <a:ext cx="0" cy="24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201" name="Text Box 33"/>
            <p:cNvSpPr txBox="1">
              <a:spLocks noChangeArrowheads="1"/>
            </p:cNvSpPr>
            <p:nvPr/>
          </p:nvSpPr>
          <p:spPr bwMode="auto">
            <a:xfrm>
              <a:off x="2198" y="2161"/>
              <a:ext cx="74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600">
                  <a:latin typeface="Times New Roman" charset="0"/>
                </a:rPr>
                <a:t>(100, 200,4)</a:t>
              </a:r>
            </a:p>
          </p:txBody>
        </p:sp>
      </p:grpSp>
      <p:sp>
        <p:nvSpPr>
          <p:cNvPr id="55300" name="Rechteck 1"/>
          <p:cNvSpPr>
            <a:spLocks noChangeArrowheads="1"/>
          </p:cNvSpPr>
          <p:nvPr/>
        </p:nvSpPr>
        <p:spPr bwMode="auto">
          <a:xfrm>
            <a:off x="4572000" y="5518150"/>
            <a:ext cx="457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baseline="30000">
                <a:solidFill>
                  <a:schemeClr val="accent2"/>
                </a:solidFill>
              </a:rPr>
              <a:t>D.DeHaan, D.Toman, M.Consens, and M.T.Ozsu. </a:t>
            </a:r>
            <a:br>
              <a:rPr lang="de-DE" baseline="30000">
                <a:solidFill>
                  <a:schemeClr val="accent2"/>
                </a:solidFill>
              </a:rPr>
            </a:br>
            <a:r>
              <a:rPr lang="de-DE" baseline="30000">
                <a:solidFill>
                  <a:schemeClr val="accent2"/>
                </a:solidFill>
              </a:rPr>
              <a:t>A comprehensive XQuery to SQL translation using dynamic interval encoding. In </a:t>
            </a:r>
            <a:r>
              <a:rPr lang="de-DE" i="1" baseline="30000">
                <a:solidFill>
                  <a:schemeClr val="accent2"/>
                </a:solidFill>
              </a:rPr>
              <a:t>Proceedings of SIGMOD</a:t>
            </a:r>
            <a:r>
              <a:rPr lang="de-DE" baseline="30000">
                <a:solidFill>
                  <a:schemeClr val="accent2"/>
                </a:solidFill>
              </a:rPr>
              <a:t>, 2001.</a:t>
            </a:r>
            <a:endParaRPr lang="de-DE">
              <a:solidFill>
                <a:schemeClr val="accent2"/>
              </a:solidFill>
            </a:endParaRPr>
          </a:p>
        </p:txBody>
      </p:sp>
      <p:sp>
        <p:nvSpPr>
          <p:cNvPr id="55301" name="Rechteck 1"/>
          <p:cNvSpPr>
            <a:spLocks noChangeArrowheads="1"/>
          </p:cNvSpPr>
          <p:nvPr/>
        </p:nvSpPr>
        <p:spPr bwMode="auto">
          <a:xfrm>
            <a:off x="4572000" y="6092825"/>
            <a:ext cx="45720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>
                <a:solidFill>
                  <a:schemeClr val="accent2"/>
                </a:solidFill>
              </a:rPr>
              <a:t>J. Celko. Trees, Databases and SQL. DBMS, 7(10):48–57, 1994.</a:t>
            </a:r>
          </a:p>
        </p:txBody>
      </p:sp>
      <p:sp>
        <p:nvSpPr>
          <p:cNvPr id="3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BCABA5-1C8E-2049-8B2B-B08D9BE7D23D}" type="slidenum">
              <a:rPr lang="de-DE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A4F987-E2F4-D140-9751-442DB7EFF00B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D-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Beschriftung</a:t>
            </a:r>
            <a:r>
              <a:rPr lang="en-US" sz="2800" dirty="0" smtClean="0">
                <a:solidFill>
                  <a:srgbClr val="FFFFFF"/>
                </a:solidFill>
                <a:latin typeface="Chalkduster"/>
                <a:cs typeface="+mj-cs"/>
              </a:rPr>
              <a:t>: </a:t>
            </a: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39850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Schema: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XPath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:</a:t>
            </a: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endParaRPr lang="en-US" dirty="0" smtClean="0">
              <a:solidFill>
                <a:srgbClr val="FFFFFF"/>
              </a:solidFill>
              <a:latin typeface="Chalkduster"/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SQL: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76600" y="2311400"/>
            <a:ext cx="56642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/book//author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276600" y="981075"/>
            <a:ext cx="6119813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9B0E5D-754F-8F43-9314-56A41F2AF0FE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Bild 1" descr="chaulkboard_bkgrnd_506x57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0"/>
            <a:ext cx="10280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F06113-BE9B-B64C-AA02-2674D4178FA2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rgbClr val="FFFFFF"/>
                </a:solidFill>
                <a:latin typeface="Chalkduster"/>
                <a:cs typeface="+mj-cs"/>
              </a:rPr>
              <a:t>Aufgabe</a:t>
            </a:r>
            <a:endParaRPr lang="en-US" sz="2800" dirty="0" smtClean="0">
              <a:solidFill>
                <a:srgbClr val="FFFFFF"/>
              </a:solidFill>
              <a:latin typeface="Chalkduster"/>
              <a:cs typeface="+mj-cs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229600" cy="360045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Wozu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dient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die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Ebenen-Angabe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?</a:t>
            </a:r>
          </a:p>
          <a:p>
            <a:pPr marL="0" indent="0" eaLnBrk="1" hangingPunct="1">
              <a:buFontTx/>
              <a:buNone/>
              <a:defRPr/>
            </a:pP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Finden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von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direkten</a:t>
            </a: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Chalkduster"/>
                <a:cs typeface="+mn-cs"/>
              </a:rPr>
              <a:t>Nachfahren</a:t>
            </a:r>
            <a:endParaRPr lang="en-US" dirty="0">
              <a:solidFill>
                <a:srgbClr val="FFFFFF"/>
              </a:solidFill>
              <a:latin typeface="Chalkduster"/>
              <a:cs typeface="+mn-cs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dirty="0" smtClean="0">
                <a:solidFill>
                  <a:srgbClr val="FFFFFF"/>
                </a:solidFill>
                <a:latin typeface="Chalkduster"/>
                <a:cs typeface="+mn-cs"/>
              </a:rPr>
              <a:t>(“Child”-Relation)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87450" y="1196975"/>
            <a:ext cx="61214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Book</a:t>
            </a:r>
            <a:r>
              <a:rPr lang="en-US" sz="2400" dirty="0">
                <a:latin typeface="Arial" charset="0"/>
                <a:cs typeface="+mn-cs"/>
              </a:rPr>
              <a:t>( BID, Title, Year,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  <a:p>
            <a:pPr eaLnBrk="0" hangingPunct="0">
              <a:defRPr/>
            </a:pPr>
            <a:r>
              <a:rPr lang="en-US" sz="2400" b="1" dirty="0">
                <a:latin typeface="Arial" charset="0"/>
                <a:cs typeface="+mn-cs"/>
              </a:rPr>
              <a:t>Author</a:t>
            </a:r>
            <a:r>
              <a:rPr lang="en-US" sz="2400" dirty="0">
                <a:latin typeface="Arial" charset="0"/>
                <a:cs typeface="+mn-cs"/>
              </a:rPr>
              <a:t>( AID, </a:t>
            </a:r>
            <a:r>
              <a:rPr lang="en-US" sz="2400" dirty="0" err="1">
                <a:latin typeface="Arial" charset="0"/>
                <a:cs typeface="+mn-cs"/>
              </a:rPr>
              <a:t>FirstName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LastName</a:t>
            </a:r>
            <a:r>
              <a:rPr lang="en-US" sz="2400" dirty="0">
                <a:latin typeface="Arial" charset="0"/>
                <a:cs typeface="+mn-cs"/>
              </a:rPr>
              <a:t/>
            </a:r>
            <a:br>
              <a:rPr lang="en-US" sz="2400" dirty="0">
                <a:latin typeface="Arial" charset="0"/>
                <a:cs typeface="+mn-cs"/>
              </a:rPr>
            </a:br>
            <a:r>
              <a:rPr lang="en-US" sz="2400" dirty="0">
                <a:latin typeface="Arial" charset="0"/>
                <a:cs typeface="+mn-cs"/>
              </a:rPr>
              <a:t>               Start, </a:t>
            </a:r>
            <a:r>
              <a:rPr lang="en-US" sz="2400" dirty="0" err="1">
                <a:latin typeface="Arial" charset="0"/>
                <a:cs typeface="+mn-cs"/>
              </a:rPr>
              <a:t>Ende</a:t>
            </a:r>
            <a:r>
              <a:rPr lang="en-US" sz="2400" dirty="0">
                <a:latin typeface="Arial" charset="0"/>
                <a:cs typeface="+mn-cs"/>
              </a:rPr>
              <a:t>, </a:t>
            </a:r>
            <a:r>
              <a:rPr lang="en-US" sz="2400" dirty="0" err="1">
                <a:latin typeface="Arial" charset="0"/>
                <a:cs typeface="+mn-cs"/>
              </a:rPr>
              <a:t>Ebene</a:t>
            </a:r>
            <a:r>
              <a:rPr lang="en-US" sz="2400" dirty="0">
                <a:latin typeface="Arial" charset="0"/>
                <a:cs typeface="+mn-cs"/>
              </a:rPr>
              <a:t> )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58888" y="5229225"/>
            <a:ext cx="6121400" cy="5286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sz="2800" dirty="0">
                <a:cs typeface="+mn-cs"/>
              </a:rPr>
              <a:t>/book/author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604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604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60419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604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7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604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9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XPath-Anfragesprache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604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604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604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/>
                  <a:t>XPath Implementierung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60433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4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</a:t>
              </a:r>
            </a:p>
          </p:txBody>
        </p:sp>
        <p:pic>
          <p:nvPicPr>
            <p:cNvPr id="604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60424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604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604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/>
                  <a:t>XML-Dokumentstruktur</a:t>
                </a: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36" name="Textplatzhalter 2"/>
          <p:cNvSpPr txBox="1">
            <a:spLocks/>
          </p:cNvSpPr>
          <p:nvPr/>
        </p:nvSpPr>
        <p:spPr bwMode="gray">
          <a:xfrm>
            <a:off x="3913188" y="6407150"/>
            <a:ext cx="5122862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200" dirty="0" smtClean="0"/>
              <a:t>Prof. Dr. Ralf </a:t>
            </a:r>
            <a:r>
              <a:rPr lang="en-US" sz="1200" dirty="0" err="1" smtClean="0"/>
              <a:t>Möller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FLWOR </a:t>
            </a:r>
            <a:r>
              <a:rPr lang="en-US" dirty="0"/>
              <a:t>(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Flower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)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  <a:r>
              <a:rPr lang="en-US" dirty="0" smtClean="0"/>
              <a:t>for.</a:t>
            </a:r>
            <a:r>
              <a:rPr lang="en-US" dirty="0"/>
              <a:t>.. </a:t>
            </a:r>
            <a:r>
              <a:rPr lang="en-US" dirty="0" smtClean="0"/>
              <a:t>let.</a:t>
            </a:r>
            <a:r>
              <a:rPr lang="en-US" dirty="0"/>
              <a:t>.. </a:t>
            </a:r>
          </a:p>
          <a:p>
            <a:pPr>
              <a:buFontTx/>
              <a:buNone/>
              <a:defRPr/>
            </a:pPr>
            <a:r>
              <a:rPr lang="en-US" dirty="0" smtClean="0"/>
              <a:t>where…</a:t>
            </a:r>
          </a:p>
          <a:p>
            <a:pPr>
              <a:buFontTx/>
              <a:buNone/>
              <a:defRPr/>
            </a:pPr>
            <a:r>
              <a:rPr lang="en-US" dirty="0" smtClean="0"/>
              <a:t>order by…</a:t>
            </a: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return.</a:t>
            </a:r>
            <a:r>
              <a:rPr lang="en-US" dirty="0"/>
              <a:t>..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512A19-466F-B34F-B7CD-F6AAEE9B9616}" type="slidenum">
              <a:rPr lang="de-DE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Unser </a:t>
            </a:r>
            <a:r>
              <a:rPr lang="en-US" dirty="0" err="1" smtClean="0"/>
              <a:t>Beispieldokument</a:t>
            </a:r>
            <a:r>
              <a:rPr lang="en-US" dirty="0" smtClean="0"/>
              <a:t> </a:t>
            </a:r>
            <a:r>
              <a:rPr lang="en-US" dirty="0" err="1" smtClean="0"/>
              <a:t>noch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CE4A3A-75EA-7C4C-B555-C883F9977705}" type="slidenum">
              <a:rPr lang="de-DE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/>
              <a:t>E</a:t>
            </a:r>
            <a:r>
              <a:rPr lang="en-US" dirty="0" err="1" smtClean="0"/>
              <a:t>rstes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Buchtitel</a:t>
            </a:r>
            <a:r>
              <a:rPr lang="en-US" dirty="0" smtClean="0"/>
              <a:t> die </a:t>
            </a:r>
            <a:r>
              <a:rPr lang="en-US" dirty="0" err="1" smtClean="0"/>
              <a:t>nach</a:t>
            </a:r>
            <a:r>
              <a:rPr lang="en-US" dirty="0" smtClean="0"/>
              <a:t> 1995 </a:t>
            </a:r>
            <a:r>
              <a:rPr lang="en-US" dirty="0" err="1" smtClean="0"/>
              <a:t>publiziert</a:t>
            </a:r>
            <a:r>
              <a:rPr lang="en-US" dirty="0" smtClean="0"/>
              <a:t> </a:t>
            </a:r>
            <a:r>
              <a:rPr lang="en-US" dirty="0" err="1" smtClean="0"/>
              <a:t>wurden</a:t>
            </a:r>
            <a:r>
              <a:rPr lang="en-US" dirty="0" smtClean="0"/>
              <a:t>: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von XML-</a:t>
            </a:r>
            <a:r>
              <a:rPr lang="en-US" dirty="0" err="1" smtClean="0"/>
              <a:t>Bäumen</a:t>
            </a:r>
            <a:endParaRPr lang="en-US" dirty="0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2060575"/>
            <a:ext cx="3429000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year</a:t>
            </a:r>
            <a:r>
              <a:rPr lang="en-US" dirty="0"/>
              <a:t> &gt; </a:t>
            </a:r>
            <a:r>
              <a:rPr lang="en-US" dirty="0" smtClean="0"/>
              <a:t>1995</a:t>
            </a:r>
            <a:endParaRPr lang="en-US" dirty="0"/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971550" y="4581525"/>
            <a:ext cx="2870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623F8-43FB-6844-BF4D-4DCBE89035F0}" type="slidenum">
              <a:rPr lang="de-DE"/>
              <a:pPr>
                <a:defRPr/>
              </a:pPr>
              <a:t>48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RETURN </a:t>
            </a:r>
            <a:r>
              <a:rPr lang="en-US" dirty="0" err="1" smtClean="0"/>
              <a:t>konstruiert</a:t>
            </a:r>
            <a:r>
              <a:rPr lang="en-US" dirty="0" smtClean="0"/>
              <a:t> </a:t>
            </a:r>
            <a:r>
              <a:rPr lang="en-US" dirty="0" err="1" smtClean="0"/>
              <a:t>Ergebnisliste</a:t>
            </a:r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772400" cy="41148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jeden</a:t>
            </a:r>
            <a:r>
              <a:rPr lang="en-US" dirty="0" smtClean="0"/>
              <a:t> Author </a:t>
            </a:r>
            <a:r>
              <a:rPr lang="en-US" dirty="0" err="1" smtClean="0"/>
              <a:t>eines</a:t>
            </a:r>
            <a:r>
              <a:rPr lang="en-US" dirty="0" smtClean="0"/>
              <a:t> </a:t>
            </a:r>
            <a:r>
              <a:rPr lang="en-US" dirty="0" err="1" smtClean="0"/>
              <a:t>Buches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“Morgan Kaufmann”,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veröffentlichten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 auf</a:t>
            </a:r>
            <a:endParaRPr lang="en-US" dirty="0"/>
          </a:p>
        </p:txBody>
      </p:sp>
      <p:sp>
        <p:nvSpPr>
          <p:cNvPr id="13316" name="Rectangle 1028"/>
          <p:cNvSpPr>
            <a:spLocks noChangeArrowheads="1"/>
          </p:cNvSpPr>
          <p:nvPr/>
        </p:nvSpPr>
        <p:spPr bwMode="auto">
          <a:xfrm>
            <a:off x="669925" y="2276475"/>
            <a:ext cx="7862888" cy="355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 </a:t>
            </a:r>
            <a:r>
              <a:rPr lang="en-US" u="sng" dirty="0" smtClean="0"/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dirty="0" smtClean="0"/>
              <a:t>(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br>
              <a:rPr lang="en-US" dirty="0">
                <a:latin typeface="Arial Unicode MS" charset="0"/>
                <a:cs typeface="Courier New" charset="0"/>
              </a:rPr>
            </a:br>
            <a:r>
              <a:rPr lang="en-US" dirty="0">
                <a:latin typeface="Arial Unicode MS" charset="0"/>
                <a:cs typeface="Courier New" charset="0"/>
              </a:rPr>
              <a:t>                             </a:t>
            </a:r>
            <a:r>
              <a:rPr lang="en-US" dirty="0" smtClean="0">
                <a:latin typeface="Arial Unicode MS" charset="0"/>
                <a:cs typeface="Courier New" charset="0"/>
              </a:rPr>
              <a:t>           </a:t>
            </a:r>
            <a:r>
              <a:rPr lang="en-US" dirty="0" smtClean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publisher</a:t>
            </a:r>
            <a:r>
              <a:rPr lang="en-US" dirty="0"/>
              <a:t>=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Morgan Kaufmann</a:t>
            </a:r>
            <a:r>
              <a:rPr lang="en-US" dirty="0">
                <a:latin typeface="Arial Unicode MS" charset="0"/>
                <a:cs typeface="Courier New" charset="0"/>
              </a:rPr>
              <a:t>"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{ 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$a,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   </a:t>
            </a: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[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=</a:t>
            </a:r>
            <a:r>
              <a:rPr lang="en-US" dirty="0">
                <a:solidFill>
                  <a:schemeClr val="accent2"/>
                </a:solidFill>
              </a:rPr>
              <a:t>$a</a:t>
            </a:r>
            <a:r>
              <a:rPr lang="en-US" dirty="0"/>
              <a:t>]/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    </a:t>
            </a: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$t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2"/>
                </a:solidFill>
              </a:rPr>
              <a:t>                  }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             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</a:p>
        </p:txBody>
      </p:sp>
      <p:sp>
        <p:nvSpPr>
          <p:cNvPr id="13317" name="Text Box 1029"/>
          <p:cNvSpPr txBox="1">
            <a:spLocks noChangeArrowheads="1"/>
          </p:cNvSpPr>
          <p:nvPr/>
        </p:nvSpPr>
        <p:spPr bwMode="auto">
          <a:xfrm>
            <a:off x="750888" y="5938838"/>
            <a:ext cx="72704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values </a:t>
            </a:r>
            <a:r>
              <a:rPr lang="en-US" dirty="0" smtClean="0">
                <a:latin typeface="Arial" charset="0"/>
              </a:rPr>
              <a:t>= </a:t>
            </a:r>
            <a:r>
              <a:rPr lang="en-US" dirty="0" err="1">
                <a:latin typeface="Arial" charset="0"/>
              </a:rPr>
              <a:t>Duplikateliminierung</a:t>
            </a:r>
            <a:r>
              <a:rPr lang="en-US" dirty="0">
                <a:latin typeface="Arial" charset="0"/>
              </a:rPr>
              <a:t>, </a:t>
            </a:r>
            <a:r>
              <a:rPr lang="en-US" dirty="0" err="1">
                <a:latin typeface="Arial" charset="0"/>
              </a:rPr>
              <a:t>dargestellt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über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Funktion</a:t>
            </a:r>
            <a:endParaRPr lang="en-US" dirty="0">
              <a:latin typeface="Arial" charset="0"/>
            </a:endParaRP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FC08C-B8A9-994D-B030-DCE52F8C3384}" type="slidenum">
              <a:rPr lang="de-DE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F99370-2ECD-F143-B777-53C147C0886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5364" name="Bild 4" descr="xml_at_wor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1223963"/>
            <a:ext cx="9186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0" y="0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366" name="Rechteck 6"/>
          <p:cNvSpPr>
            <a:spLocks noChangeArrowheads="1"/>
          </p:cNvSpPr>
          <p:nvPr/>
        </p:nvSpPr>
        <p:spPr bwMode="auto">
          <a:xfrm>
            <a:off x="899592" y="4725144"/>
            <a:ext cx="457200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dirty="0" err="1"/>
              <a:t>Acknowledgment</a:t>
            </a:r>
            <a:r>
              <a:rPr lang="de-DE" dirty="0"/>
              <a:t>: </a:t>
            </a:r>
            <a:r>
              <a:rPr lang="de-DE" dirty="0" err="1"/>
              <a:t>XPath</a:t>
            </a:r>
            <a:r>
              <a:rPr lang="de-DE" dirty="0"/>
              <a:t>-Präsentationen basieren auf Darstellungen von Dan </a:t>
            </a:r>
            <a:r>
              <a:rPr lang="de-DE" dirty="0" err="1"/>
              <a:t>Suciu</a:t>
            </a:r>
            <a:r>
              <a:rPr lang="de-DE" dirty="0"/>
              <a:t>, </a:t>
            </a:r>
            <a:br>
              <a:rPr lang="de-DE" dirty="0"/>
            </a:br>
            <a:r>
              <a:rPr lang="de-DE" dirty="0"/>
              <a:t>Univ. Washington</a:t>
            </a:r>
          </a:p>
          <a:p>
            <a:r>
              <a:rPr lang="de-DE" dirty="0">
                <a:hlinkClick r:id="rId3"/>
              </a:rPr>
              <a:t>http://www.cs.washington.edu/homes/suciu/COURSES/</a:t>
            </a:r>
            <a:r>
              <a:rPr lang="de-DE" dirty="0" smtClean="0">
                <a:hlinkClick r:id="rId3"/>
              </a:rPr>
              <a:t>590DS</a:t>
            </a:r>
            <a:endParaRPr lang="de-DE" dirty="0" smtClean="0"/>
          </a:p>
          <a:p>
            <a:r>
              <a:rPr lang="de-DE" dirty="0" smtClean="0"/>
              <a:t>Anpassungen für </a:t>
            </a:r>
            <a:r>
              <a:rPr lang="de-DE" dirty="0" err="1" smtClean="0"/>
              <a:t>XQuery</a:t>
            </a:r>
            <a:r>
              <a:rPr lang="de-DE" dirty="0" smtClean="0"/>
              <a:t> 3.0 sind erfolgt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</a:t>
            </a:r>
            <a:r>
              <a:rPr lang="en-US" dirty="0" err="1" smtClean="0"/>
              <a:t>Ergebnis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sog</a:t>
            </a:r>
            <a:r>
              <a:rPr lang="en-US" dirty="0" smtClean="0"/>
              <a:t>. </a:t>
            </a:r>
            <a:r>
              <a:rPr lang="en-US" dirty="0" err="1" smtClean="0"/>
              <a:t>Liste</a:t>
            </a:r>
            <a:endParaRPr lang="en-US" dirty="0"/>
          </a:p>
        </p:txBody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</a:t>
            </a:r>
            <a:endParaRPr lang="en-US" sz="28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  </a:t>
            </a:r>
            <a:r>
              <a:rPr lang="en-US" sz="2800" dirty="0" smtClean="0"/>
              <a:t> </a:t>
            </a:r>
            <a:r>
              <a:rPr lang="en-US" sz="2400" dirty="0" smtClean="0"/>
              <a:t>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&gt;Jones&lt;/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abc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def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</a:t>
            </a:r>
            <a:r>
              <a:rPr lang="en-US" sz="2400" dirty="0">
                <a:solidFill>
                  <a:srgbClr val="006600"/>
                </a:solidFill>
              </a:rPr>
              <a:t>result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 Smith &lt;/</a:t>
            </a:r>
            <a:r>
              <a:rPr lang="en-US" sz="2400" dirty="0">
                <a:solidFill>
                  <a:srgbClr val="006600"/>
                </a:solidFill>
              </a:rPr>
              <a:t>author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        &lt;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 </a:t>
            </a:r>
            <a:r>
              <a:rPr lang="en-US" sz="2400" dirty="0" err="1"/>
              <a:t>ghi</a:t>
            </a:r>
            <a:r>
              <a:rPr lang="en-US" sz="2400" dirty="0"/>
              <a:t> &lt;/</a:t>
            </a:r>
            <a:r>
              <a:rPr lang="en-US" sz="2400" dirty="0">
                <a:solidFill>
                  <a:srgbClr val="006600"/>
                </a:solidFill>
              </a:rPr>
              <a:t>title</a:t>
            </a:r>
            <a:r>
              <a:rPr lang="en-US" sz="2400" dirty="0"/>
              <a:t>&gt;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400" dirty="0"/>
              <a:t>   &lt;/</a:t>
            </a:r>
            <a:r>
              <a:rPr lang="en-US" sz="2400" dirty="0">
                <a:solidFill>
                  <a:srgbClr val="006600"/>
                </a:solidFill>
              </a:rPr>
              <a:t>result&gt;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2F6A-BB5A-E14B-A021-ACF55CC06F40}" type="slidenum">
              <a:rPr lang="de-DE"/>
              <a:pPr>
                <a:defRPr/>
              </a:pPr>
              <a:t>50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for und let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u="sng" dirty="0" smtClean="0"/>
              <a:t>for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in </a:t>
            </a:r>
            <a:r>
              <a:rPr lang="en-US" dirty="0" err="1"/>
              <a:t>expr</a:t>
            </a:r>
            <a:r>
              <a:rPr lang="en-US" dirty="0"/>
              <a:t>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jedem</a:t>
            </a:r>
            <a:r>
              <a:rPr lang="en-US" dirty="0" smtClean="0"/>
              <a:t> Element in der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u="sng" dirty="0" smtClean="0"/>
              <a:t>let</a:t>
            </a:r>
            <a:r>
              <a:rPr lang="en-US" dirty="0" smtClean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= </a:t>
            </a:r>
            <a:r>
              <a:rPr lang="en-US" dirty="0" err="1"/>
              <a:t>expr</a:t>
            </a:r>
            <a:r>
              <a:rPr lang="en-US" dirty="0"/>
              <a:t>   -- </a:t>
            </a: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$</a:t>
            </a:r>
            <a:r>
              <a:rPr lang="en-US" dirty="0">
                <a:solidFill>
                  <a:schemeClr val="accent2"/>
                </a:solidFill>
              </a:rPr>
              <a:t>x</a:t>
            </a:r>
            <a:r>
              <a:rPr lang="en-US" dirty="0"/>
              <a:t> </a:t>
            </a:r>
            <a:r>
              <a:rPr lang="en-US" dirty="0" smtClean="0"/>
              <a:t>an die </a:t>
            </a:r>
            <a:r>
              <a:rPr lang="en-US" dirty="0" err="1" smtClean="0"/>
              <a:t>ganze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expr</a:t>
            </a:r>
            <a:endParaRPr lang="en-US" dirty="0" smtClean="0"/>
          </a:p>
          <a:p>
            <a:pPr lvl="1">
              <a:defRPr/>
            </a:pPr>
            <a:r>
              <a:rPr lang="en-US" dirty="0" err="1" smtClean="0"/>
              <a:t>Nützlich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Teilausdrücke</a:t>
            </a:r>
            <a:r>
              <a:rPr lang="en-US" dirty="0" smtClean="0"/>
              <a:t> 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Aggregationen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F1C1F-EE19-AC48-AA8D-25D5D6B55736}" type="slidenum">
              <a:rPr lang="de-DE"/>
              <a:pPr>
                <a:defRPr/>
              </a:pPr>
              <a:t>51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Aggregation</a:t>
            </a:r>
            <a:endParaRPr lang="en-US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04800" y="5181600"/>
            <a:ext cx="89296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FF33CC"/>
                </a:solidFill>
                <a:latin typeface="Arial" charset="0"/>
              </a:rPr>
              <a:t>count</a:t>
            </a:r>
            <a:r>
              <a:rPr lang="en-US" dirty="0">
                <a:latin typeface="Arial" charset="0"/>
              </a:rPr>
              <a:t>  = </a:t>
            </a:r>
            <a:r>
              <a:rPr lang="en-US" dirty="0" err="1">
                <a:latin typeface="Arial" charset="0"/>
              </a:rPr>
              <a:t>eine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Aggregatfunktion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zur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Bestimmung</a:t>
            </a:r>
            <a:r>
              <a:rPr lang="en-US" dirty="0">
                <a:latin typeface="Arial" charset="0"/>
              </a:rPr>
              <a:t> der </a:t>
            </a:r>
            <a:r>
              <a:rPr lang="en-US" dirty="0" err="1">
                <a:latin typeface="Arial" charset="0"/>
              </a:rPr>
              <a:t>Anzahl</a:t>
            </a:r>
            <a:r>
              <a:rPr lang="en-US" dirty="0">
                <a:latin typeface="Arial" charset="0"/>
              </a:rPr>
              <a:t> von </a:t>
            </a:r>
            <a:r>
              <a:rPr lang="en-US" dirty="0" err="1">
                <a:latin typeface="Arial" charset="0"/>
              </a:rPr>
              <a:t>Elementen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einer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Liste</a:t>
            </a:r>
            <a:endParaRPr lang="en-US" dirty="0">
              <a:latin typeface="Arial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898525" y="1268413"/>
            <a:ext cx="7345363" cy="3632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{ 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for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u="sng" dirty="0">
                <a:latin typeface="Arial Unicode MS" charset="0"/>
                <a:cs typeface="Courier New" charset="0"/>
              </a:rPr>
              <a:t>in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sz="2000" dirty="0">
                <a:solidFill>
                  <a:srgbClr val="FF33CC"/>
                </a:solidFill>
                <a:cs typeface="Courier New" charset="0"/>
              </a:rPr>
              <a:t>-values </a:t>
            </a:r>
            <a:r>
              <a:rPr lang="en-US" sz="2000" dirty="0" smtClean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")//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)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let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 := 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>
                <a:solidFill>
                  <a:srgbClr val="008000"/>
                </a:solidFill>
                <a:latin typeface="Arial Unicode MS" charset="0"/>
                <a:cs typeface="Courier New" charset="0"/>
              </a:rPr>
              <a:t>/bib/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book</a:t>
            </a:r>
            <a:r>
              <a:rPr lang="en-US" sz="2000" dirty="0">
                <a:latin typeface="Arial Unicode MS" charset="0"/>
                <a:cs typeface="Courier New" charset="0"/>
              </a:rPr>
              <a:t>[</a:t>
            </a:r>
            <a:r>
              <a:rPr lang="en-US" sz="2000" dirty="0">
                <a:solidFill>
                  <a:srgbClr val="006600"/>
                </a:solidFill>
                <a:latin typeface="Arial Unicode MS" charset="0"/>
                <a:cs typeface="Courier New" charset="0"/>
              </a:rPr>
              <a:t>publisher</a:t>
            </a:r>
            <a:r>
              <a:rPr lang="en-US" sz="2000" dirty="0">
                <a:latin typeface="Arial Unicode MS" charset="0"/>
                <a:cs typeface="Courier New" charset="0"/>
              </a:rPr>
              <a:t> =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]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where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 smtClean="0">
                <a:solidFill>
                  <a:srgbClr val="FF33CC"/>
                </a:solidFill>
                <a:latin typeface="Arial Unicode MS" charset="0"/>
                <a:cs typeface="Courier New" charset="0"/>
              </a:rPr>
              <a:t>count</a:t>
            </a:r>
            <a:r>
              <a:rPr lang="en-US" sz="2000" dirty="0">
                <a:latin typeface="Arial Unicode MS" charset="0"/>
                <a:cs typeface="Courier New" charset="0"/>
              </a:rPr>
              <a:t>(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$b</a:t>
            </a:r>
            <a:r>
              <a:rPr lang="en-US" sz="2000" dirty="0">
                <a:latin typeface="Arial Unicode MS" charset="0"/>
                <a:cs typeface="Courier New" charset="0"/>
              </a:rPr>
              <a:t>) &gt; 100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   </a:t>
            </a:r>
            <a:r>
              <a:rPr lang="en-US" sz="2000" u="sng" dirty="0">
                <a:latin typeface="Arial Unicode MS" charset="0"/>
                <a:cs typeface="Courier New" charset="0"/>
              </a:rPr>
              <a:t>return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Unicode MS" charset="0"/>
                <a:cs typeface="Courier New" charset="0"/>
              </a:rPr>
              <a:t>$p</a:t>
            </a:r>
            <a:r>
              <a:rPr lang="en-US" sz="2000" dirty="0">
                <a:latin typeface="Arial Unicode MS" charset="0"/>
                <a:cs typeface="Courier New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    }</a:t>
            </a:r>
          </a:p>
          <a:p>
            <a:pPr>
              <a:spcBef>
                <a:spcPct val="50000"/>
              </a:spcBef>
              <a:defRPr/>
            </a:pPr>
            <a:r>
              <a:rPr lang="en-US" sz="2000" dirty="0">
                <a:latin typeface="Arial Unicode MS" charset="0"/>
                <a:cs typeface="Courier New" charset="0"/>
              </a:rPr>
              <a:t>&lt;/</a:t>
            </a:r>
            <a:r>
              <a:rPr lang="en-US" sz="2000" dirty="0" err="1">
                <a:solidFill>
                  <a:srgbClr val="006600"/>
                </a:solidFill>
                <a:latin typeface="Arial Unicode MS" charset="0"/>
                <a:cs typeface="Courier New" charset="0"/>
              </a:rPr>
              <a:t>big_publishers</a:t>
            </a:r>
            <a:r>
              <a:rPr lang="en-US" sz="2000" dirty="0">
                <a:latin typeface="Arial Unicode MS" charset="0"/>
                <a:cs typeface="Courier New" charset="0"/>
              </a:rPr>
              <a:t>&gt;</a:t>
            </a:r>
          </a:p>
        </p:txBody>
      </p:sp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288259-735F-1A4F-9272-99DEC2086F2B}" type="slidenum">
              <a:rPr lang="de-DE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XQuery: where</a:t>
            </a:r>
            <a:endParaRPr lang="en-US" dirty="0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Finde</a:t>
            </a:r>
            <a:r>
              <a:rPr lang="en-US" dirty="0" smtClean="0"/>
              <a:t> </a:t>
            </a:r>
            <a:r>
              <a:rPr lang="en-US" dirty="0" err="1" smtClean="0"/>
              <a:t>Bücher</a:t>
            </a:r>
            <a:r>
              <a:rPr lang="en-US" dirty="0" smtClean="0"/>
              <a:t>, </a:t>
            </a:r>
            <a:r>
              <a:rPr lang="en-US" dirty="0" err="1" smtClean="0"/>
              <a:t>deren</a:t>
            </a:r>
            <a:r>
              <a:rPr lang="en-US" dirty="0" smtClean="0"/>
              <a:t> </a:t>
            </a:r>
            <a:r>
              <a:rPr lang="en-US" dirty="0" err="1" smtClean="0"/>
              <a:t>Preis</a:t>
            </a:r>
            <a:r>
              <a:rPr lang="en-US" dirty="0" smtClean="0"/>
              <a:t> </a:t>
            </a:r>
            <a:r>
              <a:rPr lang="en-US" dirty="0" err="1" smtClean="0"/>
              <a:t>größer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der </a:t>
            </a:r>
            <a:r>
              <a:rPr lang="en-US" dirty="0" err="1" smtClean="0"/>
              <a:t>Durchschnitt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16388" name="Rectangle 1028"/>
          <p:cNvSpPr>
            <a:spLocks noChangeArrowheads="1"/>
          </p:cNvSpPr>
          <p:nvPr/>
        </p:nvSpPr>
        <p:spPr bwMode="auto">
          <a:xfrm>
            <a:off x="762000" y="2971800"/>
            <a:ext cx="6186488" cy="177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u="sng" dirty="0"/>
              <a:t>let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  <a:r>
              <a:rPr lang="en-US" sz="2000" dirty="0"/>
              <a:t>=</a:t>
            </a:r>
            <a:r>
              <a:rPr lang="en-US" sz="2000" dirty="0" err="1">
                <a:solidFill>
                  <a:srgbClr val="FF33CC"/>
                </a:solidFill>
              </a:rPr>
              <a:t>avg</a:t>
            </a:r>
            <a:r>
              <a:rPr lang="en-US" sz="2000" dirty="0"/>
              <a:t>(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for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 </a:t>
            </a:r>
            <a:r>
              <a:rPr lang="en-US" sz="2000" u="sng" dirty="0"/>
              <a:t>in</a:t>
            </a:r>
            <a:r>
              <a:rPr lang="en-US" sz="2000" dirty="0"/>
              <a:t> </a:t>
            </a:r>
            <a:r>
              <a:rPr lang="en-US" sz="2000" dirty="0">
                <a:latin typeface="Arial Unicode MS" charset="0"/>
                <a:cs typeface="Courier New" charset="0"/>
              </a:rPr>
              <a:t>doc("</a:t>
            </a:r>
            <a:r>
              <a:rPr lang="en-US" sz="2000" dirty="0" err="1">
                <a:latin typeface="Arial Unicode MS" charset="0"/>
                <a:cs typeface="Courier New" charset="0"/>
              </a:rPr>
              <a:t>bib.xml</a:t>
            </a:r>
            <a:r>
              <a:rPr lang="en-US" sz="2000" dirty="0">
                <a:latin typeface="Arial Unicode MS" charset="0"/>
                <a:cs typeface="Courier New" charset="0"/>
              </a:rPr>
              <a:t>")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bib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book</a:t>
            </a:r>
            <a:endParaRPr lang="en-US" sz="2000" dirty="0"/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where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6600"/>
                </a:solidFill>
              </a:rPr>
              <a:t>@price</a:t>
            </a:r>
            <a:r>
              <a:rPr lang="en-US" sz="2000" dirty="0"/>
              <a:t> &gt; </a:t>
            </a:r>
            <a:r>
              <a:rPr lang="en-US" sz="2000" dirty="0">
                <a:solidFill>
                  <a:schemeClr val="accent2"/>
                </a:solidFill>
              </a:rPr>
              <a:t>$a</a:t>
            </a:r>
          </a:p>
          <a:p>
            <a:pPr>
              <a:spcBef>
                <a:spcPct val="50000"/>
              </a:spcBef>
              <a:defRPr/>
            </a:pPr>
            <a:r>
              <a:rPr lang="en-US" sz="2000" u="sng" dirty="0"/>
              <a:t>return</a:t>
            </a:r>
            <a:r>
              <a:rPr lang="en-US" sz="2000" dirty="0"/>
              <a:t> </a:t>
            </a:r>
            <a:r>
              <a:rPr lang="en-US" sz="2000" dirty="0">
                <a:solidFill>
                  <a:schemeClr val="accent2"/>
                </a:solidFill>
              </a:rPr>
              <a:t>$b</a:t>
            </a:r>
          </a:p>
        </p:txBody>
      </p:sp>
      <p:sp>
        <p:nvSpPr>
          <p:cNvPr id="16389" name="Line 1029"/>
          <p:cNvSpPr>
            <a:spLocks noChangeShapeType="1"/>
          </p:cNvSpPr>
          <p:nvPr/>
        </p:nvSpPr>
        <p:spPr bwMode="auto">
          <a:xfrm>
            <a:off x="1835150" y="2060575"/>
            <a:ext cx="144463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C2B84-57CE-824F-8A21-FC5BEA800A49}" type="slidenum">
              <a:rPr lang="de-DE"/>
              <a:pPr>
                <a:defRPr/>
              </a:pPr>
              <a:t>53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buFontTx/>
              <a:buNone/>
              <a:defRPr/>
            </a:pPr>
            <a:r>
              <a:rPr lang="en-US" dirty="0" smtClean="0"/>
              <a:t>for</a:t>
            </a:r>
            <a:endParaRPr lang="en-US" dirty="0"/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Knotenvariablen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smtClean="0">
                <a:sym typeface="Wingdings" charset="0"/>
              </a:rPr>
              <a:t>Iteration</a:t>
            </a:r>
            <a:endParaRPr lang="en-US" dirty="0">
              <a:sym typeface="Wingdings" charset="0"/>
            </a:endParaRP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</a:t>
            </a:r>
            <a:endParaRPr lang="en-US" dirty="0">
              <a:sym typeface="Wingdings" charset="0"/>
            </a:endParaRPr>
          </a:p>
          <a:p>
            <a:pPr>
              <a:defRPr/>
            </a:pPr>
            <a:r>
              <a:rPr lang="en-US" dirty="0" err="1" smtClean="0"/>
              <a:t>Bindet</a:t>
            </a:r>
            <a:r>
              <a:rPr lang="en-US" dirty="0" smtClean="0"/>
              <a:t> </a:t>
            </a:r>
            <a:r>
              <a:rPr lang="en-US" i="1" dirty="0" err="1" smtClean="0"/>
              <a:t>Listenvariablen</a:t>
            </a:r>
            <a:r>
              <a:rPr lang="en-US" dirty="0" smtClean="0"/>
              <a:t> </a:t>
            </a:r>
            <a:r>
              <a:rPr lang="en-US" dirty="0">
                <a:sym typeface="Wingdings" charset="0"/>
              </a:rPr>
              <a:t> </a:t>
            </a:r>
            <a:r>
              <a:rPr lang="en-US" dirty="0" err="1" smtClean="0">
                <a:sym typeface="Wingdings" charset="0"/>
              </a:rPr>
              <a:t>ein</a:t>
            </a:r>
            <a:r>
              <a:rPr lang="en-US" dirty="0" smtClean="0">
                <a:sym typeface="Wingdings" charset="0"/>
              </a:rPr>
              <a:t> Wert</a:t>
            </a:r>
          </a:p>
          <a:p>
            <a:pPr>
              <a:defRPr/>
            </a:pPr>
            <a:endParaRPr lang="en-US" dirty="0">
              <a:sym typeface="Wingdings" charset="0"/>
            </a:endParaRPr>
          </a:p>
          <a:p>
            <a:pPr marL="0" indent="0">
              <a:buFontTx/>
              <a:buNone/>
              <a:defRPr/>
            </a:pPr>
            <a:r>
              <a:rPr lang="en-US" dirty="0" err="1" smtClean="0">
                <a:sym typeface="Wingdings" charset="0"/>
              </a:rPr>
              <a:t>Zugriff</a:t>
            </a:r>
            <a:r>
              <a:rPr lang="en-US" dirty="0" smtClean="0">
                <a:sym typeface="Wingdings" charset="0"/>
              </a:rPr>
              <a:t> auf </a:t>
            </a:r>
            <a:r>
              <a:rPr lang="en-US" dirty="0" err="1" smtClean="0">
                <a:sym typeface="Wingdings" charset="0"/>
              </a:rPr>
              <a:t>Listenelement</a:t>
            </a:r>
            <a:r>
              <a:rPr lang="en-US" dirty="0" smtClean="0">
                <a:sym typeface="Wingdings" charset="0"/>
              </a:rPr>
              <a:t> </a:t>
            </a:r>
            <a:r>
              <a:rPr lang="en-US" dirty="0" err="1" smtClean="0">
                <a:sym typeface="Wingdings" charset="0"/>
              </a:rPr>
              <a:t>über</a:t>
            </a:r>
            <a:r>
              <a:rPr lang="en-US" dirty="0" smtClean="0">
                <a:sym typeface="Wingdings" charset="0"/>
              </a:rPr>
              <a:t> Index [.]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let $b := /bib/book</a:t>
            </a:r>
          </a:p>
          <a:p>
            <a:pPr marL="0" indent="0">
              <a:buFontTx/>
              <a:buNone/>
              <a:defRPr/>
            </a:pPr>
            <a:r>
              <a:rPr lang="en-US" dirty="0" smtClean="0">
                <a:sym typeface="Wingdings" charset="0"/>
              </a:rPr>
              <a:t>$b[2]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DB454E-86CD-B548-9F8E-55D2D98B2BA2}" type="slidenum">
              <a:rPr lang="de-DE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vs</a:t>
            </a:r>
            <a:r>
              <a:rPr lang="en-US" dirty="0"/>
              <a:t>. </a:t>
            </a:r>
            <a:r>
              <a:rPr lang="en-US" dirty="0" smtClean="0"/>
              <a:t>let</a:t>
            </a:r>
            <a:endParaRPr lang="en-US" dirty="0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15888" y="1484313"/>
            <a:ext cx="3429000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6113" y="1331913"/>
            <a:ext cx="3521075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...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107950" y="3389313"/>
            <a:ext cx="3433763" cy="784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let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</a:t>
            </a:r>
            <a:r>
              <a:rPr lang="en-US" b="1" dirty="0"/>
              <a:t>:=</a:t>
            </a:r>
            <a:r>
              <a:rPr lang="en-US" dirty="0"/>
              <a:t> </a:t>
            </a:r>
            <a:r>
              <a:rPr lang="en-US" dirty="0">
                <a:latin typeface="Arial Unicode MS" charset="0"/>
                <a:cs typeface="Courier New" charset="0"/>
              </a:rPr>
              <a:t>doc("</a:t>
            </a:r>
            <a:r>
              <a:rPr lang="en-US" dirty="0" err="1">
                <a:latin typeface="Arial Unicode MS" charset="0"/>
                <a:cs typeface="Courier New" charset="0"/>
              </a:rPr>
              <a:t>bib.xml</a:t>
            </a:r>
            <a:r>
              <a:rPr lang="en-US" dirty="0">
                <a:latin typeface="Arial Unicode MS" charset="0"/>
                <a:cs typeface="Courier New" charset="0"/>
              </a:rPr>
              <a:t>")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</a:t>
            </a:r>
            <a:r>
              <a:rPr lang="en-US" dirty="0">
                <a:solidFill>
                  <a:schemeClr val="accent2"/>
                </a:solidFill>
              </a:rPr>
              <a:t>$x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795963" y="3429000"/>
            <a:ext cx="2751137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book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  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5A1D0-3E80-D545-874D-B9964DC7DCE6}" type="slidenum">
              <a:rPr lang="de-DE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001000" cy="4114800"/>
          </a:xfrm>
        </p:spPr>
        <p:txBody>
          <a:bodyPr/>
          <a:lstStyle/>
          <a:p>
            <a:pPr>
              <a:defRPr/>
            </a:pPr>
            <a:r>
              <a:rPr lang="en-US" sz="2800" dirty="0" err="1" smtClean="0"/>
              <a:t>Geordnete</a:t>
            </a:r>
            <a:r>
              <a:rPr lang="en-US" sz="2800" dirty="0" smtClean="0"/>
              <a:t> und </a:t>
            </a:r>
            <a:r>
              <a:rPr lang="en-US" sz="2800" dirty="0" err="1" smtClean="0"/>
              <a:t>ungeordnete</a:t>
            </a:r>
            <a:r>
              <a:rPr lang="en-US" sz="2800" dirty="0" smtClean="0"/>
              <a:t> Listen</a:t>
            </a:r>
            <a:endParaRPr lang="en-US" sz="2800" dirty="0"/>
          </a:p>
          <a:p>
            <a:pPr lvl="1">
              <a:defRPr/>
            </a:pP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  = </a:t>
            </a:r>
            <a:r>
              <a:rPr lang="en-US" dirty="0" err="1" smtClean="0"/>
              <a:t>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 lvl="1">
              <a:defRPr/>
            </a:pP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</a:t>
            </a:r>
            <a:r>
              <a:rPr lang="en-US" dirty="0">
                <a:solidFill>
                  <a:srgbClr val="FF33CC"/>
                </a:solidFill>
                <a:cs typeface="Courier New" charset="0"/>
              </a:rPr>
              <a:t>-values</a:t>
            </a:r>
            <a:r>
              <a:rPr lang="en-US" dirty="0" smtClean="0"/>
              <a:t>(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bib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book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</a:t>
            </a:r>
            <a:r>
              <a:rPr lang="en-US" dirty="0"/>
              <a:t>) = </a:t>
            </a:r>
            <a:r>
              <a:rPr lang="en-US" dirty="0" err="1" smtClean="0"/>
              <a:t>ungeordnete</a:t>
            </a:r>
            <a:r>
              <a:rPr lang="en-US" dirty="0" smtClean="0"/>
              <a:t> </a:t>
            </a:r>
            <a:r>
              <a:rPr lang="en-US" dirty="0" err="1" smtClean="0"/>
              <a:t>Liste</a:t>
            </a:r>
            <a:endParaRPr lang="en-US" dirty="0"/>
          </a:p>
          <a:p>
            <a:pPr>
              <a:defRPr/>
            </a:pPr>
            <a:r>
              <a:rPr lang="en-US" sz="2800" u="sng" dirty="0" smtClean="0"/>
              <a:t>let</a:t>
            </a:r>
            <a:r>
              <a:rPr lang="en-US" sz="2800" dirty="0" smtClean="0"/>
              <a:t> </a:t>
            </a:r>
            <a:r>
              <a:rPr lang="en-US" sz="2800" dirty="0">
                <a:solidFill>
                  <a:schemeClr val="accent2"/>
                </a:solidFill>
              </a:rPr>
              <a:t>$a</a:t>
            </a:r>
            <a:r>
              <a:rPr lang="en-US" sz="2800" dirty="0"/>
              <a:t> = /</a:t>
            </a:r>
            <a:r>
              <a:rPr lang="en-US" sz="2800" dirty="0">
                <a:solidFill>
                  <a:srgbClr val="006600"/>
                </a:solidFill>
              </a:rPr>
              <a:t>bib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6600"/>
                </a:solidFill>
              </a:rPr>
              <a:t>book</a:t>
            </a:r>
            <a:r>
              <a:rPr lang="en-US" sz="2800" dirty="0"/>
              <a:t>   </a:t>
            </a:r>
            <a:r>
              <a:rPr lang="en-US" sz="2800" dirty="0">
                <a:sym typeface="Wingdings" charset="0"/>
              </a:rPr>
              <a:t>  </a:t>
            </a: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$a</a:t>
            </a:r>
            <a:r>
              <a:rPr lang="en-US" sz="2800" dirty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ist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endParaRPr lang="en-US" sz="2800" dirty="0">
              <a:sym typeface="Wingdings" charset="0"/>
            </a:endParaRPr>
          </a:p>
          <a:p>
            <a:pPr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author</a:t>
            </a:r>
            <a:r>
              <a:rPr lang="en-US" sz="2800" dirty="0">
                <a:sym typeface="Wingdings" charset="0"/>
              </a:rPr>
              <a:t>   </a:t>
            </a:r>
            <a:r>
              <a:rPr lang="en-US" sz="2800" dirty="0" err="1" smtClean="0">
                <a:sym typeface="Wingdings" charset="0"/>
              </a:rPr>
              <a:t>eine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(</a:t>
            </a:r>
            <a:r>
              <a:rPr lang="en-US" sz="2800" dirty="0" err="1" smtClean="0">
                <a:sym typeface="Wingdings" charset="0"/>
              </a:rPr>
              <a:t>mehrer</a:t>
            </a:r>
            <a:r>
              <a:rPr lang="en-US" sz="2800" dirty="0" smtClean="0">
                <a:sym typeface="Wingdings" charset="0"/>
              </a:rPr>
              <a:t> </a:t>
            </a:r>
            <a:r>
              <a:rPr lang="en-US" sz="2800" dirty="0" err="1" smtClean="0">
                <a:sym typeface="Wingdings" charset="0"/>
              </a:rPr>
              <a:t>Autoren</a:t>
            </a:r>
            <a:r>
              <a:rPr lang="en-US" sz="2800" dirty="0" smtClean="0">
                <a:sym typeface="Wingdings" charset="0"/>
              </a:rPr>
              <a:t> .</a:t>
            </a:r>
            <a:r>
              <a:rPr lang="en-US" sz="2800" dirty="0">
                <a:sym typeface="Wingdings" charset="0"/>
              </a:rPr>
              <a:t>..)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609600" y="4873625"/>
            <a:ext cx="39703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&lt;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 {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author }</a:t>
            </a:r>
            <a:r>
              <a:rPr lang="en-US" dirty="0"/>
              <a:t> &lt;/</a:t>
            </a:r>
            <a:r>
              <a:rPr lang="en-US" dirty="0">
                <a:solidFill>
                  <a:srgbClr val="006600"/>
                </a:solidFill>
              </a:rPr>
              <a:t>result</a:t>
            </a:r>
            <a:r>
              <a:rPr lang="en-US" dirty="0"/>
              <a:t>&gt;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867400" y="4721225"/>
            <a:ext cx="3024188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/>
              <a:t>Ergebnis</a:t>
            </a:r>
            <a:r>
              <a:rPr lang="en-US" sz="2000" dirty="0"/>
              <a:t>:</a:t>
            </a:r>
          </a:p>
          <a:p>
            <a:pPr>
              <a:defRPr/>
            </a:pPr>
            <a:r>
              <a:rPr lang="en-US" sz="2000" dirty="0"/>
              <a:t>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&lt;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&gt;...&lt;/</a:t>
            </a:r>
            <a:r>
              <a:rPr lang="en-US" sz="1600" dirty="0">
                <a:solidFill>
                  <a:srgbClr val="006600"/>
                </a:solidFill>
              </a:rPr>
              <a:t>author</a:t>
            </a:r>
            <a:r>
              <a:rPr lang="en-US" sz="1600" dirty="0"/>
              <a:t>&gt;</a:t>
            </a:r>
          </a:p>
          <a:p>
            <a:pPr>
              <a:defRPr/>
            </a:pPr>
            <a:r>
              <a:rPr lang="en-US" sz="1600" dirty="0"/>
              <a:t>                 ...</a:t>
            </a:r>
          </a:p>
          <a:p>
            <a:pPr>
              <a:defRPr/>
            </a:pPr>
            <a:r>
              <a:rPr lang="en-US" sz="1600" dirty="0"/>
              <a:t>&lt;/</a:t>
            </a:r>
            <a:r>
              <a:rPr lang="en-US" sz="1600" dirty="0">
                <a:solidFill>
                  <a:srgbClr val="006600"/>
                </a:solidFill>
              </a:rPr>
              <a:t>result</a:t>
            </a:r>
            <a:r>
              <a:rPr lang="en-US" sz="1600" dirty="0"/>
              <a:t>&gt;</a:t>
            </a:r>
          </a:p>
        </p:txBody>
      </p:sp>
      <p:sp>
        <p:nvSpPr>
          <p:cNvPr id="6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9C191-E569-8548-8DD9-940BEB9AD6C6}" type="slidenum">
              <a:rPr lang="de-DE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Listen in </a:t>
            </a:r>
            <a:r>
              <a:rPr lang="en-US" dirty="0"/>
              <a:t>XQuery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800" dirty="0" smtClean="0"/>
              <a:t>Was </a:t>
            </a:r>
            <a:r>
              <a:rPr lang="en-US" sz="2800" dirty="0" err="1" smtClean="0"/>
              <a:t>ist</a:t>
            </a:r>
            <a:r>
              <a:rPr lang="en-US" sz="2800" dirty="0" smtClean="0"/>
              <a:t> </a:t>
            </a:r>
            <a:r>
              <a:rPr lang="en-US" sz="2800" dirty="0" err="1" smtClean="0"/>
              <a:t>mit</a:t>
            </a:r>
            <a:r>
              <a:rPr lang="en-US" sz="2800" dirty="0" smtClean="0"/>
              <a:t> Listen in </a:t>
            </a:r>
            <a:r>
              <a:rPr lang="en-US" sz="2800" dirty="0" err="1" smtClean="0"/>
              <a:t>Ausdrücken</a:t>
            </a:r>
            <a:r>
              <a:rPr lang="en-US" sz="2800" dirty="0" smtClean="0"/>
              <a:t>?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2"/>
                </a:solidFill>
              </a:rPr>
              <a:t>$b</a:t>
            </a:r>
            <a:r>
              <a:rPr lang="en-US" sz="2800" dirty="0"/>
              <a:t>/</a:t>
            </a:r>
            <a:r>
              <a:rPr lang="en-US" sz="2800" dirty="0">
                <a:solidFill>
                  <a:srgbClr val="006600"/>
                </a:solidFill>
              </a:rPr>
              <a:t>@price</a:t>
            </a:r>
            <a:r>
              <a:rPr lang="en-US" sz="2800" dirty="0"/>
              <a:t>                       </a:t>
            </a:r>
            <a:r>
              <a:rPr lang="en-US" sz="2800" dirty="0">
                <a:sym typeface="Wingdings" charset="0"/>
              </a:rPr>
              <a:t>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von n </a:t>
            </a:r>
            <a:r>
              <a:rPr lang="en-US" sz="2800" dirty="0" err="1" smtClean="0">
                <a:sym typeface="Wingdings" charset="0"/>
              </a:rPr>
              <a:t>Preisen</a:t>
            </a:r>
            <a:r>
              <a:rPr lang="en-US" sz="2800" dirty="0">
                <a:sym typeface="Wingdings" charset="0"/>
              </a:rPr>
              <a:t/>
            </a:r>
            <a:br>
              <a:rPr lang="en-US" sz="2800" dirty="0">
                <a:sym typeface="Wingdings" charset="0"/>
              </a:rPr>
            </a:br>
            <a:endParaRPr lang="en-US" sz="2800" dirty="0"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en-US" sz="2800" dirty="0">
                <a:sym typeface="Wingdings" charset="0"/>
              </a:rPr>
              <a:t> * 0.7              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von n </a:t>
            </a:r>
            <a:r>
              <a:rPr lang="en-US" sz="2800" dirty="0" err="1" smtClean="0">
                <a:sym typeface="Wingdings" charset="0"/>
              </a:rPr>
              <a:t>Zahlen</a:t>
            </a:r>
            <a:r>
              <a:rPr lang="en-US" sz="2800" dirty="0">
                <a:sym typeface="Wingdings" charset="0"/>
              </a:rPr>
              <a:t/>
            </a:r>
            <a:br>
              <a:rPr lang="en-US" sz="2800" dirty="0">
                <a:sym typeface="Wingdings" charset="0"/>
              </a:rPr>
            </a:br>
            <a:endParaRPr lang="en-US" sz="2800" dirty="0"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en-US" sz="2800" dirty="0">
                <a:sym typeface="Wingdings" charset="0"/>
              </a:rPr>
              <a:t> * </a:t>
            </a: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quantity</a:t>
            </a:r>
            <a:r>
              <a:rPr lang="en-US" sz="2800" dirty="0">
                <a:sym typeface="Wingdings" charset="0"/>
              </a:rPr>
              <a:t>  </a:t>
            </a:r>
            <a:r>
              <a:rPr lang="en-US" sz="2800" dirty="0" err="1" smtClean="0">
                <a:sym typeface="Wingdings" charset="0"/>
              </a:rPr>
              <a:t>Liste</a:t>
            </a:r>
            <a:r>
              <a:rPr lang="en-US" sz="2800" dirty="0" smtClean="0">
                <a:sym typeface="Wingdings" charset="0"/>
              </a:rPr>
              <a:t> von n </a:t>
            </a:r>
            <a:r>
              <a:rPr lang="en-US" sz="2800" dirty="0">
                <a:sym typeface="Wingdings" charset="0"/>
              </a:rPr>
              <a:t>x </a:t>
            </a:r>
            <a:r>
              <a:rPr lang="en-US" sz="2800" dirty="0" smtClean="0">
                <a:sym typeface="Wingdings" charset="0"/>
              </a:rPr>
              <a:t>n </a:t>
            </a:r>
            <a:r>
              <a:rPr lang="en-US" sz="2800" dirty="0" err="1" smtClean="0">
                <a:sym typeface="Wingdings" charset="0"/>
              </a:rPr>
              <a:t>Zahlen</a:t>
            </a:r>
            <a:r>
              <a:rPr lang="en-US" sz="2800" dirty="0" smtClean="0">
                <a:sym typeface="Wingdings" charset="0"/>
              </a:rPr>
              <a:t>?</a:t>
            </a:r>
            <a:r>
              <a:rPr lang="en-US" sz="2800" dirty="0">
                <a:sym typeface="Wingdings" charset="0"/>
              </a:rPr>
              <a:t>?</a:t>
            </a:r>
            <a:br>
              <a:rPr lang="en-US" sz="2800" dirty="0">
                <a:sym typeface="Wingdings" charset="0"/>
              </a:rPr>
            </a:br>
            <a:endParaRPr lang="en-US" sz="2800" dirty="0">
              <a:sym typeface="Wingding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price</a:t>
            </a:r>
            <a:r>
              <a:rPr lang="en-US" sz="2800" dirty="0">
                <a:sym typeface="Wingdings" charset="0"/>
              </a:rPr>
              <a:t> * (</a:t>
            </a: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quant1</a:t>
            </a:r>
            <a:r>
              <a:rPr lang="en-US" sz="2800" dirty="0">
                <a:sym typeface="Wingdings" charset="0"/>
              </a:rPr>
              <a:t> + </a:t>
            </a:r>
            <a:r>
              <a:rPr lang="en-US" sz="2800" dirty="0">
                <a:solidFill>
                  <a:schemeClr val="accent2"/>
                </a:solidFill>
                <a:sym typeface="Wingdings" charset="0"/>
              </a:rPr>
              <a:t>$b</a:t>
            </a:r>
            <a:r>
              <a:rPr lang="en-US" sz="2800" dirty="0">
                <a:sym typeface="Wingdings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Wingdings" charset="0"/>
              </a:rPr>
              <a:t>quant2</a:t>
            </a:r>
            <a:r>
              <a:rPr lang="en-US" sz="2800" dirty="0">
                <a:sym typeface="Wingdings" charset="0"/>
              </a:rPr>
              <a:t>)  </a:t>
            </a:r>
            <a:r>
              <a:rPr lang="en-US" sz="2800" dirty="0">
                <a:sym typeface="Symbol" charset="0"/>
              </a:rPr>
              <a:t>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en-US" sz="2800" dirty="0">
                <a:sym typeface="Symbol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en-US" sz="2800" dirty="0">
                <a:sym typeface="Symbol" charset="0"/>
              </a:rPr>
              <a:t> *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en-US" sz="2800" dirty="0">
                <a:sym typeface="Symbol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Symbol" charset="0"/>
              </a:rPr>
              <a:t>quant1</a:t>
            </a:r>
            <a:r>
              <a:rPr lang="en-US" sz="2800" dirty="0">
                <a:sym typeface="Symbol" charset="0"/>
              </a:rPr>
              <a:t> +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en-US" sz="2800" dirty="0">
                <a:sym typeface="Symbol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Symbol" charset="0"/>
              </a:rPr>
              <a:t>price</a:t>
            </a:r>
            <a:r>
              <a:rPr lang="en-US" sz="2800" dirty="0">
                <a:sym typeface="Symbol" charset="0"/>
              </a:rPr>
              <a:t> * </a:t>
            </a:r>
            <a:r>
              <a:rPr lang="en-US" sz="2800" dirty="0">
                <a:solidFill>
                  <a:schemeClr val="accent2"/>
                </a:solidFill>
                <a:sym typeface="Symbol" charset="0"/>
              </a:rPr>
              <a:t>$b</a:t>
            </a:r>
            <a:r>
              <a:rPr lang="en-US" sz="2800" dirty="0">
                <a:sym typeface="Symbol" charset="0"/>
              </a:rPr>
              <a:t>/</a:t>
            </a:r>
            <a:r>
              <a:rPr lang="en-US" sz="2800" dirty="0">
                <a:solidFill>
                  <a:srgbClr val="006600"/>
                </a:solidFill>
              </a:rPr>
              <a:t>@</a:t>
            </a:r>
            <a:r>
              <a:rPr lang="en-US" sz="2800" dirty="0">
                <a:solidFill>
                  <a:srgbClr val="006600"/>
                </a:solidFill>
                <a:sym typeface="Symbol" charset="0"/>
              </a:rPr>
              <a:t>quant2</a:t>
            </a:r>
            <a:r>
              <a:rPr lang="en-US" sz="2800" dirty="0">
                <a:sym typeface="Symbol" charset="0"/>
              </a:rPr>
              <a:t>    !!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E2E2-5E15-B947-9BB7-842A257867C4}" type="slidenum">
              <a:rPr lang="de-DE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Sortierung</a:t>
            </a:r>
            <a:r>
              <a:rPr lang="en-US" dirty="0" smtClean="0"/>
              <a:t> in </a:t>
            </a:r>
            <a:r>
              <a:rPr lang="en-US" dirty="0"/>
              <a:t>XQuery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8463" y="1196975"/>
            <a:ext cx="8205787" cy="50784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{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</a:t>
            </a:r>
            <a:r>
              <a:rPr lang="en-US" dirty="0" smtClean="0">
                <a:solidFill>
                  <a:srgbClr val="FF33CC"/>
                </a:solidFill>
                <a:cs typeface="Courier New" charset="0"/>
              </a:rPr>
              <a:t>distinct-values </a:t>
            </a:r>
            <a:r>
              <a:rPr lang="en-US" dirty="0" smtClean="0">
                <a:cs typeface="Courier New" charset="0"/>
              </a:rPr>
              <a:t>(</a:t>
            </a:r>
            <a:r>
              <a:rPr lang="en-US" dirty="0">
                <a:cs typeface="Courier New" charset="0"/>
              </a:rPr>
              <a:t>doc("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)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order by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/text()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name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{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for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in</a:t>
            </a:r>
            <a:r>
              <a:rPr lang="en-US" dirty="0">
                <a:cs typeface="Courier New" charset="0"/>
              </a:rPr>
              <a:t> document("</a:t>
            </a:r>
            <a:r>
              <a:rPr lang="en-US" dirty="0" err="1">
                <a:cs typeface="Courier New" charset="0"/>
              </a:rPr>
              <a:t>bib.xml</a:t>
            </a:r>
            <a:r>
              <a:rPr lang="en-US" dirty="0">
                <a:cs typeface="Courier New" charset="0"/>
              </a:rPr>
              <a:t>")//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[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 =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$p</a:t>
            </a:r>
            <a:r>
              <a:rPr lang="en-US" dirty="0">
                <a:cs typeface="Courier New" charset="0"/>
              </a:rPr>
              <a:t>]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order by</a:t>
            </a:r>
            <a:r>
              <a:rPr lang="en-US" dirty="0">
                <a:cs typeface="Courier New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  <a:r>
              <a:rPr lang="en-US" u="sng" dirty="0">
                <a:cs typeface="Courier New" charset="0"/>
              </a:rPr>
              <a:t>descending</a:t>
            </a:r>
            <a:endParaRPr lang="en-US" dirty="0">
              <a:cs typeface="Courier New" charset="0"/>
            </a:endParaRP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  <a:r>
              <a:rPr lang="en-US" u="sng" dirty="0">
                <a:cs typeface="Courier New" charset="0"/>
              </a:rPr>
              <a:t>return</a:t>
            </a:r>
            <a:r>
              <a:rPr lang="en-US" dirty="0">
                <a:cs typeface="Courier New" charset="0"/>
              </a:rPr>
              <a:t>&lt;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       </a:t>
            </a:r>
            <a:r>
              <a:rPr lang="en-US" dirty="0">
                <a:solidFill>
                  <a:schemeClr val="accent2"/>
                </a:solidFill>
                <a:cs typeface="Courier New" charset="0"/>
              </a:rPr>
              <a:t>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dirty="0">
                <a:cs typeface="Courier New" charset="0"/>
              </a:rPr>
              <a:t> , 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accent2"/>
                </a:solidFill>
                <a:cs typeface="Courier New" charset="0"/>
              </a:rPr>
              <a:t>                                                $b</a:t>
            </a:r>
            <a:r>
              <a:rPr lang="en-US" dirty="0">
                <a:cs typeface="Courier New" charset="0"/>
              </a:rPr>
              <a:t>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@price</a:t>
            </a:r>
            <a:r>
              <a:rPr lang="en-US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book</a:t>
            </a:r>
            <a:r>
              <a:rPr lang="en-US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  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    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                   &lt;/</a:t>
            </a:r>
            <a:r>
              <a:rPr lang="en-US" dirty="0">
                <a:solidFill>
                  <a:srgbClr val="006600"/>
                </a:solidFill>
                <a:cs typeface="Courier New" charset="0"/>
              </a:rPr>
              <a:t>publisher</a:t>
            </a:r>
            <a:r>
              <a:rPr lang="en-US" dirty="0">
                <a:cs typeface="Courier New" charset="0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}</a:t>
            </a:r>
          </a:p>
          <a:p>
            <a:pPr eaLnBrk="0" hangingPunct="0">
              <a:defRPr/>
            </a:pPr>
            <a:r>
              <a:rPr lang="en-US" dirty="0">
                <a:cs typeface="Courier New" charset="0"/>
              </a:rPr>
              <a:t>&lt;/</a:t>
            </a:r>
            <a:r>
              <a:rPr lang="en-US" dirty="0" err="1">
                <a:solidFill>
                  <a:srgbClr val="006600"/>
                </a:solidFill>
                <a:cs typeface="Courier New" charset="0"/>
              </a:rPr>
              <a:t>publisher_list</a:t>
            </a:r>
            <a:r>
              <a:rPr lang="en-US" dirty="0">
                <a:cs typeface="Courier New" charset="0"/>
              </a:rPr>
              <a:t>&gt;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8A4D1-D83E-F94E-BB50-B4BE39B98328}" type="slidenum">
              <a:rPr lang="de-DE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Fallunterscheidungen</a:t>
            </a:r>
            <a:endParaRPr lang="en-US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611188" y="1268413"/>
            <a:ext cx="5332412" cy="409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317400">
            <a:spAutoFit/>
          </a:bodyPr>
          <a:lstStyle/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for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u="sng" dirty="0">
                <a:cs typeface="Courier New" charset="0"/>
              </a:rPr>
              <a:t>in</a:t>
            </a:r>
            <a:r>
              <a:rPr lang="en-US" sz="2000" dirty="0">
                <a:cs typeface="Courier New" charset="0"/>
              </a:rPr>
              <a:t> //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order by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u="sng" dirty="0">
                <a:cs typeface="Courier New" charset="0"/>
              </a:rPr>
              <a:t>return</a:t>
            </a:r>
            <a:r>
              <a:rPr lang="en-US" sz="2000" dirty="0">
                <a:cs typeface="Courier New" charset="0"/>
              </a:rPr>
              <a:t> &lt;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 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{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title</a:t>
            </a:r>
            <a:r>
              <a:rPr lang="en-US" sz="2000" dirty="0">
                <a:cs typeface="Courier New" charset="0"/>
              </a:rPr>
              <a:t>,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if</a:t>
            </a:r>
            <a:r>
              <a:rPr lang="en-US" sz="2000" dirty="0">
                <a:cs typeface="Courier New" charset="0"/>
              </a:rPr>
              <a:t> (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/@type = "Journal" )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then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editor</a:t>
            </a:r>
            <a:r>
              <a:rPr lang="en-US" sz="2000" dirty="0">
                <a:cs typeface="Courier New" charset="0"/>
              </a:rPr>
              <a:t> </a:t>
            </a:r>
          </a:p>
          <a:p>
            <a:pPr eaLnBrk="0" hangingPunct="0">
              <a:defRPr/>
            </a:pP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     </a:t>
            </a:r>
            <a:r>
              <a:rPr lang="en-US" sz="2000" u="sng" dirty="0">
                <a:cs typeface="Courier New" charset="0"/>
              </a:rPr>
              <a:t>else</a:t>
            </a:r>
            <a:r>
              <a:rPr lang="en-US" sz="2000" dirty="0">
                <a:cs typeface="Courier Ne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cs typeface="Courier New" charset="0"/>
              </a:rPr>
              <a:t>$h</a:t>
            </a:r>
            <a:r>
              <a:rPr lang="en-US" sz="2000" dirty="0">
                <a:cs typeface="Courier New" charset="0"/>
              </a:rPr>
              <a:t>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author</a:t>
            </a:r>
            <a:endParaRPr lang="en-US" sz="2000" dirty="0">
              <a:cs typeface="Courier New" charset="0"/>
            </a:endParaRP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}</a:t>
            </a:r>
          </a:p>
          <a:p>
            <a:pPr eaLnBrk="0" hangingPunct="0">
              <a:defRPr/>
            </a:pPr>
            <a:r>
              <a:rPr lang="en-US" sz="2000" dirty="0">
                <a:cs typeface="Courier New" charset="0"/>
              </a:rPr>
              <a:t>               &lt;/</a:t>
            </a:r>
            <a:r>
              <a:rPr lang="en-US" sz="2000" dirty="0">
                <a:solidFill>
                  <a:srgbClr val="006600"/>
                </a:solidFill>
                <a:cs typeface="Courier New" charset="0"/>
              </a:rPr>
              <a:t>holding</a:t>
            </a:r>
            <a:r>
              <a:rPr lang="en-US" sz="2000" dirty="0">
                <a:cs typeface="Courier New" charset="0"/>
              </a:rPr>
              <a:t>&gt;</a:t>
            </a:r>
            <a:endParaRPr lang="en-US" sz="20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BCAC65-1F34-B44A-A3F1-B70C4BEE41E7}" type="slidenum">
              <a:rPr lang="de-DE"/>
              <a:pPr>
                <a:defRPr/>
              </a:pPr>
              <a:t>59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Beispiel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Dokument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268413"/>
            <a:ext cx="8356600" cy="4826000"/>
          </a:xfrm>
          <a:solidFill>
            <a:schemeClr val="bg1"/>
          </a:solidFill>
          <a:ln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Addison-Wesley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Serge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Abiteboul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Rick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first-name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  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Hull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last-name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Victor </a:t>
            </a:r>
            <a:r>
              <a:rPr lang="en-US" sz="1800" dirty="0" err="1">
                <a:solidFill>
                  <a:srgbClr val="000000"/>
                </a:solidFill>
                <a:cs typeface="Arial" charset="0"/>
              </a:rPr>
              <a:t>Vianu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Foundations of Databases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1995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9900"/>
                </a:solidFill>
                <a:cs typeface="Arial" charset="0"/>
              </a:rPr>
              <a:t> </a:t>
            </a:r>
            <a:r>
              <a:rPr lang="en-US" sz="1800" dirty="0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 sz="1800" dirty="0">
                <a:solidFill>
                  <a:srgbClr val="000000"/>
                </a:solidFill>
                <a:latin typeface="Arial"/>
                <a:cs typeface="Arial" charset="0"/>
              </a:rPr>
              <a:t>”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Freeman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publisher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Jeffrey D. Ullman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author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Principles of Database and Knowledge Base Systems</a:t>
            </a:r>
            <a:r>
              <a:rPr lang="en-US" sz="1800" dirty="0">
                <a:cs typeface="Arial" charset="0"/>
              </a:rPr>
              <a:t>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title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              &lt;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 1998 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year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book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  <a:p>
            <a:pPr>
              <a:buFontTx/>
              <a:buNone/>
              <a:defRPr/>
            </a:pPr>
            <a:r>
              <a:rPr lang="en-US" sz="1800" dirty="0">
                <a:cs typeface="Arial" charset="0"/>
              </a:rPr>
              <a:t>&lt;/</a:t>
            </a:r>
            <a:r>
              <a:rPr lang="en-US" sz="1800" dirty="0">
                <a:solidFill>
                  <a:srgbClr val="006600"/>
                </a:solidFill>
                <a:cs typeface="Arial" charset="0"/>
              </a:rPr>
              <a:t>bib</a:t>
            </a:r>
            <a:r>
              <a:rPr lang="en-US" sz="1800" dirty="0">
                <a:solidFill>
                  <a:srgbClr val="000000"/>
                </a:solidFill>
                <a:cs typeface="Arial" charset="0"/>
              </a:rPr>
              <a:t>&gt;</a:t>
            </a:r>
            <a:endParaRPr lang="en-US" sz="1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38F32C-4D31-344B-BE13-FBCCB20253D9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Geordnete und ungeordnete Listen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C3E6DF-31EE-934D-96C0-AD678473434B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smtClean="0"/>
              <a:t>In der 2001er </a:t>
            </a:r>
            <a:r>
              <a:rPr lang="de-DE" dirty="0" err="1" smtClean="0"/>
              <a:t>XQuery</a:t>
            </a:r>
            <a:r>
              <a:rPr lang="de-DE" dirty="0" smtClean="0"/>
              <a:t>-Spezifikation vorgesehen: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Sortierung als Attribut einer Liste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&lt;</a:t>
            </a:r>
            <a:r>
              <a:rPr lang="de-DE" dirty="0" err="1" smtClean="0"/>
              <a:t>result</a:t>
            </a:r>
            <a:r>
              <a:rPr lang="de-DE" dirty="0" smtClean="0"/>
              <a:t>&gt;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  </a:t>
            </a:r>
            <a:r>
              <a:rPr lang="de-DE" dirty="0"/>
              <a:t> </a:t>
            </a:r>
            <a:r>
              <a:rPr lang="de-DE" dirty="0" smtClean="0"/>
              <a:t>{</a:t>
            </a:r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for</a:t>
            </a:r>
            <a:r>
              <a:rPr lang="de-DE" dirty="0" smtClean="0"/>
              <a:t> $b in ....</a:t>
            </a:r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return</a:t>
            </a:r>
            <a:r>
              <a:rPr lang="de-DE" dirty="0" smtClean="0"/>
              <a:t> $</a:t>
            </a:r>
            <a:r>
              <a:rPr lang="de-DE" dirty="0" err="1" smtClean="0"/>
              <a:t>n</a:t>
            </a:r>
            <a:r>
              <a:rPr lang="de-DE" dirty="0" smtClean="0"/>
              <a:t>/</a:t>
            </a:r>
            <a:r>
              <a:rPr lang="de-DE" dirty="0" err="1" smtClean="0"/>
              <a:t>name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}</a:t>
            </a: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 smtClean="0"/>
              <a:t>&lt;/</a:t>
            </a:r>
            <a:r>
              <a:rPr lang="de-DE" dirty="0" err="1" smtClean="0"/>
              <a:t>result</a:t>
            </a:r>
            <a:r>
              <a:rPr lang="de-DE" dirty="0" smtClean="0"/>
              <a:t>&gt; </a:t>
            </a:r>
            <a:r>
              <a:rPr lang="de-DE" b="1" dirty="0" err="1" smtClean="0"/>
              <a:t>sortby</a:t>
            </a:r>
            <a:r>
              <a:rPr lang="de-DE" b="1" dirty="0" smtClean="0"/>
              <a:t> ( </a:t>
            </a:r>
            <a:r>
              <a:rPr lang="de-DE" b="1" dirty="0" err="1" smtClean="0"/>
              <a:t>name</a:t>
            </a:r>
            <a:r>
              <a:rPr lang="de-DE" b="1" dirty="0" smtClean="0"/>
              <a:t> )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Wird in Xquery-2014 nicht mehr unterstützt </a:t>
            </a:r>
            <a:br>
              <a:rPr lang="de-DE" dirty="0" smtClean="0"/>
            </a:br>
            <a:r>
              <a:rPr lang="de-DE" dirty="0" smtClean="0"/>
              <a:t>(vermutlich zu aufwändig zu implementieren)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 flipH="1">
            <a:off x="1835150" y="4797425"/>
            <a:ext cx="25209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Existenzquantoren</a:t>
            </a:r>
            <a:endParaRPr lang="en-US" dirty="0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600200" y="2209800"/>
            <a:ext cx="3841750" cy="203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u="sng" dirty="0"/>
              <a:t>some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//</a:t>
            </a:r>
            <a:r>
              <a:rPr lang="en-US" dirty="0" err="1">
                <a:solidFill>
                  <a:srgbClr val="006600"/>
                </a:solidFill>
              </a:rPr>
              <a:t>para</a:t>
            </a:r>
            <a:r>
              <a:rPr lang="en-US" dirty="0"/>
              <a:t> </a:t>
            </a:r>
            <a:r>
              <a:rPr lang="en-US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"sailing") 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</a:t>
            </a:r>
            <a:r>
              <a:rPr lang="en-US" u="sng" dirty="0"/>
              <a:t>and</a:t>
            </a:r>
            <a:r>
              <a:rPr lang="en-US" dirty="0"/>
              <a:t>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"windsurfing")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3B424D-1EE9-7D4E-B559-F93349E898C1}" type="slidenum">
              <a:rPr lang="de-DE"/>
              <a:pPr>
                <a:defRPr/>
              </a:pPr>
              <a:t>61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Allquantoren</a:t>
            </a:r>
            <a:endParaRPr lang="en-US" dirty="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2362200"/>
            <a:ext cx="3829050" cy="16160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/>
              <a:t>for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//</a:t>
            </a:r>
            <a:r>
              <a:rPr lang="en-US" dirty="0">
                <a:solidFill>
                  <a:srgbClr val="006600"/>
                </a:solidFill>
              </a:rPr>
              <a:t>book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where</a:t>
            </a:r>
            <a:r>
              <a:rPr lang="en-US" dirty="0"/>
              <a:t> </a:t>
            </a:r>
            <a:r>
              <a:rPr lang="en-US" u="sng" dirty="0"/>
              <a:t>every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 </a:t>
            </a:r>
            <a:r>
              <a:rPr lang="en-US" u="sng" dirty="0"/>
              <a:t>in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//</a:t>
            </a:r>
            <a:r>
              <a:rPr lang="en-US" dirty="0" err="1">
                <a:solidFill>
                  <a:srgbClr val="006600"/>
                </a:solidFill>
              </a:rPr>
              <a:t>para</a:t>
            </a:r>
            <a:r>
              <a:rPr lang="en-US" dirty="0"/>
              <a:t> </a:t>
            </a:r>
            <a:r>
              <a:rPr lang="en-US" u="sng" dirty="0"/>
              <a:t>satisfies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/>
              <a:t>   contains(</a:t>
            </a:r>
            <a:r>
              <a:rPr lang="en-US" dirty="0">
                <a:solidFill>
                  <a:schemeClr val="accent2"/>
                </a:solidFill>
              </a:rPr>
              <a:t>$p</a:t>
            </a:r>
            <a:r>
              <a:rPr lang="en-US" dirty="0"/>
              <a:t>, "sailing")</a:t>
            </a:r>
          </a:p>
          <a:p>
            <a:pPr>
              <a:spcBef>
                <a:spcPct val="50000"/>
              </a:spcBef>
              <a:defRPr/>
            </a:pPr>
            <a:r>
              <a:rPr lang="en-US" u="sng" dirty="0"/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$b</a:t>
            </a:r>
            <a:r>
              <a:rPr lang="en-US" dirty="0"/>
              <a:t>/</a:t>
            </a:r>
            <a:r>
              <a:rPr lang="en-US" dirty="0">
                <a:solidFill>
                  <a:srgbClr val="006600"/>
                </a:solidFill>
              </a:rPr>
              <a:t>title</a:t>
            </a:r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9A5EDF-EF35-9A43-A0C6-82BF3E5B4374}" type="slidenum">
              <a:rPr lang="de-DE"/>
              <a:pPr>
                <a:defRPr/>
              </a:pPr>
              <a:t>62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Funktionen in </a:t>
            </a:r>
            <a:r>
              <a:rPr lang="de-DE" dirty="0" err="1" smtClean="0"/>
              <a:t>XQuery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dirty="0" err="1" smtClean="0"/>
              <a:t>declare</a:t>
            </a:r>
            <a:r>
              <a:rPr lang="de-DE" dirty="0" smtClean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reverse</a:t>
            </a:r>
            <a:r>
              <a:rPr lang="de-DE" dirty="0"/>
              <a:t> ($</a:t>
            </a:r>
            <a:r>
              <a:rPr lang="de-DE" dirty="0" err="1"/>
              <a:t>items</a:t>
            </a:r>
            <a:r>
              <a:rPr lang="de-DE" dirty="0"/>
              <a:t>) {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   </a:t>
            </a:r>
            <a:r>
              <a:rPr lang="de-DE" dirty="0" err="1" smtClean="0"/>
              <a:t>let</a:t>
            </a:r>
            <a:r>
              <a:rPr lang="de-DE" dirty="0" smtClean="0"/>
              <a:t> </a:t>
            </a:r>
            <a:r>
              <a:rPr lang="de-DE" dirty="0"/>
              <a:t>$</a:t>
            </a:r>
            <a:r>
              <a:rPr lang="de-DE" dirty="0" err="1"/>
              <a:t>count</a:t>
            </a:r>
            <a:r>
              <a:rPr lang="de-DE" dirty="0"/>
              <a:t> := </a:t>
            </a:r>
            <a:r>
              <a:rPr lang="de-DE" dirty="0" err="1"/>
              <a:t>count</a:t>
            </a:r>
            <a:r>
              <a:rPr lang="de-DE" dirty="0"/>
              <a:t>($</a:t>
            </a:r>
            <a:r>
              <a:rPr lang="de-DE" dirty="0" err="1"/>
              <a:t>items</a:t>
            </a:r>
            <a:r>
              <a:rPr lang="de-DE" dirty="0"/>
              <a:t>)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/>
              <a:t>$i in 0 </a:t>
            </a:r>
            <a:r>
              <a:rPr lang="de-DE" dirty="0" err="1"/>
              <a:t>to</a:t>
            </a:r>
            <a:r>
              <a:rPr lang="de-DE" dirty="0"/>
              <a:t> $</a:t>
            </a:r>
            <a:r>
              <a:rPr lang="de-DE" dirty="0" err="1"/>
              <a:t>count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   </a:t>
            </a:r>
            <a:r>
              <a:rPr lang="de-DE" dirty="0" err="1" smtClean="0"/>
              <a:t>return</a:t>
            </a:r>
            <a:r>
              <a:rPr lang="de-DE" dirty="0" smtClean="0"/>
              <a:t> </a:t>
            </a:r>
            <a:r>
              <a:rPr lang="de-DE" dirty="0"/>
              <a:t>$</a:t>
            </a:r>
            <a:r>
              <a:rPr lang="de-DE" dirty="0" err="1"/>
              <a:t>items</a:t>
            </a:r>
            <a:r>
              <a:rPr lang="de-DE" dirty="0"/>
              <a:t>[$</a:t>
            </a:r>
            <a:r>
              <a:rPr lang="de-DE" dirty="0" err="1"/>
              <a:t>count</a:t>
            </a:r>
            <a:r>
              <a:rPr lang="de-DE" dirty="0"/>
              <a:t> - $i] </a:t>
            </a: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/>
              <a:t>}</a:t>
            </a:r>
            <a:br>
              <a:rPr lang="de-DE" dirty="0"/>
            </a:br>
            <a:endParaRPr lang="de-DE" dirty="0" smtClean="0"/>
          </a:p>
          <a:p>
            <a:pPr marL="0" indent="0">
              <a:buFontTx/>
              <a:buNone/>
              <a:defRPr/>
            </a:pPr>
            <a:r>
              <a:rPr lang="de-DE" dirty="0" smtClean="0"/>
              <a:t>Beachte: Zugriff auf Listenelemente über Index [..]</a:t>
            </a:r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dirty="0" err="1" smtClean="0"/>
              <a:t>XQuery</a:t>
            </a:r>
            <a:r>
              <a:rPr lang="de-DE" dirty="0" smtClean="0"/>
              <a:t> ist Turing-vollständig, also eine Programmiersprache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978441-496E-8A46-9E4F-AFB4F6F9C495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117475"/>
            <a:ext cx="8229600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4000" dirty="0" smtClean="0"/>
              <a:t>Vertiefung in </a:t>
            </a:r>
            <a:r>
              <a:rPr lang="de-DE" sz="4000" smtClean="0"/>
              <a:t>der Übung</a:t>
            </a:r>
            <a:endParaRPr lang="de-DE" sz="4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68413"/>
            <a:ext cx="68262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81958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81959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 smtClean="0"/>
              <a:t>Non-Standard-Datenbanken</a:t>
            </a:r>
            <a:endParaRPr lang="de-DE" b="1" dirty="0"/>
          </a:p>
        </p:txBody>
      </p:sp>
      <p:grpSp>
        <p:nvGrpSpPr>
          <p:cNvPr id="3381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81944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1945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81946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3815360"/>
                <a:ext cx="0" cy="107178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1947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292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 err="1"/>
                  <a:t>Xquery</a:t>
                </a:r>
                <a:r>
                  <a:rPr lang="de-DE" sz="2000" dirty="0"/>
                  <a:t>-Anfragesprache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781300"/>
            <a:ext cx="2330450" cy="2185988"/>
            <a:chOff x="5953125" y="2781566"/>
            <a:chExt cx="2330536" cy="2186459"/>
          </a:xfrm>
        </p:grpSpPr>
        <p:cxnSp>
          <p:nvCxnSpPr>
            <p:cNvPr id="81938" name="Gerade Verbindung 10"/>
            <p:cNvCxnSpPr>
              <a:cxnSpLocks noChangeShapeType="1"/>
            </p:cNvCxnSpPr>
            <p:nvPr/>
          </p:nvCxnSpPr>
          <p:spPr bwMode="gray">
            <a:xfrm rot="5400000" flipH="1" flipV="1">
              <a:off x="5839171" y="3769101"/>
              <a:ext cx="1275656" cy="0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1939" name="Rechteck 11"/>
            <p:cNvSpPr>
              <a:spLocks noChangeArrowheads="1"/>
            </p:cNvSpPr>
            <p:nvPr/>
          </p:nvSpPr>
          <p:spPr bwMode="gray">
            <a:xfrm>
              <a:off x="6084205" y="2781566"/>
              <a:ext cx="2199456" cy="615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b="1"/>
                <a:t>Xquery Implementierung</a:t>
              </a:r>
            </a:p>
          </p:txBody>
        </p:sp>
        <p:pic>
          <p:nvPicPr>
            <p:cNvPr id="81940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dirty="0" err="1" smtClean="0"/>
              <a:t>Semistrukturierte</a:t>
            </a:r>
            <a:r>
              <a:rPr lang="en-US" sz="2400" dirty="0" smtClean="0"/>
              <a:t> </a:t>
            </a:r>
            <a:r>
              <a:rPr lang="en-US" sz="2400" dirty="0" err="1" smtClean="0"/>
              <a:t>Datenbanken</a:t>
            </a:r>
            <a:endParaRPr lang="en-US" sz="2400" dirty="0"/>
          </a:p>
        </p:txBody>
      </p:sp>
      <p:sp>
        <p:nvSpPr>
          <p:cNvPr id="81928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2" name="Gruppierung 1"/>
          <p:cNvGrpSpPr/>
          <p:nvPr/>
        </p:nvGrpSpPr>
        <p:grpSpPr>
          <a:xfrm>
            <a:off x="684213" y="1654175"/>
            <a:ext cx="6281737" cy="2665413"/>
            <a:chOff x="684213" y="1654175"/>
            <a:chExt cx="6281737" cy="2665413"/>
          </a:xfrm>
        </p:grpSpPr>
        <p:grpSp>
          <p:nvGrpSpPr>
            <p:cNvPr id="81923" name="Gruppieren 31"/>
            <p:cNvGrpSpPr>
              <a:grpSpLocks/>
            </p:cNvGrpSpPr>
            <p:nvPr/>
          </p:nvGrpSpPr>
          <p:grpSpPr bwMode="auto">
            <a:xfrm>
              <a:off x="684213" y="1844675"/>
              <a:ext cx="2316162" cy="2474913"/>
              <a:chOff x="682700" y="1844679"/>
              <a:chExt cx="2317886" cy="2475646"/>
            </a:xfrm>
          </p:grpSpPr>
          <p:pic>
            <p:nvPicPr>
              <p:cNvPr id="8195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238250" y="4027561"/>
                <a:ext cx="1123950" cy="2927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52" name="Gruppieren 41"/>
              <p:cNvGrpSpPr>
                <a:grpSpLocks/>
              </p:cNvGrpSpPr>
              <p:nvPr/>
            </p:nvGrpSpPr>
            <p:grpSpPr bwMode="auto">
              <a:xfrm>
                <a:off x="682700" y="1844679"/>
                <a:ext cx="2317886" cy="2344045"/>
                <a:chOff x="1582216" y="3024097"/>
                <a:chExt cx="2317886" cy="2344045"/>
              </a:xfrm>
            </p:grpSpPr>
            <p:cxnSp>
              <p:nvCxnSpPr>
                <p:cNvPr id="81953" name="Gerade Verbindung 18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031456" y="439448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1954" name="Rechteck 19"/>
                <p:cNvSpPr>
                  <a:spLocks noChangeArrowheads="1"/>
                </p:cNvSpPr>
                <p:nvPr/>
              </p:nvSpPr>
              <p:spPr bwMode="gray">
                <a:xfrm>
                  <a:off x="1582216" y="3024097"/>
                  <a:ext cx="2317886" cy="6157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 dirty="0" err="1"/>
                    <a:t>XPath</a:t>
                  </a:r>
                  <a:r>
                    <a:rPr lang="de-DE" sz="2000" dirty="0"/>
                    <a:t>-Implementierung</a:t>
                  </a:r>
                </a:p>
              </p:txBody>
            </p:sp>
            <p:sp>
              <p:nvSpPr>
                <p:cNvPr id="21" name="Ellipse 20"/>
                <p:cNvSpPr/>
                <p:nvPr/>
              </p:nvSpPr>
              <p:spPr bwMode="gray">
                <a:xfrm>
                  <a:off x="2270671" y="4536409"/>
                  <a:ext cx="831733" cy="83173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400050" h="37465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81929" name="Gruppierung 5"/>
            <p:cNvGrpSpPr>
              <a:grpSpLocks/>
            </p:cNvGrpSpPr>
            <p:nvPr/>
          </p:nvGrpSpPr>
          <p:grpSpPr bwMode="auto">
            <a:xfrm>
              <a:off x="2876550" y="1654175"/>
              <a:ext cx="4089400" cy="1462088"/>
              <a:chOff x="2876550" y="1654175"/>
              <a:chExt cx="4089400" cy="1462088"/>
            </a:xfrm>
          </p:grpSpPr>
          <p:pic>
            <p:nvPicPr>
              <p:cNvPr id="81931" name="Picture 103"/>
              <p:cNvPicPr>
                <a:picLocks noChangeAspect="1" noChangeArrowheads="1"/>
              </p:cNvPicPr>
              <p:nvPr/>
            </p:nvPicPr>
            <p:blipFill>
              <a:blip r:embed="rId2">
                <a:lum bright="-3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876550" y="2902984"/>
                <a:ext cx="819067" cy="213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1932" name="Gruppieren 41"/>
              <p:cNvGrpSpPr>
                <a:grpSpLocks/>
              </p:cNvGrpSpPr>
              <p:nvPr/>
            </p:nvGrpSpPr>
            <p:grpSpPr bwMode="auto">
              <a:xfrm>
                <a:off x="3037620" y="1654175"/>
                <a:ext cx="3928330" cy="1370147"/>
                <a:chOff x="2513176" y="3855332"/>
                <a:chExt cx="3928726" cy="1370732"/>
              </a:xfrm>
            </p:grpSpPr>
            <p:cxnSp>
              <p:nvCxnSpPr>
                <p:cNvPr id="81933" name="Gerade Verbindung 22"/>
                <p:cNvCxnSpPr>
                  <a:cxnSpLocks noChangeShapeType="1"/>
                </p:cNvCxnSpPr>
                <p:nvPr/>
              </p:nvCxnSpPr>
              <p:spPr bwMode="gray">
                <a:xfrm rot="5400000" flipH="1" flipV="1">
                  <a:off x="2138136" y="4539268"/>
                  <a:ext cx="1275656" cy="0"/>
                </a:xfrm>
                <a:prstGeom prst="line">
                  <a:avLst/>
                </a:prstGeom>
                <a:noFill/>
                <a:ln w="19050">
                  <a:solidFill>
                    <a:srgbClr val="969696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1934" name="Rechteck 23"/>
                <p:cNvSpPr>
                  <a:spLocks noChangeArrowheads="1"/>
                </p:cNvSpPr>
                <p:nvPr/>
              </p:nvSpPr>
              <p:spPr bwMode="gray">
                <a:xfrm>
                  <a:off x="2775964" y="3855332"/>
                  <a:ext cx="3665938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72000" tIns="0" rIns="0" bIns="0">
                  <a:spAutoFit/>
                </a:bodyPr>
                <a:lstStyle/>
                <a:p>
                  <a:r>
                    <a:rPr lang="de-DE" sz="2000"/>
                    <a:t>XPath-Anfragesprache</a:t>
                  </a:r>
                </a:p>
              </p:txBody>
            </p:sp>
            <p:sp>
              <p:nvSpPr>
                <p:cNvPr id="37" name="Ellipse 24"/>
                <p:cNvSpPr/>
                <p:nvPr/>
              </p:nvSpPr>
              <p:spPr bwMode="gray">
                <a:xfrm>
                  <a:off x="2513176" y="4699812"/>
                  <a:ext cx="526252" cy="526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  <a:tileRect/>
                </a:gradFill>
                <a:ln w="12700">
                  <a:noFill/>
                  <a:miter lim="800000"/>
                  <a:headEnd/>
                  <a:tailEnd/>
                </a:ln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scene3d>
                  <a:camera prst="orthographicFront"/>
                  <a:lightRig rig="balanced" dir="t"/>
                </a:scene3d>
                <a:sp3d prstMaterial="plastic">
                  <a:bevelT w="247650" h="241300"/>
                </a:sp3d>
              </p:spPr>
              <p:txBody>
                <a:bodyPr lIns="0" tIns="108000" rIns="0" bIns="0"/>
                <a:lstStyle/>
                <a:p>
                  <a:pPr indent="-190500" algn="ctr">
                    <a:lnSpc>
                      <a:spcPct val="95000"/>
                    </a:lnSpc>
                    <a:spcAft>
                      <a:spcPts val="800"/>
                    </a:spcAft>
                    <a:buClr>
                      <a:srgbClr val="808080"/>
                    </a:buClr>
                    <a:defRPr/>
                  </a:pPr>
                  <a:endParaRPr lang="en-US" sz="1400" noProof="1">
                    <a:solidFill>
                      <a:srgbClr val="FFFFFF"/>
                    </a:solidFill>
                    <a:cs typeface="Arial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Bild 4" descr="Populus_Betula_Concord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3154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hteck 5"/>
          <p:cNvSpPr>
            <a:spLocks noChangeArrowheads="1"/>
          </p:cNvSpPr>
          <p:nvPr/>
        </p:nvSpPr>
        <p:spPr bwMode="auto">
          <a:xfrm>
            <a:off x="-107950" y="188913"/>
            <a:ext cx="9504363" cy="646112"/>
          </a:xfrm>
          <a:prstGeom prst="rect">
            <a:avLst/>
          </a:prstGeom>
          <a:solidFill>
            <a:srgbClr val="FFFFFF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ahoma" charset="0"/>
              </a:rPr>
              <a:t>      XQuery Anfragebeantwortung</a:t>
            </a:r>
            <a:endParaRPr lang="de-DE" sz="3600">
              <a:solidFill>
                <a:schemeClr val="bg1"/>
              </a:solidFill>
            </a:endParaRPr>
          </a:p>
        </p:txBody>
      </p:sp>
      <p:sp>
        <p:nvSpPr>
          <p:cNvPr id="82947" name="Rechteck 6"/>
          <p:cNvSpPr>
            <a:spLocks noChangeArrowheads="1"/>
          </p:cNvSpPr>
          <p:nvPr/>
        </p:nvSpPr>
        <p:spPr bwMode="auto">
          <a:xfrm>
            <a:off x="-107950" y="1052513"/>
            <a:ext cx="9504363" cy="830262"/>
          </a:xfrm>
          <a:prstGeom prst="rect">
            <a:avLst/>
          </a:prstGeom>
          <a:solidFill>
            <a:srgbClr val="FFFFFF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Tahoma" charset="0"/>
              </a:rPr>
              <a:t>         Vorherrschende Operation: Abgleich von XML-Strukturen </a:t>
            </a:r>
            <a:br>
              <a:rPr lang="en-US" sz="2400">
                <a:solidFill>
                  <a:schemeClr val="bg1"/>
                </a:solidFill>
                <a:latin typeface="Tahoma" charset="0"/>
              </a:rPr>
            </a:br>
            <a:r>
              <a:rPr lang="en-US" sz="2400">
                <a:solidFill>
                  <a:schemeClr val="bg1"/>
                </a:solidFill>
                <a:latin typeface="Tahoma" charset="0"/>
              </a:rPr>
              <a:t>         mit Pfad- und Baum-strukturierten Mustern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424862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BLAS: An Efficient </a:t>
            </a:r>
            <a:r>
              <a:rPr lang="en-US" dirty="0" err="1" smtClean="0"/>
              <a:t>XPath</a:t>
            </a:r>
            <a:r>
              <a:rPr lang="en-US" dirty="0" smtClean="0"/>
              <a:t> Processing System</a:t>
            </a:r>
            <a:endParaRPr lang="el-GR" i="1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86800" cy="4067175"/>
          </a:xfrm>
        </p:spPr>
        <p:txBody>
          <a:bodyPr/>
          <a:lstStyle/>
          <a:p>
            <a:pPr>
              <a:defRPr/>
            </a:pPr>
            <a:r>
              <a:rPr lang="de-DE" sz="2000" b="1" dirty="0"/>
              <a:t>B</a:t>
            </a:r>
            <a:r>
              <a:rPr lang="de-DE" sz="2000" dirty="0"/>
              <a:t>i-</a:t>
            </a:r>
            <a:r>
              <a:rPr lang="de-DE" sz="2000" b="1" dirty="0" err="1"/>
              <a:t>LA</a:t>
            </a:r>
            <a:r>
              <a:rPr lang="de-DE" sz="2000" dirty="0" err="1"/>
              <a:t>beling</a:t>
            </a:r>
            <a:r>
              <a:rPr lang="de-DE" sz="2000" dirty="0"/>
              <a:t> </a:t>
            </a:r>
            <a:r>
              <a:rPr lang="de-DE" sz="2000" dirty="0" err="1"/>
              <a:t>based</a:t>
            </a:r>
            <a:r>
              <a:rPr lang="de-DE" sz="2000" dirty="0"/>
              <a:t> </a:t>
            </a:r>
            <a:r>
              <a:rPr lang="de-DE" sz="2000" dirty="0" err="1" smtClean="0"/>
              <a:t>XPath</a:t>
            </a:r>
            <a:r>
              <a:rPr lang="de-DE" sz="2000" dirty="0" smtClean="0"/>
              <a:t> </a:t>
            </a:r>
            <a:r>
              <a:rPr lang="de-DE" sz="2000" dirty="0" err="1" smtClean="0"/>
              <a:t>processing</a:t>
            </a:r>
            <a:r>
              <a:rPr lang="de-DE" sz="2000" dirty="0" smtClean="0"/>
              <a:t> </a:t>
            </a:r>
            <a:r>
              <a:rPr lang="de-DE" sz="2000" b="1" dirty="0"/>
              <a:t>S</a:t>
            </a:r>
            <a:r>
              <a:rPr lang="de-DE" sz="2000" dirty="0"/>
              <a:t>ystem</a:t>
            </a:r>
            <a:endParaRPr lang="en-US" sz="2000" dirty="0" smtClean="0"/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D-</a:t>
            </a:r>
            <a:r>
              <a:rPr lang="en-US" sz="2000" dirty="0" err="1" smtClean="0">
                <a:sym typeface="Wingdings" charset="0"/>
              </a:rPr>
              <a:t>Beschriftung</a:t>
            </a:r>
            <a:r>
              <a:rPr lang="en-US" sz="2000" dirty="0" smtClean="0">
                <a:sym typeface="Wingdings" charset="0"/>
              </a:rPr>
              <a:t> (</a:t>
            </a:r>
            <a:r>
              <a:rPr lang="en-US" sz="2000" dirty="0" err="1" smtClean="0">
                <a:sym typeface="Wingdings" charset="0"/>
              </a:rPr>
              <a:t>Literatur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siehe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oben</a:t>
            </a:r>
            <a:r>
              <a:rPr lang="en-US" sz="2000" dirty="0" smtClean="0">
                <a:sym typeface="Wingdings" charset="0"/>
              </a:rPr>
              <a:t>)</a:t>
            </a:r>
            <a:endParaRPr lang="en-US" sz="2000" dirty="0">
              <a:sym typeface="Wingdings" charset="0"/>
            </a:endParaRPr>
          </a:p>
          <a:p>
            <a:pPr lvl="2">
              <a:defRPr/>
            </a:pPr>
            <a:r>
              <a:rPr lang="en-US" sz="2000" dirty="0" smtClean="0">
                <a:sym typeface="Wingdings" charset="0"/>
              </a:rPr>
              <a:t>&lt;Start, End, </a:t>
            </a:r>
            <a:r>
              <a:rPr lang="en-US" sz="2000" dirty="0" err="1" smtClean="0">
                <a:sym typeface="Wingdings" charset="0"/>
              </a:rPr>
              <a:t>Ebene</a:t>
            </a:r>
            <a:r>
              <a:rPr lang="en-US" sz="2000" dirty="0" smtClean="0">
                <a:sym typeface="Wingdings" charset="0"/>
              </a:rPr>
              <a:t>&gt; (</a:t>
            </a:r>
            <a:r>
              <a:rPr lang="en-US" sz="2000" dirty="0" err="1" smtClean="0">
                <a:sym typeface="Wingdings" charset="0"/>
              </a:rPr>
              <a:t>minimale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Angaben</a:t>
            </a:r>
            <a:r>
              <a:rPr lang="en-US" sz="2000" dirty="0">
                <a:sym typeface="Wingdings" charset="0"/>
              </a:rPr>
              <a:t>)</a:t>
            </a: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Aufbau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eines</a:t>
            </a:r>
            <a:r>
              <a:rPr lang="en-US" sz="2000" dirty="0" smtClean="0">
                <a:sym typeface="Wingdings" charset="0"/>
              </a:rPr>
              <a:t> B-</a:t>
            </a:r>
            <a:r>
              <a:rPr lang="en-US" sz="2000" dirty="0" err="1" smtClean="0">
                <a:sym typeface="Wingdings" charset="0"/>
              </a:rPr>
              <a:t>Baums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zur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Unterstützung</a:t>
            </a:r>
            <a:r>
              <a:rPr lang="en-US" sz="2000" dirty="0" smtClean="0">
                <a:sym typeface="Wingdings" charset="0"/>
              </a:rPr>
              <a:t> von</a:t>
            </a:r>
            <a:br>
              <a:rPr lang="en-US" sz="2000" dirty="0" smtClean="0">
                <a:sym typeface="Wingdings" charset="0"/>
              </a:rPr>
            </a:br>
            <a:r>
              <a:rPr lang="en-US" sz="2000" dirty="0" err="1" smtClean="0">
                <a:sym typeface="Wingdings" charset="0"/>
              </a:rPr>
              <a:t>Vorgänger</a:t>
            </a:r>
            <a:r>
              <a:rPr lang="en-US" sz="2000" dirty="0" smtClean="0">
                <a:sym typeface="Wingdings" charset="0"/>
              </a:rPr>
              <a:t>/</a:t>
            </a:r>
            <a:r>
              <a:rPr lang="en-US" sz="2000" dirty="0" err="1" smtClean="0">
                <a:sym typeface="Wingdings" charset="0"/>
              </a:rPr>
              <a:t>Nachfolger-Anfragen</a:t>
            </a:r>
            <a:endParaRPr lang="en-US" sz="2000" dirty="0" smtClean="0">
              <a:sym typeface="Wingdings" charset="0"/>
            </a:endParaRPr>
          </a:p>
        </p:txBody>
      </p:sp>
      <p:sp>
        <p:nvSpPr>
          <p:cNvPr id="83971" name="Rechteck 2"/>
          <p:cNvSpPr>
            <a:spLocks noChangeArrowheads="1"/>
          </p:cNvSpPr>
          <p:nvPr/>
        </p:nvSpPr>
        <p:spPr bwMode="auto">
          <a:xfrm>
            <a:off x="4598988" y="3213100"/>
            <a:ext cx="4572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>
                <a:solidFill>
                  <a:srgbClr val="333399"/>
                </a:solidFill>
              </a:rPr>
              <a:t>J.-K. Min, M.-J. Park, and C.-W. Chung. XPRESS: A queryable compression for XML data. In Proceedings of SIGMOD, </a:t>
            </a:r>
            <a:r>
              <a:rPr lang="de-DE" sz="1200">
                <a:solidFill>
                  <a:srgbClr val="FF0000"/>
                </a:solidFill>
              </a:rPr>
              <a:t>2003</a:t>
            </a:r>
            <a:r>
              <a:rPr lang="de-DE" sz="1200">
                <a:solidFill>
                  <a:srgbClr val="333399"/>
                </a:solidFill>
              </a:rPr>
              <a:t>.</a:t>
            </a:r>
          </a:p>
        </p:txBody>
      </p:sp>
      <p:sp>
        <p:nvSpPr>
          <p:cNvPr id="83972" name="Rechteck 1"/>
          <p:cNvSpPr>
            <a:spLocks noChangeArrowheads="1"/>
          </p:cNvSpPr>
          <p:nvPr/>
        </p:nvSpPr>
        <p:spPr bwMode="auto">
          <a:xfrm>
            <a:off x="2195513" y="5949950"/>
            <a:ext cx="64087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200">
                <a:solidFill>
                  <a:srgbClr val="333399"/>
                </a:solidFill>
              </a:rPr>
              <a:t>BLAS: An efficient XPath processing system, Y. Chen, S.B. Davidson, Y. Zheng, In Proceedings SIGMOD '04 Proceedings of the 2004 ACM SIGMOD international conference on Management of data, 47-58, </a:t>
            </a:r>
            <a:r>
              <a:rPr lang="de-DE" sz="1200">
                <a:solidFill>
                  <a:srgbClr val="FF0000"/>
                </a:solidFill>
              </a:rPr>
              <a:t>2004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686800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endParaRPr lang="de-DE" sz="2000" b="1" dirty="0" smtClean="0"/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lvl="2">
              <a:defRPr/>
            </a:pPr>
            <a:endParaRPr lang="de-DE" sz="2000" b="1" dirty="0" smtClean="0">
              <a:sym typeface="Wingdings" charset="0"/>
            </a:endParaRPr>
          </a:p>
          <a:p>
            <a:pPr lvl="2">
              <a:defRPr/>
            </a:pPr>
            <a:endParaRPr lang="de-DE" sz="2000" b="1" dirty="0">
              <a:sym typeface="Wingdings" charset="0"/>
            </a:endParaRPr>
          </a:p>
          <a:p>
            <a:pPr lvl="2">
              <a:defRPr/>
            </a:pPr>
            <a:endParaRPr lang="de-DE" sz="2000" b="1" dirty="0" smtClean="0">
              <a:sym typeface="Wingdings" charset="0"/>
            </a:endParaRPr>
          </a:p>
          <a:p>
            <a:pPr lvl="2">
              <a:defRPr/>
            </a:pPr>
            <a:endParaRPr lang="en-US" sz="2000" dirty="0" smtClean="0">
              <a:sym typeface="Wingdings" charset="0"/>
            </a:endParaRPr>
          </a:p>
          <a:p>
            <a:pPr lvl="1">
              <a:defRPr/>
            </a:pPr>
            <a:r>
              <a:rPr lang="en-US" sz="2000" dirty="0" smtClean="0">
                <a:sym typeface="Wingdings" charset="0"/>
              </a:rPr>
              <a:t>P-</a:t>
            </a:r>
            <a:r>
              <a:rPr lang="en-US" sz="2000" dirty="0" err="1" smtClean="0">
                <a:sym typeface="Wingdings" charset="0"/>
              </a:rPr>
              <a:t>Beschriftung</a:t>
            </a:r>
            <a:endParaRPr lang="en-US" sz="2000" dirty="0" smtClean="0">
              <a:sym typeface="Wingdings" charset="0"/>
            </a:endParaRPr>
          </a:p>
          <a:p>
            <a:pPr lvl="2">
              <a:defRPr/>
            </a:pPr>
            <a:r>
              <a:rPr lang="en-US" sz="2000" dirty="0" err="1" smtClean="0">
                <a:sym typeface="Wingdings" charset="0"/>
              </a:rPr>
              <a:t>basiert</a:t>
            </a:r>
            <a:r>
              <a:rPr lang="en-US" sz="2000" dirty="0" smtClean="0">
                <a:sym typeface="Wingdings" charset="0"/>
              </a:rPr>
              <a:t> auf XPRESS 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XML </a:t>
            </a:r>
            <a:r>
              <a:rPr lang="en-US" sz="2000" dirty="0" err="1" smtClean="0">
                <a:sym typeface="Wingdings" charset="0"/>
              </a:rPr>
              <a:t>Datenkompressionstechnik</a:t>
            </a:r>
            <a:r>
              <a:rPr lang="en-US" sz="2000" dirty="0" smtClean="0">
                <a:sym typeface="Wingdings" charset="0"/>
              </a:rPr>
              <a:t>, die </a:t>
            </a:r>
            <a:r>
              <a:rPr lang="en-US" sz="2000" dirty="0" err="1" smtClean="0">
                <a:sym typeface="Wingdings" charset="0"/>
              </a:rPr>
              <a:t>eine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arithmetische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Kodierung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für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Pfadbezeichner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verwendet</a:t>
            </a:r>
            <a:r>
              <a:rPr lang="en-US" sz="2000" dirty="0" smtClean="0">
                <a:sym typeface="Wingdings" charset="0"/>
              </a:rPr>
              <a:t> </a:t>
            </a:r>
          </a:p>
          <a:p>
            <a:pPr lvl="2">
              <a:defRPr/>
            </a:pPr>
            <a:endParaRPr lang="en-US" sz="2000" dirty="0" smtClean="0">
              <a:sym typeface="Wingdings" charset="0"/>
            </a:endParaRPr>
          </a:p>
          <a:p>
            <a:pPr lvl="1">
              <a:defRPr/>
            </a:pPr>
            <a:r>
              <a:rPr lang="en-US" sz="2000" dirty="0" err="1" smtClean="0">
                <a:sym typeface="Wingdings" charset="0"/>
              </a:rPr>
              <a:t>Anfragebeantwortung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über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komprimierten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Dokumenten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unter</a:t>
            </a:r>
            <a:r>
              <a:rPr lang="en-US" sz="2000" dirty="0" smtClean="0">
                <a:sym typeface="Wingdings" charset="0"/>
              </a:rPr>
              <a:t> </a:t>
            </a:r>
            <a:r>
              <a:rPr lang="en-US" sz="2000" dirty="0" err="1" smtClean="0">
                <a:sym typeface="Wingdings" charset="0"/>
              </a:rPr>
              <a:t>Verwendung</a:t>
            </a:r>
            <a:r>
              <a:rPr lang="en-US" sz="2000" dirty="0" smtClean="0">
                <a:sym typeface="Wingdings" charset="0"/>
              </a:rPr>
              <a:t> der D- und P-</a:t>
            </a:r>
            <a:r>
              <a:rPr lang="en-US" sz="2000" dirty="0" err="1" smtClean="0">
                <a:sym typeface="Wingdings" charset="0"/>
              </a:rPr>
              <a:t>Beschriftungen</a:t>
            </a:r>
            <a:endParaRPr lang="en-US" sz="2000" dirty="0">
              <a:sym typeface="Wingdings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9944100" y="2755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Baustrukturen: Ein Beispieldokument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46D999-2729-9E45-82EC-994F90C03636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  <p:sp>
        <p:nvSpPr>
          <p:cNvPr id="87043" name="Rechteck 5"/>
          <p:cNvSpPr>
            <a:spLocks noChangeArrowheads="1"/>
          </p:cNvSpPr>
          <p:nvPr/>
        </p:nvSpPr>
        <p:spPr bwMode="auto">
          <a:xfrm>
            <a:off x="827088" y="1196975"/>
            <a:ext cx="74898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 b="1" dirty="0">
                <a:latin typeface="Courier New" charset="0"/>
              </a:rPr>
              <a:t>&lt;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&lt;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&lt;protein&gt;</a:t>
            </a:r>
          </a:p>
          <a:p>
            <a:r>
              <a:rPr lang="en-US" sz="1400" b="1" dirty="0">
                <a:latin typeface="Courier New" charset="0"/>
              </a:rPr>
              <a:t>         &lt;Name&gt; cytochrome c [validated]&lt;/name&gt;</a:t>
            </a:r>
          </a:p>
          <a:p>
            <a:r>
              <a:rPr lang="en-US" sz="1400" b="1" dirty="0">
                <a:latin typeface="Courier New" charset="0"/>
              </a:rPr>
              <a:t>         &lt;classification&gt;</a:t>
            </a:r>
          </a:p>
          <a:p>
            <a:r>
              <a:rPr lang="en-US" sz="1400" b="1" dirty="0">
                <a:latin typeface="Courier New" charset="0"/>
              </a:rPr>
              <a:t>            &lt;superfamily&gt;cytochrome c&lt;/superfamily&gt;</a:t>
            </a:r>
          </a:p>
          <a:p>
            <a:r>
              <a:rPr lang="en-US" sz="1400" b="1" dirty="0">
                <a:latin typeface="Courier New" charset="0"/>
              </a:rPr>
              <a:t>         &lt;/classification&gt;…</a:t>
            </a:r>
          </a:p>
          <a:p>
            <a:r>
              <a:rPr lang="en-US" sz="1400" b="1" dirty="0">
                <a:latin typeface="Courier New" charset="0"/>
              </a:rPr>
              <a:t>      &lt;/protein&gt;</a:t>
            </a:r>
          </a:p>
          <a:p>
            <a:r>
              <a:rPr lang="en-US" sz="1400" b="1" dirty="0">
                <a:latin typeface="Courier New" charset="0"/>
              </a:rPr>
              <a:t>      &lt;reference&gt;</a:t>
            </a:r>
          </a:p>
          <a:p>
            <a:r>
              <a:rPr lang="en-US" sz="1400" b="1" dirty="0">
                <a:latin typeface="Courier New" charset="0"/>
              </a:rPr>
              <a:t>         &lt;</a:t>
            </a:r>
            <a:r>
              <a:rPr lang="en-US" sz="1400" b="1" dirty="0" err="1"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    &lt;authors&gt;</a:t>
            </a:r>
          </a:p>
          <a:p>
            <a:r>
              <a:rPr lang="en-US" sz="1400" b="1" dirty="0">
                <a:latin typeface="Courier New" charset="0"/>
              </a:rPr>
              <a:t>                &lt;author&gt;Evans, M.J.&lt;/author&gt;…</a:t>
            </a:r>
          </a:p>
          <a:p>
            <a:r>
              <a:rPr lang="en-US" sz="1400" b="1" dirty="0">
                <a:latin typeface="Courier New" charset="0"/>
              </a:rPr>
              <a:t>             &lt;/authors&gt;</a:t>
            </a:r>
          </a:p>
          <a:p>
            <a:r>
              <a:rPr lang="en-US" sz="1400" b="1" dirty="0">
                <a:latin typeface="Courier New" charset="0"/>
              </a:rPr>
              <a:t>             &lt;year&gt;2001&lt;/year&gt;</a:t>
            </a:r>
          </a:p>
          <a:p>
            <a:r>
              <a:rPr lang="en-US" sz="1400" b="1" dirty="0">
                <a:latin typeface="Courier New" charset="0"/>
              </a:rPr>
              <a:t>             &lt;title&gt; The human somatic cytochrome c gene &lt;/title&gt;</a:t>
            </a:r>
          </a:p>
          <a:p>
            <a:r>
              <a:rPr lang="en-US" sz="1400" b="1" dirty="0">
                <a:latin typeface="Courier New" charset="0"/>
              </a:rPr>
              <a:t>             …</a:t>
            </a:r>
          </a:p>
          <a:p>
            <a:r>
              <a:rPr lang="en-US" sz="1400" b="1" dirty="0">
                <a:latin typeface="Courier New" charset="0"/>
              </a:rPr>
              <a:t>         &lt;/</a:t>
            </a:r>
            <a:r>
              <a:rPr lang="en-US" sz="1400" b="1" dirty="0" err="1">
                <a:latin typeface="Courier New" charset="0"/>
              </a:rPr>
              <a:t>refinfo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      …</a:t>
            </a:r>
          </a:p>
          <a:p>
            <a:r>
              <a:rPr lang="en-US" sz="1400" b="1" dirty="0">
                <a:latin typeface="Courier New" charset="0"/>
              </a:rPr>
              <a:t>      &lt;/reference&gt;</a:t>
            </a:r>
          </a:p>
          <a:p>
            <a:r>
              <a:rPr lang="en-US" sz="1400" b="1" dirty="0">
                <a:latin typeface="Courier New" charset="0"/>
              </a:rPr>
              <a:t>      …</a:t>
            </a:r>
          </a:p>
          <a:p>
            <a:r>
              <a:rPr lang="en-US" sz="1400" b="1" dirty="0">
                <a:latin typeface="Courier New" charset="0"/>
              </a:rPr>
              <a:t>   &lt;/</a:t>
            </a:r>
            <a:r>
              <a:rPr lang="en-US" sz="1400" b="1" dirty="0" err="1">
                <a:latin typeface="Courier New" charset="0"/>
              </a:rPr>
              <a:t>proteinEntry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r>
              <a:rPr lang="en-US" sz="1400" b="1" dirty="0">
                <a:latin typeface="Courier New" charset="0"/>
              </a:rPr>
              <a:t>   …</a:t>
            </a:r>
          </a:p>
          <a:p>
            <a:r>
              <a:rPr lang="en-US" sz="1400" b="1" dirty="0">
                <a:latin typeface="Courier New" charset="0"/>
              </a:rPr>
              <a:t>&lt;/</a:t>
            </a:r>
            <a:r>
              <a:rPr lang="en-US" sz="1400" b="1" dirty="0" err="1">
                <a:latin typeface="Courier New" charset="0"/>
              </a:rPr>
              <a:t>proteinDatabase</a:t>
            </a:r>
            <a:r>
              <a:rPr lang="en-US" sz="1400" b="1" dirty="0">
                <a:latin typeface="Courier New" charset="0"/>
              </a:rPr>
              <a:t>&gt;</a:t>
            </a:r>
          </a:p>
          <a:p>
            <a:endParaRPr lang="en-US" sz="1400" b="1" dirty="0">
              <a:latin typeface="Courier Ne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Ein Beispieldokument: Graphische Darstellung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8C65D1-186F-6A4A-9120-D780C20789B3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  <p:grpSp>
        <p:nvGrpSpPr>
          <p:cNvPr id="88067" name="Gruppierung 42"/>
          <p:cNvGrpSpPr>
            <a:grpSpLocks/>
          </p:cNvGrpSpPr>
          <p:nvPr/>
        </p:nvGrpSpPr>
        <p:grpSpPr bwMode="auto">
          <a:xfrm>
            <a:off x="1835150" y="1989138"/>
            <a:ext cx="4805363" cy="3505200"/>
            <a:chOff x="0" y="1752600"/>
            <a:chExt cx="4805363" cy="3505200"/>
          </a:xfrm>
        </p:grpSpPr>
        <p:sp>
          <p:nvSpPr>
            <p:cNvPr id="5" name="Text Box 37"/>
            <p:cNvSpPr txBox="1">
              <a:spLocks noChangeArrowheads="1"/>
            </p:cNvSpPr>
            <p:nvPr/>
          </p:nvSpPr>
          <p:spPr bwMode="auto">
            <a:xfrm>
              <a:off x="2514600" y="1981200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6" name="Text Box 39"/>
            <p:cNvSpPr txBox="1">
              <a:spLocks noChangeArrowheads="1"/>
            </p:cNvSpPr>
            <p:nvPr/>
          </p:nvSpPr>
          <p:spPr bwMode="auto">
            <a:xfrm>
              <a:off x="2519363" y="2586037"/>
              <a:ext cx="2286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7" name="Text Box 44"/>
            <p:cNvSpPr txBox="1">
              <a:spLocks noChangeArrowheads="1"/>
            </p:cNvSpPr>
            <p:nvPr/>
          </p:nvSpPr>
          <p:spPr bwMode="auto">
            <a:xfrm>
              <a:off x="0" y="3429000"/>
              <a:ext cx="1752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superfamily</a:t>
              </a:r>
              <a:endParaRPr lang="en-CA"/>
            </a:p>
          </p:txBody>
        </p:sp>
        <p:sp>
          <p:nvSpPr>
            <p:cNvPr id="8" name="Text Box 47"/>
            <p:cNvSpPr txBox="1">
              <a:spLocks noChangeArrowheads="1"/>
            </p:cNvSpPr>
            <p:nvPr/>
          </p:nvSpPr>
          <p:spPr bwMode="auto">
            <a:xfrm>
              <a:off x="3595688" y="4424362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sp>
          <p:nvSpPr>
            <p:cNvPr id="9" name="Text Box 48"/>
            <p:cNvSpPr txBox="1">
              <a:spLocks noChangeArrowheads="1"/>
            </p:cNvSpPr>
            <p:nvPr/>
          </p:nvSpPr>
          <p:spPr bwMode="auto">
            <a:xfrm>
              <a:off x="3095625" y="4776787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 </a:t>
              </a:r>
              <a:r>
                <a:rPr lang="en-US" altLang="zh-CN" dirty="0" smtClean="0">
                  <a:ea typeface="SimSun" charset="0"/>
                  <a:cs typeface="SimSun" charset="0"/>
                </a:rPr>
                <a:t>“</a:t>
              </a:r>
              <a:r>
                <a:rPr lang="zh-CN" altLang="en-US" dirty="0" smtClean="0">
                  <a:ea typeface="SimSun" charset="0"/>
                  <a:cs typeface="SimSun" charset="0"/>
                </a:rPr>
                <a:t>2001</a:t>
              </a:r>
              <a:r>
                <a:rPr lang="de-DE" altLang="zh-CN" dirty="0" smtClean="0">
                  <a:ea typeface="SimSun" charset="0"/>
                  <a:cs typeface="SimSun" charset="0"/>
                </a:rPr>
                <a:t>“</a:t>
              </a:r>
              <a:endParaRPr lang="en-CA" dirty="0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>
              <a:off x="2224088" y="17526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Oval 5"/>
            <p:cNvSpPr>
              <a:spLocks noChangeArrowheads="1"/>
            </p:cNvSpPr>
            <p:nvPr/>
          </p:nvSpPr>
          <p:spPr bwMode="auto">
            <a:xfrm>
              <a:off x="2147888" y="2209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2224088" y="2362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" name="Oval 7"/>
            <p:cNvSpPr>
              <a:spLocks noChangeArrowheads="1"/>
            </p:cNvSpPr>
            <p:nvPr/>
          </p:nvSpPr>
          <p:spPr bwMode="auto">
            <a:xfrm>
              <a:off x="2147888" y="28194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88079" name="Group 26"/>
            <p:cNvGrpSpPr>
              <a:grpSpLocks/>
            </p:cNvGrpSpPr>
            <p:nvPr/>
          </p:nvGrpSpPr>
          <p:grpSpPr bwMode="auto">
            <a:xfrm>
              <a:off x="1538288" y="2943225"/>
              <a:ext cx="657225" cy="561975"/>
              <a:chOff x="1056" y="1854"/>
              <a:chExt cx="414" cy="354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0" name="Group 30"/>
            <p:cNvGrpSpPr>
              <a:grpSpLocks/>
            </p:cNvGrpSpPr>
            <p:nvPr/>
          </p:nvGrpSpPr>
          <p:grpSpPr bwMode="auto">
            <a:xfrm>
              <a:off x="2300288" y="2957513"/>
              <a:ext cx="576262" cy="600075"/>
              <a:chOff x="1536" y="1863"/>
              <a:chExt cx="363" cy="378"/>
            </a:xfrm>
          </p:grpSpPr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1" name="Group 19"/>
            <p:cNvGrpSpPr>
              <a:grpSpLocks/>
            </p:cNvGrpSpPr>
            <p:nvPr/>
          </p:nvGrpSpPr>
          <p:grpSpPr bwMode="auto">
            <a:xfrm>
              <a:off x="1538288" y="3505200"/>
              <a:ext cx="152400" cy="609600"/>
              <a:chOff x="1056" y="2208"/>
              <a:chExt cx="96" cy="384"/>
            </a:xfrm>
          </p:grpSpPr>
          <p:sp>
            <p:nvSpPr>
              <p:cNvPr id="21" name="Line 13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2" name="Group 20"/>
            <p:cNvGrpSpPr>
              <a:grpSpLocks/>
            </p:cNvGrpSpPr>
            <p:nvPr/>
          </p:nvGrpSpPr>
          <p:grpSpPr bwMode="auto">
            <a:xfrm>
              <a:off x="2728913" y="3548063"/>
              <a:ext cx="152400" cy="609600"/>
              <a:chOff x="1056" y="2208"/>
              <a:chExt cx="96" cy="384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3" name="Group 27"/>
            <p:cNvGrpSpPr>
              <a:grpSpLocks/>
            </p:cNvGrpSpPr>
            <p:nvPr/>
          </p:nvGrpSpPr>
          <p:grpSpPr bwMode="auto">
            <a:xfrm>
              <a:off x="2133600" y="4129088"/>
              <a:ext cx="657225" cy="561975"/>
              <a:chOff x="1056" y="1854"/>
              <a:chExt cx="414" cy="354"/>
            </a:xfrm>
          </p:grpSpPr>
          <p:sp>
            <p:nvSpPr>
              <p:cNvPr id="27" name="Line 28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8" name="Oval 29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88084" name="Group 31"/>
            <p:cNvGrpSpPr>
              <a:grpSpLocks/>
            </p:cNvGrpSpPr>
            <p:nvPr/>
          </p:nvGrpSpPr>
          <p:grpSpPr bwMode="auto">
            <a:xfrm>
              <a:off x="2833688" y="4124325"/>
              <a:ext cx="576262" cy="600075"/>
              <a:chOff x="1536" y="1863"/>
              <a:chExt cx="363" cy="378"/>
            </a:xfrm>
          </p:grpSpPr>
          <p:sp>
            <p:nvSpPr>
              <p:cNvPr id="30" name="Line 3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1" name="Oval 3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800350" y="4171950"/>
              <a:ext cx="7938" cy="820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4" name="Text Box 40"/>
            <p:cNvSpPr txBox="1">
              <a:spLocks noChangeArrowheads="1"/>
            </p:cNvSpPr>
            <p:nvPr/>
          </p:nvSpPr>
          <p:spPr bwMode="auto">
            <a:xfrm>
              <a:off x="2909888" y="32004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5" name="Text Box 41"/>
            <p:cNvSpPr txBox="1">
              <a:spLocks noChangeArrowheads="1"/>
            </p:cNvSpPr>
            <p:nvPr/>
          </p:nvSpPr>
          <p:spPr bwMode="auto">
            <a:xfrm>
              <a:off x="609600" y="2971800"/>
              <a:ext cx="1143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6" name="Text Box 42"/>
            <p:cNvSpPr txBox="1">
              <a:spLocks noChangeArrowheads="1"/>
            </p:cNvSpPr>
            <p:nvPr/>
          </p:nvSpPr>
          <p:spPr bwMode="auto">
            <a:xfrm>
              <a:off x="2909888" y="3886200"/>
              <a:ext cx="1447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>
                  <a:ea typeface="SimSun" charset="0"/>
                  <a:cs typeface="SimSun" charset="0"/>
                </a:rPr>
                <a:t>refinfo</a:t>
              </a:r>
              <a:endParaRPr lang="en-CA" dirty="0"/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152400" y="4031406"/>
              <a:ext cx="2133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ea typeface="SimSun" charset="0"/>
                  <a:cs typeface="SimSun" charset="0"/>
                </a:rPr>
                <a:t>cytochrome c”</a:t>
              </a:r>
              <a:endParaRPr lang="en-CA" dirty="0"/>
            </a:p>
          </p:txBody>
        </p:sp>
        <p:sp>
          <p:nvSpPr>
            <p:cNvPr id="39" name="Text Box 46"/>
            <p:cNvSpPr txBox="1">
              <a:spLocks noChangeArrowheads="1"/>
            </p:cNvSpPr>
            <p:nvPr/>
          </p:nvSpPr>
          <p:spPr bwMode="auto">
            <a:xfrm>
              <a:off x="1309688" y="4419600"/>
              <a:ext cx="1066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>
                  <a:ea typeface="SimSun" charset="0"/>
                  <a:cs typeface="SimSun" charset="0"/>
                </a:rPr>
                <a:t>author</a:t>
              </a:r>
              <a:endParaRPr lang="en-CA" dirty="0"/>
            </a:p>
          </p:txBody>
        </p:sp>
        <p:sp>
          <p:nvSpPr>
            <p:cNvPr id="40" name="Text Box 49"/>
            <p:cNvSpPr txBox="1">
              <a:spLocks noChangeArrowheads="1"/>
            </p:cNvSpPr>
            <p:nvPr/>
          </p:nvSpPr>
          <p:spPr bwMode="auto">
            <a:xfrm>
              <a:off x="685800" y="4800600"/>
              <a:ext cx="1905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dirty="0">
                  <a:ea typeface="SimSun" charset="0"/>
                  <a:cs typeface="SimSun" charset="0"/>
                </a:rPr>
                <a:t>“</a:t>
              </a:r>
              <a:r>
                <a:rPr lang="en-US" altLang="zh-CN" dirty="0">
                  <a:ea typeface="SimSun" charset="0"/>
                  <a:cs typeface="SimSun" charset="0"/>
                </a:rPr>
                <a:t>Evans, M.J.”</a:t>
              </a:r>
              <a:endParaRPr lang="en-CA" dirty="0"/>
            </a:p>
          </p:txBody>
        </p:sp>
        <p:sp>
          <p:nvSpPr>
            <p:cNvPr id="42" name="Text Box 60"/>
            <p:cNvSpPr txBox="1">
              <a:spLocks noChangeArrowheads="1"/>
            </p:cNvSpPr>
            <p:nvPr/>
          </p:nvSpPr>
          <p:spPr bwMode="auto">
            <a:xfrm>
              <a:off x="2757488" y="4704630"/>
              <a:ext cx="60960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 dirty="0" smtClean="0">
                  <a:ea typeface="SimSun" charset="0"/>
                  <a:cs typeface="SimSun" charset="0"/>
                </a:rPr>
                <a:t>title</a:t>
              </a:r>
              <a:endParaRPr lang="en-CA" sz="1200" dirty="0"/>
            </a:p>
          </p:txBody>
        </p:sp>
      </p:grpSp>
      <p:sp>
        <p:nvSpPr>
          <p:cNvPr id="44" name="Oval 33"/>
          <p:cNvSpPr>
            <a:spLocks noChangeArrowheads="1"/>
          </p:cNvSpPr>
          <p:nvPr/>
        </p:nvSpPr>
        <p:spPr bwMode="auto">
          <a:xfrm>
            <a:off x="4564063" y="52212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6" name="Text Box 49"/>
          <p:cNvSpPr txBox="1">
            <a:spLocks noChangeArrowheads="1"/>
          </p:cNvSpPr>
          <p:nvPr/>
        </p:nvSpPr>
        <p:spPr bwMode="auto">
          <a:xfrm>
            <a:off x="3962400" y="5507038"/>
            <a:ext cx="24812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dirty="0" smtClean="0">
                <a:ea typeface="SimSun" charset="0"/>
                <a:cs typeface="SimSun" charset="0"/>
              </a:rPr>
              <a:t>“</a:t>
            </a:r>
            <a:r>
              <a:rPr lang="de-DE" altLang="zh-CN" dirty="0" smtClean="0">
                <a:ea typeface="SimSun" charset="0"/>
                <a:cs typeface="SimSun" charset="0"/>
              </a:rPr>
              <a:t> The </a:t>
            </a:r>
            <a:r>
              <a:rPr lang="de-DE" altLang="zh-CN" dirty="0">
                <a:ea typeface="SimSun" charset="0"/>
                <a:cs typeface="SimSun" charset="0"/>
              </a:rPr>
              <a:t>human...</a:t>
            </a:r>
            <a:r>
              <a:rPr lang="en-US" altLang="zh-CN" dirty="0">
                <a:ea typeface="SimSun" charset="0"/>
                <a:cs typeface="SimSun" charset="0"/>
              </a:rPr>
              <a:t> ”</a:t>
            </a:r>
            <a:endParaRPr lang="en-CA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Datenmodell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XPath</a:t>
            </a:r>
            <a:endParaRPr lang="en-US" dirty="0"/>
          </a:p>
        </p:txBody>
      </p:sp>
      <p:grpSp>
        <p:nvGrpSpPr>
          <p:cNvPr id="17410" name="Group 3"/>
          <p:cNvGrpSpPr>
            <a:grpSpLocks/>
          </p:cNvGrpSpPr>
          <p:nvPr/>
        </p:nvGrpSpPr>
        <p:grpSpPr bwMode="auto">
          <a:xfrm>
            <a:off x="4083050" y="1557338"/>
            <a:ext cx="609600" cy="1524000"/>
            <a:chOff x="2424" y="1248"/>
            <a:chExt cx="384" cy="960"/>
          </a:xfrm>
        </p:grpSpPr>
        <p:sp>
          <p:nvSpPr>
            <p:cNvPr id="6148" name="Oval 4"/>
            <p:cNvSpPr>
              <a:spLocks noChangeAspect="1" noChangeArrowheads="1"/>
            </p:cNvSpPr>
            <p:nvPr/>
          </p:nvSpPr>
          <p:spPr bwMode="auto">
            <a:xfrm>
              <a:off x="2424" y="1248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49" name="Oval 5"/>
            <p:cNvSpPr>
              <a:spLocks noChangeAspect="1" noChangeArrowheads="1"/>
            </p:cNvSpPr>
            <p:nvPr/>
          </p:nvSpPr>
          <p:spPr bwMode="auto">
            <a:xfrm>
              <a:off x="2424" y="1824"/>
              <a:ext cx="384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solidFill>
                    <a:srgbClr val="006600"/>
                  </a:solidFill>
                </a:rPr>
                <a:t>bib</a:t>
              </a:r>
            </a:p>
          </p:txBody>
        </p:sp>
      </p:grpSp>
      <p:sp>
        <p:nvSpPr>
          <p:cNvPr id="6150" name="Oval 6"/>
          <p:cNvSpPr>
            <a:spLocks noChangeAspect="1" noChangeArrowheads="1"/>
          </p:cNvSpPr>
          <p:nvPr/>
        </p:nvSpPr>
        <p:spPr bwMode="auto">
          <a:xfrm>
            <a:off x="2901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1" name="Oval 7"/>
          <p:cNvSpPr>
            <a:spLocks noChangeAspect="1" noChangeArrowheads="1"/>
          </p:cNvSpPr>
          <p:nvPr/>
        </p:nvSpPr>
        <p:spPr bwMode="auto">
          <a:xfrm>
            <a:off x="5187950" y="34623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book</a:t>
            </a:r>
          </a:p>
        </p:txBody>
      </p:sp>
      <p:sp>
        <p:nvSpPr>
          <p:cNvPr id="6152" name="Oval 8"/>
          <p:cNvSpPr>
            <a:spLocks noChangeAspect="1" noChangeArrowheads="1"/>
          </p:cNvSpPr>
          <p:nvPr/>
        </p:nvSpPr>
        <p:spPr bwMode="auto">
          <a:xfrm>
            <a:off x="19875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publisher</a:t>
            </a:r>
          </a:p>
        </p:txBody>
      </p:sp>
      <p:sp>
        <p:nvSpPr>
          <p:cNvPr id="6153" name="Oval 9"/>
          <p:cNvSpPr>
            <a:spLocks noChangeAspect="1" noChangeArrowheads="1"/>
          </p:cNvSpPr>
          <p:nvPr/>
        </p:nvSpPr>
        <p:spPr bwMode="auto">
          <a:xfrm>
            <a:off x="3282950" y="4376738"/>
            <a:ext cx="609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6600"/>
                </a:solidFill>
              </a:rPr>
              <a:t>author</a:t>
            </a:r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4425950" y="21669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flipH="1">
            <a:off x="34353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4654550" y="2928938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H="1">
            <a:off x="2444750" y="3919538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3435350" y="3919538"/>
            <a:ext cx="152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22161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3587750" y="498633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4105275" y="4494213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.  .  .  .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225550" y="5519738"/>
            <a:ext cx="1720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Addison-Wesley</a:t>
            </a: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359150" y="5519738"/>
            <a:ext cx="167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  <a:cs typeface="Arial" charset="0"/>
              </a:rPr>
              <a:t>Serge Abiteboul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6497638" y="1633538"/>
            <a:ext cx="898525" cy="368300"/>
          </a:xfrm>
          <a:prstGeom prst="wedgeRectCallout">
            <a:avLst>
              <a:gd name="adj1" fmla="val -247692"/>
              <a:gd name="adj2" fmla="val -94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 err="1"/>
              <a:t>Wurzel</a:t>
            </a:r>
            <a:endParaRPr lang="en-US" dirty="0"/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>
            <a:off x="6083300" y="2624138"/>
            <a:ext cx="2193925" cy="368300"/>
          </a:xfrm>
          <a:prstGeom prst="wedgeRectCallout">
            <a:avLst>
              <a:gd name="adj1" fmla="val -114167"/>
              <a:gd name="adj2" fmla="val -2487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/>
              <a:t>Das </a:t>
            </a:r>
            <a:r>
              <a:rPr lang="en-US" dirty="0" err="1"/>
              <a:t>Wurzelelement</a:t>
            </a:r>
            <a:endParaRPr lang="en-US" dirty="0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 flipH="1">
            <a:off x="1530350" y="1862138"/>
            <a:ext cx="2514600" cy="533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 flipH="1">
            <a:off x="2749550" y="1938338"/>
            <a:ext cx="12954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468313" y="2547938"/>
            <a:ext cx="15954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Ausführungs</a:t>
            </a:r>
            <a:r>
              <a:rPr lang="en-US" dirty="0">
                <a:solidFill>
                  <a:schemeClr val="accent2"/>
                </a:solidFill>
              </a:rPr>
              <a:t>-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 err="1">
                <a:solidFill>
                  <a:schemeClr val="accent2"/>
                </a:solidFill>
              </a:rPr>
              <a:t>anweisung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170" name="Text Box 26"/>
          <p:cNvSpPr txBox="1">
            <a:spLocks noChangeArrowheads="1"/>
          </p:cNvSpPr>
          <p:nvPr/>
        </p:nvSpPr>
        <p:spPr bwMode="auto">
          <a:xfrm>
            <a:off x="2139950" y="2547938"/>
            <a:ext cx="1371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 err="1">
                <a:solidFill>
                  <a:schemeClr val="accent2"/>
                </a:solidFill>
              </a:rPr>
              <a:t>Kommentar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431" name="Rechteck 1"/>
          <p:cNvSpPr>
            <a:spLocks noChangeArrowheads="1"/>
          </p:cNvSpPr>
          <p:nvPr/>
        </p:nvSpPr>
        <p:spPr bwMode="auto">
          <a:xfrm>
            <a:off x="6372225" y="4508500"/>
            <a:ext cx="1308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CC3300"/>
                </a:solidFill>
                <a:cs typeface="Arial" charset="0"/>
              </a:rPr>
              <a:t>price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=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>
                <a:solidFill>
                  <a:srgbClr val="000000"/>
                </a:solidFill>
                <a:cs typeface="Arial" charset="0"/>
              </a:rPr>
              <a:t>55</a:t>
            </a:r>
            <a:r>
              <a:rPr lang="ja-JP" altLang="en-US">
                <a:solidFill>
                  <a:srgbClr val="000000"/>
                </a:solidFill>
                <a:latin typeface="Arial" charset="0"/>
                <a:cs typeface="Arial" charset="0"/>
              </a:rPr>
              <a:t>”</a:t>
            </a:r>
            <a:endParaRPr lang="de-DE"/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5651500" y="4005263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8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BC7022-A0E2-0741-AE9A-109F57CD2C38}" type="slidenum">
              <a:rPr lang="de-DE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CD29E399-C3BE-9C4A-A232-BE6E3592C80A}" type="slidenum">
              <a:rPr lang="zh-CN" altLang="en-US" sz="1800"/>
              <a:pPr algn="l">
                <a:defRPr/>
              </a:pPr>
              <a:t>70</a:t>
            </a:fld>
            <a:endParaRPr lang="zh-CN" altLang="en-US" sz="1800"/>
          </a:p>
        </p:txBody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305800" cy="3243263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geschrieben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[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dirty="0" smtClean="0">
                <a:ea typeface="SimSun" charset="0"/>
                <a:cs typeface="SimSun" charset="0"/>
              </a:rPr>
              <a:t>) </a:t>
            </a:r>
            <a:r>
              <a:rPr lang="en-US" altLang="zh-CN" dirty="0" err="1" smtClean="0">
                <a:ea typeface="SimSun" charset="0"/>
                <a:cs typeface="SimSun" charset="0"/>
              </a:rPr>
              <a:t>gibt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Menge</a:t>
            </a:r>
            <a:r>
              <a:rPr lang="en-US" altLang="zh-CN" dirty="0" smtClean="0">
                <a:ea typeface="SimSun" charset="0"/>
                <a:cs typeface="SimSun" charset="0"/>
              </a:rPr>
              <a:t> von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XML-Baum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zurück</a:t>
            </a:r>
            <a:r>
              <a:rPr lang="en-US" altLang="zh-CN" dirty="0" smtClean="0">
                <a:ea typeface="SimSun" charset="0"/>
                <a:cs typeface="SimSun" charset="0"/>
              </a:rPr>
              <a:t>,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über</a:t>
            </a:r>
            <a:r>
              <a:rPr lang="en-US" altLang="zh-CN" dirty="0" smtClean="0">
                <a:ea typeface="SimSun" charset="0"/>
                <a:cs typeface="SimSun" charset="0"/>
              </a:rPr>
              <a:t> P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des </a:t>
            </a:r>
            <a:r>
              <a:rPr lang="en-US" altLang="zh-CN" dirty="0" err="1" smtClean="0">
                <a:ea typeface="SimSun" charset="0"/>
                <a:cs typeface="SimSun" charset="0"/>
              </a:rPr>
              <a:t>Baums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erreichbar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sind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</a:p>
          <a:p>
            <a:pPr>
              <a:defRPr/>
            </a:pP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Pfadausdruck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Pfad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und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Anfrage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werden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synonym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verwendet</a:t>
            </a:r>
            <a:endParaRPr lang="en-US" altLang="zh-CN" dirty="0" smtClean="0">
              <a:ea typeface="SimSun" charset="0"/>
              <a:cs typeface="SimSun" charset="0"/>
              <a:sym typeface="WP MathA" charset="0"/>
            </a:endParaRPr>
          </a:p>
          <a:p>
            <a:pPr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P ⊑ Q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[P] ⊆ [Q]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Enthaltensein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, Containment)</a:t>
            </a:r>
          </a:p>
          <a:p>
            <a:pPr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Disjoint(P, Q)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[P]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∩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[Q] = ∅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Disjunktheit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8401FBD2-081C-7D49-9F23-3940FA7B0F39}" type="slidenum">
              <a:rPr lang="zh-CN" altLang="en-US" sz="1800"/>
              <a:pPr algn="l">
                <a:defRPr/>
              </a:pPr>
              <a:t>71</a:t>
            </a:fld>
            <a:endParaRPr lang="zh-CN" altLang="en-US" sz="1800"/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3650"/>
            <a:ext cx="8305800" cy="3965575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Pfadausdruck</a:t>
            </a:r>
            <a:r>
              <a:rPr lang="en-US" altLang="zh-CN" dirty="0" smtClean="0">
                <a:ea typeface="SimSun" charset="0"/>
                <a:cs typeface="SimSun" charset="0"/>
              </a:rPr>
              <a:t> P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Folge</a:t>
            </a:r>
            <a:r>
              <a:rPr lang="en-US" altLang="zh-CN" dirty="0" smtClean="0">
                <a:ea typeface="SimSun" charset="0"/>
                <a:cs typeface="SimSun" charset="0"/>
              </a:rPr>
              <a:t> von Kind-</a:t>
            </a:r>
            <a:r>
              <a:rPr lang="en-US" altLang="zh-CN" dirty="0" err="1" smtClean="0">
                <a:ea typeface="SimSun" charset="0"/>
                <a:cs typeface="SimSun" charset="0"/>
              </a:rPr>
              <a:t>Schritten</a:t>
            </a:r>
            <a:r>
              <a:rPr lang="en-US" altLang="zh-CN" dirty="0" smtClean="0">
                <a:ea typeface="SimSun" charset="0"/>
                <a:cs typeface="SimSun" charset="0"/>
              </a:rPr>
              <a:t> (/), </a:t>
            </a:r>
            <a:r>
              <a:rPr lang="en-US" altLang="zh-CN" dirty="0" err="1" smtClean="0">
                <a:ea typeface="SimSun" charset="0"/>
                <a:cs typeface="SimSun" charset="0"/>
              </a:rPr>
              <a:t>ggf</a:t>
            </a:r>
            <a:r>
              <a:rPr lang="en-US" altLang="zh-CN" dirty="0" smtClean="0">
                <a:ea typeface="SimSun" charset="0"/>
                <a:cs typeface="SimSun" charset="0"/>
              </a:rPr>
              <a:t>. </a:t>
            </a:r>
            <a:r>
              <a:rPr lang="en-US" altLang="zh-CN" dirty="0" err="1" smtClean="0">
                <a:ea typeface="SimSun" charset="0"/>
                <a:cs typeface="SimSun" charset="0"/>
              </a:rPr>
              <a:t>mit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Nachfolger-Schritt</a:t>
            </a:r>
            <a:r>
              <a:rPr lang="en-US" altLang="zh-CN" dirty="0" smtClean="0">
                <a:ea typeface="SimSun" charset="0"/>
                <a:cs typeface="SimSun" charset="0"/>
              </a:rPr>
              <a:t> (//) am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Anfang</a:t>
            </a:r>
            <a:endParaRPr lang="en-US" altLang="zh-CN" dirty="0" smtClean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Beispiele</a:t>
            </a:r>
            <a:r>
              <a:rPr lang="en-US" altLang="zh-CN" dirty="0" smtClean="0">
                <a:ea typeface="SimSun" charset="0"/>
                <a:cs typeface="SimSun" charset="0"/>
              </a:rPr>
              <a:t>:</a:t>
            </a:r>
          </a:p>
          <a:p>
            <a:pPr lvl="1"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/</a:t>
            </a:r>
            <a:r>
              <a:rPr lang="en-US" altLang="zh-CN" dirty="0">
                <a:ea typeface="SimSun" charset="0"/>
                <a:cs typeface="SimSun" charset="0"/>
              </a:rPr>
              <a:t>/protein/name  </a:t>
            </a:r>
          </a:p>
          <a:p>
            <a:pPr lvl="1"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dirty="0">
                <a:ea typeface="SimSun" charset="0"/>
                <a:cs typeface="SimSun" charset="0"/>
              </a:rPr>
              <a:t>/</a:t>
            </a:r>
            <a:r>
              <a:rPr lang="en-US" altLang="zh-CN" dirty="0" err="1">
                <a:ea typeface="SimSun" charset="0"/>
                <a:cs typeface="SimSun" charset="0"/>
              </a:rPr>
              <a:t>proteinEntry</a:t>
            </a:r>
            <a:r>
              <a:rPr lang="en-US" altLang="zh-CN" dirty="0">
                <a:ea typeface="SimSun" charset="0"/>
                <a:cs typeface="SimSun" charset="0"/>
              </a:rPr>
              <a:t>/protein/name</a:t>
            </a:r>
          </a:p>
          <a:p>
            <a:pPr>
              <a:defRPr/>
            </a:pP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SP(n)</a:t>
            </a:r>
            <a:r>
              <a:rPr lang="en-US" altLang="zh-CN" dirty="0">
                <a:ea typeface="SimSun" charset="0"/>
                <a:cs typeface="SimSun" charset="0"/>
              </a:rPr>
              <a:t> : </a:t>
            </a:r>
            <a:r>
              <a:rPr lang="en-US" altLang="zh-CN" dirty="0" smtClean="0">
                <a:ea typeface="SimSun" charset="0"/>
                <a:cs typeface="SimSun" charset="0"/>
              </a:rPr>
              <a:t>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eindeutige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einfache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dirty="0" smtClean="0">
                <a:ea typeface="SimSun" charset="0"/>
                <a:cs typeface="SimSun" charset="0"/>
              </a:rPr>
              <a:t> von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Wurzel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bis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zum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n (SP = simple path)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Pfadausdrucks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die </a:t>
            </a:r>
            <a:r>
              <a:rPr lang="en-US" altLang="zh-CN" dirty="0" err="1" smtClean="0">
                <a:ea typeface="SimSun" charset="0"/>
                <a:cs typeface="SimSun" charset="0"/>
              </a:rPr>
              <a:t>Bestimmung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aller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, so </a:t>
            </a:r>
            <a:r>
              <a:rPr lang="en-US" altLang="zh-CN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SP(n) ⊑ Q</a:t>
            </a:r>
            <a:endParaRPr lang="en-CA" dirty="0">
              <a:solidFill>
                <a:srgbClr val="0000FF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Definitionen (Forts.)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E172A481-6AF1-074D-94B5-F2C89261A229}" type="slidenum">
              <a:rPr lang="zh-CN" altLang="en-US" sz="1800"/>
              <a:pPr algn="l">
                <a:defRPr/>
              </a:pPr>
              <a:t>72</a:t>
            </a:fld>
            <a:endParaRPr lang="zh-CN" altLang="en-US" sz="1800"/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4" y="1195388"/>
            <a:ext cx="8857555" cy="5257800"/>
          </a:xfrm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Tripel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&lt;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d</a:t>
            </a:r>
            <a:r>
              <a:rPr lang="en-US" altLang="zh-CN" i="1" baseline="-25000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i="1" baseline="-25000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,d</a:t>
            </a:r>
            <a:r>
              <a:rPr lang="en-US" altLang="zh-CN" i="1" baseline="-25000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&gt;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wird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für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jeden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XML-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vergeben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(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i="1" baseline="-25000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≤ 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i="1" baseline="-25000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)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&lt; m.d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1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m.d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 &lt;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2</a:t>
            </a:r>
            <a:endParaRPr lang="en-US" altLang="zh-CN" baseline="-25000" dirty="0">
              <a:solidFill>
                <a:srgbClr val="0000FF"/>
              </a:solidFill>
              <a:ea typeface="SimSun" charset="0"/>
              <a:cs typeface="SimSun" charset="0"/>
              <a:sym typeface="WP MathA" charset="0"/>
            </a:endParaRPr>
          </a:p>
          <a:p>
            <a:pPr lvl="1">
              <a:defRPr/>
            </a:pP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Kind von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gdw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. </a:t>
            </a:r>
            <a:br>
              <a:rPr lang="en-US" altLang="zh-CN" dirty="0" smtClean="0">
                <a:ea typeface="SimSun" charset="0"/>
                <a:cs typeface="SimSun" charset="0"/>
                <a:sym typeface="WP MathA" charset="0"/>
              </a:rPr>
            </a:b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m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  <a:sym typeface="WP MathA" charset="0"/>
              </a:rPr>
              <a:t>Nachfolger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von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  <a:sym typeface="WP MathA" charset="0"/>
              </a:rPr>
              <a:t> und 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n.d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r>
              <a:rPr lang="en-US" altLang="zh-CN" i="1" dirty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+</a:t>
            </a:r>
            <a:r>
              <a:rPr lang="en-US" altLang="zh-CN" i="1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1 = m.d</a:t>
            </a:r>
            <a:r>
              <a:rPr lang="en-US" altLang="zh-CN" i="1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WP MathA" charset="0"/>
              </a:rPr>
              <a:t>3</a:t>
            </a:r>
            <a:endParaRPr lang="en-US" altLang="zh-CN" dirty="0">
              <a:ea typeface="SimSun" charset="0"/>
              <a:cs typeface="SimSun" charset="0"/>
              <a:sym typeface="WP MathA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837DA790-A4F6-ED44-8C17-B266F11DE825}" type="slidenum">
              <a:rPr lang="zh-CN" altLang="en-US" sz="1800"/>
              <a:pPr algn="l">
                <a:defRPr/>
              </a:pPr>
              <a:t>73</a:t>
            </a:fld>
            <a:endParaRPr lang="zh-CN" altLang="en-US" sz="1800"/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305800" cy="54102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Beispielanfrage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393253" name="Text Box 37"/>
          <p:cNvSpPr txBox="1">
            <a:spLocks noChangeArrowheads="1"/>
          </p:cNvSpPr>
          <p:nvPr/>
        </p:nvSpPr>
        <p:spPr bwMode="auto">
          <a:xfrm>
            <a:off x="2514600" y="1957388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3255" name="Text Box 39"/>
          <p:cNvSpPr txBox="1">
            <a:spLocks noChangeArrowheads="1"/>
          </p:cNvSpPr>
          <p:nvPr/>
        </p:nvSpPr>
        <p:spPr bwMode="auto">
          <a:xfrm>
            <a:off x="2519363" y="2562225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3260" name="Text Box 44"/>
          <p:cNvSpPr txBox="1">
            <a:spLocks noChangeArrowheads="1"/>
          </p:cNvSpPr>
          <p:nvPr/>
        </p:nvSpPr>
        <p:spPr bwMode="auto">
          <a:xfrm>
            <a:off x="0" y="3405188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superfamily</a:t>
            </a:r>
            <a:endParaRPr lang="en-CA"/>
          </a:p>
        </p:txBody>
      </p:sp>
      <p:sp>
        <p:nvSpPr>
          <p:cNvPr id="393263" name="Text Box 47"/>
          <p:cNvSpPr txBox="1">
            <a:spLocks noChangeArrowheads="1"/>
          </p:cNvSpPr>
          <p:nvPr/>
        </p:nvSpPr>
        <p:spPr bwMode="auto">
          <a:xfrm>
            <a:off x="3595688" y="4400550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3264" name="Text Box 48"/>
          <p:cNvSpPr txBox="1">
            <a:spLocks noChangeArrowheads="1"/>
          </p:cNvSpPr>
          <p:nvPr/>
        </p:nvSpPr>
        <p:spPr bwMode="auto">
          <a:xfrm>
            <a:off x="2995613" y="4843463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“2001”</a:t>
            </a:r>
            <a:endParaRPr lang="en-CA"/>
          </a:p>
        </p:txBody>
      </p:sp>
      <p:sp>
        <p:nvSpPr>
          <p:cNvPr id="393220" name="Line 4"/>
          <p:cNvSpPr>
            <a:spLocks noChangeShapeType="1"/>
          </p:cNvSpPr>
          <p:nvPr/>
        </p:nvSpPr>
        <p:spPr bwMode="auto">
          <a:xfrm>
            <a:off x="2224088" y="17287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1" name="Oval 5"/>
          <p:cNvSpPr>
            <a:spLocks noChangeArrowheads="1"/>
          </p:cNvSpPr>
          <p:nvPr/>
        </p:nvSpPr>
        <p:spPr bwMode="auto">
          <a:xfrm>
            <a:off x="2147888" y="21859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2" name="Line 6"/>
          <p:cNvSpPr>
            <a:spLocks noChangeShapeType="1"/>
          </p:cNvSpPr>
          <p:nvPr/>
        </p:nvSpPr>
        <p:spPr bwMode="auto">
          <a:xfrm>
            <a:off x="2224088" y="23383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23" name="Oval 7"/>
          <p:cNvSpPr>
            <a:spLocks noChangeArrowheads="1"/>
          </p:cNvSpPr>
          <p:nvPr/>
        </p:nvSpPr>
        <p:spPr bwMode="auto">
          <a:xfrm>
            <a:off x="2147888" y="27955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92172" name="Group 26"/>
          <p:cNvGrpSpPr>
            <a:grpSpLocks/>
          </p:cNvGrpSpPr>
          <p:nvPr/>
        </p:nvGrpSpPr>
        <p:grpSpPr bwMode="auto">
          <a:xfrm>
            <a:off x="1538288" y="2919413"/>
            <a:ext cx="657225" cy="561975"/>
            <a:chOff x="1056" y="1854"/>
            <a:chExt cx="414" cy="354"/>
          </a:xfrm>
        </p:grpSpPr>
        <p:sp>
          <p:nvSpPr>
            <p:cNvPr id="393224" name="Line 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6" name="Oval 10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3" name="Group 30"/>
          <p:cNvGrpSpPr>
            <a:grpSpLocks/>
          </p:cNvGrpSpPr>
          <p:nvPr/>
        </p:nvGrpSpPr>
        <p:grpSpPr bwMode="auto">
          <a:xfrm>
            <a:off x="2300288" y="2933700"/>
            <a:ext cx="576262" cy="600075"/>
            <a:chOff x="1536" y="1863"/>
            <a:chExt cx="363" cy="378"/>
          </a:xfrm>
        </p:grpSpPr>
        <p:sp>
          <p:nvSpPr>
            <p:cNvPr id="393227" name="Line 11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28" name="Oval 12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4" name="Group 19"/>
          <p:cNvGrpSpPr>
            <a:grpSpLocks/>
          </p:cNvGrpSpPr>
          <p:nvPr/>
        </p:nvGrpSpPr>
        <p:grpSpPr bwMode="auto">
          <a:xfrm>
            <a:off x="1538288" y="3481388"/>
            <a:ext cx="152400" cy="609600"/>
            <a:chOff x="1056" y="2208"/>
            <a:chExt cx="96" cy="384"/>
          </a:xfrm>
        </p:grpSpPr>
        <p:sp>
          <p:nvSpPr>
            <p:cNvPr id="393229" name="Line 1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0" name="Oval 1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5" name="Group 20"/>
          <p:cNvGrpSpPr>
            <a:grpSpLocks/>
          </p:cNvGrpSpPr>
          <p:nvPr/>
        </p:nvGrpSpPr>
        <p:grpSpPr bwMode="auto">
          <a:xfrm>
            <a:off x="2728913" y="3524250"/>
            <a:ext cx="152400" cy="609600"/>
            <a:chOff x="1056" y="2208"/>
            <a:chExt cx="96" cy="384"/>
          </a:xfrm>
        </p:grpSpPr>
        <p:sp>
          <p:nvSpPr>
            <p:cNvPr id="393237" name="Line 21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38" name="Oval 22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6" name="Group 27"/>
          <p:cNvGrpSpPr>
            <a:grpSpLocks/>
          </p:cNvGrpSpPr>
          <p:nvPr/>
        </p:nvGrpSpPr>
        <p:grpSpPr bwMode="auto">
          <a:xfrm>
            <a:off x="2133600" y="4105275"/>
            <a:ext cx="657225" cy="561975"/>
            <a:chOff x="1056" y="1854"/>
            <a:chExt cx="414" cy="354"/>
          </a:xfrm>
        </p:grpSpPr>
        <p:sp>
          <p:nvSpPr>
            <p:cNvPr id="393244" name="Line 28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5" name="Oval 29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92177" name="Group 31"/>
          <p:cNvGrpSpPr>
            <a:grpSpLocks/>
          </p:cNvGrpSpPr>
          <p:nvPr/>
        </p:nvGrpSpPr>
        <p:grpSpPr bwMode="auto">
          <a:xfrm>
            <a:off x="2833688" y="4100513"/>
            <a:ext cx="576262" cy="600075"/>
            <a:chOff x="1536" y="1863"/>
            <a:chExt cx="363" cy="378"/>
          </a:xfrm>
        </p:grpSpPr>
        <p:sp>
          <p:nvSpPr>
            <p:cNvPr id="393248" name="Line 3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3249" name="Oval 3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51" name="Line 35"/>
          <p:cNvSpPr>
            <a:spLocks noChangeShapeType="1"/>
          </p:cNvSpPr>
          <p:nvPr/>
        </p:nvSpPr>
        <p:spPr bwMode="auto">
          <a:xfrm>
            <a:off x="2800350" y="41481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2" name="Oval 36"/>
          <p:cNvSpPr>
            <a:spLocks noChangeArrowheads="1"/>
          </p:cNvSpPr>
          <p:nvPr/>
        </p:nvSpPr>
        <p:spPr bwMode="auto">
          <a:xfrm>
            <a:off x="2724150" y="4605338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3256" name="Text Box 40"/>
          <p:cNvSpPr txBox="1">
            <a:spLocks noChangeArrowheads="1"/>
          </p:cNvSpPr>
          <p:nvPr/>
        </p:nvSpPr>
        <p:spPr bwMode="auto">
          <a:xfrm>
            <a:off x="2909888" y="31765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3257" name="Text Box 41"/>
          <p:cNvSpPr txBox="1">
            <a:spLocks noChangeArrowheads="1"/>
          </p:cNvSpPr>
          <p:nvPr/>
        </p:nvSpPr>
        <p:spPr bwMode="auto">
          <a:xfrm>
            <a:off x="609600" y="2947988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3258" name="Text Box 42"/>
          <p:cNvSpPr txBox="1">
            <a:spLocks noChangeArrowheads="1"/>
          </p:cNvSpPr>
          <p:nvPr/>
        </p:nvSpPr>
        <p:spPr bwMode="auto">
          <a:xfrm>
            <a:off x="2909888" y="386238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3259" name="Text Box 43"/>
          <p:cNvSpPr txBox="1">
            <a:spLocks noChangeArrowheads="1"/>
          </p:cNvSpPr>
          <p:nvPr/>
        </p:nvSpPr>
        <p:spPr bwMode="auto">
          <a:xfrm>
            <a:off x="1462088" y="348138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3261" name="Text Box 45"/>
          <p:cNvSpPr txBox="1">
            <a:spLocks noChangeArrowheads="1"/>
          </p:cNvSpPr>
          <p:nvPr/>
        </p:nvSpPr>
        <p:spPr bwMode="auto">
          <a:xfrm>
            <a:off x="152400" y="39385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</a:t>
            </a:r>
            <a:r>
              <a:rPr lang="en-US" altLang="zh-CN">
                <a:ea typeface="SimSun" charset="0"/>
                <a:cs typeface="SimSun" charset="0"/>
              </a:rPr>
              <a:t>cytochrome c”</a:t>
            </a:r>
            <a:endParaRPr lang="en-CA"/>
          </a:p>
        </p:txBody>
      </p:sp>
      <p:sp>
        <p:nvSpPr>
          <p:cNvPr id="393262" name="Text Box 46"/>
          <p:cNvSpPr txBox="1">
            <a:spLocks noChangeArrowheads="1"/>
          </p:cNvSpPr>
          <p:nvPr/>
        </p:nvSpPr>
        <p:spPr bwMode="auto">
          <a:xfrm>
            <a:off x="990600" y="43957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3265" name="Text Box 49"/>
          <p:cNvSpPr txBox="1">
            <a:spLocks noChangeArrowheads="1"/>
          </p:cNvSpPr>
          <p:nvPr/>
        </p:nvSpPr>
        <p:spPr bwMode="auto">
          <a:xfrm>
            <a:off x="685800" y="477678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</a:t>
            </a:r>
            <a:r>
              <a:rPr lang="en-US" altLang="zh-CN">
                <a:ea typeface="SimSun" charset="0"/>
                <a:cs typeface="SimSun" charset="0"/>
              </a:rPr>
              <a:t>Evans, M.J.”</a:t>
            </a:r>
            <a:endParaRPr lang="en-CA"/>
          </a:p>
        </p:txBody>
      </p:sp>
      <p:sp>
        <p:nvSpPr>
          <p:cNvPr id="393266" name="Text Box 50"/>
          <p:cNvSpPr txBox="1">
            <a:spLocks noChangeArrowheads="1"/>
          </p:cNvSpPr>
          <p:nvPr/>
        </p:nvSpPr>
        <p:spPr bwMode="auto">
          <a:xfrm>
            <a:off x="2338388" y="4143375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grpSp>
        <p:nvGrpSpPr>
          <p:cNvPr id="393279" name="Group 63"/>
          <p:cNvGrpSpPr>
            <a:grpSpLocks/>
          </p:cNvGrpSpPr>
          <p:nvPr/>
        </p:nvGrpSpPr>
        <p:grpSpPr bwMode="auto">
          <a:xfrm>
            <a:off x="4191000" y="1371600"/>
            <a:ext cx="4800600" cy="914400"/>
            <a:chOff x="2640" y="864"/>
            <a:chExt cx="3024" cy="576"/>
          </a:xfrm>
        </p:grpSpPr>
        <p:sp>
          <p:nvSpPr>
            <p:cNvPr id="393267" name="Text Box 51"/>
            <p:cNvSpPr txBox="1">
              <a:spLocks noChangeArrowheads="1"/>
            </p:cNvSpPr>
            <p:nvPr/>
          </p:nvSpPr>
          <p:spPr bwMode="auto">
            <a:xfrm>
              <a:off x="2640" y="864"/>
              <a:ext cx="30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Anfrage</a:t>
              </a:r>
              <a:r>
                <a:rPr lang="en-US" altLang="zh-CN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: 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r>
                <a:rPr lang="en-US" altLang="zh-CN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//</a:t>
              </a:r>
              <a:r>
                <a:rPr lang="en-US" altLang="zh-CN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endParaRPr lang="en-CA" dirty="0">
                <a:solidFill>
                  <a:srgbClr val="0000FF"/>
                </a:solidFill>
              </a:endParaRPr>
            </a:p>
          </p:txBody>
        </p:sp>
        <p:sp>
          <p:nvSpPr>
            <p:cNvPr id="393268" name="Line 52"/>
            <p:cNvSpPr>
              <a:spLocks noChangeShapeType="1"/>
            </p:cNvSpPr>
            <p:nvPr/>
          </p:nvSpPr>
          <p:spPr bwMode="auto">
            <a:xfrm>
              <a:off x="3936" y="11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3281" name="Group 65"/>
          <p:cNvGrpSpPr>
            <a:grpSpLocks/>
          </p:cNvGrpSpPr>
          <p:nvPr/>
        </p:nvGrpSpPr>
        <p:grpSpPr bwMode="auto">
          <a:xfrm>
            <a:off x="4876800" y="3505200"/>
            <a:ext cx="3810000" cy="1320800"/>
            <a:chOff x="3072" y="2208"/>
            <a:chExt cx="2400" cy="832"/>
          </a:xfrm>
        </p:grpSpPr>
        <p:sp>
          <p:nvSpPr>
            <p:cNvPr id="393269" name="Text Box 53"/>
            <p:cNvSpPr txBox="1">
              <a:spLocks noChangeArrowheads="1"/>
            </p:cNvSpPr>
            <p:nvPr/>
          </p:nvSpPr>
          <p:spPr bwMode="auto">
            <a:xfrm>
              <a:off x="3072" y="2208"/>
              <a:ext cx="240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Seien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pDB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zwei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Relationen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, die die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jeweiligen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repräsentieren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,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dann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D</a:t>
              </a:r>
              <a:r>
                <a:rPr lang="en-US" altLang="zh-CN" sz="1600" dirty="0">
                  <a:solidFill>
                    <a:srgbClr val="0000FF"/>
                  </a:solidFill>
                  <a:ea typeface="SimSun" charset="0"/>
                  <a:cs typeface="SimSun" charset="0"/>
                </a:rPr>
                <a:t>-join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ausführen</a:t>
              </a:r>
              <a:endParaRPr lang="en-CA" sz="1600" dirty="0">
                <a:solidFill>
                  <a:srgbClr val="0000FF"/>
                </a:solidFill>
              </a:endParaRPr>
            </a:p>
          </p:txBody>
        </p:sp>
        <p:sp>
          <p:nvSpPr>
            <p:cNvPr id="393271" name="Line 55"/>
            <p:cNvSpPr>
              <a:spLocks noChangeShapeType="1"/>
            </p:cNvSpPr>
            <p:nvPr/>
          </p:nvSpPr>
          <p:spPr bwMode="auto">
            <a:xfrm>
              <a:off x="3969" y="270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3273" name="Text Box 57"/>
          <p:cNvSpPr txBox="1">
            <a:spLocks noChangeArrowheads="1"/>
          </p:cNvSpPr>
          <p:nvPr/>
        </p:nvSpPr>
        <p:spPr bwMode="auto">
          <a:xfrm>
            <a:off x="4419600" y="4652963"/>
            <a:ext cx="4572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Select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refinfo.title</a:t>
            </a:r>
            <a:endParaRPr lang="en-US" altLang="zh-CN" sz="16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from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,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</a:t>
            </a:r>
            <a:endParaRPr lang="en-US" altLang="zh-CN" sz="16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where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pDB.start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refinfo.start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and</a:t>
            </a:r>
            <a:b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</a:b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          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refinfo.end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 &lt; </a:t>
            </a:r>
            <a:r>
              <a:rPr lang="en-US" altLang="zh-CN" sz="1600" dirty="0" err="1">
                <a:solidFill>
                  <a:srgbClr val="0000FF"/>
                </a:solidFill>
                <a:ea typeface="SimSun" charset="0"/>
                <a:cs typeface="SimSun" charset="0"/>
              </a:rPr>
              <a:t>pDB.end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3276" name="Text Box 60"/>
          <p:cNvSpPr txBox="1">
            <a:spLocks noChangeArrowheads="1"/>
          </p:cNvSpPr>
          <p:nvPr/>
        </p:nvSpPr>
        <p:spPr bwMode="auto">
          <a:xfrm>
            <a:off x="2757488" y="44005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ea typeface="SimSun" charset="0"/>
                <a:cs typeface="SimSun" charset="0"/>
              </a:rPr>
              <a:t>Title</a:t>
            </a:r>
            <a:endParaRPr lang="en-CA" sz="1200"/>
          </a:p>
        </p:txBody>
      </p:sp>
      <p:grpSp>
        <p:nvGrpSpPr>
          <p:cNvPr id="393280" name="Group 64"/>
          <p:cNvGrpSpPr>
            <a:grpSpLocks/>
          </p:cNvGrpSpPr>
          <p:nvPr/>
        </p:nvGrpSpPr>
        <p:grpSpPr bwMode="auto">
          <a:xfrm>
            <a:off x="4876800" y="2286000"/>
            <a:ext cx="3810000" cy="1143000"/>
            <a:chOff x="3072" y="1440"/>
            <a:chExt cx="2400" cy="720"/>
          </a:xfrm>
        </p:grpSpPr>
        <p:sp>
          <p:nvSpPr>
            <p:cNvPr id="393277" name="Text Box 61"/>
            <p:cNvSpPr txBox="1">
              <a:spLocks noChangeArrowheads="1"/>
            </p:cNvSpPr>
            <p:nvPr/>
          </p:nvSpPr>
          <p:spPr bwMode="auto">
            <a:xfrm>
              <a:off x="3072" y="1440"/>
              <a:ext cx="240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Suche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alle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Knoten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</a:t>
              </a:r>
              <a:r>
                <a:rPr lang="en-US" altLang="zh-CN" sz="1600" dirty="0" err="1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refinfo</a:t>
              </a:r>
              <a:r>
                <a:rPr lang="en-US" altLang="zh-CN" sz="1600" dirty="0" smtClean="0">
                  <a:solidFill>
                    <a:srgbClr val="0000FF"/>
                  </a:solidFill>
                  <a:ea typeface="SimSun" charset="0"/>
                  <a:cs typeface="SimSun" charset="0"/>
                </a:rPr>
                <a:t> und </a:t>
              </a:r>
              <a:r>
                <a:rPr lang="en-US" altLang="zh-CN" sz="1600" dirty="0" err="1">
                  <a:solidFill>
                    <a:srgbClr val="0000FF"/>
                  </a:solidFill>
                  <a:ea typeface="SimSun" charset="0"/>
                  <a:cs typeface="SimSun" charset="0"/>
                </a:rPr>
                <a:t>proteinDatabase</a:t>
              </a:r>
              <a:endParaRPr lang="en-CA" sz="1600" dirty="0">
                <a:solidFill>
                  <a:srgbClr val="0000FF"/>
                </a:solidFill>
              </a:endParaRPr>
            </a:p>
          </p:txBody>
        </p:sp>
        <p:sp>
          <p:nvSpPr>
            <p:cNvPr id="393278" name="Line 62"/>
            <p:cNvSpPr>
              <a:spLocks noChangeShapeType="1"/>
            </p:cNvSpPr>
            <p:nvPr/>
          </p:nvSpPr>
          <p:spPr bwMode="auto">
            <a:xfrm>
              <a:off x="3936" y="1824"/>
              <a:ext cx="0" cy="33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73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D-Beschriftungen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B-Bäume als Index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für Erreichbarkeits-</a:t>
            </a:r>
            <a:br>
              <a:rPr lang="de-DE" dirty="0" smtClean="0"/>
            </a:br>
            <a:r>
              <a:rPr lang="de-DE" dirty="0" smtClean="0"/>
              <a:t>anfragen</a:t>
            </a:r>
          </a:p>
          <a:p>
            <a:pPr>
              <a:defRPr/>
            </a:pPr>
            <a:r>
              <a:rPr lang="de-DE" dirty="0" smtClean="0"/>
              <a:t>Nachfolger zuerst?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E7C589-08F4-3A40-AB5B-F48A98569B2E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  <p:pic>
        <p:nvPicPr>
          <p:cNvPr id="84996" name="Bild 5" descr="Screen Shot 2014-10-30 at 10.54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83434"/>
            <a:ext cx="6092825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Bild 4" descr="Screen Shot 2014-10-30 at 10.54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8913"/>
            <a:ext cx="4200525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8" name="Textfeld 6"/>
          <p:cNvSpPr txBox="1">
            <a:spLocks noChangeArrowheads="1"/>
          </p:cNvSpPr>
          <p:nvPr/>
        </p:nvSpPr>
        <p:spPr bwMode="auto">
          <a:xfrm>
            <a:off x="4500563" y="260350"/>
            <a:ext cx="200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Beispieldokument</a:t>
            </a:r>
          </a:p>
        </p:txBody>
      </p:sp>
      <p:sp>
        <p:nvSpPr>
          <p:cNvPr id="84999" name="Textfeld 7"/>
          <p:cNvSpPr txBox="1">
            <a:spLocks noChangeArrowheads="1"/>
          </p:cNvSpPr>
          <p:nvPr/>
        </p:nvSpPr>
        <p:spPr bwMode="auto">
          <a:xfrm>
            <a:off x="468313" y="3067521"/>
            <a:ext cx="367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/>
              <a:t>B-Baum für das Beispieldokument</a:t>
            </a:r>
          </a:p>
        </p:txBody>
      </p:sp>
      <p:sp>
        <p:nvSpPr>
          <p:cNvPr id="85000" name="Textfeld 8"/>
          <p:cNvSpPr txBox="1">
            <a:spLocks noChangeArrowheads="1"/>
          </p:cNvSpPr>
          <p:nvPr/>
        </p:nvSpPr>
        <p:spPr bwMode="auto">
          <a:xfrm>
            <a:off x="2124075" y="6207125"/>
            <a:ext cx="5038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200">
                <a:solidFill>
                  <a:schemeClr val="accent2"/>
                </a:solidFill>
              </a:rPr>
              <a:t>Vergleiche hierzu: An Evaluation of XML Indexes for Structural Join, </a:t>
            </a:r>
          </a:p>
          <a:p>
            <a:pPr eaLnBrk="1" hangingPunct="1"/>
            <a:r>
              <a:rPr lang="de-DE" sz="1200">
                <a:solidFill>
                  <a:schemeClr val="accent2"/>
                </a:solidFill>
              </a:rPr>
              <a:t>H. Li. M.L. Lee. W. Hsu. Ch. Chen, </a:t>
            </a:r>
            <a:r>
              <a:rPr lang="da-DK" sz="1200">
                <a:solidFill>
                  <a:schemeClr val="accent2"/>
                </a:solidFill>
              </a:rPr>
              <a:t>SIGMODRecord, 33(3), Sept. </a:t>
            </a:r>
            <a:r>
              <a:rPr lang="da-DK" sz="1200" b="1">
                <a:solidFill>
                  <a:srgbClr val="FF0000"/>
                </a:solidFill>
              </a:rPr>
              <a:t>2004</a:t>
            </a:r>
            <a:r>
              <a:rPr lang="da-DK" sz="120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1233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Zugriff über B-Baum: </a:t>
            </a:r>
            <a:r>
              <a:rPr lang="de-DE" dirty="0" err="1" smtClean="0"/>
              <a:t>Clustered</a:t>
            </a:r>
            <a:r>
              <a:rPr lang="de-DE" dirty="0" smtClean="0"/>
              <a:t> Index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Blattknoten sind normalerweise nicht in sequentieller </a:t>
            </a:r>
            <a:br>
              <a:rPr lang="de-DE" dirty="0"/>
            </a:br>
            <a:r>
              <a:rPr lang="de-DE" dirty="0"/>
              <a:t>Reihenfolge auf der Festplatte gespeichert</a:t>
            </a:r>
          </a:p>
          <a:p>
            <a:pPr>
              <a:defRPr/>
            </a:pPr>
            <a:r>
              <a:rPr lang="de-DE" dirty="0" smtClean="0"/>
              <a:t>Dieses muss explizit angefordert werden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>
                <a:sym typeface="Wingdings"/>
              </a:rPr>
              <a:t>clustered</a:t>
            </a:r>
            <a:r>
              <a:rPr lang="de-DE" dirty="0" smtClean="0">
                <a:sym typeface="Wingdings"/>
              </a:rPr>
              <a:t> </a:t>
            </a:r>
            <a:r>
              <a:rPr lang="de-DE" dirty="0" err="1" smtClean="0">
                <a:sym typeface="Wingdings"/>
              </a:rPr>
              <a:t>index</a:t>
            </a:r>
            <a:r>
              <a:rPr lang="de-DE" dirty="0" smtClean="0">
                <a:sym typeface="Wingdings"/>
              </a:rPr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4D2CB9-1F92-BC4E-B7F2-53ADD4DCD30B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  <p:pic>
        <p:nvPicPr>
          <p:cNvPr id="86020" name="Bild 4" descr="Screen shot 2010-04-14 at 9.34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949950"/>
            <a:ext cx="4687887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2664296" y="494116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 err="1">
                <a:solidFill>
                  <a:schemeClr val="accent2"/>
                </a:solidFill>
                <a:latin typeface="+mn-lt"/>
              </a:rPr>
              <a:t>Ning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Zhang,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Varun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Kacholia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&amp; M. Tamer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Özsu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. A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Succinct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Physical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Storage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Scheme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for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Efficient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Evaluation of Path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Queries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in XML. In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Proc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. ICDE, </a:t>
            </a:r>
            <a:r>
              <a:rPr lang="de-DE" sz="1400" dirty="0" err="1">
                <a:solidFill>
                  <a:schemeClr val="accent2"/>
                </a:solidFill>
                <a:latin typeface="+mn-lt"/>
              </a:rPr>
              <a:t>pages</a:t>
            </a:r>
            <a:r>
              <a:rPr lang="de-DE" sz="1400" dirty="0">
                <a:solidFill>
                  <a:schemeClr val="accent2"/>
                </a:solidFill>
                <a:latin typeface="+mn-lt"/>
              </a:rPr>
              <a:t> 54–63, </a:t>
            </a:r>
            <a:r>
              <a:rPr lang="de-DE" sz="1400" b="1" dirty="0" smtClean="0">
                <a:solidFill>
                  <a:srgbClr val="FF0000"/>
                </a:solidFill>
                <a:latin typeface="+mn-lt"/>
              </a:rPr>
              <a:t>2004</a:t>
            </a:r>
            <a:endParaRPr lang="de-DE" sz="14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72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BD34BFC3-2316-B549-B7AD-29CEE0CDFA31}" type="slidenum">
              <a:rPr lang="zh-CN" altLang="en-US" sz="1800"/>
              <a:pPr algn="l">
                <a:defRPr/>
              </a:pPr>
              <a:t>76</a:t>
            </a:fld>
            <a:endParaRPr lang="zh-CN" altLang="en-US" sz="1800"/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219200"/>
            <a:ext cx="8136904" cy="4876800"/>
          </a:xfrm>
        </p:spPr>
        <p:txBody>
          <a:bodyPr/>
          <a:lstStyle/>
          <a:p>
            <a:pPr>
              <a:defRPr/>
            </a:pPr>
            <a:r>
              <a:rPr lang="en-US" altLang="zh-CN" sz="3000" dirty="0" smtClean="0">
                <a:ea typeface="SimSun" charset="0"/>
                <a:cs typeface="SimSun" charset="0"/>
              </a:rPr>
              <a:t>Kind-Navigation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sollte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ebenfalls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effizient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implementiert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werden</a:t>
            </a:r>
            <a:endParaRPr lang="en-US" altLang="zh-CN" sz="3000" dirty="0" smtClean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 </a:t>
            </a:r>
            <a:br>
              <a:rPr lang="en-US" altLang="zh-CN" sz="2800" dirty="0" smtClean="0">
                <a:ea typeface="SimSun" charset="0"/>
                <a:cs typeface="SimSun" charset="0"/>
              </a:rPr>
            </a:b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800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proteinDatabase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/</a:t>
            </a:r>
            <a:r>
              <a:rPr lang="en-US" altLang="zh-CN" sz="2800" dirty="0" err="1">
                <a:solidFill>
                  <a:srgbClr val="0000FF"/>
                </a:solidFill>
                <a:ea typeface="SimSun" charset="0"/>
                <a:cs typeface="SimSun" charset="0"/>
              </a:rPr>
              <a:t>proteinEntry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/protein/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name</a:t>
            </a:r>
            <a:endParaRPr lang="en-US" altLang="zh-CN" sz="2800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3000" dirty="0" err="1" smtClean="0">
                <a:solidFill>
                  <a:srgbClr val="990000"/>
                </a:solidFill>
                <a:ea typeface="SimSun" charset="0"/>
                <a:cs typeface="SimSun" charset="0"/>
              </a:rPr>
              <a:t>Aufgabe</a:t>
            </a:r>
            <a:r>
              <a:rPr lang="en-US" altLang="zh-CN" sz="3000" dirty="0" smtClean="0">
                <a:solidFill>
                  <a:srgbClr val="990000"/>
                </a:solidFill>
                <a:ea typeface="SimSun" charset="0"/>
                <a:cs typeface="SimSun" charset="0"/>
              </a:rPr>
              <a:t>:</a:t>
            </a:r>
            <a:r>
              <a:rPr lang="en-US" altLang="zh-CN" sz="3000" dirty="0" smtClean="0">
                <a:ea typeface="SimSun" charset="0"/>
                <a:cs typeface="SimSun" charset="0"/>
              </a:rPr>
              <a:t> 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Verbesserung</a:t>
            </a:r>
            <a:r>
              <a:rPr lang="en-US" altLang="zh-CN" sz="3000" dirty="0" smtClean="0">
                <a:ea typeface="SimSun" charset="0"/>
                <a:cs typeface="SimSun" charset="0"/>
              </a:rPr>
              <a:t> der “/”-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Auswertung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3000" dirty="0" smtClean="0">
                <a:ea typeface="SimSun" charset="0"/>
                <a:cs typeface="SimSun" charset="0"/>
              </a:rPr>
              <a:t> </a:t>
            </a:r>
            <a:r>
              <a:rPr lang="en-US" altLang="zh-CN" sz="3000" dirty="0" err="1" smtClean="0">
                <a:ea typeface="SimSun" charset="0"/>
                <a:cs typeface="SimSun" charset="0"/>
              </a:rPr>
              <a:t>Pfade</a:t>
            </a:r>
            <a:endParaRPr lang="en-US" altLang="zh-CN" sz="2600" dirty="0">
              <a:ea typeface="SimSun" charset="0"/>
              <a:cs typeface="SimSun" charset="0"/>
            </a:endParaRPr>
          </a:p>
          <a:p>
            <a:pPr>
              <a:defRPr/>
            </a:pPr>
            <a:r>
              <a:rPr lang="en-US" altLang="zh-CN" sz="3000" dirty="0" err="1" smtClean="0">
                <a:ea typeface="SimSun" charset="0"/>
                <a:cs typeface="SimSun" charset="0"/>
              </a:rPr>
              <a:t>Fokus</a:t>
            </a:r>
            <a:r>
              <a:rPr lang="en-US" altLang="zh-CN" sz="3000" dirty="0" smtClean="0">
                <a:ea typeface="SimSun" charset="0"/>
                <a:cs typeface="SimSun" charset="0"/>
              </a:rPr>
              <a:t> auf </a:t>
            </a:r>
            <a:r>
              <a:rPr lang="en-US" altLang="zh-CN" sz="3000" dirty="0" smtClean="0">
                <a:solidFill>
                  <a:srgbClr val="990000"/>
                </a:solidFill>
                <a:ea typeface="SimSun" charset="0"/>
                <a:cs typeface="SimSun" charset="0"/>
              </a:rPr>
              <a:t>Suffix-</a:t>
            </a:r>
            <a:r>
              <a:rPr lang="en-US" altLang="zh-CN" sz="3000" dirty="0" err="1" smtClean="0">
                <a:solidFill>
                  <a:srgbClr val="990000"/>
                </a:solidFill>
                <a:ea typeface="SimSun" charset="0"/>
                <a:cs typeface="SimSun" charset="0"/>
              </a:rPr>
              <a:t>Pfadanfragen</a:t>
            </a:r>
            <a:r>
              <a:rPr lang="en-US" altLang="zh-CN" sz="3000" dirty="0" smtClean="0">
                <a:ea typeface="SimSun" charset="0"/>
                <a:cs typeface="SimSun" charset="0"/>
              </a:rPr>
              <a:t>: </a:t>
            </a:r>
            <a:endParaRPr lang="en-US" altLang="zh-CN" sz="3000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30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3000" dirty="0" smtClean="0">
                <a:ea typeface="SimSun" charset="0"/>
                <a:cs typeface="SimSun" charset="0"/>
              </a:rPr>
              <a:t>: </a:t>
            </a:r>
            <a:r>
              <a:rPr lang="en-US" altLang="zh-CN" sz="3000" dirty="0">
                <a:solidFill>
                  <a:srgbClr val="0000FF"/>
                </a:solidFill>
                <a:ea typeface="SimSun" charset="0"/>
                <a:cs typeface="SimSun" charset="0"/>
              </a:rPr>
              <a:t>//protein/name</a:t>
            </a:r>
          </a:p>
          <a:p>
            <a:pPr lvl="3">
              <a:buFontTx/>
              <a:buNone/>
              <a:defRPr/>
            </a:pPr>
            <a:endParaRPr lang="en-US" altLang="zh-CN" sz="2400" dirty="0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P-Beschriftungen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9DAA062A-7F5F-6B4A-8398-40F31692198A}" type="slidenum">
              <a:rPr lang="zh-CN" altLang="en-US" sz="1800"/>
              <a:pPr algn="l">
                <a:defRPr/>
              </a:pPr>
              <a:t>77</a:t>
            </a:fld>
            <a:endParaRPr lang="zh-CN" altLang="en-US" sz="1800"/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268760"/>
            <a:ext cx="8558212" cy="5105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Weise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n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Zahl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[p</a:t>
            </a:r>
            <a:r>
              <a:rPr lang="en-US" altLang="zh-CN" sz="2800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>
                <a:solidFill>
                  <a:srgbClr val="0000FF"/>
                </a:solidFill>
                <a:ea typeface="SimSun" charset="0"/>
                <a:cs typeface="SimSun" charset="0"/>
              </a:rPr>
              <a:t>,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p</a:t>
            </a:r>
            <a:r>
              <a:rPr lang="en-US" altLang="zh-CN" sz="2800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]</a:t>
            </a:r>
            <a:r>
              <a:rPr lang="en-US" altLang="zh-CN" sz="28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800" dirty="0" smtClean="0">
                <a:ea typeface="SimSun" charset="0"/>
                <a:cs typeface="SimSun" charset="0"/>
              </a:rPr>
              <a:t> Suffix-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Pfade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sz="2800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>
                <a:ea typeface="SimSun" charset="0"/>
                <a:cs typeface="SimSun" charset="0"/>
              </a:rPr>
              <a:t>and </a:t>
            </a:r>
            <a:r>
              <a:rPr lang="en-US" altLang="zh-CN" sz="2800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sz="2800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sz="2800" dirty="0" smtClean="0">
                <a:ea typeface="SimSun" charset="0"/>
                <a:cs typeface="SimSun" charset="0"/>
              </a:rPr>
              <a:t> gilt: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>
              <a:lnSpc>
                <a:spcPct val="90000"/>
              </a:lnSpc>
              <a:defRPr/>
            </a:pPr>
            <a:endParaRPr lang="en-US" altLang="zh-CN" sz="2800" dirty="0" smtClean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⊑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2</a:t>
            </a:r>
            <a:r>
              <a:rPr lang="en-US" altLang="zh-CN" dirty="0" smtClean="0">
                <a:ea typeface="SimSun" charset="0"/>
                <a:cs typeface="SimSun" charset="0"/>
              </a:rPr>
              <a:t> (Q1 in Q2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und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  <a:sym typeface="Symbol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sz="2200" dirty="0" smtClean="0">
                <a:ea typeface="SimSun" charset="0"/>
                <a:cs typeface="SimSun" charset="0"/>
              </a:rPr>
              <a:t> </a:t>
            </a:r>
            <a:r>
              <a:rPr lang="en-US" altLang="zh-CN" sz="22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≤</a:t>
            </a:r>
            <a:r>
              <a:rPr lang="en-US" altLang="zh-CN" sz="2200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</a:p>
          <a:p>
            <a:pPr lvl="1">
              <a:lnSpc>
                <a:spcPct val="90000"/>
              </a:lnSpc>
              <a:defRPr/>
            </a:pPr>
            <a:endParaRPr lang="en-US" altLang="zh-CN" sz="1800" dirty="0" smtClean="0"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Knoten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einem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enthalten</a:t>
            </a:r>
            <a:r>
              <a:rPr lang="en-US" altLang="zh-CN" dirty="0" smtClean="0">
                <a:ea typeface="SimSun" charset="0"/>
                <a:cs typeface="SimSun" charset="0"/>
              </a:rPr>
              <a:t/>
            </a:r>
            <a:br>
              <a:rPr lang="en-US" altLang="zh-CN" dirty="0" smtClean="0">
                <a:ea typeface="SimSun" charset="0"/>
                <a:cs typeface="SimSun" charset="0"/>
              </a:rPr>
            </a:br>
            <a:r>
              <a:rPr lang="en-US" altLang="zh-CN" dirty="0" smtClean="0">
                <a:ea typeface="SimSun" charset="0"/>
                <a:cs typeface="SimSun" charset="0"/>
              </a:rPr>
              <a:t>falls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≤ SP(n).p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endParaRPr lang="en-US" altLang="zh-CN" sz="1800" baseline="-25000" dirty="0" smtClean="0"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altLang="zh-CN" dirty="0" smtClean="0">
              <a:ea typeface="SimSun" charset="0"/>
              <a:cs typeface="SimSun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Sei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Q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dirty="0" smtClean="0">
                <a:ea typeface="SimSun" charset="0"/>
                <a:cs typeface="SimSun" charset="0"/>
              </a:rPr>
              <a:t>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, </a:t>
            </a:r>
            <a:r>
              <a:rPr lang="en-US" altLang="zh-CN" dirty="0" err="1" smtClean="0">
                <a:ea typeface="SimSun" charset="0"/>
                <a:cs typeface="SimSun" charset="0"/>
              </a:rPr>
              <a:t>dann</a:t>
            </a:r>
            <a:r>
              <a:rPr lang="en-US" altLang="zh-CN" dirty="0" smtClean="0">
                <a:ea typeface="SimSun" charset="0"/>
                <a:cs typeface="SimSun" charset="0"/>
              </a:rPr>
              <a:t> gilt</a:t>
            </a:r>
          </a:p>
          <a:p>
            <a:pPr lvl="1">
              <a:lnSpc>
                <a:spcPct val="90000"/>
              </a:lnSpc>
              <a:buFontTx/>
              <a:buNone/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   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[Q] = {n | Q.p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≤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≤ Q.p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2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}  </a:t>
            </a:r>
            <a:r>
              <a:rPr lang="en-US" altLang="zh-CN" dirty="0" err="1" smtClean="0">
                <a:ea typeface="SimSun" charset="0"/>
                <a:cs typeface="SimSun" charset="0"/>
              </a:rPr>
              <a:t>wenn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n.p</a:t>
            </a:r>
            <a:r>
              <a:rPr lang="en-US" altLang="zh-CN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=SP(n).p</a:t>
            </a:r>
            <a:r>
              <a:rPr lang="en-US" altLang="zh-CN" baseline="-250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1</a:t>
            </a:r>
          </a:p>
          <a:p>
            <a:pPr>
              <a:lnSpc>
                <a:spcPct val="90000"/>
              </a:lnSpc>
              <a:buFont typeface="Monotype Sorts" charset="0"/>
              <a:buNone/>
              <a:defRPr/>
            </a:pPr>
            <a:endParaRPr lang="en-US" altLang="zh-CN" sz="2000" dirty="0">
              <a:solidFill>
                <a:srgbClr val="0000FF"/>
              </a:solidFill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-Beschriftungen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9384"/>
            <a:ext cx="7543800" cy="12954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P-</a:t>
            </a:r>
            <a:r>
              <a:rPr lang="en-US" dirty="0" err="1" smtClean="0"/>
              <a:t>Beschriftung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l-GR" i="1" dirty="0"/>
          </a:p>
        </p:txBody>
      </p:sp>
      <p:sp>
        <p:nvSpPr>
          <p:cNvPr id="92171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40768"/>
            <a:ext cx="8686800" cy="295232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Annahme: Längster Pfad: </a:t>
            </a:r>
            <a:r>
              <a:rPr lang="de-DE" sz="2400" dirty="0" smtClean="0">
                <a:solidFill>
                  <a:srgbClr val="0000FF"/>
                </a:solidFill>
              </a:rPr>
              <a:t>6</a:t>
            </a:r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Wähle </a:t>
            </a:r>
            <a:r>
              <a:rPr lang="de-DE" sz="2400" dirty="0"/>
              <a:t>maximalen p-Wert </a:t>
            </a:r>
            <a:r>
              <a:rPr lang="el-GR" sz="2400" i="1" dirty="0">
                <a:solidFill>
                  <a:srgbClr val="0000FF"/>
                </a:solidFill>
              </a:rPr>
              <a:t>m </a:t>
            </a:r>
            <a:r>
              <a:rPr lang="el-GR" sz="2400" dirty="0">
                <a:solidFill>
                  <a:srgbClr val="0000FF"/>
                </a:solidFill>
              </a:rPr>
              <a:t>= 10</a:t>
            </a:r>
            <a:r>
              <a:rPr lang="el-GR" sz="2400" baseline="30000" dirty="0">
                <a:solidFill>
                  <a:srgbClr val="0000FF"/>
                </a:solidFill>
              </a:rPr>
              <a:t>12</a:t>
            </a:r>
            <a:endParaRPr 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Sei die Maximalanzahl der Auszeichner (tags) auf </a:t>
            </a:r>
            <a:r>
              <a:rPr lang="de-DE" sz="2400" dirty="0" smtClean="0">
                <a:solidFill>
                  <a:srgbClr val="0000FF"/>
                </a:solidFill>
              </a:rPr>
              <a:t>99</a:t>
            </a:r>
            <a:r>
              <a:rPr lang="de-DE" sz="2400" dirty="0" smtClean="0"/>
              <a:t> festgelegt</a:t>
            </a:r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Jedem </a:t>
            </a:r>
            <a:r>
              <a:rPr lang="de-DE" sz="2400" dirty="0" err="1" smtClean="0"/>
              <a:t>Auszeichnerwird</a:t>
            </a:r>
            <a:r>
              <a:rPr lang="de-DE" sz="2400" dirty="0" smtClean="0"/>
              <a:t> ein Bereich </a:t>
            </a:r>
            <a:r>
              <a:rPr lang="de-DE" sz="2400" i="1" dirty="0" err="1" smtClean="0"/>
              <a:t>r</a:t>
            </a:r>
            <a:r>
              <a:rPr lang="de-DE" sz="2400" dirty="0" smtClean="0"/>
              <a:t> zugewiesen: </a:t>
            </a:r>
            <a:r>
              <a:rPr lang="de-DE" sz="2400" i="1" dirty="0" err="1" smtClean="0">
                <a:solidFill>
                  <a:srgbClr val="0000FF"/>
                </a:solidFill>
              </a:rPr>
              <a:t>R</a:t>
            </a:r>
            <a:r>
              <a:rPr lang="de-DE" sz="2400" i="1" baseline="-25000" dirty="0" err="1" smtClean="0">
                <a:solidFill>
                  <a:srgbClr val="0000FF"/>
                </a:solidFill>
              </a:rPr>
              <a:t>i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= </a:t>
            </a:r>
            <a:r>
              <a:rPr lang="el-GR" sz="2400" dirty="0" smtClean="0">
                <a:solidFill>
                  <a:srgbClr val="0000FF"/>
                </a:solidFill>
              </a:rPr>
              <a:t>0</a:t>
            </a:r>
            <a:r>
              <a:rPr lang="en-US" sz="2400" i="1" dirty="0" smtClean="0">
                <a:solidFill>
                  <a:srgbClr val="0000FF"/>
                </a:solidFill>
              </a:rPr>
              <a:t>.</a:t>
            </a:r>
            <a:r>
              <a:rPr lang="el-GR" sz="2400" dirty="0" smtClean="0">
                <a:solidFill>
                  <a:srgbClr val="0000FF"/>
                </a:solidFill>
              </a:rPr>
              <a:t>01</a:t>
            </a: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/>
              <a:t>(Bei 99 Auszeichnern also ausreichend)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P-Beschriftung für jeden S</a:t>
            </a:r>
            <a:r>
              <a:rPr lang="el-GR" sz="2400" dirty="0" smtClean="0"/>
              <a:t>uffix</a:t>
            </a:r>
            <a:r>
              <a:rPr lang="de-DE" sz="2400" dirty="0" smtClean="0"/>
              <a:t>-Pfad bestimmen</a:t>
            </a:r>
            <a:endParaRPr lang="el-GR" sz="2400" dirty="0"/>
          </a:p>
          <a:p>
            <a:pPr>
              <a:lnSpc>
                <a:spcPct val="80000"/>
              </a:lnSpc>
              <a:defRPr/>
            </a:pPr>
            <a:r>
              <a:rPr lang="de-DE" sz="2400" dirty="0" smtClean="0"/>
              <a:t>Beispiel </a:t>
            </a:r>
            <a:r>
              <a:rPr lang="el-GR" sz="2400" i="1" dirty="0" smtClean="0"/>
              <a:t>P</a:t>
            </a:r>
            <a:r>
              <a:rPr lang="de-DE" sz="2400" i="1" dirty="0" smtClean="0"/>
              <a:t> </a:t>
            </a:r>
            <a:r>
              <a:rPr lang="el-GR" sz="2400" dirty="0" smtClean="0"/>
              <a:t>= </a:t>
            </a:r>
            <a:r>
              <a:rPr lang="el-GR" sz="2400" dirty="0"/>
              <a:t>/ProteinDatabase/ProteinEntry/protein/name</a:t>
            </a:r>
          </a:p>
        </p:txBody>
      </p:sp>
      <p:pic>
        <p:nvPicPr>
          <p:cNvPr id="92169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4242" y="4261321"/>
            <a:ext cx="8758238" cy="183197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Group 2052"/>
          <p:cNvGrpSpPr>
            <a:grpSpLocks/>
          </p:cNvGrpSpPr>
          <p:nvPr/>
        </p:nvGrpSpPr>
        <p:grpSpPr bwMode="auto">
          <a:xfrm>
            <a:off x="1066800" y="5937250"/>
            <a:ext cx="7486650" cy="598488"/>
            <a:chOff x="680" y="3559"/>
            <a:chExt cx="4716" cy="377"/>
          </a:xfrm>
        </p:grpSpPr>
        <p:sp>
          <p:nvSpPr>
            <p:cNvPr id="395269" name="Text Box 2053"/>
            <p:cNvSpPr txBox="1">
              <a:spLocks noChangeArrowheads="1"/>
            </p:cNvSpPr>
            <p:nvPr/>
          </p:nvSpPr>
          <p:spPr bwMode="auto">
            <a:xfrm>
              <a:off x="680" y="3686"/>
              <a:ext cx="19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0</a:t>
              </a:r>
            </a:p>
          </p:txBody>
        </p:sp>
        <p:sp>
          <p:nvSpPr>
            <p:cNvPr id="395270" name="Text Box 2054"/>
            <p:cNvSpPr txBox="1">
              <a:spLocks noChangeArrowheads="1"/>
            </p:cNvSpPr>
            <p:nvPr/>
          </p:nvSpPr>
          <p:spPr bwMode="auto">
            <a:xfrm>
              <a:off x="4704" y="3655"/>
              <a:ext cx="6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12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71" name="Rectangle 2055"/>
            <p:cNvSpPr>
              <a:spLocks noChangeArrowheads="1"/>
            </p:cNvSpPr>
            <p:nvPr/>
          </p:nvSpPr>
          <p:spPr bwMode="auto">
            <a:xfrm>
              <a:off x="720" y="3559"/>
              <a:ext cx="446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395320" name="Group 2104"/>
          <p:cNvGrpSpPr>
            <a:grpSpLocks/>
          </p:cNvGrpSpPr>
          <p:nvPr/>
        </p:nvGrpSpPr>
        <p:grpSpPr bwMode="auto">
          <a:xfrm>
            <a:off x="1066800" y="5127625"/>
            <a:ext cx="6019800" cy="1470025"/>
            <a:chOff x="672" y="3042"/>
            <a:chExt cx="3792" cy="926"/>
          </a:xfrm>
        </p:grpSpPr>
        <p:sp>
          <p:nvSpPr>
            <p:cNvPr id="395273" name="Text Box 2057"/>
            <p:cNvSpPr txBox="1">
              <a:spLocks noChangeArrowheads="1"/>
            </p:cNvSpPr>
            <p:nvPr/>
          </p:nvSpPr>
          <p:spPr bwMode="auto">
            <a:xfrm>
              <a:off x="901" y="3140"/>
              <a:ext cx="14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</a:t>
              </a:r>
            </a:p>
          </p:txBody>
        </p:sp>
        <p:sp>
          <p:nvSpPr>
            <p:cNvPr id="395274" name="Text Box 2058"/>
            <p:cNvSpPr txBox="1">
              <a:spLocks noChangeArrowheads="1"/>
            </p:cNvSpPr>
            <p:nvPr/>
          </p:nvSpPr>
          <p:spPr bwMode="auto">
            <a:xfrm>
              <a:off x="1200" y="3042"/>
              <a:ext cx="81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Database</a:t>
              </a:r>
            </a:p>
          </p:txBody>
        </p:sp>
        <p:sp>
          <p:nvSpPr>
            <p:cNvPr id="395275" name="Text Box 2059"/>
            <p:cNvSpPr txBox="1">
              <a:spLocks noChangeArrowheads="1"/>
            </p:cNvSpPr>
            <p:nvPr/>
          </p:nvSpPr>
          <p:spPr bwMode="auto">
            <a:xfrm>
              <a:off x="2186" y="3042"/>
              <a:ext cx="46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//protein</a:t>
              </a:r>
            </a:p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Entry</a:t>
              </a:r>
            </a:p>
          </p:txBody>
        </p:sp>
        <p:sp>
          <p:nvSpPr>
            <p:cNvPr id="395276" name="AutoShape 2060"/>
            <p:cNvSpPr>
              <a:spLocks/>
            </p:cNvSpPr>
            <p:nvPr/>
          </p:nvSpPr>
          <p:spPr bwMode="auto">
            <a:xfrm rot="-5400000">
              <a:off x="936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7" name="AutoShape 2061"/>
            <p:cNvSpPr>
              <a:spLocks/>
            </p:cNvSpPr>
            <p:nvPr/>
          </p:nvSpPr>
          <p:spPr bwMode="auto">
            <a:xfrm rot="-5400000">
              <a:off x="1572" y="3135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8" name="AutoShape 2062"/>
            <p:cNvSpPr>
              <a:spLocks/>
            </p:cNvSpPr>
            <p:nvPr/>
          </p:nvSpPr>
          <p:spPr bwMode="auto">
            <a:xfrm rot="-5400000">
              <a:off x="2130" y="3063"/>
              <a:ext cx="240" cy="624"/>
            </a:xfrm>
            <a:prstGeom prst="rightBrace">
              <a:avLst>
                <a:gd name="adj1" fmla="val 21667"/>
                <a:gd name="adj2" fmla="val 4679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79" name="Text Box 2063"/>
            <p:cNvSpPr txBox="1">
              <a:spLocks noChangeArrowheads="1"/>
            </p:cNvSpPr>
            <p:nvPr/>
          </p:nvSpPr>
          <p:spPr bwMode="auto">
            <a:xfrm>
              <a:off x="1096" y="3718"/>
              <a:ext cx="3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0" name="Text Box 2064"/>
            <p:cNvSpPr txBox="1">
              <a:spLocks noChangeArrowheads="1"/>
            </p:cNvSpPr>
            <p:nvPr/>
          </p:nvSpPr>
          <p:spPr bwMode="auto">
            <a:xfrm>
              <a:off x="1640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2*10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1" name="Text Box 2065"/>
            <p:cNvSpPr txBox="1">
              <a:spLocks noChangeArrowheads="1"/>
            </p:cNvSpPr>
            <p:nvPr/>
          </p:nvSpPr>
          <p:spPr bwMode="auto">
            <a:xfrm>
              <a:off x="2312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3*10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2" name="Text Box 2066"/>
            <p:cNvSpPr txBox="1">
              <a:spLocks noChangeArrowheads="1"/>
            </p:cNvSpPr>
            <p:nvPr/>
          </p:nvSpPr>
          <p:spPr bwMode="auto">
            <a:xfrm>
              <a:off x="2671" y="3126"/>
              <a:ext cx="46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//protein</a:t>
              </a:r>
            </a:p>
          </p:txBody>
        </p:sp>
        <p:sp>
          <p:nvSpPr>
            <p:cNvPr id="395283" name="AutoShape 2067"/>
            <p:cNvSpPr>
              <a:spLocks/>
            </p:cNvSpPr>
            <p:nvPr/>
          </p:nvSpPr>
          <p:spPr bwMode="auto">
            <a:xfrm rot="-5400000">
              <a:off x="2831" y="3117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4" name="Text Box 2068"/>
            <p:cNvSpPr txBox="1">
              <a:spLocks noChangeArrowheads="1"/>
            </p:cNvSpPr>
            <p:nvPr/>
          </p:nvSpPr>
          <p:spPr bwMode="auto">
            <a:xfrm>
              <a:off x="293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4*10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  <p:sp>
          <p:nvSpPr>
            <p:cNvPr id="395285" name="Text Box 2069"/>
            <p:cNvSpPr txBox="1">
              <a:spLocks noChangeArrowheads="1"/>
            </p:cNvSpPr>
            <p:nvPr/>
          </p:nvSpPr>
          <p:spPr bwMode="auto">
            <a:xfrm>
              <a:off x="4204" y="3255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286" name="AutoShape 2070"/>
            <p:cNvSpPr>
              <a:spLocks/>
            </p:cNvSpPr>
            <p:nvPr/>
          </p:nvSpPr>
          <p:spPr bwMode="auto">
            <a:xfrm rot="-5400000">
              <a:off x="3459" y="3121"/>
              <a:ext cx="96" cy="624"/>
            </a:xfrm>
            <a:prstGeom prst="righ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87" name="Text Box 2071"/>
            <p:cNvSpPr txBox="1">
              <a:spLocks noChangeArrowheads="1"/>
            </p:cNvSpPr>
            <p:nvPr/>
          </p:nvSpPr>
          <p:spPr bwMode="auto">
            <a:xfrm>
              <a:off x="3346" y="3135"/>
              <a:ext cx="413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200" dirty="0">
                  <a:ea typeface="SimSun" charset="0"/>
                  <a:cs typeface="SimSun" charset="0"/>
                </a:rPr>
                <a:t>//name</a:t>
              </a:r>
            </a:p>
          </p:txBody>
        </p:sp>
        <p:sp>
          <p:nvSpPr>
            <p:cNvPr id="395288" name="Text Box 2072"/>
            <p:cNvSpPr txBox="1">
              <a:spLocks noChangeArrowheads="1"/>
            </p:cNvSpPr>
            <p:nvPr/>
          </p:nvSpPr>
          <p:spPr bwMode="auto">
            <a:xfrm>
              <a:off x="3566" y="3718"/>
              <a:ext cx="54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2000">
                  <a:ea typeface="SimSun" charset="0"/>
                  <a:cs typeface="SimSun" charset="0"/>
                </a:rPr>
                <a:t>5*10</a:t>
              </a:r>
              <a:r>
                <a:rPr lang="zh-CN" altLang="en-US" sz="2000" baseline="30000">
                  <a:ea typeface="SimSun" charset="0"/>
                  <a:cs typeface="SimSun" charset="0"/>
                </a:rPr>
                <a:t>10</a:t>
              </a:r>
              <a:endParaRPr lang="zh-CN" altLang="en-US" sz="2000">
                <a:ea typeface="SimSun" charset="0"/>
                <a:cs typeface="SimSun" charset="0"/>
              </a:endParaRPr>
            </a:p>
          </p:txBody>
        </p:sp>
      </p:grpSp>
      <p:grpSp>
        <p:nvGrpSpPr>
          <p:cNvPr id="395323" name="Group 2107"/>
          <p:cNvGrpSpPr>
            <a:grpSpLocks/>
          </p:cNvGrpSpPr>
          <p:nvPr/>
        </p:nvGrpSpPr>
        <p:grpSpPr bwMode="auto">
          <a:xfrm>
            <a:off x="3971925" y="1670050"/>
            <a:ext cx="4492625" cy="1219200"/>
            <a:chOff x="2502" y="864"/>
            <a:chExt cx="2830" cy="768"/>
          </a:xfrm>
        </p:grpSpPr>
        <p:sp>
          <p:nvSpPr>
            <p:cNvPr id="395311" name="Text Box 2095"/>
            <p:cNvSpPr txBox="1">
              <a:spLocks noChangeArrowheads="1"/>
            </p:cNvSpPr>
            <p:nvPr/>
          </p:nvSpPr>
          <p:spPr bwMode="auto">
            <a:xfrm>
              <a:off x="4812" y="1400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>
                  <a:ea typeface="SimSun" charset="0"/>
                  <a:cs typeface="SimSun" charset="0"/>
                </a:rPr>
                <a:t>4.04*10</a:t>
              </a:r>
              <a:r>
                <a:rPr lang="zh-CN" altLang="en-US" sz="1200" baseline="30000">
                  <a:ea typeface="SimSun" charset="0"/>
                  <a:cs typeface="SimSun" charset="0"/>
                </a:rPr>
                <a:t>10</a:t>
              </a:r>
              <a:endParaRPr lang="zh-CN" altLang="en-US" sz="1400" baseline="30000">
                <a:ea typeface="SimSun" charset="0"/>
                <a:cs typeface="SimSun" charset="0"/>
              </a:endParaRPr>
            </a:p>
          </p:txBody>
        </p:sp>
        <p:sp>
          <p:nvSpPr>
            <p:cNvPr id="395307" name="AutoShape 2091"/>
            <p:cNvSpPr>
              <a:spLocks/>
            </p:cNvSpPr>
            <p:nvPr/>
          </p:nvSpPr>
          <p:spPr bwMode="auto">
            <a:xfrm rot="-5400000">
              <a:off x="2781" y="1041"/>
              <a:ext cx="72" cy="342"/>
            </a:xfrm>
            <a:prstGeom prst="rightBrace">
              <a:avLst>
                <a:gd name="adj1" fmla="val 3958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8" name="AutoShape 2092"/>
            <p:cNvSpPr>
              <a:spLocks noChangeArrowheads="1"/>
            </p:cNvSpPr>
            <p:nvPr/>
          </p:nvSpPr>
          <p:spPr bwMode="auto">
            <a:xfrm>
              <a:off x="2502" y="864"/>
              <a:ext cx="2784" cy="768"/>
            </a:xfrm>
            <a:prstGeom prst="wedgeRoundRectCallout">
              <a:avLst>
                <a:gd name="adj1" fmla="val -574"/>
                <a:gd name="adj2" fmla="val 94532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309" name="Rectangle 2093"/>
            <p:cNvSpPr>
              <a:spLocks noChangeArrowheads="1"/>
            </p:cNvSpPr>
            <p:nvPr/>
          </p:nvSpPr>
          <p:spPr bwMode="auto">
            <a:xfrm>
              <a:off x="2646" y="1320"/>
              <a:ext cx="2448" cy="7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0" name="Text Box 2094"/>
            <p:cNvSpPr txBox="1">
              <a:spLocks noChangeArrowheads="1"/>
            </p:cNvSpPr>
            <p:nvPr/>
          </p:nvSpPr>
          <p:spPr bwMode="auto">
            <a:xfrm>
              <a:off x="2562" y="1382"/>
              <a:ext cx="52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200" dirty="0">
                  <a:ea typeface="SimSun" charset="0"/>
                  <a:cs typeface="SimSun" charset="0"/>
                </a:rPr>
                <a:t>4.03*10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</a:p>
          </p:txBody>
        </p:sp>
        <p:sp>
          <p:nvSpPr>
            <p:cNvPr id="395312" name="Text Box 2096"/>
            <p:cNvSpPr txBox="1">
              <a:spLocks noChangeArrowheads="1"/>
            </p:cNvSpPr>
            <p:nvPr/>
          </p:nvSpPr>
          <p:spPr bwMode="auto">
            <a:xfrm>
              <a:off x="2609" y="960"/>
              <a:ext cx="80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400" dirty="0">
                  <a:ea typeface="SimSun" charset="0"/>
                  <a:cs typeface="SimSun" charset="0"/>
                </a:rPr>
                <a:t>/protein/name</a:t>
              </a:r>
            </a:p>
          </p:txBody>
        </p:sp>
        <p:sp>
          <p:nvSpPr>
            <p:cNvPr id="395313" name="Text Box 2097"/>
            <p:cNvSpPr txBox="1">
              <a:spLocks noChangeArrowheads="1"/>
            </p:cNvSpPr>
            <p:nvPr/>
          </p:nvSpPr>
          <p:spPr bwMode="auto">
            <a:xfrm>
              <a:off x="2977" y="1361"/>
              <a:ext cx="674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400" dirty="0">
                  <a:ea typeface="SimSun" charset="0"/>
                  <a:cs typeface="SimSun" charset="0"/>
                </a:rPr>
                <a:t> </a:t>
              </a:r>
              <a:r>
                <a:rPr lang="zh-CN" altLang="en-US" sz="1200" dirty="0">
                  <a:ea typeface="SimSun" charset="0"/>
                  <a:cs typeface="SimSun" charset="0"/>
                </a:rPr>
                <a:t>4.0301*10</a:t>
              </a:r>
              <a:r>
                <a:rPr lang="zh-CN" altLang="en-US" sz="12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400" dirty="0">
                <a:ea typeface="SimSun" charset="0"/>
                <a:cs typeface="SimSun" charset="0"/>
              </a:endParaRPr>
            </a:p>
          </p:txBody>
        </p:sp>
        <p:sp>
          <p:nvSpPr>
            <p:cNvPr id="395314" name="Text Box 2098"/>
            <p:cNvSpPr txBox="1">
              <a:spLocks noChangeArrowheads="1"/>
            </p:cNvSpPr>
            <p:nvPr/>
          </p:nvSpPr>
          <p:spPr bwMode="auto">
            <a:xfrm>
              <a:off x="3442" y="1017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</p:grpSp>
      <p:grpSp>
        <p:nvGrpSpPr>
          <p:cNvPr id="395321" name="Group 2105"/>
          <p:cNvGrpSpPr>
            <a:grpSpLocks/>
          </p:cNvGrpSpPr>
          <p:nvPr/>
        </p:nvGrpSpPr>
        <p:grpSpPr bwMode="auto">
          <a:xfrm>
            <a:off x="2171700" y="3346450"/>
            <a:ext cx="6737350" cy="1371600"/>
            <a:chOff x="1368" y="1920"/>
            <a:chExt cx="4244" cy="864"/>
          </a:xfrm>
        </p:grpSpPr>
        <p:sp>
          <p:nvSpPr>
            <p:cNvPr id="395291" name="AutoShape 2075"/>
            <p:cNvSpPr>
              <a:spLocks noChangeArrowheads="1"/>
            </p:cNvSpPr>
            <p:nvPr/>
          </p:nvSpPr>
          <p:spPr bwMode="auto">
            <a:xfrm>
              <a:off x="1368" y="1920"/>
              <a:ext cx="4176" cy="864"/>
            </a:xfrm>
            <a:prstGeom prst="wedgeRoundRectCallout">
              <a:avLst>
                <a:gd name="adj1" fmla="val 4167"/>
                <a:gd name="adj2" fmla="val 9317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ea typeface="SimSun" charset="0"/>
                <a:cs typeface="SimSun" charset="0"/>
              </a:endParaRPr>
            </a:p>
          </p:txBody>
        </p:sp>
        <p:sp>
          <p:nvSpPr>
            <p:cNvPr id="395292" name="Text Box 2076"/>
            <p:cNvSpPr txBox="1">
              <a:spLocks noChangeArrowheads="1"/>
            </p:cNvSpPr>
            <p:nvPr/>
          </p:nvSpPr>
          <p:spPr bwMode="auto">
            <a:xfrm>
              <a:off x="1383" y="2562"/>
              <a:ext cx="359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4*10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3" name="Text Box 2077"/>
            <p:cNvSpPr txBox="1">
              <a:spLocks noChangeArrowheads="1"/>
            </p:cNvSpPr>
            <p:nvPr/>
          </p:nvSpPr>
          <p:spPr bwMode="auto">
            <a:xfrm>
              <a:off x="5016" y="2496"/>
              <a:ext cx="59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 dirty="0">
                  <a:ea typeface="SimSun" charset="0"/>
                  <a:cs typeface="SimSun" charset="0"/>
                </a:rPr>
                <a:t>5*10</a:t>
              </a:r>
              <a:r>
                <a:rPr lang="zh-CN" altLang="en-US" sz="1100" baseline="30000" dirty="0">
                  <a:ea typeface="SimSun" charset="0"/>
                  <a:cs typeface="SimSun" charset="0"/>
                </a:rPr>
                <a:t>10</a:t>
              </a:r>
              <a:endParaRPr lang="zh-CN" altLang="en-US" sz="1100" dirty="0">
                <a:ea typeface="SimSun" charset="0"/>
                <a:cs typeface="SimSun" charset="0"/>
              </a:endParaRPr>
            </a:p>
          </p:txBody>
        </p:sp>
        <p:sp>
          <p:nvSpPr>
            <p:cNvPr id="395294" name="Text Box 2078"/>
            <p:cNvSpPr txBox="1">
              <a:spLocks noChangeArrowheads="1"/>
            </p:cNvSpPr>
            <p:nvPr/>
          </p:nvSpPr>
          <p:spPr bwMode="auto">
            <a:xfrm>
              <a:off x="1610" y="2063"/>
              <a:ext cx="36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295" name="Text Box 2079"/>
            <p:cNvSpPr txBox="1">
              <a:spLocks noChangeArrowheads="1"/>
            </p:cNvSpPr>
            <p:nvPr/>
          </p:nvSpPr>
          <p:spPr bwMode="auto">
            <a:xfrm>
              <a:off x="2517" y="2017"/>
              <a:ext cx="100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>
                  <a:ea typeface="SimSun" charset="0"/>
                  <a:cs typeface="SimSun" charset="0"/>
                </a:rPr>
                <a:t>//proteinEntry/name</a:t>
              </a:r>
            </a:p>
          </p:txBody>
        </p:sp>
        <p:sp>
          <p:nvSpPr>
            <p:cNvPr id="395296" name="Text Box 2080"/>
            <p:cNvSpPr txBox="1">
              <a:spLocks noChangeArrowheads="1"/>
            </p:cNvSpPr>
            <p:nvPr/>
          </p:nvSpPr>
          <p:spPr bwMode="auto">
            <a:xfrm>
              <a:off x="3424" y="2017"/>
              <a:ext cx="684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//protein/name</a:t>
              </a:r>
            </a:p>
          </p:txBody>
        </p:sp>
        <p:sp>
          <p:nvSpPr>
            <p:cNvPr id="395298" name="Rectangle 2082"/>
            <p:cNvSpPr>
              <a:spLocks noChangeArrowheads="1"/>
            </p:cNvSpPr>
            <p:nvPr/>
          </p:nvSpPr>
          <p:spPr bwMode="auto">
            <a:xfrm>
              <a:off x="1464" y="2400"/>
              <a:ext cx="3984" cy="9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299" name="AutoShape 2083"/>
            <p:cNvSpPr>
              <a:spLocks/>
            </p:cNvSpPr>
            <p:nvPr/>
          </p:nvSpPr>
          <p:spPr bwMode="auto">
            <a:xfrm rot="-5400000">
              <a:off x="169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0" name="AutoShape 2084"/>
            <p:cNvSpPr>
              <a:spLocks/>
            </p:cNvSpPr>
            <p:nvPr/>
          </p:nvSpPr>
          <p:spPr bwMode="auto">
            <a:xfrm rot="16200000">
              <a:off x="2259" y="1973"/>
              <a:ext cx="105" cy="557"/>
            </a:xfrm>
            <a:prstGeom prst="rightBrace">
              <a:avLst>
                <a:gd name="adj1" fmla="val 24175"/>
                <a:gd name="adj2" fmla="val 52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1" name="AutoShape 2085"/>
            <p:cNvSpPr>
              <a:spLocks/>
            </p:cNvSpPr>
            <p:nvPr/>
          </p:nvSpPr>
          <p:spPr bwMode="auto">
            <a:xfrm rot="-5400000">
              <a:off x="2825" y="197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02" name="Text Box 2086"/>
            <p:cNvSpPr txBox="1">
              <a:spLocks noChangeArrowheads="1"/>
            </p:cNvSpPr>
            <p:nvPr/>
          </p:nvSpPr>
          <p:spPr bwMode="auto">
            <a:xfrm>
              <a:off x="1632" y="2544"/>
              <a:ext cx="720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4.01*10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3" name="Text Box 2087"/>
            <p:cNvSpPr txBox="1">
              <a:spLocks noChangeArrowheads="1"/>
            </p:cNvSpPr>
            <p:nvPr/>
          </p:nvSpPr>
          <p:spPr bwMode="auto">
            <a:xfrm>
              <a:off x="2353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4.02*10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4" name="Text Box 2088"/>
            <p:cNvSpPr txBox="1">
              <a:spLocks noChangeArrowheads="1"/>
            </p:cNvSpPr>
            <p:nvPr/>
          </p:nvSpPr>
          <p:spPr bwMode="auto">
            <a:xfrm>
              <a:off x="2929" y="2544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4.03*10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  <p:sp>
          <p:nvSpPr>
            <p:cNvPr id="395305" name="Text Box 2089"/>
            <p:cNvSpPr txBox="1">
              <a:spLocks noChangeArrowheads="1"/>
            </p:cNvSpPr>
            <p:nvPr/>
          </p:nvSpPr>
          <p:spPr bwMode="auto">
            <a:xfrm>
              <a:off x="4128" y="216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...</a:t>
              </a:r>
            </a:p>
          </p:txBody>
        </p:sp>
        <p:sp>
          <p:nvSpPr>
            <p:cNvPr id="395316" name="AutoShape 2100"/>
            <p:cNvSpPr>
              <a:spLocks/>
            </p:cNvSpPr>
            <p:nvPr/>
          </p:nvSpPr>
          <p:spPr bwMode="auto">
            <a:xfrm rot="-5400000">
              <a:off x="3418" y="1987"/>
              <a:ext cx="96" cy="557"/>
            </a:xfrm>
            <a:prstGeom prst="rightBrace">
              <a:avLst>
                <a:gd name="adj1" fmla="val 4835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5318" name="Text Box 2102"/>
            <p:cNvSpPr txBox="1">
              <a:spLocks noChangeArrowheads="1"/>
            </p:cNvSpPr>
            <p:nvPr/>
          </p:nvSpPr>
          <p:spPr bwMode="auto">
            <a:xfrm>
              <a:off x="1837" y="1928"/>
              <a:ext cx="86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100" dirty="0">
                  <a:ea typeface="SimSun" charset="0"/>
                  <a:cs typeface="SimSun" charset="0"/>
                </a:rPr>
                <a:t>//</a:t>
              </a:r>
              <a:r>
                <a:rPr lang="en-US" altLang="zh-CN" sz="1100" dirty="0" err="1">
                  <a:ea typeface="SimSun" charset="0"/>
                  <a:cs typeface="SimSun" charset="0"/>
                </a:rPr>
                <a:t>proteinDatabase</a:t>
              </a:r>
              <a:r>
                <a:rPr lang="en-US" altLang="zh-CN" sz="1100" dirty="0">
                  <a:ea typeface="SimSun" charset="0"/>
                  <a:cs typeface="SimSun" charset="0"/>
                </a:rPr>
                <a:t>/name</a:t>
              </a:r>
            </a:p>
          </p:txBody>
        </p:sp>
        <p:sp>
          <p:nvSpPr>
            <p:cNvPr id="395319" name="Text Box 2103"/>
            <p:cNvSpPr txBox="1">
              <a:spLocks noChangeArrowheads="1"/>
            </p:cNvSpPr>
            <p:nvPr/>
          </p:nvSpPr>
          <p:spPr bwMode="auto">
            <a:xfrm>
              <a:off x="3641" y="2496"/>
              <a:ext cx="488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CN" altLang="en-US" sz="1100">
                  <a:ea typeface="SimSun" charset="0"/>
                  <a:cs typeface="SimSun" charset="0"/>
                </a:rPr>
                <a:t>4.04*10</a:t>
              </a:r>
              <a:r>
                <a:rPr lang="zh-CN" altLang="en-US" sz="1100" baseline="30000">
                  <a:ea typeface="SimSun" charset="0"/>
                  <a:cs typeface="SimSun" charset="0"/>
                </a:rPr>
                <a:t>10</a:t>
              </a:r>
              <a:endParaRPr lang="zh-CN" altLang="en-US" sz="1100">
                <a:ea typeface="SimSun" charset="0"/>
                <a:cs typeface="SimSun" charset="0"/>
              </a:endParaRPr>
            </a:p>
          </p:txBody>
        </p:sp>
      </p:grpSp>
      <p:sp>
        <p:nvSpPr>
          <p:cNvPr id="395324" name="Text Box 2108"/>
          <p:cNvSpPr txBox="1">
            <a:spLocks noChangeArrowheads="1"/>
          </p:cNvSpPr>
          <p:nvPr/>
        </p:nvSpPr>
        <p:spPr bwMode="auto">
          <a:xfrm>
            <a:off x="228600" y="1441450"/>
            <a:ext cx="2971800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: </a:t>
            </a:r>
            <a:r>
              <a:rPr lang="en-US" altLang="zh-CN" dirty="0">
                <a:ea typeface="SimSun" charset="0"/>
                <a:cs typeface="SimSun" charset="0"/>
              </a:rPr>
              <a:t>//protein/name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m=</a:t>
            </a:r>
            <a:r>
              <a:rPr lang="zh-CN" altLang="en-US" sz="2000" dirty="0">
                <a:ea typeface="SimSun" charset="0"/>
                <a:cs typeface="SimSun" charset="0"/>
              </a:rPr>
              <a:t>10</a:t>
            </a:r>
            <a:r>
              <a:rPr lang="zh-CN" altLang="en-US" sz="2000" baseline="30000" dirty="0">
                <a:ea typeface="SimSun" charset="0"/>
                <a:cs typeface="SimSun" charset="0"/>
              </a:rPr>
              <a:t>12</a:t>
            </a:r>
            <a:endParaRPr lang="zh-CN" altLang="en-US" sz="2000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>
                <a:ea typeface="SimSun" charset="0"/>
                <a:cs typeface="SimSun" charset="0"/>
              </a:rPr>
              <a:t>99 </a:t>
            </a:r>
            <a:r>
              <a:rPr lang="en-US" altLang="zh-CN" dirty="0" err="1" smtClean="0">
                <a:ea typeface="SimSun" charset="0"/>
                <a:cs typeface="SimSun" charset="0"/>
              </a:rPr>
              <a:t>Auszeichner</a:t>
            </a:r>
            <a:endParaRPr lang="en-US" altLang="zh-CN" dirty="0">
              <a:ea typeface="SimSun" charset="0"/>
              <a:cs typeface="SimSun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R</a:t>
            </a:r>
            <a:r>
              <a:rPr lang="en-US" altLang="zh-CN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baseline="-25000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smtClean="0">
                <a:ea typeface="SimSun" charset="0"/>
                <a:cs typeface="SimSun" charset="0"/>
              </a:rPr>
              <a:t>= 0.01</a:t>
            </a:r>
            <a:endParaRPr lang="en-CA" dirty="0"/>
          </a:p>
        </p:txBody>
      </p:sp>
      <p:sp>
        <p:nvSpPr>
          <p:cNvPr id="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P</a:t>
            </a:r>
            <a:r>
              <a:rPr lang="de-DE" dirty="0"/>
              <a:t>-</a:t>
            </a:r>
            <a:r>
              <a:rPr lang="de-DE" dirty="0" smtClean="0"/>
              <a:t>Beschriftungen (Beispiel)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5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5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5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>
              <a:defRPr/>
            </a:pPr>
            <a:r>
              <a:rPr lang="en-US" dirty="0" err="1"/>
              <a:t>XPath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534400" cy="457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 smtClean="0"/>
              <a:t>W3C-Standard: http</a:t>
            </a:r>
            <a:r>
              <a:rPr lang="en-US" dirty="0"/>
              <a:t>://www.w3.org/TR/</a:t>
            </a:r>
            <a:r>
              <a:rPr lang="en-US" dirty="0" err="1"/>
              <a:t>xpath</a:t>
            </a:r>
            <a:r>
              <a:rPr lang="en-US" dirty="0"/>
              <a:t> (11/99)</a:t>
            </a:r>
          </a:p>
          <a:p>
            <a:pPr>
              <a:defRPr/>
            </a:pPr>
            <a:r>
              <a:rPr lang="en-US" dirty="0" err="1" smtClean="0"/>
              <a:t>Wird</a:t>
            </a:r>
            <a:r>
              <a:rPr lang="en-US" dirty="0" smtClean="0"/>
              <a:t> in </a:t>
            </a:r>
            <a:r>
              <a:rPr lang="en-US" dirty="0" err="1" smtClean="0"/>
              <a:t>anderen</a:t>
            </a:r>
            <a:r>
              <a:rPr lang="en-US" dirty="0" smtClean="0"/>
              <a:t> W3C-Standards </a:t>
            </a:r>
            <a:r>
              <a:rPr lang="en-US" dirty="0" err="1" smtClean="0"/>
              <a:t>verwendet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XSL Transformations (</a:t>
            </a:r>
            <a:r>
              <a:rPr lang="en-US" dirty="0" smtClean="0"/>
              <a:t>XSLT, XML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HTML) 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Link (</a:t>
            </a:r>
            <a:r>
              <a:rPr lang="en-US" dirty="0" err="1" smtClean="0"/>
              <a:t>XLink</a:t>
            </a:r>
            <a:r>
              <a:rPr lang="en-US" dirty="0" smtClean="0"/>
              <a:t>, </a:t>
            </a:r>
            <a:r>
              <a:rPr lang="en-US" dirty="0" err="1" smtClean="0"/>
              <a:t>Verweise</a:t>
            </a:r>
            <a:r>
              <a:rPr lang="en-US" dirty="0" smtClean="0"/>
              <a:t> in XML </a:t>
            </a:r>
            <a:r>
              <a:rPr lang="en-US" dirty="0" err="1" smtClean="0"/>
              <a:t>Dokumenten</a:t>
            </a:r>
            <a:r>
              <a:rPr lang="en-US" dirty="0" smtClean="0"/>
              <a:t>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Pointer (</a:t>
            </a:r>
            <a:r>
              <a:rPr lang="en-US" dirty="0" err="1" smtClean="0"/>
              <a:t>XPointer</a:t>
            </a:r>
            <a:r>
              <a:rPr lang="en-US" dirty="0" smtClean="0"/>
              <a:t>, </a:t>
            </a:r>
            <a:r>
              <a:rPr lang="en-US" dirty="0" err="1" smtClean="0"/>
              <a:t>XPath</a:t>
            </a:r>
            <a:r>
              <a:rPr lang="en-US" dirty="0" smtClean="0"/>
              <a:t> in URIs)</a:t>
            </a:r>
            <a:endParaRPr lang="en-US" dirty="0"/>
          </a:p>
          <a:p>
            <a:pPr lvl="1">
              <a:buSzPct val="75000"/>
              <a:defRPr/>
            </a:pPr>
            <a:r>
              <a:rPr lang="en-US" dirty="0"/>
              <a:t>XML </a:t>
            </a:r>
            <a:r>
              <a:rPr lang="en-US" dirty="0" smtClean="0"/>
              <a:t>Query (XQuery)</a:t>
            </a:r>
          </a:p>
          <a:p>
            <a:pPr>
              <a:buSzPct val="75000"/>
              <a:defRPr/>
            </a:pPr>
            <a:r>
              <a:rPr lang="en-US" dirty="0" err="1" smtClean="0"/>
              <a:t>Ursprünglich</a:t>
            </a:r>
            <a:r>
              <a:rPr lang="en-US" dirty="0" smtClean="0"/>
              <a:t> </a:t>
            </a:r>
            <a:r>
              <a:rPr lang="en-US" dirty="0" err="1" smtClean="0"/>
              <a:t>Teil</a:t>
            </a:r>
            <a:r>
              <a:rPr lang="en-US" dirty="0" smtClean="0"/>
              <a:t> von XSLT</a:t>
            </a:r>
            <a:endParaRPr lang="en-US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347C9A-FF27-DF4F-B63D-3145C1F79590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6A57A792-B4B4-734A-81AD-A64FAF3B233B}" type="slidenum">
              <a:rPr lang="zh-CN" altLang="en-US" sz="1800"/>
              <a:pPr algn="l">
                <a:defRPr/>
              </a:pPr>
              <a:t>80</a:t>
            </a:fld>
            <a:endParaRPr lang="zh-CN" altLang="en-US" sz="180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093788"/>
            <a:ext cx="8305800" cy="5791200"/>
          </a:xfrm>
        </p:spPr>
        <p:txBody>
          <a:bodyPr/>
          <a:lstStyle/>
          <a:p>
            <a:pPr lvl="1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Seien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n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Auszeichner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gegeben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(</a:t>
            </a:r>
            <a:r>
              <a:rPr lang="en-US" altLang="zh-CN" sz="2000" dirty="0">
                <a:ea typeface="SimSun" charset="0"/>
                <a:cs typeface="SimSun" charset="0"/>
              </a:rPr>
              <a:t>t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1</a:t>
            </a:r>
            <a:r>
              <a:rPr lang="en-US" altLang="zh-CN" sz="2000" dirty="0">
                <a:ea typeface="SimSun" charset="0"/>
                <a:cs typeface="SimSun" charset="0"/>
              </a:rPr>
              <a:t>,t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2</a:t>
            </a:r>
            <a:r>
              <a:rPr lang="en-US" altLang="zh-CN" sz="2000" dirty="0">
                <a:ea typeface="SimSun" charset="0"/>
                <a:cs typeface="SimSun" charset="0"/>
              </a:rPr>
              <a:t>,….,</a:t>
            </a:r>
            <a:r>
              <a:rPr lang="en-US" altLang="zh-CN" sz="2000" dirty="0" err="1">
                <a:ea typeface="SimSun" charset="0"/>
                <a:cs typeface="SimSun" charset="0"/>
              </a:rPr>
              <a:t>t</a:t>
            </a:r>
            <a:r>
              <a:rPr lang="en-US" altLang="zh-CN" sz="2000" baseline="-25000" dirty="0" err="1">
                <a:ea typeface="SimSun" charset="0"/>
                <a:cs typeface="SimSun" charset="0"/>
              </a:rPr>
              <a:t>n</a:t>
            </a:r>
            <a:r>
              <a:rPr lang="en-US" altLang="zh-CN" sz="2000" dirty="0">
                <a:ea typeface="SimSun" charset="0"/>
                <a:cs typeface="SimSun" charset="0"/>
              </a:rPr>
              <a:t>). </a:t>
            </a:r>
          </a:p>
          <a:p>
            <a:pPr lvl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Weise “</a:t>
            </a:r>
            <a:r>
              <a:rPr lang="en-US" altLang="zh-CN" sz="2000" dirty="0">
                <a:ea typeface="SimSun" charset="0"/>
                <a:cs typeface="SimSun" charset="0"/>
              </a:rPr>
              <a:t>/”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einen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Wert </a:t>
            </a:r>
            <a:r>
              <a:rPr lang="en-US" altLang="zh-CN" sz="2000" dirty="0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0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jedem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Auszeichner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ti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einen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Wert </a:t>
            </a:r>
            <a:r>
              <a:rPr lang="en-US" altLang="zh-CN" sz="2000" dirty="0" err="1">
                <a:ea typeface="SimSun" charset="0"/>
                <a:cs typeface="SimSun" charset="0"/>
              </a:rPr>
              <a:t>ri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zu</a:t>
            </a:r>
            <a:r>
              <a:rPr lang="en-US" altLang="zh-CN" sz="20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0</a:t>
            </a:r>
            <a:r>
              <a:rPr lang="en-US" altLang="zh-CN" sz="2000" dirty="0">
                <a:ea typeface="SimSun" charset="0"/>
                <a:cs typeface="SimSun" charset="0"/>
              </a:rPr>
              <a:t>+r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1</a:t>
            </a:r>
            <a:r>
              <a:rPr lang="en-US" altLang="zh-CN" sz="2000" dirty="0">
                <a:ea typeface="SimSun" charset="0"/>
                <a:cs typeface="SimSun" charset="0"/>
              </a:rPr>
              <a:t>+r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2</a:t>
            </a:r>
            <a:r>
              <a:rPr lang="en-US" altLang="zh-CN" sz="2000" dirty="0">
                <a:ea typeface="SimSun" charset="0"/>
                <a:cs typeface="SimSun" charset="0"/>
              </a:rPr>
              <a:t>+…….+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 err="1" smtClean="0">
                <a:ea typeface="SimSun" charset="0"/>
                <a:cs typeface="SimSun" charset="0"/>
              </a:rPr>
              <a:t>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ea typeface="SimSun" charset="0"/>
                <a:cs typeface="SimSun" charset="0"/>
              </a:rPr>
              <a:t>= 1.</a:t>
            </a:r>
          </a:p>
          <a:p>
            <a:pPr lvl="1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Setze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ea typeface="SimSun" charset="0"/>
                <a:cs typeface="SimSun" charset="0"/>
              </a:rPr>
              <a:t>= 1/(n+1).</a:t>
            </a:r>
          </a:p>
          <a:p>
            <a:pPr lvl="1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Definiere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den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Wertebereich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der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Zahlen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in P-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Beschriftungen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Integer in [</a:t>
            </a:r>
            <a:r>
              <a:rPr lang="en-US" altLang="zh-CN" sz="2000" dirty="0">
                <a:ea typeface="SimSun" charset="0"/>
                <a:cs typeface="SimSun" charset="0"/>
              </a:rPr>
              <a:t>0, m-1], </a:t>
            </a:r>
            <a:r>
              <a:rPr lang="en-US" altLang="zh-CN" sz="2000" dirty="0" smtClean="0">
                <a:ea typeface="SimSun" charset="0"/>
                <a:cs typeface="SimSun" charset="0"/>
              </a:rPr>
              <a:t>m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wird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gewählt</a:t>
            </a:r>
            <a:r>
              <a:rPr lang="en-US" altLang="zh-CN" sz="20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dass</a:t>
            </a:r>
            <a:endParaRPr lang="en-US" altLang="zh-CN" sz="2000" dirty="0">
              <a:ea typeface="SimSun" charset="0"/>
              <a:cs typeface="SimSun" charset="0"/>
            </a:endParaRPr>
          </a:p>
          <a:p>
            <a:pPr lvl="1">
              <a:buFontTx/>
              <a:buNone/>
              <a:defRPr/>
            </a:pPr>
            <a:r>
              <a:rPr lang="en-US" altLang="zh-CN" sz="2000" dirty="0">
                <a:ea typeface="SimSun" charset="0"/>
                <a:cs typeface="SimSun" charset="0"/>
              </a:rPr>
              <a:t>   </a:t>
            </a:r>
            <a:r>
              <a:rPr lang="en-US" altLang="zh-CN" sz="2000" dirty="0" smtClean="0">
                <a:ea typeface="SimSun" charset="0"/>
                <a:cs typeface="SimSun" charset="0"/>
              </a:rPr>
              <a:t>m ≥              </a:t>
            </a:r>
            <a:r>
              <a:rPr lang="en-US" altLang="zh-CN" sz="2000" dirty="0">
                <a:ea typeface="SimSun" charset="0"/>
                <a:cs typeface="SimSun" charset="0"/>
              </a:rPr>
              <a:t>, 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wobei</a:t>
            </a:r>
            <a:r>
              <a:rPr lang="en-US" altLang="zh-CN" sz="2000" dirty="0" smtClean="0">
                <a:ea typeface="SimSun" charset="0"/>
                <a:cs typeface="SimSun" charset="0"/>
              </a:rPr>
              <a:t> h der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längste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XML-Baum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ist</a:t>
            </a:r>
            <a:endParaRPr lang="en-US" altLang="zh-CN" sz="2000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sz="2000" dirty="0" smtClean="0">
                <a:ea typeface="SimSun" charset="0"/>
                <a:cs typeface="SimSun" charset="0"/>
              </a:rPr>
              <a:t>P-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Beschriftung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wie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folgt</a:t>
            </a:r>
            <a:r>
              <a:rPr lang="en-US" altLang="zh-CN" sz="2000" dirty="0" smtClean="0">
                <a:ea typeface="SimSun" charset="0"/>
                <a:cs typeface="SimSun" charset="0"/>
              </a:rPr>
              <a:t>:</a:t>
            </a:r>
            <a:endParaRPr lang="en-US" altLang="zh-CN" sz="2000" dirty="0">
              <a:ea typeface="SimSun" charset="0"/>
              <a:cs typeface="SimSun" charset="0"/>
            </a:endParaRPr>
          </a:p>
          <a:p>
            <a:pPr lvl="2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ea typeface="SimSun" charset="0"/>
                <a:cs typeface="SimSun" charset="0"/>
              </a:rPr>
              <a:t>//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ist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ein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000" dirty="0" smtClean="0">
                <a:ea typeface="SimSun" charset="0"/>
                <a:cs typeface="SimSun" charset="0"/>
              </a:rPr>
              <a:t> (</a:t>
            </a:r>
            <a:r>
              <a:rPr lang="en-US" altLang="zh-CN" sz="2000" dirty="0">
                <a:ea typeface="SimSun" charset="0"/>
                <a:cs typeface="SimSun" charset="0"/>
              </a:rPr>
              <a:t>P-label) </a:t>
            </a:r>
            <a:r>
              <a:rPr lang="en-US" altLang="zh-CN" sz="2000" dirty="0" smtClean="0">
                <a:ea typeface="SimSun" charset="0"/>
                <a:cs typeface="SimSun" charset="0"/>
              </a:rPr>
              <a:t>von &lt;</a:t>
            </a:r>
            <a:r>
              <a:rPr lang="en-US" altLang="zh-CN" sz="2000" dirty="0">
                <a:ea typeface="SimSun" charset="0"/>
                <a:cs typeface="SimSun" charset="0"/>
              </a:rPr>
              <a:t>o, m-1</a:t>
            </a:r>
            <a:r>
              <a:rPr lang="en-US" altLang="zh-CN" sz="2000" dirty="0" smtClean="0">
                <a:ea typeface="SimSun" charset="0"/>
                <a:cs typeface="SimSun" charset="0"/>
              </a:rPr>
              <a:t>&gt;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zugeordnet</a:t>
            </a:r>
            <a:endParaRPr lang="en-US" altLang="zh-CN" sz="2000" dirty="0">
              <a:ea typeface="SimSun" charset="0"/>
              <a:cs typeface="SimSun" charset="0"/>
            </a:endParaRPr>
          </a:p>
          <a:p>
            <a:pPr lvl="2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Partitionierung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des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Intervalls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&lt;</a:t>
            </a:r>
            <a:r>
              <a:rPr lang="en-US" altLang="zh-CN" sz="2000" dirty="0">
                <a:ea typeface="SimSun" charset="0"/>
                <a:cs typeface="SimSun" charset="0"/>
              </a:rPr>
              <a:t>0, m-1&gt; in </a:t>
            </a:r>
            <a:r>
              <a:rPr lang="en-US" altLang="zh-CN" sz="2000" dirty="0" smtClean="0">
                <a:ea typeface="SimSun" charset="0"/>
                <a:cs typeface="SimSun" charset="0"/>
              </a:rPr>
              <a:t>der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Ordnung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der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Auszeichnungen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proportional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zum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Abschnitt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sz="2000" dirty="0" smtClean="0">
                <a:ea typeface="SimSun" charset="0"/>
                <a:cs typeface="SimSun" charset="0"/>
              </a:rPr>
              <a:t> von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t</a:t>
            </a:r>
            <a:r>
              <a:rPr lang="en-US" altLang="zh-CN" sz="2000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sz="2000" dirty="0" smtClean="0">
                <a:ea typeface="SimSun" charset="0"/>
                <a:cs typeface="SimSun" charset="0"/>
              </a:rPr>
              <a:t>,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jeden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sz="2000" dirty="0" smtClean="0">
                <a:ea typeface="SimSun" charset="0"/>
                <a:cs typeface="SimSun" charset="0"/>
              </a:rPr>
              <a:t>  </a:t>
            </a:r>
            <a:r>
              <a:rPr lang="en-US" altLang="zh-CN" sz="2000" dirty="0">
                <a:ea typeface="SimSun" charset="0"/>
                <a:cs typeface="SimSun" charset="0"/>
              </a:rPr>
              <a:t>//</a:t>
            </a:r>
            <a:r>
              <a:rPr lang="en-US" altLang="zh-CN" sz="2000" dirty="0" err="1">
                <a:ea typeface="SimSun" charset="0"/>
                <a:cs typeface="SimSun" charset="0"/>
              </a:rPr>
              <a:t>t</a:t>
            </a:r>
            <a:r>
              <a:rPr lang="en-US" altLang="zh-CN" sz="2000" baseline="-25000" dirty="0" err="1">
                <a:ea typeface="SimSun" charset="0"/>
                <a:cs typeface="SimSun" charset="0"/>
              </a:rPr>
              <a:t>i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r>
              <a:rPr lang="en-US" altLang="zh-CN" sz="2000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jeden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Abschnitt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des Kind-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Nachfolgers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r</a:t>
            </a:r>
            <a:r>
              <a:rPr lang="en-US" altLang="zh-CN" sz="2000" baseline="-25000" dirty="0" smtClean="0">
                <a:ea typeface="SimSun" charset="0"/>
                <a:cs typeface="SimSun" charset="0"/>
              </a:rPr>
              <a:t>0</a:t>
            </a:r>
            <a:r>
              <a:rPr lang="en-US" altLang="zh-CN" sz="2000" dirty="0">
                <a:ea typeface="SimSun" charset="0"/>
                <a:cs typeface="SimSun" charset="0"/>
              </a:rPr>
              <a:t>.</a:t>
            </a:r>
          </a:p>
          <a:p>
            <a:pPr lvl="2">
              <a:defRPr/>
            </a:pPr>
            <a:r>
              <a:rPr lang="en-US" altLang="zh-CN" sz="2000" dirty="0" err="1" smtClean="0">
                <a:ea typeface="SimSun" charset="0"/>
                <a:cs typeface="SimSun" charset="0"/>
              </a:rPr>
              <a:t>Wir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allozieren</a:t>
            </a:r>
            <a:r>
              <a:rPr lang="en-US" altLang="zh-CN" sz="2000" dirty="0" smtClean="0">
                <a:ea typeface="SimSun" charset="0"/>
                <a:cs typeface="SimSun" charset="0"/>
              </a:rPr>
              <a:t> das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Intervall</a:t>
            </a:r>
            <a:r>
              <a:rPr lang="en-US" altLang="zh-CN" sz="2000" dirty="0" smtClean="0">
                <a:ea typeface="SimSun" charset="0"/>
                <a:cs typeface="SimSun" charset="0"/>
              </a:rPr>
              <a:t> &lt;</a:t>
            </a:r>
            <a:r>
              <a:rPr lang="en-US" altLang="zh-CN" sz="2000" dirty="0">
                <a:ea typeface="SimSun" charset="0"/>
                <a:cs typeface="SimSun" charset="0"/>
              </a:rPr>
              <a:t>0, m*r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0</a:t>
            </a:r>
            <a:r>
              <a:rPr lang="en-US" altLang="zh-CN" sz="2000" dirty="0">
                <a:ea typeface="SimSun" charset="0"/>
                <a:cs typeface="SimSun" charset="0"/>
              </a:rPr>
              <a:t> -1&gt;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>
                <a:ea typeface="SimSun" charset="0"/>
                <a:cs typeface="SimSun" charset="0"/>
              </a:rPr>
              <a:t>“/” and &lt;p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i</a:t>
            </a:r>
            <a:r>
              <a:rPr lang="en-US" altLang="zh-CN" sz="2000" dirty="0">
                <a:ea typeface="SimSun" charset="0"/>
                <a:cs typeface="SimSun" charset="0"/>
              </a:rPr>
              <a:t>, p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i+1</a:t>
            </a:r>
            <a:r>
              <a:rPr lang="en-US" altLang="zh-CN" sz="2000" dirty="0">
                <a:ea typeface="SimSun" charset="0"/>
                <a:cs typeface="SimSun" charset="0"/>
              </a:rPr>
              <a:t>&gt;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für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jedes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t</a:t>
            </a:r>
            <a:r>
              <a:rPr lang="en-US" altLang="zh-CN" sz="2000" baseline="-25000" dirty="0" err="1" smtClean="0">
                <a:ea typeface="SimSun" charset="0"/>
                <a:cs typeface="SimSun" charset="0"/>
              </a:rPr>
              <a:t>i</a:t>
            </a:r>
            <a:r>
              <a:rPr lang="en-US" altLang="zh-CN" sz="2000" dirty="0" smtClean="0">
                <a:ea typeface="SimSun" charset="0"/>
                <a:cs typeface="SimSun" charset="0"/>
              </a:rPr>
              <a:t>, so </a:t>
            </a:r>
            <a:r>
              <a:rPr lang="en-US" altLang="zh-CN" sz="2000" dirty="0" err="1" smtClean="0">
                <a:ea typeface="SimSun" charset="0"/>
                <a:cs typeface="SimSun" charset="0"/>
              </a:rPr>
              <a:t>dass</a:t>
            </a:r>
            <a:r>
              <a:rPr lang="en-US" altLang="zh-CN" sz="2000" dirty="0" smtClean="0">
                <a:ea typeface="SimSun" charset="0"/>
                <a:cs typeface="SimSun" charset="0"/>
              </a:rPr>
              <a:t> (</a:t>
            </a:r>
            <a:r>
              <a:rPr lang="en-US" altLang="zh-CN" sz="2000" dirty="0">
                <a:ea typeface="SimSun" charset="0"/>
                <a:cs typeface="SimSun" charset="0"/>
              </a:rPr>
              <a:t>p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i+1</a:t>
            </a:r>
            <a:r>
              <a:rPr lang="en-US" altLang="zh-CN" sz="2000" dirty="0">
                <a:ea typeface="SimSun" charset="0"/>
                <a:cs typeface="SimSun" charset="0"/>
              </a:rPr>
              <a:t> - p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i</a:t>
            </a:r>
            <a:r>
              <a:rPr lang="en-US" altLang="zh-CN" sz="2000" dirty="0">
                <a:ea typeface="SimSun" charset="0"/>
                <a:cs typeface="SimSun" charset="0"/>
              </a:rPr>
              <a:t>)/m=</a:t>
            </a:r>
            <a:r>
              <a:rPr lang="en-US" altLang="zh-CN" sz="2000" dirty="0" err="1">
                <a:ea typeface="SimSun" charset="0"/>
                <a:cs typeface="SimSun" charset="0"/>
              </a:rPr>
              <a:t>r</a:t>
            </a:r>
            <a:r>
              <a:rPr lang="en-US" altLang="zh-CN" sz="2000" baseline="-25000" dirty="0" err="1">
                <a:ea typeface="SimSun" charset="0"/>
                <a:cs typeface="SimSun" charset="0"/>
              </a:rPr>
              <a:t>i</a:t>
            </a:r>
            <a:r>
              <a:rPr lang="en-US" altLang="zh-CN" sz="2000" dirty="0">
                <a:ea typeface="SimSun" charset="0"/>
                <a:cs typeface="SimSun" charset="0"/>
              </a:rPr>
              <a:t> and p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1</a:t>
            </a:r>
            <a:r>
              <a:rPr lang="en-US" altLang="zh-CN" sz="2000" dirty="0">
                <a:ea typeface="SimSun" charset="0"/>
                <a:cs typeface="SimSun" charset="0"/>
              </a:rPr>
              <a:t>/m = r</a:t>
            </a:r>
            <a:r>
              <a:rPr lang="en-US" altLang="zh-CN" sz="2000" baseline="-25000" dirty="0">
                <a:ea typeface="SimSun" charset="0"/>
                <a:cs typeface="SimSun" charset="0"/>
              </a:rPr>
              <a:t>0</a:t>
            </a:r>
            <a:endParaRPr lang="en-CA" sz="2000" baseline="-25000" dirty="0"/>
          </a:p>
        </p:txBody>
      </p:sp>
      <p:graphicFrame>
        <p:nvGraphicFramePr>
          <p:cNvPr id="952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037011"/>
              </p:ext>
            </p:extLst>
          </p:nvPr>
        </p:nvGraphicFramePr>
        <p:xfrm>
          <a:off x="1475656" y="3161533"/>
          <a:ext cx="844261" cy="411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38" name="Formel" r:id="rId3" imgW="469900" imgH="228600" progId="Equation.3">
                  <p:embed/>
                </p:oleObj>
              </mc:Choice>
              <mc:Fallback>
                <p:oleObj name="Formel" r:id="rId3" imgW="4699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161533"/>
                        <a:ext cx="844261" cy="4113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Zum Nachvollziehen zuhause: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83366CF7-213D-3247-8D2A-C29FF83CBB09}" type="slidenum">
              <a:rPr lang="zh-CN" altLang="en-US" sz="1800"/>
              <a:pPr algn="l">
                <a:defRPr/>
              </a:pPr>
              <a:t>81</a:t>
            </a:fld>
            <a:endParaRPr lang="zh-CN" altLang="en-US" sz="1800"/>
          </a:p>
        </p:txBody>
      </p:sp>
      <p:sp>
        <p:nvSpPr>
          <p:cNvPr id="403458" name="Rectangle 2050"/>
          <p:cNvSpPr>
            <a:spLocks noChangeArrowheads="1"/>
          </p:cNvSpPr>
          <p:nvPr/>
        </p:nvSpPr>
        <p:spPr bwMode="auto">
          <a:xfrm>
            <a:off x="7512050" y="4386263"/>
            <a:ext cx="815975" cy="457200"/>
          </a:xfrm>
          <a:prstGeom prst="rect">
            <a:avLst/>
          </a:prstGeom>
          <a:solidFill>
            <a:srgbClr val="E4C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59" name="Rectangle 2051"/>
          <p:cNvSpPr>
            <a:spLocks noChangeArrowheads="1"/>
          </p:cNvSpPr>
          <p:nvPr/>
        </p:nvSpPr>
        <p:spPr bwMode="auto">
          <a:xfrm>
            <a:off x="1470025" y="4364038"/>
            <a:ext cx="4419600" cy="15240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0" name="Rectangle 2052"/>
          <p:cNvSpPr>
            <a:spLocks noChangeArrowheads="1"/>
          </p:cNvSpPr>
          <p:nvPr/>
        </p:nvSpPr>
        <p:spPr bwMode="auto">
          <a:xfrm>
            <a:off x="1447800" y="1676400"/>
            <a:ext cx="6096000" cy="2514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403461" name="Rectangle 2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ea typeface="SimSun" charset="0"/>
                <a:cs typeface="SimSun" charset="0"/>
              </a:rPr>
              <a:t>BLAS </a:t>
            </a:r>
            <a:r>
              <a:rPr lang="en-US" altLang="zh-CN" dirty="0" err="1" smtClean="0">
                <a:ea typeface="SimSun" charset="0"/>
                <a:cs typeface="SimSun" charset="0"/>
              </a:rPr>
              <a:t>Architektur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03462" name="Rectangle 2054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3400" cy="4724400"/>
          </a:xfrm>
        </p:spPr>
        <p:txBody>
          <a:bodyPr/>
          <a:lstStyle/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en-US" altLang="zh-CN">
              <a:ea typeface="SimSun" charset="0"/>
              <a:cs typeface="SimSun" charset="0"/>
            </a:endParaRPr>
          </a:p>
          <a:p>
            <a:pPr>
              <a:defRPr/>
            </a:pPr>
            <a:endParaRPr lang="zh-CN" altLang="en-US">
              <a:ea typeface="SimSun" charset="0"/>
              <a:cs typeface="SimSun" charset="0"/>
            </a:endParaRPr>
          </a:p>
        </p:txBody>
      </p:sp>
      <p:grpSp>
        <p:nvGrpSpPr>
          <p:cNvPr id="98311" name="Group 2055"/>
          <p:cNvGrpSpPr>
            <a:grpSpLocks/>
          </p:cNvGrpSpPr>
          <p:nvPr/>
        </p:nvGrpSpPr>
        <p:grpSpPr bwMode="auto">
          <a:xfrm>
            <a:off x="762000" y="1676400"/>
            <a:ext cx="7543800" cy="4419600"/>
            <a:chOff x="576" y="576"/>
            <a:chExt cx="10800" cy="6840"/>
          </a:xfrm>
        </p:grpSpPr>
        <p:sp>
          <p:nvSpPr>
            <p:cNvPr id="98312" name="Text Box 2056"/>
            <p:cNvSpPr txBox="1"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algn="ctr" eaLnBrk="1" hangingPunct="1"/>
              <a:r>
                <a:rPr lang="en-US" altLang="zh-CN" sz="1000">
                  <a:cs typeface="SimSun" charset="0"/>
                </a:rPr>
                <a:t>Engine</a:t>
              </a:r>
            </a:p>
          </p:txBody>
        </p:sp>
        <p:sp>
          <p:nvSpPr>
            <p:cNvPr id="98313" name="Text Box 2057"/>
            <p:cNvSpPr txBox="1">
              <a:spLocks noChangeArrowheads="1"/>
            </p:cNvSpPr>
            <p:nvPr/>
          </p:nvSpPr>
          <p:spPr bwMode="auto">
            <a:xfrm>
              <a:off x="1800" y="1728"/>
              <a:ext cx="158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decomposition </a:t>
              </a:r>
            </a:p>
            <a:p>
              <a:pPr eaLnBrk="1" hangingPunct="1"/>
              <a:endParaRPr lang="zh-CN" altLang="en-US" sz="1000">
                <a:cs typeface="SimSun" charset="0"/>
              </a:endParaRPr>
            </a:p>
          </p:txBody>
        </p:sp>
        <p:sp>
          <p:nvSpPr>
            <p:cNvPr id="98314" name="AutoShape 2058"/>
            <p:cNvSpPr>
              <a:spLocks noChangeArrowheads="1"/>
            </p:cNvSpPr>
            <p:nvPr/>
          </p:nvSpPr>
          <p:spPr bwMode="auto">
            <a:xfrm>
              <a:off x="1860" y="1740"/>
              <a:ext cx="1296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15" name="Group 2059"/>
            <p:cNvGrpSpPr>
              <a:grpSpLocks/>
            </p:cNvGrpSpPr>
            <p:nvPr/>
          </p:nvGrpSpPr>
          <p:grpSpPr bwMode="auto">
            <a:xfrm>
              <a:off x="5328" y="864"/>
              <a:ext cx="1296" cy="2304"/>
              <a:chOff x="6672" y="864"/>
              <a:chExt cx="1296" cy="2304"/>
            </a:xfrm>
          </p:grpSpPr>
          <p:sp>
            <p:nvSpPr>
              <p:cNvPr id="98391" name="Text Box 2060"/>
              <p:cNvSpPr txBox="1">
                <a:spLocks noChangeArrowheads="1"/>
              </p:cNvSpPr>
              <p:nvPr/>
            </p:nvSpPr>
            <p:spPr bwMode="auto">
              <a:xfrm>
                <a:off x="6672" y="1428"/>
                <a:ext cx="1296" cy="1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Generator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P-labeling)</a:t>
                </a:r>
              </a:p>
            </p:txBody>
          </p:sp>
          <p:sp>
            <p:nvSpPr>
              <p:cNvPr id="98392" name="AutoShape 2061"/>
              <p:cNvSpPr>
                <a:spLocks noChangeArrowheads="1"/>
              </p:cNvSpPr>
              <p:nvPr/>
            </p:nvSpPr>
            <p:spPr bwMode="auto">
              <a:xfrm>
                <a:off x="6672" y="864"/>
                <a:ext cx="1152" cy="2304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16" name="Text Box 2062"/>
            <p:cNvSpPr txBox="1">
              <a:spLocks noChangeArrowheads="1"/>
            </p:cNvSpPr>
            <p:nvPr/>
          </p:nvSpPr>
          <p:spPr bwMode="auto">
            <a:xfrm>
              <a:off x="600" y="1728"/>
              <a:ext cx="1008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XPath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</a:t>
              </a:r>
            </a:p>
          </p:txBody>
        </p:sp>
        <p:sp>
          <p:nvSpPr>
            <p:cNvPr id="98317" name="Text Box 2063"/>
            <p:cNvSpPr txBox="1">
              <a:spLocks noChangeArrowheads="1"/>
            </p:cNvSpPr>
            <p:nvPr/>
          </p:nvSpPr>
          <p:spPr bwMode="auto">
            <a:xfrm>
              <a:off x="3768" y="102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8" name="Text Box 2064"/>
            <p:cNvSpPr txBox="1">
              <a:spLocks noChangeArrowheads="1"/>
            </p:cNvSpPr>
            <p:nvPr/>
          </p:nvSpPr>
          <p:spPr bwMode="auto">
            <a:xfrm>
              <a:off x="3768" y="2460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Suffix Path Query</a:t>
              </a:r>
            </a:p>
          </p:txBody>
        </p:sp>
        <p:sp>
          <p:nvSpPr>
            <p:cNvPr id="98319" name="Text Box 2065"/>
            <p:cNvSpPr txBox="1">
              <a:spLocks noChangeArrowheads="1"/>
            </p:cNvSpPr>
            <p:nvPr/>
          </p:nvSpPr>
          <p:spPr bwMode="auto">
            <a:xfrm>
              <a:off x="3984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sp>
          <p:nvSpPr>
            <p:cNvPr id="98320" name="Text Box 2066"/>
            <p:cNvSpPr txBox="1">
              <a:spLocks noChangeArrowheads="1"/>
            </p:cNvSpPr>
            <p:nvPr/>
          </p:nvSpPr>
          <p:spPr bwMode="auto">
            <a:xfrm>
              <a:off x="6912" y="100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sp>
          <p:nvSpPr>
            <p:cNvPr id="98321" name="Text Box 2067"/>
            <p:cNvSpPr txBox="1">
              <a:spLocks noChangeArrowheads="1"/>
            </p:cNvSpPr>
            <p:nvPr/>
          </p:nvSpPr>
          <p:spPr bwMode="auto">
            <a:xfrm>
              <a:off x="6900" y="2448"/>
              <a:ext cx="144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Subquery</a:t>
              </a:r>
            </a:p>
          </p:txBody>
        </p:sp>
        <p:grpSp>
          <p:nvGrpSpPr>
            <p:cNvPr id="98322" name="Group 2068"/>
            <p:cNvGrpSpPr>
              <a:grpSpLocks/>
            </p:cNvGrpSpPr>
            <p:nvPr/>
          </p:nvGrpSpPr>
          <p:grpSpPr bwMode="auto">
            <a:xfrm>
              <a:off x="8640" y="1152"/>
              <a:ext cx="1452" cy="1728"/>
              <a:chOff x="8352" y="1440"/>
              <a:chExt cx="1452" cy="1728"/>
            </a:xfrm>
          </p:grpSpPr>
          <p:sp>
            <p:nvSpPr>
              <p:cNvPr id="98389" name="Text Box 2069"/>
              <p:cNvSpPr txBox="1">
                <a:spLocks noChangeArrowheads="1"/>
              </p:cNvSpPr>
              <p:nvPr/>
            </p:nvSpPr>
            <p:spPr bwMode="auto">
              <a:xfrm>
                <a:off x="8364" y="1728"/>
                <a:ext cx="1440" cy="1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Subquery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composition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(based on </a:t>
                </a:r>
              </a:p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D-labeling)</a:t>
                </a:r>
              </a:p>
            </p:txBody>
          </p:sp>
          <p:sp>
            <p:nvSpPr>
              <p:cNvPr id="98390" name="AutoShape 2070"/>
              <p:cNvSpPr>
                <a:spLocks noChangeArrowheads="1"/>
              </p:cNvSpPr>
              <p:nvPr/>
            </p:nvSpPr>
            <p:spPr bwMode="auto">
              <a:xfrm>
                <a:off x="8352" y="1440"/>
                <a:ext cx="1296" cy="1728"/>
              </a:xfrm>
              <a:prstGeom prst="flowChartProcess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23" name="AutoShape 2071"/>
            <p:cNvSpPr>
              <a:spLocks noChangeArrowheads="1"/>
            </p:cNvSpPr>
            <p:nvPr/>
          </p:nvSpPr>
          <p:spPr bwMode="auto">
            <a:xfrm>
              <a:off x="1584" y="576"/>
              <a:ext cx="8640" cy="3888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4" name="Text Box 2072"/>
            <p:cNvSpPr txBox="1">
              <a:spLocks noChangeArrowheads="1"/>
            </p:cNvSpPr>
            <p:nvPr/>
          </p:nvSpPr>
          <p:spPr bwMode="auto">
            <a:xfrm>
              <a:off x="1524" y="411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Translator</a:t>
              </a:r>
            </a:p>
          </p:txBody>
        </p:sp>
        <p:sp>
          <p:nvSpPr>
            <p:cNvPr id="98325" name="Text Box 2073"/>
            <p:cNvSpPr txBox="1">
              <a:spLocks noChangeArrowheads="1"/>
            </p:cNvSpPr>
            <p:nvPr/>
          </p:nvSpPr>
          <p:spPr bwMode="auto">
            <a:xfrm>
              <a:off x="5040" y="3312"/>
              <a:ext cx="2160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Ancestor-descendant relationship between the results of the suffix path queries</a:t>
              </a:r>
            </a:p>
          </p:txBody>
        </p:sp>
        <p:sp>
          <p:nvSpPr>
            <p:cNvPr id="98326" name="Line 2074"/>
            <p:cNvSpPr>
              <a:spLocks noChangeShapeType="1"/>
            </p:cNvSpPr>
            <p:nvPr/>
          </p:nvSpPr>
          <p:spPr bwMode="auto">
            <a:xfrm>
              <a:off x="1296" y="206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7" name="Line 2075"/>
            <p:cNvSpPr>
              <a:spLocks noChangeShapeType="1"/>
            </p:cNvSpPr>
            <p:nvPr/>
          </p:nvSpPr>
          <p:spPr bwMode="auto">
            <a:xfrm>
              <a:off x="489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8" name="Line 2076"/>
            <p:cNvSpPr>
              <a:spLocks noChangeShapeType="1"/>
            </p:cNvSpPr>
            <p:nvPr/>
          </p:nvSpPr>
          <p:spPr bwMode="auto">
            <a:xfrm>
              <a:off x="489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29" name="Line 2077"/>
            <p:cNvSpPr>
              <a:spLocks noChangeShapeType="1"/>
            </p:cNvSpPr>
            <p:nvPr/>
          </p:nvSpPr>
          <p:spPr bwMode="auto">
            <a:xfrm>
              <a:off x="648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0" name="Line 2078"/>
            <p:cNvSpPr>
              <a:spLocks noChangeShapeType="1"/>
            </p:cNvSpPr>
            <p:nvPr/>
          </p:nvSpPr>
          <p:spPr bwMode="auto">
            <a:xfrm>
              <a:off x="648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1" name="Line 2079"/>
            <p:cNvSpPr>
              <a:spLocks noChangeShapeType="1"/>
            </p:cNvSpPr>
            <p:nvPr/>
          </p:nvSpPr>
          <p:spPr bwMode="auto">
            <a:xfrm>
              <a:off x="3456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2" name="Line 2080"/>
            <p:cNvSpPr>
              <a:spLocks noChangeShapeType="1"/>
            </p:cNvSpPr>
            <p:nvPr/>
          </p:nvSpPr>
          <p:spPr bwMode="auto">
            <a:xfrm>
              <a:off x="3456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3" name="Line 2081"/>
            <p:cNvSpPr>
              <a:spLocks noChangeShapeType="1"/>
            </p:cNvSpPr>
            <p:nvPr/>
          </p:nvSpPr>
          <p:spPr bwMode="auto">
            <a:xfrm>
              <a:off x="3456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4" name="Line 2082"/>
            <p:cNvSpPr>
              <a:spLocks noChangeShapeType="1"/>
            </p:cNvSpPr>
            <p:nvPr/>
          </p:nvSpPr>
          <p:spPr bwMode="auto">
            <a:xfrm>
              <a:off x="3168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5" name="Line 2083"/>
            <p:cNvSpPr>
              <a:spLocks noChangeShapeType="1"/>
            </p:cNvSpPr>
            <p:nvPr/>
          </p:nvSpPr>
          <p:spPr bwMode="auto">
            <a:xfrm>
              <a:off x="7920" y="129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6" name="Line 2084"/>
            <p:cNvSpPr>
              <a:spLocks noChangeShapeType="1"/>
            </p:cNvSpPr>
            <p:nvPr/>
          </p:nvSpPr>
          <p:spPr bwMode="auto">
            <a:xfrm>
              <a:off x="7920" y="2736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7" name="Line 2085"/>
            <p:cNvSpPr>
              <a:spLocks noChangeShapeType="1"/>
            </p:cNvSpPr>
            <p:nvPr/>
          </p:nvSpPr>
          <p:spPr bwMode="auto">
            <a:xfrm>
              <a:off x="8352" y="129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8" name="Line 2086"/>
            <p:cNvSpPr>
              <a:spLocks noChangeShapeType="1"/>
            </p:cNvSpPr>
            <p:nvPr/>
          </p:nvSpPr>
          <p:spPr bwMode="auto">
            <a:xfrm>
              <a:off x="8352" y="2016"/>
              <a:ext cx="28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39" name="Line 2087"/>
            <p:cNvSpPr>
              <a:spLocks noChangeShapeType="1"/>
            </p:cNvSpPr>
            <p:nvPr/>
          </p:nvSpPr>
          <p:spPr bwMode="auto">
            <a:xfrm>
              <a:off x="3312" y="3888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0" name="Line 2088"/>
            <p:cNvSpPr>
              <a:spLocks noChangeShapeType="1"/>
            </p:cNvSpPr>
            <p:nvPr/>
          </p:nvSpPr>
          <p:spPr bwMode="auto">
            <a:xfrm>
              <a:off x="7200" y="3888"/>
              <a:ext cx="12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1" name="Line 2089"/>
            <p:cNvSpPr>
              <a:spLocks noChangeShapeType="1"/>
            </p:cNvSpPr>
            <p:nvPr/>
          </p:nvSpPr>
          <p:spPr bwMode="auto">
            <a:xfrm>
              <a:off x="9936" y="2016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2" name="Text Box 2090"/>
            <p:cNvSpPr txBox="1">
              <a:spLocks noChangeArrowheads="1"/>
            </p:cNvSpPr>
            <p:nvPr/>
          </p:nvSpPr>
          <p:spPr bwMode="auto">
            <a:xfrm>
              <a:off x="10500" y="1596"/>
              <a:ext cx="864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endParaRPr lang="zh-CN" altLang="en-US" sz="1000">
                <a:cs typeface="SimSun" charset="0"/>
              </a:endParaRPr>
            </a:p>
            <a:p>
              <a:pPr eaLnBrk="1" hangingPunct="1"/>
              <a:r>
                <a:rPr lang="en-US" altLang="zh-CN" sz="1000">
                  <a:cs typeface="SimSun" charset="0"/>
                </a:rPr>
                <a:t>Query </a:t>
              </a:r>
            </a:p>
          </p:txBody>
        </p:sp>
        <p:sp>
          <p:nvSpPr>
            <p:cNvPr id="98343" name="Text Box 2091"/>
            <p:cNvSpPr txBox="1">
              <a:spLocks noChangeArrowheads="1"/>
            </p:cNvSpPr>
            <p:nvPr/>
          </p:nvSpPr>
          <p:spPr bwMode="auto">
            <a:xfrm>
              <a:off x="576" y="5724"/>
              <a:ext cx="1008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XML</a:t>
              </a:r>
            </a:p>
          </p:txBody>
        </p:sp>
        <p:grpSp>
          <p:nvGrpSpPr>
            <p:cNvPr id="98344" name="Group 2092"/>
            <p:cNvGrpSpPr>
              <a:grpSpLocks/>
            </p:cNvGrpSpPr>
            <p:nvPr/>
          </p:nvGrpSpPr>
          <p:grpSpPr bwMode="auto">
            <a:xfrm>
              <a:off x="6024" y="5004"/>
              <a:ext cx="1464" cy="2016"/>
              <a:chOff x="6024" y="5436"/>
              <a:chExt cx="1464" cy="2016"/>
            </a:xfrm>
          </p:grpSpPr>
          <p:sp>
            <p:nvSpPr>
              <p:cNvPr id="98386" name="Text Box 2093"/>
              <p:cNvSpPr txBox="1">
                <a:spLocks noChangeArrowheads="1"/>
              </p:cNvSpPr>
              <p:nvPr/>
            </p:nvSpPr>
            <p:spPr bwMode="auto">
              <a:xfrm>
                <a:off x="6024" y="543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P-labelings</a:t>
                </a:r>
              </a:p>
            </p:txBody>
          </p:sp>
          <p:sp>
            <p:nvSpPr>
              <p:cNvPr id="98387" name="Text Box 2094"/>
              <p:cNvSpPr txBox="1">
                <a:spLocks noChangeArrowheads="1"/>
              </p:cNvSpPr>
              <p:nvPr/>
            </p:nvSpPr>
            <p:spPr bwMode="auto">
              <a:xfrm>
                <a:off x="6024" y="6876"/>
                <a:ext cx="144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D-labelings</a:t>
                </a:r>
              </a:p>
            </p:txBody>
          </p:sp>
          <p:sp>
            <p:nvSpPr>
              <p:cNvPr id="98388" name="Text Box 2095"/>
              <p:cNvSpPr txBox="1">
                <a:spLocks noChangeArrowheads="1"/>
              </p:cNvSpPr>
              <p:nvPr/>
            </p:nvSpPr>
            <p:spPr bwMode="auto">
              <a:xfrm>
                <a:off x="6024" y="6156"/>
                <a:ext cx="1464" cy="4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Data values</a:t>
                </a:r>
              </a:p>
            </p:txBody>
          </p:sp>
        </p:grpSp>
        <p:sp>
          <p:nvSpPr>
            <p:cNvPr id="98345" name="AutoShape 2096"/>
            <p:cNvSpPr>
              <a:spLocks noChangeArrowheads="1"/>
            </p:cNvSpPr>
            <p:nvPr/>
          </p:nvSpPr>
          <p:spPr bwMode="auto">
            <a:xfrm>
              <a:off x="1584" y="4752"/>
              <a:ext cx="6336" cy="2304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6" name="Line 2097"/>
            <p:cNvSpPr>
              <a:spLocks noChangeShapeType="1"/>
            </p:cNvSpPr>
            <p:nvPr/>
          </p:nvSpPr>
          <p:spPr bwMode="auto">
            <a:xfrm>
              <a:off x="1296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47" name="Line 2098"/>
            <p:cNvSpPr>
              <a:spLocks noChangeShapeType="1"/>
            </p:cNvSpPr>
            <p:nvPr/>
          </p:nvSpPr>
          <p:spPr bwMode="auto">
            <a:xfrm>
              <a:off x="2592" y="5904"/>
              <a:ext cx="4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48" name="Group 2099"/>
            <p:cNvGrpSpPr>
              <a:grpSpLocks/>
            </p:cNvGrpSpPr>
            <p:nvPr/>
          </p:nvGrpSpPr>
          <p:grpSpPr bwMode="auto">
            <a:xfrm>
              <a:off x="7200" y="5184"/>
              <a:ext cx="432" cy="1440"/>
              <a:chOff x="5040" y="1296"/>
              <a:chExt cx="432" cy="1440"/>
            </a:xfrm>
          </p:grpSpPr>
          <p:sp>
            <p:nvSpPr>
              <p:cNvPr id="98383" name="Line 2100"/>
              <p:cNvSpPr>
                <a:spLocks noChangeShapeType="1"/>
              </p:cNvSpPr>
              <p:nvPr/>
            </p:nvSpPr>
            <p:spPr bwMode="auto">
              <a:xfrm>
                <a:off x="5040" y="12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4" name="Line 2101"/>
              <p:cNvSpPr>
                <a:spLocks noChangeShapeType="1"/>
              </p:cNvSpPr>
              <p:nvPr/>
            </p:nvSpPr>
            <p:spPr bwMode="auto">
              <a:xfrm>
                <a:off x="5040" y="201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8385" name="Line 2102"/>
              <p:cNvSpPr>
                <a:spLocks noChangeShapeType="1"/>
              </p:cNvSpPr>
              <p:nvPr/>
            </p:nvSpPr>
            <p:spPr bwMode="auto">
              <a:xfrm>
                <a:off x="5040" y="273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49" name="Line 2103"/>
            <p:cNvSpPr>
              <a:spLocks noChangeShapeType="1"/>
            </p:cNvSpPr>
            <p:nvPr/>
          </p:nvSpPr>
          <p:spPr bwMode="auto">
            <a:xfrm>
              <a:off x="7632" y="5184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0" name="Line 2104"/>
            <p:cNvSpPr>
              <a:spLocks noChangeShapeType="1"/>
            </p:cNvSpPr>
            <p:nvPr/>
          </p:nvSpPr>
          <p:spPr bwMode="auto">
            <a:xfrm>
              <a:off x="7632" y="5904"/>
              <a:ext cx="5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1" name="Text Box 2105"/>
            <p:cNvSpPr txBox="1">
              <a:spLocks noChangeArrowheads="1"/>
            </p:cNvSpPr>
            <p:nvPr/>
          </p:nvSpPr>
          <p:spPr bwMode="auto">
            <a:xfrm>
              <a:off x="1884" y="5616"/>
              <a:ext cx="144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SAX </a:t>
              </a:r>
            </a:p>
            <a:p>
              <a:pPr eaLnBrk="1" hangingPunct="1"/>
              <a:r>
                <a:rPr lang="en-US" altLang="zh-CN" sz="1000">
                  <a:cs typeface="SimSun" charset="0"/>
                </a:rPr>
                <a:t>Parser</a:t>
              </a:r>
            </a:p>
          </p:txBody>
        </p:sp>
        <p:sp>
          <p:nvSpPr>
            <p:cNvPr id="98352" name="AutoShape 2106"/>
            <p:cNvSpPr>
              <a:spLocks noChangeArrowheads="1"/>
            </p:cNvSpPr>
            <p:nvPr/>
          </p:nvSpPr>
          <p:spPr bwMode="auto">
            <a:xfrm>
              <a:off x="1872" y="5628"/>
              <a:ext cx="720" cy="576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3" name="Text Box 2107"/>
            <p:cNvSpPr txBox="1">
              <a:spLocks noChangeArrowheads="1"/>
            </p:cNvSpPr>
            <p:nvPr/>
          </p:nvSpPr>
          <p:spPr bwMode="auto">
            <a:xfrm>
              <a:off x="2976" y="5724"/>
              <a:ext cx="86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Events</a:t>
              </a:r>
            </a:p>
          </p:txBody>
        </p:sp>
        <p:grpSp>
          <p:nvGrpSpPr>
            <p:cNvPr id="98354" name="Group 2108"/>
            <p:cNvGrpSpPr>
              <a:grpSpLocks/>
            </p:cNvGrpSpPr>
            <p:nvPr/>
          </p:nvGrpSpPr>
          <p:grpSpPr bwMode="auto">
            <a:xfrm>
              <a:off x="3744" y="4896"/>
              <a:ext cx="2304" cy="2160"/>
              <a:chOff x="3888" y="5328"/>
              <a:chExt cx="2304" cy="2160"/>
            </a:xfrm>
          </p:grpSpPr>
          <p:grpSp>
            <p:nvGrpSpPr>
              <p:cNvPr id="98367" name="Group 2109"/>
              <p:cNvGrpSpPr>
                <a:grpSpLocks/>
              </p:cNvGrpSpPr>
              <p:nvPr/>
            </p:nvGrpSpPr>
            <p:grpSpPr bwMode="auto">
              <a:xfrm>
                <a:off x="4176" y="5328"/>
                <a:ext cx="2016" cy="2160"/>
                <a:chOff x="1872" y="5328"/>
                <a:chExt cx="2016" cy="2160"/>
              </a:xfrm>
            </p:grpSpPr>
            <p:grpSp>
              <p:nvGrpSpPr>
                <p:cNvPr id="98369" name="Group 2110"/>
                <p:cNvGrpSpPr>
                  <a:grpSpLocks/>
                </p:cNvGrpSpPr>
                <p:nvPr/>
              </p:nvGrpSpPr>
              <p:grpSpPr bwMode="auto">
                <a:xfrm>
                  <a:off x="2304" y="5328"/>
                  <a:ext cx="1296" cy="720"/>
                  <a:chOff x="2304" y="5328"/>
                  <a:chExt cx="1296" cy="720"/>
                </a:xfrm>
              </p:grpSpPr>
              <p:sp>
                <p:nvSpPr>
                  <p:cNvPr id="98381" name="Text Box 21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532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P-labeling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82" name="AutoShape 2112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5352"/>
                    <a:ext cx="1152" cy="588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98370" name="Group 2113"/>
                <p:cNvGrpSpPr>
                  <a:grpSpLocks/>
                </p:cNvGrpSpPr>
                <p:nvPr/>
              </p:nvGrpSpPr>
              <p:grpSpPr bwMode="auto">
                <a:xfrm>
                  <a:off x="1872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9" name="Line 2114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80" name="Line 2115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1" name="Line 2116"/>
                <p:cNvSpPr>
                  <a:spLocks noChangeShapeType="1"/>
                </p:cNvSpPr>
                <p:nvPr/>
              </p:nvSpPr>
              <p:spPr bwMode="auto">
                <a:xfrm>
                  <a:off x="1872" y="5616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2" name="Group 2117"/>
                <p:cNvGrpSpPr>
                  <a:grpSpLocks/>
                </p:cNvGrpSpPr>
                <p:nvPr/>
              </p:nvGrpSpPr>
              <p:grpSpPr bwMode="auto">
                <a:xfrm>
                  <a:off x="2304" y="6756"/>
                  <a:ext cx="1296" cy="732"/>
                  <a:chOff x="2304" y="6756"/>
                  <a:chExt cx="1296" cy="732"/>
                </a:xfrm>
              </p:grpSpPr>
              <p:sp>
                <p:nvSpPr>
                  <p:cNvPr id="98377" name="Text Box 2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4" y="6768"/>
                    <a:ext cx="1296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Myriad Pro" charset="0"/>
                        <a:ea typeface="ＭＳ Ｐゴシック" charset="0"/>
                      </a:defRPr>
                    </a:lvl9pPr>
                  </a:lstStyle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D-labeling </a:t>
                    </a:r>
                  </a:p>
                  <a:p>
                    <a:pPr eaLnBrk="1" hangingPunct="1"/>
                    <a:r>
                      <a:rPr lang="en-US" altLang="zh-CN" sz="1000">
                        <a:cs typeface="SimSun" charset="0"/>
                      </a:rPr>
                      <a:t>generator</a:t>
                    </a:r>
                  </a:p>
                </p:txBody>
              </p:sp>
              <p:sp>
                <p:nvSpPr>
                  <p:cNvPr id="98378" name="AutoShape 2119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6756"/>
                    <a:ext cx="1152" cy="576"/>
                  </a:xfrm>
                  <a:prstGeom prst="flowChartProcess">
                    <a:avLst/>
                  </a:prstGeom>
                  <a:noFill/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73" name="Line 2120"/>
                <p:cNvSpPr>
                  <a:spLocks noChangeShapeType="1"/>
                </p:cNvSpPr>
                <p:nvPr/>
              </p:nvSpPr>
              <p:spPr bwMode="auto">
                <a:xfrm>
                  <a:off x="1872" y="6336"/>
                  <a:ext cx="2016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98374" name="Group 2121"/>
                <p:cNvGrpSpPr>
                  <a:grpSpLocks/>
                </p:cNvGrpSpPr>
                <p:nvPr/>
              </p:nvGrpSpPr>
              <p:grpSpPr bwMode="auto">
                <a:xfrm>
                  <a:off x="3456" y="5616"/>
                  <a:ext cx="432" cy="1440"/>
                  <a:chOff x="1872" y="5616"/>
                  <a:chExt cx="432" cy="1440"/>
                </a:xfrm>
              </p:grpSpPr>
              <p:sp>
                <p:nvSpPr>
                  <p:cNvPr id="98375" name="Line 2122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561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76" name="Line 2123"/>
                  <p:cNvSpPr>
                    <a:spLocks noChangeShapeType="1"/>
                  </p:cNvSpPr>
                  <p:nvPr/>
                </p:nvSpPr>
                <p:spPr bwMode="auto">
                  <a:xfrm>
                    <a:off x="1872" y="7056"/>
                    <a:ext cx="43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98368" name="Line 2124"/>
              <p:cNvSpPr>
                <a:spLocks noChangeShapeType="1"/>
              </p:cNvSpPr>
              <p:nvPr/>
            </p:nvSpPr>
            <p:spPr bwMode="auto">
              <a:xfrm>
                <a:off x="3888" y="633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5" name="Line 2125"/>
            <p:cNvSpPr>
              <a:spLocks noChangeShapeType="1"/>
            </p:cNvSpPr>
            <p:nvPr/>
          </p:nvSpPr>
          <p:spPr bwMode="auto">
            <a:xfrm>
              <a:off x="3312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6" name="Line 2126"/>
            <p:cNvSpPr>
              <a:spLocks noChangeShapeType="1"/>
            </p:cNvSpPr>
            <p:nvPr/>
          </p:nvSpPr>
          <p:spPr bwMode="auto">
            <a:xfrm>
              <a:off x="8496" y="2016"/>
              <a:ext cx="0" cy="18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57" name="Text Box 2127"/>
            <p:cNvSpPr txBox="1">
              <a:spLocks noChangeArrowheads="1"/>
            </p:cNvSpPr>
            <p:nvPr/>
          </p:nvSpPr>
          <p:spPr bwMode="auto">
            <a:xfrm>
              <a:off x="7056" y="1644"/>
              <a:ext cx="864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zh-CN" altLang="en-US" sz="1800">
                  <a:cs typeface="SimSun" charset="0"/>
                </a:rPr>
                <a:t>…</a:t>
              </a:r>
            </a:p>
          </p:txBody>
        </p:sp>
        <p:grpSp>
          <p:nvGrpSpPr>
            <p:cNvPr id="98358" name="Group 2128"/>
            <p:cNvGrpSpPr>
              <a:grpSpLocks/>
            </p:cNvGrpSpPr>
            <p:nvPr/>
          </p:nvGrpSpPr>
          <p:grpSpPr bwMode="auto">
            <a:xfrm>
              <a:off x="8220" y="5184"/>
              <a:ext cx="1212" cy="1296"/>
              <a:chOff x="8220" y="5184"/>
              <a:chExt cx="1212" cy="1296"/>
            </a:xfrm>
          </p:grpSpPr>
          <p:sp>
            <p:nvSpPr>
              <p:cNvPr id="98365" name="Text Box 2129"/>
              <p:cNvSpPr txBox="1">
                <a:spLocks noChangeArrowheads="1"/>
              </p:cNvSpPr>
              <p:nvPr/>
            </p:nvSpPr>
            <p:spPr bwMode="auto">
              <a:xfrm>
                <a:off x="8412" y="5760"/>
                <a:ext cx="1020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Myriad Pro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altLang="zh-CN" sz="1000">
                    <a:cs typeface="SimSun" charset="0"/>
                  </a:rPr>
                  <a:t>Storage</a:t>
                </a:r>
              </a:p>
              <a:p>
                <a:pPr eaLnBrk="1" hangingPunct="1"/>
                <a:endParaRPr lang="zh-CN" altLang="en-US" sz="1000">
                  <a:cs typeface="SimSun" charset="0"/>
                </a:endParaRPr>
              </a:p>
            </p:txBody>
          </p:sp>
          <p:sp>
            <p:nvSpPr>
              <p:cNvPr id="98366" name="AutoShape 2130"/>
              <p:cNvSpPr>
                <a:spLocks noChangeArrowheads="1"/>
              </p:cNvSpPr>
              <p:nvPr/>
            </p:nvSpPr>
            <p:spPr bwMode="auto">
              <a:xfrm>
                <a:off x="8220" y="5184"/>
                <a:ext cx="1152" cy="1296"/>
              </a:xfrm>
              <a:prstGeom prst="flowChartMagneticDisk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8359" name="Text Box 2131"/>
            <p:cNvSpPr txBox="1">
              <a:spLocks noChangeArrowheads="1"/>
            </p:cNvSpPr>
            <p:nvPr/>
          </p:nvSpPr>
          <p:spPr bwMode="auto">
            <a:xfrm>
              <a:off x="1548" y="6696"/>
              <a:ext cx="2016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Data loader</a:t>
              </a:r>
            </a:p>
          </p:txBody>
        </p:sp>
        <p:sp>
          <p:nvSpPr>
            <p:cNvPr id="98360" name="Line 2132"/>
            <p:cNvSpPr>
              <a:spLocks noChangeShapeType="1"/>
            </p:cNvSpPr>
            <p:nvPr/>
          </p:nvSpPr>
          <p:spPr bwMode="auto">
            <a:xfrm>
              <a:off x="10800" y="2448"/>
              <a:ext cx="0" cy="230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1" name="AutoShape 2133"/>
            <p:cNvSpPr>
              <a:spLocks noChangeArrowheads="1"/>
            </p:cNvSpPr>
            <p:nvPr/>
          </p:nvSpPr>
          <p:spPr bwMode="auto">
            <a:xfrm>
              <a:off x="10224" y="4752"/>
              <a:ext cx="1152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2" name="Line 2134"/>
            <p:cNvSpPr>
              <a:spLocks noChangeShapeType="1"/>
            </p:cNvSpPr>
            <p:nvPr/>
          </p:nvSpPr>
          <p:spPr bwMode="auto">
            <a:xfrm flipV="1">
              <a:off x="9360" y="5328"/>
              <a:ext cx="864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3" name="Line 2135"/>
            <p:cNvSpPr>
              <a:spLocks noChangeShapeType="1"/>
            </p:cNvSpPr>
            <p:nvPr/>
          </p:nvSpPr>
          <p:spPr bwMode="auto">
            <a:xfrm>
              <a:off x="10800" y="5472"/>
              <a:ext cx="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364" name="Text Box 2136"/>
            <p:cNvSpPr txBox="1">
              <a:spLocks noChangeArrowheads="1"/>
            </p:cNvSpPr>
            <p:nvPr/>
          </p:nvSpPr>
          <p:spPr bwMode="auto">
            <a:xfrm>
              <a:off x="10368" y="6192"/>
              <a:ext cx="864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zh-CN" sz="1000">
                  <a:cs typeface="SimSun" charset="0"/>
                </a:rPr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8" grpId="0" animBg="1"/>
      <p:bldP spid="403459" grpId="0" animBg="1"/>
      <p:bldP spid="403460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EC087318-ED75-364F-AC84-B49E34AB0CC3}" type="slidenum">
              <a:rPr lang="zh-CN" altLang="en-US" sz="1800"/>
              <a:pPr algn="l">
                <a:defRPr/>
              </a:pPr>
              <a:t>82</a:t>
            </a:fld>
            <a:endParaRPr lang="zh-CN" altLang="en-US" sz="1800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11188" y="1190625"/>
            <a:ext cx="7772400" cy="5334000"/>
          </a:xfrm>
        </p:spPr>
        <p:txBody>
          <a:bodyPr/>
          <a:lstStyle/>
          <a:p>
            <a:pPr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Übersetzung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XPath-Anfrage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nach</a:t>
            </a:r>
            <a:r>
              <a:rPr lang="en-US" altLang="zh-CN" dirty="0" smtClean="0">
                <a:ea typeface="SimSun" charset="0"/>
                <a:cs typeface="SimSun" charset="0"/>
              </a:rPr>
              <a:t> SQL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b="1" dirty="0" err="1" smtClean="0">
                <a:ea typeface="SimSun" charset="0"/>
                <a:cs typeface="SimSun" charset="0"/>
              </a:rPr>
              <a:t>Anfragedekomposition</a:t>
            </a:r>
            <a:endParaRPr lang="en-US" altLang="zh-CN" b="1" dirty="0">
              <a:ea typeface="SimSun" charset="0"/>
              <a:cs typeface="SimSun" charset="0"/>
            </a:endParaRPr>
          </a:p>
          <a:p>
            <a:pPr lvl="2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Aufspaltung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Menge</a:t>
            </a:r>
            <a:r>
              <a:rPr lang="en-US" altLang="zh-CN" dirty="0" smtClean="0">
                <a:ea typeface="SimSun" charset="0"/>
                <a:cs typeface="SimSun" charset="0"/>
              </a:rPr>
              <a:t> von Suffix-</a:t>
            </a:r>
            <a:r>
              <a:rPr lang="en-US" altLang="zh-CN" dirty="0" err="1" smtClean="0">
                <a:ea typeface="SimSun" charset="0"/>
                <a:cs typeface="SimSun" charset="0"/>
              </a:rPr>
              <a:t>Pfad</a:t>
            </a:r>
            <a:r>
              <a:rPr lang="en-US" altLang="zh-CN" dirty="0" smtClean="0">
                <a:ea typeface="SimSun" charset="0"/>
                <a:cs typeface="SimSun" charset="0"/>
              </a:rPr>
              <a:t>-</a:t>
            </a:r>
            <a:r>
              <a:rPr lang="en-US" altLang="zh-CN" dirty="0" err="1" smtClean="0">
                <a:ea typeface="SimSun" charset="0"/>
                <a:cs typeface="SimSun" charset="0"/>
              </a:rPr>
              <a:t>Anfragen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unter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Speicherung</a:t>
            </a:r>
            <a:r>
              <a:rPr lang="en-US" altLang="zh-CN" dirty="0" smtClean="0">
                <a:ea typeface="SimSun" charset="0"/>
                <a:cs typeface="SimSun" charset="0"/>
              </a:rPr>
              <a:t> von </a:t>
            </a:r>
            <a:r>
              <a:rPr lang="en-US" altLang="zh-CN" dirty="0" err="1" smtClean="0">
                <a:ea typeface="SimSun" charset="0"/>
                <a:cs typeface="SimSun" charset="0"/>
              </a:rPr>
              <a:t>Vorgänger-Nachfolger-Beziehungen</a:t>
            </a:r>
            <a:endParaRPr lang="en-US" altLang="zh-CN" dirty="0" smtClean="0">
              <a:ea typeface="SimSun" charset="0"/>
              <a:cs typeface="SimSun" charset="0"/>
            </a:endParaRPr>
          </a:p>
          <a:p>
            <a:pPr lvl="1">
              <a:defRPr/>
            </a:pPr>
            <a:r>
              <a:rPr lang="en-US" altLang="zh-CN" b="1" dirty="0" smtClean="0">
                <a:ea typeface="SimSun" charset="0"/>
                <a:cs typeface="SimSun" charset="0"/>
              </a:rPr>
              <a:t>SQL-</a:t>
            </a:r>
            <a:r>
              <a:rPr lang="en-US" altLang="zh-CN" b="1" dirty="0" err="1" smtClean="0">
                <a:ea typeface="SimSun" charset="0"/>
                <a:cs typeface="SimSun" charset="0"/>
              </a:rPr>
              <a:t>Generierung</a:t>
            </a:r>
            <a:endParaRPr lang="en-US" altLang="zh-CN" b="1" dirty="0">
              <a:ea typeface="SimSun" charset="0"/>
              <a:cs typeface="SimSun" charset="0"/>
            </a:endParaRPr>
          </a:p>
          <a:p>
            <a:pPr lvl="2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Bestimmung</a:t>
            </a:r>
            <a:r>
              <a:rPr lang="en-US" altLang="zh-CN" dirty="0" smtClean="0">
                <a:ea typeface="SimSun" charset="0"/>
                <a:cs typeface="SimSun" charset="0"/>
              </a:rPr>
              <a:t> der P-</a:t>
            </a:r>
            <a:r>
              <a:rPr lang="en-US" altLang="zh-CN" dirty="0" err="1" smtClean="0">
                <a:ea typeface="SimSun" charset="0"/>
                <a:cs typeface="SimSun" charset="0"/>
              </a:rPr>
              <a:t>Beschriftung</a:t>
            </a:r>
            <a:r>
              <a:rPr lang="en-US" altLang="zh-CN" dirty="0" smtClean="0">
                <a:ea typeface="SimSun" charset="0"/>
                <a:cs typeface="SimSun" charset="0"/>
              </a:rPr>
              <a:t>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Anfrage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zur</a:t>
            </a:r>
            <a:r>
              <a:rPr lang="en-US" altLang="zh-CN" dirty="0" smtClean="0">
                <a:ea typeface="SimSun" charset="0"/>
                <a:cs typeface="SimSun" charset="0"/>
              </a:rPr>
              <a:t> </a:t>
            </a:r>
            <a:r>
              <a:rPr lang="en-US" altLang="zh-CN" dirty="0" err="1" smtClean="0">
                <a:ea typeface="SimSun" charset="0"/>
                <a:cs typeface="SimSun" charset="0"/>
              </a:rPr>
              <a:t>Verwendung</a:t>
            </a:r>
            <a:r>
              <a:rPr lang="en-US" altLang="zh-CN" dirty="0" smtClean="0">
                <a:ea typeface="SimSun" charset="0"/>
                <a:cs typeface="SimSun" charset="0"/>
              </a:rPr>
              <a:t> in </a:t>
            </a:r>
            <a:r>
              <a:rPr lang="en-US" altLang="zh-CN" dirty="0" err="1" smtClean="0">
                <a:ea typeface="SimSun" charset="0"/>
                <a:cs typeface="SimSun" charset="0"/>
              </a:rPr>
              <a:t>einer</a:t>
            </a:r>
            <a:r>
              <a:rPr lang="en-US" altLang="zh-CN" dirty="0" smtClean="0">
                <a:ea typeface="SimSun" charset="0"/>
                <a:cs typeface="SimSun" charset="0"/>
              </a:rPr>
              <a:t> SQL-</a:t>
            </a:r>
            <a:r>
              <a:rPr lang="en-US" altLang="zh-CN" dirty="0" err="1" smtClean="0">
                <a:ea typeface="SimSun" charset="0"/>
                <a:cs typeface="SimSun" charset="0"/>
              </a:rPr>
              <a:t>Unteranfrage</a:t>
            </a:r>
            <a:r>
              <a:rPr lang="en-US" altLang="zh-CN" dirty="0" smtClean="0">
                <a:ea typeface="SimSun" charset="0"/>
                <a:cs typeface="SimSun" charset="0"/>
              </a:rPr>
              <a:t> (</a:t>
            </a:r>
            <a:r>
              <a:rPr lang="en-US" altLang="zh-CN" dirty="0" err="1" smtClean="0">
                <a:ea typeface="SimSun" charset="0"/>
                <a:cs typeface="SimSun" charset="0"/>
              </a:rPr>
              <a:t>Bereichsanfrage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</a:p>
          <a:p>
            <a:pPr lvl="1">
              <a:defRPr/>
            </a:pPr>
            <a:r>
              <a:rPr lang="en-US" altLang="zh-CN" b="1" dirty="0" smtClean="0">
                <a:ea typeface="SimSun" charset="0"/>
                <a:cs typeface="SimSun" charset="0"/>
              </a:rPr>
              <a:t>SQL-</a:t>
            </a:r>
            <a:r>
              <a:rPr lang="en-US" altLang="zh-CN" b="1" dirty="0" err="1">
                <a:ea typeface="SimSun" charset="0"/>
                <a:cs typeface="SimSun" charset="0"/>
              </a:rPr>
              <a:t>K</a:t>
            </a:r>
            <a:r>
              <a:rPr lang="en-US" altLang="zh-CN" b="1" dirty="0" err="1" smtClean="0">
                <a:ea typeface="SimSun" charset="0"/>
                <a:cs typeface="SimSun" charset="0"/>
              </a:rPr>
              <a:t>omposition</a:t>
            </a:r>
            <a:endParaRPr lang="en-US" altLang="zh-CN" b="1" dirty="0">
              <a:ea typeface="SimSun" charset="0"/>
              <a:cs typeface="SimSun" charset="0"/>
            </a:endParaRPr>
          </a:p>
          <a:p>
            <a:pPr lvl="2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Komposition</a:t>
            </a:r>
            <a:r>
              <a:rPr lang="en-US" altLang="zh-CN" dirty="0" smtClean="0">
                <a:ea typeface="SimSun" charset="0"/>
                <a:cs typeface="SimSun" charset="0"/>
              </a:rPr>
              <a:t>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Teilanfragen</a:t>
            </a:r>
            <a:r>
              <a:rPr lang="en-US" altLang="zh-CN" dirty="0" smtClean="0">
                <a:ea typeface="SimSun" charset="0"/>
                <a:cs typeface="SimSun" charset="0"/>
              </a:rPr>
              <a:t> auf Basis der D-</a:t>
            </a:r>
            <a:r>
              <a:rPr lang="en-US" altLang="zh-CN" dirty="0" err="1" smtClean="0">
                <a:ea typeface="SimSun" charset="0"/>
                <a:cs typeface="SimSun" charset="0"/>
              </a:rPr>
              <a:t>Beschriftungen</a:t>
            </a:r>
            <a:r>
              <a:rPr lang="en-US" altLang="zh-CN" dirty="0" smtClean="0">
                <a:ea typeface="SimSun" charset="0"/>
                <a:cs typeface="SimSun" charset="0"/>
              </a:rPr>
              <a:t> und der </a:t>
            </a:r>
            <a:r>
              <a:rPr lang="en-US" altLang="zh-CN" dirty="0" err="1" smtClean="0">
                <a:ea typeface="SimSun" charset="0"/>
                <a:cs typeface="SimSun" charset="0"/>
              </a:rPr>
              <a:t>Vorgänger-Nachfolger-Beziehung</a:t>
            </a:r>
            <a:endParaRPr lang="en-US" altLang="zh-CN" dirty="0">
              <a:ea typeface="SimSun" charset="0"/>
              <a:cs typeface="SimSun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Aufspaltung von Anfragen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11250"/>
            <a:ext cx="8305800" cy="5257800"/>
          </a:xfrm>
        </p:spPr>
        <p:txBody>
          <a:bodyPr/>
          <a:lstStyle/>
          <a:p>
            <a:pPr lvl="2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Aufspaltung</a:t>
            </a:r>
            <a:r>
              <a:rPr lang="en-US" altLang="zh-CN" dirty="0" smtClean="0">
                <a:ea typeface="SimSun" charset="0"/>
                <a:cs typeface="SimSun" charset="0"/>
              </a:rPr>
              <a:t>: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r>
              <a:rPr lang="en-US" altLang="zh-CN" dirty="0" err="1" smtClean="0">
                <a:ea typeface="SimSun" charset="0"/>
                <a:cs typeface="SimSun" charset="0"/>
              </a:rPr>
              <a:t>Verzweigungselimination</a:t>
            </a:r>
            <a:r>
              <a:rPr lang="en-US" altLang="zh-CN" dirty="0" smtClean="0">
                <a:ea typeface="SimSun" charset="0"/>
                <a:cs typeface="SimSun" charset="0"/>
              </a:rPr>
              <a:t> (B-</a:t>
            </a:r>
            <a:r>
              <a:rPr lang="en-US" altLang="zh-CN" dirty="0" err="1" smtClean="0">
                <a:ea typeface="SimSun" charset="0"/>
                <a:cs typeface="SimSun" charset="0"/>
              </a:rPr>
              <a:t>Eliminierung</a:t>
            </a:r>
            <a:r>
              <a:rPr lang="en-US" altLang="zh-CN" dirty="0" smtClean="0">
                <a:ea typeface="SimSun" charset="0"/>
                <a:cs typeface="SimSun" charset="0"/>
              </a:rPr>
              <a:t>)</a:t>
            </a:r>
            <a:endParaRPr lang="en-US" altLang="zh-CN" dirty="0">
              <a:ea typeface="SimSun" charset="0"/>
              <a:cs typeface="SimSun" charset="0"/>
            </a:endParaRPr>
          </a:p>
          <a:p>
            <a:pPr lvl="2">
              <a:defRPr/>
            </a:pPr>
            <a:endParaRPr lang="en-US" altLang="zh-CN" dirty="0">
              <a:ea typeface="SimSun" charset="0"/>
              <a:cs typeface="SimSun" charset="0"/>
            </a:endParaRPr>
          </a:p>
          <a:p>
            <a:pPr lvl="3">
              <a:defRPr/>
            </a:pPr>
            <a:endParaRPr lang="en-CA" dirty="0"/>
          </a:p>
        </p:txBody>
      </p:sp>
      <p:sp>
        <p:nvSpPr>
          <p:cNvPr id="396294" name="Line 6"/>
          <p:cNvSpPr>
            <a:spLocks noChangeShapeType="1"/>
          </p:cNvSpPr>
          <p:nvPr/>
        </p:nvSpPr>
        <p:spPr bwMode="auto">
          <a:xfrm>
            <a:off x="3962400" y="2101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5" name="Oval 7"/>
          <p:cNvSpPr>
            <a:spLocks noChangeArrowheads="1"/>
          </p:cNvSpPr>
          <p:nvPr/>
        </p:nvSpPr>
        <p:spPr bwMode="auto">
          <a:xfrm>
            <a:off x="3886200" y="25590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>
            <a:off x="3962400" y="27114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297" name="Oval 9"/>
          <p:cNvSpPr>
            <a:spLocks noChangeArrowheads="1"/>
          </p:cNvSpPr>
          <p:nvPr/>
        </p:nvSpPr>
        <p:spPr bwMode="auto">
          <a:xfrm>
            <a:off x="3886200" y="31686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grpSp>
        <p:nvGrpSpPr>
          <p:cNvPr id="102406" name="Group 10"/>
          <p:cNvGrpSpPr>
            <a:grpSpLocks/>
          </p:cNvGrpSpPr>
          <p:nvPr/>
        </p:nvGrpSpPr>
        <p:grpSpPr bwMode="auto">
          <a:xfrm>
            <a:off x="3276600" y="3292475"/>
            <a:ext cx="657225" cy="561975"/>
            <a:chOff x="1056" y="1854"/>
            <a:chExt cx="414" cy="354"/>
          </a:xfrm>
        </p:grpSpPr>
        <p:sp>
          <p:nvSpPr>
            <p:cNvPr id="396299" name="Line 11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0" name="Oval 12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7" name="Group 13"/>
          <p:cNvGrpSpPr>
            <a:grpSpLocks/>
          </p:cNvGrpSpPr>
          <p:nvPr/>
        </p:nvGrpSpPr>
        <p:grpSpPr bwMode="auto">
          <a:xfrm>
            <a:off x="4038600" y="3306763"/>
            <a:ext cx="576263" cy="600075"/>
            <a:chOff x="1536" y="1863"/>
            <a:chExt cx="363" cy="378"/>
          </a:xfrm>
        </p:grpSpPr>
        <p:sp>
          <p:nvSpPr>
            <p:cNvPr id="396302" name="Line 14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03" name="Oval 15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8" name="Group 22"/>
          <p:cNvGrpSpPr>
            <a:grpSpLocks/>
          </p:cNvGrpSpPr>
          <p:nvPr/>
        </p:nvGrpSpPr>
        <p:grpSpPr bwMode="auto">
          <a:xfrm>
            <a:off x="4452938" y="3887788"/>
            <a:ext cx="152400" cy="609600"/>
            <a:chOff x="1056" y="2208"/>
            <a:chExt cx="96" cy="384"/>
          </a:xfrm>
        </p:grpSpPr>
        <p:sp>
          <p:nvSpPr>
            <p:cNvPr id="396311" name="Line 23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2" name="Oval 24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09" name="Group 25"/>
          <p:cNvGrpSpPr>
            <a:grpSpLocks/>
          </p:cNvGrpSpPr>
          <p:nvPr/>
        </p:nvGrpSpPr>
        <p:grpSpPr bwMode="auto">
          <a:xfrm>
            <a:off x="3276600" y="5378450"/>
            <a:ext cx="657225" cy="561975"/>
            <a:chOff x="1056" y="1854"/>
            <a:chExt cx="414" cy="354"/>
          </a:xfrm>
        </p:grpSpPr>
        <p:sp>
          <p:nvSpPr>
            <p:cNvPr id="396314" name="Line 26"/>
            <p:cNvSpPr>
              <a:spLocks noChangeShapeType="1"/>
            </p:cNvSpPr>
            <p:nvPr/>
          </p:nvSpPr>
          <p:spPr bwMode="auto">
            <a:xfrm flipH="1">
              <a:off x="1134" y="185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5" name="Oval 27"/>
            <p:cNvSpPr>
              <a:spLocks noChangeArrowheads="1"/>
            </p:cNvSpPr>
            <p:nvPr/>
          </p:nvSpPr>
          <p:spPr bwMode="auto">
            <a:xfrm>
              <a:off x="105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2410" name="Group 28"/>
          <p:cNvGrpSpPr>
            <a:grpSpLocks/>
          </p:cNvGrpSpPr>
          <p:nvPr/>
        </p:nvGrpSpPr>
        <p:grpSpPr bwMode="auto">
          <a:xfrm>
            <a:off x="4557713" y="4516438"/>
            <a:ext cx="576262" cy="600075"/>
            <a:chOff x="1536" y="1863"/>
            <a:chExt cx="363" cy="378"/>
          </a:xfrm>
        </p:grpSpPr>
        <p:sp>
          <p:nvSpPr>
            <p:cNvPr id="396317" name="Line 29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6318" name="Oval 30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4524375" y="4506913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0" name="Oval 32"/>
          <p:cNvSpPr>
            <a:spLocks noChangeArrowheads="1"/>
          </p:cNvSpPr>
          <p:nvPr/>
        </p:nvSpPr>
        <p:spPr bwMode="auto">
          <a:xfrm>
            <a:off x="4448175" y="4964113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1" name="Text Box 33"/>
          <p:cNvSpPr txBox="1">
            <a:spLocks noChangeArrowheads="1"/>
          </p:cNvSpPr>
          <p:nvPr/>
        </p:nvSpPr>
        <p:spPr bwMode="auto">
          <a:xfrm>
            <a:off x="4648200" y="35496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6322" name="Text Box 34"/>
          <p:cNvSpPr txBox="1">
            <a:spLocks noChangeArrowheads="1"/>
          </p:cNvSpPr>
          <p:nvPr/>
        </p:nvSpPr>
        <p:spPr bwMode="auto">
          <a:xfrm>
            <a:off x="2133600" y="34734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6323" name="Text Box 35"/>
          <p:cNvSpPr txBox="1">
            <a:spLocks noChangeArrowheads="1"/>
          </p:cNvSpPr>
          <p:nvPr/>
        </p:nvSpPr>
        <p:spPr bwMode="auto">
          <a:xfrm>
            <a:off x="4572000" y="408305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6305" name="Line 17"/>
          <p:cNvSpPr>
            <a:spLocks noChangeShapeType="1"/>
          </p:cNvSpPr>
          <p:nvPr/>
        </p:nvSpPr>
        <p:spPr bwMode="auto">
          <a:xfrm>
            <a:off x="2743200" y="40830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06" name="Oval 18"/>
          <p:cNvSpPr>
            <a:spLocks noChangeArrowheads="1"/>
          </p:cNvSpPr>
          <p:nvPr/>
        </p:nvSpPr>
        <p:spPr bwMode="auto">
          <a:xfrm>
            <a:off x="2667000" y="454025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24" name="Text Box 36"/>
          <p:cNvSpPr txBox="1">
            <a:spLocks noChangeArrowheads="1"/>
          </p:cNvSpPr>
          <p:nvPr/>
        </p:nvSpPr>
        <p:spPr bwMode="auto">
          <a:xfrm>
            <a:off x="2590800" y="408305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 dirty="0">
                <a:ea typeface="SimSun" charset="0"/>
                <a:cs typeface="SimSun" charset="0"/>
              </a:rPr>
              <a:t>//</a:t>
            </a:r>
            <a:endParaRPr lang="en-CA" b="1" dirty="0"/>
          </a:p>
        </p:txBody>
      </p:sp>
      <p:sp>
        <p:nvSpPr>
          <p:cNvPr id="396325" name="Text Box 37"/>
          <p:cNvSpPr txBox="1">
            <a:spLocks noChangeArrowheads="1"/>
          </p:cNvSpPr>
          <p:nvPr/>
        </p:nvSpPr>
        <p:spPr bwMode="auto">
          <a:xfrm>
            <a:off x="1600200" y="46926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</a:t>
            </a:r>
            <a:r>
              <a:rPr lang="en-US" altLang="zh-CN">
                <a:ea typeface="SimSun" charset="0"/>
                <a:cs typeface="SimSun" charset="0"/>
              </a:rPr>
              <a:t>cytochrome c”</a:t>
            </a:r>
            <a:endParaRPr lang="en-CA"/>
          </a:p>
        </p:txBody>
      </p:sp>
      <p:sp>
        <p:nvSpPr>
          <p:cNvPr id="396326" name="Text Box 38"/>
          <p:cNvSpPr txBox="1">
            <a:spLocks noChangeArrowheads="1"/>
          </p:cNvSpPr>
          <p:nvPr/>
        </p:nvSpPr>
        <p:spPr bwMode="auto">
          <a:xfrm>
            <a:off x="2381250" y="545465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author</a:t>
            </a:r>
            <a:endParaRPr lang="en-CA"/>
          </a:p>
        </p:txBody>
      </p:sp>
      <p:sp>
        <p:nvSpPr>
          <p:cNvPr id="396327" name="Text Box 39"/>
          <p:cNvSpPr txBox="1">
            <a:spLocks noChangeArrowheads="1"/>
          </p:cNvSpPr>
          <p:nvPr/>
        </p:nvSpPr>
        <p:spPr bwMode="auto">
          <a:xfrm>
            <a:off x="1924050" y="59118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</a:t>
            </a:r>
            <a:r>
              <a:rPr lang="en-US" altLang="zh-CN">
                <a:ea typeface="SimSun" charset="0"/>
                <a:cs typeface="SimSun" charset="0"/>
              </a:rPr>
              <a:t>Evans, M.J.”</a:t>
            </a:r>
            <a:endParaRPr lang="en-CA"/>
          </a:p>
        </p:txBody>
      </p:sp>
      <p:sp>
        <p:nvSpPr>
          <p:cNvPr id="396328" name="Text Box 40"/>
          <p:cNvSpPr txBox="1">
            <a:spLocks noChangeArrowheads="1"/>
          </p:cNvSpPr>
          <p:nvPr/>
        </p:nvSpPr>
        <p:spPr bwMode="auto">
          <a:xfrm>
            <a:off x="3505200" y="536416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6329" name="Text Box 41"/>
          <p:cNvSpPr txBox="1">
            <a:spLocks noChangeArrowheads="1"/>
          </p:cNvSpPr>
          <p:nvPr/>
        </p:nvSpPr>
        <p:spPr bwMode="auto">
          <a:xfrm>
            <a:off x="4467225" y="4745038"/>
            <a:ext cx="609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ea typeface="SimSun" charset="0"/>
                <a:cs typeface="SimSun" charset="0"/>
              </a:rPr>
              <a:t>Title</a:t>
            </a:r>
            <a:endParaRPr lang="en-CA" sz="1200"/>
          </a:p>
        </p:txBody>
      </p:sp>
      <p:sp>
        <p:nvSpPr>
          <p:cNvPr id="396331" name="Rectangle 43"/>
          <p:cNvSpPr>
            <a:spLocks noChangeArrowheads="1"/>
          </p:cNvSpPr>
          <p:nvPr/>
        </p:nvSpPr>
        <p:spPr bwMode="auto">
          <a:xfrm>
            <a:off x="1676400" y="3930650"/>
            <a:ext cx="2286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endParaRPr lang="en-CA"/>
          </a:p>
        </p:txBody>
      </p:sp>
      <p:sp>
        <p:nvSpPr>
          <p:cNvPr id="396332" name="Text Box 44"/>
          <p:cNvSpPr txBox="1">
            <a:spLocks noChangeArrowheads="1"/>
          </p:cNvSpPr>
          <p:nvPr/>
        </p:nvSpPr>
        <p:spPr bwMode="auto">
          <a:xfrm>
            <a:off x="1828800" y="4006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Q2</a:t>
            </a:r>
            <a:endParaRPr lang="en-CA" sz="1600"/>
          </a:p>
        </p:txBody>
      </p:sp>
      <p:sp>
        <p:nvSpPr>
          <p:cNvPr id="396333" name="Rectangle 45"/>
          <p:cNvSpPr>
            <a:spLocks noChangeArrowheads="1"/>
          </p:cNvSpPr>
          <p:nvPr/>
        </p:nvSpPr>
        <p:spPr bwMode="auto">
          <a:xfrm>
            <a:off x="1219200" y="1949450"/>
            <a:ext cx="51816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4" name="Text Box 46"/>
          <p:cNvSpPr txBox="1">
            <a:spLocks noChangeArrowheads="1"/>
          </p:cNvSpPr>
          <p:nvPr/>
        </p:nvSpPr>
        <p:spPr bwMode="auto">
          <a:xfrm>
            <a:off x="1371600" y="217805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Q1</a:t>
            </a:r>
            <a:endParaRPr lang="en-CA" sz="1600"/>
          </a:p>
        </p:txBody>
      </p:sp>
      <p:sp>
        <p:nvSpPr>
          <p:cNvPr id="396335" name="Rectangle 47"/>
          <p:cNvSpPr>
            <a:spLocks noChangeArrowheads="1"/>
          </p:cNvSpPr>
          <p:nvPr/>
        </p:nvSpPr>
        <p:spPr bwMode="auto">
          <a:xfrm>
            <a:off x="1690688" y="5302250"/>
            <a:ext cx="2286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6336" name="Text Box 48"/>
          <p:cNvSpPr txBox="1">
            <a:spLocks noChangeArrowheads="1"/>
          </p:cNvSpPr>
          <p:nvPr/>
        </p:nvSpPr>
        <p:spPr bwMode="auto">
          <a:xfrm>
            <a:off x="1828800" y="54546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Q3</a:t>
            </a:r>
            <a:endParaRPr lang="en-CA" sz="1600"/>
          </a:p>
        </p:txBody>
      </p:sp>
      <p:sp>
        <p:nvSpPr>
          <p:cNvPr id="396337" name="Text Box 49"/>
          <p:cNvSpPr txBox="1">
            <a:spLocks noChangeArrowheads="1"/>
          </p:cNvSpPr>
          <p:nvPr/>
        </p:nvSpPr>
        <p:spPr bwMode="auto">
          <a:xfrm>
            <a:off x="6629400" y="2968625"/>
            <a:ext cx="2209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Tiefensuche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6338" name="Text Box 50"/>
          <p:cNvSpPr txBox="1">
            <a:spLocks noChangeArrowheads="1"/>
          </p:cNvSpPr>
          <p:nvPr/>
        </p:nvSpPr>
        <p:spPr bwMode="auto">
          <a:xfrm>
            <a:off x="6629400" y="3578225"/>
            <a:ext cx="2362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Spalte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p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//q 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in 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p and //q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6339" name="Text Box 51"/>
          <p:cNvSpPr txBox="1">
            <a:spLocks noChangeArrowheads="1"/>
          </p:cNvSpPr>
          <p:nvPr/>
        </p:nvSpPr>
        <p:spPr bwMode="auto">
          <a:xfrm>
            <a:off x="2819400" y="423545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superfamily</a:t>
            </a:r>
            <a:endParaRPr lang="en-CA" sz="1600"/>
          </a:p>
        </p:txBody>
      </p:sp>
      <p:sp>
        <p:nvSpPr>
          <p:cNvPr id="396340" name="Text Box 52"/>
          <p:cNvSpPr txBox="1">
            <a:spLocks noChangeArrowheads="1"/>
          </p:cNvSpPr>
          <p:nvPr/>
        </p:nvSpPr>
        <p:spPr bwMode="auto">
          <a:xfrm>
            <a:off x="6553200" y="4035425"/>
            <a:ext cx="236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Eliminiere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Verzweigung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falls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vorhanden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,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sonst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evaluiere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Q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mit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P-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Beschriftungen</a:t>
            </a:r>
            <a:endParaRPr lang="en-CA" sz="1600" dirty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6342" name="Text Box 54"/>
          <p:cNvSpPr txBox="1">
            <a:spLocks noChangeArrowheads="1"/>
          </p:cNvSpPr>
          <p:nvPr/>
        </p:nvSpPr>
        <p:spPr bwMode="auto">
          <a:xfrm>
            <a:off x="6553200" y="5254625"/>
            <a:ext cx="2438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Join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für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Zwischenresultate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unter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Verwendung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 der </a:t>
            </a:r>
            <a:r>
              <a:rPr lang="en-US" altLang="zh-CN" sz="1600" dirty="0">
                <a:solidFill>
                  <a:srgbClr val="0000FF"/>
                </a:solidFill>
                <a:ea typeface="SimSun" charset="0"/>
                <a:cs typeface="SimSun" charset="0"/>
              </a:rPr>
              <a:t>D</a:t>
            </a:r>
            <a:r>
              <a:rPr lang="en-US" altLang="zh-CN" sz="1600" dirty="0" smtClean="0">
                <a:solidFill>
                  <a:srgbClr val="0000FF"/>
                </a:solidFill>
                <a:ea typeface="SimSun" charset="0"/>
                <a:cs typeface="SimSun" charset="0"/>
              </a:rPr>
              <a:t>-</a:t>
            </a:r>
            <a:r>
              <a:rPr lang="en-US" altLang="zh-CN" sz="1600" dirty="0" err="1" smtClean="0">
                <a:solidFill>
                  <a:srgbClr val="0000FF"/>
                </a:solidFill>
                <a:ea typeface="SimSun" charset="0"/>
                <a:cs typeface="SimSun" charset="0"/>
              </a:rPr>
              <a:t>Beschriftungen</a:t>
            </a:r>
            <a:endParaRPr lang="en-CA" sz="1600" dirty="0">
              <a:solidFill>
                <a:srgbClr val="0000FF"/>
              </a:solidFill>
            </a:endParaRPr>
          </a:p>
        </p:txBody>
      </p:sp>
      <p:sp>
        <p:nvSpPr>
          <p:cNvPr id="396343" name="Text Box 55"/>
          <p:cNvSpPr txBox="1">
            <a:spLocks noChangeArrowheads="1"/>
          </p:cNvSpPr>
          <p:nvPr/>
        </p:nvSpPr>
        <p:spPr bwMode="auto">
          <a:xfrm>
            <a:off x="4038600" y="233045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6344" name="Text Box 56"/>
          <p:cNvSpPr txBox="1">
            <a:spLocks noChangeArrowheads="1"/>
          </p:cNvSpPr>
          <p:nvPr/>
        </p:nvSpPr>
        <p:spPr bwMode="auto">
          <a:xfrm>
            <a:off x="4038600" y="294005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6345" name="Text Box 57"/>
          <p:cNvSpPr txBox="1">
            <a:spLocks noChangeArrowheads="1"/>
          </p:cNvSpPr>
          <p:nvPr/>
        </p:nvSpPr>
        <p:spPr bwMode="auto">
          <a:xfrm>
            <a:off x="4710113" y="5159375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“2001”</a:t>
            </a:r>
            <a:endParaRPr lang="en-CA"/>
          </a:p>
        </p:txBody>
      </p:sp>
      <p:sp>
        <p:nvSpPr>
          <p:cNvPr id="396346" name="Text Box 58"/>
          <p:cNvSpPr txBox="1">
            <a:spLocks noChangeArrowheads="1"/>
          </p:cNvSpPr>
          <p:nvPr/>
        </p:nvSpPr>
        <p:spPr bwMode="auto">
          <a:xfrm>
            <a:off x="5062538" y="4554538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6347" name="Text Box 59"/>
          <p:cNvSpPr txBox="1">
            <a:spLocks noChangeArrowheads="1"/>
          </p:cNvSpPr>
          <p:nvPr/>
        </p:nvSpPr>
        <p:spPr bwMode="auto">
          <a:xfrm>
            <a:off x="6553200" y="194945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P//q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p and //q</a:t>
            </a:r>
            <a:endParaRPr lang="en-CA"/>
          </a:p>
        </p:txBody>
      </p:sp>
      <p:sp>
        <p:nvSpPr>
          <p:cNvPr id="5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Beispiel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81075"/>
            <a:ext cx="8305800" cy="5410200"/>
          </a:xfrm>
        </p:spPr>
        <p:txBody>
          <a:bodyPr/>
          <a:lstStyle/>
          <a:p>
            <a:pPr lvl="3">
              <a:defRPr/>
            </a:pPr>
            <a:r>
              <a:rPr lang="en-US" altLang="zh-CN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dirty="0">
                <a:ea typeface="SimSun" charset="0"/>
                <a:cs typeface="SimSun" charset="0"/>
              </a:rPr>
              <a:t> </a:t>
            </a:r>
            <a:endParaRPr lang="en-CA" dirty="0"/>
          </a:p>
        </p:txBody>
      </p:sp>
      <p:grpSp>
        <p:nvGrpSpPr>
          <p:cNvPr id="103426" name="Group 85"/>
          <p:cNvGrpSpPr>
            <a:grpSpLocks/>
          </p:cNvGrpSpPr>
          <p:nvPr/>
        </p:nvGrpSpPr>
        <p:grpSpPr bwMode="auto">
          <a:xfrm>
            <a:off x="304800" y="2276475"/>
            <a:ext cx="8715375" cy="4343400"/>
            <a:chOff x="192" y="912"/>
            <a:chExt cx="5490" cy="2736"/>
          </a:xfrm>
        </p:grpSpPr>
        <p:sp>
          <p:nvSpPr>
            <p:cNvPr id="397316" name="Line 4"/>
            <p:cNvSpPr>
              <a:spLocks noChangeShapeType="1"/>
            </p:cNvSpPr>
            <p:nvPr/>
          </p:nvSpPr>
          <p:spPr bwMode="auto">
            <a:xfrm>
              <a:off x="1392" y="112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7" name="Oval 5"/>
            <p:cNvSpPr>
              <a:spLocks noChangeArrowheads="1"/>
            </p:cNvSpPr>
            <p:nvPr/>
          </p:nvSpPr>
          <p:spPr bwMode="auto">
            <a:xfrm>
              <a:off x="1344" y="141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8" name="Line 6"/>
            <p:cNvSpPr>
              <a:spLocks noChangeShapeType="1"/>
            </p:cNvSpPr>
            <p:nvPr/>
          </p:nvSpPr>
          <p:spPr bwMode="auto">
            <a:xfrm>
              <a:off x="1392" y="150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19" name="Oval 7"/>
            <p:cNvSpPr>
              <a:spLocks noChangeArrowheads="1"/>
            </p:cNvSpPr>
            <p:nvPr/>
          </p:nvSpPr>
          <p:spPr bwMode="auto">
            <a:xfrm>
              <a:off x="1344" y="179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03433" name="Group 8"/>
            <p:cNvGrpSpPr>
              <a:grpSpLocks/>
            </p:cNvGrpSpPr>
            <p:nvPr/>
          </p:nvGrpSpPr>
          <p:grpSpPr bwMode="auto">
            <a:xfrm>
              <a:off x="960" y="1872"/>
              <a:ext cx="414" cy="354"/>
              <a:chOff x="1056" y="1854"/>
              <a:chExt cx="414" cy="354"/>
            </a:xfrm>
          </p:grpSpPr>
          <p:sp>
            <p:nvSpPr>
              <p:cNvPr id="397321" name="Line 9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2" name="Oval 10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4" name="Group 11"/>
            <p:cNvGrpSpPr>
              <a:grpSpLocks/>
            </p:cNvGrpSpPr>
            <p:nvPr/>
          </p:nvGrpSpPr>
          <p:grpSpPr bwMode="auto">
            <a:xfrm>
              <a:off x="1440" y="1881"/>
              <a:ext cx="363" cy="378"/>
              <a:chOff x="1536" y="1863"/>
              <a:chExt cx="363" cy="378"/>
            </a:xfrm>
          </p:grpSpPr>
          <p:sp>
            <p:nvSpPr>
              <p:cNvPr id="397324" name="Line 12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25" name="Oval 13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5" name="Group 17"/>
            <p:cNvGrpSpPr>
              <a:grpSpLocks/>
            </p:cNvGrpSpPr>
            <p:nvPr/>
          </p:nvGrpSpPr>
          <p:grpSpPr bwMode="auto">
            <a:xfrm>
              <a:off x="1701" y="2247"/>
              <a:ext cx="96" cy="384"/>
              <a:chOff x="1056" y="2208"/>
              <a:chExt cx="96" cy="384"/>
            </a:xfrm>
          </p:grpSpPr>
          <p:sp>
            <p:nvSpPr>
              <p:cNvPr id="397330" name="Line 18"/>
              <p:cNvSpPr>
                <a:spLocks noChangeShapeType="1"/>
              </p:cNvSpPr>
              <p:nvPr/>
            </p:nvSpPr>
            <p:spPr bwMode="auto">
              <a:xfrm>
                <a:off x="1104" y="22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1" name="Oval 1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grpSp>
          <p:nvGrpSpPr>
            <p:cNvPr id="103436" name="Group 23"/>
            <p:cNvGrpSpPr>
              <a:grpSpLocks/>
            </p:cNvGrpSpPr>
            <p:nvPr/>
          </p:nvGrpSpPr>
          <p:grpSpPr bwMode="auto">
            <a:xfrm>
              <a:off x="1776" y="2631"/>
              <a:ext cx="363" cy="378"/>
              <a:chOff x="1536" y="1863"/>
              <a:chExt cx="363" cy="378"/>
            </a:xfrm>
          </p:grpSpPr>
          <p:sp>
            <p:nvSpPr>
              <p:cNvPr id="397336" name="Line 24"/>
              <p:cNvSpPr>
                <a:spLocks noChangeShapeType="1"/>
              </p:cNvSpPr>
              <p:nvPr/>
            </p:nvSpPr>
            <p:spPr bwMode="auto">
              <a:xfrm>
                <a:off x="1536" y="1863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37" name="Oval 25"/>
              <p:cNvSpPr>
                <a:spLocks noChangeArrowheads="1"/>
              </p:cNvSpPr>
              <p:nvPr/>
            </p:nvSpPr>
            <p:spPr bwMode="auto">
              <a:xfrm>
                <a:off x="1803" y="2145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7338" name="Line 26"/>
            <p:cNvSpPr>
              <a:spLocks noChangeShapeType="1"/>
            </p:cNvSpPr>
            <p:nvPr/>
          </p:nvSpPr>
          <p:spPr bwMode="auto">
            <a:xfrm>
              <a:off x="1755" y="2643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39" name="Oval 27"/>
            <p:cNvSpPr>
              <a:spLocks noChangeArrowheads="1"/>
            </p:cNvSpPr>
            <p:nvPr/>
          </p:nvSpPr>
          <p:spPr bwMode="auto">
            <a:xfrm>
              <a:off x="1707" y="2940"/>
              <a:ext cx="96" cy="9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0" name="Text Box 28"/>
            <p:cNvSpPr txBox="1">
              <a:spLocks noChangeArrowheads="1"/>
            </p:cNvSpPr>
            <p:nvPr/>
          </p:nvSpPr>
          <p:spPr bwMode="auto">
            <a:xfrm>
              <a:off x="1824" y="203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reference</a:t>
              </a:r>
              <a:endParaRPr lang="en-CA"/>
            </a:p>
          </p:txBody>
        </p:sp>
        <p:sp>
          <p:nvSpPr>
            <p:cNvPr id="397341" name="Text Box 29"/>
            <p:cNvSpPr txBox="1">
              <a:spLocks noChangeArrowheads="1"/>
            </p:cNvSpPr>
            <p:nvPr/>
          </p:nvSpPr>
          <p:spPr bwMode="auto">
            <a:xfrm>
              <a:off x="240" y="1986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  <p:sp>
          <p:nvSpPr>
            <p:cNvPr id="397342" name="Text Box 30"/>
            <p:cNvSpPr txBox="1">
              <a:spLocks noChangeArrowheads="1"/>
            </p:cNvSpPr>
            <p:nvPr/>
          </p:nvSpPr>
          <p:spPr bwMode="auto">
            <a:xfrm>
              <a:off x="1776" y="2304"/>
              <a:ext cx="91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refinfo</a:t>
              </a:r>
              <a:endParaRPr lang="en-CA"/>
            </a:p>
          </p:txBody>
        </p:sp>
        <p:sp>
          <p:nvSpPr>
            <p:cNvPr id="397345" name="Text Box 33"/>
            <p:cNvSpPr txBox="1">
              <a:spLocks noChangeArrowheads="1"/>
            </p:cNvSpPr>
            <p:nvPr/>
          </p:nvSpPr>
          <p:spPr bwMode="auto">
            <a:xfrm>
              <a:off x="1719" y="2775"/>
              <a:ext cx="3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200">
                  <a:ea typeface="SimSun" charset="0"/>
                  <a:cs typeface="SimSun" charset="0"/>
                </a:rPr>
                <a:t>Title</a:t>
              </a:r>
              <a:endParaRPr lang="en-CA" sz="1200"/>
            </a:p>
          </p:txBody>
        </p:sp>
        <p:sp>
          <p:nvSpPr>
            <p:cNvPr id="397348" name="Rectangle 36"/>
            <p:cNvSpPr>
              <a:spLocks noChangeArrowheads="1"/>
            </p:cNvSpPr>
            <p:nvPr/>
          </p:nvSpPr>
          <p:spPr bwMode="auto">
            <a:xfrm>
              <a:off x="192" y="912"/>
              <a:ext cx="2448" cy="27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7349" name="Text Box 37"/>
            <p:cNvSpPr txBox="1">
              <a:spLocks noChangeArrowheads="1"/>
            </p:cNvSpPr>
            <p:nvPr/>
          </p:nvSpPr>
          <p:spPr bwMode="auto">
            <a:xfrm>
              <a:off x="240" y="1056"/>
              <a:ext cx="38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1600">
                  <a:ea typeface="SimSun" charset="0"/>
                  <a:cs typeface="SimSun" charset="0"/>
                </a:rPr>
                <a:t>Q1</a:t>
              </a:r>
              <a:endParaRPr lang="en-CA" sz="1600"/>
            </a:p>
          </p:txBody>
        </p:sp>
        <p:sp>
          <p:nvSpPr>
            <p:cNvPr id="397380" name="Text Box 68"/>
            <p:cNvSpPr txBox="1">
              <a:spLocks noChangeArrowheads="1"/>
            </p:cNvSpPr>
            <p:nvPr/>
          </p:nvSpPr>
          <p:spPr bwMode="auto">
            <a:xfrm>
              <a:off x="1392" y="1200"/>
              <a:ext cx="139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proteinDatabase</a:t>
              </a:r>
              <a:endParaRPr lang="en-CA"/>
            </a:p>
          </p:txBody>
        </p:sp>
        <p:sp>
          <p:nvSpPr>
            <p:cNvPr id="397381" name="Text Box 69"/>
            <p:cNvSpPr txBox="1">
              <a:spLocks noChangeArrowheads="1"/>
            </p:cNvSpPr>
            <p:nvPr/>
          </p:nvSpPr>
          <p:spPr bwMode="auto">
            <a:xfrm>
              <a:off x="1392" y="1584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proteinEntry</a:t>
              </a:r>
              <a:endParaRPr lang="en-CA"/>
            </a:p>
          </p:txBody>
        </p:sp>
        <p:sp>
          <p:nvSpPr>
            <p:cNvPr id="397384" name="Text Box 72"/>
            <p:cNvSpPr txBox="1">
              <a:spLocks noChangeArrowheads="1"/>
            </p:cNvSpPr>
            <p:nvPr/>
          </p:nvSpPr>
          <p:spPr bwMode="auto">
            <a:xfrm>
              <a:off x="1890" y="3072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>
                  <a:ea typeface="SimSun" charset="0"/>
                  <a:cs typeface="SimSun" charset="0"/>
                </a:rPr>
                <a:t>“2001”</a:t>
              </a:r>
              <a:endParaRPr lang="en-CA"/>
            </a:p>
          </p:txBody>
        </p:sp>
        <p:sp>
          <p:nvSpPr>
            <p:cNvPr id="397385" name="Text Box 73"/>
            <p:cNvSpPr txBox="1">
              <a:spLocks noChangeArrowheads="1"/>
            </p:cNvSpPr>
            <p:nvPr/>
          </p:nvSpPr>
          <p:spPr bwMode="auto">
            <a:xfrm>
              <a:off x="2112" y="2691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year</a:t>
              </a:r>
              <a:endParaRPr lang="en-CA"/>
            </a:p>
          </p:txBody>
        </p:sp>
        <p:grpSp>
          <p:nvGrpSpPr>
            <p:cNvPr id="103449" name="Group 83"/>
            <p:cNvGrpSpPr>
              <a:grpSpLocks/>
            </p:cNvGrpSpPr>
            <p:nvPr/>
          </p:nvGrpSpPr>
          <p:grpSpPr bwMode="auto">
            <a:xfrm>
              <a:off x="2994" y="912"/>
              <a:ext cx="2688" cy="2715"/>
              <a:chOff x="2736" y="939"/>
              <a:chExt cx="2688" cy="2688"/>
            </a:xfrm>
          </p:grpSpPr>
          <p:grpSp>
            <p:nvGrpSpPr>
              <p:cNvPr id="103451" name="Group 66"/>
              <p:cNvGrpSpPr>
                <a:grpSpLocks/>
              </p:cNvGrpSpPr>
              <p:nvPr/>
            </p:nvGrpSpPr>
            <p:grpSpPr bwMode="auto">
              <a:xfrm>
                <a:off x="3936" y="1008"/>
                <a:ext cx="96" cy="768"/>
                <a:chOff x="3936" y="864"/>
                <a:chExt cx="96" cy="768"/>
              </a:xfrm>
            </p:grpSpPr>
            <p:sp>
              <p:nvSpPr>
                <p:cNvPr id="397351" name="Line 39"/>
                <p:cNvSpPr>
                  <a:spLocks noChangeShapeType="1"/>
                </p:cNvSpPr>
                <p:nvPr/>
              </p:nvSpPr>
              <p:spPr bwMode="auto">
                <a:xfrm>
                  <a:off x="3984" y="864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2" name="Oval 40"/>
                <p:cNvSpPr>
                  <a:spLocks noChangeArrowheads="1"/>
                </p:cNvSpPr>
                <p:nvPr/>
              </p:nvSpPr>
              <p:spPr bwMode="auto">
                <a:xfrm>
                  <a:off x="3936" y="1152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3" name="Line 41"/>
                <p:cNvSpPr>
                  <a:spLocks noChangeShapeType="1"/>
                </p:cNvSpPr>
                <p:nvPr/>
              </p:nvSpPr>
              <p:spPr bwMode="auto">
                <a:xfrm>
                  <a:off x="3984" y="1248"/>
                  <a:ext cx="0" cy="26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54" name="Oval 42"/>
                <p:cNvSpPr>
                  <a:spLocks noChangeArrowheads="1"/>
                </p:cNvSpPr>
                <p:nvPr/>
              </p:nvSpPr>
              <p:spPr bwMode="auto">
                <a:xfrm>
                  <a:off x="3936" y="153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2" name="Group 65"/>
              <p:cNvGrpSpPr>
                <a:grpSpLocks/>
              </p:cNvGrpSpPr>
              <p:nvPr/>
            </p:nvGrpSpPr>
            <p:grpSpPr bwMode="auto">
              <a:xfrm>
                <a:off x="2754" y="1950"/>
                <a:ext cx="1134" cy="399"/>
                <a:chOff x="2754" y="1950"/>
                <a:chExt cx="1134" cy="399"/>
              </a:xfrm>
            </p:grpSpPr>
            <p:grpSp>
              <p:nvGrpSpPr>
                <p:cNvPr id="103479" name="Group 43"/>
                <p:cNvGrpSpPr>
                  <a:grpSpLocks/>
                </p:cNvGrpSpPr>
                <p:nvPr/>
              </p:nvGrpSpPr>
              <p:grpSpPr bwMode="auto">
                <a:xfrm>
                  <a:off x="3474" y="1950"/>
                  <a:ext cx="414" cy="354"/>
                  <a:chOff x="1056" y="1854"/>
                  <a:chExt cx="414" cy="354"/>
                </a:xfrm>
              </p:grpSpPr>
              <p:sp>
                <p:nvSpPr>
                  <p:cNvPr id="397356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34" y="1854"/>
                    <a:ext cx="336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  <p:sp>
                <p:nvSpPr>
                  <p:cNvPr id="39735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112"/>
                    <a:ext cx="96" cy="96"/>
                  </a:xfrm>
                  <a:prstGeom prst="ellipse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rgbClr val="000000">
                              <a:alpha val="74998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pPr>
                      <a:defRPr/>
                    </a:pPr>
                    <a:endParaRPr lang="de-DE"/>
                  </a:p>
                </p:txBody>
              </p:sp>
            </p:grpSp>
            <p:sp>
              <p:nvSpPr>
                <p:cNvPr id="397373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2754" y="2064"/>
                  <a:ext cx="720" cy="2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zh-CN">
                      <a:ea typeface="SimSun" charset="0"/>
                      <a:cs typeface="SimSun" charset="0"/>
                    </a:rPr>
                    <a:t>protein</a:t>
                  </a:r>
                  <a:endParaRPr lang="en-CA"/>
                </a:p>
              </p:txBody>
            </p:sp>
          </p:grpSp>
          <p:grpSp>
            <p:nvGrpSpPr>
              <p:cNvPr id="103453" name="Group 46"/>
              <p:cNvGrpSpPr>
                <a:grpSpLocks/>
              </p:cNvGrpSpPr>
              <p:nvPr/>
            </p:nvGrpSpPr>
            <p:grpSpPr bwMode="auto">
              <a:xfrm>
                <a:off x="4047" y="1965"/>
                <a:ext cx="363" cy="378"/>
                <a:chOff x="1536" y="1863"/>
                <a:chExt cx="363" cy="378"/>
              </a:xfrm>
            </p:grpSpPr>
            <p:sp>
              <p:nvSpPr>
                <p:cNvPr id="397359" name="Line 47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0" name="Oval 48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4" name="Group 52"/>
              <p:cNvGrpSpPr>
                <a:grpSpLocks/>
              </p:cNvGrpSpPr>
              <p:nvPr/>
            </p:nvGrpSpPr>
            <p:grpSpPr bwMode="auto">
              <a:xfrm>
                <a:off x="4308" y="2331"/>
                <a:ext cx="96" cy="384"/>
                <a:chOff x="1056" y="2208"/>
                <a:chExt cx="96" cy="384"/>
              </a:xfrm>
            </p:grpSpPr>
            <p:sp>
              <p:nvSpPr>
                <p:cNvPr id="39736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2208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6" name="Oval 54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grpSp>
            <p:nvGrpSpPr>
              <p:cNvPr id="103455" name="Group 55"/>
              <p:cNvGrpSpPr>
                <a:grpSpLocks/>
              </p:cNvGrpSpPr>
              <p:nvPr/>
            </p:nvGrpSpPr>
            <p:grpSpPr bwMode="auto">
              <a:xfrm>
                <a:off x="4365" y="2724"/>
                <a:ext cx="363" cy="378"/>
                <a:chOff x="1536" y="1863"/>
                <a:chExt cx="363" cy="378"/>
              </a:xfrm>
            </p:grpSpPr>
            <p:sp>
              <p:nvSpPr>
                <p:cNvPr id="397368" name="Line 56"/>
                <p:cNvSpPr>
                  <a:spLocks noChangeShapeType="1"/>
                </p:cNvSpPr>
                <p:nvPr/>
              </p:nvSpPr>
              <p:spPr bwMode="auto">
                <a:xfrm>
                  <a:off x="1536" y="1863"/>
                  <a:ext cx="288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397369" name="Oval 57"/>
                <p:cNvSpPr>
                  <a:spLocks noChangeArrowheads="1"/>
                </p:cNvSpPr>
                <p:nvPr/>
              </p:nvSpPr>
              <p:spPr bwMode="auto">
                <a:xfrm>
                  <a:off x="1803" y="214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>
                    <a:defRPr/>
                  </a:pPr>
                  <a:endParaRPr lang="de-DE"/>
                </a:p>
              </p:txBody>
            </p:sp>
          </p:grpSp>
          <p:sp>
            <p:nvSpPr>
              <p:cNvPr id="397370" name="Line 58"/>
              <p:cNvSpPr>
                <a:spLocks noChangeShapeType="1"/>
              </p:cNvSpPr>
              <p:nvPr/>
            </p:nvSpPr>
            <p:spPr bwMode="auto">
              <a:xfrm>
                <a:off x="4353" y="2727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1" name="Oval 59"/>
              <p:cNvSpPr>
                <a:spLocks noChangeArrowheads="1"/>
              </p:cNvSpPr>
              <p:nvPr/>
            </p:nvSpPr>
            <p:spPr bwMode="auto">
              <a:xfrm>
                <a:off x="4305" y="3015"/>
                <a:ext cx="96" cy="9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72" name="Text Box 60"/>
              <p:cNvSpPr txBox="1">
                <a:spLocks noChangeArrowheads="1"/>
              </p:cNvSpPr>
              <p:nvPr/>
            </p:nvSpPr>
            <p:spPr bwMode="auto">
              <a:xfrm>
                <a:off x="4368" y="2055"/>
                <a:ext cx="91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reference</a:t>
                </a:r>
                <a:endParaRPr lang="en-CA"/>
              </a:p>
            </p:txBody>
          </p:sp>
          <p:sp>
            <p:nvSpPr>
              <p:cNvPr id="397374" name="Text Box 62"/>
              <p:cNvSpPr txBox="1">
                <a:spLocks noChangeArrowheads="1"/>
              </p:cNvSpPr>
              <p:nvPr/>
            </p:nvSpPr>
            <p:spPr bwMode="auto">
              <a:xfrm>
                <a:off x="4383" y="2388"/>
                <a:ext cx="912" cy="2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refinfo</a:t>
                </a:r>
                <a:endParaRPr lang="en-CA"/>
              </a:p>
            </p:txBody>
          </p:sp>
          <p:sp>
            <p:nvSpPr>
              <p:cNvPr id="397375" name="Text Box 63"/>
              <p:cNvSpPr txBox="1">
                <a:spLocks noChangeArrowheads="1"/>
              </p:cNvSpPr>
              <p:nvPr/>
            </p:nvSpPr>
            <p:spPr bwMode="auto">
              <a:xfrm>
                <a:off x="4317" y="2841"/>
                <a:ext cx="384" cy="1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200">
                    <a:ea typeface="SimSun" charset="0"/>
                    <a:cs typeface="SimSun" charset="0"/>
                  </a:rPr>
                  <a:t>Title</a:t>
                </a:r>
                <a:endParaRPr lang="en-CA" sz="1200"/>
              </a:p>
            </p:txBody>
          </p:sp>
          <p:sp>
            <p:nvSpPr>
              <p:cNvPr id="397379" name="Rectangle 67"/>
              <p:cNvSpPr>
                <a:spLocks noChangeArrowheads="1"/>
              </p:cNvSpPr>
              <p:nvPr/>
            </p:nvSpPr>
            <p:spPr bwMode="auto">
              <a:xfrm>
                <a:off x="2736" y="939"/>
                <a:ext cx="2592" cy="26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82" name="Text Box 70"/>
              <p:cNvSpPr txBox="1">
                <a:spLocks noChangeArrowheads="1"/>
              </p:cNvSpPr>
              <p:nvPr/>
            </p:nvSpPr>
            <p:spPr bwMode="auto">
              <a:xfrm>
                <a:off x="4032" y="1152"/>
                <a:ext cx="1392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proteinDatabase</a:t>
                </a:r>
                <a:endParaRPr lang="en-CA"/>
              </a:p>
            </p:txBody>
          </p:sp>
          <p:sp>
            <p:nvSpPr>
              <p:cNvPr id="397383" name="Text Box 71"/>
              <p:cNvSpPr txBox="1">
                <a:spLocks noChangeArrowheads="1"/>
              </p:cNvSpPr>
              <p:nvPr/>
            </p:nvSpPr>
            <p:spPr bwMode="auto">
              <a:xfrm>
                <a:off x="4032" y="1536"/>
                <a:ext cx="134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proteinEntry</a:t>
                </a:r>
                <a:endParaRPr lang="en-CA"/>
              </a:p>
            </p:txBody>
          </p:sp>
          <p:sp>
            <p:nvSpPr>
              <p:cNvPr id="397386" name="Text Box 74"/>
              <p:cNvSpPr txBox="1">
                <a:spLocks noChangeArrowheads="1"/>
              </p:cNvSpPr>
              <p:nvPr/>
            </p:nvSpPr>
            <p:spPr bwMode="auto">
              <a:xfrm>
                <a:off x="4449" y="3156"/>
                <a:ext cx="76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>
                    <a:ea typeface="SimSun" charset="0"/>
                    <a:cs typeface="SimSun" charset="0"/>
                  </a:rPr>
                  <a:t>“2001”</a:t>
                </a:r>
                <a:endParaRPr lang="en-CA"/>
              </a:p>
            </p:txBody>
          </p:sp>
          <p:sp>
            <p:nvSpPr>
              <p:cNvPr id="397387" name="Text Box 75"/>
              <p:cNvSpPr txBox="1">
                <a:spLocks noChangeArrowheads="1"/>
              </p:cNvSpPr>
              <p:nvPr/>
            </p:nvSpPr>
            <p:spPr bwMode="auto">
              <a:xfrm>
                <a:off x="4671" y="2775"/>
                <a:ext cx="624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>
                    <a:ea typeface="SimSun" charset="0"/>
                    <a:cs typeface="SimSun" charset="0"/>
                  </a:rPr>
                  <a:t>year</a:t>
                </a:r>
                <a:endParaRPr lang="en-CA"/>
              </a:p>
            </p:txBody>
          </p:sp>
          <p:sp>
            <p:nvSpPr>
              <p:cNvPr id="397388" name="Text Box 76"/>
              <p:cNvSpPr txBox="1">
                <a:spLocks noChangeArrowheads="1"/>
              </p:cNvSpPr>
              <p:nvPr/>
            </p:nvSpPr>
            <p:spPr bwMode="auto">
              <a:xfrm>
                <a:off x="3648" y="1920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89" name="Text Box 77"/>
              <p:cNvSpPr txBox="1">
                <a:spLocks noChangeArrowheads="1"/>
              </p:cNvSpPr>
              <p:nvPr/>
            </p:nvSpPr>
            <p:spPr bwMode="auto">
              <a:xfrm>
                <a:off x="4047" y="1956"/>
                <a:ext cx="288" cy="2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zh-CN" altLang="en-US" b="1">
                    <a:ea typeface="SimSun" charset="0"/>
                    <a:cs typeface="SimSun" charset="0"/>
                  </a:rPr>
                  <a:t>//</a:t>
                </a:r>
                <a:endParaRPr lang="en-CA" b="1"/>
              </a:p>
            </p:txBody>
          </p:sp>
          <p:sp>
            <p:nvSpPr>
              <p:cNvPr id="397390" name="Line 78"/>
              <p:cNvSpPr>
                <a:spLocks noChangeShapeType="1"/>
              </p:cNvSpPr>
              <p:nvPr/>
            </p:nvSpPr>
            <p:spPr bwMode="auto">
              <a:xfrm>
                <a:off x="2736" y="1824"/>
                <a:ext cx="25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1" name="Line 79"/>
              <p:cNvSpPr>
                <a:spLocks noChangeShapeType="1"/>
              </p:cNvSpPr>
              <p:nvPr/>
            </p:nvSpPr>
            <p:spPr bwMode="auto">
              <a:xfrm>
                <a:off x="3984" y="1833"/>
                <a:ext cx="0" cy="17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7392" name="Text Box 80"/>
              <p:cNvSpPr txBox="1">
                <a:spLocks noChangeArrowheads="1"/>
              </p:cNvSpPr>
              <p:nvPr/>
            </p:nvSpPr>
            <p:spPr bwMode="auto">
              <a:xfrm>
                <a:off x="2784" y="1056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Q4</a:t>
                </a:r>
                <a:endParaRPr lang="en-CA" sz="1600"/>
              </a:p>
            </p:txBody>
          </p:sp>
          <p:sp>
            <p:nvSpPr>
              <p:cNvPr id="397393" name="Text Box 81"/>
              <p:cNvSpPr txBox="1">
                <a:spLocks noChangeArrowheads="1"/>
              </p:cNvSpPr>
              <p:nvPr/>
            </p:nvSpPr>
            <p:spPr bwMode="auto">
              <a:xfrm>
                <a:off x="5040" y="1804"/>
                <a:ext cx="288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Q6</a:t>
                </a:r>
                <a:endParaRPr lang="en-CA" sz="1600"/>
              </a:p>
            </p:txBody>
          </p:sp>
          <p:sp>
            <p:nvSpPr>
              <p:cNvPr id="397394" name="Text Box 82"/>
              <p:cNvSpPr txBox="1">
                <a:spLocks noChangeArrowheads="1"/>
              </p:cNvSpPr>
              <p:nvPr/>
            </p:nvSpPr>
            <p:spPr bwMode="auto">
              <a:xfrm>
                <a:off x="2784" y="1872"/>
                <a:ext cx="432" cy="2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altLang="zh-CN" sz="1600">
                    <a:ea typeface="SimSun" charset="0"/>
                    <a:cs typeface="SimSun" charset="0"/>
                  </a:rPr>
                  <a:t>Q5</a:t>
                </a:r>
                <a:endParaRPr lang="en-CA" sz="1600"/>
              </a:p>
            </p:txBody>
          </p:sp>
        </p:grpSp>
        <p:sp>
          <p:nvSpPr>
            <p:cNvPr id="397396" name="AutoShape 84"/>
            <p:cNvSpPr>
              <a:spLocks noChangeArrowheads="1"/>
            </p:cNvSpPr>
            <p:nvPr/>
          </p:nvSpPr>
          <p:spPr bwMode="auto">
            <a:xfrm>
              <a:off x="2652" y="2160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7398" name="Text Box 86"/>
          <p:cNvSpPr txBox="1">
            <a:spLocks noChangeArrowheads="1"/>
          </p:cNvSpPr>
          <p:nvPr/>
        </p:nvSpPr>
        <p:spPr bwMode="auto">
          <a:xfrm>
            <a:off x="1295400" y="1514475"/>
            <a:ext cx="6035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ea typeface="SimSun" charset="0"/>
                <a:cs typeface="SimSun" charset="0"/>
              </a:rPr>
              <a:t>P[q1,q2….qi]/r   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  p, //q1, //q2,…..,//qi, //r</a:t>
            </a:r>
            <a:endParaRPr lang="en-CA"/>
          </a:p>
        </p:txBody>
      </p:sp>
      <p:sp>
        <p:nvSpPr>
          <p:cNvPr id="7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2627313" y="6400800"/>
            <a:ext cx="1223962" cy="196850"/>
          </a:xfrm>
        </p:spPr>
        <p:txBody>
          <a:bodyPr/>
          <a:lstStyle/>
          <a:p>
            <a:pPr algn="l">
              <a:defRPr/>
            </a:pPr>
            <a:fld id="{E9EFA317-54E5-4A44-B952-2F5FA38CDE56}" type="slidenum">
              <a:rPr lang="zh-CN" altLang="en-US" sz="1800"/>
              <a:pPr algn="l">
                <a:defRPr/>
              </a:pPr>
              <a:t>85</a:t>
            </a:fld>
            <a:endParaRPr lang="zh-CN" altLang="en-US" sz="1800"/>
          </a:p>
        </p:txBody>
      </p:sp>
      <p:grpSp>
        <p:nvGrpSpPr>
          <p:cNvPr id="104450" name="Group 5"/>
          <p:cNvGrpSpPr>
            <a:grpSpLocks/>
          </p:cNvGrpSpPr>
          <p:nvPr/>
        </p:nvGrpSpPr>
        <p:grpSpPr bwMode="auto">
          <a:xfrm>
            <a:off x="4419600" y="2108200"/>
            <a:ext cx="152400" cy="1219200"/>
            <a:chOff x="3936" y="864"/>
            <a:chExt cx="96" cy="768"/>
          </a:xfrm>
        </p:grpSpPr>
        <p:sp>
          <p:nvSpPr>
            <p:cNvPr id="398342" name="Line 6"/>
            <p:cNvSpPr>
              <a:spLocks noChangeShapeType="1"/>
            </p:cNvSpPr>
            <p:nvPr/>
          </p:nvSpPr>
          <p:spPr bwMode="auto">
            <a:xfrm>
              <a:off x="3984" y="86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3" name="Oval 7"/>
            <p:cNvSpPr>
              <a:spLocks noChangeArrowheads="1"/>
            </p:cNvSpPr>
            <p:nvPr/>
          </p:nvSpPr>
          <p:spPr bwMode="auto">
            <a:xfrm>
              <a:off x="3936" y="11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4" name="Line 8"/>
            <p:cNvSpPr>
              <a:spLocks noChangeShapeType="1"/>
            </p:cNvSpPr>
            <p:nvPr/>
          </p:nvSpPr>
          <p:spPr bwMode="auto">
            <a:xfrm>
              <a:off x="3984" y="124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45" name="Oval 9"/>
            <p:cNvSpPr>
              <a:spLocks noChangeArrowheads="1"/>
            </p:cNvSpPr>
            <p:nvPr/>
          </p:nvSpPr>
          <p:spPr bwMode="auto">
            <a:xfrm>
              <a:off x="3936" y="153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1" name="Group 10"/>
          <p:cNvGrpSpPr>
            <a:grpSpLocks/>
          </p:cNvGrpSpPr>
          <p:nvPr/>
        </p:nvGrpSpPr>
        <p:grpSpPr bwMode="auto">
          <a:xfrm>
            <a:off x="2543175" y="3603625"/>
            <a:ext cx="1800225" cy="638175"/>
            <a:chOff x="2754" y="1950"/>
            <a:chExt cx="1134" cy="402"/>
          </a:xfrm>
        </p:grpSpPr>
        <p:grpSp>
          <p:nvGrpSpPr>
            <p:cNvPr id="104487" name="Group 11"/>
            <p:cNvGrpSpPr>
              <a:grpSpLocks/>
            </p:cNvGrpSpPr>
            <p:nvPr/>
          </p:nvGrpSpPr>
          <p:grpSpPr bwMode="auto">
            <a:xfrm>
              <a:off x="3474" y="1950"/>
              <a:ext cx="414" cy="354"/>
              <a:chOff x="1056" y="1854"/>
              <a:chExt cx="414" cy="354"/>
            </a:xfrm>
          </p:grpSpPr>
          <p:sp>
            <p:nvSpPr>
              <p:cNvPr id="398348" name="Line 12"/>
              <p:cNvSpPr>
                <a:spLocks noChangeShapeType="1"/>
              </p:cNvSpPr>
              <p:nvPr/>
            </p:nvSpPr>
            <p:spPr bwMode="auto">
              <a:xfrm flipH="1">
                <a:off x="1134" y="1854"/>
                <a:ext cx="336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398349" name="Oval 13"/>
              <p:cNvSpPr>
                <a:spLocks noChangeArrowheads="1"/>
              </p:cNvSpPr>
              <p:nvPr/>
            </p:nvSpPr>
            <p:spPr bwMode="auto">
              <a:xfrm>
                <a:off x="10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de-DE"/>
              </a:p>
            </p:txBody>
          </p:sp>
        </p:grpSp>
        <p:sp>
          <p:nvSpPr>
            <p:cNvPr id="398350" name="Text Box 14"/>
            <p:cNvSpPr txBox="1">
              <a:spLocks noChangeArrowheads="1"/>
            </p:cNvSpPr>
            <p:nvPr/>
          </p:nvSpPr>
          <p:spPr bwMode="auto">
            <a:xfrm>
              <a:off x="2754" y="2064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>
                  <a:ea typeface="SimSun" charset="0"/>
                  <a:cs typeface="SimSun" charset="0"/>
                </a:rPr>
                <a:t>protein</a:t>
              </a:r>
              <a:endParaRPr lang="en-CA"/>
            </a:p>
          </p:txBody>
        </p:sp>
      </p:grpSp>
      <p:grpSp>
        <p:nvGrpSpPr>
          <p:cNvPr id="104452" name="Group 15"/>
          <p:cNvGrpSpPr>
            <a:grpSpLocks/>
          </p:cNvGrpSpPr>
          <p:nvPr/>
        </p:nvGrpSpPr>
        <p:grpSpPr bwMode="auto">
          <a:xfrm>
            <a:off x="4595813" y="3417888"/>
            <a:ext cx="576262" cy="600075"/>
            <a:chOff x="1536" y="1863"/>
            <a:chExt cx="363" cy="378"/>
          </a:xfrm>
        </p:grpSpPr>
        <p:sp>
          <p:nvSpPr>
            <p:cNvPr id="398352" name="Line 16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3" name="Oval 17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3" name="Group 18"/>
          <p:cNvGrpSpPr>
            <a:grpSpLocks/>
          </p:cNvGrpSpPr>
          <p:nvPr/>
        </p:nvGrpSpPr>
        <p:grpSpPr bwMode="auto">
          <a:xfrm>
            <a:off x="5010150" y="3998913"/>
            <a:ext cx="152400" cy="609600"/>
            <a:chOff x="1056" y="2208"/>
            <a:chExt cx="96" cy="384"/>
          </a:xfrm>
        </p:grpSpPr>
        <p:sp>
          <p:nvSpPr>
            <p:cNvPr id="398355" name="Line 19"/>
            <p:cNvSpPr>
              <a:spLocks noChangeShapeType="1"/>
            </p:cNvSpPr>
            <p:nvPr/>
          </p:nvSpPr>
          <p:spPr bwMode="auto">
            <a:xfrm>
              <a:off x="1104" y="220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6" name="Oval 20"/>
            <p:cNvSpPr>
              <a:spLocks noChangeArrowheads="1"/>
            </p:cNvSpPr>
            <p:nvPr/>
          </p:nvSpPr>
          <p:spPr bwMode="auto">
            <a:xfrm>
              <a:off x="1056" y="249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4454" name="Group 21"/>
          <p:cNvGrpSpPr>
            <a:grpSpLocks/>
          </p:cNvGrpSpPr>
          <p:nvPr/>
        </p:nvGrpSpPr>
        <p:grpSpPr bwMode="auto">
          <a:xfrm>
            <a:off x="5443538" y="5089525"/>
            <a:ext cx="576262" cy="600075"/>
            <a:chOff x="1536" y="1863"/>
            <a:chExt cx="363" cy="378"/>
          </a:xfrm>
        </p:grpSpPr>
        <p:sp>
          <p:nvSpPr>
            <p:cNvPr id="398358" name="Line 22"/>
            <p:cNvSpPr>
              <a:spLocks noChangeShapeType="1"/>
            </p:cNvSpPr>
            <p:nvPr/>
          </p:nvSpPr>
          <p:spPr bwMode="auto">
            <a:xfrm>
              <a:off x="1536" y="1863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8359" name="Oval 23"/>
            <p:cNvSpPr>
              <a:spLocks noChangeArrowheads="1"/>
            </p:cNvSpPr>
            <p:nvPr/>
          </p:nvSpPr>
          <p:spPr bwMode="auto">
            <a:xfrm>
              <a:off x="1803" y="2145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8360" name="Line 24"/>
          <p:cNvSpPr>
            <a:spLocks noChangeShapeType="1"/>
          </p:cNvSpPr>
          <p:nvPr/>
        </p:nvSpPr>
        <p:spPr bwMode="auto">
          <a:xfrm>
            <a:off x="4781550" y="5156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1" name="Oval 25"/>
          <p:cNvSpPr>
            <a:spLocks noChangeArrowheads="1"/>
          </p:cNvSpPr>
          <p:nvPr/>
        </p:nvSpPr>
        <p:spPr bwMode="auto">
          <a:xfrm>
            <a:off x="4705350" y="561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2" name="Text Box 26"/>
          <p:cNvSpPr txBox="1">
            <a:spLocks noChangeArrowheads="1"/>
          </p:cNvSpPr>
          <p:nvPr/>
        </p:nvSpPr>
        <p:spPr bwMode="auto">
          <a:xfrm>
            <a:off x="5105400" y="3560763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8363" name="Text Box 27"/>
          <p:cNvSpPr txBox="1">
            <a:spLocks noChangeArrowheads="1"/>
          </p:cNvSpPr>
          <p:nvPr/>
        </p:nvSpPr>
        <p:spPr bwMode="auto">
          <a:xfrm>
            <a:off x="5129213" y="40894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8364" name="Text Box 28"/>
          <p:cNvSpPr txBox="1">
            <a:spLocks noChangeArrowheads="1"/>
          </p:cNvSpPr>
          <p:nvPr/>
        </p:nvSpPr>
        <p:spPr bwMode="auto">
          <a:xfrm>
            <a:off x="4724400" y="5337175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>
                <a:ea typeface="SimSun" charset="0"/>
                <a:cs typeface="SimSun" charset="0"/>
              </a:rPr>
              <a:t>Title</a:t>
            </a:r>
            <a:endParaRPr lang="en-CA" sz="1200"/>
          </a:p>
        </p:txBody>
      </p:sp>
      <p:sp>
        <p:nvSpPr>
          <p:cNvPr id="398365" name="Rectangle 29"/>
          <p:cNvSpPr>
            <a:spLocks noChangeArrowheads="1"/>
          </p:cNvSpPr>
          <p:nvPr/>
        </p:nvSpPr>
        <p:spPr bwMode="auto">
          <a:xfrm>
            <a:off x="2514600" y="1955800"/>
            <a:ext cx="4114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66" name="Text Box 30"/>
          <p:cNvSpPr txBox="1">
            <a:spLocks noChangeArrowheads="1"/>
          </p:cNvSpPr>
          <p:nvPr/>
        </p:nvSpPr>
        <p:spPr bwMode="auto">
          <a:xfrm>
            <a:off x="4572000" y="2336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8367" name="Text Box 31"/>
          <p:cNvSpPr txBox="1">
            <a:spLocks noChangeArrowheads="1"/>
          </p:cNvSpPr>
          <p:nvPr/>
        </p:nvSpPr>
        <p:spPr bwMode="auto">
          <a:xfrm>
            <a:off x="4572000" y="2946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8368" name="Text Box 32"/>
          <p:cNvSpPr txBox="1">
            <a:spLocks noChangeArrowheads="1"/>
          </p:cNvSpPr>
          <p:nvPr/>
        </p:nvSpPr>
        <p:spPr bwMode="auto">
          <a:xfrm>
            <a:off x="5514975" y="56896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“2001”</a:t>
            </a:r>
            <a:endParaRPr lang="en-CA"/>
          </a:p>
        </p:txBody>
      </p:sp>
      <p:sp>
        <p:nvSpPr>
          <p:cNvPr id="398369" name="Text Box 33"/>
          <p:cNvSpPr txBox="1">
            <a:spLocks noChangeArrowheads="1"/>
          </p:cNvSpPr>
          <p:nvPr/>
        </p:nvSpPr>
        <p:spPr bwMode="auto">
          <a:xfrm>
            <a:off x="5867400" y="5084763"/>
            <a:ext cx="99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8370" name="Text Box 34"/>
          <p:cNvSpPr txBox="1">
            <a:spLocks noChangeArrowheads="1"/>
          </p:cNvSpPr>
          <p:nvPr/>
        </p:nvSpPr>
        <p:spPr bwMode="auto">
          <a:xfrm>
            <a:off x="3962400" y="3556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1" name="Text Box 35"/>
          <p:cNvSpPr txBox="1">
            <a:spLocks noChangeArrowheads="1"/>
          </p:cNvSpPr>
          <p:nvPr/>
        </p:nvSpPr>
        <p:spPr bwMode="auto">
          <a:xfrm>
            <a:off x="4595813" y="3403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72" name="Line 36"/>
          <p:cNvSpPr>
            <a:spLocks noChangeShapeType="1"/>
          </p:cNvSpPr>
          <p:nvPr/>
        </p:nvSpPr>
        <p:spPr bwMode="auto">
          <a:xfrm>
            <a:off x="2514600" y="3403600"/>
            <a:ext cx="411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3" name="Line 37"/>
          <p:cNvSpPr>
            <a:spLocks noChangeShapeType="1"/>
          </p:cNvSpPr>
          <p:nvPr/>
        </p:nvSpPr>
        <p:spPr bwMode="auto">
          <a:xfrm>
            <a:off x="4495800" y="3417888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4" name="Text Box 38"/>
          <p:cNvSpPr txBox="1">
            <a:spLocks noChangeArrowheads="1"/>
          </p:cNvSpPr>
          <p:nvPr/>
        </p:nvSpPr>
        <p:spPr bwMode="auto">
          <a:xfrm>
            <a:off x="2590800" y="21844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8375" name="Text Box 39"/>
          <p:cNvSpPr txBox="1">
            <a:spLocks noChangeArrowheads="1"/>
          </p:cNvSpPr>
          <p:nvPr/>
        </p:nvSpPr>
        <p:spPr bwMode="auto">
          <a:xfrm>
            <a:off x="6172200" y="33718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Q7</a:t>
            </a:r>
            <a:endParaRPr lang="en-CA" sz="1600"/>
          </a:p>
        </p:txBody>
      </p:sp>
      <p:sp>
        <p:nvSpPr>
          <p:cNvPr id="398376" name="Text Box 40"/>
          <p:cNvSpPr txBox="1">
            <a:spLocks noChangeArrowheads="1"/>
          </p:cNvSpPr>
          <p:nvPr/>
        </p:nvSpPr>
        <p:spPr bwMode="auto">
          <a:xfrm>
            <a:off x="2590800" y="347980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sp>
        <p:nvSpPr>
          <p:cNvPr id="398378" name="Line 42"/>
          <p:cNvSpPr>
            <a:spLocks noChangeShapeType="1"/>
          </p:cNvSpPr>
          <p:nvPr/>
        </p:nvSpPr>
        <p:spPr bwMode="auto">
          <a:xfrm>
            <a:off x="4495800" y="4775200"/>
            <a:ext cx="213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79" name="Line 43"/>
          <p:cNvSpPr>
            <a:spLocks noChangeShapeType="1"/>
          </p:cNvSpPr>
          <p:nvPr/>
        </p:nvSpPr>
        <p:spPr bwMode="auto">
          <a:xfrm>
            <a:off x="5257800" y="4775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0" name="Text Box 44"/>
          <p:cNvSpPr txBox="1">
            <a:spLocks noChangeArrowheads="1"/>
          </p:cNvSpPr>
          <p:nvPr/>
        </p:nvSpPr>
        <p:spPr bwMode="auto">
          <a:xfrm>
            <a:off x="4419600" y="4699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Q8</a:t>
            </a:r>
            <a:endParaRPr lang="en-CA" sz="1600"/>
          </a:p>
        </p:txBody>
      </p:sp>
      <p:sp>
        <p:nvSpPr>
          <p:cNvPr id="398381" name="Text Box 45"/>
          <p:cNvSpPr txBox="1">
            <a:spLocks noChangeArrowheads="1"/>
          </p:cNvSpPr>
          <p:nvPr/>
        </p:nvSpPr>
        <p:spPr bwMode="auto">
          <a:xfrm>
            <a:off x="6248400" y="4743450"/>
            <a:ext cx="457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Q9</a:t>
            </a:r>
            <a:endParaRPr lang="en-CA" sz="1600"/>
          </a:p>
        </p:txBody>
      </p:sp>
      <p:sp>
        <p:nvSpPr>
          <p:cNvPr id="398382" name="AutoShape 46"/>
          <p:cNvSpPr>
            <a:spLocks noChangeArrowheads="1"/>
          </p:cNvSpPr>
          <p:nvPr/>
        </p:nvSpPr>
        <p:spPr bwMode="auto">
          <a:xfrm>
            <a:off x="1828800" y="3860800"/>
            <a:ext cx="609600" cy="381000"/>
          </a:xfrm>
          <a:prstGeom prst="rightArrow">
            <a:avLst>
              <a:gd name="adj1" fmla="val 50000"/>
              <a:gd name="adj2" fmla="val 4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8383" name="Text Box 47"/>
          <p:cNvSpPr txBox="1">
            <a:spLocks noChangeArrowheads="1"/>
          </p:cNvSpPr>
          <p:nvPr/>
        </p:nvSpPr>
        <p:spPr bwMode="auto">
          <a:xfrm>
            <a:off x="5486400" y="5080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4" name="Text Box 48"/>
          <p:cNvSpPr txBox="1">
            <a:spLocks noChangeArrowheads="1"/>
          </p:cNvSpPr>
          <p:nvPr/>
        </p:nvSpPr>
        <p:spPr bwMode="auto">
          <a:xfrm>
            <a:off x="4614863" y="5065713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b="1">
                <a:ea typeface="SimSun" charset="0"/>
                <a:cs typeface="SimSun" charset="0"/>
              </a:rPr>
              <a:t>//</a:t>
            </a:r>
            <a:endParaRPr lang="en-CA" b="1"/>
          </a:p>
        </p:txBody>
      </p:sp>
      <p:sp>
        <p:nvSpPr>
          <p:cNvPr id="398385" name="Rectangle 49"/>
          <p:cNvSpPr>
            <a:spLocks noChangeArrowheads="1"/>
          </p:cNvSpPr>
          <p:nvPr/>
        </p:nvSpPr>
        <p:spPr bwMode="auto">
          <a:xfrm>
            <a:off x="1752600" y="1216025"/>
            <a:ext cx="302040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dirty="0" err="1">
                <a:ea typeface="SimSun" charset="0"/>
                <a:cs typeface="SimSun" charset="0"/>
              </a:rPr>
              <a:t>Verzweigungselimination</a:t>
            </a:r>
            <a:r>
              <a:rPr lang="en-US" altLang="zh-CN" sz="2000" dirty="0">
                <a:ea typeface="SimSun" charset="0"/>
                <a:cs typeface="SimSun" charset="0"/>
              </a:rPr>
              <a:t> </a:t>
            </a:r>
            <a:endParaRPr kumimoji="1" lang="en-CA" sz="20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Ein </a:t>
            </a:r>
            <a:r>
              <a:rPr lang="de-DE" dirty="0"/>
              <a:t>Beispiel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16" y="1030560"/>
            <a:ext cx="9036496" cy="5638800"/>
          </a:xfrm>
        </p:spPr>
        <p:txBody>
          <a:bodyPr/>
          <a:lstStyle/>
          <a:p>
            <a:pPr marL="57150" indent="0">
              <a:buNone/>
              <a:defRPr/>
            </a:pPr>
            <a:r>
              <a:rPr lang="en-US" altLang="zh-CN" sz="2400" dirty="0">
                <a:ea typeface="SimSun" charset="0"/>
                <a:cs typeface="SimSun" charset="0"/>
              </a:rPr>
              <a:t>Push </a:t>
            </a:r>
            <a:r>
              <a:rPr lang="en-US" altLang="zh-CN" sz="2400" dirty="0" smtClean="0">
                <a:ea typeface="SimSun" charset="0"/>
                <a:cs typeface="SimSun" charset="0"/>
              </a:rPr>
              <a:t>up-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Algorithmus</a:t>
            </a:r>
            <a:r>
              <a:rPr lang="en-US" altLang="zh-CN" sz="2400" dirty="0" smtClean="0">
                <a:ea typeface="SimSun" charset="0"/>
                <a:cs typeface="SimSun" charset="0"/>
              </a:rPr>
              <a:t>: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Optimierung</a:t>
            </a:r>
            <a:r>
              <a:rPr lang="en-US" altLang="zh-CN" sz="2400" dirty="0" smtClean="0">
                <a:ea typeface="SimSun" charset="0"/>
                <a:cs typeface="SimSun" charset="0"/>
              </a:rPr>
              <a:t> der </a:t>
            </a:r>
            <a:r>
              <a:rPr lang="en-US" altLang="zh-CN" sz="2400" dirty="0" err="1" smtClean="0">
                <a:ea typeface="SimSun" charset="0"/>
                <a:cs typeface="SimSun" charset="0"/>
              </a:rPr>
              <a:t>Verzweigungselimination</a:t>
            </a:r>
            <a:endParaRPr lang="en-US" altLang="zh-CN" sz="24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dirty="0"/>
          </a:p>
        </p:txBody>
      </p:sp>
      <p:grpSp>
        <p:nvGrpSpPr>
          <p:cNvPr id="105474" name="Group 46"/>
          <p:cNvGrpSpPr>
            <a:grpSpLocks/>
          </p:cNvGrpSpPr>
          <p:nvPr/>
        </p:nvGrpSpPr>
        <p:grpSpPr bwMode="auto">
          <a:xfrm>
            <a:off x="1132384" y="4463752"/>
            <a:ext cx="152400" cy="609600"/>
            <a:chOff x="672" y="2400"/>
            <a:chExt cx="96" cy="384"/>
          </a:xfrm>
        </p:grpSpPr>
        <p:sp>
          <p:nvSpPr>
            <p:cNvPr id="399365" name="Line 5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366" name="Oval 6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367" name="Line 7"/>
          <p:cNvSpPr>
            <a:spLocks noChangeShapeType="1"/>
          </p:cNvSpPr>
          <p:nvPr/>
        </p:nvSpPr>
        <p:spPr bwMode="auto">
          <a:xfrm>
            <a:off x="1208584" y="50733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68" name="Oval 8"/>
          <p:cNvSpPr>
            <a:spLocks noChangeArrowheads="1"/>
          </p:cNvSpPr>
          <p:nvPr/>
        </p:nvSpPr>
        <p:spPr bwMode="auto">
          <a:xfrm>
            <a:off x="1132384" y="5530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73" name="Text Box 13"/>
          <p:cNvSpPr txBox="1">
            <a:spLocks noChangeArrowheads="1"/>
          </p:cNvSpPr>
          <p:nvPr/>
        </p:nvSpPr>
        <p:spPr bwMode="auto">
          <a:xfrm>
            <a:off x="13609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</a:t>
            </a:r>
            <a:endParaRPr lang="en-CA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7584" y="2315864"/>
            <a:ext cx="76962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89" name="Text Box 29"/>
          <p:cNvSpPr txBox="1">
            <a:spLocks noChangeArrowheads="1"/>
          </p:cNvSpPr>
          <p:nvPr/>
        </p:nvSpPr>
        <p:spPr bwMode="auto">
          <a:xfrm>
            <a:off x="1284784" y="4692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390" name="Text Box 30"/>
          <p:cNvSpPr txBox="1">
            <a:spLocks noChangeArrowheads="1"/>
          </p:cNvSpPr>
          <p:nvPr/>
        </p:nvSpPr>
        <p:spPr bwMode="auto">
          <a:xfrm>
            <a:off x="1284784" y="5301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395" name="Line 35"/>
          <p:cNvSpPr>
            <a:spLocks noChangeShapeType="1"/>
          </p:cNvSpPr>
          <p:nvPr/>
        </p:nvSpPr>
        <p:spPr bwMode="auto">
          <a:xfrm>
            <a:off x="827584" y="4311352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6" name="Line 36"/>
          <p:cNvSpPr>
            <a:spLocks noChangeShapeType="1"/>
          </p:cNvSpPr>
          <p:nvPr/>
        </p:nvSpPr>
        <p:spPr bwMode="auto">
          <a:xfrm>
            <a:off x="3570784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397" name="Text Box 37"/>
          <p:cNvSpPr txBox="1">
            <a:spLocks noChangeArrowheads="1"/>
          </p:cNvSpPr>
          <p:nvPr/>
        </p:nvSpPr>
        <p:spPr bwMode="auto">
          <a:xfrm>
            <a:off x="903784" y="2544464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Q4</a:t>
            </a:r>
            <a:endParaRPr lang="en-CA" sz="1600"/>
          </a:p>
        </p:txBody>
      </p:sp>
      <p:sp>
        <p:nvSpPr>
          <p:cNvPr id="399399" name="Text Box 39"/>
          <p:cNvSpPr txBox="1">
            <a:spLocks noChangeArrowheads="1"/>
          </p:cNvSpPr>
          <p:nvPr/>
        </p:nvSpPr>
        <p:spPr bwMode="auto">
          <a:xfrm>
            <a:off x="827584" y="4311352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>
                <a:ea typeface="SimSun" charset="0"/>
                <a:cs typeface="SimSun" charset="0"/>
              </a:rPr>
              <a:t>Q5</a:t>
            </a:r>
            <a:endParaRPr lang="en-CA" sz="1600"/>
          </a:p>
        </p:txBody>
      </p:sp>
      <p:grpSp>
        <p:nvGrpSpPr>
          <p:cNvPr id="105485" name="Group 47"/>
          <p:cNvGrpSpPr>
            <a:grpSpLocks/>
          </p:cNvGrpSpPr>
          <p:nvPr/>
        </p:nvGrpSpPr>
        <p:grpSpPr bwMode="auto">
          <a:xfrm>
            <a:off x="1132384" y="5682952"/>
            <a:ext cx="152400" cy="609600"/>
            <a:chOff x="672" y="2400"/>
            <a:chExt cx="96" cy="384"/>
          </a:xfrm>
        </p:grpSpPr>
        <p:sp>
          <p:nvSpPr>
            <p:cNvPr id="399408" name="Line 48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09" name="Oval 49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grpSp>
        <p:nvGrpSpPr>
          <p:cNvPr id="105486" name="Group 50"/>
          <p:cNvGrpSpPr>
            <a:grpSpLocks/>
          </p:cNvGrpSpPr>
          <p:nvPr/>
        </p:nvGrpSpPr>
        <p:grpSpPr bwMode="auto">
          <a:xfrm>
            <a:off x="1284784" y="2482552"/>
            <a:ext cx="152400" cy="609600"/>
            <a:chOff x="672" y="2400"/>
            <a:chExt cx="96" cy="384"/>
          </a:xfrm>
        </p:grpSpPr>
        <p:sp>
          <p:nvSpPr>
            <p:cNvPr id="399411" name="Line 51"/>
            <p:cNvSpPr>
              <a:spLocks noChangeShapeType="1"/>
            </p:cNvSpPr>
            <p:nvPr/>
          </p:nvSpPr>
          <p:spPr bwMode="auto">
            <a:xfrm>
              <a:off x="72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99412" name="Oval 52"/>
            <p:cNvSpPr>
              <a:spLocks noChangeArrowheads="1"/>
            </p:cNvSpPr>
            <p:nvPr/>
          </p:nvSpPr>
          <p:spPr bwMode="auto">
            <a:xfrm>
              <a:off x="672" y="26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de-DE"/>
            </a:p>
          </p:txBody>
        </p:sp>
      </p:grpSp>
      <p:sp>
        <p:nvSpPr>
          <p:cNvPr id="399413" name="Line 53"/>
          <p:cNvSpPr>
            <a:spLocks noChangeShapeType="1"/>
          </p:cNvSpPr>
          <p:nvPr/>
        </p:nvSpPr>
        <p:spPr bwMode="auto">
          <a:xfrm>
            <a:off x="1360984" y="3092152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4" name="Oval 54"/>
          <p:cNvSpPr>
            <a:spLocks noChangeArrowheads="1"/>
          </p:cNvSpPr>
          <p:nvPr/>
        </p:nvSpPr>
        <p:spPr bwMode="auto">
          <a:xfrm>
            <a:off x="12847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5" name="Text Box 55"/>
          <p:cNvSpPr txBox="1">
            <a:spLocks noChangeArrowheads="1"/>
          </p:cNvSpPr>
          <p:nvPr/>
        </p:nvSpPr>
        <p:spPr bwMode="auto">
          <a:xfrm>
            <a:off x="1437184" y="2711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16" name="Text Box 56"/>
          <p:cNvSpPr txBox="1">
            <a:spLocks noChangeArrowheads="1"/>
          </p:cNvSpPr>
          <p:nvPr/>
        </p:nvSpPr>
        <p:spPr bwMode="auto">
          <a:xfrm>
            <a:off x="1437184" y="3320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18" name="Line 58"/>
          <p:cNvSpPr>
            <a:spLocks noChangeShapeType="1"/>
          </p:cNvSpPr>
          <p:nvPr/>
        </p:nvSpPr>
        <p:spPr bwMode="auto">
          <a:xfrm>
            <a:off x="3723184" y="25206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19" name="Oval 59"/>
          <p:cNvSpPr>
            <a:spLocks noChangeArrowheads="1"/>
          </p:cNvSpPr>
          <p:nvPr/>
        </p:nvSpPr>
        <p:spPr bwMode="auto">
          <a:xfrm>
            <a:off x="3632697" y="27730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0" name="Line 60"/>
          <p:cNvSpPr>
            <a:spLocks noChangeShapeType="1"/>
          </p:cNvSpPr>
          <p:nvPr/>
        </p:nvSpPr>
        <p:spPr bwMode="auto">
          <a:xfrm>
            <a:off x="3723184" y="29397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1" name="Oval 61"/>
          <p:cNvSpPr>
            <a:spLocks noChangeArrowheads="1"/>
          </p:cNvSpPr>
          <p:nvPr/>
        </p:nvSpPr>
        <p:spPr bwMode="auto">
          <a:xfrm>
            <a:off x="3646984" y="3168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2" name="Text Box 62"/>
          <p:cNvSpPr txBox="1">
            <a:spLocks noChangeArrowheads="1"/>
          </p:cNvSpPr>
          <p:nvPr/>
        </p:nvSpPr>
        <p:spPr bwMode="auto">
          <a:xfrm>
            <a:off x="3861297" y="3387427"/>
            <a:ext cx="1462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23" name="Text Box 63"/>
          <p:cNvSpPr txBox="1">
            <a:spLocks noChangeArrowheads="1"/>
          </p:cNvSpPr>
          <p:nvPr/>
        </p:nvSpPr>
        <p:spPr bwMode="auto">
          <a:xfrm>
            <a:off x="3799384" y="23301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24" name="Text Box 64"/>
          <p:cNvSpPr txBox="1">
            <a:spLocks noChangeArrowheads="1"/>
          </p:cNvSpPr>
          <p:nvPr/>
        </p:nvSpPr>
        <p:spPr bwMode="auto">
          <a:xfrm>
            <a:off x="3799384" y="29397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26" name="Line 66"/>
          <p:cNvSpPr>
            <a:spLocks noChangeShapeType="1"/>
          </p:cNvSpPr>
          <p:nvPr/>
        </p:nvSpPr>
        <p:spPr bwMode="auto">
          <a:xfrm>
            <a:off x="3713659" y="33350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7" name="Oval 67"/>
          <p:cNvSpPr>
            <a:spLocks noChangeArrowheads="1"/>
          </p:cNvSpPr>
          <p:nvPr/>
        </p:nvSpPr>
        <p:spPr bwMode="auto">
          <a:xfrm>
            <a:off x="3646984" y="35493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29" name="Line 69"/>
          <p:cNvSpPr>
            <a:spLocks noChangeShapeType="1"/>
          </p:cNvSpPr>
          <p:nvPr/>
        </p:nvSpPr>
        <p:spPr bwMode="auto">
          <a:xfrm flipH="1">
            <a:off x="3723184" y="3701752"/>
            <a:ext cx="142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0" name="Oval 70"/>
          <p:cNvSpPr>
            <a:spLocks noChangeArrowheads="1"/>
          </p:cNvSpPr>
          <p:nvPr/>
        </p:nvSpPr>
        <p:spPr bwMode="auto">
          <a:xfrm>
            <a:off x="3661272" y="397797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1" name="Text Box 71"/>
          <p:cNvSpPr txBox="1">
            <a:spLocks noChangeArrowheads="1"/>
          </p:cNvSpPr>
          <p:nvPr/>
        </p:nvSpPr>
        <p:spPr bwMode="auto">
          <a:xfrm>
            <a:off x="3875584" y="3806527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32" name="Line 72"/>
          <p:cNvSpPr>
            <a:spLocks noChangeShapeType="1"/>
          </p:cNvSpPr>
          <p:nvPr/>
        </p:nvSpPr>
        <p:spPr bwMode="auto">
          <a:xfrm>
            <a:off x="3723184" y="43494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3" name="Oval 73"/>
          <p:cNvSpPr>
            <a:spLocks noChangeArrowheads="1"/>
          </p:cNvSpPr>
          <p:nvPr/>
        </p:nvSpPr>
        <p:spPr bwMode="auto">
          <a:xfrm>
            <a:off x="3632697" y="46018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4" name="Line 74"/>
          <p:cNvSpPr>
            <a:spLocks noChangeShapeType="1"/>
          </p:cNvSpPr>
          <p:nvPr/>
        </p:nvSpPr>
        <p:spPr bwMode="auto">
          <a:xfrm>
            <a:off x="3723184" y="47685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5" name="Oval 75"/>
          <p:cNvSpPr>
            <a:spLocks noChangeArrowheads="1"/>
          </p:cNvSpPr>
          <p:nvPr/>
        </p:nvSpPr>
        <p:spPr bwMode="auto">
          <a:xfrm>
            <a:off x="3646984" y="4997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36" name="Text Box 76"/>
          <p:cNvSpPr txBox="1">
            <a:spLocks noChangeArrowheads="1"/>
          </p:cNvSpPr>
          <p:nvPr/>
        </p:nvSpPr>
        <p:spPr bwMode="auto">
          <a:xfrm>
            <a:off x="3861297" y="52162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37" name="Text Box 77"/>
          <p:cNvSpPr txBox="1">
            <a:spLocks noChangeArrowheads="1"/>
          </p:cNvSpPr>
          <p:nvPr/>
        </p:nvSpPr>
        <p:spPr bwMode="auto">
          <a:xfrm>
            <a:off x="3799384" y="43113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38" name="Text Box 78"/>
          <p:cNvSpPr txBox="1">
            <a:spLocks noChangeArrowheads="1"/>
          </p:cNvSpPr>
          <p:nvPr/>
        </p:nvSpPr>
        <p:spPr bwMode="auto">
          <a:xfrm>
            <a:off x="3799384" y="47685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39" name="Line 79"/>
          <p:cNvSpPr>
            <a:spLocks noChangeShapeType="1"/>
          </p:cNvSpPr>
          <p:nvPr/>
        </p:nvSpPr>
        <p:spPr bwMode="auto">
          <a:xfrm>
            <a:off x="3713659" y="51638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0" name="Oval 80"/>
          <p:cNvSpPr>
            <a:spLocks noChangeArrowheads="1"/>
          </p:cNvSpPr>
          <p:nvPr/>
        </p:nvSpPr>
        <p:spPr bwMode="auto">
          <a:xfrm>
            <a:off x="3646984" y="53781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2" name="Line 82"/>
          <p:cNvSpPr>
            <a:spLocks noChangeShapeType="1"/>
          </p:cNvSpPr>
          <p:nvPr/>
        </p:nvSpPr>
        <p:spPr bwMode="auto">
          <a:xfrm flipH="1">
            <a:off x="3723184" y="55305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3" name="Oval 83"/>
          <p:cNvSpPr>
            <a:spLocks noChangeArrowheads="1"/>
          </p:cNvSpPr>
          <p:nvPr/>
        </p:nvSpPr>
        <p:spPr bwMode="auto">
          <a:xfrm>
            <a:off x="3661272" y="57734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4" name="Text Box 84"/>
          <p:cNvSpPr txBox="1">
            <a:spLocks noChangeArrowheads="1"/>
          </p:cNvSpPr>
          <p:nvPr/>
        </p:nvSpPr>
        <p:spPr bwMode="auto">
          <a:xfrm>
            <a:off x="3875584" y="55305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45" name="Line 85"/>
          <p:cNvSpPr>
            <a:spLocks noChangeShapeType="1"/>
          </p:cNvSpPr>
          <p:nvPr/>
        </p:nvSpPr>
        <p:spPr bwMode="auto">
          <a:xfrm flipH="1">
            <a:off x="3708897" y="59258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6" name="Oval 86"/>
          <p:cNvSpPr>
            <a:spLocks noChangeArrowheads="1"/>
          </p:cNvSpPr>
          <p:nvPr/>
        </p:nvSpPr>
        <p:spPr bwMode="auto">
          <a:xfrm>
            <a:off x="3646984" y="6168727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7" name="Text Box 87"/>
          <p:cNvSpPr txBox="1">
            <a:spLocks noChangeArrowheads="1"/>
          </p:cNvSpPr>
          <p:nvPr/>
        </p:nvSpPr>
        <p:spPr bwMode="auto">
          <a:xfrm>
            <a:off x="3875584" y="59877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title</a:t>
            </a:r>
            <a:endParaRPr lang="en-CA"/>
          </a:p>
        </p:txBody>
      </p:sp>
      <p:sp>
        <p:nvSpPr>
          <p:cNvPr id="399448" name="Line 88"/>
          <p:cNvSpPr>
            <a:spLocks noChangeShapeType="1"/>
          </p:cNvSpPr>
          <p:nvPr/>
        </p:nvSpPr>
        <p:spPr bwMode="auto">
          <a:xfrm>
            <a:off x="6080622" y="2330152"/>
            <a:ext cx="0" cy="426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49" name="Line 89"/>
          <p:cNvSpPr>
            <a:spLocks noChangeShapeType="1"/>
          </p:cNvSpPr>
          <p:nvPr/>
        </p:nvSpPr>
        <p:spPr bwMode="auto">
          <a:xfrm>
            <a:off x="6313984" y="33588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0" name="Oval 90"/>
          <p:cNvSpPr>
            <a:spLocks noChangeArrowheads="1"/>
          </p:cNvSpPr>
          <p:nvPr/>
        </p:nvSpPr>
        <p:spPr bwMode="auto">
          <a:xfrm>
            <a:off x="6223497" y="3611264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1" name="Line 91"/>
          <p:cNvSpPr>
            <a:spLocks noChangeShapeType="1"/>
          </p:cNvSpPr>
          <p:nvPr/>
        </p:nvSpPr>
        <p:spPr bwMode="auto">
          <a:xfrm>
            <a:off x="6313984" y="377795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2" name="Oval 92"/>
          <p:cNvSpPr>
            <a:spLocks noChangeArrowheads="1"/>
          </p:cNvSpPr>
          <p:nvPr/>
        </p:nvSpPr>
        <p:spPr bwMode="auto">
          <a:xfrm>
            <a:off x="6237784" y="4006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3" name="Text Box 93"/>
          <p:cNvSpPr txBox="1">
            <a:spLocks noChangeArrowheads="1"/>
          </p:cNvSpPr>
          <p:nvPr/>
        </p:nvSpPr>
        <p:spPr bwMode="auto">
          <a:xfrm>
            <a:off x="6452097" y="4225627"/>
            <a:ext cx="1538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reference</a:t>
            </a:r>
            <a:endParaRPr lang="en-CA"/>
          </a:p>
        </p:txBody>
      </p:sp>
      <p:sp>
        <p:nvSpPr>
          <p:cNvPr id="399454" name="Text Box 94"/>
          <p:cNvSpPr txBox="1">
            <a:spLocks noChangeArrowheads="1"/>
          </p:cNvSpPr>
          <p:nvPr/>
        </p:nvSpPr>
        <p:spPr bwMode="auto">
          <a:xfrm>
            <a:off x="6390184" y="3320752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proteinDatabase</a:t>
            </a:r>
            <a:endParaRPr lang="en-CA"/>
          </a:p>
        </p:txBody>
      </p:sp>
      <p:sp>
        <p:nvSpPr>
          <p:cNvPr id="399455" name="Text Box 95"/>
          <p:cNvSpPr txBox="1">
            <a:spLocks noChangeArrowheads="1"/>
          </p:cNvSpPr>
          <p:nvPr/>
        </p:nvSpPr>
        <p:spPr bwMode="auto">
          <a:xfrm>
            <a:off x="6390184" y="3777952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proteinEntry</a:t>
            </a:r>
            <a:endParaRPr lang="en-CA"/>
          </a:p>
        </p:txBody>
      </p:sp>
      <p:sp>
        <p:nvSpPr>
          <p:cNvPr id="399456" name="Line 96"/>
          <p:cNvSpPr>
            <a:spLocks noChangeShapeType="1"/>
          </p:cNvSpPr>
          <p:nvPr/>
        </p:nvSpPr>
        <p:spPr bwMode="auto">
          <a:xfrm>
            <a:off x="6304459" y="4173239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7" name="Oval 97"/>
          <p:cNvSpPr>
            <a:spLocks noChangeArrowheads="1"/>
          </p:cNvSpPr>
          <p:nvPr/>
        </p:nvSpPr>
        <p:spPr bwMode="auto">
          <a:xfrm>
            <a:off x="6237784" y="438755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8" name="Line 98"/>
          <p:cNvSpPr>
            <a:spLocks noChangeShapeType="1"/>
          </p:cNvSpPr>
          <p:nvPr/>
        </p:nvSpPr>
        <p:spPr bwMode="auto">
          <a:xfrm flipH="1">
            <a:off x="6313984" y="4539952"/>
            <a:ext cx="142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59" name="Oval 99"/>
          <p:cNvSpPr>
            <a:spLocks noChangeArrowheads="1"/>
          </p:cNvSpPr>
          <p:nvPr/>
        </p:nvSpPr>
        <p:spPr bwMode="auto">
          <a:xfrm>
            <a:off x="6252072" y="4782839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0" name="Text Box 100"/>
          <p:cNvSpPr txBox="1">
            <a:spLocks noChangeArrowheads="1"/>
          </p:cNvSpPr>
          <p:nvPr/>
        </p:nvSpPr>
        <p:spPr bwMode="auto">
          <a:xfrm>
            <a:off x="6466384" y="4539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refinfo</a:t>
            </a:r>
            <a:endParaRPr lang="en-CA"/>
          </a:p>
        </p:txBody>
      </p:sp>
      <p:sp>
        <p:nvSpPr>
          <p:cNvPr id="399461" name="Line 101"/>
          <p:cNvSpPr>
            <a:spLocks noChangeShapeType="1"/>
          </p:cNvSpPr>
          <p:nvPr/>
        </p:nvSpPr>
        <p:spPr bwMode="auto">
          <a:xfrm flipH="1">
            <a:off x="6299697" y="4935239"/>
            <a:ext cx="14287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2" name="Oval 102"/>
          <p:cNvSpPr>
            <a:spLocks noChangeArrowheads="1"/>
          </p:cNvSpPr>
          <p:nvPr/>
        </p:nvSpPr>
        <p:spPr bwMode="auto">
          <a:xfrm>
            <a:off x="6237784" y="5178127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399463" name="Text Box 103"/>
          <p:cNvSpPr txBox="1">
            <a:spLocks noChangeArrowheads="1"/>
          </p:cNvSpPr>
          <p:nvPr/>
        </p:nvSpPr>
        <p:spPr bwMode="auto">
          <a:xfrm>
            <a:off x="6466384" y="4920952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>
                <a:ea typeface="SimSun" charset="0"/>
                <a:cs typeface="SimSun" charset="0"/>
              </a:rPr>
              <a:t>year</a:t>
            </a:r>
            <a:endParaRPr lang="en-CA"/>
          </a:p>
        </p:txBody>
      </p:sp>
      <p:sp>
        <p:nvSpPr>
          <p:cNvPr id="399465" name="Text Box 105"/>
          <p:cNvSpPr txBox="1">
            <a:spLocks noChangeArrowheads="1"/>
          </p:cNvSpPr>
          <p:nvPr/>
        </p:nvSpPr>
        <p:spPr bwMode="auto">
          <a:xfrm>
            <a:off x="6161584" y="5454352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>
                <a:ea typeface="SimSun" charset="0"/>
                <a:cs typeface="SimSun" charset="0"/>
              </a:rPr>
              <a:t>“2001”</a:t>
            </a:r>
            <a:endParaRPr lang="en-CA"/>
          </a:p>
        </p:txBody>
      </p:sp>
      <p:sp>
        <p:nvSpPr>
          <p:cNvPr id="399466" name="Text Box 106"/>
          <p:cNvSpPr txBox="1">
            <a:spLocks noChangeArrowheads="1"/>
          </p:cNvSpPr>
          <p:nvPr/>
        </p:nvSpPr>
        <p:spPr bwMode="auto">
          <a:xfrm>
            <a:off x="755576" y="1807989"/>
            <a:ext cx="737686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b="1" dirty="0" err="1" smtClean="0">
                <a:ea typeface="SimSun" charset="0"/>
                <a:cs typeface="SimSun" charset="0"/>
              </a:rPr>
              <a:t>zerlege</a:t>
            </a:r>
            <a:r>
              <a:rPr lang="en-US" altLang="zh-CN" sz="2000" b="1" dirty="0" smtClean="0">
                <a:ea typeface="SimSun" charset="0"/>
                <a:cs typeface="SimSun" charset="0"/>
              </a:rPr>
              <a:t> P</a:t>
            </a:r>
            <a:r>
              <a:rPr lang="en-US" altLang="zh-CN" sz="2000" b="1" dirty="0">
                <a:ea typeface="SimSun" charset="0"/>
                <a:cs typeface="SimSun" charset="0"/>
              </a:rPr>
              <a:t>[q1,q2,….,qi]/r   </a:t>
            </a:r>
            <a:r>
              <a:rPr lang="en-US" altLang="zh-CN" sz="2000" b="1" dirty="0">
                <a:ea typeface="SimSun" charset="0"/>
                <a:cs typeface="SimSun" charset="0"/>
                <a:sym typeface="Wingdings" charset="0"/>
              </a:rPr>
              <a:t>  p, p/q1, p/q2, …..p/qi, p/r</a:t>
            </a:r>
            <a:endParaRPr lang="en-CA" sz="2000" b="1" dirty="0"/>
          </a:p>
        </p:txBody>
      </p:sp>
      <p:sp>
        <p:nvSpPr>
          <p:cNvPr id="399467" name="Text Box 107"/>
          <p:cNvSpPr txBox="1">
            <a:spLocks noChangeArrowheads="1"/>
          </p:cNvSpPr>
          <p:nvPr/>
        </p:nvSpPr>
        <p:spPr bwMode="auto">
          <a:xfrm>
            <a:off x="755576" y="1516722"/>
            <a:ext cx="6477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000" b="1" dirty="0" smtClean="0">
                <a:ea typeface="SimSun" charset="0"/>
                <a:cs typeface="SimSun" charset="0"/>
              </a:rPr>
              <a:t>Da p</a:t>
            </a:r>
            <a:r>
              <a:rPr lang="en-US" altLang="zh-CN" sz="2000" b="1" dirty="0">
                <a:ea typeface="SimSun" charset="0"/>
                <a:cs typeface="SimSun" charset="0"/>
              </a:rPr>
              <a:t>/qi </a:t>
            </a:r>
            <a:r>
              <a:rPr lang="en-US" altLang="zh-CN" sz="2000" b="1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b="1" dirty="0">
                <a:ea typeface="SimSun" charset="0"/>
                <a:cs typeface="SimSun" charset="0"/>
              </a:rPr>
              <a:t>p/r </a:t>
            </a:r>
            <a:r>
              <a:rPr lang="en-US" altLang="zh-CN" sz="2000" b="1" dirty="0" err="1" smtClean="0">
                <a:ea typeface="SimSun" charset="0"/>
                <a:cs typeface="SimSun" charset="0"/>
              </a:rPr>
              <a:t>spezieller</a:t>
            </a:r>
            <a:r>
              <a:rPr lang="en-US" altLang="zh-CN" sz="2000" b="1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b="1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000" b="1" dirty="0" smtClean="0">
                <a:ea typeface="SimSun" charset="0"/>
                <a:cs typeface="SimSun" charset="0"/>
              </a:rPr>
              <a:t> </a:t>
            </a:r>
            <a:r>
              <a:rPr lang="en-US" altLang="zh-CN" sz="2000" b="1" dirty="0">
                <a:ea typeface="SimSun" charset="0"/>
                <a:cs typeface="SimSun" charset="0"/>
              </a:rPr>
              <a:t>//qi </a:t>
            </a:r>
            <a:r>
              <a:rPr lang="en-US" altLang="zh-CN" sz="2000" b="1" dirty="0" smtClean="0">
                <a:ea typeface="SimSun" charset="0"/>
                <a:cs typeface="SimSun" charset="0"/>
              </a:rPr>
              <a:t>und </a:t>
            </a:r>
            <a:r>
              <a:rPr lang="en-US" altLang="zh-CN" sz="2000" b="1" dirty="0">
                <a:ea typeface="SimSun" charset="0"/>
                <a:cs typeface="SimSun" charset="0"/>
              </a:rPr>
              <a:t>//r,</a:t>
            </a:r>
            <a:endParaRPr lang="en-CA" sz="2000" b="1" dirty="0"/>
          </a:p>
        </p:txBody>
      </p:sp>
      <p:sp>
        <p:nvSpPr>
          <p:cNvPr id="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1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09600" y="1190625"/>
            <a:ext cx="8305800" cy="5334000"/>
          </a:xfrm>
        </p:spPr>
        <p:txBody>
          <a:bodyPr/>
          <a:lstStyle/>
          <a:p>
            <a:pPr marL="914400" lvl="2" indent="0">
              <a:buNone/>
              <a:defRPr/>
            </a:pPr>
            <a:r>
              <a:rPr lang="en-US" altLang="zh-CN" sz="2800" dirty="0" err="1" smtClean="0">
                <a:ea typeface="SimSun" charset="0"/>
                <a:cs typeface="SimSun" charset="0"/>
              </a:rPr>
              <a:t>Entfaltungsalgorithmus</a:t>
            </a:r>
            <a:r>
              <a:rPr lang="en-US" altLang="zh-CN" sz="2800" dirty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als</a:t>
            </a:r>
            <a:r>
              <a:rPr lang="en-US" altLang="zh-CN" sz="2800" dirty="0" smtClean="0">
                <a:ea typeface="SimSun" charset="0"/>
                <a:cs typeface="SimSun" charset="0"/>
              </a:rPr>
              <a:t>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Nachfolger-Eliminierung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 (</a:t>
            </a:r>
            <a:r>
              <a:rPr lang="en-US" altLang="zh-CN" sz="2800" dirty="0">
                <a:ea typeface="SimSun" charset="0"/>
                <a:cs typeface="SimSun" charset="0"/>
              </a:rPr>
              <a:t>D</a:t>
            </a:r>
            <a:r>
              <a:rPr lang="en-US" altLang="zh-CN" sz="2800" dirty="0" smtClean="0">
                <a:ea typeface="SimSun" charset="0"/>
                <a:cs typeface="SimSun" charset="0"/>
              </a:rPr>
              <a:t>-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Eliminierung</a:t>
            </a:r>
            <a:r>
              <a:rPr lang="en-US" altLang="zh-CN" sz="2800" dirty="0" smtClean="0">
                <a:ea typeface="SimSun" charset="0"/>
                <a:cs typeface="SimSun" charset="0"/>
              </a:rPr>
              <a:t>)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2800" dirty="0" smtClean="0">
                <a:ea typeface="SimSun" charset="0"/>
                <a:cs typeface="SimSun" charset="0"/>
              </a:rPr>
              <a:t>Am </a:t>
            </a:r>
            <a:r>
              <a:rPr lang="en-US" altLang="zh-CN" sz="2800" dirty="0" err="1" smtClean="0">
                <a:ea typeface="SimSun" charset="0"/>
                <a:cs typeface="SimSun" charset="0"/>
              </a:rPr>
              <a:t>Beispiel</a:t>
            </a:r>
            <a:r>
              <a:rPr lang="en-US" altLang="zh-CN" sz="2800" dirty="0" smtClean="0">
                <a:ea typeface="SimSun" charset="0"/>
                <a:cs typeface="SimSun" charset="0"/>
              </a:rPr>
              <a:t>:</a:t>
            </a:r>
            <a:endParaRPr lang="en-US" altLang="zh-CN" sz="2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US" altLang="zh-CN" sz="1800" b="1" i="1" dirty="0">
              <a:solidFill>
                <a:srgbClr val="0000FF"/>
              </a:solidFill>
              <a:latin typeface="CMMI9" charset="0"/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</a:t>
            </a:r>
            <a:r>
              <a:rPr lang="en-US" altLang="zh-CN" sz="1800" b="1" dirty="0">
                <a:ea typeface="SimSun" charset="0"/>
                <a:cs typeface="SimSun" charset="0"/>
              </a:rPr>
              <a:t>=/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//superfamily=“cytochrome c”</a:t>
            </a:r>
            <a:endParaRPr lang="en-CA" sz="1800" b="1" dirty="0">
              <a:solidFill>
                <a:srgbClr val="0000FF"/>
              </a:solidFill>
              <a:cs typeface="Times New Roma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dirty="0">
                <a:ea typeface="SimSun" charset="0"/>
                <a:cs typeface="SimSun" charset="0"/>
              </a:rPr>
              <a:t>   </a:t>
            </a:r>
          </a:p>
          <a:p>
            <a:pPr lvl="2">
              <a:buFont typeface="Monotype Sorts" charset="0"/>
              <a:buNone/>
              <a:defRPr/>
            </a:pPr>
            <a:endParaRPr lang="en-US" altLang="zh-CN" sz="1800" dirty="0"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i="1" dirty="0">
                <a:latin typeface="CMMI9" charset="0"/>
                <a:ea typeface="SimSun" charset="0"/>
                <a:cs typeface="SimSun" charset="0"/>
              </a:rPr>
              <a:t>Q</a:t>
            </a:r>
            <a:r>
              <a:rPr lang="en-US" altLang="zh-CN" sz="1800" b="1" dirty="0">
                <a:latin typeface="CMR6" charset="0"/>
                <a:ea typeface="SimSun" charset="0"/>
                <a:cs typeface="SimSun" charset="0"/>
              </a:rPr>
              <a:t>21 </a:t>
            </a:r>
            <a:r>
              <a:rPr lang="en-US" altLang="zh-CN" sz="1800" b="1" dirty="0">
                <a:ea typeface="SimSun" charset="0"/>
                <a:cs typeface="SimSun" charset="0"/>
              </a:rPr>
              <a:t>= 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ProteinDatabase</a:t>
            </a:r>
            <a:r>
              <a:rPr lang="en-US" altLang="zh-CN" sz="1800" b="1" dirty="0">
                <a:ea typeface="SimSun" charset="0"/>
                <a:cs typeface="SimSun" charset="0"/>
              </a:rPr>
              <a:t>/</a:t>
            </a:r>
            <a:r>
              <a:rPr lang="en-US" altLang="zh-CN" sz="1800" b="1" dirty="0" err="1">
                <a:ea typeface="SimSun" charset="0"/>
                <a:cs typeface="SimSun" charset="0"/>
              </a:rPr>
              <a:t>ProteinEntry</a:t>
            </a:r>
            <a:r>
              <a:rPr lang="en-US" altLang="zh-CN" sz="1800" b="1" dirty="0">
                <a:ea typeface="SimSun" charset="0"/>
                <a:cs typeface="SimSun" charset="0"/>
              </a:rPr>
              <a:t>/protein</a:t>
            </a: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/classification/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r>
              <a:rPr lang="en-US" altLang="zh-CN" sz="1800" b="1" dirty="0">
                <a:solidFill>
                  <a:srgbClr val="0000FF"/>
                </a:solidFill>
                <a:ea typeface="SimSun" charset="0"/>
                <a:cs typeface="SimSun" charset="0"/>
              </a:rPr>
              <a:t>          superfamily=“cytochrome c” ,</a:t>
            </a:r>
            <a:endParaRPr lang="en-CA" altLang="zh-CN" sz="1800" b="1" dirty="0">
              <a:solidFill>
                <a:srgbClr val="0000FF"/>
              </a:solidFill>
              <a:ea typeface="SimSun" charset="0"/>
              <a:cs typeface="SimSun" charset="0"/>
            </a:endParaRPr>
          </a:p>
          <a:p>
            <a:pPr lvl="2">
              <a:buFont typeface="Monotype Sorts" charset="0"/>
              <a:buNone/>
              <a:defRPr/>
            </a:pPr>
            <a:endParaRPr lang="en-CA" sz="1800" b="1" dirty="0">
              <a:solidFill>
                <a:srgbClr val="0000FF"/>
              </a:solidFill>
            </a:endParaRPr>
          </a:p>
        </p:txBody>
      </p:sp>
      <p:sp>
        <p:nvSpPr>
          <p:cNvPr id="400389" name="AutoShape 1029"/>
          <p:cNvSpPr>
            <a:spLocks noChangeArrowheads="1"/>
          </p:cNvSpPr>
          <p:nvPr/>
        </p:nvSpPr>
        <p:spPr bwMode="auto">
          <a:xfrm>
            <a:off x="5050904" y="4437112"/>
            <a:ext cx="457200" cy="762000"/>
          </a:xfrm>
          <a:prstGeom prst="down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400391" name="Text Box 1031"/>
          <p:cNvSpPr txBox="1">
            <a:spLocks noChangeArrowheads="1"/>
          </p:cNvSpPr>
          <p:nvPr/>
        </p:nvSpPr>
        <p:spPr bwMode="auto">
          <a:xfrm>
            <a:off x="1981200" y="2486025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>
                <a:ea typeface="SimSun" charset="0"/>
                <a:cs typeface="SimSun" charset="0"/>
              </a:rPr>
              <a:t>P//q     </a:t>
            </a:r>
            <a:r>
              <a:rPr lang="en-US" altLang="zh-CN">
                <a:ea typeface="SimSun" charset="0"/>
                <a:cs typeface="SimSun" charset="0"/>
                <a:sym typeface="Wingdings" charset="0"/>
              </a:rPr>
              <a:t>    p/r1/q,  p/r2/q, ….., p/ri/q </a:t>
            </a:r>
            <a:endParaRPr lang="en-CA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BLAS: </a:t>
            </a:r>
            <a:r>
              <a:rPr lang="de-DE" dirty="0" smtClean="0"/>
              <a:t>Verfeinerung 2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6450" y="117475"/>
            <a:ext cx="8229600" cy="7191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sz="4000" dirty="0" smtClean="0"/>
              <a:t>Vertiefung in </a:t>
            </a:r>
            <a:r>
              <a:rPr lang="de-DE" sz="4000" smtClean="0"/>
              <a:t>der Übung</a:t>
            </a:r>
            <a:endParaRPr lang="de-DE" sz="4000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68413"/>
            <a:ext cx="6826250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9286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Bild 1" descr="natur-aeste-himmel-bewoelkt-00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963" y="0"/>
            <a:ext cx="103282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2" name="Rechteck 5"/>
          <p:cNvSpPr>
            <a:spLocks noChangeArrowheads="1"/>
          </p:cNvSpPr>
          <p:nvPr/>
        </p:nvSpPr>
        <p:spPr bwMode="auto">
          <a:xfrm>
            <a:off x="-757238" y="188913"/>
            <a:ext cx="10442576" cy="646112"/>
          </a:xfrm>
          <a:prstGeom prst="rect">
            <a:avLst/>
          </a:prstGeom>
          <a:solidFill>
            <a:srgbClr val="FFFF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333399"/>
                </a:solidFill>
                <a:latin typeface="+mn-lt"/>
              </a:rPr>
              <a:t>        XQuery </a:t>
            </a:r>
            <a:r>
              <a:rPr lang="en-US" sz="3600" dirty="0" err="1">
                <a:solidFill>
                  <a:srgbClr val="333399"/>
                </a:solidFill>
                <a:latin typeface="+mn-lt"/>
              </a:rPr>
              <a:t>Anfragebeantwortung</a:t>
            </a:r>
            <a:endParaRPr lang="en-US" sz="3600" dirty="0">
              <a:solidFill>
                <a:srgbClr val="333399"/>
              </a:solidFill>
              <a:latin typeface="+mn-lt"/>
            </a:endParaRPr>
          </a:p>
        </p:txBody>
      </p:sp>
      <p:sp>
        <p:nvSpPr>
          <p:cNvPr id="107523" name="Rechteck 6"/>
          <p:cNvSpPr>
            <a:spLocks noChangeArrowheads="1"/>
          </p:cNvSpPr>
          <p:nvPr/>
        </p:nvSpPr>
        <p:spPr bwMode="auto">
          <a:xfrm>
            <a:off x="-757238" y="1052513"/>
            <a:ext cx="10442576" cy="461962"/>
          </a:xfrm>
          <a:prstGeom prst="rect">
            <a:avLst/>
          </a:prstGeom>
          <a:solidFill>
            <a:srgbClr val="FFFFFF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333399"/>
                </a:solidFill>
                <a:latin typeface="+mn-lt"/>
              </a:rPr>
              <a:t>           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Isolierte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Behandlung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von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Pfaden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 </a:t>
            </a:r>
            <a:r>
              <a:rPr lang="en-US" sz="2400" dirty="0" err="1">
                <a:solidFill>
                  <a:srgbClr val="333399"/>
                </a:solidFill>
                <a:latin typeface="+mn-lt"/>
              </a:rPr>
              <a:t>verbesserungsfähig</a:t>
            </a:r>
            <a:r>
              <a:rPr lang="en-US" sz="2400" dirty="0">
                <a:solidFill>
                  <a:srgbClr val="333399"/>
                </a:solidFill>
                <a:latin typeface="+mn-lt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XPath</a:t>
            </a:r>
            <a:r>
              <a:rPr lang="en-US" dirty="0"/>
              <a:t>: </a:t>
            </a:r>
            <a:r>
              <a:rPr lang="en-US" dirty="0" err="1" smtClean="0"/>
              <a:t>Einfache</a:t>
            </a:r>
            <a:r>
              <a:rPr lang="en-US" dirty="0" smtClean="0"/>
              <a:t> </a:t>
            </a:r>
            <a:r>
              <a:rPr lang="en-US" dirty="0" err="1" smtClean="0"/>
              <a:t>Ausdrücke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/bib/book/year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 smtClean="0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1995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r>
              <a:rPr lang="en-US" sz="2800" dirty="0"/>
              <a:t>             </a:t>
            </a:r>
            <a:r>
              <a:rPr lang="en-US" sz="2800" dirty="0" smtClean="0"/>
              <a:t>    &lt;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 1998 &lt;/</a:t>
            </a:r>
            <a:r>
              <a:rPr lang="en-US" sz="2800" dirty="0">
                <a:solidFill>
                  <a:srgbClr val="006600"/>
                </a:solidFill>
              </a:rPr>
              <a:t>year</a:t>
            </a:r>
            <a:r>
              <a:rPr lang="en-US" sz="2800" dirty="0"/>
              <a:t>&gt;</a:t>
            </a:r>
          </a:p>
          <a:p>
            <a:pPr>
              <a:buFontTx/>
              <a:buNone/>
              <a:defRPr/>
            </a:pPr>
            <a:endParaRPr lang="en-US" sz="2800" dirty="0"/>
          </a:p>
          <a:p>
            <a:pPr>
              <a:buFontTx/>
              <a:buNone/>
              <a:defRPr/>
            </a:pPr>
            <a:r>
              <a:rPr lang="en-US" sz="2800" dirty="0">
                <a:solidFill>
                  <a:schemeClr val="accent2"/>
                </a:solidFill>
              </a:rPr>
              <a:t>/bib/paper/year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accent2"/>
              </a:solidFill>
            </a:endParaRPr>
          </a:p>
          <a:p>
            <a:pPr>
              <a:buFontTx/>
              <a:buNone/>
              <a:defRPr/>
            </a:pPr>
            <a:r>
              <a:rPr lang="en-US" sz="2800" dirty="0" err="1"/>
              <a:t>Ergebnis</a:t>
            </a:r>
            <a:r>
              <a:rPr lang="en-US" sz="2800" dirty="0" smtClean="0"/>
              <a:t>:  </a:t>
            </a:r>
            <a:r>
              <a:rPr lang="en-US" sz="2800" dirty="0"/>
              <a:t>empty     </a:t>
            </a:r>
            <a:r>
              <a:rPr lang="en-US" sz="2800" dirty="0" smtClean="0"/>
              <a:t>(</a:t>
            </a:r>
            <a:r>
              <a:rPr lang="en-US" sz="2800" dirty="0" err="1" smtClean="0"/>
              <a:t>keine</a:t>
            </a:r>
            <a:r>
              <a:rPr lang="en-US" sz="2800" dirty="0" smtClean="0"/>
              <a:t> </a:t>
            </a:r>
            <a:r>
              <a:rPr lang="en-US" sz="2800" dirty="0" err="1" smtClean="0"/>
              <a:t>Papiere</a:t>
            </a:r>
            <a:r>
              <a:rPr lang="en-US" sz="2800" dirty="0" smtClean="0"/>
              <a:t> in </a:t>
            </a:r>
            <a:r>
              <a:rPr lang="en-US" sz="2800" dirty="0" err="1" smtClean="0"/>
              <a:t>diesem</a:t>
            </a:r>
            <a:r>
              <a:rPr lang="en-US" sz="2800" dirty="0" smtClean="0"/>
              <a:t> </a:t>
            </a:r>
            <a:r>
              <a:rPr lang="en-US" sz="2800" dirty="0" err="1" smtClean="0"/>
              <a:t>Jahr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4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F8C86D-0A1C-2049-B005-0C6D477127C2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604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604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60419" name="Gruppieren 31"/>
          <p:cNvGrpSpPr>
            <a:grpSpLocks/>
          </p:cNvGrpSpPr>
          <p:nvPr/>
        </p:nvGrpSpPr>
        <p:grpSpPr bwMode="auto">
          <a:xfrm>
            <a:off x="900113" y="1844675"/>
            <a:ext cx="2100262" cy="2474913"/>
            <a:chOff x="899346" y="1844679"/>
            <a:chExt cx="2101240" cy="2475646"/>
          </a:xfrm>
        </p:grpSpPr>
        <p:pic>
          <p:nvPicPr>
            <p:cNvPr id="604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7" name="Gruppieren 41"/>
            <p:cNvGrpSpPr>
              <a:grpSpLocks/>
            </p:cNvGrpSpPr>
            <p:nvPr/>
          </p:nvGrpSpPr>
          <p:grpSpPr bwMode="auto">
            <a:xfrm>
              <a:off x="899346" y="1844679"/>
              <a:ext cx="2101240" cy="2344045"/>
              <a:chOff x="1798862" y="3024097"/>
              <a:chExt cx="2101240" cy="2344045"/>
            </a:xfrm>
          </p:grpSpPr>
          <p:cxnSp>
            <p:nvCxnSpPr>
              <p:cNvPr id="604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9" name="Rechteck 19"/>
              <p:cNvSpPr>
                <a:spLocks noChangeArrowheads="1"/>
              </p:cNvSpPr>
              <p:nvPr/>
            </p:nvSpPr>
            <p:spPr bwMode="gray">
              <a:xfrm>
                <a:off x="1798862" y="3024097"/>
                <a:ext cx="2101240" cy="615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PathStack</a:t>
                </a:r>
                <a:r>
                  <a:rPr lang="de-DE" sz="2000" dirty="0"/>
                  <a:t> (Pfadanfragen)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349374" y="238125"/>
            <a:ext cx="8399090" cy="6175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Zweig-basierte Anfragen direkt implementiert</a:t>
            </a:r>
            <a:endParaRPr lang="de-DE" dirty="0"/>
          </a:p>
        </p:txBody>
      </p:sp>
      <p:grpSp>
        <p:nvGrpSpPr>
          <p:cNvPr id="604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604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60441" name="Gerade Verbindung 14"/>
              <p:cNvCxnSpPr>
                <a:cxnSpLocks noChangeShapeType="1"/>
              </p:cNvCxnSpPr>
              <p:nvPr/>
            </p:nvCxnSpPr>
            <p:spPr bwMode="gray">
              <a:xfrm flipH="1" flipV="1">
                <a:off x="2662465" y="4179718"/>
                <a:ext cx="29679" cy="70743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615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err="1"/>
                  <a:t>TwigStack</a:t>
                </a:r>
                <a:r>
                  <a:rPr lang="de-DE" sz="2000" dirty="0"/>
                  <a:t/>
                </a:r>
                <a:br>
                  <a:rPr lang="de-DE" sz="2000" dirty="0"/>
                </a:br>
                <a:r>
                  <a:rPr lang="de-DE" sz="2000" dirty="0"/>
                  <a:t>(Zweiganfragen)</a:t>
                </a: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5" y="2649686"/>
            <a:ext cx="2330449" cy="2317600"/>
            <a:chOff x="5953125" y="2649925"/>
            <a:chExt cx="2330535" cy="2318100"/>
          </a:xfrm>
        </p:grpSpPr>
        <p:cxnSp>
          <p:nvCxnSpPr>
            <p:cNvPr id="60433" name="Gerade Verbindung 10"/>
            <p:cNvCxnSpPr>
              <a:cxnSpLocks noChangeShapeType="1"/>
            </p:cNvCxnSpPr>
            <p:nvPr/>
          </p:nvCxnSpPr>
          <p:spPr bwMode="gray">
            <a:xfrm flipH="1" flipV="1">
              <a:off x="6444228" y="3645482"/>
              <a:ext cx="32771" cy="76144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434" name="Rechteck 11"/>
            <p:cNvSpPr>
              <a:spLocks noChangeArrowheads="1"/>
            </p:cNvSpPr>
            <p:nvPr/>
          </p:nvSpPr>
          <p:spPr bwMode="gray">
            <a:xfrm>
              <a:off x="6084204" y="2649925"/>
              <a:ext cx="2199456" cy="923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0" rIns="0" bIns="0">
              <a:spAutoFit/>
            </a:bodyPr>
            <a:lstStyle/>
            <a:p>
              <a:r>
                <a:rPr lang="de-DE" sz="2000" dirty="0"/>
                <a:t>XB-</a:t>
              </a:r>
              <a:r>
                <a:rPr lang="de-DE" sz="2000" dirty="0" smtClean="0"/>
                <a:t>Bäume (sublinearer Musterabgleich)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604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60423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60424" name="Gruppierung 5"/>
          <p:cNvGrpSpPr>
            <a:grpSpLocks/>
          </p:cNvGrpSpPr>
          <p:nvPr/>
        </p:nvGrpSpPr>
        <p:grpSpPr bwMode="auto">
          <a:xfrm>
            <a:off x="1914544" y="1268759"/>
            <a:ext cx="3665568" cy="1847504"/>
            <a:chOff x="1914544" y="1268759"/>
            <a:chExt cx="3665568" cy="1847504"/>
          </a:xfrm>
        </p:grpSpPr>
        <p:pic>
          <p:nvPicPr>
            <p:cNvPr id="604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7" name="Gruppieren 41"/>
            <p:cNvGrpSpPr>
              <a:grpSpLocks/>
            </p:cNvGrpSpPr>
            <p:nvPr/>
          </p:nvGrpSpPr>
          <p:grpSpPr bwMode="auto">
            <a:xfrm>
              <a:off x="1914544" y="1268759"/>
              <a:ext cx="3665568" cy="1755562"/>
              <a:chOff x="1389986" y="3469752"/>
              <a:chExt cx="3665938" cy="1756312"/>
            </a:xfrm>
          </p:grpSpPr>
          <p:cxnSp>
            <p:nvCxnSpPr>
              <p:cNvPr id="604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0429" name="Rechteck 23"/>
              <p:cNvSpPr>
                <a:spLocks noChangeArrowheads="1"/>
              </p:cNvSpPr>
              <p:nvPr/>
            </p:nvSpPr>
            <p:spPr bwMode="gray">
              <a:xfrm>
                <a:off x="1389986" y="3469752"/>
                <a:ext cx="3665938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 smtClean="0"/>
                  <a:t>Problemformulierung</a:t>
                </a:r>
                <a:endParaRPr lang="de-DE" sz="2000" dirty="0"/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5" name="Rechteck 4"/>
          <p:cNvSpPr/>
          <p:nvPr/>
        </p:nvSpPr>
        <p:spPr>
          <a:xfrm>
            <a:off x="4788024" y="1196752"/>
            <a:ext cx="43865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Nicolas Bruno, Nick </a:t>
            </a:r>
            <a:r>
              <a:rPr lang="de-DE" sz="1200" dirty="0" err="1">
                <a:solidFill>
                  <a:schemeClr val="accent2"/>
                </a:solidFill>
              </a:rPr>
              <a:t>Koudas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err="1">
                <a:solidFill>
                  <a:schemeClr val="accent2"/>
                </a:solidFill>
              </a:rPr>
              <a:t>Divesh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Srivastava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smtClean="0">
                <a:solidFill>
                  <a:schemeClr val="accent2"/>
                </a:solidFill>
              </a:rPr>
              <a:t/>
            </a:r>
            <a:br>
              <a:rPr lang="de-DE" sz="1200" dirty="0" smtClean="0">
                <a:solidFill>
                  <a:schemeClr val="accent2"/>
                </a:solidFill>
              </a:rPr>
            </a:br>
            <a:r>
              <a:rPr lang="de-DE" sz="1200" dirty="0" err="1" smtClean="0">
                <a:solidFill>
                  <a:schemeClr val="accent2"/>
                </a:solidFill>
              </a:rPr>
              <a:t>Holistic</a:t>
            </a:r>
            <a:r>
              <a:rPr lang="de-DE" sz="1200" dirty="0" smtClean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twig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joins</a:t>
            </a:r>
            <a:r>
              <a:rPr lang="de-DE" sz="1200" dirty="0">
                <a:solidFill>
                  <a:schemeClr val="accent2"/>
                </a:solidFill>
              </a:rPr>
              <a:t>: optimal XML </a:t>
            </a:r>
            <a:r>
              <a:rPr lang="de-DE" sz="1200" dirty="0" err="1">
                <a:solidFill>
                  <a:schemeClr val="accent2"/>
                </a:solidFill>
              </a:rPr>
              <a:t>pattern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matching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smtClean="0">
                <a:solidFill>
                  <a:schemeClr val="accent2"/>
                </a:solidFill>
              </a:rPr>
              <a:t>In </a:t>
            </a:r>
            <a:r>
              <a:rPr lang="de-DE" sz="1200" dirty="0" err="1">
                <a:solidFill>
                  <a:schemeClr val="accent2"/>
                </a:solidFill>
              </a:rPr>
              <a:t>Proceedings</a:t>
            </a:r>
            <a:r>
              <a:rPr lang="de-DE" sz="1200" dirty="0">
                <a:solidFill>
                  <a:schemeClr val="accent2"/>
                </a:solidFill>
              </a:rPr>
              <a:t> of </a:t>
            </a:r>
            <a:r>
              <a:rPr lang="de-DE" sz="1200" dirty="0" err="1">
                <a:solidFill>
                  <a:schemeClr val="accent2"/>
                </a:solidFill>
              </a:rPr>
              <a:t>the</a:t>
            </a:r>
            <a:r>
              <a:rPr lang="de-DE" sz="1200" dirty="0">
                <a:solidFill>
                  <a:schemeClr val="accent2"/>
                </a:solidFill>
              </a:rPr>
              <a:t> 2002 ACM SIGMOD international </a:t>
            </a:r>
            <a:r>
              <a:rPr lang="de-DE" sz="1200" dirty="0" err="1">
                <a:solidFill>
                  <a:schemeClr val="accent2"/>
                </a:solidFill>
              </a:rPr>
              <a:t>conference</a:t>
            </a:r>
            <a:r>
              <a:rPr lang="de-DE" sz="1200" dirty="0">
                <a:solidFill>
                  <a:schemeClr val="accent2"/>
                </a:solidFill>
              </a:rPr>
              <a:t> on Management of </a:t>
            </a:r>
            <a:r>
              <a:rPr lang="de-DE" sz="1200" dirty="0" err="1">
                <a:solidFill>
                  <a:schemeClr val="accent2"/>
                </a:solidFill>
              </a:rPr>
              <a:t>data</a:t>
            </a:r>
            <a:r>
              <a:rPr lang="de-DE" sz="1200" dirty="0">
                <a:solidFill>
                  <a:schemeClr val="accent2"/>
                </a:solidFill>
              </a:rPr>
              <a:t> (SIGMOD '02), </a:t>
            </a:r>
            <a:r>
              <a:rPr lang="de-DE" sz="1200" dirty="0" smtClean="0">
                <a:solidFill>
                  <a:schemeClr val="accent2"/>
                </a:solidFill>
              </a:rPr>
              <a:t/>
            </a:r>
            <a:br>
              <a:rPr lang="de-DE" sz="1200" dirty="0" smtClean="0">
                <a:solidFill>
                  <a:schemeClr val="accent2"/>
                </a:solidFill>
              </a:rPr>
            </a:br>
            <a:r>
              <a:rPr lang="de-DE" sz="1200" dirty="0" smtClean="0">
                <a:solidFill>
                  <a:schemeClr val="accent2"/>
                </a:solidFill>
              </a:rPr>
              <a:t>pp. </a:t>
            </a:r>
            <a:r>
              <a:rPr lang="de-DE" sz="1200" dirty="0">
                <a:solidFill>
                  <a:schemeClr val="accent2"/>
                </a:solidFill>
              </a:rPr>
              <a:t>310-321, </a:t>
            </a:r>
            <a:r>
              <a:rPr lang="de-DE" sz="1200" b="1" dirty="0">
                <a:solidFill>
                  <a:srgbClr val="FF0000"/>
                </a:solidFill>
              </a:rPr>
              <a:t>2002 </a:t>
            </a:r>
          </a:p>
          <a:p>
            <a:endParaRPr lang="de-DE" sz="1200" dirty="0">
              <a:solidFill>
                <a:schemeClr val="accent2"/>
              </a:solidFill>
            </a:endParaRPr>
          </a:p>
          <a:p>
            <a:endParaRPr lang="de-DE" sz="1200" dirty="0">
              <a:solidFill>
                <a:schemeClr val="accent2"/>
              </a:solidFill>
            </a:endParaRPr>
          </a:p>
          <a:p>
            <a:endParaRPr lang="de-DE" sz="1200" dirty="0">
              <a:solidFill>
                <a:schemeClr val="accent2"/>
              </a:solidFill>
            </a:endParaRPr>
          </a:p>
          <a:p>
            <a:endParaRPr lang="de-DE" sz="1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28384" y="6381328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13AE6DA-21EE-CC45-A1E1-56D4F39548A7}" type="slidenum">
              <a:rPr lang="en-US" altLang="zh-TW" sz="1400">
                <a:latin typeface="+mn-lt"/>
              </a:rPr>
              <a:pPr eaLnBrk="1" hangingPunct="1">
                <a:defRPr/>
              </a:pPr>
              <a:t>91</a:t>
            </a:fld>
            <a:endParaRPr lang="en-US" altLang="zh-TW" sz="1400" dirty="0">
              <a:latin typeface="+mn-lt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err="1" smtClean="0">
                <a:latin typeface="+mn-lt"/>
                <a:ea typeface="ＭＳ Ｐゴシック" charset="0"/>
              </a:rPr>
              <a:t>Beispiel</a:t>
            </a:r>
            <a:endParaRPr lang="en-US" altLang="zh-TW" dirty="0">
              <a:latin typeface="+mn-lt"/>
              <a:ea typeface="ＭＳ Ｐゴシック" charset="0"/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553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 Box 6"/>
          <p:cNvSpPr txBox="1">
            <a:spLocks noChangeArrowheads="1"/>
          </p:cNvSpPr>
          <p:nvPr/>
        </p:nvSpPr>
        <p:spPr bwMode="auto">
          <a:xfrm>
            <a:off x="4428729" y="5085209"/>
            <a:ext cx="3527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 err="1" smtClean="0">
                <a:latin typeface="+mn-lt"/>
              </a:rPr>
              <a:t>Anfrage</a:t>
            </a:r>
            <a:r>
              <a:rPr lang="en-US" altLang="zh-TW" dirty="0" smtClean="0">
                <a:latin typeface="+mn-lt"/>
              </a:rPr>
              <a:t>: Zweig-Muster</a:t>
            </a:r>
            <a:br>
              <a:rPr lang="en-US" altLang="zh-TW" dirty="0" smtClean="0">
                <a:latin typeface="+mn-lt"/>
              </a:rPr>
            </a:br>
            <a:r>
              <a:rPr lang="en-US" altLang="zh-TW" dirty="0" smtClean="0">
                <a:latin typeface="+mn-lt"/>
              </a:rPr>
              <a:t>(twig pattern)</a:t>
            </a:r>
          </a:p>
        </p:txBody>
      </p:sp>
      <p:grpSp>
        <p:nvGrpSpPr>
          <p:cNvPr id="109573" name="Group 7"/>
          <p:cNvGrpSpPr>
            <a:grpSpLocks/>
          </p:cNvGrpSpPr>
          <p:nvPr/>
        </p:nvGrpSpPr>
        <p:grpSpPr bwMode="auto">
          <a:xfrm>
            <a:off x="2484041" y="4725318"/>
            <a:ext cx="1368425" cy="1560513"/>
            <a:chOff x="884" y="1570"/>
            <a:chExt cx="862" cy="983"/>
          </a:xfrm>
        </p:grpSpPr>
        <p:sp>
          <p:nvSpPr>
            <p:cNvPr id="109576" name="Text Box 8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author</a:t>
              </a:r>
            </a:p>
          </p:txBody>
        </p:sp>
        <p:sp>
          <p:nvSpPr>
            <p:cNvPr id="109577" name="Text Box 9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fn</a:t>
              </a:r>
            </a:p>
          </p:txBody>
        </p:sp>
        <p:sp>
          <p:nvSpPr>
            <p:cNvPr id="109578" name="Text Box 10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ln</a:t>
              </a:r>
            </a:p>
          </p:txBody>
        </p:sp>
        <p:sp>
          <p:nvSpPr>
            <p:cNvPr id="109579" name="Text Box 11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jane</a:t>
              </a:r>
            </a:p>
          </p:txBody>
        </p:sp>
        <p:sp>
          <p:nvSpPr>
            <p:cNvPr id="109580" name="Text Box 12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2000" smtClean="0">
                  <a:latin typeface="+mn-lt"/>
                </a:rPr>
                <a:t>doe</a:t>
              </a:r>
            </a:p>
          </p:txBody>
        </p:sp>
        <p:cxnSp>
          <p:nvCxnSpPr>
            <p:cNvPr id="109581" name="AutoShape 13"/>
            <p:cNvCxnSpPr>
              <a:cxnSpLocks noChangeShapeType="1"/>
              <a:stCxn id="109580" idx="0"/>
              <a:endCxn id="109580" idx="0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9582" name="Line 14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3" name="Line 15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4" name="Line 16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  <p:sp>
          <p:nvSpPr>
            <p:cNvPr id="109585" name="Line 17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</a:endParaRPr>
            </a:p>
          </p:txBody>
        </p:sp>
      </p:grpSp>
      <p:sp>
        <p:nvSpPr>
          <p:cNvPr id="109574" name="Line 18"/>
          <p:cNvSpPr>
            <a:spLocks noChangeShapeType="1"/>
          </p:cNvSpPr>
          <p:nvPr/>
        </p:nvSpPr>
        <p:spPr bwMode="auto">
          <a:xfrm flipV="1">
            <a:off x="3708004" y="4509418"/>
            <a:ext cx="503237" cy="576263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  <p:sp>
        <p:nvSpPr>
          <p:cNvPr id="109575" name="Freeform 21"/>
          <p:cNvSpPr>
            <a:spLocks/>
          </p:cNvSpPr>
          <p:nvPr/>
        </p:nvSpPr>
        <p:spPr bwMode="auto">
          <a:xfrm>
            <a:off x="3852466" y="2564731"/>
            <a:ext cx="1295400" cy="1871662"/>
          </a:xfrm>
          <a:custGeom>
            <a:avLst/>
            <a:gdLst>
              <a:gd name="T0" fmla="*/ 0 w 545"/>
              <a:gd name="T1" fmla="*/ 2147483647 h 1089"/>
              <a:gd name="T2" fmla="*/ 2147483647 w 545"/>
              <a:gd name="T3" fmla="*/ 2147483647 h 1089"/>
              <a:gd name="T4" fmla="*/ 2147483647 w 545"/>
              <a:gd name="T5" fmla="*/ 2147483647 h 1089"/>
              <a:gd name="T6" fmla="*/ 2147483647 w 545"/>
              <a:gd name="T7" fmla="*/ 0 h 1089"/>
              <a:gd name="T8" fmla="*/ 0 w 545"/>
              <a:gd name="T9" fmla="*/ 0 h 1089"/>
              <a:gd name="T10" fmla="*/ 0 w 545"/>
              <a:gd name="T11" fmla="*/ 2147483647 h 10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5"/>
              <a:gd name="T19" fmla="*/ 0 h 1089"/>
              <a:gd name="T20" fmla="*/ 545 w 545"/>
              <a:gd name="T21" fmla="*/ 1089 h 10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5" h="1089">
                <a:moveTo>
                  <a:pt x="0" y="1089"/>
                </a:moveTo>
                <a:lnTo>
                  <a:pt x="545" y="1089"/>
                </a:lnTo>
                <a:lnTo>
                  <a:pt x="545" y="318"/>
                </a:lnTo>
                <a:lnTo>
                  <a:pt x="318" y="0"/>
                </a:lnTo>
                <a:lnTo>
                  <a:pt x="0" y="0"/>
                </a:lnTo>
                <a:lnTo>
                  <a:pt x="0" y="1089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ED7EDD3B-CD0B-0C4C-9FD0-E9DCA2B772FB}" type="slidenum">
              <a:rPr lang="en-US" sz="1400">
                <a:latin typeface="+mn-lt"/>
              </a:rPr>
              <a:pPr eaLnBrk="1" hangingPunct="1">
                <a:defRPr/>
              </a:pPr>
              <a:t>92</a:t>
            </a:fld>
            <a:endParaRPr lang="en-US" sz="1400">
              <a:latin typeface="+mn-lt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640"/>
            <a:ext cx="8568183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/>
              <a:t>Zweig-basierte Anfragen direkt implementiert</a:t>
            </a:r>
            <a:endParaRPr lang="en-US" dirty="0">
              <a:latin typeface="+mn-lt"/>
              <a:ea typeface="ＭＳ Ｐゴシック" charset="0"/>
            </a:endParaRPr>
          </a:p>
        </p:txBody>
      </p:sp>
      <p:pic>
        <p:nvPicPr>
          <p:cNvPr id="11059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68440"/>
            <a:ext cx="1984375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6" name="Text Box 16"/>
          <p:cNvSpPr txBox="1">
            <a:spLocks noChangeArrowheads="1"/>
          </p:cNvSpPr>
          <p:nvPr/>
        </p:nvSpPr>
        <p:spPr bwMode="auto">
          <a:xfrm>
            <a:off x="755576" y="3789040"/>
            <a:ext cx="386691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for $b in doc(</a:t>
            </a:r>
            <a:r>
              <a:rPr lang="ja-JP" altLang="en-US" sz="1800" dirty="0" smtClean="0">
                <a:latin typeface="+mn-lt"/>
              </a:rPr>
              <a:t>“</a:t>
            </a:r>
            <a:r>
              <a:rPr lang="en-US" altLang="ja-JP" sz="1800" dirty="0" err="1" smtClean="0">
                <a:latin typeface="+mn-lt"/>
              </a:rPr>
              <a:t>books.xml</a:t>
            </a:r>
            <a:r>
              <a:rPr lang="ja-JP" altLang="en-US" sz="1800" dirty="0" smtClean="0">
                <a:latin typeface="+mn-lt"/>
              </a:rPr>
              <a:t>”</a:t>
            </a:r>
            <a:r>
              <a:rPr lang="en-US" altLang="ja-JP" sz="1800" dirty="0" smtClean="0">
                <a:latin typeface="+mn-lt"/>
              </a:rPr>
              <a:t>)//book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$a in $b//author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where contains($b/title,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XML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)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fn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err="1" smtClean="0">
                <a:latin typeface="+mn-lt"/>
              </a:rPr>
              <a:t>jane</a:t>
            </a:r>
            <a:r>
              <a:rPr lang="ja-JP" altLang="en-US" sz="1800" dirty="0" smtClean="0">
                <a:latin typeface="+mn-lt"/>
              </a:rPr>
              <a:t>’</a:t>
            </a:r>
            <a:r>
              <a:rPr lang="en-US" altLang="ja-JP" sz="1800" dirty="0" smtClean="0">
                <a:latin typeface="+mn-lt"/>
              </a:rPr>
              <a:t> and</a:t>
            </a: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      $a/</a:t>
            </a:r>
            <a:r>
              <a:rPr lang="en-US" sz="1800" dirty="0" err="1" smtClean="0">
                <a:latin typeface="+mn-lt"/>
              </a:rPr>
              <a:t>ln</a:t>
            </a:r>
            <a:r>
              <a:rPr lang="en-US" sz="1800" dirty="0" smtClean="0">
                <a:latin typeface="+mn-lt"/>
              </a:rPr>
              <a:t> = </a:t>
            </a:r>
            <a:r>
              <a:rPr lang="ja-JP" altLang="en-US" sz="1800" dirty="0" smtClean="0">
                <a:latin typeface="+mn-lt"/>
              </a:rPr>
              <a:t>‘</a:t>
            </a:r>
            <a:r>
              <a:rPr lang="en-US" altLang="ja-JP" sz="1800" dirty="0" smtClean="0">
                <a:latin typeface="+mn-lt"/>
              </a:rPr>
              <a:t>doe</a:t>
            </a:r>
            <a:r>
              <a:rPr lang="ja-JP" altLang="en-US" sz="1800" dirty="0" smtClean="0">
                <a:latin typeface="+mn-lt"/>
              </a:rPr>
              <a:t>’</a:t>
            </a:r>
            <a:endParaRPr lang="en-US" altLang="ja-JP" sz="1800" dirty="0" smtClean="0">
              <a:latin typeface="+mn-lt"/>
            </a:endParaRPr>
          </a:p>
          <a:p>
            <a:pPr eaLnBrk="1" hangingPunct="1">
              <a:defRPr/>
            </a:pPr>
            <a:r>
              <a:rPr lang="en-US" sz="1800" dirty="0" smtClean="0">
                <a:latin typeface="+mn-lt"/>
              </a:rPr>
              <a:t>return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   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&gt; $b/year &lt;</a:t>
            </a:r>
            <a:r>
              <a:rPr lang="en-US" sz="1800" dirty="0" err="1" smtClean="0">
                <a:latin typeface="+mn-lt"/>
              </a:rPr>
              <a:t>pubyear</a:t>
            </a:r>
            <a:r>
              <a:rPr lang="en-US" sz="1800" dirty="0" smtClean="0">
                <a:latin typeface="+mn-lt"/>
              </a:rPr>
              <a:t>/&gt;</a:t>
            </a:r>
            <a:br>
              <a:rPr lang="en-US" sz="1800" dirty="0" smtClean="0">
                <a:latin typeface="+mn-lt"/>
              </a:rPr>
            </a:br>
            <a:endParaRPr lang="en-US" sz="1800" dirty="0" smtClean="0">
              <a:latin typeface="+mn-lt"/>
            </a:endParaRPr>
          </a:p>
        </p:txBody>
      </p:sp>
      <p:sp>
        <p:nvSpPr>
          <p:cNvPr id="110597" name="Text Box 17"/>
          <p:cNvSpPr txBox="1">
            <a:spLocks noChangeArrowheads="1"/>
          </p:cNvSpPr>
          <p:nvPr/>
        </p:nvSpPr>
        <p:spPr bwMode="auto">
          <a:xfrm>
            <a:off x="1115616" y="2276872"/>
            <a:ext cx="7000209" cy="1040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800" dirty="0" err="1" smtClean="0">
                <a:latin typeface="+mn-lt"/>
              </a:rPr>
              <a:t>Finde</a:t>
            </a:r>
            <a:r>
              <a:rPr lang="en-US" sz="2800" dirty="0" smtClean="0">
                <a:latin typeface="+mn-lt"/>
              </a:rPr>
              <a:t> das </a:t>
            </a:r>
            <a:r>
              <a:rPr lang="en-US" sz="2800" dirty="0" err="1" smtClean="0">
                <a:latin typeface="+mn-lt"/>
              </a:rPr>
              <a:t>Publikationsjahr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aller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Bücher</a:t>
            </a:r>
            <a:endParaRPr lang="en-US" sz="2800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2800" dirty="0" err="1" smtClean="0">
                <a:latin typeface="+mn-lt"/>
              </a:rPr>
              <a:t>über</a:t>
            </a:r>
            <a:r>
              <a:rPr lang="en-US" sz="2800" dirty="0" smtClean="0">
                <a:latin typeface="+mn-lt"/>
              </a:rPr>
              <a:t> </a:t>
            </a:r>
            <a:r>
              <a:rPr lang="ja-JP" altLang="en-US" sz="2800" dirty="0" smtClean="0">
                <a:latin typeface="+mn-lt"/>
              </a:rPr>
              <a:t>“</a:t>
            </a:r>
            <a:r>
              <a:rPr lang="en-US" altLang="ja-JP" sz="2800" dirty="0" smtClean="0">
                <a:latin typeface="+mn-lt"/>
              </a:rPr>
              <a:t>XML</a:t>
            </a:r>
            <a:r>
              <a:rPr lang="ja-JP" altLang="en-US" sz="2800" dirty="0" smtClean="0">
                <a:latin typeface="+mn-lt"/>
              </a:rPr>
              <a:t>”</a:t>
            </a:r>
            <a:r>
              <a:rPr lang="en-US" altLang="ja-JP" sz="2800" dirty="0" smtClean="0">
                <a:latin typeface="+mn-lt"/>
              </a:rPr>
              <a:t> </a:t>
            </a:r>
            <a:r>
              <a:rPr lang="en-US" altLang="ja-JP" sz="2800" dirty="0" err="1" smtClean="0">
                <a:latin typeface="+mn-lt"/>
              </a:rPr>
              <a:t>geschrieben</a:t>
            </a:r>
            <a:r>
              <a:rPr lang="en-US" altLang="ja-JP" sz="2800" dirty="0" smtClean="0">
                <a:latin typeface="+mn-lt"/>
              </a:rPr>
              <a:t> von </a:t>
            </a:r>
            <a:r>
              <a:rPr lang="ja-JP" altLang="en-US" sz="2800" dirty="0" smtClean="0">
                <a:latin typeface="+mn-lt"/>
              </a:rPr>
              <a:t>“</a:t>
            </a:r>
            <a:r>
              <a:rPr lang="en-US" altLang="ja-JP" sz="2800" dirty="0" smtClean="0">
                <a:latin typeface="+mn-lt"/>
              </a:rPr>
              <a:t>Jane Doe</a:t>
            </a:r>
            <a:r>
              <a:rPr lang="ja-JP" altLang="en-US" sz="2800" dirty="0" smtClean="0">
                <a:latin typeface="+mn-lt"/>
              </a:rPr>
              <a:t>”</a:t>
            </a:r>
            <a:r>
              <a:rPr lang="en-US" altLang="ja-JP" sz="2800" dirty="0" smtClean="0">
                <a:latin typeface="+mn-lt"/>
              </a:rPr>
              <a:t>.</a:t>
            </a:r>
            <a:endParaRPr lang="en-US" sz="2800" dirty="0" smtClean="0">
              <a:latin typeface="+mn-lt"/>
            </a:endParaRPr>
          </a:p>
        </p:txBody>
      </p:sp>
      <p:sp>
        <p:nvSpPr>
          <p:cNvPr id="110598" name="Text Box 18"/>
          <p:cNvSpPr txBox="1">
            <a:spLocks noChangeArrowheads="1"/>
          </p:cNvSpPr>
          <p:nvPr/>
        </p:nvSpPr>
        <p:spPr bwMode="auto">
          <a:xfrm>
            <a:off x="685800" y="1447800"/>
            <a:ext cx="7643813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  <a:defRPr/>
            </a:pPr>
            <a:r>
              <a:rPr lang="en-US" sz="3200" dirty="0" err="1" smtClean="0">
                <a:latin typeface="+mn-lt"/>
              </a:rPr>
              <a:t>Beispiel</a:t>
            </a:r>
            <a:r>
              <a:rPr lang="en-US" sz="3200" dirty="0" smtClean="0">
                <a:latin typeface="+mn-lt"/>
              </a:rPr>
              <a:t>:</a:t>
            </a:r>
            <a:endParaRPr lang="en-US" dirty="0" smtClean="0">
              <a:latin typeface="+mn-lt"/>
            </a:endParaRPr>
          </a:p>
        </p:txBody>
      </p:sp>
      <p:grpSp>
        <p:nvGrpSpPr>
          <p:cNvPr id="110599" name="Gruppierung 16"/>
          <p:cNvGrpSpPr>
            <a:grpSpLocks/>
          </p:cNvGrpSpPr>
          <p:nvPr/>
        </p:nvGrpSpPr>
        <p:grpSpPr bwMode="auto">
          <a:xfrm>
            <a:off x="6633319" y="3789040"/>
            <a:ext cx="77788" cy="381000"/>
            <a:chOff x="152400" y="3429000"/>
            <a:chExt cx="76994" cy="381000"/>
          </a:xfrm>
        </p:grpSpPr>
        <p:cxnSp>
          <p:nvCxnSpPr>
            <p:cNvPr id="110600" name="Gerade Verbindung 13"/>
            <p:cNvCxnSpPr>
              <a:cxnSpLocks noChangeShapeType="1"/>
            </p:cNvCxnSpPr>
            <p:nvPr/>
          </p:nvCxnSpPr>
          <p:spPr bwMode="auto">
            <a:xfrm rot="5400000">
              <a:off x="-37306" y="3619500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601" name="Gerade Verbindung 15"/>
            <p:cNvCxnSpPr>
              <a:cxnSpLocks noChangeShapeType="1"/>
            </p:cNvCxnSpPr>
            <p:nvPr/>
          </p:nvCxnSpPr>
          <p:spPr bwMode="auto">
            <a:xfrm rot="5400000">
              <a:off x="38894" y="3618706"/>
              <a:ext cx="3802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A90FBE3-F27F-3741-9CD6-E090FF4F9916}" type="slidenum">
              <a:rPr lang="en-US" sz="1400">
                <a:latin typeface="+mn-lt"/>
              </a:rPr>
              <a:pPr eaLnBrk="1" hangingPunct="1">
                <a:defRPr/>
              </a:pPr>
              <a:t>93</a:t>
            </a:fld>
            <a:endParaRPr lang="en-US" sz="1400">
              <a:latin typeface="+mn-lt"/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Indexierung</a:t>
            </a:r>
            <a:r>
              <a:rPr lang="en-US" dirty="0" smtClean="0">
                <a:ea typeface="ＭＳ Ｐゴシック" charset="0"/>
              </a:rPr>
              <a:t> (D-</a:t>
            </a:r>
            <a:r>
              <a:rPr lang="en-US" dirty="0" err="1" smtClean="0">
                <a:ea typeface="ＭＳ Ｐゴシック" charset="0"/>
              </a:rPr>
              <a:t>Beschriftung</a:t>
            </a:r>
            <a:r>
              <a:rPr lang="en-US" dirty="0" smtClean="0">
                <a:ea typeface="ＭＳ Ｐゴシック" charset="0"/>
              </a:rPr>
              <a:t>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68760"/>
            <a:ext cx="8650288" cy="4608512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err="1" smtClean="0">
                <a:ea typeface="ＭＳ Ｐゴシック" charset="0"/>
              </a:rPr>
              <a:t>Elementpositionen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dirty="0" err="1" smtClean="0">
                <a:ea typeface="ＭＳ Ｐゴシック" charset="0"/>
              </a:rPr>
              <a:t>durch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dirty="0" err="1" smtClean="0">
                <a:ea typeface="ＭＳ Ｐゴシック" charset="0"/>
              </a:rPr>
              <a:t>Tupel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dirty="0" err="1" smtClean="0">
                <a:ea typeface="ＭＳ Ｐゴシック" charset="0"/>
              </a:rPr>
              <a:t>repräsentiert</a:t>
            </a:r>
            <a:r>
              <a:rPr lang="en-US" sz="3000" dirty="0">
                <a:ea typeface="ＭＳ Ｐゴシック" charset="0"/>
              </a:rPr>
              <a:t/>
            </a:r>
            <a:br>
              <a:rPr lang="en-US" sz="3000" dirty="0">
                <a:ea typeface="ＭＳ Ｐゴシック" charset="0"/>
              </a:rPr>
            </a:br>
            <a:r>
              <a:rPr lang="en-US" sz="3000" dirty="0">
                <a:ea typeface="ＭＳ Ｐゴシック" charset="0"/>
              </a:rPr>
              <a:t>(</a:t>
            </a:r>
            <a:r>
              <a:rPr lang="en-US" sz="3000" b="1" dirty="0" err="1">
                <a:ea typeface="ＭＳ Ｐゴシック" charset="0"/>
              </a:rPr>
              <a:t>DocID</a:t>
            </a:r>
            <a:r>
              <a:rPr lang="en-US" sz="3000" b="1" dirty="0">
                <a:ea typeface="ＭＳ Ｐゴシック" charset="0"/>
              </a:rPr>
              <a:t>, </a:t>
            </a:r>
            <a:r>
              <a:rPr lang="en-US" sz="3000" b="1" dirty="0" err="1" smtClean="0">
                <a:ea typeface="ＭＳ Ｐゴシック" charset="0"/>
              </a:rPr>
              <a:t>Links:Rechts</a:t>
            </a:r>
            <a:r>
              <a:rPr lang="en-US" sz="3000" b="1" dirty="0" smtClean="0">
                <a:ea typeface="ＭＳ Ｐゴシック" charset="0"/>
              </a:rPr>
              <a:t>, </a:t>
            </a:r>
            <a:r>
              <a:rPr lang="en-US" sz="3000" b="1" dirty="0" err="1" smtClean="0">
                <a:ea typeface="ＭＳ Ｐゴシック" charset="0"/>
              </a:rPr>
              <a:t>Ebene</a:t>
            </a:r>
            <a:r>
              <a:rPr lang="en-US" sz="3000" dirty="0" smtClean="0">
                <a:ea typeface="ＭＳ Ｐゴシック" charset="0"/>
              </a:rPr>
              <a:t>)</a:t>
            </a:r>
            <a:r>
              <a:rPr lang="en-US" sz="3000" dirty="0">
                <a:ea typeface="ＭＳ Ｐゴシック" charset="0"/>
              </a:rPr>
              <a:t>, </a:t>
            </a:r>
            <a:r>
              <a:rPr lang="en-US" sz="3000" dirty="0" smtClean="0">
                <a:ea typeface="ＭＳ Ｐゴシック" charset="0"/>
              </a:rPr>
              <a:t/>
            </a:r>
            <a:br>
              <a:rPr lang="en-US" sz="3000" dirty="0" smtClean="0">
                <a:ea typeface="ＭＳ Ｐゴシック" charset="0"/>
              </a:rPr>
            </a:br>
            <a:r>
              <a:rPr lang="en-US" sz="3000" dirty="0" err="1" smtClean="0">
                <a:ea typeface="ＭＳ Ｐゴシック" charset="0"/>
              </a:rPr>
              <a:t>Sortierung</a:t>
            </a:r>
            <a:r>
              <a:rPr lang="en-US" sz="3000" dirty="0" smtClean="0">
                <a:ea typeface="ＭＳ Ｐゴシック" charset="0"/>
              </a:rPr>
              <a:t> in </a:t>
            </a:r>
            <a:r>
              <a:rPr lang="en-US" sz="3000" dirty="0" err="1" smtClean="0">
                <a:ea typeface="ＭＳ Ｐゴシック" charset="0"/>
              </a:rPr>
              <a:t>Überlaufliste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dirty="0" err="1" smtClean="0">
                <a:ea typeface="ＭＳ Ｐゴシック" charset="0"/>
              </a:rPr>
              <a:t>nach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b="1" dirty="0" smtClean="0">
                <a:ea typeface="ＭＳ Ｐゴシック" charset="0"/>
              </a:rPr>
              <a:t>Links</a:t>
            </a:r>
            <a:endParaRPr lang="en-US" sz="3000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sz="3000" dirty="0" smtClean="0">
                <a:ea typeface="ＭＳ Ｐゴシック" charset="0"/>
              </a:rPr>
              <a:t>Kind und </a:t>
            </a:r>
            <a:r>
              <a:rPr lang="en-US" sz="3000" dirty="0" err="1" smtClean="0">
                <a:ea typeface="ＭＳ Ｐゴシック" charset="0"/>
              </a:rPr>
              <a:t>Nachfolger-Beziehung</a:t>
            </a:r>
            <a:r>
              <a:rPr lang="en-US" sz="3000" dirty="0" smtClean="0">
                <a:ea typeface="ＭＳ Ｐゴシック" charset="0"/>
              </a:rPr>
              <a:t> </a:t>
            </a:r>
            <a:r>
              <a:rPr lang="en-US" sz="3000" dirty="0" err="1" smtClean="0">
                <a:ea typeface="ＭＳ Ｐゴシック" charset="0"/>
              </a:rPr>
              <a:t>bestimmbar</a:t>
            </a:r>
            <a:endParaRPr lang="en-US" sz="3000" dirty="0">
              <a:ea typeface="ＭＳ Ｐゴシック" charset="0"/>
            </a:endParaRPr>
          </a:p>
        </p:txBody>
      </p:sp>
      <p:graphicFrame>
        <p:nvGraphicFramePr>
          <p:cNvPr id="11469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725989"/>
              </p:ext>
            </p:extLst>
          </p:nvPr>
        </p:nvGraphicFramePr>
        <p:xfrm>
          <a:off x="1008112" y="3495129"/>
          <a:ext cx="4572000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5" name="VISIO" r:id="rId3" imgW="3632200" imgH="2120900" progId="Visio.Drawing.6">
                  <p:embed/>
                </p:oleObj>
              </mc:Choice>
              <mc:Fallback>
                <p:oleObj name="VISIO" r:id="rId3" imgW="3632200" imgH="21209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112" y="3495129"/>
                        <a:ext cx="4572000" cy="267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2200"/>
            <a:ext cx="1008063" cy="1968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A3CDD921-184C-E24C-9300-73BF2A7DAEC4}" type="slidenum">
              <a:rPr lang="en-US" sz="1400">
                <a:latin typeface="+mn-lt"/>
              </a:rPr>
              <a:pPr eaLnBrk="1" hangingPunct="1">
                <a:defRPr/>
              </a:pPr>
              <a:t>94</a:t>
            </a:fld>
            <a:endParaRPr lang="en-US" sz="1400">
              <a:latin typeface="+mn-lt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ＭＳ Ｐゴシック" charset="0"/>
              </a:rPr>
              <a:t>Frühere</a:t>
            </a:r>
            <a:r>
              <a:rPr lang="en-US" dirty="0" smtClean="0">
                <a:latin typeface="+mn-lt"/>
                <a:ea typeface="ＭＳ Ｐゴシック" charset="0"/>
              </a:rPr>
              <a:t> </a:t>
            </a:r>
            <a:r>
              <a:rPr lang="en-US" dirty="0" err="1" smtClean="0">
                <a:latin typeface="+mn-lt"/>
                <a:ea typeface="ＭＳ Ｐゴシック" charset="0"/>
              </a:rPr>
              <a:t>Ansätze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649" y="1124744"/>
            <a:ext cx="8345487" cy="46085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Basierend</a:t>
            </a:r>
            <a:r>
              <a:rPr lang="en-US" dirty="0" smtClean="0">
                <a:ea typeface="ＭＳ Ｐゴシック" charset="0"/>
              </a:rPr>
              <a:t> auf </a:t>
            </a:r>
            <a:r>
              <a:rPr lang="en-US" dirty="0" err="1" smtClean="0">
                <a:ea typeface="ＭＳ Ｐゴシック" charset="0"/>
              </a:rPr>
              <a:t>binären</a:t>
            </a:r>
            <a:r>
              <a:rPr lang="en-US" dirty="0" smtClean="0">
                <a:ea typeface="ＭＳ Ｐゴシック" charset="0"/>
              </a:rPr>
              <a:t> Joins </a:t>
            </a:r>
            <a:r>
              <a:rPr lang="en-US" sz="2400" dirty="0" smtClean="0">
                <a:ea typeface="ＭＳ Ｐゴシック" charset="0"/>
              </a:rPr>
              <a:t>[Zhang</a:t>
            </a:r>
            <a:r>
              <a:rPr lang="en-US" altLang="ja-JP" sz="2400" dirty="0" smtClean="0">
                <a:ea typeface="ＭＳ Ｐゴシック" charset="0"/>
              </a:rPr>
              <a:t> 01, Al-Khalifa 02].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Dekomposieren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Anfrage</a:t>
            </a:r>
            <a:r>
              <a:rPr lang="en-US" dirty="0" smtClean="0">
                <a:ea typeface="ＭＳ Ｐゴシック" charset="0"/>
              </a:rPr>
              <a:t> in </a:t>
            </a:r>
            <a:r>
              <a:rPr lang="en-US" dirty="0" err="1" smtClean="0">
                <a:ea typeface="ＭＳ Ｐゴシック" charset="0"/>
              </a:rPr>
              <a:t>binäre</a:t>
            </a:r>
            <a:r>
              <a:rPr lang="en-US" dirty="0" smtClean="0">
                <a:ea typeface="ＭＳ Ｐゴシック" charset="0"/>
              </a:rPr>
              <a:t> Join-</a:t>
            </a:r>
            <a:r>
              <a:rPr lang="en-US" dirty="0" err="1" smtClean="0">
                <a:ea typeface="ＭＳ Ｐゴシック" charset="0"/>
              </a:rPr>
              <a:t>Operationen</a:t>
            </a:r>
            <a:endParaRPr lang="en-US" dirty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Bestimme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binäre</a:t>
            </a:r>
            <a:r>
              <a:rPr lang="en-US" dirty="0" smtClean="0">
                <a:ea typeface="ＭＳ Ｐゴシック" charset="0"/>
              </a:rPr>
              <a:t> Joins in </a:t>
            </a:r>
            <a:r>
              <a:rPr lang="en-US" dirty="0" err="1" smtClean="0">
                <a:ea typeface="ＭＳ Ｐゴシック" charset="0"/>
              </a:rPr>
              <a:t>Bezug</a:t>
            </a:r>
            <a:r>
              <a:rPr lang="en-US" dirty="0" smtClean="0">
                <a:ea typeface="ＭＳ Ｐゴシック" charset="0"/>
              </a:rPr>
              <a:t> auf XML-DB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Kombination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dieser</a:t>
            </a:r>
            <a:r>
              <a:rPr lang="en-US" dirty="0" smtClean="0">
                <a:ea typeface="ＭＳ Ｐゴシック" charset="0"/>
              </a:rPr>
              <a:t> Basis </a:t>
            </a:r>
            <a:r>
              <a:rPr lang="en-US" dirty="0" err="1" smtClean="0">
                <a:ea typeface="ＭＳ Ｐゴシック" charset="0"/>
              </a:rPr>
              <a:t>über</a:t>
            </a:r>
            <a:r>
              <a:rPr lang="en-US" dirty="0" smtClean="0">
                <a:ea typeface="ＭＳ Ｐゴシック" charset="0"/>
              </a:rPr>
              <a:t> D-Join</a:t>
            </a:r>
            <a:endParaRPr lang="en-US" dirty="0">
              <a:ea typeface="ＭＳ Ｐゴシック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339752" y="5951021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smtClean="0">
                <a:solidFill>
                  <a:schemeClr val="accent2"/>
                </a:solidFill>
              </a:rPr>
              <a:t>[Al-Khalifa 02] </a:t>
            </a:r>
            <a:r>
              <a:rPr lang="de-DE" sz="1200" dirty="0" err="1" smtClean="0">
                <a:solidFill>
                  <a:schemeClr val="accent2"/>
                </a:solidFill>
              </a:rPr>
              <a:t>Shurug</a:t>
            </a:r>
            <a:r>
              <a:rPr lang="de-DE" sz="1200" dirty="0" smtClean="0">
                <a:solidFill>
                  <a:schemeClr val="accent2"/>
                </a:solidFill>
              </a:rPr>
              <a:t> </a:t>
            </a:r>
            <a:r>
              <a:rPr lang="de-DE" sz="1200" dirty="0">
                <a:solidFill>
                  <a:schemeClr val="accent2"/>
                </a:solidFill>
              </a:rPr>
              <a:t>Al-</a:t>
            </a:r>
            <a:r>
              <a:rPr lang="de-DE" sz="1200" dirty="0" err="1">
                <a:solidFill>
                  <a:schemeClr val="accent2"/>
                </a:solidFill>
              </a:rPr>
              <a:t>khalifa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err="1">
                <a:solidFill>
                  <a:schemeClr val="accent2"/>
                </a:solidFill>
              </a:rPr>
              <a:t>Jignesh</a:t>
            </a:r>
            <a:r>
              <a:rPr lang="de-DE" sz="1200" dirty="0">
                <a:solidFill>
                  <a:schemeClr val="accent2"/>
                </a:solidFill>
              </a:rPr>
              <a:t> M. Patel, H. V. </a:t>
            </a:r>
            <a:r>
              <a:rPr lang="de-DE" sz="1200" dirty="0" err="1">
                <a:solidFill>
                  <a:schemeClr val="accent2"/>
                </a:solidFill>
              </a:rPr>
              <a:t>Jagadish</a:t>
            </a:r>
            <a:r>
              <a:rPr lang="de-DE" sz="1200" dirty="0">
                <a:solidFill>
                  <a:schemeClr val="accent2"/>
                </a:solidFill>
              </a:rPr>
              <a:t>, </a:t>
            </a:r>
            <a:r>
              <a:rPr lang="de-DE" sz="1200" dirty="0" err="1">
                <a:solidFill>
                  <a:schemeClr val="accent2"/>
                </a:solidFill>
              </a:rPr>
              <a:t>Divesh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Srivastava</a:t>
            </a:r>
            <a:r>
              <a:rPr lang="de-DE" sz="1200" dirty="0">
                <a:solidFill>
                  <a:schemeClr val="accent2"/>
                </a:solidFill>
              </a:rPr>
              <a:t>, Nick </a:t>
            </a:r>
            <a:r>
              <a:rPr lang="de-DE" sz="1200" dirty="0" err="1">
                <a:solidFill>
                  <a:schemeClr val="accent2"/>
                </a:solidFill>
              </a:rPr>
              <a:t>Koudas</a:t>
            </a:r>
            <a:r>
              <a:rPr lang="de-DE" sz="1200" dirty="0">
                <a:solidFill>
                  <a:schemeClr val="accent2"/>
                </a:solidFill>
              </a:rPr>
              <a:t> &amp; </a:t>
            </a:r>
            <a:r>
              <a:rPr lang="de-DE" sz="1200" dirty="0" err="1">
                <a:solidFill>
                  <a:schemeClr val="accent2"/>
                </a:solidFill>
              </a:rPr>
              <a:t>Yuqing</a:t>
            </a:r>
            <a:r>
              <a:rPr lang="de-DE" sz="1200" dirty="0">
                <a:solidFill>
                  <a:schemeClr val="accent2"/>
                </a:solidFill>
              </a:rPr>
              <a:t> Wu. </a:t>
            </a:r>
            <a:r>
              <a:rPr lang="de-DE" sz="1200" dirty="0" err="1">
                <a:solidFill>
                  <a:schemeClr val="accent2"/>
                </a:solidFill>
              </a:rPr>
              <a:t>Structural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joins</a:t>
            </a:r>
            <a:r>
              <a:rPr lang="de-DE" sz="1200" dirty="0">
                <a:solidFill>
                  <a:schemeClr val="accent2"/>
                </a:solidFill>
              </a:rPr>
              <a:t>: A Primitive </a:t>
            </a:r>
            <a:r>
              <a:rPr lang="de-DE" sz="1200" dirty="0" err="1">
                <a:solidFill>
                  <a:schemeClr val="accent2"/>
                </a:solidFill>
              </a:rPr>
              <a:t>for</a:t>
            </a:r>
            <a:r>
              <a:rPr lang="de-DE" sz="1200" dirty="0">
                <a:solidFill>
                  <a:schemeClr val="accent2"/>
                </a:solidFill>
              </a:rPr>
              <a:t> </a:t>
            </a:r>
            <a:r>
              <a:rPr lang="de-DE" sz="1200" dirty="0" err="1">
                <a:solidFill>
                  <a:schemeClr val="accent2"/>
                </a:solidFill>
              </a:rPr>
              <a:t>Efficient</a:t>
            </a:r>
            <a:r>
              <a:rPr lang="de-DE" sz="1200" dirty="0">
                <a:solidFill>
                  <a:schemeClr val="accent2"/>
                </a:solidFill>
              </a:rPr>
              <a:t> XML Query Pattern </a:t>
            </a:r>
            <a:r>
              <a:rPr lang="de-DE" sz="1200" dirty="0" err="1">
                <a:solidFill>
                  <a:schemeClr val="accent2"/>
                </a:solidFill>
              </a:rPr>
              <a:t>Matching</a:t>
            </a:r>
            <a:r>
              <a:rPr lang="de-DE" sz="1200" dirty="0">
                <a:solidFill>
                  <a:schemeClr val="accent2"/>
                </a:solidFill>
              </a:rPr>
              <a:t>. In </a:t>
            </a:r>
            <a:r>
              <a:rPr lang="de-DE" sz="1200" dirty="0" err="1">
                <a:solidFill>
                  <a:schemeClr val="accent2"/>
                </a:solidFill>
              </a:rPr>
              <a:t>Proc</a:t>
            </a:r>
            <a:r>
              <a:rPr lang="de-DE" sz="1200" dirty="0">
                <a:solidFill>
                  <a:schemeClr val="accent2"/>
                </a:solidFill>
              </a:rPr>
              <a:t>. ICDE, </a:t>
            </a:r>
            <a:r>
              <a:rPr lang="de-DE" sz="1200" dirty="0" err="1">
                <a:solidFill>
                  <a:schemeClr val="accent2"/>
                </a:solidFill>
              </a:rPr>
              <a:t>pages</a:t>
            </a:r>
            <a:r>
              <a:rPr lang="de-DE" sz="1200" dirty="0">
                <a:solidFill>
                  <a:schemeClr val="accent2"/>
                </a:solidFill>
              </a:rPr>
              <a:t> 141–152, </a:t>
            </a:r>
            <a:r>
              <a:rPr lang="de-DE" sz="1200" b="1" dirty="0">
                <a:solidFill>
                  <a:srgbClr val="FF0000"/>
                </a:solidFill>
              </a:rPr>
              <a:t>2002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sp>
        <p:nvSpPr>
          <p:cNvPr id="3" name="Rechteck 2"/>
          <p:cNvSpPr/>
          <p:nvPr/>
        </p:nvSpPr>
        <p:spPr>
          <a:xfrm>
            <a:off x="4211960" y="0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chemeClr val="accent2"/>
                </a:solidFill>
              </a:rPr>
              <a:t>[Zhang 01] C. Zhang, J. </a:t>
            </a:r>
            <a:r>
              <a:rPr lang="de-DE" sz="1200" dirty="0" err="1">
                <a:solidFill>
                  <a:schemeClr val="accent2"/>
                </a:solidFill>
              </a:rPr>
              <a:t>Naughton</a:t>
            </a:r>
            <a:r>
              <a:rPr lang="de-DE" sz="1200" dirty="0">
                <a:solidFill>
                  <a:schemeClr val="accent2"/>
                </a:solidFill>
              </a:rPr>
              <a:t>, D. </a:t>
            </a:r>
            <a:r>
              <a:rPr lang="de-DE" sz="1200" dirty="0" err="1">
                <a:solidFill>
                  <a:schemeClr val="accent2"/>
                </a:solidFill>
              </a:rPr>
              <a:t>DeWitt</a:t>
            </a:r>
            <a:r>
              <a:rPr lang="de-DE" sz="1200" dirty="0">
                <a:solidFill>
                  <a:schemeClr val="accent2"/>
                </a:solidFill>
              </a:rPr>
              <a:t>, Q. Luo, G. </a:t>
            </a:r>
            <a:r>
              <a:rPr lang="de-DE" sz="1200" dirty="0" err="1">
                <a:solidFill>
                  <a:schemeClr val="accent2"/>
                </a:solidFill>
              </a:rPr>
              <a:t>Lohman</a:t>
            </a:r>
            <a:r>
              <a:rPr lang="de-DE" sz="1200" dirty="0">
                <a:solidFill>
                  <a:schemeClr val="accent2"/>
                </a:solidFill>
              </a:rPr>
              <a:t>, On </a:t>
            </a:r>
            <a:r>
              <a:rPr lang="de-DE" sz="1200" dirty="0" err="1">
                <a:solidFill>
                  <a:schemeClr val="accent2"/>
                </a:solidFill>
              </a:rPr>
              <a:t>Supporting</a:t>
            </a:r>
            <a:r>
              <a:rPr lang="de-DE" sz="1200" dirty="0">
                <a:solidFill>
                  <a:schemeClr val="accent2"/>
                </a:solidFill>
              </a:rPr>
              <a:t> Containment </a:t>
            </a:r>
            <a:r>
              <a:rPr lang="de-DE" sz="1200" dirty="0" err="1">
                <a:solidFill>
                  <a:schemeClr val="accent2"/>
                </a:solidFill>
              </a:rPr>
              <a:t>Queries</a:t>
            </a:r>
            <a:r>
              <a:rPr lang="de-DE" sz="1200" dirty="0">
                <a:solidFill>
                  <a:schemeClr val="accent2"/>
                </a:solidFill>
              </a:rPr>
              <a:t> in Relational Database Management Systems, In SIGMOD 2001, pp. 425-436, </a:t>
            </a:r>
            <a:r>
              <a:rPr lang="de-DE" sz="1200" b="1" dirty="0" smtClean="0">
                <a:solidFill>
                  <a:srgbClr val="FF0000"/>
                </a:solidFill>
              </a:rPr>
              <a:t>2001</a:t>
            </a:r>
            <a:r>
              <a:rPr lang="de-DE" sz="1200" dirty="0" smtClean="0">
                <a:solidFill>
                  <a:schemeClr val="accent2"/>
                </a:solidFill>
              </a:rPr>
              <a:t>.</a:t>
            </a:r>
            <a:endParaRPr lang="de-DE" sz="1200" dirty="0">
              <a:solidFill>
                <a:schemeClr val="accent2"/>
              </a:solidFill>
            </a:endParaRPr>
          </a:p>
        </p:txBody>
      </p:sp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06280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2224336" y="4514230"/>
            <a:ext cx="509626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+mn-lt"/>
              </a:rPr>
              <a:t>- ((</a:t>
            </a:r>
            <a:r>
              <a:rPr lang="en-US" dirty="0" smtClean="0">
                <a:latin typeface="+mn-lt"/>
              </a:rPr>
              <a:t>book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title) </a:t>
            </a:r>
            <a:r>
              <a:rPr lang="en-US" dirty="0" smtClean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XML)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(year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2000)</a:t>
            </a:r>
          </a:p>
          <a:p>
            <a:pPr eaLnBrk="1" hangingPunct="1">
              <a:buFontTx/>
              <a:buChar char="-"/>
            </a:pPr>
            <a:r>
              <a:rPr lang="en-US" dirty="0" smtClean="0">
                <a:latin typeface="+mn-lt"/>
              </a:rPr>
              <a:t> (</a:t>
            </a:r>
            <a:r>
              <a:rPr lang="en-US" dirty="0">
                <a:latin typeface="+mn-lt"/>
              </a:rPr>
              <a:t>((book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year)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2000)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title) </a:t>
            </a:r>
            <a:r>
              <a:rPr lang="en-US" dirty="0"/>
              <a:t>⋈</a:t>
            </a:r>
            <a:r>
              <a:rPr lang="en-US" dirty="0" smtClean="0">
                <a:latin typeface="+mn-lt"/>
              </a:rPr>
              <a:t> XML</a:t>
            </a:r>
          </a:p>
          <a:p>
            <a:pPr eaLnBrk="1" hangingPunct="1"/>
            <a:r>
              <a:rPr lang="en-US" dirty="0" err="1" smtClean="0">
                <a:latin typeface="+mn-lt"/>
              </a:rPr>
              <a:t>Viele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andere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Möglichkeiten</a:t>
            </a:r>
            <a:r>
              <a:rPr lang="en-US" dirty="0" smtClean="0">
                <a:latin typeface="+mn-lt"/>
              </a:rPr>
              <a:t>…</a:t>
            </a:r>
            <a:endParaRPr lang="en-US" dirty="0">
              <a:latin typeface="+mn-lt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83568" y="1124745"/>
            <a:ext cx="8345487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endParaRPr lang="en-US" dirty="0" smtClean="0">
              <a:ea typeface="ＭＳ Ｐゴシック" charset="0"/>
            </a:endParaRP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  <a:p>
            <a:pPr eaLnBrk="1" hangingPunct="1">
              <a:defRPr/>
            </a:pPr>
            <a:r>
              <a:rPr lang="en-US" dirty="0" err="1" smtClean="0">
                <a:ea typeface="ＭＳ Ｐゴシック" charset="0"/>
              </a:rPr>
              <a:t>Nachteile</a:t>
            </a:r>
            <a:r>
              <a:rPr lang="en-US" dirty="0" smtClean="0">
                <a:ea typeface="ＭＳ Ｐゴシック" charset="0"/>
              </a:rPr>
              <a:t>:</a:t>
            </a: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Umfassende</a:t>
            </a:r>
            <a:r>
              <a:rPr lang="en-US" dirty="0" smtClean="0">
                <a:ea typeface="ＭＳ Ｐゴシック" charset="0"/>
              </a:rPr>
              <a:t> SQL-</a:t>
            </a:r>
            <a:r>
              <a:rPr lang="en-US" dirty="0" err="1" smtClean="0">
                <a:ea typeface="ＭＳ Ｐゴシック" charset="0"/>
              </a:rPr>
              <a:t>Optimierung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nötig</a:t>
            </a:r>
            <a:endParaRPr lang="en-US" dirty="0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en-US" dirty="0" err="1" smtClean="0">
                <a:ea typeface="ＭＳ Ｐゴシック" charset="0"/>
              </a:rPr>
              <a:t>Zwischenresultate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können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groß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sein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0EC0DE2-2527-5C41-8796-AEEB00BB691C}" type="slidenum">
              <a:rPr lang="en-US" altLang="zh-TW" sz="1400">
                <a:latin typeface="+mn-lt"/>
              </a:rPr>
              <a:pPr eaLnBrk="1" hangingPunct="1">
                <a:defRPr/>
              </a:pPr>
              <a:t>95</a:t>
            </a:fld>
            <a:endParaRPr lang="en-US" altLang="zh-TW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CN" dirty="0" err="1" smtClean="0">
                <a:latin typeface="+mn-lt"/>
                <a:ea typeface="宋体" charset="0"/>
                <a:cs typeface="宋体" charset="0"/>
              </a:rPr>
              <a:t>Binäre</a:t>
            </a:r>
            <a:r>
              <a:rPr lang="en-US" altLang="zh-CN" dirty="0" smtClean="0">
                <a:latin typeface="+mn-lt"/>
                <a:ea typeface="宋体" charset="0"/>
                <a:cs typeface="宋体" charset="0"/>
              </a:rPr>
              <a:t> </a:t>
            </a:r>
            <a:r>
              <a:rPr lang="en-US" altLang="zh-CN" dirty="0" err="1" smtClean="0">
                <a:latin typeface="+mn-lt"/>
                <a:ea typeface="宋体" charset="0"/>
                <a:cs typeface="宋体" charset="0"/>
              </a:rPr>
              <a:t>strukturelle</a:t>
            </a:r>
            <a:r>
              <a:rPr lang="en-US" altLang="zh-CN" dirty="0">
                <a:latin typeface="+mn-lt"/>
                <a:ea typeface="宋体" charset="0"/>
                <a:cs typeface="宋体" charset="0"/>
              </a:rPr>
              <a:t> </a:t>
            </a:r>
            <a:r>
              <a:rPr lang="en-US" altLang="zh-CN" dirty="0" smtClean="0">
                <a:latin typeface="+mn-lt"/>
                <a:ea typeface="宋体" charset="0"/>
                <a:cs typeface="宋体" charset="0"/>
              </a:rPr>
              <a:t>Joins</a:t>
            </a:r>
            <a:endParaRPr lang="en-US" altLang="zh-TW" dirty="0">
              <a:latin typeface="+mn-lt"/>
              <a:ea typeface="宋体" charset="0"/>
              <a:cs typeface="宋体" charset="0"/>
            </a:endParaRPr>
          </a:p>
        </p:txBody>
      </p:sp>
      <p:pic>
        <p:nvPicPr>
          <p:cNvPr id="1177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628775"/>
            <a:ext cx="496252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764" name="Group 20"/>
          <p:cNvGrpSpPr>
            <a:grpSpLocks/>
          </p:cNvGrpSpPr>
          <p:nvPr/>
        </p:nvGrpSpPr>
        <p:grpSpPr bwMode="auto">
          <a:xfrm>
            <a:off x="1403350" y="2492375"/>
            <a:ext cx="1368425" cy="1560513"/>
            <a:chOff x="884" y="1570"/>
            <a:chExt cx="862" cy="983"/>
          </a:xfrm>
        </p:grpSpPr>
        <p:sp>
          <p:nvSpPr>
            <p:cNvPr id="117790" name="Text Box 6"/>
            <p:cNvSpPr txBox="1">
              <a:spLocks noChangeArrowheads="1"/>
            </p:cNvSpPr>
            <p:nvPr/>
          </p:nvSpPr>
          <p:spPr bwMode="auto">
            <a:xfrm>
              <a:off x="975" y="1570"/>
              <a:ext cx="63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author</a:t>
              </a:r>
            </a:p>
          </p:txBody>
        </p:sp>
        <p:sp>
          <p:nvSpPr>
            <p:cNvPr id="117791" name="Text Box 7"/>
            <p:cNvSpPr txBox="1">
              <a:spLocks noChangeArrowheads="1"/>
            </p:cNvSpPr>
            <p:nvPr/>
          </p:nvSpPr>
          <p:spPr bwMode="auto">
            <a:xfrm>
              <a:off x="974" y="1933"/>
              <a:ext cx="27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fn</a:t>
              </a:r>
            </a:p>
          </p:txBody>
        </p:sp>
        <p:sp>
          <p:nvSpPr>
            <p:cNvPr id="117792" name="Text Box 8"/>
            <p:cNvSpPr txBox="1">
              <a:spLocks noChangeArrowheads="1"/>
            </p:cNvSpPr>
            <p:nvPr/>
          </p:nvSpPr>
          <p:spPr bwMode="auto">
            <a:xfrm>
              <a:off x="1337" y="1934"/>
              <a:ext cx="27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ln</a:t>
              </a:r>
            </a:p>
          </p:txBody>
        </p:sp>
        <p:sp>
          <p:nvSpPr>
            <p:cNvPr id="117793" name="Text Box 9"/>
            <p:cNvSpPr txBox="1">
              <a:spLocks noChangeArrowheads="1"/>
            </p:cNvSpPr>
            <p:nvPr/>
          </p:nvSpPr>
          <p:spPr bwMode="auto">
            <a:xfrm>
              <a:off x="884" y="2301"/>
              <a:ext cx="49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jane</a:t>
              </a:r>
            </a:p>
          </p:txBody>
        </p:sp>
        <p:sp>
          <p:nvSpPr>
            <p:cNvPr id="117794" name="Text Box 10"/>
            <p:cNvSpPr txBox="1">
              <a:spLocks noChangeArrowheads="1"/>
            </p:cNvSpPr>
            <p:nvPr/>
          </p:nvSpPr>
          <p:spPr bwMode="auto">
            <a:xfrm>
              <a:off x="1292" y="2301"/>
              <a:ext cx="4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2000">
                  <a:latin typeface="+mn-lt"/>
                </a:rPr>
                <a:t>doe</a:t>
              </a:r>
            </a:p>
          </p:txBody>
        </p:sp>
        <p:cxnSp>
          <p:nvCxnSpPr>
            <p:cNvPr id="117795" name="AutoShape 14"/>
            <p:cNvCxnSpPr>
              <a:cxnSpLocks noChangeShapeType="1"/>
            </p:cNvCxnSpPr>
            <p:nvPr/>
          </p:nvCxnSpPr>
          <p:spPr bwMode="auto">
            <a:xfrm rot="5400000" flipH="1" flipV="1">
              <a:off x="1519" y="2301"/>
              <a:ext cx="1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796" name="Line 16"/>
            <p:cNvSpPr>
              <a:spLocks noChangeShapeType="1"/>
            </p:cNvSpPr>
            <p:nvPr/>
          </p:nvSpPr>
          <p:spPr bwMode="auto">
            <a:xfrm>
              <a:off x="1111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7" name="Line 17"/>
            <p:cNvSpPr>
              <a:spLocks noChangeShapeType="1"/>
            </p:cNvSpPr>
            <p:nvPr/>
          </p:nvSpPr>
          <p:spPr bwMode="auto">
            <a:xfrm>
              <a:off x="1474" y="2165"/>
              <a:ext cx="0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8" name="Line 18"/>
            <p:cNvSpPr>
              <a:spLocks noChangeShapeType="1"/>
            </p:cNvSpPr>
            <p:nvPr/>
          </p:nvSpPr>
          <p:spPr bwMode="auto">
            <a:xfrm flipH="1">
              <a:off x="1111" y="1797"/>
              <a:ext cx="136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  <p:sp>
          <p:nvSpPr>
            <p:cNvPr id="117799" name="Line 19"/>
            <p:cNvSpPr>
              <a:spLocks noChangeShapeType="1"/>
            </p:cNvSpPr>
            <p:nvPr/>
          </p:nvSpPr>
          <p:spPr bwMode="auto">
            <a:xfrm>
              <a:off x="1338" y="1797"/>
              <a:ext cx="91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latin typeface="+mn-lt"/>
              </a:endParaRPr>
            </a:p>
          </p:txBody>
        </p:sp>
      </p:grpSp>
      <p:sp>
        <p:nvSpPr>
          <p:cNvPr id="117765" name="Text Box 21"/>
          <p:cNvSpPr txBox="1">
            <a:spLocks noChangeArrowheads="1"/>
          </p:cNvSpPr>
          <p:nvPr/>
        </p:nvSpPr>
        <p:spPr bwMode="auto">
          <a:xfrm>
            <a:off x="827088" y="4797425"/>
            <a:ext cx="1873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000">
                <a:latin typeface="+mn-lt"/>
                <a:cs typeface="宋体" charset="0"/>
              </a:rPr>
              <a:t>Decomposition</a:t>
            </a:r>
            <a:endParaRPr lang="en-US" altLang="zh-TW" sz="2000">
              <a:latin typeface="+mn-lt"/>
              <a:cs typeface="宋体" charset="0"/>
            </a:endParaRPr>
          </a:p>
        </p:txBody>
      </p:sp>
      <p:sp>
        <p:nvSpPr>
          <p:cNvPr id="117766" name="Text Box 22"/>
          <p:cNvSpPr txBox="1">
            <a:spLocks noChangeArrowheads="1"/>
          </p:cNvSpPr>
          <p:nvPr/>
        </p:nvSpPr>
        <p:spPr bwMode="auto">
          <a:xfrm>
            <a:off x="533400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author-fn</a:t>
            </a:r>
          </a:p>
        </p:txBody>
      </p:sp>
      <p:sp>
        <p:nvSpPr>
          <p:cNvPr id="117767" name="Text Box 23"/>
          <p:cNvSpPr txBox="1">
            <a:spLocks noChangeArrowheads="1"/>
          </p:cNvSpPr>
          <p:nvPr/>
        </p:nvSpPr>
        <p:spPr bwMode="auto">
          <a:xfrm>
            <a:off x="677863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fn-jane</a:t>
            </a:r>
          </a:p>
        </p:txBody>
      </p:sp>
      <p:sp>
        <p:nvSpPr>
          <p:cNvPr id="117768" name="Text Box 24"/>
          <p:cNvSpPr txBox="1">
            <a:spLocks noChangeArrowheads="1"/>
          </p:cNvSpPr>
          <p:nvPr/>
        </p:nvSpPr>
        <p:spPr bwMode="auto">
          <a:xfrm>
            <a:off x="4206875" y="5300663"/>
            <a:ext cx="1873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author-ln</a:t>
            </a:r>
          </a:p>
        </p:txBody>
      </p:sp>
      <p:sp>
        <p:nvSpPr>
          <p:cNvPr id="117769" name="Text Box 25"/>
          <p:cNvSpPr txBox="1">
            <a:spLocks noChangeArrowheads="1"/>
          </p:cNvSpPr>
          <p:nvPr/>
        </p:nvSpPr>
        <p:spPr bwMode="auto">
          <a:xfrm>
            <a:off x="4279900" y="569595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800">
                <a:latin typeface="+mn-lt"/>
                <a:cs typeface="宋体" charset="0"/>
              </a:rPr>
              <a:t>ln-doe</a:t>
            </a:r>
          </a:p>
        </p:txBody>
      </p:sp>
      <p:sp>
        <p:nvSpPr>
          <p:cNvPr id="117770" name="Line 26"/>
          <p:cNvSpPr>
            <a:spLocks noChangeShapeType="1"/>
          </p:cNvSpPr>
          <p:nvPr/>
        </p:nvSpPr>
        <p:spPr bwMode="auto">
          <a:xfrm>
            <a:off x="2197100" y="5516563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1" name="Line 27"/>
          <p:cNvSpPr>
            <a:spLocks noChangeShapeType="1"/>
          </p:cNvSpPr>
          <p:nvPr/>
        </p:nvSpPr>
        <p:spPr bwMode="auto">
          <a:xfrm>
            <a:off x="2125663" y="59483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2" name="Line 28"/>
          <p:cNvSpPr>
            <a:spLocks noChangeShapeType="1"/>
          </p:cNvSpPr>
          <p:nvPr/>
        </p:nvSpPr>
        <p:spPr bwMode="auto">
          <a:xfrm>
            <a:off x="5868988" y="5516563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117773" name="Line 29"/>
          <p:cNvSpPr>
            <a:spLocks noChangeShapeType="1"/>
          </p:cNvSpPr>
          <p:nvPr/>
        </p:nvSpPr>
        <p:spPr bwMode="auto">
          <a:xfrm>
            <a:off x="5653088" y="5876925"/>
            <a:ext cx="792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25630" name="Oval 30"/>
          <p:cNvSpPr>
            <a:spLocks noChangeArrowheads="1"/>
          </p:cNvSpPr>
          <p:nvPr/>
        </p:nvSpPr>
        <p:spPr bwMode="auto">
          <a:xfrm rot="1503349">
            <a:off x="4086225" y="2776538"/>
            <a:ext cx="420688" cy="12017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1" name="Oval 31"/>
          <p:cNvSpPr>
            <a:spLocks noChangeArrowheads="1"/>
          </p:cNvSpPr>
          <p:nvPr/>
        </p:nvSpPr>
        <p:spPr bwMode="auto">
          <a:xfrm rot="1503349">
            <a:off x="4787900" y="2781300"/>
            <a:ext cx="420688" cy="1201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2" name="Oval 32"/>
          <p:cNvSpPr>
            <a:spLocks noChangeArrowheads="1"/>
          </p:cNvSpPr>
          <p:nvPr/>
        </p:nvSpPr>
        <p:spPr bwMode="auto">
          <a:xfrm rot="632879">
            <a:off x="5508625" y="2794000"/>
            <a:ext cx="565150" cy="1066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2987675" y="5300663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FF3300"/>
                </a:solidFill>
                <a:latin typeface="+mn-lt"/>
              </a:rPr>
              <a:t>3</a:t>
            </a:r>
          </a:p>
        </p:txBody>
      </p:sp>
      <p:sp>
        <p:nvSpPr>
          <p:cNvPr id="25634" name="Oval 34"/>
          <p:cNvSpPr>
            <a:spLocks noChangeArrowheads="1"/>
          </p:cNvSpPr>
          <p:nvPr/>
        </p:nvSpPr>
        <p:spPr bwMode="auto">
          <a:xfrm>
            <a:off x="385127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6" name="Oval 36"/>
          <p:cNvSpPr>
            <a:spLocks noChangeArrowheads="1"/>
          </p:cNvSpPr>
          <p:nvPr/>
        </p:nvSpPr>
        <p:spPr bwMode="auto">
          <a:xfrm>
            <a:off x="5508625" y="3429000"/>
            <a:ext cx="576263" cy="10795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2987675" y="5734050"/>
            <a:ext cx="43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00FF"/>
                </a:solidFill>
                <a:latin typeface="+mn-lt"/>
              </a:rPr>
              <a:t>2</a:t>
            </a:r>
          </a:p>
        </p:txBody>
      </p:sp>
      <p:sp>
        <p:nvSpPr>
          <p:cNvPr id="25638" name="Oval 38"/>
          <p:cNvSpPr>
            <a:spLocks noChangeArrowheads="1"/>
          </p:cNvSpPr>
          <p:nvPr/>
        </p:nvSpPr>
        <p:spPr bwMode="auto">
          <a:xfrm>
            <a:off x="4283075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39" name="Oval 39"/>
          <p:cNvSpPr>
            <a:spLocks noChangeArrowheads="1"/>
          </p:cNvSpPr>
          <p:nvPr/>
        </p:nvSpPr>
        <p:spPr bwMode="auto">
          <a:xfrm rot="-650947">
            <a:off x="4932363" y="2781300"/>
            <a:ext cx="504825" cy="10795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0" name="Oval 40"/>
          <p:cNvSpPr>
            <a:spLocks noChangeArrowheads="1"/>
          </p:cNvSpPr>
          <p:nvPr/>
        </p:nvSpPr>
        <p:spPr bwMode="auto">
          <a:xfrm rot="-2652188">
            <a:off x="5795963" y="2713038"/>
            <a:ext cx="431800" cy="1223962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1" name="Text Box 41"/>
          <p:cNvSpPr txBox="1">
            <a:spLocks noChangeArrowheads="1"/>
          </p:cNvSpPr>
          <p:nvPr/>
        </p:nvSpPr>
        <p:spPr bwMode="auto">
          <a:xfrm>
            <a:off x="6732588" y="5294313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008000"/>
                </a:solidFill>
                <a:latin typeface="+mn-lt"/>
              </a:rPr>
              <a:t>3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5075238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011863" y="3429000"/>
            <a:ext cx="504825" cy="1079500"/>
          </a:xfrm>
          <a:prstGeom prst="ellips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>
              <a:latin typeface="+mn-lt"/>
            </a:endParaRPr>
          </a:p>
        </p:txBody>
      </p:sp>
      <p:sp>
        <p:nvSpPr>
          <p:cNvPr id="25645" name="Text Box 45"/>
          <p:cNvSpPr txBox="1">
            <a:spLocks noChangeArrowheads="1"/>
          </p:cNvSpPr>
          <p:nvPr/>
        </p:nvSpPr>
        <p:spPr bwMode="auto">
          <a:xfrm>
            <a:off x="6516688" y="5654675"/>
            <a:ext cx="360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b="1">
                <a:solidFill>
                  <a:srgbClr val="800080"/>
                </a:solidFill>
                <a:latin typeface="+mn-lt"/>
              </a:rPr>
              <a:t>2</a:t>
            </a:r>
          </a:p>
        </p:txBody>
      </p:sp>
      <p:sp>
        <p:nvSpPr>
          <p:cNvPr id="117788" name="Text Box 46"/>
          <p:cNvSpPr txBox="1">
            <a:spLocks noChangeArrowheads="1"/>
          </p:cNvSpPr>
          <p:nvPr/>
        </p:nvSpPr>
        <p:spPr bwMode="auto">
          <a:xfrm>
            <a:off x="1619250" y="4076700"/>
            <a:ext cx="100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Query</a:t>
            </a:r>
          </a:p>
        </p:txBody>
      </p:sp>
      <p:sp>
        <p:nvSpPr>
          <p:cNvPr id="117789" name="Text Box 47"/>
          <p:cNvSpPr txBox="1">
            <a:spLocks noChangeArrowheads="1"/>
          </p:cNvSpPr>
          <p:nvPr/>
        </p:nvSpPr>
        <p:spPr bwMode="auto">
          <a:xfrm>
            <a:off x="5508625" y="4652963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>
                <a:latin typeface="+mn-lt"/>
              </a:rPr>
              <a:t>Document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25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25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5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5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25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/>
      <p:bldP spid="25634" grpId="0" animBg="1"/>
      <p:bldP spid="25634" grpId="1" animBg="1"/>
      <p:bldP spid="25636" grpId="0" animBg="1"/>
      <p:bldP spid="25636" grpId="1" animBg="1"/>
      <p:bldP spid="25637" grpId="0"/>
      <p:bldP spid="25638" grpId="0" animBg="1"/>
      <p:bldP spid="25638" grpId="1" animBg="1"/>
      <p:bldP spid="25639" grpId="0" animBg="1"/>
      <p:bldP spid="25639" grpId="1" animBg="1"/>
      <p:bldP spid="25640" grpId="0" animBg="1"/>
      <p:bldP spid="25640" grpId="1" animBg="1"/>
      <p:bldP spid="25641" grpId="0"/>
      <p:bldP spid="25643" grpId="0" animBg="1"/>
      <p:bldP spid="25644" grpId="0" animBg="1"/>
      <p:bldP spid="2564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093F1C3-703D-F04D-AD4B-764E56AE9B8F}" type="slidenum">
              <a:rPr lang="en-US" sz="1400">
                <a:latin typeface="+mn-lt"/>
              </a:rPr>
              <a:pPr eaLnBrk="1" hangingPunct="1">
                <a:defRPr/>
              </a:pPr>
              <a:t>96</a:t>
            </a:fld>
            <a:endParaRPr lang="en-US" sz="1400">
              <a:latin typeface="+mn-lt"/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ＭＳ Ｐゴシック" charset="0"/>
              </a:rPr>
              <a:t>Neuer</a:t>
            </a:r>
            <a:r>
              <a:rPr lang="en-US" dirty="0" smtClean="0">
                <a:latin typeface="+mn-lt"/>
                <a:ea typeface="ＭＳ Ｐゴシック" charset="0"/>
              </a:rPr>
              <a:t> </a:t>
            </a:r>
            <a:r>
              <a:rPr lang="en-US" dirty="0" err="1" smtClean="0">
                <a:latin typeface="+mn-lt"/>
                <a:ea typeface="ＭＳ Ｐゴシック" charset="0"/>
              </a:rPr>
              <a:t>Ansatz</a:t>
            </a:r>
            <a:r>
              <a:rPr lang="en-US" dirty="0" smtClean="0">
                <a:latin typeface="+mn-lt"/>
                <a:ea typeface="ＭＳ Ｐゴシック" charset="0"/>
              </a:rPr>
              <a:t>: </a:t>
            </a:r>
            <a:r>
              <a:rPr lang="en-US" dirty="0" err="1" smtClean="0">
                <a:latin typeface="+mn-lt"/>
                <a:ea typeface="ＭＳ Ｐゴシック" charset="0"/>
              </a:rPr>
              <a:t>Holistische</a:t>
            </a:r>
            <a:r>
              <a:rPr lang="en-US" dirty="0" smtClean="0">
                <a:latin typeface="+mn-lt"/>
                <a:ea typeface="ＭＳ Ｐゴシック" charset="0"/>
              </a:rPr>
              <a:t> </a:t>
            </a:r>
            <a:r>
              <a:rPr lang="en-US" dirty="0">
                <a:latin typeface="+mn-lt"/>
                <a:ea typeface="ＭＳ Ｐゴシック" charset="0"/>
              </a:rPr>
              <a:t>Joins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4088" cy="4953000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dirty="0" err="1" smtClean="0">
                <a:ea typeface="ＭＳ Ｐゴシック" charset="0"/>
              </a:rPr>
              <a:t>Bearbeitung</a:t>
            </a:r>
            <a:r>
              <a:rPr lang="en-US" dirty="0" smtClean="0">
                <a:ea typeface="ＭＳ Ｐゴシック" charset="0"/>
              </a:rPr>
              <a:t> der </a:t>
            </a:r>
            <a:r>
              <a:rPr lang="en-US" dirty="0" err="1" smtClean="0">
                <a:ea typeface="ＭＳ Ｐゴシック" charset="0"/>
              </a:rPr>
              <a:t>gesamten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Anfrage</a:t>
            </a:r>
            <a:r>
              <a:rPr lang="en-US" dirty="0" smtClean="0">
                <a:ea typeface="ＭＳ Ｐゴシック" charset="0"/>
              </a:rPr>
              <a:t> in 2 </a:t>
            </a:r>
            <a:r>
              <a:rPr lang="en-US" dirty="0" err="1" smtClean="0">
                <a:ea typeface="ＭＳ Ｐゴシック" charset="0"/>
              </a:rPr>
              <a:t>Schritten</a:t>
            </a:r>
            <a:r>
              <a:rPr lang="en-US" dirty="0" smtClean="0">
                <a:ea typeface="ＭＳ Ｐゴシック" charset="0"/>
              </a:rPr>
              <a:t>:</a:t>
            </a:r>
            <a:endParaRPr lang="en-US" sz="3600" dirty="0">
              <a:ea typeface="ＭＳ Ｐゴシック" charset="0"/>
            </a:endParaRP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en-US" dirty="0" err="1" smtClean="0">
                <a:ea typeface="ＭＳ Ｐゴシック" charset="0"/>
              </a:rPr>
              <a:t>Produziere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ja-JP" altLang="en-US" dirty="0">
                <a:ea typeface="ＭＳ Ｐゴシック" charset="0"/>
              </a:rPr>
              <a:t>“</a:t>
            </a:r>
            <a:r>
              <a:rPr lang="en-US" altLang="ja-JP" dirty="0" err="1" smtClean="0">
                <a:ea typeface="ＭＳ Ｐゴシック" charset="0"/>
              </a:rPr>
              <a:t>garantierte</a:t>
            </a:r>
            <a:r>
              <a:rPr lang="ja-JP" altLang="en-US" dirty="0" smtClean="0">
                <a:ea typeface="ＭＳ Ｐゴシック" charset="0"/>
              </a:rPr>
              <a:t>”</a:t>
            </a:r>
            <a:r>
              <a:rPr lang="en-US" altLang="ja-JP" dirty="0" smtClean="0">
                <a:ea typeface="ＭＳ Ｐゴシック" charset="0"/>
              </a:rPr>
              <a:t> </a:t>
            </a:r>
            <a:r>
              <a:rPr lang="en-US" altLang="ja-JP" dirty="0" err="1" smtClean="0">
                <a:ea typeface="ＭＳ Ｐゴシック" charset="0"/>
              </a:rPr>
              <a:t>Teilergebnisse</a:t>
            </a:r>
            <a:r>
              <a:rPr lang="en-US" altLang="ja-JP" dirty="0" smtClean="0">
                <a:ea typeface="ＭＳ Ｐゴシック" charset="0"/>
              </a:rPr>
              <a:t> in 1. </a:t>
            </a:r>
            <a:r>
              <a:rPr lang="en-US" altLang="ja-JP" dirty="0" err="1" smtClean="0">
                <a:ea typeface="ＭＳ Ｐゴシック" charset="0"/>
              </a:rPr>
              <a:t>Schritt</a:t>
            </a:r>
            <a:endParaRPr lang="en-US" altLang="ja-JP" dirty="0" smtClean="0">
              <a:ea typeface="ＭＳ Ｐゴシック" charset="0"/>
            </a:endParaRPr>
          </a:p>
          <a:p>
            <a:pPr marL="1009650" lvl="1" indent="-387350" eaLnBrk="1" hangingPunct="1">
              <a:buFont typeface="+mj-lt"/>
              <a:buAutoNum type="arabicPeriod"/>
              <a:defRPr/>
            </a:pPr>
            <a:r>
              <a:rPr lang="en-US" dirty="0" err="1" smtClean="0">
                <a:ea typeface="ＭＳ Ｐゴシック" charset="0"/>
              </a:rPr>
              <a:t>Kombiniere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(merge join) </a:t>
            </a:r>
            <a:r>
              <a:rPr lang="en-US" dirty="0" err="1" smtClean="0">
                <a:ea typeface="ＭＳ Ｐゴシック" charset="0"/>
              </a:rPr>
              <a:t>Teilergebnisse</a:t>
            </a:r>
            <a:endParaRPr lang="en-US" dirty="0">
              <a:ea typeface="ＭＳ Ｐゴシック" charset="0"/>
            </a:endParaRPr>
          </a:p>
          <a:p>
            <a:pPr marL="609600" indent="-609600" eaLnBrk="1" hangingPunct="1">
              <a:defRPr/>
            </a:pPr>
            <a:r>
              <a:rPr lang="en-US" dirty="0" err="1" smtClean="0">
                <a:ea typeface="ＭＳ Ｐゴシック" charset="0"/>
              </a:rPr>
              <a:t>Ziel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Teilergebnisse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kleiner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als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Endergebnis</a:t>
            </a:r>
            <a:r>
              <a:rPr lang="en-US" dirty="0" smtClean="0">
                <a:ea typeface="ＭＳ Ｐゴシック" charset="0"/>
              </a:rPr>
              <a:t>.</a:t>
            </a:r>
            <a:endParaRPr lang="en-US" dirty="0">
              <a:ea typeface="ＭＳ Ｐゴシック" charset="0"/>
            </a:endParaRPr>
          </a:p>
          <a:p>
            <a:pPr marL="609600" indent="-609600" eaLnBrk="1" hangingPunct="1">
              <a:defRPr/>
            </a:pPr>
            <a:r>
              <a:rPr lang="en-US" dirty="0" err="1" smtClean="0">
                <a:ea typeface="ＭＳ Ｐゴシック" charset="0"/>
              </a:rPr>
              <a:t>Wunsch</a:t>
            </a:r>
            <a:r>
              <a:rPr lang="en-US" dirty="0" smtClean="0">
                <a:ea typeface="ＭＳ Ｐゴシック" charset="0"/>
              </a:rPr>
              <a:t>: </a:t>
            </a:r>
            <a:r>
              <a:rPr lang="en-US" dirty="0" err="1" smtClean="0">
                <a:ea typeface="ＭＳ Ｐゴシック" charset="0"/>
              </a:rPr>
              <a:t>Nutze</a:t>
            </a:r>
            <a:r>
              <a:rPr lang="en-US" dirty="0" smtClean="0">
                <a:ea typeface="ＭＳ Ｐゴシック" charset="0"/>
              </a:rPr>
              <a:t> </a:t>
            </a:r>
            <a:r>
              <a:rPr lang="en-US" dirty="0" err="1" smtClean="0">
                <a:ea typeface="ＭＳ Ｐゴシック" charset="0"/>
              </a:rPr>
              <a:t>Indexe</a:t>
            </a: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56550" y="6379833"/>
            <a:ext cx="1008063" cy="2381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74F8AAB-C171-9F4B-A6D9-46EC12779312}" type="slidenum">
              <a:rPr lang="en-US" sz="1400">
                <a:latin typeface="+mn-lt"/>
              </a:rPr>
              <a:pPr eaLnBrk="1" hangingPunct="1">
                <a:defRPr/>
              </a:pPr>
              <a:t>97</a:t>
            </a:fld>
            <a:endParaRPr lang="en-US" sz="1400" dirty="0">
              <a:latin typeface="+mn-lt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  <a:ea typeface="ＭＳ Ｐゴシック" charset="0"/>
              </a:rPr>
              <a:t>Datenstrukturen</a:t>
            </a:r>
            <a:endParaRPr lang="en-US" dirty="0">
              <a:latin typeface="+mn-lt"/>
              <a:ea typeface="ＭＳ Ｐゴシック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68760"/>
            <a:ext cx="8991600" cy="4608513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ea typeface="ＭＳ Ｐゴシック" charset="0"/>
              </a:rPr>
              <a:t>Assoziiere mit jedem Knoten q in einer Anfrage</a:t>
            </a: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Strom</a:t>
            </a:r>
            <a:r>
              <a:rPr lang="de-DE" smtClean="0">
                <a:ea typeface="ＭＳ Ｐゴシック" charset="0"/>
              </a:rPr>
              <a:t> T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den Positionen der Elemente, die zu q korrespondieren, in aufsteigener Links-Ordnung</a:t>
            </a:r>
            <a:endParaRPr lang="de-DE" altLang="ja-JP" smtClean="0">
              <a:ea typeface="ＭＳ Ｐゴシック" charset="0"/>
            </a:endParaRPr>
          </a:p>
          <a:p>
            <a:pPr lvl="1" eaLnBrk="1" hangingPunct="1">
              <a:defRPr/>
            </a:pPr>
            <a:r>
              <a:rPr lang="de-DE" smtClean="0">
                <a:ea typeface="ＭＳ Ｐゴシック" charset="0"/>
              </a:rPr>
              <a:t>Einen </a:t>
            </a:r>
            <a:r>
              <a:rPr lang="de-DE" b="1" smtClean="0">
                <a:ea typeface="ＭＳ Ｐゴシック" charset="0"/>
              </a:rPr>
              <a:t>Keller</a:t>
            </a:r>
            <a:r>
              <a:rPr lang="de-DE" smtClean="0">
                <a:ea typeface="ＭＳ Ｐゴシック" charset="0"/>
              </a:rPr>
              <a:t> S</a:t>
            </a:r>
            <a:r>
              <a:rPr lang="de-DE" baseline="-25000" smtClean="0">
                <a:ea typeface="ＭＳ Ｐゴシック" charset="0"/>
              </a:rPr>
              <a:t>q</a:t>
            </a:r>
            <a:r>
              <a:rPr lang="de-DE" smtClean="0">
                <a:ea typeface="ＭＳ Ｐゴシック" charset="0"/>
              </a:rPr>
              <a:t> mit einer kompakten Kodierung von partiellen Lösungen (Keller sind “verkettet”)</a:t>
            </a:r>
            <a:endParaRPr lang="de-DE">
              <a:ea typeface="ＭＳ Ｐゴシック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3573017"/>
            <a:ext cx="8316914" cy="2705101"/>
            <a:chOff x="240" y="2544"/>
            <a:chExt cx="5239" cy="1704"/>
          </a:xfrm>
        </p:grpSpPr>
        <p:graphicFrame>
          <p:nvGraphicFramePr>
            <p:cNvPr id="119813" name="Object 2"/>
            <p:cNvGraphicFramePr>
              <a:graphicFrameLocks noChangeAspect="1"/>
            </p:cNvGraphicFramePr>
            <p:nvPr/>
          </p:nvGraphicFramePr>
          <p:xfrm>
            <a:off x="2064" y="2880"/>
            <a:ext cx="387" cy="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92" name="VISIO" r:id="rId3" imgW="397764" imgH="987552" progId="Visio.Drawing.6">
                    <p:embed/>
                  </p:oleObj>
                </mc:Choice>
                <mc:Fallback>
                  <p:oleObj name="VISIO" r:id="rId3" imgW="397764" imgH="987552" progId="Visio.Drawing.6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64" y="2880"/>
                          <a:ext cx="387" cy="96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4" name="Object 3"/>
            <p:cNvGraphicFramePr>
              <a:graphicFrameLocks noChangeAspect="1"/>
            </p:cNvGraphicFramePr>
            <p:nvPr/>
          </p:nvGraphicFramePr>
          <p:xfrm>
            <a:off x="720" y="2544"/>
            <a:ext cx="446" cy="1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93" name="VISIO" r:id="rId5" imgW="390144" imgH="1261872" progId="Visio.Drawing.6">
                    <p:embed/>
                  </p:oleObj>
                </mc:Choice>
                <mc:Fallback>
                  <p:oleObj name="VISIO" r:id="rId5" imgW="390144" imgH="1261872" progId="Visio.Drawing.6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" y="2544"/>
                          <a:ext cx="446" cy="14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5" name="Object 4"/>
            <p:cNvGraphicFramePr>
              <a:graphicFrameLocks noChangeAspect="1"/>
            </p:cNvGraphicFramePr>
            <p:nvPr/>
          </p:nvGraphicFramePr>
          <p:xfrm>
            <a:off x="2784" y="3024"/>
            <a:ext cx="912" cy="8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94" name="VISIO" r:id="rId7" imgW="748284" imgH="659892" progId="Visio.Drawing.6">
                    <p:embed/>
                  </p:oleObj>
                </mc:Choice>
                <mc:Fallback>
                  <p:oleObj name="VISIO" r:id="rId7" imgW="748284" imgH="659892" progId="Visio.Drawing.6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4" y="3024"/>
                          <a:ext cx="912" cy="8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816" name="Object 5"/>
            <p:cNvGraphicFramePr>
              <a:graphicFrameLocks noChangeAspect="1"/>
            </p:cNvGraphicFramePr>
            <p:nvPr/>
          </p:nvGraphicFramePr>
          <p:xfrm>
            <a:off x="4032" y="3024"/>
            <a:ext cx="1344" cy="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595" name="VISIO" r:id="rId9" imgW="1181100" imgH="736600" progId="Visio.Drawing.6">
                    <p:embed/>
                  </p:oleObj>
                </mc:Choice>
                <mc:Fallback>
                  <p:oleObj name="VISIO" r:id="rId9" imgW="1181100" imgH="736600" progId="Visio.Drawing.6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2" y="3024"/>
                          <a:ext cx="1344" cy="8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9817" name="Text Box 8"/>
            <p:cNvSpPr txBox="1">
              <a:spLocks noChangeArrowheads="1"/>
            </p:cNvSpPr>
            <p:nvPr/>
          </p:nvSpPr>
          <p:spPr bwMode="auto">
            <a:xfrm>
              <a:off x="240" y="3957"/>
              <a:ext cx="5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Myriad Pro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 smtClean="0">
                  <a:latin typeface="+mn-lt"/>
                </a:rPr>
                <a:t>XML-Fragment</a:t>
              </a:r>
              <a:r>
                <a:rPr lang="en-US" dirty="0">
                  <a:latin typeface="+mn-lt"/>
                </a:rPr>
                <a:t> </a:t>
              </a:r>
              <a:r>
                <a:rPr lang="en-US" dirty="0" smtClean="0">
                  <a:latin typeface="+mn-lt"/>
                </a:rPr>
                <a:t>       </a:t>
              </a:r>
              <a:r>
                <a:rPr lang="en-US" dirty="0" err="1" smtClean="0">
                  <a:latin typeface="+mn-lt"/>
                </a:rPr>
                <a:t>Anfrage</a:t>
              </a:r>
              <a:r>
                <a:rPr lang="en-US" dirty="0" smtClean="0">
                  <a:latin typeface="+mn-lt"/>
                </a:rPr>
                <a:t>   </a:t>
              </a:r>
              <a:r>
                <a:rPr lang="en-US" dirty="0" err="1" smtClean="0">
                  <a:latin typeface="+mn-lt"/>
                </a:rPr>
                <a:t>partielle</a:t>
              </a:r>
              <a:r>
                <a:rPr lang="en-US" dirty="0" smtClean="0">
                  <a:latin typeface="+mn-lt"/>
                </a:rPr>
                <a:t> </a:t>
              </a:r>
              <a:r>
                <a:rPr lang="en-US" dirty="0" err="1" smtClean="0">
                  <a:latin typeface="+mn-lt"/>
                </a:rPr>
                <a:t>Lösungen</a:t>
              </a:r>
              <a:r>
                <a:rPr lang="en-US" dirty="0" smtClean="0">
                  <a:latin typeface="+mn-lt"/>
                </a:rPr>
                <a:t>      Keller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ext Box 2"/>
          <p:cNvSpPr txBox="1">
            <a:spLocks noChangeArrowheads="1"/>
          </p:cNvSpPr>
          <p:nvPr/>
        </p:nvSpPr>
        <p:spPr bwMode="auto">
          <a:xfrm>
            <a:off x="1435100" y="5108575"/>
            <a:ext cx="20574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A</a:t>
            </a:r>
            <a:r>
              <a:rPr lang="en-US" altLang="zh-TW" sz="2000">
                <a:latin typeface="+mn-lt"/>
              </a:rPr>
              <a:t>: A</a:t>
            </a:r>
            <a:r>
              <a:rPr lang="en-US" altLang="zh-TW" sz="2000" baseline="-25000"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A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B</a:t>
            </a:r>
            <a:r>
              <a:rPr lang="en-US" altLang="zh-TW" sz="2000">
                <a:latin typeface="+mn-lt"/>
              </a:rPr>
              <a:t>: B</a:t>
            </a:r>
            <a:r>
              <a:rPr lang="en-US" altLang="zh-TW" sz="2000" baseline="-25000">
                <a:solidFill>
                  <a:srgbClr val="008000"/>
                </a:solidFill>
                <a:latin typeface="+mn-lt"/>
              </a:rPr>
              <a:t>1</a:t>
            </a:r>
            <a:r>
              <a:rPr lang="en-US" altLang="zh-TW" sz="2000">
                <a:latin typeface="+mn-lt"/>
              </a:rPr>
              <a:t>, B</a:t>
            </a:r>
            <a:r>
              <a:rPr lang="en-US" altLang="zh-TW" sz="20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2000">
                <a:latin typeface="+mn-lt"/>
              </a:rPr>
              <a:t>T</a:t>
            </a:r>
            <a:r>
              <a:rPr lang="en-US" altLang="zh-TW" sz="2000" baseline="-25000">
                <a:latin typeface="+mn-lt"/>
              </a:rPr>
              <a:t>C</a:t>
            </a:r>
            <a:r>
              <a:rPr lang="en-US" altLang="zh-TW" sz="2000">
                <a:latin typeface="+mn-lt"/>
              </a:rPr>
              <a:t>: 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120834" name="Text Box 3"/>
          <p:cNvSpPr txBox="1">
            <a:spLocks noChangeArrowheads="1"/>
          </p:cNvSpPr>
          <p:nvPr/>
        </p:nvSpPr>
        <p:spPr bwMode="auto">
          <a:xfrm>
            <a:off x="3594100" y="44815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smtClean="0">
                <a:latin typeface="+mn-lt"/>
              </a:rPr>
              <a:t>Keller</a:t>
            </a:r>
            <a:endParaRPr lang="en-US" altLang="zh-TW" sz="1600" dirty="0">
              <a:latin typeface="+mn-lt"/>
            </a:endParaRPr>
          </a:p>
        </p:txBody>
      </p:sp>
      <p:graphicFrame>
        <p:nvGraphicFramePr>
          <p:cNvPr id="12083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666614"/>
              </p:ext>
            </p:extLst>
          </p:nvPr>
        </p:nvGraphicFramePr>
        <p:xfrm>
          <a:off x="1676400" y="1652588"/>
          <a:ext cx="2111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27" name="Visio" r:id="rId3" imgW="139700" imgH="1536700" progId="Visio.Drawing.6">
                  <p:embed/>
                </p:oleObj>
              </mc:Choice>
              <mc:Fallback>
                <p:oleObj name="Visio" r:id="rId3" imgW="139700" imgH="1536700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2588"/>
                        <a:ext cx="211138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63409"/>
              </p:ext>
            </p:extLst>
          </p:nvPr>
        </p:nvGraphicFramePr>
        <p:xfrm>
          <a:off x="7085013" y="1868488"/>
          <a:ext cx="153987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28" name="Visio" r:id="rId5" imgW="101600" imgH="850900" progId="Visio.Drawing.6">
                  <p:embed/>
                </p:oleObj>
              </mc:Choice>
              <mc:Fallback>
                <p:oleObj name="Visio" r:id="rId5" imgW="101600" imgH="8509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5013" y="1868488"/>
                        <a:ext cx="153987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83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605127"/>
              </p:ext>
            </p:extLst>
          </p:nvPr>
        </p:nvGraphicFramePr>
        <p:xfrm>
          <a:off x="3746500" y="5186363"/>
          <a:ext cx="1600200" cy="1290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29" name="Visio" r:id="rId7" imgW="1778000" imgH="1409700" progId="Visio.Drawing.6">
                  <p:embed/>
                </p:oleObj>
              </mc:Choice>
              <mc:Fallback>
                <p:oleObj name="Visio" r:id="rId7" imgW="1778000" imgH="14097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5186363"/>
                        <a:ext cx="1600200" cy="1290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1331913" y="4467225"/>
            <a:ext cx="180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dirty="0" err="1" smtClean="0">
                <a:latin typeface="+mn-lt"/>
              </a:rPr>
              <a:t>Ströme</a:t>
            </a:r>
            <a:endParaRPr lang="en-US" altLang="zh-TW" sz="1400" dirty="0">
              <a:latin typeface="+mn-lt"/>
            </a:endParaRPr>
          </a:p>
        </p:txBody>
      </p:sp>
      <p:graphicFrame>
        <p:nvGraphicFramePr>
          <p:cNvPr id="1208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724530"/>
              </p:ext>
            </p:extLst>
          </p:nvPr>
        </p:nvGraphicFramePr>
        <p:xfrm>
          <a:off x="3276600" y="1728788"/>
          <a:ext cx="2209800" cy="200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30" name="Visio" r:id="rId9" imgW="1371600" imgH="1244600" progId="Visio.Drawing.6">
                  <p:embed/>
                </p:oleObj>
              </mc:Choice>
              <mc:Fallback>
                <p:oleObj name="Visio" r:id="rId9" imgW="1371600" imgH="12446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28788"/>
                        <a:ext cx="2209800" cy="200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0840" name="Text Box 14"/>
          <p:cNvSpPr txBox="1">
            <a:spLocks noChangeArrowheads="1"/>
          </p:cNvSpPr>
          <p:nvPr/>
        </p:nvSpPr>
        <p:spPr bwMode="auto">
          <a:xfrm>
            <a:off x="6659562" y="1292225"/>
            <a:ext cx="15128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i="1" u="sng" dirty="0" err="1" smtClean="0">
                <a:latin typeface="+mn-lt"/>
              </a:rPr>
              <a:t>Anfrage</a:t>
            </a:r>
            <a:endParaRPr lang="en-US" altLang="zh-TW" i="1" u="sng" dirty="0">
              <a:latin typeface="+mn-lt"/>
            </a:endParaRPr>
          </a:p>
        </p:txBody>
      </p:sp>
      <p:sp>
        <p:nvSpPr>
          <p:cNvPr id="120841" name="Text Box 15"/>
          <p:cNvSpPr txBox="1">
            <a:spLocks noChangeArrowheads="1"/>
          </p:cNvSpPr>
          <p:nvPr/>
        </p:nvSpPr>
        <p:spPr bwMode="auto">
          <a:xfrm>
            <a:off x="1042988" y="1292225"/>
            <a:ext cx="1441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 i="1" u="sng" dirty="0" err="1" smtClean="0">
                <a:latin typeface="+mn-lt"/>
              </a:rPr>
              <a:t>Dokument</a:t>
            </a:r>
            <a:endParaRPr lang="en-US" altLang="zh-TW" sz="2000" i="1" u="sng" dirty="0">
              <a:latin typeface="+mn-lt"/>
            </a:endParaRP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4895850" y="5684838"/>
            <a:ext cx="395288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6" name="Rectangle 18"/>
          <p:cNvSpPr>
            <a:spLocks noChangeArrowheads="1"/>
          </p:cNvSpPr>
          <p:nvPr/>
        </p:nvSpPr>
        <p:spPr bwMode="auto">
          <a:xfrm>
            <a:off x="4344988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1</a:t>
            </a:r>
          </a:p>
        </p:txBody>
      </p:sp>
      <p:sp>
        <p:nvSpPr>
          <p:cNvPr id="32787" name="Rectangle 19"/>
          <p:cNvSpPr>
            <a:spLocks noChangeArrowheads="1"/>
          </p:cNvSpPr>
          <p:nvPr/>
        </p:nvSpPr>
        <p:spPr bwMode="auto">
          <a:xfrm>
            <a:off x="4895850" y="5289550"/>
            <a:ext cx="395288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A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8" name="Rectangle 20"/>
          <p:cNvSpPr>
            <a:spLocks noChangeArrowheads="1"/>
          </p:cNvSpPr>
          <p:nvPr/>
        </p:nvSpPr>
        <p:spPr bwMode="auto">
          <a:xfrm>
            <a:off x="4344988" y="5289550"/>
            <a:ext cx="395287" cy="395288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>
                <a:latin typeface="+mn-lt"/>
              </a:rPr>
              <a:t>B</a:t>
            </a:r>
            <a:r>
              <a:rPr lang="en-US" altLang="zh-TW" baseline="-25000">
                <a:latin typeface="+mn-lt"/>
              </a:rPr>
              <a:t>2</a:t>
            </a:r>
          </a:p>
        </p:txBody>
      </p:sp>
      <p:sp>
        <p:nvSpPr>
          <p:cNvPr id="32789" name="Rectangle 21"/>
          <p:cNvSpPr>
            <a:spLocks noChangeArrowheads="1"/>
          </p:cNvSpPr>
          <p:nvPr/>
        </p:nvSpPr>
        <p:spPr bwMode="auto">
          <a:xfrm>
            <a:off x="3795713" y="5684838"/>
            <a:ext cx="395287" cy="39528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zh-TW" sz="2000">
                <a:latin typeface="+mn-lt"/>
              </a:rPr>
              <a:t>C</a:t>
            </a:r>
            <a:r>
              <a:rPr lang="en-US" altLang="zh-TW" sz="2000" baseline="-25000">
                <a:latin typeface="+mn-lt"/>
              </a:rPr>
              <a:t>1</a:t>
            </a:r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>
            <a:off x="4716463" y="59007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>
            <a:off x="4716463" y="5468938"/>
            <a:ext cx="2159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4140200" y="5468938"/>
            <a:ext cx="215900" cy="4318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latin typeface="+mn-lt"/>
            </a:endParaRPr>
          </a:p>
        </p:txBody>
      </p:sp>
      <p:sp>
        <p:nvSpPr>
          <p:cNvPr id="32794" name="Text Box 26"/>
          <p:cNvSpPr txBox="1">
            <a:spLocks noChangeArrowheads="1"/>
          </p:cNvSpPr>
          <p:nvPr/>
        </p:nvSpPr>
        <p:spPr bwMode="auto">
          <a:xfrm>
            <a:off x="6659563" y="5180013"/>
            <a:ext cx="9144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2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sz="1600">
                <a:latin typeface="+mn-lt"/>
              </a:rPr>
              <a:t>C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B</a:t>
            </a:r>
            <a:r>
              <a:rPr lang="en-US" altLang="zh-TW" sz="1600" baseline="-25000">
                <a:latin typeface="+mn-lt"/>
              </a:rPr>
              <a:t>1 </a:t>
            </a:r>
            <a:r>
              <a:rPr lang="en-US" altLang="zh-TW" sz="1600">
                <a:latin typeface="+mn-lt"/>
              </a:rPr>
              <a:t>A</a:t>
            </a:r>
            <a:r>
              <a:rPr lang="en-US" altLang="zh-TW" sz="1600" baseline="-25000">
                <a:latin typeface="+mn-lt"/>
              </a:rPr>
              <a:t>1</a:t>
            </a:r>
          </a:p>
        </p:txBody>
      </p:sp>
      <p:sp>
        <p:nvSpPr>
          <p:cNvPr id="120851" name="Text Box 27"/>
          <p:cNvSpPr txBox="1">
            <a:spLocks noChangeArrowheads="1"/>
          </p:cNvSpPr>
          <p:nvPr/>
        </p:nvSpPr>
        <p:spPr bwMode="auto">
          <a:xfrm>
            <a:off x="6588125" y="4506913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 err="1" smtClean="0">
                <a:latin typeface="+mn-lt"/>
              </a:rPr>
              <a:t>Ausgabe</a:t>
            </a:r>
            <a:endParaRPr lang="en-US" altLang="zh-TW" sz="1600" dirty="0">
              <a:latin typeface="+mn-lt"/>
            </a:endParaRPr>
          </a:p>
        </p:txBody>
      </p:sp>
      <p:sp>
        <p:nvSpPr>
          <p:cNvPr id="120852" name="Rectangle 2"/>
          <p:cNvSpPr txBox="1">
            <a:spLocks noChangeArrowheads="1"/>
          </p:cNvSpPr>
          <p:nvPr/>
        </p:nvSpPr>
        <p:spPr bwMode="auto">
          <a:xfrm>
            <a:off x="539552" y="116632"/>
            <a:ext cx="7793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TW" sz="4000" dirty="0" err="1" smtClean="0">
                <a:solidFill>
                  <a:schemeClr val="tx2"/>
                </a:solidFill>
                <a:latin typeface="+mn-lt"/>
              </a:rPr>
              <a:t>PathStack</a:t>
            </a:r>
            <a:r>
              <a:rPr lang="en-US" altLang="zh-TW" sz="4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TW" sz="4000" dirty="0" err="1" smtClean="0">
                <a:solidFill>
                  <a:schemeClr val="tx2"/>
                </a:solidFill>
                <a:latin typeface="+mn-lt"/>
              </a:rPr>
              <a:t>Beispiel</a:t>
            </a:r>
            <a:r>
              <a:rPr lang="en-US" altLang="zh-TW" sz="4000" dirty="0" smtClean="0">
                <a:solidFill>
                  <a:schemeClr val="tx2"/>
                </a:solidFill>
                <a:latin typeface="+mn-lt"/>
              </a:rPr>
              <a:t> 1</a:t>
            </a:r>
            <a:endParaRPr lang="en-US" altLang="zh-TW" sz="4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5" grpId="0" animBg="1"/>
      <p:bldP spid="32786" grpId="0" animBg="1"/>
      <p:bldP spid="32787" grpId="0" animBg="1"/>
      <p:bldP spid="32788" grpId="0" animBg="1"/>
      <p:bldP spid="32789" grpId="0" animBg="1"/>
      <p:bldP spid="32791" grpId="0" animBg="1"/>
      <p:bldP spid="32792" grpId="0" animBg="1"/>
      <p:bldP spid="32793" grpId="0" animBg="1"/>
      <p:bldP spid="32794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43259A6-F803-7A44-9852-668FC98FBCCE}" type="slidenum">
              <a:rPr lang="en-US" sz="1400">
                <a:latin typeface="+mn-lt"/>
              </a:rPr>
              <a:pPr eaLnBrk="1" hangingPunct="1">
                <a:defRPr/>
              </a:pPr>
              <a:t>99</a:t>
            </a:fld>
            <a:endParaRPr lang="en-US" sz="1400">
              <a:latin typeface="+mn-lt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err="1">
                <a:latin typeface="+mn-lt"/>
                <a:ea typeface="ＭＳ Ｐゴシック" charset="0"/>
              </a:rPr>
              <a:t>PathStack</a:t>
            </a:r>
            <a:r>
              <a:rPr lang="en-US" sz="4000" dirty="0">
                <a:latin typeface="+mn-lt"/>
                <a:ea typeface="ＭＳ Ｐゴシック" charset="0"/>
              </a:rPr>
              <a:t> </a:t>
            </a:r>
            <a:r>
              <a:rPr lang="en-US" sz="4000" dirty="0" err="1" smtClean="0">
                <a:latin typeface="+mn-lt"/>
                <a:ea typeface="ＭＳ Ｐゴシック" charset="0"/>
              </a:rPr>
              <a:t>Beispiel</a:t>
            </a:r>
            <a:r>
              <a:rPr lang="en-US" sz="4000" dirty="0" smtClean="0">
                <a:latin typeface="+mn-lt"/>
                <a:ea typeface="ＭＳ Ｐゴシック" charset="0"/>
              </a:rPr>
              <a:t> 2</a:t>
            </a:r>
            <a:endParaRPr lang="en-US" sz="4000" dirty="0">
              <a:latin typeface="+mn-lt"/>
              <a:ea typeface="ＭＳ Ｐゴシック" charset="0"/>
            </a:endParaRPr>
          </a:p>
        </p:txBody>
      </p:sp>
      <p:graphicFrame>
        <p:nvGraphicFramePr>
          <p:cNvPr id="5940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452493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4" name="VISIO" r:id="rId3" imgW="2848356" imgH="1830324" progId="Visio.Drawing.6">
                  <p:embed/>
                </p:oleObj>
              </mc:Choice>
              <mc:Fallback>
                <p:oleObj name="VISIO" r:id="rId3" imgW="2848356" imgH="1830324" progId="Visio.Drawing.6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925677"/>
              </p:ext>
            </p:extLst>
          </p:nvPr>
        </p:nvGraphicFramePr>
        <p:xfrm>
          <a:off x="127635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" name="VISIO" r:id="rId5" imgW="2844800" imgH="1828800" progId="Visio.Drawing.6">
                  <p:embed/>
                </p:oleObj>
              </mc:Choice>
              <mc:Fallback>
                <p:oleObj name="VISIO" r:id="rId5" imgW="2844800" imgH="1828800" progId="Visio.Drawing.6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95730"/>
              </p:ext>
            </p:extLst>
          </p:nvPr>
        </p:nvGraphicFramePr>
        <p:xfrm>
          <a:off x="1295400" y="1219200"/>
          <a:ext cx="60388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" name="VISIO" r:id="rId7" imgW="2844800" imgH="1828800" progId="Visio.Drawing.6">
                  <p:embed/>
                </p:oleObj>
              </mc:Choice>
              <mc:Fallback>
                <p:oleObj name="VISIO" r:id="rId7" imgW="2844800" imgH="1828800" progId="Visio.Drawing.6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603885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1462293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" name="VISIO" r:id="rId9" imgW="2997200" imgH="1828800" progId="Visio.Drawing.6">
                  <p:embed/>
                </p:oleObj>
              </mc:Choice>
              <mc:Fallback>
                <p:oleObj name="VISIO" r:id="rId9" imgW="2997200" imgH="1828800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50860"/>
              </p:ext>
            </p:extLst>
          </p:nvPr>
        </p:nvGraphicFramePr>
        <p:xfrm>
          <a:off x="1258888" y="1219200"/>
          <a:ext cx="6361112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8" name="VISIO" r:id="rId11" imgW="2997200" imgH="1828800" progId="Visio.Drawing.6">
                  <p:embed/>
                </p:oleObj>
              </mc:Choice>
              <mc:Fallback>
                <p:oleObj name="VISIO" r:id="rId11" imgW="2997200" imgH="1828800" progId="Visio.Drawing.6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219200"/>
                        <a:ext cx="6361112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23876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" name="VISIO" r:id="rId13" imgW="3022600" imgH="1828800" progId="Visio.Drawing.6">
                  <p:embed/>
                </p:oleObj>
              </mc:Choice>
              <mc:Fallback>
                <p:oleObj name="VISIO" r:id="rId13" imgW="3022600" imgH="1828800" progId="Visio.Drawing.6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608843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0" name="VISIO" r:id="rId15" imgW="3022600" imgH="1828800" progId="Visio.Drawing.6">
                  <p:embed/>
                </p:oleObj>
              </mc:Choice>
              <mc:Fallback>
                <p:oleObj name="VISIO" r:id="rId15" imgW="3022600" imgH="1828800" progId="Visio.Drawing.6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128481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1" name="VISIO" r:id="rId17" imgW="3022600" imgH="1828800" progId="Visio.Drawing.6">
                  <p:embed/>
                </p:oleObj>
              </mc:Choice>
              <mc:Fallback>
                <p:oleObj name="VISIO" r:id="rId17" imgW="3022600" imgH="1828800" progId="Visio.Drawing.6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64479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2" name="VISIO" r:id="rId19" imgW="3022600" imgH="1828800" progId="Visio.Drawing.6">
                  <p:embed/>
                </p:oleObj>
              </mc:Choice>
              <mc:Fallback>
                <p:oleObj name="VISIO" r:id="rId19" imgW="3022600" imgH="1828800" progId="Visio.Drawing.6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772120"/>
              </p:ext>
            </p:extLst>
          </p:nvPr>
        </p:nvGraphicFramePr>
        <p:xfrm>
          <a:off x="1274763" y="1219200"/>
          <a:ext cx="642143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" name="VISIO" r:id="rId21" imgW="3022600" imgH="1828800" progId="Visio.Drawing.6">
                  <p:embed/>
                </p:oleObj>
              </mc:Choice>
              <mc:Fallback>
                <p:oleObj name="VISIO" r:id="rId21" imgW="3022600" imgH="1828800" progId="Visio.Drawing.6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4763" y="1219200"/>
                        <a:ext cx="6421437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457200" y="5181600"/>
            <a:ext cx="8299450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00" b="1" dirty="0">
                <a:latin typeface="+mn-lt"/>
              </a:rPr>
              <a:t>Theorem</a:t>
            </a:r>
            <a:r>
              <a:rPr lang="en-US" sz="2800" dirty="0">
                <a:latin typeface="+mn-lt"/>
              </a:rPr>
              <a:t>: </a:t>
            </a:r>
            <a:r>
              <a:rPr lang="en-US" sz="2800" dirty="0" err="1">
                <a:latin typeface="+mn-lt"/>
              </a:rPr>
              <a:t>PathStack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bestimmt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Anfrageergebnisse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korrekt</a:t>
            </a:r>
            <a:r>
              <a:rPr lang="en-US" sz="2800" dirty="0" smtClean="0">
                <a:latin typeface="+mn-lt"/>
              </a:rPr>
              <a:t> in O</a:t>
            </a:r>
            <a:r>
              <a:rPr lang="en-US" sz="2800" dirty="0">
                <a:latin typeface="+mn-lt"/>
              </a:rPr>
              <a:t>(</a:t>
            </a:r>
            <a:r>
              <a:rPr lang="en-US" dirty="0">
                <a:latin typeface="+mn-lt"/>
              </a:rPr>
              <a:t>|input|+|output|</a:t>
            </a:r>
            <a:r>
              <a:rPr lang="en-US" sz="2800" dirty="0">
                <a:latin typeface="+mn-lt"/>
              </a:rPr>
              <a:t>) I/</a:t>
            </a:r>
            <a:r>
              <a:rPr lang="en-US" sz="2800" dirty="0" smtClean="0">
                <a:latin typeface="+mn-lt"/>
              </a:rPr>
              <a:t>O- </a:t>
            </a:r>
            <a:r>
              <a:rPr lang="en-US" sz="2800" dirty="0">
                <a:latin typeface="+mn-lt"/>
              </a:rPr>
              <a:t>u</a:t>
            </a:r>
            <a:r>
              <a:rPr lang="en-US" sz="2800" dirty="0" smtClean="0">
                <a:latin typeface="+mn-lt"/>
              </a:rPr>
              <a:t>nd CPU-</a:t>
            </a:r>
            <a:r>
              <a:rPr lang="en-US" sz="2800" dirty="0" err="1" smtClean="0">
                <a:latin typeface="+mn-lt"/>
              </a:rPr>
              <a:t>Schritten</a:t>
            </a:r>
            <a:r>
              <a:rPr lang="en-US" sz="28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11" grpId="0" autoUpdateAnimBg="0"/>
    </p:bld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5964</Words>
  <Application>Microsoft Macintosh PowerPoint</Application>
  <PresentationFormat>Bildschirmpräsentation (4:3)</PresentationFormat>
  <Paragraphs>1305</Paragraphs>
  <Slides>112</Slides>
  <Notes>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5</vt:i4>
      </vt:variant>
      <vt:variant>
        <vt:lpstr>Folientitel</vt:lpstr>
      </vt:variant>
      <vt:variant>
        <vt:i4>112</vt:i4>
      </vt:variant>
    </vt:vector>
  </HeadingPairs>
  <TitlesOfParts>
    <vt:vector size="118" baseType="lpstr">
      <vt:lpstr>7_Standarddesign</vt:lpstr>
      <vt:lpstr>Dokument</vt:lpstr>
      <vt:lpstr>Document</vt:lpstr>
      <vt:lpstr>Formel</vt:lpstr>
      <vt:lpstr>VISIO</vt:lpstr>
      <vt:lpstr>Visio</vt:lpstr>
      <vt:lpstr>Non-Standard-Datenbanken</vt:lpstr>
      <vt:lpstr>PowerPoint-Präsentation</vt:lpstr>
      <vt:lpstr>PowerPoint-Präsentation</vt:lpstr>
      <vt:lpstr>Semistrukturierte Datenbanken: Überblick</vt:lpstr>
      <vt:lpstr>PowerPoint-Präsentation</vt:lpstr>
      <vt:lpstr>Beispiel für ein Dokument</vt:lpstr>
      <vt:lpstr>Datenmodell für XPath</vt:lpstr>
      <vt:lpstr>XPath</vt:lpstr>
      <vt:lpstr>XPath: Einfache Ausdrücke</vt:lpstr>
      <vt:lpstr>XPath: Hülloperator //</vt:lpstr>
      <vt:lpstr>XPath: Funktionen</vt:lpstr>
      <vt:lpstr>XPath: Platzhalter</vt:lpstr>
      <vt:lpstr>XPath: Attributknoten</vt:lpstr>
      <vt:lpstr>XPath: Qualifizierung</vt:lpstr>
      <vt:lpstr>XPath: Weitere Qualifizierungen</vt:lpstr>
      <vt:lpstr>XPath: Weitere Qualifizierungen</vt:lpstr>
      <vt:lpstr>XPath: Zusammenfassung</vt:lpstr>
      <vt:lpstr>XPath: Weitere Details</vt:lpstr>
      <vt:lpstr>Das Wurzeldokument und die Wurzel</vt:lpstr>
      <vt:lpstr>XPath: Weitere Details</vt:lpstr>
      <vt:lpstr>XPath: Weitere Details</vt:lpstr>
      <vt:lpstr>XPath: Und noch weitere Details</vt:lpstr>
      <vt:lpstr>Non-Standard-Datenbanken</vt:lpstr>
      <vt:lpstr>Unser Beispieldokument noch einmal</vt:lpstr>
      <vt:lpstr>Speicher- und Zugriffstechniken für XML</vt:lpstr>
      <vt:lpstr>XML-Daten in Relationalen Datenbanken</vt:lpstr>
      <vt:lpstr>Generisches Schema: Ternäre Relation</vt:lpstr>
      <vt:lpstr>XML in ternären Relationen: Aufgabe</vt:lpstr>
      <vt:lpstr>Generisches Schema: Ternäre Relation?</vt:lpstr>
      <vt:lpstr>DTDs zur Herleitung eines Schemas</vt:lpstr>
      <vt:lpstr>Aus DTD hergeleitetes Schema: Aufgabe</vt:lpstr>
      <vt:lpstr>Aus Daten hergeleitetes Schema</vt:lpstr>
      <vt:lpstr>Aus Daten hergeleitetes Schema</vt:lpstr>
      <vt:lpstr>Aus Daten hergeleitetes Schema: Aufgabe</vt:lpstr>
      <vt:lpstr>Pfad-Relations-Methode</vt:lpstr>
      <vt:lpstr>Pfad-Relations-Methode</vt:lpstr>
      <vt:lpstr>Pfad-Relations-Methode</vt:lpstr>
      <vt:lpstr>Pfad-Relations-Methode</vt:lpstr>
      <vt:lpstr>Pfad-Relations-Methode: Aufgabe</vt:lpstr>
      <vt:lpstr>Motivation</vt:lpstr>
      <vt:lpstr>D-Beschriftung: Dynamische Intervallkodierung</vt:lpstr>
      <vt:lpstr>D-Beschriftung: Aufgabe</vt:lpstr>
      <vt:lpstr>Aufgabe</vt:lpstr>
      <vt:lpstr>Aufgabe</vt:lpstr>
      <vt:lpstr>Non-Standard-Datenbanken</vt:lpstr>
      <vt:lpstr>XQuery: FLWOR (“Flower”) Ausdrücke</vt:lpstr>
      <vt:lpstr>Unser Beispieldokument noch einmal</vt:lpstr>
      <vt:lpstr>XQuery: Erstes Beispiel</vt:lpstr>
      <vt:lpstr>XQuery: RETURN konstruiert Ergebnisliste</vt:lpstr>
      <vt:lpstr>XQuery: Ergebnis ist eine sog. Liste</vt:lpstr>
      <vt:lpstr>XQuery: for und let</vt:lpstr>
      <vt:lpstr>XQuery: Aggregation</vt:lpstr>
      <vt:lpstr>XQuery: where</vt:lpstr>
      <vt:lpstr>for vs. let</vt:lpstr>
      <vt:lpstr>for vs. let</vt:lpstr>
      <vt:lpstr>Listen in XQuery</vt:lpstr>
      <vt:lpstr>Listen in XQuery</vt:lpstr>
      <vt:lpstr>Sortierung in XQuery</vt:lpstr>
      <vt:lpstr>Fallunterscheidungen</vt:lpstr>
      <vt:lpstr>Geordnete und ungeordnete Listen</vt:lpstr>
      <vt:lpstr>Existenzquantoren</vt:lpstr>
      <vt:lpstr>Allquantoren</vt:lpstr>
      <vt:lpstr>Funktionen in XQuery</vt:lpstr>
      <vt:lpstr>Vertiefung in der Übung</vt:lpstr>
      <vt:lpstr>Non-Standard-Datenbanken</vt:lpstr>
      <vt:lpstr>PowerPoint-Präsentation</vt:lpstr>
      <vt:lpstr>BLAS: An Efficient XPath Processing System</vt:lpstr>
      <vt:lpstr>Baustrukturen: Ein Beispieldokument</vt:lpstr>
      <vt:lpstr>Ein Beispieldokument: Graphische Darstellung</vt:lpstr>
      <vt:lpstr>Definitionen</vt:lpstr>
      <vt:lpstr>Definitionen (Forts.)</vt:lpstr>
      <vt:lpstr>D-Beschriftungen</vt:lpstr>
      <vt:lpstr>PowerPoint-Präsentation</vt:lpstr>
      <vt:lpstr>D-Beschriftungen</vt:lpstr>
      <vt:lpstr>Zugriff über B-Baum: Clustered Index</vt:lpstr>
      <vt:lpstr>P-Beschriftungen</vt:lpstr>
      <vt:lpstr>P-Beschriftungen</vt:lpstr>
      <vt:lpstr>P-Beschriftung Beispiel</vt:lpstr>
      <vt:lpstr>P-Beschriftungen (Beispiel)</vt:lpstr>
      <vt:lpstr>Zum Nachvollziehen zuhause:</vt:lpstr>
      <vt:lpstr>BLAS Architektur</vt:lpstr>
      <vt:lpstr>Aufspaltung von Anfragen</vt:lpstr>
      <vt:lpstr>Ein Beispiel</vt:lpstr>
      <vt:lpstr>Ein Beispiel</vt:lpstr>
      <vt:lpstr>Ein Beispiel</vt:lpstr>
      <vt:lpstr>BLAS: Verfeinerung 1</vt:lpstr>
      <vt:lpstr>BLAS: Verfeinerung 2</vt:lpstr>
      <vt:lpstr>Vertiefung in der Übung</vt:lpstr>
      <vt:lpstr>PowerPoint-Präsentation</vt:lpstr>
      <vt:lpstr>Zweig-basierte Anfragen direkt implementiert</vt:lpstr>
      <vt:lpstr>Beispiel</vt:lpstr>
      <vt:lpstr>Zweig-basierte Anfragen direkt implementiert</vt:lpstr>
      <vt:lpstr>Indexierung (D-Beschriftung)</vt:lpstr>
      <vt:lpstr>Frühere Ansätze</vt:lpstr>
      <vt:lpstr>Binäre strukturelle Joins</vt:lpstr>
      <vt:lpstr>Neuer Ansatz: Holistische Joins</vt:lpstr>
      <vt:lpstr>Datenstrukturen</vt:lpstr>
      <vt:lpstr>PowerPoint-Präsentation</vt:lpstr>
      <vt:lpstr>PathStack Beispiel 2</vt:lpstr>
      <vt:lpstr>Zweiganfragen</vt:lpstr>
      <vt:lpstr>PathStack</vt:lpstr>
      <vt:lpstr>TwigStack</vt:lpstr>
      <vt:lpstr>TwigStack</vt:lpstr>
      <vt:lpstr>Analyse von TwigStack</vt:lpstr>
      <vt:lpstr>XB-Tree</vt:lpstr>
      <vt:lpstr>Zusammenfassung</vt:lpstr>
      <vt:lpstr>Weitere Arbeiten: Anfrageoptimierung</vt:lpstr>
      <vt:lpstr>XML in verteilten Systemen (IFIS / ITM)</vt:lpstr>
      <vt:lpstr>XQuery-Implementierung</vt:lpstr>
      <vt:lpstr>Abbildung auf SQL?</vt:lpstr>
      <vt:lpstr>Volltextindizierung: Motivation</vt:lpstr>
      <vt:lpstr>Non-Standard-Datenbanken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Moeller</cp:lastModifiedBy>
  <cp:revision>679</cp:revision>
  <cp:lastPrinted>2014-11-03T10:59:23Z</cp:lastPrinted>
  <dcterms:created xsi:type="dcterms:W3CDTF">2010-04-27T12:26:40Z</dcterms:created>
  <dcterms:modified xsi:type="dcterms:W3CDTF">2014-11-06T16:56:03Z</dcterms:modified>
</cp:coreProperties>
</file>