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273" r:id="rId2"/>
    <p:sldId id="635" r:id="rId3"/>
    <p:sldId id="537" r:id="rId4"/>
    <p:sldId id="622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623" r:id="rId18"/>
    <p:sldId id="558" r:id="rId19"/>
    <p:sldId id="561" r:id="rId20"/>
    <p:sldId id="562" r:id="rId21"/>
    <p:sldId id="627" r:id="rId22"/>
    <p:sldId id="564" r:id="rId23"/>
    <p:sldId id="565" r:id="rId24"/>
    <p:sldId id="566" r:id="rId25"/>
    <p:sldId id="628" r:id="rId26"/>
    <p:sldId id="569" r:id="rId27"/>
    <p:sldId id="570" r:id="rId28"/>
    <p:sldId id="571" r:id="rId29"/>
    <p:sldId id="630" r:id="rId30"/>
    <p:sldId id="629" r:id="rId31"/>
    <p:sldId id="632" r:id="rId32"/>
    <p:sldId id="631" r:id="rId33"/>
    <p:sldId id="625" r:id="rId34"/>
    <p:sldId id="581" r:id="rId35"/>
    <p:sldId id="582" r:id="rId36"/>
    <p:sldId id="634" r:id="rId37"/>
    <p:sldId id="583" r:id="rId38"/>
    <p:sldId id="584" r:id="rId39"/>
    <p:sldId id="585" r:id="rId40"/>
    <p:sldId id="586" r:id="rId41"/>
    <p:sldId id="626" r:id="rId42"/>
    <p:sldId id="636" r:id="rId43"/>
    <p:sldId id="408" r:id="rId44"/>
    <p:sldId id="409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06" autoAdjust="0"/>
  </p:normalViewPr>
  <p:slideViewPr>
    <p:cSldViewPr>
      <p:cViewPr varScale="1">
        <p:scale>
          <a:sx n="92" d="100"/>
          <a:sy n="92" d="100"/>
        </p:scale>
        <p:origin x="-120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11.11.14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11.11.14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2286-9557-2C4B-9ECC-01F165456B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11.11.14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95536" y="1340768"/>
            <a:ext cx="2080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BFCFF"/>
                </a:solidFill>
                <a:cs typeface="Arial Unicode MS" charset="0"/>
              </a:rPr>
              <a:t>Introduction to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1916832"/>
            <a:ext cx="4802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39CB7"/>
                </a:solidFill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3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1E61A81-8843-0D4C-B455-177280CCB36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77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-Arbeitsblatt2.xls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xcel_97_-_2004-Arbeitsblatt3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5" Type="http://schemas.openxmlformats.org/officeDocument/2006/relationships/oleObject" Target="../embeddings/Microsoft_Excel_97_-_2004-Arbeitsblatt4.xls"/><Relationship Id="rId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oleObject" Target="../embeddings/Microsoft_Excel_97_-_2004-Arbeitsblatt5.xls"/><Relationship Id="rId5" Type="http://schemas.openxmlformats.org/officeDocument/2006/relationships/image" Target="../media/image1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emf"/><Relationship Id="rId5" Type="http://schemas.openxmlformats.org/officeDocument/2006/relationships/oleObject" Target="../embeddings/Microsoft_Excel_97_-_2004-Arbeitsblatt6.xls"/><Relationship Id="rId6" Type="http://schemas.openxmlformats.org/officeDocument/2006/relationships/image" Target="../media/image20.emf"/><Relationship Id="rId7" Type="http://schemas.openxmlformats.org/officeDocument/2006/relationships/oleObject" Target="../embeddings/Microsoft_Excel_97_-_2004-Arbeitsblatt7.xls"/><Relationship Id="rId8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-Arbeitsblatt1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Volltextindizierung  und Information </a:t>
            </a:r>
            <a:r>
              <a:rPr lang="de-DE" dirty="0" err="1" smtClean="0">
                <a:cs typeface="+mn-cs"/>
              </a:rPr>
              <a:t>Retrieval</a:t>
            </a:r>
            <a:endParaRPr lang="de-DE" dirty="0" smtClean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Universität zu Lübeck</a:t>
            </a: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64560"/>
            <a:ext cx="457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5472B6B-B915-1E4E-BDD6-57127A0291FA}" type="slidenum">
              <a:rPr lang="en-US" sz="1200"/>
              <a:pPr>
                <a:defRPr/>
              </a:pPr>
              <a:t>10</a:t>
            </a:fld>
            <a:endParaRPr lang="en-US" sz="12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Inzidenzmatrix viel zu groß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500K x 1M Matrix hat halbe Billion 0’en und 1’en</a:t>
            </a:r>
          </a:p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Aber nicht mehr als eine Milliarde 1’en</a:t>
            </a:r>
          </a:p>
          <a:p>
            <a:pPr lvl="1" eaLnBrk="1" hangingPunct="1">
              <a:defRPr/>
            </a:pPr>
            <a:r>
              <a:rPr lang="de-DE" sz="2000" dirty="0" smtClean="0">
                <a:latin typeface="Lucida Grande" charset="0"/>
                <a:ea typeface="ＭＳ Ｐゴシック" charset="0"/>
              </a:rPr>
              <a:t>Matrix ist extrem dünn besetzt</a:t>
            </a:r>
          </a:p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Können wir eine bessere Repräsentation wählen?</a:t>
            </a:r>
          </a:p>
          <a:p>
            <a:pPr lvl="1" eaLnBrk="1" hangingPunct="1">
              <a:defRPr/>
            </a:pPr>
            <a:r>
              <a:rPr lang="de-DE" sz="2000" dirty="0" smtClean="0">
                <a:latin typeface="Lucida Grande" charset="0"/>
                <a:ea typeface="ＭＳ Ｐゴシック" charset="0"/>
              </a:rPr>
              <a:t>Wir brauchen nur die 1-Positionen zu speichern</a:t>
            </a:r>
            <a:endParaRPr lang="de-DE" sz="1600" dirty="0">
              <a:latin typeface="Lucida Grande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57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9CB3297-3E2E-EA42-9C34-7A0C8228B80A}" type="slidenum">
              <a:rPr lang="en-US" sz="1200"/>
              <a:pPr>
                <a:defRPr/>
              </a:pPr>
              <a:t>11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Invertierter Index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Für jeden Term </a:t>
            </a:r>
            <a:r>
              <a:rPr lang="de-DE" sz="2800" i="1" smtClean="0">
                <a:latin typeface="Lucida Grande" charset="0"/>
                <a:ea typeface="ＭＳ Ｐゴシック" charset="0"/>
              </a:rPr>
              <a:t>T</a:t>
            </a:r>
            <a:r>
              <a:rPr lang="de-DE" sz="2800" smtClean="0">
                <a:latin typeface="Lucida Grande" charset="0"/>
                <a:ea typeface="ＭＳ Ｐゴシック" charset="0"/>
              </a:rPr>
              <a:t>, müssen wir eine Liste aller Dokumente, die T enthalten, speichern</a:t>
            </a:r>
          </a:p>
          <a:p>
            <a:pPr eaLnBrk="1" hangingPunct="1"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Sollen wir ein Feld oder eine Liste verwenden?</a:t>
            </a:r>
            <a:endParaRPr lang="de-DE" sz="2800">
              <a:latin typeface="Lucida Grande" charset="0"/>
              <a:ea typeface="ＭＳ Ｐゴシック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21357" y="3068960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Brutus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1357" y="3602360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Calpurnia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357" y="4135760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Caesar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297757" y="31451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97757" y="36785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7417" name="Group 26"/>
          <p:cNvGrpSpPr>
            <a:grpSpLocks/>
          </p:cNvGrpSpPr>
          <p:nvPr/>
        </p:nvGrpSpPr>
        <p:grpSpPr bwMode="auto">
          <a:xfrm>
            <a:off x="3516957" y="4211960"/>
            <a:ext cx="4876800" cy="304800"/>
            <a:chOff x="2064" y="2448"/>
            <a:chExt cx="3072" cy="192"/>
          </a:xfrm>
        </p:grpSpPr>
        <p:sp>
          <p:nvSpPr>
            <p:cNvPr id="1745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5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grpSp>
        <p:nvGrpSpPr>
          <p:cNvPr id="17418" name="Group 51"/>
          <p:cNvGrpSpPr>
            <a:grpSpLocks/>
          </p:cNvGrpSpPr>
          <p:nvPr/>
        </p:nvGrpSpPr>
        <p:grpSpPr bwMode="auto">
          <a:xfrm>
            <a:off x="3516957" y="3602360"/>
            <a:ext cx="4943475" cy="457200"/>
            <a:chOff x="2064" y="2688"/>
            <a:chExt cx="3114" cy="288"/>
          </a:xfrm>
        </p:grpSpPr>
        <p:grpSp>
          <p:nvGrpSpPr>
            <p:cNvPr id="17438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744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3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</a:t>
              </a: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4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</a:t>
              </a:r>
            </a:p>
          </p:txBody>
        </p:sp>
        <p:sp>
          <p:nvSpPr>
            <p:cNvPr id="1744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5</a:t>
              </a:r>
            </a:p>
          </p:txBody>
        </p:sp>
        <p:sp>
          <p:nvSpPr>
            <p:cNvPr id="1744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4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13</a:t>
              </a:r>
            </a:p>
          </p:txBody>
        </p:sp>
        <p:sp>
          <p:nvSpPr>
            <p:cNvPr id="1744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21</a:t>
              </a:r>
            </a:p>
          </p:txBody>
        </p:sp>
        <p:sp>
          <p:nvSpPr>
            <p:cNvPr id="1744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34</a:t>
              </a:r>
            </a:p>
          </p:txBody>
        </p:sp>
      </p:grpSp>
      <p:grpSp>
        <p:nvGrpSpPr>
          <p:cNvPr id="17419" name="Group 52"/>
          <p:cNvGrpSpPr>
            <a:grpSpLocks/>
          </p:cNvGrpSpPr>
          <p:nvPr/>
        </p:nvGrpSpPr>
        <p:grpSpPr bwMode="auto">
          <a:xfrm>
            <a:off x="3516957" y="3068960"/>
            <a:ext cx="4876801" cy="457200"/>
            <a:chOff x="2064" y="2400"/>
            <a:chExt cx="3072" cy="288"/>
          </a:xfrm>
        </p:grpSpPr>
        <p:grpSp>
          <p:nvGrpSpPr>
            <p:cNvPr id="17424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743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2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2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4</a:t>
              </a:r>
            </a:p>
          </p:txBody>
        </p:sp>
        <p:sp>
          <p:nvSpPr>
            <p:cNvPr id="1742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16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32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64</a:t>
              </a:r>
            </a:p>
          </p:txBody>
        </p:sp>
        <p:sp>
          <p:nvSpPr>
            <p:cNvPr id="1743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128</a:t>
              </a:r>
            </a:p>
          </p:txBody>
        </p:sp>
        <p:sp>
          <p:nvSpPr>
            <p:cNvPr id="1743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i="1">
                <a:latin typeface="Arial" charset="0"/>
              </a:endParaRPr>
            </a:p>
          </p:txBody>
        </p:sp>
      </p:grpSp>
      <p:sp>
        <p:nvSpPr>
          <p:cNvPr id="17420" name="Text Box 48"/>
          <p:cNvSpPr txBox="1">
            <a:spLocks noChangeArrowheads="1"/>
          </p:cNvSpPr>
          <p:nvPr/>
        </p:nvSpPr>
        <p:spPr bwMode="auto">
          <a:xfrm>
            <a:off x="3516957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7421" name="AutoShape 49"/>
          <p:cNvSpPr>
            <a:spLocks noChangeArrowheads="1"/>
          </p:cNvSpPr>
          <p:nvPr/>
        </p:nvSpPr>
        <p:spPr bwMode="auto">
          <a:xfrm>
            <a:off x="2297757" y="42119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4136082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297756" y="4897760"/>
            <a:ext cx="587464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smtClean="0">
                <a:latin typeface="Arial" charset="0"/>
              </a:rPr>
              <a:t>Was machen wir, wenn das Wort </a:t>
            </a:r>
            <a:r>
              <a:rPr lang="de-DE" b="1" i="1" smtClean="0">
                <a:latin typeface="Arial" charset="0"/>
              </a:rPr>
              <a:t>Caesar</a:t>
            </a:r>
            <a:r>
              <a:rPr lang="de-DE" i="1" smtClean="0">
                <a:latin typeface="Arial" charset="0"/>
              </a:rPr>
              <a:t> zu Dokument 14 hinzugefügt wird? </a:t>
            </a:r>
            <a:endParaRPr lang="de-DE" i="1">
              <a:latin typeface="Arial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123728" y="5949280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Luhn</a:t>
            </a:r>
            <a:r>
              <a:rPr lang="de-DE" sz="1400" dirty="0">
                <a:solidFill>
                  <a:srgbClr val="0000FF"/>
                </a:solidFill>
              </a:rPr>
              <a:t>, H. P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Auto-</a:t>
            </a:r>
            <a:r>
              <a:rPr lang="de-DE" sz="1400" dirty="0" err="1">
                <a:solidFill>
                  <a:srgbClr val="0000FF"/>
                </a:solidFill>
              </a:rPr>
              <a:t>encoding</a:t>
            </a:r>
            <a:r>
              <a:rPr lang="de-DE" sz="1400" dirty="0">
                <a:solidFill>
                  <a:srgbClr val="0000FF"/>
                </a:solidFill>
              </a:rPr>
              <a:t> of </a:t>
            </a:r>
            <a:r>
              <a:rPr lang="de-DE" sz="1400" dirty="0" err="1">
                <a:solidFill>
                  <a:srgbClr val="0000FF"/>
                </a:solidFill>
              </a:rPr>
              <a:t>documents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information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retrieval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systems</a:t>
            </a:r>
            <a:r>
              <a:rPr lang="de-DE" sz="1400" dirty="0">
                <a:solidFill>
                  <a:srgbClr val="0000FF"/>
                </a:solidFill>
              </a:rPr>
              <a:t>. In M. Boaz, </a:t>
            </a:r>
            <a:r>
              <a:rPr lang="de-DE" sz="1400" i="1" dirty="0">
                <a:solidFill>
                  <a:srgbClr val="0000FF"/>
                </a:solidFill>
              </a:rPr>
              <a:t>Modern Trends in </a:t>
            </a:r>
            <a:r>
              <a:rPr lang="de-DE" sz="1400" i="1" dirty="0" err="1">
                <a:solidFill>
                  <a:srgbClr val="0000FF"/>
                </a:solidFill>
              </a:rPr>
              <a:t>Documentation</a:t>
            </a:r>
            <a:r>
              <a:rPr lang="de-DE" sz="1400" dirty="0">
                <a:solidFill>
                  <a:srgbClr val="0000FF"/>
                </a:solidFill>
              </a:rPr>
              <a:t> (pp. 45-58). London: Pergamon </a:t>
            </a:r>
            <a:r>
              <a:rPr lang="de-DE" sz="1400" dirty="0" smtClean="0">
                <a:solidFill>
                  <a:srgbClr val="0000FF"/>
                </a:solidFill>
              </a:rPr>
              <a:t>Press, </a:t>
            </a:r>
            <a:r>
              <a:rPr lang="de-DE" sz="1400" b="1" dirty="0" smtClean="0">
                <a:solidFill>
                  <a:srgbClr val="FF0000"/>
                </a:solidFill>
              </a:rPr>
              <a:t>1959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838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E5A83B-680D-B345-ADD4-CE9040F7CF24}" type="slidenum">
              <a:rPr lang="en-US" sz="1400"/>
              <a:pPr>
                <a:defRPr/>
              </a:pPr>
              <a:t>12</a:t>
            </a:fld>
            <a:endParaRPr lang="en-US" sz="14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Invertierter Index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Lucida Grande" charset="0"/>
                <a:ea typeface="ＭＳ Ｐゴシック" charset="0"/>
              </a:rPr>
              <a:t>Verkettete Listen i.a. bevorzugt</a:t>
            </a:r>
          </a:p>
          <a:p>
            <a:pPr lvl="1" eaLnBrk="1" hangingPunct="1">
              <a:defRPr/>
            </a:pPr>
            <a:r>
              <a:rPr lang="de-DE" dirty="0" smtClean="0">
                <a:latin typeface="Lucida Grande" charset="0"/>
                <a:ea typeface="ＭＳ Ｐゴシック" charset="0"/>
              </a:rPr>
              <a:t>Dynamische Speicherallokation</a:t>
            </a:r>
          </a:p>
          <a:p>
            <a:pPr lvl="1" eaLnBrk="1" hangingPunct="1">
              <a:defRPr/>
            </a:pPr>
            <a:r>
              <a:rPr lang="de-DE" dirty="0" smtClean="0">
                <a:latin typeface="Lucida Grande" charset="0"/>
                <a:ea typeface="ＭＳ Ｐゴシック" charset="0"/>
              </a:rPr>
              <a:t>Einfügung von Termen in Dokument leicht </a:t>
            </a:r>
          </a:p>
          <a:p>
            <a:pPr lvl="1" eaLnBrk="1" hangingPunct="1">
              <a:defRPr/>
            </a:pPr>
            <a:r>
              <a:rPr lang="de-DE" dirty="0" smtClean="0">
                <a:latin typeface="Lucida Grande" charset="0"/>
                <a:ea typeface="ＭＳ Ｐゴシック" charset="0"/>
              </a:rPr>
              <a:t>Zeiger evtl. speicheraufwändig</a:t>
            </a:r>
            <a:endParaRPr lang="de-DE" dirty="0">
              <a:latin typeface="Lucida Grande" charset="0"/>
              <a:ea typeface="ＭＳ Ｐゴシック" charset="0"/>
            </a:endParaRPr>
          </a:p>
        </p:txBody>
      </p:sp>
      <p:grpSp>
        <p:nvGrpSpPr>
          <p:cNvPr id="18436" name="Group 49"/>
          <p:cNvGrpSpPr>
            <a:grpSpLocks/>
          </p:cNvGrpSpPr>
          <p:nvPr/>
        </p:nvGrpSpPr>
        <p:grpSpPr bwMode="auto">
          <a:xfrm>
            <a:off x="762000" y="3335290"/>
            <a:ext cx="2819401" cy="1533526"/>
            <a:chOff x="528" y="2634"/>
            <a:chExt cx="1776" cy="966"/>
          </a:xfrm>
        </p:grpSpPr>
        <p:sp>
          <p:nvSpPr>
            <p:cNvPr id="18478" name="Text Box 4"/>
            <p:cNvSpPr txBox="1">
              <a:spLocks noChangeArrowheads="1"/>
            </p:cNvSpPr>
            <p:nvPr/>
          </p:nvSpPr>
          <p:spPr bwMode="auto">
            <a:xfrm>
              <a:off x="528" y="2634"/>
              <a:ext cx="74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Brutus</a:t>
              </a:r>
            </a:p>
          </p:txBody>
        </p:sp>
        <p:sp>
          <p:nvSpPr>
            <p:cNvPr id="18479" name="Text Box 5"/>
            <p:cNvSpPr txBox="1">
              <a:spLocks noChangeArrowheads="1"/>
            </p:cNvSpPr>
            <p:nvPr/>
          </p:nvSpPr>
          <p:spPr bwMode="auto">
            <a:xfrm>
              <a:off x="528" y="2970"/>
              <a:ext cx="10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Calpurnia</a:t>
              </a:r>
            </a:p>
          </p:txBody>
        </p:sp>
        <p:sp>
          <p:nvSpPr>
            <p:cNvPr id="18480" name="Text Box 6"/>
            <p:cNvSpPr txBox="1">
              <a:spLocks noChangeArrowheads="1"/>
            </p:cNvSpPr>
            <p:nvPr/>
          </p:nvSpPr>
          <p:spPr bwMode="auto">
            <a:xfrm>
              <a:off x="528" y="3306"/>
              <a:ext cx="7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Caesar</a:t>
              </a:r>
            </a:p>
          </p:txBody>
        </p:sp>
        <p:sp>
          <p:nvSpPr>
            <p:cNvPr id="18481" name="AutoShape 7"/>
            <p:cNvSpPr>
              <a:spLocks noChangeArrowheads="1"/>
            </p:cNvSpPr>
            <p:nvPr/>
          </p:nvSpPr>
          <p:spPr bwMode="auto">
            <a:xfrm>
              <a:off x="1584" y="2682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2" name="AutoShape 8"/>
            <p:cNvSpPr>
              <a:spLocks noChangeArrowheads="1"/>
            </p:cNvSpPr>
            <p:nvPr/>
          </p:nvSpPr>
          <p:spPr bwMode="auto">
            <a:xfrm>
              <a:off x="1584" y="3018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3" name="AutoShape 9"/>
            <p:cNvSpPr>
              <a:spLocks noChangeArrowheads="1"/>
            </p:cNvSpPr>
            <p:nvPr/>
          </p:nvSpPr>
          <p:spPr bwMode="auto">
            <a:xfrm>
              <a:off x="1584" y="3354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7131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3608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4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029200" y="32590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638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6400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32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72390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64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8077200" y="3259088"/>
            <a:ext cx="703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128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43815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50292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</a:t>
            </a: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5659438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5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6265863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6858000" y="37924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7620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21</a:t>
            </a:r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8382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34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733800" y="43258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4603750" y="4325888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cxnSp>
        <p:nvCxnSpPr>
          <p:cNvPr id="18453" name="AutoShape 28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4076700" y="3492451"/>
            <a:ext cx="284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9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4724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AutoShape 30"/>
          <p:cNvCxnSpPr>
            <a:cxnSpLocks noChangeShapeType="1"/>
            <a:stCxn id="18439" idx="3"/>
            <a:endCxn id="18440" idx="1"/>
          </p:cNvCxnSpPr>
          <p:nvPr/>
        </p:nvCxnSpPr>
        <p:spPr bwMode="auto">
          <a:xfrm>
            <a:off x="5392738" y="3492451"/>
            <a:ext cx="246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31"/>
          <p:cNvCxnSpPr>
            <a:cxnSpLocks noChangeShapeType="1"/>
            <a:stCxn id="18440" idx="3"/>
            <a:endCxn id="18441" idx="1"/>
          </p:cNvCxnSpPr>
          <p:nvPr/>
        </p:nvCxnSpPr>
        <p:spPr bwMode="auto">
          <a:xfrm>
            <a:off x="6172200" y="34924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33"/>
          <p:cNvCxnSpPr>
            <a:cxnSpLocks noChangeShapeType="1"/>
            <a:stCxn id="18441" idx="3"/>
            <a:endCxn id="18442" idx="1"/>
          </p:cNvCxnSpPr>
          <p:nvPr/>
        </p:nvCxnSpPr>
        <p:spPr bwMode="auto">
          <a:xfrm>
            <a:off x="69342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34"/>
          <p:cNvCxnSpPr>
            <a:cxnSpLocks noChangeShapeType="1"/>
            <a:stCxn id="18442" idx="3"/>
            <a:endCxn id="18443" idx="1"/>
          </p:cNvCxnSpPr>
          <p:nvPr/>
        </p:nvCxnSpPr>
        <p:spPr bwMode="auto">
          <a:xfrm>
            <a:off x="7772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9" name="Text Box 36"/>
          <p:cNvSpPr txBox="1">
            <a:spLocks noChangeArrowheads="1"/>
          </p:cNvSpPr>
          <p:nvPr/>
        </p:nvSpPr>
        <p:spPr bwMode="auto">
          <a:xfrm>
            <a:off x="37338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</a:t>
            </a:r>
          </a:p>
        </p:txBody>
      </p:sp>
      <p:cxnSp>
        <p:nvCxnSpPr>
          <p:cNvPr id="18460" name="AutoShape 37"/>
          <p:cNvCxnSpPr>
            <a:cxnSpLocks noChangeShapeType="1"/>
            <a:stCxn id="18459" idx="3"/>
            <a:endCxn id="18444" idx="1"/>
          </p:cNvCxnSpPr>
          <p:nvPr/>
        </p:nvCxnSpPr>
        <p:spPr bwMode="auto">
          <a:xfrm>
            <a:off x="40973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AutoShape 38"/>
          <p:cNvCxnSpPr>
            <a:cxnSpLocks noChangeShapeType="1"/>
            <a:stCxn id="18444" idx="3"/>
            <a:endCxn id="18445" idx="1"/>
          </p:cNvCxnSpPr>
          <p:nvPr/>
        </p:nvCxnSpPr>
        <p:spPr bwMode="auto">
          <a:xfrm>
            <a:off x="47450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39"/>
          <p:cNvCxnSpPr>
            <a:cxnSpLocks noChangeShapeType="1"/>
            <a:stCxn id="18445" idx="3"/>
            <a:endCxn id="18446" idx="1"/>
          </p:cNvCxnSpPr>
          <p:nvPr/>
        </p:nvCxnSpPr>
        <p:spPr bwMode="auto">
          <a:xfrm>
            <a:off x="5392738" y="4025851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40"/>
          <p:cNvCxnSpPr>
            <a:cxnSpLocks noChangeShapeType="1"/>
            <a:stCxn id="18446" idx="3"/>
            <a:endCxn id="18447" idx="1"/>
          </p:cNvCxnSpPr>
          <p:nvPr/>
        </p:nvCxnSpPr>
        <p:spPr bwMode="auto">
          <a:xfrm>
            <a:off x="6022975" y="4025851"/>
            <a:ext cx="2428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AutoShape 41"/>
          <p:cNvCxnSpPr>
            <a:cxnSpLocks noChangeShapeType="1"/>
            <a:stCxn id="18447" idx="3"/>
            <a:endCxn id="18448" idx="1"/>
          </p:cNvCxnSpPr>
          <p:nvPr/>
        </p:nvCxnSpPr>
        <p:spPr bwMode="auto">
          <a:xfrm>
            <a:off x="6629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42"/>
          <p:cNvCxnSpPr>
            <a:cxnSpLocks noChangeShapeType="1"/>
            <a:stCxn id="18448" idx="3"/>
            <a:endCxn id="18449" idx="1"/>
          </p:cNvCxnSpPr>
          <p:nvPr/>
        </p:nvCxnSpPr>
        <p:spPr bwMode="auto">
          <a:xfrm>
            <a:off x="7467600" y="4025851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43"/>
          <p:cNvCxnSpPr>
            <a:cxnSpLocks noChangeShapeType="1"/>
            <a:stCxn id="18449" idx="3"/>
            <a:endCxn id="18450" idx="1"/>
          </p:cNvCxnSpPr>
          <p:nvPr/>
        </p:nvCxnSpPr>
        <p:spPr bwMode="auto">
          <a:xfrm>
            <a:off x="8153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45"/>
          <p:cNvCxnSpPr>
            <a:cxnSpLocks noChangeShapeType="1"/>
            <a:stCxn id="18451" idx="3"/>
            <a:endCxn id="18452" idx="1"/>
          </p:cNvCxnSpPr>
          <p:nvPr/>
        </p:nvCxnSpPr>
        <p:spPr bwMode="auto">
          <a:xfrm>
            <a:off x="4343400" y="4559251"/>
            <a:ext cx="260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5" name="AutoShape 46"/>
          <p:cNvSpPr>
            <a:spLocks/>
          </p:cNvSpPr>
          <p:nvPr/>
        </p:nvSpPr>
        <p:spPr bwMode="auto">
          <a:xfrm>
            <a:off x="304800" y="3344814"/>
            <a:ext cx="228600" cy="1524001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6" name="Text Box 47"/>
          <p:cNvSpPr txBox="1">
            <a:spLocks noChangeArrowheads="1"/>
          </p:cNvSpPr>
          <p:nvPr/>
        </p:nvSpPr>
        <p:spPr bwMode="auto">
          <a:xfrm>
            <a:off x="441325" y="5286327"/>
            <a:ext cx="1781177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smtClean="0">
                <a:latin typeface="Tahoma" charset="0"/>
              </a:rPr>
              <a:t>Verzeichnis</a:t>
            </a:r>
            <a:endParaRPr lang="de-DE" i="1">
              <a:latin typeface="Tahoma" charset="0"/>
            </a:endParaRPr>
          </a:p>
        </p:txBody>
      </p:sp>
      <p:cxnSp>
        <p:nvCxnSpPr>
          <p:cNvPr id="18477" name="AutoShape 48"/>
          <p:cNvCxnSpPr>
            <a:cxnSpLocks noChangeShapeType="1"/>
            <a:stCxn id="18476" idx="1"/>
            <a:endCxn id="18475" idx="1"/>
          </p:cNvCxnSpPr>
          <p:nvPr/>
        </p:nvCxnSpPr>
        <p:spPr bwMode="auto">
          <a:xfrm rot="10800000">
            <a:off x="304800" y="4106814"/>
            <a:ext cx="136525" cy="1409701"/>
          </a:xfrm>
          <a:prstGeom prst="curvedConnector3">
            <a:avLst>
              <a:gd name="adj1" fmla="val 2674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3" name="AutoShape 51"/>
          <p:cNvSpPr>
            <a:spLocks/>
          </p:cNvSpPr>
          <p:nvPr/>
        </p:nvSpPr>
        <p:spPr bwMode="auto">
          <a:xfrm rot="16200000">
            <a:off x="6153150" y="2373267"/>
            <a:ext cx="342900" cy="5334001"/>
          </a:xfrm>
          <a:prstGeom prst="leftBrace">
            <a:avLst>
              <a:gd name="adj1" fmla="val 12963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74" name="Text Box 52"/>
          <p:cNvSpPr txBox="1">
            <a:spLocks noChangeArrowheads="1"/>
          </p:cNvSpPr>
          <p:nvPr/>
        </p:nvSpPr>
        <p:spPr bwMode="auto">
          <a:xfrm>
            <a:off x="5638800" y="5210130"/>
            <a:ext cx="2119313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smtClean="0">
                <a:latin typeface="Tahoma" charset="0"/>
              </a:rPr>
              <a:t>Postings-Liste</a:t>
            </a:r>
            <a:endParaRPr lang="de-DE" i="1">
              <a:latin typeface="Tahoma" charset="0"/>
            </a:endParaRPr>
          </a:p>
        </p:txBody>
      </p: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5780112"/>
            <a:ext cx="5666309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smtClean="0">
                <a:latin typeface="Arial" charset="0"/>
              </a:rPr>
              <a:t>Sortiert nach docID (später mehr dazu)</a:t>
            </a:r>
            <a:endParaRPr lang="de-DE" i="1">
              <a:latin typeface="Arial" charset="0"/>
            </a:endParaRPr>
          </a:p>
        </p:txBody>
      </p:sp>
      <p:sp>
        <p:nvSpPr>
          <p:cNvPr id="18471" name="Rectangle 73"/>
          <p:cNvSpPr>
            <a:spLocks noChangeArrowheads="1"/>
          </p:cNvSpPr>
          <p:nvPr/>
        </p:nvSpPr>
        <p:spPr bwMode="auto">
          <a:xfrm>
            <a:off x="7467600" y="2420888"/>
            <a:ext cx="1143000" cy="406400"/>
          </a:xfrm>
          <a:prstGeom prst="rect">
            <a:avLst/>
          </a:prstGeom>
          <a:solidFill>
            <a:srgbClr val="00A000"/>
          </a:solidFill>
          <a:ln w="9525">
            <a:solidFill>
              <a:srgbClr val="00A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/>
              <a:t>Posting</a:t>
            </a:r>
          </a:p>
        </p:txBody>
      </p:sp>
      <p:sp>
        <p:nvSpPr>
          <p:cNvPr id="18472" name="Line 75"/>
          <p:cNvSpPr>
            <a:spLocks noChangeShapeType="1"/>
          </p:cNvSpPr>
          <p:nvPr/>
        </p:nvSpPr>
        <p:spPr bwMode="auto">
          <a:xfrm flipH="1">
            <a:off x="7620000" y="28780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85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DF8A7DA-FE21-E240-A5B1-0B0BC0AAEB0A}" type="slidenum">
              <a:rPr lang="en-US" sz="1400"/>
              <a:pPr>
                <a:defRPr/>
              </a:pPr>
              <a:t>13</a:t>
            </a:fld>
            <a:endParaRPr lang="en-US" sz="1400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Konstruktion des invertierten Index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19507" name="AutoShape 13"/>
          <p:cNvSpPr>
            <a:spLocks noChangeArrowheads="1"/>
          </p:cNvSpPr>
          <p:nvPr/>
        </p:nvSpPr>
        <p:spPr bwMode="auto">
          <a:xfrm>
            <a:off x="3266570" y="2297365"/>
            <a:ext cx="1140143" cy="408623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mtClean="0"/>
              <a:t>Tokenizer</a:t>
            </a:r>
            <a:endParaRPr lang="de-DE"/>
          </a:p>
        </p:txBody>
      </p:sp>
      <p:sp>
        <p:nvSpPr>
          <p:cNvPr id="19508" name="AutoShape 17"/>
          <p:cNvSpPr>
            <a:spLocks noChangeArrowheads="1"/>
          </p:cNvSpPr>
          <p:nvPr/>
        </p:nvSpPr>
        <p:spPr bwMode="auto">
          <a:xfrm>
            <a:off x="3721547" y="2785839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09" name="Text Box 20"/>
          <p:cNvSpPr txBox="1">
            <a:spLocks noChangeArrowheads="1"/>
          </p:cNvSpPr>
          <p:nvPr/>
        </p:nvSpPr>
        <p:spPr bwMode="auto">
          <a:xfrm>
            <a:off x="505272" y="2873152"/>
            <a:ext cx="170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i="1" smtClean="0">
                <a:latin typeface="Arial" charset="0"/>
              </a:rPr>
              <a:t>Token-Strom</a:t>
            </a:r>
            <a:endParaRPr lang="de-DE" sz="2000" i="1">
              <a:latin typeface="Arial" charset="0"/>
            </a:endParaRPr>
          </a:p>
        </p:txBody>
      </p:sp>
      <p:sp>
        <p:nvSpPr>
          <p:cNvPr id="19510" name="Rectangle 26"/>
          <p:cNvSpPr>
            <a:spLocks noChangeArrowheads="1"/>
          </p:cNvSpPr>
          <p:nvPr/>
        </p:nvSpPr>
        <p:spPr bwMode="auto">
          <a:xfrm>
            <a:off x="4535935" y="2842989"/>
            <a:ext cx="1108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Friends</a:t>
            </a:r>
          </a:p>
        </p:txBody>
      </p:sp>
      <p:sp>
        <p:nvSpPr>
          <p:cNvPr id="19511" name="Rectangle 27"/>
          <p:cNvSpPr>
            <a:spLocks noChangeArrowheads="1"/>
          </p:cNvSpPr>
          <p:nvPr/>
        </p:nvSpPr>
        <p:spPr bwMode="auto">
          <a:xfrm>
            <a:off x="5729735" y="2852514"/>
            <a:ext cx="1192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Romans</a:t>
            </a:r>
          </a:p>
        </p:txBody>
      </p:sp>
      <p:sp>
        <p:nvSpPr>
          <p:cNvPr id="19512" name="Rectangle 28"/>
          <p:cNvSpPr>
            <a:spLocks noChangeArrowheads="1"/>
          </p:cNvSpPr>
          <p:nvPr/>
        </p:nvSpPr>
        <p:spPr bwMode="auto">
          <a:xfrm>
            <a:off x="7074347" y="2852514"/>
            <a:ext cx="17160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Countrymen</a:t>
            </a:r>
          </a:p>
        </p:txBody>
      </p:sp>
      <p:sp>
        <p:nvSpPr>
          <p:cNvPr id="19501" name="AutoShape 14"/>
          <p:cNvSpPr>
            <a:spLocks noChangeArrowheads="1"/>
          </p:cNvSpPr>
          <p:nvPr/>
        </p:nvSpPr>
        <p:spPr bwMode="auto">
          <a:xfrm>
            <a:off x="2426147" y="3551490"/>
            <a:ext cx="2895600" cy="408623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mtClean="0"/>
              <a:t>Linguistische Module</a:t>
            </a:r>
            <a:endParaRPr lang="de-DE"/>
          </a:p>
        </p:txBody>
      </p:sp>
      <p:sp>
        <p:nvSpPr>
          <p:cNvPr id="19502" name="AutoShape 18"/>
          <p:cNvSpPr>
            <a:spLocks noChangeArrowheads="1"/>
          </p:cNvSpPr>
          <p:nvPr/>
        </p:nvSpPr>
        <p:spPr bwMode="auto">
          <a:xfrm>
            <a:off x="3721547" y="4157439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03" name="Text Box 21"/>
          <p:cNvSpPr txBox="1">
            <a:spLocks noChangeArrowheads="1"/>
          </p:cNvSpPr>
          <p:nvPr/>
        </p:nvSpPr>
        <p:spPr bwMode="auto">
          <a:xfrm>
            <a:off x="521147" y="4168552"/>
            <a:ext cx="231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i="1" smtClean="0">
                <a:latin typeface="Arial" charset="0"/>
              </a:rPr>
              <a:t>Modifizierte Token</a:t>
            </a:r>
            <a:endParaRPr lang="de-DE" sz="2000" i="1">
              <a:latin typeface="Arial" charset="0"/>
            </a:endParaRPr>
          </a:p>
        </p:txBody>
      </p:sp>
      <p:sp>
        <p:nvSpPr>
          <p:cNvPr id="19504" name="Rectangle 29"/>
          <p:cNvSpPr>
            <a:spLocks noChangeArrowheads="1"/>
          </p:cNvSpPr>
          <p:nvPr/>
        </p:nvSpPr>
        <p:spPr bwMode="auto">
          <a:xfrm>
            <a:off x="4667697" y="4062189"/>
            <a:ext cx="9207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friend</a:t>
            </a:r>
          </a:p>
        </p:txBody>
      </p:sp>
      <p:sp>
        <p:nvSpPr>
          <p:cNvPr id="19505" name="Rectangle 30"/>
          <p:cNvSpPr>
            <a:spLocks noChangeArrowheads="1"/>
          </p:cNvSpPr>
          <p:nvPr/>
        </p:nvSpPr>
        <p:spPr bwMode="auto">
          <a:xfrm>
            <a:off x="5877372" y="4071714"/>
            <a:ext cx="971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roman</a:t>
            </a:r>
          </a:p>
        </p:txBody>
      </p:sp>
      <p:sp>
        <p:nvSpPr>
          <p:cNvPr id="19506" name="Rectangle 31"/>
          <p:cNvSpPr>
            <a:spLocks noChangeArrowheads="1"/>
          </p:cNvSpPr>
          <p:nvPr/>
        </p:nvSpPr>
        <p:spPr bwMode="auto">
          <a:xfrm>
            <a:off x="7145785" y="4071714"/>
            <a:ext cx="16478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countryman</a:t>
            </a:r>
          </a:p>
        </p:txBody>
      </p:sp>
      <p:sp>
        <p:nvSpPr>
          <p:cNvPr id="19479" name="AutoShape 15"/>
          <p:cNvSpPr>
            <a:spLocks noChangeArrowheads="1"/>
          </p:cNvSpPr>
          <p:nvPr/>
        </p:nvSpPr>
        <p:spPr bwMode="auto">
          <a:xfrm>
            <a:off x="3379369" y="4726244"/>
            <a:ext cx="951056" cy="408623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mtClean="0"/>
              <a:t>Indexer</a:t>
            </a:r>
            <a:endParaRPr lang="de-DE"/>
          </a:p>
        </p:txBody>
      </p:sp>
      <p:sp>
        <p:nvSpPr>
          <p:cNvPr id="19480" name="AutoShape 22"/>
          <p:cNvSpPr>
            <a:spLocks noChangeArrowheads="1"/>
          </p:cNvSpPr>
          <p:nvPr/>
        </p:nvSpPr>
        <p:spPr bwMode="auto">
          <a:xfrm>
            <a:off x="3721547" y="5214718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1" name="Text Box 23"/>
          <p:cNvSpPr txBox="1">
            <a:spLocks noChangeArrowheads="1"/>
          </p:cNvSpPr>
          <p:nvPr/>
        </p:nvSpPr>
        <p:spPr bwMode="auto">
          <a:xfrm>
            <a:off x="521147" y="5427443"/>
            <a:ext cx="217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i="1" smtClean="0">
                <a:latin typeface="Arial" charset="0"/>
              </a:rPr>
              <a:t>Invertierter Index</a:t>
            </a:r>
            <a:endParaRPr lang="de-DE" sz="2000" i="1">
              <a:latin typeface="Arial" charset="0"/>
            </a:endParaRPr>
          </a:p>
        </p:txBody>
      </p:sp>
      <p:grpSp>
        <p:nvGrpSpPr>
          <p:cNvPr id="19482" name="Group 71"/>
          <p:cNvGrpSpPr>
            <a:grpSpLocks/>
          </p:cNvGrpSpPr>
          <p:nvPr/>
        </p:nvGrpSpPr>
        <p:grpSpPr bwMode="auto">
          <a:xfrm>
            <a:off x="3769172" y="4681318"/>
            <a:ext cx="5102225" cy="1609726"/>
            <a:chOff x="2526" y="3258"/>
            <a:chExt cx="3214" cy="1014"/>
          </a:xfrm>
        </p:grpSpPr>
        <p:grpSp>
          <p:nvGrpSpPr>
            <p:cNvPr id="19483" name="Group 32"/>
            <p:cNvGrpSpPr>
              <a:grpSpLocks/>
            </p:cNvGrpSpPr>
            <p:nvPr/>
          </p:nvGrpSpPr>
          <p:grpSpPr bwMode="auto">
            <a:xfrm>
              <a:off x="2526" y="3306"/>
              <a:ext cx="2274" cy="966"/>
              <a:chOff x="30" y="2634"/>
              <a:chExt cx="2274" cy="966"/>
            </a:xfrm>
          </p:grpSpPr>
          <p:sp>
            <p:nvSpPr>
              <p:cNvPr id="19495" name="Text Box 33"/>
              <p:cNvSpPr txBox="1">
                <a:spLocks noChangeArrowheads="1"/>
              </p:cNvSpPr>
              <p:nvPr/>
            </p:nvSpPr>
            <p:spPr bwMode="auto">
              <a:xfrm>
                <a:off x="586" y="2634"/>
                <a:ext cx="675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 i="1" dirty="0">
                    <a:latin typeface="Arial" charset="0"/>
                  </a:rPr>
                  <a:t>friend</a:t>
                </a:r>
              </a:p>
            </p:txBody>
          </p:sp>
          <p:sp>
            <p:nvSpPr>
              <p:cNvPr id="19496" name="Text Box 34"/>
              <p:cNvSpPr txBox="1">
                <a:spLocks noChangeArrowheads="1"/>
              </p:cNvSpPr>
              <p:nvPr/>
            </p:nvSpPr>
            <p:spPr bwMode="auto">
              <a:xfrm>
                <a:off x="528" y="2970"/>
                <a:ext cx="72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 i="1">
                    <a:latin typeface="Arial" charset="0"/>
                  </a:rPr>
                  <a:t>roman</a:t>
                </a:r>
              </a:p>
            </p:txBody>
          </p:sp>
          <p:sp>
            <p:nvSpPr>
              <p:cNvPr id="19497" name="Text Box 35"/>
              <p:cNvSpPr txBox="1">
                <a:spLocks noChangeArrowheads="1"/>
              </p:cNvSpPr>
              <p:nvPr/>
            </p:nvSpPr>
            <p:spPr bwMode="auto">
              <a:xfrm>
                <a:off x="30" y="3306"/>
                <a:ext cx="123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 i="1" dirty="0">
                    <a:latin typeface="Arial" charset="0"/>
                  </a:rPr>
                  <a:t>countryman</a:t>
                </a:r>
              </a:p>
            </p:txBody>
          </p:sp>
          <p:sp>
            <p:nvSpPr>
              <p:cNvPr id="19498" name="AutoShape 36"/>
              <p:cNvSpPr>
                <a:spLocks noChangeArrowheads="1"/>
              </p:cNvSpPr>
              <p:nvPr/>
            </p:nvSpPr>
            <p:spPr bwMode="auto">
              <a:xfrm>
                <a:off x="1584" y="2682"/>
                <a:ext cx="720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90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499" name="AutoShape 37"/>
              <p:cNvSpPr>
                <a:spLocks noChangeArrowheads="1"/>
              </p:cNvSpPr>
              <p:nvPr/>
            </p:nvSpPr>
            <p:spPr bwMode="auto">
              <a:xfrm>
                <a:off x="1584" y="3018"/>
                <a:ext cx="720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90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500" name="AutoShape 38"/>
              <p:cNvSpPr>
                <a:spLocks noChangeArrowheads="1"/>
              </p:cNvSpPr>
              <p:nvPr/>
            </p:nvSpPr>
            <p:spPr bwMode="auto">
              <a:xfrm>
                <a:off x="1584" y="3354"/>
                <a:ext cx="720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90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9484" name="Text Box 39"/>
            <p:cNvSpPr txBox="1">
              <a:spLocks noChangeArrowheads="1"/>
            </p:cNvSpPr>
            <p:nvPr/>
          </p:nvSpPr>
          <p:spPr bwMode="auto">
            <a:xfrm>
              <a:off x="4883" y="325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9485" name="Text Box 40"/>
            <p:cNvSpPr txBox="1">
              <a:spLocks noChangeArrowheads="1"/>
            </p:cNvSpPr>
            <p:nvPr/>
          </p:nvSpPr>
          <p:spPr bwMode="auto">
            <a:xfrm>
              <a:off x="5291" y="325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4</a:t>
              </a:r>
            </a:p>
          </p:txBody>
        </p:sp>
        <p:sp>
          <p:nvSpPr>
            <p:cNvPr id="19486" name="Text Box 41"/>
            <p:cNvSpPr txBox="1">
              <a:spLocks noChangeArrowheads="1"/>
            </p:cNvSpPr>
            <p:nvPr/>
          </p:nvSpPr>
          <p:spPr bwMode="auto">
            <a:xfrm>
              <a:off x="5304" y="3594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9487" name="Text Box 42"/>
            <p:cNvSpPr txBox="1">
              <a:spLocks noChangeArrowheads="1"/>
            </p:cNvSpPr>
            <p:nvPr/>
          </p:nvSpPr>
          <p:spPr bwMode="auto">
            <a:xfrm>
              <a:off x="4848" y="3936"/>
              <a:ext cx="3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13</a:t>
              </a:r>
            </a:p>
          </p:txBody>
        </p:sp>
        <p:sp>
          <p:nvSpPr>
            <p:cNvPr id="19488" name="Text Box 43"/>
            <p:cNvSpPr txBox="1">
              <a:spLocks noChangeArrowheads="1"/>
            </p:cNvSpPr>
            <p:nvPr/>
          </p:nvSpPr>
          <p:spPr bwMode="auto">
            <a:xfrm>
              <a:off x="5376" y="3930"/>
              <a:ext cx="3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16</a:t>
              </a:r>
            </a:p>
          </p:txBody>
        </p:sp>
        <p:cxnSp>
          <p:nvCxnSpPr>
            <p:cNvPr id="19489" name="AutoShape 44"/>
            <p:cNvCxnSpPr>
              <a:cxnSpLocks noChangeShapeType="1"/>
              <a:stCxn id="19484" idx="3"/>
              <a:endCxn id="19485" idx="1"/>
            </p:cNvCxnSpPr>
            <p:nvPr/>
          </p:nvCxnSpPr>
          <p:spPr bwMode="auto">
            <a:xfrm>
              <a:off x="5112" y="340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0" name="AutoShape 45"/>
            <p:cNvCxnSpPr>
              <a:cxnSpLocks noChangeShapeType="1"/>
              <a:stCxn id="19485" idx="3"/>
            </p:cNvCxnSpPr>
            <p:nvPr/>
          </p:nvCxnSpPr>
          <p:spPr bwMode="auto">
            <a:xfrm>
              <a:off x="5534" y="3405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1" name="Text Box 46"/>
            <p:cNvSpPr txBox="1">
              <a:spLocks noChangeArrowheads="1"/>
            </p:cNvSpPr>
            <p:nvPr/>
          </p:nvSpPr>
          <p:spPr bwMode="auto">
            <a:xfrm>
              <a:off x="4896" y="3594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</a:t>
              </a:r>
            </a:p>
          </p:txBody>
        </p:sp>
        <p:cxnSp>
          <p:nvCxnSpPr>
            <p:cNvPr id="19492" name="AutoShape 47"/>
            <p:cNvCxnSpPr>
              <a:cxnSpLocks noChangeShapeType="1"/>
              <a:stCxn id="19491" idx="3"/>
              <a:endCxn id="19486" idx="1"/>
            </p:cNvCxnSpPr>
            <p:nvPr/>
          </p:nvCxnSpPr>
          <p:spPr bwMode="auto">
            <a:xfrm>
              <a:off x="5125" y="374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AutoShape 48"/>
            <p:cNvCxnSpPr>
              <a:cxnSpLocks noChangeShapeType="1"/>
              <a:stCxn id="19486" idx="3"/>
            </p:cNvCxnSpPr>
            <p:nvPr/>
          </p:nvCxnSpPr>
          <p:spPr bwMode="auto">
            <a:xfrm>
              <a:off x="5547" y="374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AutoShape 49"/>
            <p:cNvCxnSpPr>
              <a:cxnSpLocks noChangeShapeType="1"/>
              <a:stCxn id="19487" idx="3"/>
              <a:endCxn id="19488" idx="1"/>
            </p:cNvCxnSpPr>
            <p:nvPr/>
          </p:nvCxnSpPr>
          <p:spPr bwMode="auto">
            <a:xfrm flipV="1">
              <a:off x="5232" y="4077"/>
              <a:ext cx="144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251272" y="2501676"/>
            <a:ext cx="3016252" cy="1727199"/>
            <a:chOff x="310" y="1885"/>
            <a:chExt cx="1900" cy="1088"/>
          </a:xfrm>
        </p:grpSpPr>
        <p:cxnSp>
          <p:nvCxnSpPr>
            <p:cNvPr id="19475" name="AutoShape 57"/>
            <p:cNvCxnSpPr>
              <a:cxnSpLocks noChangeShapeType="1"/>
              <a:stCxn id="19477" idx="3"/>
              <a:endCxn id="19507" idx="1"/>
            </p:cNvCxnSpPr>
            <p:nvPr/>
          </p:nvCxnSpPr>
          <p:spPr bwMode="auto">
            <a:xfrm flipV="1">
              <a:off x="1349" y="1885"/>
              <a:ext cx="861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476" name="Group 60"/>
            <p:cNvGrpSpPr>
              <a:grpSpLocks/>
            </p:cNvGrpSpPr>
            <p:nvPr/>
          </p:nvGrpSpPr>
          <p:grpSpPr bwMode="auto">
            <a:xfrm>
              <a:off x="310" y="2333"/>
              <a:ext cx="1370" cy="640"/>
              <a:chOff x="459" y="2340"/>
              <a:chExt cx="1203" cy="620"/>
            </a:xfrm>
          </p:grpSpPr>
          <p:sp>
            <p:nvSpPr>
              <p:cNvPr id="19477" name="Rectangle 55"/>
              <p:cNvSpPr>
                <a:spLocks noChangeArrowheads="1"/>
              </p:cNvSpPr>
              <p:nvPr/>
            </p:nvSpPr>
            <p:spPr bwMode="auto">
              <a:xfrm>
                <a:off x="459" y="2340"/>
                <a:ext cx="912" cy="6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de-DE" sz="2000" smtClean="0"/>
                  <a:t>Siehe spezielle Vorlesungen</a:t>
                </a:r>
                <a:endParaRPr lang="de-DE" sz="2000"/>
              </a:p>
            </p:txBody>
          </p:sp>
          <p:cxnSp>
            <p:nvCxnSpPr>
              <p:cNvPr id="19478" name="AutoShape 58"/>
              <p:cNvCxnSpPr>
                <a:cxnSpLocks noChangeShapeType="1"/>
                <a:stCxn id="19477" idx="3"/>
                <a:endCxn id="19501" idx="1"/>
              </p:cNvCxnSpPr>
              <p:nvPr/>
            </p:nvCxnSpPr>
            <p:spPr bwMode="auto">
              <a:xfrm>
                <a:off x="1371" y="2650"/>
                <a:ext cx="291" cy="21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9463" name="Group 4"/>
          <p:cNvGrpSpPr>
            <a:grpSpLocks/>
          </p:cNvGrpSpPr>
          <p:nvPr/>
        </p:nvGrpSpPr>
        <p:grpSpPr bwMode="auto">
          <a:xfrm>
            <a:off x="3210372" y="1261839"/>
            <a:ext cx="1196975" cy="406400"/>
            <a:chOff x="399" y="1488"/>
            <a:chExt cx="849" cy="288"/>
          </a:xfrm>
        </p:grpSpPr>
        <p:pic>
          <p:nvPicPr>
            <p:cNvPr id="1947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947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947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947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947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19464" name="AutoShape 16"/>
          <p:cNvSpPr>
            <a:spLocks noChangeArrowheads="1"/>
          </p:cNvSpPr>
          <p:nvPr/>
        </p:nvSpPr>
        <p:spPr bwMode="auto">
          <a:xfrm>
            <a:off x="3721547" y="1719039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5" name="Text Box 19"/>
          <p:cNvSpPr txBox="1">
            <a:spLocks noChangeArrowheads="1"/>
          </p:cNvSpPr>
          <p:nvPr/>
        </p:nvSpPr>
        <p:spPr bwMode="auto">
          <a:xfrm>
            <a:off x="505272" y="1196752"/>
            <a:ext cx="1558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i="1" smtClean="0">
                <a:latin typeface="Arial" charset="0"/>
              </a:rPr>
              <a:t>Dokumente</a:t>
            </a:r>
            <a:endParaRPr lang="de-DE" sz="2000" i="1">
              <a:latin typeface="Arial" charset="0"/>
            </a:endParaRPr>
          </a:p>
        </p:txBody>
      </p:sp>
      <p:sp>
        <p:nvSpPr>
          <p:cNvPr id="19466" name="Rectangle 24"/>
          <p:cNvSpPr>
            <a:spLocks noChangeArrowheads="1"/>
          </p:cNvSpPr>
          <p:nvPr/>
        </p:nvSpPr>
        <p:spPr bwMode="auto">
          <a:xfrm>
            <a:off x="4699447" y="1257077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Friends, Romans, countrymen.</a:t>
            </a:r>
          </a:p>
        </p:txBody>
      </p:sp>
      <p:sp>
        <p:nvSpPr>
          <p:cNvPr id="19467" name="Oval 62"/>
          <p:cNvSpPr>
            <a:spLocks noChangeArrowheads="1"/>
          </p:cNvSpPr>
          <p:nvPr/>
        </p:nvSpPr>
        <p:spPr bwMode="auto">
          <a:xfrm>
            <a:off x="6617147" y="179523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Oval 63"/>
          <p:cNvSpPr>
            <a:spLocks noChangeArrowheads="1"/>
          </p:cNvSpPr>
          <p:nvPr/>
        </p:nvSpPr>
        <p:spPr bwMode="auto">
          <a:xfrm>
            <a:off x="6617147" y="194763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Oval 64"/>
          <p:cNvSpPr>
            <a:spLocks noChangeArrowheads="1"/>
          </p:cNvSpPr>
          <p:nvPr/>
        </p:nvSpPr>
        <p:spPr bwMode="auto">
          <a:xfrm>
            <a:off x="6617147" y="210003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9484C50-5C36-5D4E-B2C3-22DD1890B476}" type="slidenum">
              <a:rPr lang="en-US" sz="1400"/>
              <a:pPr>
                <a:defRPr/>
              </a:pPr>
              <a:t>14</a:t>
            </a:fld>
            <a:endParaRPr lang="en-US" sz="1400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290464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200" smtClean="0">
                <a:latin typeface="Lucida Grande" charset="0"/>
                <a:ea typeface="ＭＳ Ｐゴシック" charset="0"/>
              </a:rPr>
              <a:t>Geg.: Sequenz von Paaren (Token, DocID).</a:t>
            </a:r>
            <a:endParaRPr lang="de-DE" sz="2200">
              <a:latin typeface="Lucida Grande" charset="0"/>
              <a:ea typeface="ＭＳ Ｐゴシック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528" y="378904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I did enact Julius</a:t>
            </a:r>
          </a:p>
          <a:p>
            <a:pPr algn="ctr"/>
            <a:r>
              <a:rPr lang="en-US" dirty="0"/>
              <a:t>Caesar I was killed </a:t>
            </a:r>
          </a:p>
          <a:p>
            <a:pPr algn="ctr"/>
            <a:r>
              <a:rPr lang="en-US" dirty="0" err="1"/>
              <a:t>i</a:t>
            </a:r>
            <a:r>
              <a:rPr lang="en-US" dirty="0"/>
              <a:t>' the Capitol; </a:t>
            </a:r>
          </a:p>
          <a:p>
            <a:pPr algn="ctr"/>
            <a:r>
              <a:rPr lang="en-US" dirty="0"/>
              <a:t>Brutus killed me.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501" y="2982119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Doc 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98576" y="3801269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So let it be with</a:t>
            </a:r>
          </a:p>
          <a:p>
            <a:pPr algn="ctr"/>
            <a:r>
              <a:rPr lang="en-US"/>
              <a:t>Caesar. The noble</a:t>
            </a:r>
          </a:p>
          <a:p>
            <a:pPr algn="ctr"/>
            <a:r>
              <a:rPr lang="en-US"/>
              <a:t>Brutus hath told you</a:t>
            </a:r>
          </a:p>
          <a:p>
            <a:pPr algn="ctr"/>
            <a:r>
              <a:rPr lang="en-US"/>
              <a:t>Caesar was ambitious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19301" y="2982119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Doc 2</a:t>
            </a:r>
          </a:p>
        </p:txBody>
      </p:sp>
      <p:graphicFrame>
        <p:nvGraphicFramePr>
          <p:cNvPr id="204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49262"/>
              </p:ext>
            </p:extLst>
          </p:nvPr>
        </p:nvGraphicFramePr>
        <p:xfrm>
          <a:off x="7524501" y="1124744"/>
          <a:ext cx="122396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7" name="Arbeitsblatt" r:id="rId3" imgW="1460500" imgH="6362700" progId="Excel.Sheet.8">
                  <p:embed/>
                </p:oleObj>
              </mc:Choice>
              <mc:Fallback>
                <p:oleObj name="Arbeitsblatt" r:id="rId3" imgW="1460500" imgH="636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01" y="1124744"/>
                        <a:ext cx="1223963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00501" y="3286919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Indexierungsschritte</a:t>
            </a:r>
            <a:endParaRPr lang="de-DE">
              <a:latin typeface="Lucida Grande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57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9BA88D-9E70-DF4A-A307-89545B759143}" type="slidenum">
              <a:rPr lang="en-US" sz="1400"/>
              <a:pPr>
                <a:defRPr/>
              </a:pPr>
              <a:t>15</a:t>
            </a:fld>
            <a:endParaRPr lang="en-US" sz="1400" dirty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50904" cy="60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3400" smtClean="0">
                <a:latin typeface="Lucida Grande" charset="0"/>
                <a:ea typeface="ＭＳ Ｐゴシック" charset="0"/>
              </a:rPr>
              <a:t>Sortierung nach Term</a:t>
            </a:r>
            <a:r>
              <a:rPr lang="de-DE" sz="2200" smtClean="0">
                <a:latin typeface="Lucida Grande" charset="0"/>
                <a:ea typeface="ＭＳ Ｐゴシック" charset="0"/>
              </a:rPr>
              <a:t> </a:t>
            </a:r>
            <a:endParaRPr lang="de-DE" sz="2200">
              <a:latin typeface="Lucida Grande" charset="0"/>
              <a:ea typeface="ＭＳ Ｐゴシック" charset="0"/>
            </a:endParaRP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33264"/>
              </p:ext>
            </p:extLst>
          </p:nvPr>
        </p:nvGraphicFramePr>
        <p:xfrm>
          <a:off x="7328520" y="1169119"/>
          <a:ext cx="122396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8" name="Worksheet" r:id="rId3" imgW="1460500" imgH="7010400" progId="Excel.Sheet.8">
                  <p:embed/>
                </p:oleObj>
              </mc:Choice>
              <mc:Fallback>
                <p:oleObj name="Worksheet" r:id="rId3" imgW="1460500" imgH="7010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520" y="1169119"/>
                        <a:ext cx="1223963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71320" y="3477344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069457"/>
              </p:ext>
            </p:extLst>
          </p:nvPr>
        </p:nvGraphicFramePr>
        <p:xfrm>
          <a:off x="5652120" y="1169119"/>
          <a:ext cx="1223963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9" name="Arbeitsblatt" r:id="rId5" imgW="1460500" imgH="6337300" progId="Excel.Sheet.8">
                  <p:embed/>
                </p:oleObj>
              </mc:Choice>
              <mc:Fallback>
                <p:oleObj name="Arbeitsblatt" r:id="rId5" imgW="1460500" imgH="6337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69119"/>
                        <a:ext cx="1223963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63336" y="2281119"/>
            <a:ext cx="2492990" cy="781288"/>
          </a:xfrm>
          <a:prstGeom prst="upArrowCallout">
            <a:avLst>
              <a:gd name="adj1" fmla="val 105235"/>
              <a:gd name="adj2" fmla="val 10523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800" dirty="0" smtClean="0">
                <a:latin typeface="Times New Roman" charset="0"/>
              </a:rPr>
              <a:t>Hoher Aufwand</a:t>
            </a:r>
            <a:endParaRPr lang="de-DE" sz="2800" dirty="0">
              <a:latin typeface="Times New Roman" charset="0"/>
            </a:endParaRPr>
          </a:p>
        </p:txBody>
      </p:sp>
      <p:sp>
        <p:nvSpPr>
          <p:cNvPr id="21512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 smtClean="0">
                <a:solidFill>
                  <a:schemeClr val="tx2"/>
                </a:solidFill>
                <a:latin typeface="Lucida Grande" charset="0"/>
              </a:rPr>
              <a:t>Indizierungsschritte</a:t>
            </a:r>
            <a:endParaRPr lang="de-DE" sz="4400">
              <a:solidFill>
                <a:schemeClr val="tx2"/>
              </a:solidFill>
              <a:latin typeface="Lucida Grand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09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BB17938-57B3-D24F-95E2-77E6164F21AD}" type="slidenum">
              <a:rPr lang="en-US" sz="1200"/>
              <a:pPr>
                <a:defRPr/>
              </a:pPr>
              <a:t>16</a:t>
            </a:fld>
            <a:endParaRPr lang="en-US" sz="1200" dirty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18976"/>
            <a:ext cx="4343400" cy="2138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Mehrfacheinträge für Terme aus einem Dokument werden verschmolzen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Anzahlinformation wird hinzugefügt</a:t>
            </a:r>
            <a:endParaRPr lang="de-DE" sz="2400" dirty="0">
              <a:latin typeface="Lucida Grande" charset="0"/>
              <a:ea typeface="ＭＳ Ｐゴシック" charset="0"/>
            </a:endParaRP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65186"/>
              </p:ext>
            </p:extLst>
          </p:nvPr>
        </p:nvGraphicFramePr>
        <p:xfrm>
          <a:off x="6959725" y="1218977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2" name="Worksheet" r:id="rId3" imgW="1854200" imgH="4876800" progId="Excel.Sheet.8">
                  <p:embed/>
                </p:oleObj>
              </mc:Choice>
              <mc:Fallback>
                <p:oleObj name="Worksheet" r:id="rId3" imgW="1854200" imgH="4876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725" y="1218977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123112" y="3200177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55838"/>
              </p:ext>
            </p:extLst>
          </p:nvPr>
        </p:nvGraphicFramePr>
        <p:xfrm>
          <a:off x="4670550" y="1196752"/>
          <a:ext cx="1223962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3" name="Arbeitsblatt" r:id="rId5" imgW="1460500" imgH="7010400" progId="Excel.Sheet.8">
                  <p:embed/>
                </p:oleObj>
              </mc:Choice>
              <mc:Fallback>
                <p:oleObj name="Arbeitsblatt" r:id="rId5" imgW="1460500" imgH="7010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50" y="1196752"/>
                        <a:ext cx="1223962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926149" y="3437285"/>
            <a:ext cx="2800918" cy="137874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 smtClean="0"/>
              <a:t>Warum Anzahl?</a:t>
            </a:r>
          </a:p>
          <a:p>
            <a:pPr algn="ctr"/>
            <a:r>
              <a:rPr lang="de-DE" dirty="0" smtClean="0"/>
              <a:t>Bewertung von Antworten.</a:t>
            </a:r>
          </a:p>
          <a:p>
            <a:pPr algn="ctr"/>
            <a:r>
              <a:rPr lang="de-DE" dirty="0" smtClean="0"/>
              <a:t>Wird später behandelt.</a:t>
            </a:r>
            <a:endParaRPr lang="de-DE" dirty="0"/>
          </a:p>
        </p:txBody>
      </p:sp>
      <p:sp>
        <p:nvSpPr>
          <p:cNvPr id="22536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 smtClean="0">
                <a:solidFill>
                  <a:schemeClr val="tx2"/>
                </a:solidFill>
                <a:latin typeface="Lucida Grande" charset="0"/>
              </a:rPr>
              <a:t>Indizierungsschritte</a:t>
            </a:r>
            <a:endParaRPr lang="de-DE" sz="4400">
              <a:solidFill>
                <a:schemeClr val="tx2"/>
              </a:solidFill>
              <a:latin typeface="Lucida Grand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80508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Umsetzung in SQL?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4964296" y="1025103"/>
            <a:ext cx="3801591" cy="5356225"/>
            <a:chOff x="5148064" y="764704"/>
            <a:chExt cx="3801591" cy="535622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6958158"/>
                </p:ext>
              </p:extLst>
            </p:nvPr>
          </p:nvGraphicFramePr>
          <p:xfrm>
            <a:off x="5148064" y="764704"/>
            <a:ext cx="1223963" cy="535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" name="Arbeitsblatt" r:id="rId4" imgW="1460500" imgH="6337300" progId="Excel.Sheet.8">
                    <p:embed/>
                  </p:oleObj>
                </mc:Choice>
                <mc:Fallback>
                  <p:oleObj name="Arbeitsblatt" r:id="rId4" imgW="1460500" imgH="6337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764704"/>
                          <a:ext cx="1223963" cy="5356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599793"/>
                </p:ext>
              </p:extLst>
            </p:nvPr>
          </p:nvGraphicFramePr>
          <p:xfrm>
            <a:off x="7092280" y="949672"/>
            <a:ext cx="1857375" cy="492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" name="Worksheet" r:id="rId6" imgW="1854200" imgH="4876800" progId="Excel.Sheet.8">
                    <p:embed/>
                  </p:oleObj>
                </mc:Choice>
                <mc:Fallback>
                  <p:oleObj name="Worksheet" r:id="rId6" imgW="1854200" imgH="48768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949672"/>
                          <a:ext cx="1857375" cy="4927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372200" y="2930872"/>
              <a:ext cx="6858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932040" y="539388"/>
            <a:ext cx="131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chemeClr val="bg1"/>
                </a:solidFill>
                <a:latin typeface="Chalkduster"/>
              </a:rPr>
              <a:t>TermDoc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9466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1AE2602-BB42-CB4C-9A48-5657E9F202F6}" type="slidenum">
              <a:rPr lang="en-US" sz="1200"/>
              <a:pPr>
                <a:defRPr/>
              </a:pPr>
              <a:t>18</a:t>
            </a:fld>
            <a:endParaRPr lang="en-US" sz="1200" dirty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32"/>
            <a:ext cx="8077200" cy="99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Das Ergebnis wird in eine Verzeichnis- und eine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Postings-Tabelle unterteilt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01393"/>
              </p:ext>
            </p:extLst>
          </p:nvPr>
        </p:nvGraphicFramePr>
        <p:xfrm>
          <a:off x="7391400" y="1270943"/>
          <a:ext cx="122396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9" name="Worksheet" r:id="rId3" imgW="1460500" imgH="5562600" progId="Excel.Sheet.8">
                  <p:embed/>
                </p:oleObj>
              </mc:Choice>
              <mc:Fallback>
                <p:oleObj name="Worksheet" r:id="rId3" imgW="1460500" imgH="5562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70943"/>
                        <a:ext cx="1223963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638800" y="3426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5638800" y="1521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638800" y="1674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638800" y="1826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638800" y="19789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638800" y="21313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638800" y="22837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638800" y="2283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638800" y="2512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638800" y="2664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638800" y="2817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638800" y="2969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638800" y="31219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638800" y="3274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638800" y="3579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638800" y="37315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638800" y="38839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638800" y="40363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638800" y="4188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638800" y="4341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638800" y="4341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638800" y="4493568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638800" y="4722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5638800" y="48745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638800" y="50269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771800" y="319816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35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18639"/>
              </p:ext>
            </p:extLst>
          </p:nvPr>
        </p:nvGraphicFramePr>
        <p:xfrm>
          <a:off x="733425" y="1166168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0" name="Arbeitsblatt" r:id="rId5" imgW="2184400" imgH="5765800" progId="Excel.Sheet.8">
                  <p:embed/>
                </p:oleObj>
              </mc:Choice>
              <mc:Fallback>
                <p:oleObj name="Arbeitsblatt" r:id="rId5" imgW="2184400" imgH="5765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166168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638800" y="48745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1985"/>
              </p:ext>
            </p:extLst>
          </p:nvPr>
        </p:nvGraphicFramePr>
        <p:xfrm>
          <a:off x="3456501" y="1412776"/>
          <a:ext cx="2483651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" name="Arbeitsblatt" r:id="rId7" imgW="2971800" imgH="4394200" progId="Excel.Sheet.8">
                  <p:embed/>
                </p:oleObj>
              </mc:Choice>
              <mc:Fallback>
                <p:oleObj name="Arbeitsblatt" r:id="rId7" imgW="2971800" imgH="4394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6501" y="1412776"/>
                        <a:ext cx="2483651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52549" y="5146600"/>
            <a:ext cx="2959500" cy="137874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 smtClean="0"/>
              <a:t>Warum N </a:t>
            </a:r>
            <a:r>
              <a:rPr lang="de-DE" dirty="0" err="1" smtClean="0"/>
              <a:t>docs</a:t>
            </a:r>
            <a:r>
              <a:rPr lang="de-DE" dirty="0" smtClean="0"/>
              <a:t> und </a:t>
            </a:r>
            <a:r>
              <a:rPr lang="de-DE" dirty="0" err="1" smtClean="0"/>
              <a:t>Coll</a:t>
            </a:r>
            <a:r>
              <a:rPr lang="de-DE" dirty="0" smtClean="0"/>
              <a:t> </a:t>
            </a:r>
            <a:r>
              <a:rPr lang="de-DE" dirty="0" err="1" smtClean="0"/>
              <a:t>freq</a:t>
            </a:r>
            <a:r>
              <a:rPr lang="de-DE" dirty="0" smtClean="0"/>
              <a:t>?</a:t>
            </a:r>
          </a:p>
          <a:p>
            <a:pPr algn="ctr"/>
            <a:r>
              <a:rPr lang="de-DE" dirty="0" smtClean="0"/>
              <a:t>Bewertung von Antworten.</a:t>
            </a:r>
          </a:p>
          <a:p>
            <a:pPr algn="ctr"/>
            <a:r>
              <a:rPr lang="de-DE" dirty="0" smtClean="0"/>
              <a:t>Wird später behandelt.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B45F07-2252-C342-BFE5-B0AC35817EB1}" type="slidenum">
              <a:rPr lang="en-US" sz="1400"/>
              <a:pPr>
                <a:defRPr/>
              </a:pPr>
              <a:t>19</a:t>
            </a:fld>
            <a:endParaRPr lang="en-US" sz="1400" dirty="0"/>
          </a:p>
        </p:txBody>
      </p:sp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Lucida Grande" charset="0"/>
                <a:ea typeface="ＭＳ Ｐゴシック" charset="0"/>
              </a:rPr>
              <a:t>Anfrageverarbeitung: UND</a:t>
            </a:r>
            <a:endParaRPr lang="de-DE" dirty="0">
              <a:latin typeface="Lucida Grande" charset="0"/>
              <a:ea typeface="ＭＳ Ｐゴシック" charset="0"/>
            </a:endParaRPr>
          </a:p>
        </p:txBody>
      </p:sp>
      <p:sp>
        <p:nvSpPr>
          <p:cNvPr id="3686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latin typeface="Lucida Grande" charset="0"/>
                <a:ea typeface="ＭＳ Ｐゴシック" charset="0"/>
              </a:rPr>
              <a:t>Betrachten wir folgende Anfrage: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de-DE" sz="2000" b="1" i="1" smtClean="0">
                <a:latin typeface="Lucida Grande" charset="0"/>
                <a:ea typeface="ＭＳ Ｐゴシック" charset="0"/>
              </a:rPr>
              <a:t>Brutus</a:t>
            </a:r>
            <a:r>
              <a:rPr lang="de-DE" sz="200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i="1" smtClean="0">
                <a:latin typeface="Lucida Grande" charset="0"/>
                <a:ea typeface="ＭＳ Ｐゴシック" charset="0"/>
              </a:rPr>
              <a:t>UND</a:t>
            </a:r>
            <a:r>
              <a:rPr lang="de-DE" sz="200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b="1" i="1" smtClean="0">
                <a:latin typeface="Lucida Grande" charset="0"/>
                <a:ea typeface="ＭＳ Ｐゴシック" charset="0"/>
              </a:rPr>
              <a:t>Caesar</a:t>
            </a:r>
            <a:endParaRPr lang="de-DE" sz="2000" smtClean="0">
              <a:latin typeface="Lucida Grande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z="2000" smtClean="0">
                <a:latin typeface="Lucida Grande" charset="0"/>
                <a:ea typeface="ＭＳ Ｐゴシック" charset="0"/>
              </a:rPr>
              <a:t>Suche </a:t>
            </a:r>
            <a:r>
              <a:rPr lang="de-DE" sz="2000" b="1" i="1" smtClean="0">
                <a:latin typeface="Lucida Grande" charset="0"/>
                <a:ea typeface="ＭＳ Ｐゴシック" charset="0"/>
              </a:rPr>
              <a:t>Brutus</a:t>
            </a:r>
            <a:r>
              <a:rPr lang="de-DE" sz="2000" smtClean="0">
                <a:latin typeface="Lucida Grande" charset="0"/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 smtClean="0">
                <a:latin typeface="Lucida Grande" charset="0"/>
                <a:ea typeface="ＭＳ Ｐゴシック" charset="0"/>
              </a:rPr>
              <a:t>Hole die zugeordnete Postings-Liste</a:t>
            </a:r>
          </a:p>
          <a:p>
            <a:pPr lvl="1" eaLnBrk="1" hangingPunct="1">
              <a:defRPr/>
            </a:pPr>
            <a:r>
              <a:rPr lang="de-DE" sz="2000" smtClean="0">
                <a:latin typeface="Lucida Grande" charset="0"/>
                <a:ea typeface="ＭＳ Ｐゴシック" charset="0"/>
              </a:rPr>
              <a:t>Suche </a:t>
            </a:r>
            <a:r>
              <a:rPr lang="de-DE" sz="2000" b="1" i="1" smtClean="0">
                <a:latin typeface="Lucida Grande" charset="0"/>
                <a:ea typeface="ＭＳ Ｐゴシック" charset="0"/>
              </a:rPr>
              <a:t>Caesar</a:t>
            </a:r>
            <a:r>
              <a:rPr lang="de-DE" sz="2000" smtClean="0">
                <a:latin typeface="Lucida Grande" charset="0"/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 smtClean="0">
                <a:latin typeface="Lucida Grande" charset="0"/>
                <a:ea typeface="ＭＳ Ｐゴシック" charset="0"/>
              </a:rPr>
              <a:t>Hole die Postings-Liste</a:t>
            </a:r>
          </a:p>
          <a:p>
            <a:pPr lvl="1" eaLnBrk="1" hangingPunct="1">
              <a:defRPr/>
            </a:pPr>
            <a:r>
              <a:rPr lang="de-DE" sz="2000" smtClean="0">
                <a:latin typeface="Lucida Grande" charset="0"/>
                <a:ea typeface="ＭＳ Ｐゴシック" charset="0"/>
              </a:rPr>
              <a:t>“Verschmelze” die Listen</a:t>
            </a:r>
            <a:endParaRPr lang="de-DE" sz="2000">
              <a:latin typeface="Lucida Grande" charset="0"/>
              <a:ea typeface="ＭＳ Ｐゴシック" charset="0"/>
            </a:endParaRPr>
          </a:p>
        </p:txBody>
      </p:sp>
      <p:sp>
        <p:nvSpPr>
          <p:cNvPr id="26628" name="Text Box 2058"/>
          <p:cNvSpPr txBox="1">
            <a:spLocks noChangeArrowheads="1"/>
          </p:cNvSpPr>
          <p:nvPr/>
        </p:nvSpPr>
        <p:spPr bwMode="auto">
          <a:xfrm>
            <a:off x="6878638" y="450912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 Unicode MS" charset="0"/>
              </a:rPr>
              <a:t>128</a:t>
            </a:r>
          </a:p>
        </p:txBody>
      </p:sp>
      <p:sp>
        <p:nvSpPr>
          <p:cNvPr id="26629" name="Text Box 2065"/>
          <p:cNvSpPr txBox="1">
            <a:spLocks noChangeArrowheads="1"/>
          </p:cNvSpPr>
          <p:nvPr/>
        </p:nvSpPr>
        <p:spPr bwMode="auto">
          <a:xfrm>
            <a:off x="7183438" y="504252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 Unicode MS" charset="0"/>
              </a:rPr>
              <a:t>34</a:t>
            </a:r>
          </a:p>
        </p:txBody>
      </p:sp>
      <p:grpSp>
        <p:nvGrpSpPr>
          <p:cNvPr id="26630" name="Group 2083"/>
          <p:cNvGrpSpPr>
            <a:grpSpLocks/>
          </p:cNvGrpSpPr>
          <p:nvPr/>
        </p:nvGrpSpPr>
        <p:grpSpPr bwMode="auto">
          <a:xfrm>
            <a:off x="2514600" y="4509120"/>
            <a:ext cx="647700" cy="466725"/>
            <a:chOff x="1584" y="3162"/>
            <a:chExt cx="408" cy="294"/>
          </a:xfrm>
        </p:grpSpPr>
        <p:sp>
          <p:nvSpPr>
            <p:cNvPr id="26670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2</a:t>
              </a:r>
            </a:p>
          </p:txBody>
        </p:sp>
        <p:cxnSp>
          <p:nvCxnSpPr>
            <p:cNvPr id="26671" name="AutoShape 2066"/>
            <p:cNvCxnSpPr>
              <a:cxnSpLocks noChangeShapeType="1"/>
              <a:stCxn id="26670" idx="3"/>
              <a:endCxn id="26668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1" name="Group 2084"/>
          <p:cNvGrpSpPr>
            <a:grpSpLocks/>
          </p:cNvGrpSpPr>
          <p:nvPr/>
        </p:nvGrpSpPr>
        <p:grpSpPr bwMode="auto">
          <a:xfrm>
            <a:off x="3162300" y="4509120"/>
            <a:ext cx="668338" cy="466725"/>
            <a:chOff x="1992" y="3162"/>
            <a:chExt cx="421" cy="294"/>
          </a:xfrm>
        </p:grpSpPr>
        <p:sp>
          <p:nvSpPr>
            <p:cNvPr id="26668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4</a:t>
              </a:r>
            </a:p>
          </p:txBody>
        </p:sp>
        <p:cxnSp>
          <p:nvCxnSpPr>
            <p:cNvPr id="26669" name="AutoShape 2067"/>
            <p:cNvCxnSpPr>
              <a:cxnSpLocks noChangeShapeType="1"/>
              <a:stCxn id="26668" idx="3"/>
              <a:endCxn id="26666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2" name="Group 2085"/>
          <p:cNvGrpSpPr>
            <a:grpSpLocks/>
          </p:cNvGrpSpPr>
          <p:nvPr/>
        </p:nvGrpSpPr>
        <p:grpSpPr bwMode="auto">
          <a:xfrm>
            <a:off x="3830638" y="4509120"/>
            <a:ext cx="609600" cy="466725"/>
            <a:chOff x="2413" y="3162"/>
            <a:chExt cx="384" cy="294"/>
          </a:xfrm>
        </p:grpSpPr>
        <p:sp>
          <p:nvSpPr>
            <p:cNvPr id="26666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8</a:t>
              </a:r>
            </a:p>
          </p:txBody>
        </p:sp>
        <p:cxnSp>
          <p:nvCxnSpPr>
            <p:cNvPr id="26667" name="AutoShape 2068"/>
            <p:cNvCxnSpPr>
              <a:cxnSpLocks noChangeShapeType="1"/>
              <a:stCxn id="26666" idx="3"/>
              <a:endCxn id="26664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3" name="Group 2086"/>
          <p:cNvGrpSpPr>
            <a:grpSpLocks/>
          </p:cNvGrpSpPr>
          <p:nvPr/>
        </p:nvGrpSpPr>
        <p:grpSpPr bwMode="auto">
          <a:xfrm>
            <a:off x="4440238" y="4509120"/>
            <a:ext cx="762000" cy="466725"/>
            <a:chOff x="2797" y="3162"/>
            <a:chExt cx="480" cy="294"/>
          </a:xfrm>
        </p:grpSpPr>
        <p:sp>
          <p:nvSpPr>
            <p:cNvPr id="26664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16</a:t>
              </a:r>
            </a:p>
          </p:txBody>
        </p:sp>
        <p:cxnSp>
          <p:nvCxnSpPr>
            <p:cNvPr id="26665" name="AutoShape 2069"/>
            <p:cNvCxnSpPr>
              <a:cxnSpLocks noChangeShapeType="1"/>
              <a:stCxn id="26664" idx="3"/>
              <a:endCxn id="26662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4" name="Group 2087"/>
          <p:cNvGrpSpPr>
            <a:grpSpLocks/>
          </p:cNvGrpSpPr>
          <p:nvPr/>
        </p:nvGrpSpPr>
        <p:grpSpPr bwMode="auto">
          <a:xfrm>
            <a:off x="5202238" y="4509120"/>
            <a:ext cx="838200" cy="466725"/>
            <a:chOff x="3277" y="3162"/>
            <a:chExt cx="528" cy="294"/>
          </a:xfrm>
        </p:grpSpPr>
        <p:sp>
          <p:nvSpPr>
            <p:cNvPr id="26662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32</a:t>
              </a:r>
            </a:p>
          </p:txBody>
        </p:sp>
        <p:cxnSp>
          <p:nvCxnSpPr>
            <p:cNvPr id="26663" name="AutoShape 2070"/>
            <p:cNvCxnSpPr>
              <a:cxnSpLocks noChangeShapeType="1"/>
              <a:stCxn id="26662" idx="3"/>
              <a:endCxn id="26660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5" name="Group 2088"/>
          <p:cNvGrpSpPr>
            <a:grpSpLocks/>
          </p:cNvGrpSpPr>
          <p:nvPr/>
        </p:nvGrpSpPr>
        <p:grpSpPr bwMode="auto">
          <a:xfrm>
            <a:off x="6040438" y="4509120"/>
            <a:ext cx="838200" cy="466725"/>
            <a:chOff x="3805" y="3162"/>
            <a:chExt cx="528" cy="294"/>
          </a:xfrm>
        </p:grpSpPr>
        <p:sp>
          <p:nvSpPr>
            <p:cNvPr id="26660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64</a:t>
              </a:r>
            </a:p>
          </p:txBody>
        </p:sp>
        <p:cxnSp>
          <p:nvCxnSpPr>
            <p:cNvPr id="26661" name="AutoShape 2071"/>
            <p:cNvCxnSpPr>
              <a:cxnSpLocks noChangeShapeType="1"/>
              <a:stCxn id="26660" idx="3"/>
              <a:endCxn id="26628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6" name="Group 2089"/>
          <p:cNvGrpSpPr>
            <a:grpSpLocks/>
          </p:cNvGrpSpPr>
          <p:nvPr/>
        </p:nvGrpSpPr>
        <p:grpSpPr bwMode="auto">
          <a:xfrm>
            <a:off x="2535238" y="5042520"/>
            <a:ext cx="647700" cy="466725"/>
            <a:chOff x="1597" y="3498"/>
            <a:chExt cx="408" cy="294"/>
          </a:xfrm>
        </p:grpSpPr>
        <p:sp>
          <p:nvSpPr>
            <p:cNvPr id="26658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1</a:t>
              </a:r>
            </a:p>
          </p:txBody>
        </p:sp>
        <p:cxnSp>
          <p:nvCxnSpPr>
            <p:cNvPr id="26659" name="AutoShape 2073"/>
            <p:cNvCxnSpPr>
              <a:cxnSpLocks noChangeShapeType="1"/>
              <a:stCxn id="26658" idx="3"/>
              <a:endCxn id="26656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7" name="Group 2090"/>
          <p:cNvGrpSpPr>
            <a:grpSpLocks/>
          </p:cNvGrpSpPr>
          <p:nvPr/>
        </p:nvGrpSpPr>
        <p:grpSpPr bwMode="auto">
          <a:xfrm>
            <a:off x="3182938" y="5042520"/>
            <a:ext cx="647700" cy="466725"/>
            <a:chOff x="2005" y="3498"/>
            <a:chExt cx="408" cy="294"/>
          </a:xfrm>
        </p:grpSpPr>
        <p:sp>
          <p:nvSpPr>
            <p:cNvPr id="26656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2</a:t>
              </a:r>
            </a:p>
          </p:txBody>
        </p:sp>
        <p:cxnSp>
          <p:nvCxnSpPr>
            <p:cNvPr id="26657" name="AutoShape 2074"/>
            <p:cNvCxnSpPr>
              <a:cxnSpLocks noChangeShapeType="1"/>
              <a:stCxn id="26656" idx="3"/>
              <a:endCxn id="26654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8" name="Group 2091"/>
          <p:cNvGrpSpPr>
            <a:grpSpLocks/>
          </p:cNvGrpSpPr>
          <p:nvPr/>
        </p:nvGrpSpPr>
        <p:grpSpPr bwMode="auto">
          <a:xfrm>
            <a:off x="3830638" y="5042520"/>
            <a:ext cx="630237" cy="466725"/>
            <a:chOff x="2413" y="3498"/>
            <a:chExt cx="397" cy="294"/>
          </a:xfrm>
        </p:grpSpPr>
        <p:sp>
          <p:nvSpPr>
            <p:cNvPr id="26654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3</a:t>
              </a:r>
            </a:p>
          </p:txBody>
        </p:sp>
        <p:cxnSp>
          <p:nvCxnSpPr>
            <p:cNvPr id="26655" name="AutoShape 2075"/>
            <p:cNvCxnSpPr>
              <a:cxnSpLocks noChangeShapeType="1"/>
              <a:stCxn id="26654" idx="3"/>
              <a:endCxn id="26652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9" name="Group 2092"/>
          <p:cNvGrpSpPr>
            <a:grpSpLocks/>
          </p:cNvGrpSpPr>
          <p:nvPr/>
        </p:nvGrpSpPr>
        <p:grpSpPr bwMode="auto">
          <a:xfrm>
            <a:off x="4460875" y="5042520"/>
            <a:ext cx="606425" cy="466725"/>
            <a:chOff x="2810" y="3498"/>
            <a:chExt cx="382" cy="294"/>
          </a:xfrm>
        </p:grpSpPr>
        <p:sp>
          <p:nvSpPr>
            <p:cNvPr id="26652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5</a:t>
              </a:r>
            </a:p>
          </p:txBody>
        </p:sp>
        <p:cxnSp>
          <p:nvCxnSpPr>
            <p:cNvPr id="26653" name="AutoShape 2076"/>
            <p:cNvCxnSpPr>
              <a:cxnSpLocks noChangeShapeType="1"/>
              <a:stCxn id="26652" idx="3"/>
              <a:endCxn id="26650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0" name="Group 2093"/>
          <p:cNvGrpSpPr>
            <a:grpSpLocks/>
          </p:cNvGrpSpPr>
          <p:nvPr/>
        </p:nvGrpSpPr>
        <p:grpSpPr bwMode="auto">
          <a:xfrm>
            <a:off x="5067300" y="5042520"/>
            <a:ext cx="592138" cy="466725"/>
            <a:chOff x="3192" y="3498"/>
            <a:chExt cx="373" cy="294"/>
          </a:xfrm>
        </p:grpSpPr>
        <p:sp>
          <p:nvSpPr>
            <p:cNvPr id="26650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8</a:t>
              </a:r>
            </a:p>
          </p:txBody>
        </p:sp>
        <p:cxnSp>
          <p:nvCxnSpPr>
            <p:cNvPr id="26651" name="AutoShape 2077"/>
            <p:cNvCxnSpPr>
              <a:cxnSpLocks noChangeShapeType="1"/>
              <a:stCxn id="26650" idx="3"/>
              <a:endCxn id="26648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1" name="Group 2094"/>
          <p:cNvGrpSpPr>
            <a:grpSpLocks/>
          </p:cNvGrpSpPr>
          <p:nvPr/>
        </p:nvGrpSpPr>
        <p:grpSpPr bwMode="auto">
          <a:xfrm>
            <a:off x="5659438" y="5042520"/>
            <a:ext cx="762000" cy="466725"/>
            <a:chOff x="3565" y="3498"/>
            <a:chExt cx="480" cy="294"/>
          </a:xfrm>
        </p:grpSpPr>
        <p:sp>
          <p:nvSpPr>
            <p:cNvPr id="26648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13</a:t>
              </a:r>
            </a:p>
          </p:txBody>
        </p:sp>
        <p:cxnSp>
          <p:nvCxnSpPr>
            <p:cNvPr id="26649" name="AutoShape 2078"/>
            <p:cNvCxnSpPr>
              <a:cxnSpLocks noChangeShapeType="1"/>
              <a:stCxn id="26648" idx="3"/>
              <a:endCxn id="26646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2" name="Group 2095"/>
          <p:cNvGrpSpPr>
            <a:grpSpLocks/>
          </p:cNvGrpSpPr>
          <p:nvPr/>
        </p:nvGrpSpPr>
        <p:grpSpPr bwMode="auto">
          <a:xfrm>
            <a:off x="6421438" y="5042520"/>
            <a:ext cx="762000" cy="466725"/>
            <a:chOff x="4045" y="3498"/>
            <a:chExt cx="480" cy="294"/>
          </a:xfrm>
        </p:grpSpPr>
        <p:sp>
          <p:nvSpPr>
            <p:cNvPr id="26646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21</a:t>
              </a:r>
            </a:p>
          </p:txBody>
        </p:sp>
        <p:cxnSp>
          <p:nvCxnSpPr>
            <p:cNvPr id="26647" name="AutoShape 2079"/>
            <p:cNvCxnSpPr>
              <a:cxnSpLocks noChangeShapeType="1"/>
              <a:stCxn id="26646" idx="3"/>
              <a:endCxn id="26629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43" name="Text Box 2080"/>
          <p:cNvSpPr txBox="1">
            <a:spLocks noChangeArrowheads="1"/>
          </p:cNvSpPr>
          <p:nvPr/>
        </p:nvSpPr>
        <p:spPr bwMode="auto">
          <a:xfrm>
            <a:off x="7772400" y="452817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 Unicode MS" charset="0"/>
              </a:rPr>
              <a:t>Brutus</a:t>
            </a:r>
          </a:p>
        </p:txBody>
      </p:sp>
      <p:sp>
        <p:nvSpPr>
          <p:cNvPr id="26644" name="Text Box 2081"/>
          <p:cNvSpPr txBox="1">
            <a:spLocks noChangeArrowheads="1"/>
          </p:cNvSpPr>
          <p:nvPr/>
        </p:nvSpPr>
        <p:spPr bwMode="auto">
          <a:xfrm>
            <a:off x="7772400" y="4985370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 Unicode MS" charset="0"/>
              </a:rPr>
              <a:t>Caesar</a:t>
            </a:r>
          </a:p>
        </p:txBody>
      </p:sp>
      <p:sp>
        <p:nvSpPr>
          <p:cNvPr id="26645" name="AutoShape 2082"/>
          <p:cNvSpPr>
            <a:spLocks noChangeArrowheads="1"/>
          </p:cNvSpPr>
          <p:nvPr/>
        </p:nvSpPr>
        <p:spPr bwMode="auto">
          <a:xfrm rot="10800000">
            <a:off x="1462088" y="479487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265126_1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615"/>
            <a:ext cx="9229578" cy="77660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940000">
            <a:off x="979225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/>
              <a:t>Non</a:t>
            </a:r>
            <a:r>
              <a:rPr lang="de-DE" sz="3400" b="1" dirty="0" smtClean="0"/>
              <a:t>-Standard</a:t>
            </a:r>
            <a:r>
              <a:rPr lang="de-DE" b="1" dirty="0" smtClean="0"/>
              <a:t>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0880000">
            <a:off x="1120513" y="2708275"/>
            <a:ext cx="7632700" cy="576709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Volltextindizierung </a:t>
            </a:r>
            <a:r>
              <a:rPr lang="de-DE" sz="2700" dirty="0" smtClean="0">
                <a:cs typeface="+mn-cs"/>
              </a:rPr>
              <a:t>und</a:t>
            </a:r>
            <a:r>
              <a:rPr lang="de-DE" sz="2400" dirty="0" smtClean="0">
                <a:cs typeface="+mn-cs"/>
              </a:rPr>
              <a:t> </a:t>
            </a:r>
            <a:r>
              <a:rPr lang="de-DE" dirty="0" smtClean="0">
                <a:cs typeface="+mn-cs"/>
              </a:rPr>
              <a:t>Information </a:t>
            </a:r>
            <a:r>
              <a:rPr lang="de-DE" dirty="0" err="1" smtClean="0">
                <a:cs typeface="+mn-cs"/>
              </a:rPr>
              <a:t>Retrieval</a:t>
            </a: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20</a:t>
            </a:fld>
            <a:endParaRPr lang="en-US" sz="1400" dirty="0"/>
          </a:p>
        </p:txBody>
      </p:sp>
      <p:grpSp>
        <p:nvGrpSpPr>
          <p:cNvPr id="27650" name="Group 99"/>
          <p:cNvGrpSpPr>
            <a:grpSpLocks/>
          </p:cNvGrpSpPr>
          <p:nvPr/>
        </p:nvGrpSpPr>
        <p:grpSpPr bwMode="auto">
          <a:xfrm>
            <a:off x="2514600" y="1988840"/>
            <a:ext cx="5202238" cy="1009650"/>
            <a:chOff x="1584" y="3264"/>
            <a:chExt cx="3277" cy="636"/>
          </a:xfrm>
        </p:grpSpPr>
        <p:sp>
          <p:nvSpPr>
            <p:cNvPr id="27703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B2B2B2"/>
                  </a:solidFill>
                  <a:latin typeface="Arial Unicode MS" charset="0"/>
                </a:rPr>
                <a:t>34</a:t>
              </a:r>
            </a:p>
          </p:txBody>
        </p:sp>
        <p:grpSp>
          <p:nvGrpSpPr>
            <p:cNvPr id="27704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27725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128</a:t>
                </a:r>
              </a:p>
            </p:txBody>
          </p:sp>
          <p:grpSp>
            <p:nvGrpSpPr>
              <p:cNvPr id="27726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277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i="1">
                      <a:solidFill>
                        <a:srgbClr val="B2B2B2"/>
                      </a:solidFill>
                      <a:latin typeface="Arial Unicode MS" charset="0"/>
                    </a:rPr>
                    <a:t>2</a:t>
                  </a:r>
                </a:p>
              </p:txBody>
            </p:sp>
            <p:cxnSp>
              <p:nvCxnSpPr>
                <p:cNvPr id="27743" name="AutoShape 57"/>
                <p:cNvCxnSpPr>
                  <a:cxnSpLocks noChangeShapeType="1"/>
                  <a:stCxn id="27742" idx="3"/>
                  <a:endCxn id="27740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7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277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i="1">
                      <a:solidFill>
                        <a:srgbClr val="B2B2B2"/>
                      </a:solidFill>
                      <a:latin typeface="Arial Unicode MS" charset="0"/>
                    </a:rPr>
                    <a:t>4</a:t>
                  </a:r>
                </a:p>
              </p:txBody>
            </p:sp>
            <p:cxnSp>
              <p:nvCxnSpPr>
                <p:cNvPr id="27741" name="AutoShape 60"/>
                <p:cNvCxnSpPr>
                  <a:cxnSpLocks noChangeShapeType="1"/>
                  <a:stCxn id="27740" idx="3"/>
                  <a:endCxn id="27738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8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277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i="1">
                      <a:solidFill>
                        <a:srgbClr val="B2B2B2"/>
                      </a:solidFill>
                      <a:latin typeface="Arial Unicode MS" charset="0"/>
                    </a:rPr>
                    <a:t>8</a:t>
                  </a:r>
                </a:p>
              </p:txBody>
            </p:sp>
            <p:cxnSp>
              <p:nvCxnSpPr>
                <p:cNvPr id="27739" name="AutoShape 63"/>
                <p:cNvCxnSpPr>
                  <a:cxnSpLocks noChangeShapeType="1"/>
                  <a:stCxn id="27738" idx="3"/>
                  <a:endCxn id="27736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9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277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i="1">
                      <a:solidFill>
                        <a:srgbClr val="B2B2B2"/>
                      </a:solidFill>
                      <a:latin typeface="Arial Unicode MS" charset="0"/>
                    </a:rPr>
                    <a:t>16</a:t>
                  </a:r>
                </a:p>
              </p:txBody>
            </p:sp>
            <p:cxnSp>
              <p:nvCxnSpPr>
                <p:cNvPr id="27737" name="AutoShape 66"/>
                <p:cNvCxnSpPr>
                  <a:cxnSpLocks noChangeShapeType="1"/>
                  <a:stCxn id="27736" idx="3"/>
                  <a:endCxn id="27734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0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2773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i="1">
                      <a:solidFill>
                        <a:srgbClr val="B2B2B2"/>
                      </a:solidFill>
                      <a:latin typeface="Arial Unicode MS" charset="0"/>
                    </a:rPr>
                    <a:t>32</a:t>
                  </a:r>
                </a:p>
              </p:txBody>
            </p:sp>
            <p:cxnSp>
              <p:nvCxnSpPr>
                <p:cNvPr id="27735" name="AutoShape 69"/>
                <p:cNvCxnSpPr>
                  <a:cxnSpLocks noChangeShapeType="1"/>
                  <a:stCxn id="27734" idx="3"/>
                  <a:endCxn id="27732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1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2773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i="1">
                      <a:solidFill>
                        <a:srgbClr val="B2B2B2"/>
                      </a:solidFill>
                      <a:latin typeface="Arial Unicode MS" charset="0"/>
                    </a:rPr>
                    <a:t>64</a:t>
                  </a:r>
                </a:p>
              </p:txBody>
            </p:sp>
            <p:cxnSp>
              <p:nvCxnSpPr>
                <p:cNvPr id="27733" name="AutoShape 72"/>
                <p:cNvCxnSpPr>
                  <a:cxnSpLocks noChangeShapeType="1"/>
                  <a:stCxn id="27732" idx="3"/>
                  <a:endCxn id="27725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705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27723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1</a:t>
                </a:r>
              </a:p>
            </p:txBody>
          </p:sp>
          <p:cxnSp>
            <p:nvCxnSpPr>
              <p:cNvPr id="27724" name="AutoShape 75"/>
              <p:cNvCxnSpPr>
                <a:cxnSpLocks noChangeShapeType="1"/>
                <a:stCxn id="27723" idx="3"/>
                <a:endCxn id="27721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6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27721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2</a:t>
                </a:r>
              </a:p>
            </p:txBody>
          </p:sp>
          <p:cxnSp>
            <p:nvCxnSpPr>
              <p:cNvPr id="27722" name="AutoShape 78"/>
              <p:cNvCxnSpPr>
                <a:cxnSpLocks noChangeShapeType="1"/>
                <a:stCxn id="27721" idx="3"/>
                <a:endCxn id="27719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7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27719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3</a:t>
                </a:r>
              </a:p>
            </p:txBody>
          </p:sp>
          <p:cxnSp>
            <p:nvCxnSpPr>
              <p:cNvPr id="27720" name="AutoShape 81"/>
              <p:cNvCxnSpPr>
                <a:cxnSpLocks noChangeShapeType="1"/>
                <a:stCxn id="27719" idx="3"/>
                <a:endCxn id="27717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8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27717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5</a:t>
                </a:r>
              </a:p>
            </p:txBody>
          </p:sp>
          <p:cxnSp>
            <p:nvCxnSpPr>
              <p:cNvPr id="27718" name="AutoShape 84"/>
              <p:cNvCxnSpPr>
                <a:cxnSpLocks noChangeShapeType="1"/>
                <a:stCxn id="27717" idx="3"/>
                <a:endCxn id="27715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9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27715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8</a:t>
                </a:r>
              </a:p>
            </p:txBody>
          </p:sp>
          <p:cxnSp>
            <p:nvCxnSpPr>
              <p:cNvPr id="27716" name="AutoShape 87"/>
              <p:cNvCxnSpPr>
                <a:cxnSpLocks noChangeShapeType="1"/>
                <a:stCxn id="27715" idx="3"/>
                <a:endCxn id="27710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710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B2B2B2"/>
                  </a:solidFill>
                  <a:latin typeface="Arial Unicode MS" charset="0"/>
                </a:rPr>
                <a:t>13</a:t>
              </a:r>
            </a:p>
          </p:txBody>
        </p:sp>
        <p:cxnSp>
          <p:nvCxnSpPr>
            <p:cNvPr id="27711" name="AutoShape 90"/>
            <p:cNvCxnSpPr>
              <a:cxnSpLocks noChangeShapeType="1"/>
              <a:stCxn id="27710" idx="3"/>
              <a:endCxn id="27713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12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27713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solidFill>
                      <a:srgbClr val="B2B2B2"/>
                    </a:solidFill>
                    <a:latin typeface="Arial Unicode MS" charset="0"/>
                  </a:rPr>
                  <a:t>21</a:t>
                </a:r>
              </a:p>
            </p:txBody>
          </p:sp>
          <p:cxnSp>
            <p:nvCxnSpPr>
              <p:cNvPr id="27714" name="AutoShape 93"/>
              <p:cNvCxnSpPr>
                <a:cxnSpLocks noChangeShapeType="1"/>
                <a:stCxn id="27713" idx="3"/>
                <a:endCxn id="27703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Die Verschmelzung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Gehe synchron durch die </a:t>
            </a:r>
            <a:r>
              <a:rPr lang="de-DE" sz="2400" dirty="0" err="1" smtClean="0">
                <a:latin typeface="Lucida Grande" charset="0"/>
                <a:ea typeface="ＭＳ Ｐゴシック" charset="0"/>
              </a:rPr>
              <a:t>Postings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-Listen</a:t>
            </a:r>
            <a:endParaRPr lang="de-DE" sz="2400" dirty="0">
              <a:latin typeface="Lucida Grande" charset="0"/>
              <a:ea typeface="ＭＳ Ｐゴシック" charset="0"/>
            </a:endParaRP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57911" y="1988840"/>
            <a:ext cx="73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latin typeface="Arial Unicode MS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252224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 Unicode MS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1988840"/>
            <a:ext cx="647700" cy="466725"/>
            <a:chOff x="1584" y="3162"/>
            <a:chExt cx="408" cy="294"/>
          </a:xfrm>
        </p:grpSpPr>
        <p:sp>
          <p:nvSpPr>
            <p:cNvPr id="27701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2</a:t>
              </a:r>
            </a:p>
          </p:txBody>
        </p:sp>
        <p:cxnSp>
          <p:nvCxnSpPr>
            <p:cNvPr id="27702" name="AutoShape 8"/>
            <p:cNvCxnSpPr>
              <a:cxnSpLocks noChangeShapeType="1"/>
              <a:stCxn id="27701" idx="3"/>
              <a:endCxn id="27699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1988840"/>
            <a:ext cx="668338" cy="466725"/>
            <a:chOff x="1992" y="3162"/>
            <a:chExt cx="421" cy="294"/>
          </a:xfrm>
        </p:grpSpPr>
        <p:sp>
          <p:nvSpPr>
            <p:cNvPr id="27699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4</a:t>
              </a:r>
            </a:p>
          </p:txBody>
        </p:sp>
        <p:cxnSp>
          <p:nvCxnSpPr>
            <p:cNvPr id="27700" name="AutoShape 11"/>
            <p:cNvCxnSpPr>
              <a:cxnSpLocks noChangeShapeType="1"/>
              <a:stCxn id="27699" idx="3"/>
              <a:endCxn id="27697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1988840"/>
            <a:ext cx="609600" cy="466725"/>
            <a:chOff x="2413" y="3162"/>
            <a:chExt cx="384" cy="294"/>
          </a:xfrm>
        </p:grpSpPr>
        <p:sp>
          <p:nvSpPr>
            <p:cNvPr id="27697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8</a:t>
              </a:r>
            </a:p>
          </p:txBody>
        </p:sp>
        <p:cxnSp>
          <p:nvCxnSpPr>
            <p:cNvPr id="27698" name="AutoShape 14"/>
            <p:cNvCxnSpPr>
              <a:cxnSpLocks noChangeShapeType="1"/>
              <a:stCxn id="27697" idx="3"/>
              <a:endCxn id="27695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1988840"/>
            <a:ext cx="762000" cy="466725"/>
            <a:chOff x="2797" y="3162"/>
            <a:chExt cx="480" cy="294"/>
          </a:xfrm>
        </p:grpSpPr>
        <p:sp>
          <p:nvSpPr>
            <p:cNvPr id="27695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16</a:t>
              </a:r>
            </a:p>
          </p:txBody>
        </p:sp>
        <p:cxnSp>
          <p:nvCxnSpPr>
            <p:cNvPr id="27696" name="AutoShape 17"/>
            <p:cNvCxnSpPr>
              <a:cxnSpLocks noChangeShapeType="1"/>
              <a:stCxn id="27695" idx="3"/>
              <a:endCxn id="27693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1988840"/>
            <a:ext cx="838200" cy="466725"/>
            <a:chOff x="3277" y="3162"/>
            <a:chExt cx="528" cy="294"/>
          </a:xfrm>
        </p:grpSpPr>
        <p:sp>
          <p:nvSpPr>
            <p:cNvPr id="27693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32</a:t>
              </a:r>
            </a:p>
          </p:txBody>
        </p:sp>
        <p:cxnSp>
          <p:nvCxnSpPr>
            <p:cNvPr id="27694" name="AutoShape 20"/>
            <p:cNvCxnSpPr>
              <a:cxnSpLocks noChangeShapeType="1"/>
              <a:stCxn id="27693" idx="3"/>
              <a:endCxn id="27691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42" y="1988840"/>
            <a:ext cx="817563" cy="466725"/>
            <a:chOff x="3805" y="3162"/>
            <a:chExt cx="515" cy="294"/>
          </a:xfrm>
        </p:grpSpPr>
        <p:sp>
          <p:nvSpPr>
            <p:cNvPr id="27691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64</a:t>
              </a:r>
            </a:p>
          </p:txBody>
        </p:sp>
        <p:cxnSp>
          <p:nvCxnSpPr>
            <p:cNvPr id="27692" name="AutoShape 23"/>
            <p:cNvCxnSpPr>
              <a:cxnSpLocks noChangeShapeType="1"/>
              <a:stCxn id="27691" idx="3"/>
              <a:endCxn id="1211396" idx="1"/>
            </p:cNvCxnSpPr>
            <p:nvPr/>
          </p:nvCxnSpPr>
          <p:spPr bwMode="auto">
            <a:xfrm>
              <a:off x="4141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2522240"/>
            <a:ext cx="647700" cy="466725"/>
            <a:chOff x="1597" y="3498"/>
            <a:chExt cx="408" cy="294"/>
          </a:xfrm>
        </p:grpSpPr>
        <p:sp>
          <p:nvSpPr>
            <p:cNvPr id="27689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1</a:t>
              </a:r>
            </a:p>
          </p:txBody>
        </p:sp>
        <p:cxnSp>
          <p:nvCxnSpPr>
            <p:cNvPr id="27690" name="AutoShape 26"/>
            <p:cNvCxnSpPr>
              <a:cxnSpLocks noChangeShapeType="1"/>
              <a:stCxn id="27689" idx="3"/>
              <a:endCxn id="27687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2522240"/>
            <a:ext cx="647700" cy="466725"/>
            <a:chOff x="2005" y="3498"/>
            <a:chExt cx="408" cy="294"/>
          </a:xfrm>
        </p:grpSpPr>
        <p:sp>
          <p:nvSpPr>
            <p:cNvPr id="27687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2</a:t>
              </a:r>
            </a:p>
          </p:txBody>
        </p:sp>
        <p:cxnSp>
          <p:nvCxnSpPr>
            <p:cNvPr id="27688" name="AutoShape 29"/>
            <p:cNvCxnSpPr>
              <a:cxnSpLocks noChangeShapeType="1"/>
              <a:stCxn id="27687" idx="3"/>
              <a:endCxn id="27685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2522240"/>
            <a:ext cx="630237" cy="466725"/>
            <a:chOff x="2413" y="3498"/>
            <a:chExt cx="397" cy="294"/>
          </a:xfrm>
        </p:grpSpPr>
        <p:sp>
          <p:nvSpPr>
            <p:cNvPr id="27685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3</a:t>
              </a:r>
            </a:p>
          </p:txBody>
        </p:sp>
        <p:cxnSp>
          <p:nvCxnSpPr>
            <p:cNvPr id="27686" name="AutoShape 32"/>
            <p:cNvCxnSpPr>
              <a:cxnSpLocks noChangeShapeType="1"/>
              <a:stCxn id="27685" idx="3"/>
              <a:endCxn id="27683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2522240"/>
            <a:ext cx="606425" cy="466725"/>
            <a:chOff x="2810" y="3498"/>
            <a:chExt cx="382" cy="294"/>
          </a:xfrm>
        </p:grpSpPr>
        <p:sp>
          <p:nvSpPr>
            <p:cNvPr id="27683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5</a:t>
              </a:r>
            </a:p>
          </p:txBody>
        </p:sp>
        <p:cxnSp>
          <p:nvCxnSpPr>
            <p:cNvPr id="27684" name="AutoShape 35"/>
            <p:cNvCxnSpPr>
              <a:cxnSpLocks noChangeShapeType="1"/>
              <a:stCxn id="27683" idx="3"/>
              <a:endCxn id="27681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2522240"/>
            <a:ext cx="592138" cy="466725"/>
            <a:chOff x="3192" y="3498"/>
            <a:chExt cx="373" cy="294"/>
          </a:xfrm>
        </p:grpSpPr>
        <p:sp>
          <p:nvSpPr>
            <p:cNvPr id="27681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8</a:t>
              </a:r>
            </a:p>
          </p:txBody>
        </p:sp>
        <p:cxnSp>
          <p:nvCxnSpPr>
            <p:cNvPr id="27682" name="AutoShape 38"/>
            <p:cNvCxnSpPr>
              <a:cxnSpLocks noChangeShapeType="1"/>
              <a:stCxn id="27681" idx="3"/>
              <a:endCxn id="27679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2522240"/>
            <a:ext cx="762000" cy="466725"/>
            <a:chOff x="3565" y="2496"/>
            <a:chExt cx="480" cy="294"/>
          </a:xfrm>
        </p:grpSpPr>
        <p:sp>
          <p:nvSpPr>
            <p:cNvPr id="27679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13</a:t>
              </a:r>
            </a:p>
          </p:txBody>
        </p:sp>
        <p:cxnSp>
          <p:nvCxnSpPr>
            <p:cNvPr id="27680" name="AutoShape 41"/>
            <p:cNvCxnSpPr>
              <a:cxnSpLocks noChangeShapeType="1"/>
              <a:stCxn id="27679" idx="3"/>
              <a:endCxn id="27677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2522240"/>
            <a:ext cx="762000" cy="466725"/>
            <a:chOff x="4045" y="3498"/>
            <a:chExt cx="480" cy="294"/>
          </a:xfrm>
        </p:grpSpPr>
        <p:sp>
          <p:nvSpPr>
            <p:cNvPr id="27677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21</a:t>
              </a:r>
            </a:p>
          </p:txBody>
        </p:sp>
        <p:cxnSp>
          <p:nvCxnSpPr>
            <p:cNvPr id="27678" name="AutoShape 44"/>
            <p:cNvCxnSpPr>
              <a:cxnSpLocks noChangeShapeType="1"/>
              <a:stCxn id="27677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8" name="Group 52"/>
          <p:cNvGrpSpPr>
            <a:grpSpLocks/>
          </p:cNvGrpSpPr>
          <p:nvPr/>
        </p:nvGrpSpPr>
        <p:grpSpPr bwMode="auto">
          <a:xfrm>
            <a:off x="7772400" y="1998365"/>
            <a:ext cx="1168400" cy="914400"/>
            <a:chOff x="4896" y="2172"/>
            <a:chExt cx="736" cy="576"/>
          </a:xfrm>
        </p:grpSpPr>
        <p:sp>
          <p:nvSpPr>
            <p:cNvPr id="27675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 Unicode MS" charset="0"/>
                </a:rPr>
                <a:t>Brutus</a:t>
              </a:r>
            </a:p>
          </p:txBody>
        </p:sp>
        <p:sp>
          <p:nvSpPr>
            <p:cNvPr id="27676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 Unicode MS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227459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229364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 Unicode MS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2303164"/>
            <a:ext cx="627062" cy="466725"/>
            <a:chOff x="373" y="3360"/>
            <a:chExt cx="395" cy="294"/>
          </a:xfrm>
        </p:grpSpPr>
        <p:cxnSp>
          <p:nvCxnSpPr>
            <p:cNvPr id="27673" name="AutoShape 50"/>
            <p:cNvCxnSpPr>
              <a:cxnSpLocks noChangeShapeType="1"/>
            </p:cNvCxnSpPr>
            <p:nvPr/>
          </p:nvCxnSpPr>
          <p:spPr bwMode="auto">
            <a:xfrm>
              <a:off x="373" y="352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4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 Unicode MS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827584" y="3380800"/>
            <a:ext cx="731038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Falls die Listen die </a:t>
            </a:r>
            <a:r>
              <a:rPr lang="en-US" i="1" dirty="0" err="1" smtClean="0">
                <a:solidFill>
                  <a:srgbClr val="A50021"/>
                </a:solidFill>
                <a:latin typeface="Arial" charset="0"/>
              </a:rPr>
              <a:t>Länge</a:t>
            </a:r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 x und y </a:t>
            </a:r>
            <a:r>
              <a:rPr lang="en-US" i="1" dirty="0" err="1" smtClean="0">
                <a:solidFill>
                  <a:srgbClr val="A50021"/>
                </a:solidFill>
                <a:latin typeface="Arial" charset="0"/>
              </a:rPr>
              <a:t>haben</a:t>
            </a:r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, </a:t>
            </a:r>
            <a:r>
              <a:rPr lang="en-US" i="1" dirty="0" err="1" smtClean="0">
                <a:solidFill>
                  <a:srgbClr val="A50021"/>
                </a:solidFill>
                <a:latin typeface="Arial" charset="0"/>
              </a:rPr>
              <a:t>dauert</a:t>
            </a:r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 die </a:t>
            </a:r>
            <a:br>
              <a:rPr lang="en-US" i="1" dirty="0" smtClean="0">
                <a:solidFill>
                  <a:srgbClr val="A50021"/>
                </a:solidFill>
                <a:latin typeface="Arial" charset="0"/>
              </a:rPr>
            </a:br>
            <a:r>
              <a:rPr lang="en-US" i="1" dirty="0" err="1" smtClean="0">
                <a:solidFill>
                  <a:srgbClr val="A50021"/>
                </a:solidFill>
                <a:latin typeface="Arial" charset="0"/>
              </a:rPr>
              <a:t>Verschmelzung</a:t>
            </a:r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 O</a:t>
            </a:r>
            <a:r>
              <a:rPr lang="en-US" i="1" dirty="0">
                <a:solidFill>
                  <a:srgbClr val="A50021"/>
                </a:solidFill>
                <a:latin typeface="Arial" charset="0"/>
              </a:rPr>
              <a:t>(</a:t>
            </a:r>
            <a:r>
              <a:rPr lang="en-US" i="1" dirty="0" err="1">
                <a:solidFill>
                  <a:srgbClr val="A50021"/>
                </a:solidFill>
                <a:latin typeface="Arial" charset="0"/>
              </a:rPr>
              <a:t>x+y</a:t>
            </a:r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) </a:t>
            </a:r>
            <a:r>
              <a:rPr lang="en-US" i="1" dirty="0" err="1" smtClean="0">
                <a:solidFill>
                  <a:srgbClr val="A50021"/>
                </a:solidFill>
                <a:latin typeface="Arial" charset="0"/>
              </a:rPr>
              <a:t>Schritte</a:t>
            </a:r>
            <a:r>
              <a:rPr lang="en-US" i="1" dirty="0" smtClean="0">
                <a:solidFill>
                  <a:srgbClr val="A50021"/>
                </a:solidFill>
                <a:latin typeface="Arial" charset="0"/>
              </a:rPr>
              <a:t>.</a:t>
            </a:r>
            <a:endParaRPr lang="en-US" i="1" dirty="0">
              <a:solidFill>
                <a:srgbClr val="A50021"/>
              </a:solidFill>
              <a:latin typeface="Arial" charset="0"/>
            </a:endParaRPr>
          </a:p>
          <a:p>
            <a:pPr eaLnBrk="1" hangingPunct="1"/>
            <a:r>
              <a:rPr lang="en-US" i="1" u="sng" dirty="0" err="1" smtClean="0">
                <a:solidFill>
                  <a:srgbClr val="006600"/>
                </a:solidFill>
                <a:latin typeface="Arial" charset="0"/>
              </a:rPr>
              <a:t>Notwendig</a:t>
            </a:r>
            <a:r>
              <a:rPr lang="en-US" i="1" u="sng" dirty="0" smtClean="0">
                <a:solidFill>
                  <a:srgbClr val="006600"/>
                </a:solidFill>
                <a:latin typeface="Arial" charset="0"/>
              </a:rPr>
              <a:t>:</a:t>
            </a:r>
            <a:r>
              <a:rPr lang="en-US" i="1" dirty="0" smtClean="0">
                <a:solidFill>
                  <a:srgbClr val="006600"/>
                </a:solidFill>
                <a:latin typeface="Arial" charset="0"/>
              </a:rPr>
              <a:t> Postings </a:t>
            </a:r>
            <a:r>
              <a:rPr lang="en-US" i="1" dirty="0" err="1" smtClean="0">
                <a:solidFill>
                  <a:srgbClr val="006600"/>
                </a:solidFill>
                <a:latin typeface="Arial" charset="0"/>
              </a:rPr>
              <a:t>nach</a:t>
            </a:r>
            <a:r>
              <a:rPr lang="en-US" i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  <a:latin typeface="Arial" charset="0"/>
              </a:rPr>
              <a:t>docID</a:t>
            </a:r>
            <a:r>
              <a:rPr lang="en-US" i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  <a:latin typeface="Arial" charset="0"/>
              </a:rPr>
              <a:t>sortiert</a:t>
            </a:r>
            <a:endParaRPr lang="en-US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82122" y="5229200"/>
            <a:ext cx="6622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Knuth, D. E. Kap. 6.5. “</a:t>
            </a:r>
            <a:r>
              <a:rPr lang="de-DE" sz="1400" dirty="0" err="1">
                <a:solidFill>
                  <a:schemeClr val="accent2"/>
                </a:solidFill>
              </a:rPr>
              <a:t>Retrieval</a:t>
            </a:r>
            <a:r>
              <a:rPr lang="de-DE" sz="1400" dirty="0">
                <a:solidFill>
                  <a:schemeClr val="accent2"/>
                </a:solidFill>
              </a:rPr>
              <a:t> on </a:t>
            </a:r>
            <a:r>
              <a:rPr lang="de-DE" sz="1400" dirty="0" err="1">
                <a:solidFill>
                  <a:schemeClr val="accent2"/>
                </a:solidFill>
              </a:rPr>
              <a:t>Secondary</a:t>
            </a:r>
            <a:r>
              <a:rPr lang="de-DE" sz="1400" dirty="0">
                <a:solidFill>
                  <a:schemeClr val="accent2"/>
                </a:solidFill>
              </a:rPr>
              <a:t> Keys". The Art of Computer </a:t>
            </a:r>
            <a:r>
              <a:rPr lang="de-DE" sz="1400" dirty="0" err="1">
                <a:solidFill>
                  <a:schemeClr val="accent2"/>
                </a:solidFill>
              </a:rPr>
              <a:t>Programming</a:t>
            </a:r>
            <a:r>
              <a:rPr lang="de-DE" sz="1400" dirty="0">
                <a:solidFill>
                  <a:schemeClr val="accent2"/>
                </a:solidFill>
              </a:rPr>
              <a:t>, </a:t>
            </a:r>
            <a:r>
              <a:rPr lang="de-DE" sz="1400" dirty="0" smtClean="0">
                <a:solidFill>
                  <a:schemeClr val="accent2"/>
                </a:solidFill>
              </a:rPr>
              <a:t/>
            </a:r>
            <a:br>
              <a:rPr lang="de-DE" sz="1400" dirty="0" smtClean="0">
                <a:solidFill>
                  <a:schemeClr val="accent2"/>
                </a:solidFill>
              </a:rPr>
            </a:br>
            <a:r>
              <a:rPr lang="de-DE" sz="1400" dirty="0" smtClean="0">
                <a:solidFill>
                  <a:schemeClr val="accent2"/>
                </a:solidFill>
              </a:rPr>
              <a:t>Reading</a:t>
            </a:r>
            <a:r>
              <a:rPr lang="de-DE" sz="1400" dirty="0">
                <a:solidFill>
                  <a:schemeClr val="accent2"/>
                </a:solidFill>
              </a:rPr>
              <a:t>, Massachusetts: Addison-Wesley</a:t>
            </a:r>
            <a:r>
              <a:rPr lang="de-DE" sz="1400">
                <a:solidFill>
                  <a:schemeClr val="accent2"/>
                </a:solidFill>
              </a:rPr>
              <a:t>, </a:t>
            </a:r>
            <a:r>
              <a:rPr lang="de-DE" sz="1400" b="1" smtClean="0">
                <a:solidFill>
                  <a:srgbClr val="FF0000"/>
                </a:solidFill>
              </a:rPr>
              <a:t>1973</a:t>
            </a:r>
            <a:endParaRPr lang="de-DE" sz="1400" dirty="0" smtClean="0">
              <a:solidFill>
                <a:schemeClr val="accent2"/>
              </a:solidFill>
            </a:endParaRPr>
          </a:p>
          <a:p>
            <a:endParaRPr lang="de-DE" sz="1400" dirty="0" smtClean="0">
              <a:solidFill>
                <a:schemeClr val="accent2"/>
              </a:solidFill>
            </a:endParaRPr>
          </a:p>
          <a:p>
            <a:r>
              <a:rPr lang="de-DE" sz="1400" dirty="0" smtClean="0">
                <a:solidFill>
                  <a:schemeClr val="accent2"/>
                </a:solidFill>
              </a:rPr>
              <a:t>Andere Methode: </a:t>
            </a:r>
            <a:r>
              <a:rPr lang="de-DE" sz="1400" dirty="0" err="1" smtClean="0">
                <a:solidFill>
                  <a:schemeClr val="accent2"/>
                </a:solidFill>
              </a:rPr>
              <a:t>Signature</a:t>
            </a:r>
            <a:r>
              <a:rPr lang="de-DE" sz="1400" dirty="0" smtClean="0">
                <a:solidFill>
                  <a:schemeClr val="accent2"/>
                </a:solidFill>
              </a:rPr>
              <a:t> Files z.B. mit Bloom Filter (hier nicht vertieft)</a:t>
            </a:r>
          </a:p>
          <a:p>
            <a:r>
              <a:rPr lang="de-DE" sz="1400" dirty="0" smtClean="0">
                <a:solidFill>
                  <a:schemeClr val="accent2"/>
                </a:solidFill>
              </a:rPr>
              <a:t>Bloom</a:t>
            </a:r>
            <a:r>
              <a:rPr lang="de-DE" sz="1400" dirty="0">
                <a:solidFill>
                  <a:schemeClr val="accent2"/>
                </a:solidFill>
              </a:rPr>
              <a:t>, Burton H</a:t>
            </a:r>
            <a:r>
              <a:rPr lang="de-DE" sz="1400" dirty="0" smtClean="0">
                <a:solidFill>
                  <a:schemeClr val="accent2"/>
                </a:solidFill>
              </a:rPr>
              <a:t>., </a:t>
            </a:r>
            <a:r>
              <a:rPr lang="de-DE" sz="1400" dirty="0">
                <a:solidFill>
                  <a:schemeClr val="accent2"/>
                </a:solidFill>
              </a:rPr>
              <a:t>Space/Time Trade-offs in Hash </a:t>
            </a:r>
            <a:r>
              <a:rPr lang="de-DE" sz="1400" dirty="0" err="1">
                <a:solidFill>
                  <a:schemeClr val="accent2"/>
                </a:solidFill>
              </a:rPr>
              <a:t>Coding</a:t>
            </a:r>
            <a:r>
              <a:rPr lang="de-DE" sz="1400" dirty="0">
                <a:solidFill>
                  <a:schemeClr val="accent2"/>
                </a:solidFill>
              </a:rPr>
              <a:t> </a:t>
            </a:r>
            <a:r>
              <a:rPr lang="de-DE" sz="1400" dirty="0" err="1">
                <a:solidFill>
                  <a:schemeClr val="accent2"/>
                </a:solidFill>
              </a:rPr>
              <a:t>with</a:t>
            </a:r>
            <a:r>
              <a:rPr lang="de-DE" sz="1400" dirty="0">
                <a:solidFill>
                  <a:schemeClr val="accent2"/>
                </a:solidFill>
              </a:rPr>
              <a:t> </a:t>
            </a:r>
            <a:r>
              <a:rPr lang="de-DE" sz="1400" dirty="0" err="1">
                <a:solidFill>
                  <a:schemeClr val="accent2"/>
                </a:solidFill>
              </a:rPr>
              <a:t>Allowable</a:t>
            </a:r>
            <a:r>
              <a:rPr lang="de-DE" sz="1400" dirty="0">
                <a:solidFill>
                  <a:schemeClr val="accent2"/>
                </a:solidFill>
              </a:rPr>
              <a:t> Errors, </a:t>
            </a:r>
            <a:endParaRPr lang="de-DE" sz="1400" dirty="0" smtClean="0">
              <a:solidFill>
                <a:schemeClr val="accent2"/>
              </a:solidFill>
            </a:endParaRPr>
          </a:p>
          <a:p>
            <a:r>
              <a:rPr lang="de-DE" sz="1400" dirty="0" smtClean="0">
                <a:solidFill>
                  <a:schemeClr val="accent2"/>
                </a:solidFill>
              </a:rPr>
              <a:t>Communications </a:t>
            </a:r>
            <a:r>
              <a:rPr lang="de-DE" sz="1400" dirty="0">
                <a:solidFill>
                  <a:schemeClr val="accent2"/>
                </a:solidFill>
              </a:rPr>
              <a:t>of </a:t>
            </a:r>
            <a:r>
              <a:rPr lang="de-DE" sz="1400" dirty="0" err="1">
                <a:solidFill>
                  <a:schemeClr val="accent2"/>
                </a:solidFill>
              </a:rPr>
              <a:t>the</a:t>
            </a:r>
            <a:r>
              <a:rPr lang="de-DE" sz="1400" dirty="0">
                <a:solidFill>
                  <a:schemeClr val="accent2"/>
                </a:solidFill>
              </a:rPr>
              <a:t> ACM 13 (7</a:t>
            </a:r>
            <a:r>
              <a:rPr lang="de-DE" sz="1400" dirty="0" smtClean="0">
                <a:solidFill>
                  <a:schemeClr val="accent2"/>
                </a:solidFill>
              </a:rPr>
              <a:t>), </a:t>
            </a:r>
            <a:r>
              <a:rPr lang="de-DE" sz="1400" dirty="0">
                <a:solidFill>
                  <a:schemeClr val="accent2"/>
                </a:solidFill>
              </a:rPr>
              <a:t>422–</a:t>
            </a:r>
            <a:r>
              <a:rPr lang="de-DE" sz="1400" dirty="0" smtClean="0">
                <a:solidFill>
                  <a:schemeClr val="accent2"/>
                </a:solidFill>
              </a:rPr>
              <a:t>426, 1970</a:t>
            </a:r>
            <a:endParaRPr lang="de-DE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 dirty="0" err="1"/>
                <a:t>Phrasale</a:t>
              </a:r>
              <a:r>
                <a:rPr lang="de-DE" sz="2000" b="1" dirty="0"/>
                <a:t>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smtClean="0"/>
              <a:t>Von semistrukturierten Datenbanken zur Volltextsuche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6345451"/>
            <a:ext cx="381000" cy="2519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0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Phrasale Anfragen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Gesucht sind Antworten auf </a:t>
            </a:r>
            <a:br>
              <a:rPr lang="de-DE" smtClean="0">
                <a:latin typeface="Lucida Grande" charset="0"/>
                <a:ea typeface="ＭＳ Ｐゴシック" charset="0"/>
              </a:rPr>
            </a:br>
            <a:r>
              <a:rPr lang="de-DE" smtClean="0">
                <a:latin typeface="Lucida Grande" charset="0"/>
                <a:ea typeface="ＭＳ Ｐゴシック" charset="0"/>
              </a:rPr>
              <a:t>“</a:t>
            </a:r>
            <a:r>
              <a:rPr lang="de-DE" b="1" i="1" smtClean="0">
                <a:latin typeface="Lucida Grande" charset="0"/>
                <a:ea typeface="ＭＳ Ｐゴシック" charset="0"/>
              </a:rPr>
              <a:t>stanford university” </a:t>
            </a:r>
            <a:r>
              <a:rPr lang="de-DE" smtClean="0">
                <a:latin typeface="Lucida Grande" charset="0"/>
                <a:ea typeface="ＭＳ Ｐゴシック" charset="0"/>
              </a:rPr>
              <a:t>– als eine Phrase</a:t>
            </a:r>
            <a:endParaRPr lang="de-DE" b="1" i="1" smtClean="0">
              <a:latin typeface="Lucida Grande" charset="0"/>
              <a:ea typeface="ＭＳ Ｐゴシック" charset="0"/>
            </a:endParaRPr>
          </a:p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Der Satz </a:t>
            </a:r>
            <a:r>
              <a:rPr lang="de-DE" i="1" smtClean="0">
                <a:latin typeface="Lucida Grande" charset="0"/>
                <a:ea typeface="ＭＳ Ｐゴシック" charset="0"/>
              </a:rPr>
              <a:t>“I went to university at Stanford”</a:t>
            </a:r>
            <a:r>
              <a:rPr lang="de-DE" smtClean="0">
                <a:latin typeface="Lucida Grande" charset="0"/>
                <a:ea typeface="ＭＳ Ｐゴシック" charset="0"/>
              </a:rPr>
              <a:t> stellt keinen Treffer dar</a:t>
            </a:r>
          </a:p>
          <a:p>
            <a:pPr lvl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Das Konzept der Phrasenanfrage wird von Nutzern gut verstanden und einigermaßen häufig verwendet (10% der Anfragen sind phrasal)</a:t>
            </a:r>
          </a:p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Es reicht nicht, nur &lt;</a:t>
            </a:r>
            <a:r>
              <a:rPr lang="de-DE" i="1" smtClean="0">
                <a:latin typeface="Lucida Grande" charset="0"/>
                <a:ea typeface="ＭＳ Ｐゴシック" charset="0"/>
              </a:rPr>
              <a:t>Term </a:t>
            </a:r>
            <a:r>
              <a:rPr lang="de-DE" smtClean="0">
                <a:latin typeface="Lucida Grande" charset="0"/>
                <a:ea typeface="ＭＳ Ｐゴシック" charset="0"/>
              </a:rPr>
              <a:t>: </a:t>
            </a:r>
            <a:r>
              <a:rPr lang="de-DE" i="1" smtClean="0">
                <a:latin typeface="Lucida Grande" charset="0"/>
                <a:ea typeface="ＭＳ Ｐゴシック" charset="0"/>
              </a:rPr>
              <a:t>docID</a:t>
            </a:r>
            <a:r>
              <a:rPr lang="de-DE" smtClean="0">
                <a:latin typeface="Lucida Grande" charset="0"/>
                <a:ea typeface="ＭＳ Ｐゴシック" charset="0"/>
              </a:rPr>
              <a:t>&gt;-Einträge zu speichern</a:t>
            </a:r>
          </a:p>
          <a:p>
            <a:pPr>
              <a:buFont typeface="Wingdings" charset="0"/>
              <a:buNone/>
              <a:defRPr/>
            </a:pPr>
            <a:endParaRPr lang="de-DE" smtClean="0">
              <a:latin typeface="Lucida Grande" charset="0"/>
              <a:ea typeface="ＭＳ Ｐゴシック" charset="0"/>
            </a:endParaRPr>
          </a:p>
          <a:p>
            <a:pPr>
              <a:defRPr/>
            </a:pPr>
            <a:endParaRPr lang="de-DE" b="1">
              <a:latin typeface="Lucida Grande" charset="0"/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22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640"/>
            <a:ext cx="8496175" cy="503238"/>
          </a:xfrm>
        </p:spPr>
        <p:txBody>
          <a:bodyPr/>
          <a:lstStyle/>
          <a:p>
            <a:pPr>
              <a:defRPr/>
            </a:pPr>
            <a:r>
              <a:rPr lang="de-DE" sz="4000" smtClean="0">
                <a:latin typeface="Lucida Grande" charset="0"/>
                <a:ea typeface="ＭＳ Ｐゴシック" charset="0"/>
              </a:rPr>
              <a:t>Erster Versuch: Zweiwort-Indexe</a:t>
            </a:r>
            <a:endParaRPr lang="de-DE" sz="4000">
              <a:latin typeface="Lucida Grande" charset="0"/>
              <a:ea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Indexiere jedes aufeinanderfolgende Paar von Termen im Text als Phrase</a:t>
            </a:r>
          </a:p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Beispieltext: “Friends, Romans, Countrymen”</a:t>
            </a:r>
          </a:p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Zweiworte:</a:t>
            </a:r>
          </a:p>
          <a:p>
            <a:pPr lvl="1">
              <a:defRPr/>
            </a:pPr>
            <a:r>
              <a:rPr lang="de-DE" b="1" i="1" smtClean="0">
                <a:latin typeface="Lucida Grande" charset="0"/>
                <a:ea typeface="ＭＳ Ｐゴシック" charset="0"/>
              </a:rPr>
              <a:t>friends romans</a:t>
            </a:r>
          </a:p>
          <a:p>
            <a:pPr lvl="1">
              <a:defRPr/>
            </a:pPr>
            <a:r>
              <a:rPr lang="de-DE" b="1" i="1" smtClean="0">
                <a:latin typeface="Lucida Grande" charset="0"/>
                <a:ea typeface="ＭＳ Ｐゴシック" charset="0"/>
              </a:rPr>
              <a:t>romans countrymen</a:t>
            </a:r>
          </a:p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Jedes dieser Zweiworte wird nun ein Eintrag im Verzeichnis</a:t>
            </a:r>
          </a:p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Zweiwort Phrasenanfragen können nun einfach behandelt werden</a:t>
            </a:r>
            <a:endParaRPr lang="de-DE" sz="2800">
              <a:latin typeface="Lucida Grande" charset="0"/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23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Längere Phrasenanfragen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Beispiel:</a:t>
            </a:r>
          </a:p>
          <a:p>
            <a:pPr marL="457200" lvl="1" indent="0">
              <a:buNone/>
              <a:defRPr/>
            </a:pPr>
            <a:r>
              <a:rPr lang="de-DE" b="1" i="1" smtClean="0">
                <a:latin typeface="Lucida Grande" charset="0"/>
                <a:ea typeface="ＭＳ Ｐゴシック" charset="0"/>
              </a:rPr>
              <a:t>stanford university palo alto </a:t>
            </a:r>
          </a:p>
          <a:p>
            <a:pPr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Behandlung als boolesche Kombination von Zweiwortanfragen:</a:t>
            </a:r>
          </a:p>
          <a:p>
            <a:pPr marL="444500" lvl="1" indent="0">
              <a:buFont typeface="Wingdings" charset="0"/>
              <a:buNone/>
              <a:defRPr/>
            </a:pPr>
            <a:r>
              <a:rPr lang="de-DE" b="1" i="1" smtClean="0">
                <a:latin typeface="Lucida Grande" charset="0"/>
                <a:ea typeface="ＭＳ Ｐゴシック" charset="0"/>
              </a:rPr>
              <a:t>stanford university </a:t>
            </a:r>
            <a:r>
              <a:rPr lang="de-DE" i="1" smtClean="0">
                <a:latin typeface="Lucida Grande" charset="0"/>
                <a:ea typeface="ＭＳ Ｐゴシック" charset="0"/>
              </a:rPr>
              <a:t>UND</a:t>
            </a:r>
            <a:r>
              <a:rPr lang="de-DE" b="1" i="1" smtClean="0">
                <a:latin typeface="Lucida Grande" charset="0"/>
                <a:ea typeface="ＭＳ Ｐゴシック" charset="0"/>
              </a:rPr>
              <a:t> university palo </a:t>
            </a:r>
            <a:br>
              <a:rPr lang="de-DE" b="1" i="1" smtClean="0">
                <a:latin typeface="Lucida Grande" charset="0"/>
                <a:ea typeface="ＭＳ Ｐゴシック" charset="0"/>
              </a:rPr>
            </a:br>
            <a:r>
              <a:rPr lang="de-DE" i="1" smtClean="0">
                <a:latin typeface="Lucida Grande" charset="0"/>
                <a:ea typeface="ＭＳ Ｐゴシック" charset="0"/>
              </a:rPr>
              <a:t>UND</a:t>
            </a:r>
            <a:r>
              <a:rPr lang="de-DE" b="1" i="1" smtClean="0">
                <a:latin typeface="Lucida Grande" charset="0"/>
                <a:ea typeface="ＭＳ Ｐゴシック" charset="0"/>
              </a:rPr>
              <a:t> palo alto</a:t>
            </a:r>
          </a:p>
          <a:p>
            <a:pPr marL="501650" indent="-457200">
              <a:defRPr/>
            </a:pPr>
            <a:endParaRPr lang="de-DE" sz="2800" smtClean="0">
              <a:latin typeface="Lucida Grande" charset="0"/>
              <a:ea typeface="ＭＳ Ｐゴシック" charset="0"/>
            </a:endParaRPr>
          </a:p>
          <a:p>
            <a:pPr marL="501650" indent="-457200">
              <a:defRPr/>
            </a:pPr>
            <a:endParaRPr lang="de-DE" sz="2800" smtClean="0">
              <a:latin typeface="Lucida Grande" charset="0"/>
              <a:ea typeface="ＭＳ Ｐゴシック" charset="0"/>
            </a:endParaRPr>
          </a:p>
          <a:p>
            <a:pPr marL="501650" indent="-457200">
              <a:defRPr/>
            </a:pPr>
            <a:r>
              <a:rPr lang="de-DE" sz="2800" smtClean="0">
                <a:latin typeface="Lucida Grande" charset="0"/>
                <a:ea typeface="ＭＳ Ｐゴシック" charset="0"/>
              </a:rPr>
              <a:t>Nachbetrachtung der gefundenen Dokumente notwendig</a:t>
            </a:r>
            <a:endParaRPr lang="de-DE" sz="2800">
              <a:latin typeface="Lucida Grande" charset="0"/>
              <a:ea typeface="ＭＳ Ｐゴシック" charset="0"/>
            </a:endParaRP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3645853" y="3933057"/>
            <a:ext cx="3662451" cy="551498"/>
          </a:xfrm>
          <a:prstGeom prst="upArrowCallout">
            <a:avLst>
              <a:gd name="adj1" fmla="val 147800"/>
              <a:gd name="adj2" fmla="val 1478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mtClean="0"/>
              <a:t>Falsch-positive Lösungen möglich!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24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Können wir den nachträglichen Dokumentenabgleich zur Vermeidung von falsch-positiven Ergebnissen vermeiden?</a:t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r>
              <a:rPr lang="de-DE" sz="240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endParaRPr lang="de-DE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5524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Positionsbezogene Indexe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Speichere für jeden Term folgende Einträge: &lt;Anzahl der Dokumente, die Term enthalten;</a:t>
            </a:r>
          </a:p>
          <a:p>
            <a:pPr lvl="1">
              <a:buFont typeface="Wingdings" charset="0"/>
              <a:buNone/>
              <a:defRPr/>
            </a:pPr>
            <a:r>
              <a:rPr lang="de-DE" i="1" smtClean="0">
                <a:latin typeface="Lucida Grande" charset="0"/>
                <a:ea typeface="ＭＳ Ｐゴシック" charset="0"/>
              </a:rPr>
              <a:t>Doc1</a:t>
            </a:r>
            <a:r>
              <a:rPr lang="de-DE" smtClean="0">
                <a:latin typeface="Lucida Grande" charset="0"/>
                <a:ea typeface="ＭＳ Ｐゴシック" charset="0"/>
              </a:rPr>
              <a:t>: Position1, Position2 … ;</a:t>
            </a:r>
          </a:p>
          <a:p>
            <a:pPr lvl="1">
              <a:buFont typeface="Wingdings" charset="0"/>
              <a:buNone/>
              <a:defRPr/>
            </a:pPr>
            <a:r>
              <a:rPr lang="de-DE" i="1" smtClean="0">
                <a:latin typeface="Lucida Grande" charset="0"/>
                <a:ea typeface="ＭＳ Ｐゴシック" charset="0"/>
              </a:rPr>
              <a:t>Doc2</a:t>
            </a:r>
            <a:r>
              <a:rPr lang="de-DE" smtClean="0">
                <a:latin typeface="Lucida Grande" charset="0"/>
                <a:ea typeface="ＭＳ Ｐゴシック" charset="0"/>
              </a:rPr>
              <a:t>: Position1, Position2 … ;</a:t>
            </a:r>
          </a:p>
          <a:p>
            <a:pPr lvl="1">
              <a:buFont typeface="Wingdings" charset="0"/>
              <a:buNone/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…&gt;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26</a:t>
            </a:fld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Beispiel: Positionsbezogener Index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Lucida Grande" charset="0"/>
                <a:ea typeface="ＭＳ Ｐゴシック" charset="0"/>
                <a:cs typeface="Times New Roman" charset="0"/>
              </a:rPr>
              <a:t>Datenkomprimierung möglich</a:t>
            </a:r>
          </a:p>
          <a:p>
            <a:pPr>
              <a:defRPr/>
            </a:pPr>
            <a:r>
              <a:rPr lang="de-DE" dirty="0" smtClean="0">
                <a:latin typeface="Lucida Grande" charset="0"/>
                <a:ea typeface="ＭＳ Ｐゴシック" charset="0"/>
              </a:rPr>
              <a:t>Allerdings erhöht sich der Speicherverbrauch substantiell</a:t>
            </a:r>
            <a:endParaRPr lang="de-DE" i="1" dirty="0" smtClean="0">
              <a:latin typeface="Lucida Grande" charset="0"/>
              <a:ea typeface="ＭＳ Ｐゴシック" charset="0"/>
            </a:endParaRPr>
          </a:p>
          <a:p>
            <a:pPr>
              <a:defRPr/>
            </a:pPr>
            <a:endParaRPr lang="de-DE" dirty="0">
              <a:latin typeface="Lucida Grande" charset="0"/>
              <a:ea typeface="ＭＳ Ｐゴシック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5410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>
                <a:latin typeface="Times New Roman" charset="0"/>
              </a:rPr>
              <a:t>&lt;</a:t>
            </a:r>
            <a:r>
              <a:rPr lang="en-US" sz="2800" b="1" i="1">
                <a:latin typeface="Times New Roman" charset="0"/>
              </a:rPr>
              <a:t>be</a:t>
            </a:r>
            <a:r>
              <a:rPr lang="en-US" sz="2800" i="1">
                <a:latin typeface="Times New Roman" charset="0"/>
              </a:rPr>
              <a:t>: 993427;</a:t>
            </a:r>
          </a:p>
          <a:p>
            <a:pPr eaLnBrk="1" hangingPunct="1"/>
            <a:r>
              <a:rPr lang="en-US" sz="2800" i="1">
                <a:solidFill>
                  <a:srgbClr val="A40508"/>
                </a:solidFill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: 7, 18, 33, 72, 86, 231;</a:t>
            </a:r>
          </a:p>
          <a:p>
            <a:pPr eaLnBrk="1" hangingPunct="1"/>
            <a:r>
              <a:rPr lang="en-US" sz="2800" i="1">
                <a:solidFill>
                  <a:srgbClr val="A40508"/>
                </a:solidFill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: 3, 149;</a:t>
            </a:r>
          </a:p>
          <a:p>
            <a:pPr eaLnBrk="1" hangingPunct="1"/>
            <a:r>
              <a:rPr lang="en-US" sz="2800" i="1">
                <a:solidFill>
                  <a:srgbClr val="A40508"/>
                </a:solidFill>
                <a:latin typeface="Times New Roman" charset="0"/>
              </a:rPr>
              <a:t>4</a:t>
            </a:r>
            <a:r>
              <a:rPr lang="en-US" sz="2800" i="1">
                <a:latin typeface="Times New Roman" charset="0"/>
              </a:rPr>
              <a:t>: 17, 191, 291, 430, 434;</a:t>
            </a:r>
          </a:p>
          <a:p>
            <a:pPr eaLnBrk="1" hangingPunct="1"/>
            <a:r>
              <a:rPr lang="en-US" sz="2800" i="1">
                <a:solidFill>
                  <a:srgbClr val="A40508"/>
                </a:solidFill>
                <a:latin typeface="Times New Roman" charset="0"/>
              </a:rPr>
              <a:t>5</a:t>
            </a:r>
            <a:r>
              <a:rPr lang="en-US" sz="2800" i="1">
                <a:latin typeface="Times New Roman" charset="0"/>
              </a:rPr>
              <a:t>: 363, 367, …&gt;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800600" y="2438400"/>
            <a:ext cx="4113213" cy="1371600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Times New Roman" charset="0"/>
              </a:rPr>
              <a:t>Welche</a:t>
            </a:r>
            <a:r>
              <a:rPr lang="en-US" dirty="0" smtClean="0">
                <a:latin typeface="Times New Roman" charset="0"/>
              </a:rPr>
              <a:t> der </a:t>
            </a:r>
            <a:r>
              <a:rPr lang="en-US" dirty="0" err="1" smtClean="0">
                <a:latin typeface="Times New Roman" charset="0"/>
              </a:rPr>
              <a:t>Dokumente</a:t>
            </a:r>
            <a:r>
              <a:rPr lang="en-US" dirty="0" smtClean="0">
                <a:latin typeface="Times New Roman" charset="0"/>
              </a:rPr>
              <a:t/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solidFill>
                  <a:srgbClr val="A40508"/>
                </a:solidFill>
                <a:latin typeface="Times New Roman" charset="0"/>
              </a:rPr>
              <a:t>1,2,4,5</a:t>
            </a:r>
            <a:endParaRPr lang="en-US" dirty="0">
              <a:solidFill>
                <a:srgbClr val="A40508"/>
              </a:solidFill>
              <a:latin typeface="Times New Roman" charset="0"/>
            </a:endParaRPr>
          </a:p>
          <a:p>
            <a:pPr algn="ctr"/>
            <a:r>
              <a:rPr lang="en-US" dirty="0" err="1" smtClean="0">
                <a:latin typeface="Times New Roman" charset="0"/>
              </a:rPr>
              <a:t>enthalten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“</a:t>
            </a:r>
            <a:r>
              <a:rPr lang="en-US" altLang="ja-JP" b="1" dirty="0">
                <a:latin typeface="Times New Roman" charset="0"/>
              </a:rPr>
              <a:t>to be</a:t>
            </a:r>
          </a:p>
          <a:p>
            <a:pPr algn="ctr"/>
            <a:r>
              <a:rPr lang="en-US" b="1" dirty="0">
                <a:latin typeface="Times New Roman" charset="0"/>
              </a:rPr>
              <a:t>or not to be</a:t>
            </a:r>
            <a:r>
              <a:rPr lang="en-US" dirty="0">
                <a:latin typeface="Times New Roman" charset="0"/>
              </a:rPr>
              <a:t>”?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27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Verarbeitung einer Phrasenanfrage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800" dirty="0" smtClean="0">
                <a:latin typeface="Lucida Grande" charset="0"/>
                <a:ea typeface="ＭＳ Ｐゴシック" charset="0"/>
              </a:rPr>
              <a:t>Extrahiere die Einträge im invertierten Index für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to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,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be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,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or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, not.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 smtClean="0">
                <a:latin typeface="Lucida Grande" charset="0"/>
                <a:ea typeface="ＭＳ Ｐゴシック" charset="0"/>
              </a:rPr>
              <a:t>Verschmelze die </a:t>
            </a:r>
            <a:r>
              <a:rPr lang="de-DE" sz="2800" dirty="0" err="1" smtClean="0">
                <a:latin typeface="Lucida Grande" charset="0"/>
                <a:ea typeface="ＭＳ Ｐゴシック" charset="0"/>
              </a:rPr>
              <a:t>Dok</a:t>
            </a:r>
            <a:r>
              <a:rPr lang="de-DE" sz="2800" dirty="0" smtClean="0">
                <a:latin typeface="Lucida Grande" charset="0"/>
                <a:ea typeface="ＭＳ Ｐゴシック" charset="0"/>
              </a:rPr>
              <a:t>-Positions-Listen um alle Positionen zu finden mit </a:t>
            </a:r>
            <a:br>
              <a:rPr lang="de-DE" sz="2800" dirty="0" smtClean="0">
                <a:latin typeface="Lucida Grande" charset="0"/>
                <a:ea typeface="ＭＳ Ｐゴシック" charset="0"/>
              </a:rPr>
            </a:br>
            <a:r>
              <a:rPr lang="de-DE" sz="2800" dirty="0" smtClean="0">
                <a:latin typeface="Lucida Grande" charset="0"/>
                <a:ea typeface="ＭＳ Ｐゴシック" charset="0"/>
              </a:rPr>
              <a:t>“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to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be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or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 not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to</a:t>
            </a:r>
            <a:r>
              <a:rPr lang="de-DE" sz="2800" b="1" i="1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800" b="1" i="1" dirty="0" err="1" smtClean="0">
                <a:latin typeface="Lucida Grande" charset="0"/>
                <a:ea typeface="ＭＳ Ｐゴシック" charset="0"/>
              </a:rPr>
              <a:t>be</a:t>
            </a:r>
            <a:r>
              <a:rPr lang="de-DE" sz="2800" dirty="0" smtClean="0">
                <a:latin typeface="Lucida Grande" charset="0"/>
                <a:ea typeface="ＭＳ Ｐゴシック" charset="0"/>
              </a:rPr>
              <a:t>”.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i="1" dirty="0" err="1" smtClean="0">
                <a:latin typeface="Lucida Grande" charset="0"/>
                <a:ea typeface="ＭＳ Ｐゴシック" charset="0"/>
              </a:rPr>
              <a:t>to</a:t>
            </a:r>
            <a:r>
              <a:rPr lang="de-DE" i="1" dirty="0" smtClean="0">
                <a:latin typeface="Lucida Grande" charset="0"/>
                <a:ea typeface="ＭＳ Ｐゴシック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i="1" dirty="0" smtClean="0">
                <a:latin typeface="Lucida Grande" charset="0"/>
                <a:ea typeface="ＭＳ Ｐゴシック" charset="0"/>
              </a:rPr>
              <a:t>2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:1,17,74,222,551;</a:t>
            </a:r>
            <a:r>
              <a:rPr lang="de-DE" sz="2000" i="1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i="1" dirty="0" smtClean="0">
                <a:solidFill>
                  <a:srgbClr val="990033"/>
                </a:solidFill>
                <a:latin typeface="Lucida Grande" charset="0"/>
                <a:ea typeface="ＭＳ Ｐゴシック" charset="0"/>
              </a:rPr>
              <a:t>4</a:t>
            </a:r>
            <a:r>
              <a:rPr lang="de-DE" sz="2000" dirty="0" smtClean="0">
                <a:solidFill>
                  <a:srgbClr val="990033"/>
                </a:solidFill>
                <a:latin typeface="Lucida Grande" charset="0"/>
                <a:ea typeface="ＭＳ Ｐゴシック" charset="0"/>
              </a:rPr>
              <a:t>:8,16,190,429,433;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i="1" dirty="0" smtClean="0">
                <a:latin typeface="Lucida Grande" charset="0"/>
                <a:ea typeface="ＭＳ Ｐゴシック" charset="0"/>
              </a:rPr>
              <a:t>7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:13,23,191; ...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i="1" dirty="0" err="1" smtClean="0">
                <a:latin typeface="Lucida Grande" charset="0"/>
                <a:ea typeface="ＭＳ Ｐゴシック" charset="0"/>
              </a:rPr>
              <a:t>be</a:t>
            </a:r>
            <a:r>
              <a:rPr lang="de-DE" i="1" dirty="0" smtClean="0">
                <a:latin typeface="Lucida Grande" charset="0"/>
                <a:ea typeface="ＭＳ Ｐゴシック" charset="0"/>
              </a:rPr>
              <a:t>: 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i="1" dirty="0" smtClean="0">
                <a:latin typeface="Lucida Grande" charset="0"/>
                <a:ea typeface="ＭＳ Ｐゴシック" charset="0"/>
              </a:rPr>
              <a:t>1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:17,19; </a:t>
            </a:r>
            <a:r>
              <a:rPr lang="de-DE" sz="2000" i="1" dirty="0" smtClean="0">
                <a:solidFill>
                  <a:srgbClr val="990033"/>
                </a:solidFill>
                <a:latin typeface="Lucida Grande" charset="0"/>
                <a:ea typeface="ＭＳ Ｐゴシック" charset="0"/>
              </a:rPr>
              <a:t>4</a:t>
            </a:r>
            <a:r>
              <a:rPr lang="de-DE" sz="2000" dirty="0" smtClean="0">
                <a:solidFill>
                  <a:srgbClr val="990033"/>
                </a:solidFill>
                <a:latin typeface="Lucida Grande" charset="0"/>
                <a:ea typeface="ＭＳ Ｐゴシック" charset="0"/>
              </a:rPr>
              <a:t>:17,191,291,430,434;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i="1" dirty="0" smtClean="0">
                <a:latin typeface="Lucida Grande" charset="0"/>
                <a:ea typeface="ＭＳ Ｐゴシック" charset="0"/>
              </a:rPr>
              <a:t>5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:14,19,101; ...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800" dirty="0" smtClean="0">
                <a:latin typeface="Lucida Grande" charset="0"/>
                <a:ea typeface="ＭＳ Ｐゴシック" charset="0"/>
              </a:rPr>
              <a:t>Auch anwendbar für Suchen mit “In der Nähe von”-Operatoren</a:t>
            </a:r>
            <a:endParaRPr lang="de-DE" sz="2800" b="1" i="1" dirty="0">
              <a:latin typeface="Lucida Grande" charset="0"/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28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Finde alle Dokumente, die ein Wort enthalten, das mit “mon” </a:t>
            </a:r>
            <a:r>
              <a:rPr lang="de-DE" sz="2400" smtClean="0">
                <a:solidFill>
                  <a:srgbClr val="FFFF00"/>
                </a:solidFill>
                <a:latin typeface="Chalkduster"/>
              </a:rPr>
              <a:t>beginnt</a:t>
            </a:r>
            <a:r>
              <a:rPr lang="de-DE" sz="2400" smtClean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Wie realisieren?</a:t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r>
              <a:rPr lang="de-DE" sz="240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endParaRPr lang="de-DE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6079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4213" y="1844675"/>
            <a:ext cx="2316162" cy="2474913"/>
            <a:chOff x="682700" y="1844679"/>
            <a:chExt cx="2317886" cy="247564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700" y="1844679"/>
              <a:ext cx="2317886" cy="2344045"/>
              <a:chOff x="1582216" y="3024097"/>
              <a:chExt cx="2317886" cy="234404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2216" y="302409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XQuery- Implementierung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Volltextindizierung</a:t>
                </a:r>
                <a:br>
                  <a:rPr lang="de-DE" sz="2000" b="1"/>
                </a:br>
                <a:r>
                  <a:rPr lang="de-DE" sz="2000" b="1"/>
                  <a:t>Einfache Anfragen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/>
                <a:t>Phrasale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smtClean="0"/>
              <a:t>Von semistrukturierten Datenbanken zur Volltextsuche</a:t>
            </a:r>
            <a:endParaRPr lang="de-DE" sz="240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XQuery</a:t>
                </a:r>
                <a:r>
                  <a:rPr lang="de-DE" sz="2000" dirty="0"/>
                  <a:t> </a:t>
                </a:r>
                <a:r>
                  <a:rPr lang="de-DE" sz="2000" dirty="0" smtClean="0"/>
                  <a:t>Anfrage</a:t>
                </a:r>
                <a:endParaRPr lang="de-DE" sz="2000" dirty="0"/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Platzhalter-Anfragen: *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88504"/>
            <a:ext cx="8278688" cy="4876800"/>
          </a:xfrm>
        </p:spPr>
        <p:txBody>
          <a:bodyPr/>
          <a:lstStyle/>
          <a:p>
            <a:pPr>
              <a:defRPr/>
            </a:pP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mon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*: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 Finde alle Dokumente, die ein Wort enthalten, das mit “</a:t>
            </a:r>
            <a:r>
              <a:rPr lang="de-DE" altLang="zh-CN" sz="2800" dirty="0" err="1" smtClean="0">
                <a:latin typeface="Lucida Grande" charset="0"/>
                <a:ea typeface="宋体" charset="0"/>
                <a:cs typeface="宋体" charset="0"/>
              </a:rPr>
              <a:t>mon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” beginnt</a:t>
            </a:r>
          </a:p>
          <a:p>
            <a:pPr>
              <a:defRPr/>
            </a:pP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Verwendung eines B-Baums mit Eintragungen in lexikographischer Ordnung</a:t>
            </a:r>
          </a:p>
          <a:p>
            <a:pPr>
              <a:defRPr/>
            </a:pP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Finde alle Worte </a:t>
            </a:r>
            <a:r>
              <a:rPr lang="de-DE" altLang="zh-CN" sz="2800" b="1" dirty="0" err="1" smtClean="0">
                <a:latin typeface="Lucida Grande" charset="0"/>
                <a:ea typeface="宋体" charset="0"/>
                <a:cs typeface="宋体" charset="0"/>
              </a:rPr>
              <a:t>w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, so dass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mon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 </a:t>
            </a:r>
            <a:r>
              <a:rPr lang="de-DE" altLang="zh-CN" sz="2800" b="1" i="1" dirty="0" smtClean="0">
                <a:latin typeface="Lucida Grande" charset="0"/>
                <a:ea typeface="ＭＳ Ｐゴシック" charset="0"/>
                <a:cs typeface="Times New Roman" charset="0"/>
              </a:rPr>
              <a:t>≤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w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 &lt;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moo</a:t>
            </a:r>
            <a:endParaRPr lang="de-DE" altLang="zh-CN" sz="2800" b="1" i="1" dirty="0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2648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Finde alle Dokumente, die ein Wort enthalten, das mit “mon” </a:t>
            </a:r>
            <a:r>
              <a:rPr lang="de-DE" sz="2400" smtClean="0">
                <a:solidFill>
                  <a:srgbClr val="FFFF00"/>
                </a:solidFill>
                <a:latin typeface="Chalkduster"/>
              </a:rPr>
              <a:t>endet</a:t>
            </a:r>
            <a:r>
              <a:rPr lang="de-DE" sz="2400" smtClean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Wie realisieren?</a:t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r>
              <a:rPr lang="de-DE" sz="240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endParaRPr lang="de-DE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700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+mn-lt"/>
              </a:rPr>
              <a:t>Platzhalter-Anfragen</a:t>
            </a:r>
            <a:endParaRPr lang="de-DE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b="1" i="1" smtClean="0">
                <a:latin typeface="Lucida Grande" charset="0"/>
                <a:ea typeface="宋体" charset="0"/>
                <a:cs typeface="宋体" charset="0"/>
              </a:rPr>
              <a:t>*mon: </a:t>
            </a: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Finde Worte, die mit mon enden</a:t>
            </a:r>
          </a:p>
          <a:p>
            <a:pPr>
              <a:defRPr/>
            </a:pP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Mögliche Lösung: </a:t>
            </a:r>
          </a:p>
          <a:p>
            <a:pPr lvl="1"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Erstelle B-Baum für Terme rückwärts geschrieben</a:t>
            </a:r>
          </a:p>
          <a:p>
            <a:pPr lvl="1"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Realisierung der Anfrage als Bereichsanfrage: </a:t>
            </a:r>
            <a:r>
              <a:rPr lang="de-DE" altLang="zh-CN" b="1" i="1" smtClean="0">
                <a:latin typeface="Lucida Grande" charset="0"/>
                <a:ea typeface="宋体" charset="0"/>
                <a:cs typeface="宋体" charset="0"/>
              </a:rPr>
              <a:t>nom ≤ w &lt; non</a:t>
            </a:r>
            <a:r>
              <a:rPr lang="de-DE" altLang="zh-CN" i="1" smtClean="0">
                <a:latin typeface="Lucida Grande" charset="0"/>
                <a:ea typeface="宋体" charset="0"/>
                <a:cs typeface="宋体" charset="0"/>
              </a:rPr>
              <a:t>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9266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Wie können wir alle Terme (und damit Dokumente) finden, die auf </a:t>
            </a:r>
            <a:r>
              <a:rPr lang="de-DE" sz="4000" smtClean="0">
                <a:solidFill>
                  <a:schemeClr val="bg1"/>
                </a:solidFill>
                <a:latin typeface="Chalkduster"/>
              </a:rPr>
              <a:t>pro*cent</a:t>
            </a:r>
            <a:r>
              <a:rPr lang="de-DE" sz="2400" smtClean="0">
                <a:solidFill>
                  <a:schemeClr val="bg1"/>
                </a:solidFill>
                <a:latin typeface="Chalkduster"/>
              </a:rPr>
              <a:t> passen?</a:t>
            </a: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Was machen wir bei </a:t>
            </a:r>
            <a:r>
              <a:rPr lang="de-DE" sz="3600" smtClean="0">
                <a:solidFill>
                  <a:schemeClr val="bg1"/>
                </a:solidFill>
                <a:latin typeface="Chalkduster"/>
              </a:rPr>
              <a:t>se*ate AND fil*er</a:t>
            </a:r>
            <a:r>
              <a:rPr lang="de-DE" sz="2400" smtClean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de-DE" sz="240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endParaRPr lang="de-DE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38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B-Bäume für *’ne am Ende der Anfrage</a:t>
            </a:r>
            <a:endParaRPr lang="de-DE" altLang="zh-CN" sz="2800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Bei Platzhaltern in der Mitte viele Konjunkte in der resultierenden Anfrage</a:t>
            </a:r>
          </a:p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Was machen wir bei multiplen Platzhaltern?</a:t>
            </a:r>
          </a:p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Neuer Ansatz: </a:t>
            </a:r>
          </a:p>
          <a:p>
            <a:pPr marL="457200" lvl="1" indent="0">
              <a:buNone/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Transformiere Anfrage, so dass Platzhalter am Ende der Anfrage auftreten</a:t>
            </a:r>
          </a:p>
          <a:p>
            <a:pPr marL="457200" lvl="1" indent="0">
              <a:buNone/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  <a:sym typeface="Wingdings"/>
              </a:rPr>
              <a:t>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 “Permuterm”-Index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34</a:t>
            </a:fld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Permuterm-Index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Für Term </a:t>
            </a:r>
            <a:r>
              <a:rPr lang="de-DE" altLang="zh-CN" sz="2800" b="1" i="1" smtClean="0">
                <a:latin typeface="Lucida Grande" charset="0"/>
                <a:ea typeface="宋体" charset="0"/>
                <a:cs typeface="宋体" charset="0"/>
              </a:rPr>
              <a:t>hello</a:t>
            </a: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 erstelle Indexeinträge:</a:t>
            </a:r>
          </a:p>
          <a:p>
            <a:pPr lvl="1">
              <a:defRPr/>
            </a:pPr>
            <a:r>
              <a:rPr lang="de-DE" altLang="zh-CN" b="1" i="1" smtClean="0">
                <a:latin typeface="Lucida Grande" charset="0"/>
                <a:ea typeface="宋体" charset="0"/>
                <a:cs typeface="宋体" charset="0"/>
              </a:rPr>
              <a:t>hello$, ello$h, llo$he, lo$hel, o$hell, $hello</a:t>
            </a:r>
          </a:p>
          <a:p>
            <a:pPr lvl="1">
              <a:buFont typeface="Wingdings" charset="0"/>
              <a:buNone/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Wobei $ ein spezielles Symbol ist</a:t>
            </a:r>
          </a:p>
          <a:p>
            <a:pPr lvl="1">
              <a:buFont typeface="Wingdings" charset="0"/>
              <a:buNone/>
              <a:defRPr/>
            </a:pPr>
            <a:endParaRPr lang="de-DE" altLang="zh-CN" b="1" smtClean="0">
              <a:latin typeface="Lucida Grande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Behandlung von Anfragen:</a:t>
            </a:r>
          </a:p>
          <a:p>
            <a:pPr lvl="1">
              <a:defRPr/>
            </a:pP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X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  suche unter </a:t>
            </a: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X$		X*  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suche unter </a:t>
            </a: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$X*</a:t>
            </a:r>
          </a:p>
          <a:p>
            <a:pPr lvl="1">
              <a:defRPr/>
            </a:pP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*X 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suche unter </a:t>
            </a: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X$*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		</a:t>
            </a: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*X*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 suche unter </a:t>
            </a: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X*</a:t>
            </a:r>
          </a:p>
          <a:p>
            <a:pPr lvl="1">
              <a:defRPr/>
            </a:pP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X*Y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 suche unter </a:t>
            </a:r>
            <a:r>
              <a:rPr lang="de-DE" altLang="zh-CN" b="1" smtClean="0">
                <a:latin typeface="Lucida Grande" charset="0"/>
                <a:ea typeface="宋体" charset="0"/>
                <a:cs typeface="宋体" charset="0"/>
              </a:rPr>
              <a:t>Y$X*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		</a:t>
            </a:r>
            <a:br>
              <a:rPr lang="de-DE" altLang="zh-CN" smtClean="0">
                <a:latin typeface="Lucida Grande" charset="0"/>
                <a:ea typeface="宋体" charset="0"/>
                <a:cs typeface="宋体" charset="0"/>
              </a:rPr>
            </a:b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82939" y="5078413"/>
            <a:ext cx="2078038" cy="1414462"/>
            <a:chOff x="2005" y="3072"/>
            <a:chExt cx="1309" cy="891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2005" y="3381"/>
              <a:ext cx="1309" cy="5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zh-CN" smtClean="0">
                  <a:cs typeface="宋体" charset="0"/>
                </a:rPr>
                <a:t>Anfrage = </a:t>
              </a:r>
              <a:r>
                <a:rPr lang="de-DE" altLang="zh-CN" b="1" smtClean="0">
                  <a:cs typeface="宋体" charset="0"/>
                </a:rPr>
                <a:t>hel*o</a:t>
              </a:r>
            </a:p>
            <a:p>
              <a:pPr algn="ctr"/>
              <a:r>
                <a:rPr lang="de-DE" altLang="zh-CN" b="1" smtClean="0">
                  <a:cs typeface="宋体" charset="0"/>
                </a:rPr>
                <a:t>X=hel, Y=o</a:t>
              </a:r>
            </a:p>
            <a:p>
              <a:pPr algn="ctr"/>
              <a:r>
                <a:rPr lang="de-DE" altLang="zh-CN" smtClean="0">
                  <a:cs typeface="宋体" charset="0"/>
                </a:rPr>
                <a:t>Suche unter </a:t>
              </a:r>
              <a:r>
                <a:rPr lang="de-DE" altLang="zh-CN" b="1" smtClean="0">
                  <a:cs typeface="宋体" charset="0"/>
                </a:rPr>
                <a:t>o$hel*</a:t>
              </a:r>
              <a:endParaRPr lang="de-DE" altLang="zh-CN">
                <a:cs typeface="宋体" charset="0"/>
              </a:endParaRPr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auto">
            <a:xfrm>
              <a:off x="2256" y="3072"/>
              <a:ext cx="336" cy="32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35</a:t>
            </a:fld>
            <a:endParaRPr lang="en-US" sz="1400" dirty="0"/>
          </a:p>
        </p:txBody>
      </p:sp>
      <p:sp>
        <p:nvSpPr>
          <p:cNvPr id="4" name="Rechteck 3"/>
          <p:cNvSpPr/>
          <p:nvPr/>
        </p:nvSpPr>
        <p:spPr>
          <a:xfrm>
            <a:off x="6444208" y="5877272"/>
            <a:ext cx="1966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Herbert Marvin </a:t>
            </a:r>
            <a:r>
              <a:rPr lang="de-DE" sz="1400" dirty="0" err="1" smtClean="0">
                <a:solidFill>
                  <a:srgbClr val="0000FF"/>
                </a:solidFill>
              </a:rPr>
              <a:t>Ohlman</a:t>
            </a:r>
            <a:endParaRPr lang="de-DE" sz="1400" dirty="0" smtClean="0">
              <a:solidFill>
                <a:srgbClr val="0000FF"/>
              </a:solidFill>
            </a:endParaRPr>
          </a:p>
          <a:p>
            <a:r>
              <a:rPr lang="de-DE" sz="1400" dirty="0" err="1" smtClean="0">
                <a:solidFill>
                  <a:srgbClr val="0000FF"/>
                </a:solidFill>
              </a:rPr>
              <a:t>Around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1957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Wie behandeln wir X*Y*Z?</a:t>
            </a:r>
          </a:p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endParaRPr lang="de-DE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045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Permuterm-Anfrageverarbeitung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Rotiere Anfrageplatzhalter nach rechts</a:t>
            </a:r>
          </a:p>
          <a:p>
            <a:pPr>
              <a:defRPr/>
            </a:pPr>
            <a:r>
              <a:rPr lang="de-DE" altLang="zh-CN" sz="2800" smtClean="0">
                <a:latin typeface="Lucida Grande" charset="0"/>
                <a:ea typeface="宋体" charset="0"/>
                <a:cs typeface="宋体" charset="0"/>
              </a:rPr>
              <a:t>Verwende B-Baum-Zugriff wie bekannt</a:t>
            </a:r>
          </a:p>
          <a:p>
            <a:pPr>
              <a:defRPr/>
            </a:pPr>
            <a:r>
              <a:rPr lang="de-DE" altLang="zh-CN" sz="2800" i="1" smtClean="0">
                <a:latin typeface="Lucida Grande" charset="0"/>
                <a:ea typeface="宋体" charset="0"/>
                <a:cs typeface="宋体" charset="0"/>
              </a:rPr>
              <a:t>Permuterm-Problem: </a:t>
            </a:r>
            <a:r>
              <a:rPr lang="de-DE" altLang="zh-CN" sz="2800" smtClean="0">
                <a:latin typeface="Lucida Grande" charset="0"/>
                <a:ea typeface="ＭＳ Ｐゴシック" charset="0"/>
                <a:cs typeface="Times New Roman" charset="0"/>
              </a:rPr>
              <a:t>≈</a:t>
            </a:r>
            <a:r>
              <a:rPr lang="de-DE" altLang="zh-CN" sz="2800" i="1" smtClean="0">
                <a:latin typeface="Lucida Grande" charset="0"/>
                <a:ea typeface="宋体" charset="0"/>
                <a:cs typeface="宋体" charset="0"/>
              </a:rPr>
              <a:t> Vervierfachung quadruples der zu speichernden Daten im “Lexikon”</a:t>
            </a:r>
            <a:endParaRPr lang="de-DE" altLang="zh-CN" sz="2800" i="1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46083" name="AutoShape 1028"/>
          <p:cNvSpPr>
            <a:spLocks noChangeArrowheads="1"/>
          </p:cNvSpPr>
          <p:nvPr/>
        </p:nvSpPr>
        <p:spPr bwMode="auto">
          <a:xfrm>
            <a:off x="3396515" y="3590608"/>
            <a:ext cx="3874980" cy="551498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 smtClean="0">
                <a:cs typeface="宋体" charset="0"/>
              </a:rPr>
              <a:t>Empirisches Resultat für das Englische</a:t>
            </a:r>
            <a:endParaRPr lang="de-DE" altLang="zh-CN" dirty="0">
              <a:cs typeface="宋体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37</a:t>
            </a:fld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Bigramm-Indexe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defRPr/>
            </a:pP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Bestimme alle </a:t>
            </a:r>
            <a:r>
              <a:rPr lang="de-DE" altLang="zh-CN" sz="2800" dirty="0" err="1" smtClean="0">
                <a:latin typeface="Lucida Grande" charset="0"/>
                <a:ea typeface="宋体" charset="0"/>
                <a:cs typeface="宋体" charset="0"/>
              </a:rPr>
              <a:t>n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-Gramme (Sequenz von </a:t>
            </a:r>
            <a:r>
              <a:rPr lang="de-DE" altLang="zh-CN" sz="2800" dirty="0" err="1" smtClean="0">
                <a:latin typeface="Lucida Grande" charset="0"/>
                <a:ea typeface="宋体" charset="0"/>
                <a:cs typeface="宋体" charset="0"/>
              </a:rPr>
              <a:t>n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 Zeichen), die in den Termen vorkommen</a:t>
            </a:r>
          </a:p>
          <a:p>
            <a:pPr>
              <a:defRPr/>
            </a:pP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Beispieltext “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April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is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the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cruelest</a:t>
            </a:r>
            <a:r>
              <a:rPr lang="de-DE" altLang="zh-CN" sz="2800" b="1" i="1" dirty="0" smtClean="0">
                <a:latin typeface="Lucida Grande" charset="0"/>
                <a:ea typeface="宋体" charset="0"/>
                <a:cs typeface="宋体" charset="0"/>
              </a:rPr>
              <a:t> </a:t>
            </a:r>
            <a:r>
              <a:rPr lang="de-DE" altLang="zh-CN" sz="2800" b="1" i="1" dirty="0" err="1" smtClean="0">
                <a:latin typeface="Lucida Grande" charset="0"/>
                <a:ea typeface="宋体" charset="0"/>
                <a:cs typeface="宋体" charset="0"/>
              </a:rPr>
              <a:t>month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” </a:t>
            </a:r>
            <a:b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</a:b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Wir erhalten folgende 2-Gramme (</a:t>
            </a:r>
            <a:r>
              <a:rPr lang="de-DE" altLang="zh-CN" sz="2800" i="1" dirty="0" err="1" smtClean="0">
                <a:latin typeface="Lucida Grande" charset="0"/>
                <a:ea typeface="宋体" charset="0"/>
                <a:cs typeface="宋体" charset="0"/>
              </a:rPr>
              <a:t>Bigramme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endParaRPr lang="de-DE" altLang="zh-CN" sz="2000" dirty="0" smtClean="0">
              <a:latin typeface="Lucida Grande" charset="0"/>
              <a:ea typeface="宋体" charset="0"/>
              <a:cs typeface="宋体" charset="0"/>
            </a:endParaRPr>
          </a:p>
          <a:p>
            <a:pPr>
              <a:defRPr/>
            </a:pPr>
            <a:endParaRPr lang="de-DE" altLang="zh-CN" sz="2800" dirty="0" smtClean="0">
              <a:latin typeface="Lucida Grande" charset="0"/>
              <a:ea typeface="宋体" charset="0"/>
              <a:cs typeface="宋体" charset="0"/>
            </a:endParaRPr>
          </a:p>
          <a:p>
            <a:pPr lvl="2">
              <a:defRPr/>
            </a:pPr>
            <a:endParaRPr lang="de-DE" altLang="zh-CN" sz="2000" dirty="0" smtClean="0">
              <a:latin typeface="Lucida Grande" charset="0"/>
              <a:ea typeface="宋体" charset="0"/>
              <a:cs typeface="宋体" charset="0"/>
            </a:endParaRPr>
          </a:p>
          <a:p>
            <a:pPr lvl="1">
              <a:defRPr/>
            </a:pPr>
            <a:r>
              <a:rPr lang="de-DE" altLang="zh-CN" dirty="0" smtClean="0">
                <a:latin typeface="Lucida Grande" charset="0"/>
                <a:ea typeface="宋体" charset="0"/>
                <a:cs typeface="宋体" charset="0"/>
              </a:rPr>
              <a:t>$ ist ein besonderes Abgrenzungssymbol</a:t>
            </a:r>
          </a:p>
          <a:p>
            <a:pPr>
              <a:defRPr/>
            </a:pP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Aufbau eines invertierten Index für </a:t>
            </a:r>
            <a:r>
              <a:rPr lang="de-DE" altLang="zh-CN" sz="2800" dirty="0" err="1" smtClean="0">
                <a:latin typeface="Lucida Grande" charset="0"/>
                <a:ea typeface="宋体" charset="0"/>
                <a:cs typeface="宋体" charset="0"/>
              </a:rPr>
              <a:t>Bigramme</a:t>
            </a:r>
            <a:r>
              <a:rPr lang="de-DE" altLang="zh-CN" sz="2800" dirty="0" smtClean="0">
                <a:latin typeface="Lucida Grande" charset="0"/>
                <a:ea typeface="宋体" charset="0"/>
                <a:cs typeface="宋体" charset="0"/>
              </a:rPr>
              <a:t> auf Verzeichnisterme, in denen der Index vorkommt</a:t>
            </a:r>
            <a:endParaRPr lang="de-DE" altLang="zh-CN" sz="2800" i="1" u="sng" dirty="0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043608" y="3326755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i="1" dirty="0">
                <a:latin typeface="Arial" charset="0"/>
                <a:cs typeface="宋体" charset="0"/>
              </a:rPr>
              <a:t>$</a:t>
            </a:r>
            <a:r>
              <a:rPr lang="en-US" altLang="zh-CN" i="1" dirty="0" err="1">
                <a:latin typeface="Arial" charset="0"/>
                <a:cs typeface="宋体" charset="0"/>
              </a:rPr>
              <a:t>a,ap,pr,ri,il,l</a:t>
            </a:r>
            <a:r>
              <a:rPr lang="en-US" altLang="zh-CN" i="1" dirty="0">
                <a:latin typeface="Arial" charset="0"/>
                <a:cs typeface="宋体" charset="0"/>
              </a:rPr>
              <a:t>$,$</a:t>
            </a:r>
            <a:r>
              <a:rPr lang="en-US" altLang="zh-CN" i="1" dirty="0" err="1">
                <a:latin typeface="Arial" charset="0"/>
                <a:cs typeface="宋体" charset="0"/>
              </a:rPr>
              <a:t>i,is,s</a:t>
            </a:r>
            <a:r>
              <a:rPr lang="en-US" altLang="zh-CN" i="1" dirty="0">
                <a:latin typeface="Arial" charset="0"/>
                <a:cs typeface="宋体" charset="0"/>
              </a:rPr>
              <a:t>$,$</a:t>
            </a:r>
            <a:r>
              <a:rPr lang="en-US" altLang="zh-CN" i="1" dirty="0" err="1">
                <a:latin typeface="Arial" charset="0"/>
                <a:cs typeface="宋体" charset="0"/>
              </a:rPr>
              <a:t>t,th,he,e</a:t>
            </a:r>
            <a:r>
              <a:rPr lang="en-US" altLang="zh-CN" i="1" dirty="0">
                <a:latin typeface="Arial" charset="0"/>
                <a:cs typeface="宋体" charset="0"/>
              </a:rPr>
              <a:t>$,$</a:t>
            </a:r>
            <a:r>
              <a:rPr lang="en-US" altLang="zh-CN" i="1" dirty="0" err="1">
                <a:latin typeface="Arial" charset="0"/>
                <a:cs typeface="宋体" charset="0"/>
              </a:rPr>
              <a:t>c,cr,ru</a:t>
            </a:r>
            <a:r>
              <a:rPr lang="en-US" altLang="zh-CN" i="1" dirty="0">
                <a:latin typeface="Arial" charset="0"/>
                <a:cs typeface="宋体" charset="0"/>
              </a:rPr>
              <a:t>,</a:t>
            </a:r>
          </a:p>
          <a:p>
            <a:pPr eaLnBrk="1" hangingPunct="1"/>
            <a:r>
              <a:rPr lang="en-US" altLang="zh-CN" i="1" dirty="0" err="1">
                <a:latin typeface="Arial" charset="0"/>
                <a:cs typeface="宋体" charset="0"/>
              </a:rPr>
              <a:t>ue,el,le,es,st,t</a:t>
            </a:r>
            <a:r>
              <a:rPr lang="en-US" altLang="zh-CN" i="1" dirty="0">
                <a:latin typeface="Arial" charset="0"/>
                <a:cs typeface="宋体" charset="0"/>
              </a:rPr>
              <a:t>$, $</a:t>
            </a:r>
            <a:r>
              <a:rPr lang="en-US" altLang="zh-CN" i="1" dirty="0" err="1">
                <a:latin typeface="Arial" charset="0"/>
                <a:cs typeface="宋体" charset="0"/>
              </a:rPr>
              <a:t>m,mo,on,nt,h</a:t>
            </a:r>
            <a:r>
              <a:rPr lang="en-US" altLang="zh-CN" i="1" dirty="0">
                <a:latin typeface="Arial" charset="0"/>
                <a:cs typeface="宋体" charset="0"/>
              </a:rPr>
              <a:t>$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38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Beispiel: Bigramm-Index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239838" y="3657600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mo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239838" y="4191000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on</a:t>
            </a:r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2057400" y="3810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057400" y="4343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297238" y="3657600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among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239838" y="3038475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$m</a:t>
            </a:r>
          </a:p>
        </p:txBody>
      </p:sp>
      <p:sp>
        <p:nvSpPr>
          <p:cNvPr id="48136" name="AutoShape 9"/>
          <p:cNvSpPr>
            <a:spLocks noChangeArrowheads="1"/>
          </p:cNvSpPr>
          <p:nvPr/>
        </p:nvSpPr>
        <p:spPr bwMode="auto">
          <a:xfrm>
            <a:off x="2057400" y="3200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282950" y="3038475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mace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82950" y="425767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among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4876800" y="3657600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amortize</a:t>
            </a:r>
          </a:p>
        </p:txBody>
      </p:sp>
      <p:cxnSp>
        <p:nvCxnSpPr>
          <p:cNvPr id="48140" name="AutoShape 13"/>
          <p:cNvCxnSpPr>
            <a:cxnSpLocks noChangeShapeType="1"/>
            <a:stCxn id="48134" idx="3"/>
            <a:endCxn id="48139" idx="1"/>
          </p:cNvCxnSpPr>
          <p:nvPr/>
        </p:nvCxnSpPr>
        <p:spPr bwMode="auto">
          <a:xfrm>
            <a:off x="4510088" y="3890963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4706938" y="3038475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>
                <a:latin typeface="Arial" charset="0"/>
                <a:cs typeface="宋体" charset="0"/>
              </a:rPr>
              <a:t>madden</a:t>
            </a:r>
          </a:p>
        </p:txBody>
      </p:sp>
      <p:cxnSp>
        <p:nvCxnSpPr>
          <p:cNvPr id="48142" name="AutoShape 15"/>
          <p:cNvCxnSpPr>
            <a:cxnSpLocks noChangeShapeType="1"/>
            <a:stCxn id="48137" idx="3"/>
            <a:endCxn id="48141" idx="1"/>
          </p:cNvCxnSpPr>
          <p:nvPr/>
        </p:nvCxnSpPr>
        <p:spPr bwMode="auto">
          <a:xfrm>
            <a:off x="4254500" y="3271838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6096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64008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6237312" y="4495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883150" y="4257675"/>
            <a:ext cx="135518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i="1" dirty="0" smtClean="0">
                <a:latin typeface="Arial" charset="0"/>
                <a:cs typeface="宋体" charset="0"/>
              </a:rPr>
              <a:t>sponge</a:t>
            </a:r>
            <a:endParaRPr lang="en-US" altLang="zh-CN" b="1" i="1" dirty="0">
              <a:latin typeface="Arial" charset="0"/>
              <a:cs typeface="宋体" charset="0"/>
            </a:endParaRPr>
          </a:p>
        </p:txBody>
      </p:sp>
      <p:cxnSp>
        <p:nvCxnSpPr>
          <p:cNvPr id="48147" name="AutoShape 20"/>
          <p:cNvCxnSpPr>
            <a:cxnSpLocks noChangeShapeType="1"/>
            <a:stCxn id="48138" idx="3"/>
            <a:endCxn id="48146" idx="1"/>
          </p:cNvCxnSpPr>
          <p:nvPr/>
        </p:nvCxnSpPr>
        <p:spPr bwMode="auto">
          <a:xfrm flipV="1">
            <a:off x="4495800" y="4488508"/>
            <a:ext cx="387350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39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F0AFC-A550-7948-AEE8-B7C8E48EB5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2292" name="Bild 4" descr="motiv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5616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725144"/>
            <a:ext cx="9252520" cy="2132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 rot="20699210">
            <a:off x="2750747" y="2455035"/>
            <a:ext cx="5220072" cy="3861049"/>
            <a:chOff x="3923928" y="-1"/>
            <a:chExt cx="5220072" cy="3861049"/>
          </a:xfrm>
        </p:grpSpPr>
        <p:pic>
          <p:nvPicPr>
            <p:cNvPr id="8" name="Bild 7" descr="images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-1"/>
              <a:ext cx="5220072" cy="3861049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4211960" y="980728"/>
              <a:ext cx="4572000" cy="18928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u="sng" dirty="0"/>
                <a:t>for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2"/>
                  </a:solidFill>
                </a:rPr>
                <a:t>$b</a:t>
              </a:r>
              <a:r>
                <a:rPr lang="en-US" dirty="0"/>
                <a:t> </a:t>
              </a:r>
              <a:r>
                <a:rPr lang="en-US" u="sng" dirty="0"/>
                <a:t>in</a:t>
              </a:r>
              <a:r>
                <a:rPr lang="en-US" dirty="0"/>
                <a:t> //</a:t>
              </a:r>
              <a:r>
                <a:rPr lang="en-US" dirty="0">
                  <a:solidFill>
                    <a:srgbClr val="006600"/>
                  </a:solidFill>
                </a:rPr>
                <a:t>book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u="sng" dirty="0"/>
                <a:t>where</a:t>
              </a:r>
              <a:r>
                <a:rPr lang="en-US" dirty="0"/>
                <a:t> </a:t>
              </a:r>
              <a:r>
                <a:rPr lang="en-US" u="sng" dirty="0"/>
                <a:t>some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2"/>
                  </a:solidFill>
                </a:rPr>
                <a:t>$p</a:t>
              </a:r>
              <a:r>
                <a:rPr lang="en-US" dirty="0"/>
                <a:t> </a:t>
              </a:r>
              <a:r>
                <a:rPr lang="en-US" u="sng" dirty="0"/>
                <a:t>in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2"/>
                  </a:solidFill>
                </a:rPr>
                <a:t>$b</a:t>
              </a:r>
              <a:r>
                <a:rPr lang="en-US" dirty="0"/>
                <a:t>//</a:t>
              </a:r>
              <a:r>
                <a:rPr lang="en-US" dirty="0" err="1">
                  <a:solidFill>
                    <a:srgbClr val="006600"/>
                  </a:solidFill>
                </a:rPr>
                <a:t>para</a:t>
              </a:r>
              <a:r>
                <a:rPr lang="en-US" dirty="0"/>
                <a:t> </a:t>
              </a:r>
              <a:r>
                <a:rPr lang="en-US" u="sng" dirty="0"/>
                <a:t>satisfies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/>
                <a:t>   contains(</a:t>
              </a:r>
              <a:r>
                <a:rPr lang="en-US" dirty="0">
                  <a:solidFill>
                    <a:schemeClr val="accent2"/>
                  </a:solidFill>
                </a:rPr>
                <a:t>$p</a:t>
              </a:r>
              <a:r>
                <a:rPr lang="en-US" dirty="0"/>
                <a:t>, "sailing") </a:t>
              </a:r>
              <a:r>
                <a:rPr lang="en-US" u="sng" dirty="0"/>
                <a:t>and</a:t>
              </a:r>
              <a:r>
                <a:rPr lang="en-US" dirty="0"/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  contains</a:t>
              </a:r>
              <a:r>
                <a:rPr lang="en-US" dirty="0"/>
                <a:t>(</a:t>
              </a:r>
              <a:r>
                <a:rPr lang="en-US" dirty="0">
                  <a:solidFill>
                    <a:schemeClr val="accent2"/>
                  </a:solidFill>
                </a:rPr>
                <a:t>$p</a:t>
              </a:r>
              <a:r>
                <a:rPr lang="en-US" dirty="0"/>
                <a:t>, "windsurfing")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u="sng" dirty="0"/>
                <a:t>return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2"/>
                  </a:solidFill>
                </a:rPr>
                <a:t>$b</a:t>
              </a:r>
              <a:r>
                <a:rPr lang="en-US" dirty="0"/>
                <a:t>/</a:t>
              </a:r>
              <a:r>
                <a:rPr lang="en-US" dirty="0">
                  <a:solidFill>
                    <a:srgbClr val="006600"/>
                  </a:solidFill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55309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Verarbeitung von </a:t>
            </a:r>
            <a:r>
              <a:rPr lang="de-DE" altLang="zh-CN" i="1" smtClean="0">
                <a:latin typeface="Lucida Grande" charset="0"/>
                <a:ea typeface="宋体" charset="0"/>
                <a:cs typeface="宋体" charset="0"/>
              </a:rPr>
              <a:t>n</a:t>
            </a:r>
            <a:r>
              <a:rPr lang="de-DE" altLang="zh-CN" smtClean="0">
                <a:latin typeface="Lucida Grande" charset="0"/>
                <a:ea typeface="宋体" charset="0"/>
                <a:cs typeface="宋体" charset="0"/>
              </a:rPr>
              <a:t>-Gramm-Platzhaltern</a:t>
            </a:r>
            <a:endParaRPr lang="de-DE" altLang="zh-CN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Anfrage </a:t>
            </a:r>
            <a:r>
              <a:rPr lang="de-DE" altLang="zh-CN" sz="2400" b="1" i="1" smtClean="0">
                <a:latin typeface="Lucida Grande" charset="0"/>
                <a:ea typeface="宋体" charset="0"/>
                <a:cs typeface="宋体" charset="0"/>
              </a:rPr>
              <a:t>mon*</a:t>
            </a: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 kann als</a:t>
            </a:r>
          </a:p>
          <a:p>
            <a:pPr lvl="1">
              <a:defRPr/>
            </a:pPr>
            <a:r>
              <a:rPr lang="de-DE" altLang="zh-CN" sz="2000" b="1" i="1" smtClean="0">
                <a:latin typeface="Lucida Grande" charset="0"/>
                <a:ea typeface="宋体" charset="0"/>
                <a:cs typeface="宋体" charset="0"/>
              </a:rPr>
              <a:t>$m </a:t>
            </a:r>
            <a:r>
              <a:rPr lang="de-DE" altLang="zh-CN" sz="2000" i="1" smtClean="0">
                <a:latin typeface="Lucida Grande" charset="0"/>
                <a:ea typeface="宋体" charset="0"/>
                <a:cs typeface="宋体" charset="0"/>
              </a:rPr>
              <a:t>AND</a:t>
            </a:r>
            <a:r>
              <a:rPr lang="de-DE" altLang="zh-CN" sz="2000" b="1" i="1" smtClean="0">
                <a:latin typeface="Lucida Grande" charset="0"/>
                <a:ea typeface="宋体" charset="0"/>
                <a:cs typeface="宋体" charset="0"/>
              </a:rPr>
              <a:t> mo </a:t>
            </a:r>
            <a:r>
              <a:rPr lang="de-DE" altLang="zh-CN" sz="2000" i="1" smtClean="0">
                <a:latin typeface="Lucida Grande" charset="0"/>
                <a:ea typeface="宋体" charset="0"/>
                <a:cs typeface="宋体" charset="0"/>
              </a:rPr>
              <a:t>AND</a:t>
            </a:r>
            <a:r>
              <a:rPr lang="de-DE" altLang="zh-CN" sz="2000" b="1" i="1" smtClean="0">
                <a:latin typeface="Lucida Grande" charset="0"/>
                <a:ea typeface="宋体" charset="0"/>
                <a:cs typeface="宋体" charset="0"/>
              </a:rPr>
              <a:t> on</a:t>
            </a:r>
            <a:r>
              <a:rPr lang="de-DE" altLang="zh-CN" sz="2000" smtClean="0">
                <a:latin typeface="Lucida Grande" charset="0"/>
                <a:ea typeface="宋体" charset="0"/>
                <a:cs typeface="宋体" charset="0"/>
              </a:rPr>
              <a:t> formuliert werden</a:t>
            </a:r>
            <a:endParaRPr lang="de-DE" altLang="zh-CN" sz="2000" b="1" i="1" smtClean="0">
              <a:latin typeface="Lucida Grande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Schnell und speichereffizient</a:t>
            </a:r>
          </a:p>
          <a:p>
            <a:pPr>
              <a:defRPr/>
            </a:pP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Hole Terme und gleiche die UND-Version der Platzhalteranfrage ab</a:t>
            </a:r>
          </a:p>
          <a:p>
            <a:pPr>
              <a:defRPr/>
            </a:pP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Leider kriegen wir z.B. auch </a:t>
            </a:r>
            <a:r>
              <a:rPr lang="de-DE" altLang="zh-CN" sz="2400" b="1" i="1" smtClean="0">
                <a:latin typeface="Lucida Grande" charset="0"/>
                <a:ea typeface="宋体" charset="0"/>
                <a:cs typeface="宋体" charset="0"/>
              </a:rPr>
              <a:t>moon</a:t>
            </a: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 zu fassen</a:t>
            </a:r>
          </a:p>
          <a:p>
            <a:pPr>
              <a:defRPr/>
            </a:pP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Nachverarbeitung notwendig</a:t>
            </a:r>
          </a:p>
          <a:p>
            <a:pPr>
              <a:defRPr/>
            </a:pPr>
            <a:r>
              <a:rPr lang="de-DE" altLang="zh-CN" sz="2400" smtClean="0">
                <a:latin typeface="Lucida Grande" charset="0"/>
                <a:ea typeface="宋体" charset="0"/>
                <a:cs typeface="宋体" charset="0"/>
              </a:rPr>
              <a:t>Überlebende Terme führen dann über den Term-Dokument-Index zum Dokument (und ggf. zur Position darin zur Hervorhebung)</a:t>
            </a:r>
            <a:endParaRPr lang="de-DE" altLang="zh-CN" sz="2400">
              <a:latin typeface="Lucida Grande" charset="0"/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40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smtClean="0"/>
              <a:t>Non-Standard-Datenbanken</a:t>
            </a:r>
            <a:endParaRPr lang="de-DE" b="1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/>
                <a:t>Phrasale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smtClean="0"/>
              <a:t>Volltextindizierung und phrasale Anfragen</a:t>
            </a:r>
            <a:endParaRPr lang="de-DE" sz="240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6345451"/>
            <a:ext cx="381000" cy="2519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0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1920" y="2780928"/>
            <a:ext cx="7010400" cy="18002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Chr. Manning, P.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Raghavan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, H.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Times New Roman" charset="0"/>
              </a:rPr>
              <a:t>Schütze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cs typeface="Times New Roman" charset="0"/>
            </a:endParaRPr>
          </a:p>
        </p:txBody>
      </p:sp>
      <p:pic>
        <p:nvPicPr>
          <p:cNvPr id="3" name="Bild 6" descr="i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18022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342900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Die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Präsentationen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sind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inspiriert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durch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http://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web.stanford.edu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ucida Grande" charset="0"/>
              </a:rPr>
              <a:t>/class/cs276/</a:t>
            </a:r>
          </a:p>
        </p:txBody>
      </p:sp>
      <p:sp>
        <p:nvSpPr>
          <p:cNvPr id="2" name="Rechteck 1"/>
          <p:cNvSpPr/>
          <p:nvPr/>
        </p:nvSpPr>
        <p:spPr>
          <a:xfrm>
            <a:off x="539552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Vgl. auch: 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G: </a:t>
            </a:r>
            <a:r>
              <a:rPr lang="de-DE" sz="1400" dirty="0" err="1" smtClean="0">
                <a:solidFill>
                  <a:schemeClr val="bg1"/>
                </a:solidFill>
              </a:rPr>
              <a:t>Salton</a:t>
            </a:r>
            <a:r>
              <a:rPr lang="de-DE" sz="1400" dirty="0" smtClean="0">
                <a:solidFill>
                  <a:schemeClr val="bg1"/>
                </a:solidFill>
              </a:rPr>
              <a:t>; E. A. Fox; H. Wu, Extended </a:t>
            </a:r>
            <a:r>
              <a:rPr lang="de-DE" sz="1400" dirty="0">
                <a:solidFill>
                  <a:schemeClr val="bg1"/>
                </a:solidFill>
              </a:rPr>
              <a:t>Boolean </a:t>
            </a:r>
            <a:r>
              <a:rPr lang="de-DE" sz="1400" dirty="0" err="1">
                <a:solidFill>
                  <a:schemeClr val="bg1"/>
                </a:solidFill>
              </a:rPr>
              <a:t>information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retrieval</a:t>
            </a:r>
            <a:r>
              <a:rPr lang="de-DE" sz="1400" dirty="0">
                <a:solidFill>
                  <a:schemeClr val="bg1"/>
                </a:solidFill>
              </a:rPr>
              <a:t>,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Commun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ACM, 26 </a:t>
            </a:r>
            <a:r>
              <a:rPr lang="de-DE" sz="1400" dirty="0">
                <a:solidFill>
                  <a:schemeClr val="bg1"/>
                </a:solidFill>
              </a:rPr>
              <a:t>(11): 10-22, </a:t>
            </a:r>
            <a:r>
              <a:rPr lang="de-DE" sz="1400" dirty="0" smtClean="0">
                <a:solidFill>
                  <a:schemeClr val="bg1"/>
                </a:solidFill>
              </a:rPr>
              <a:t>1983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R. Baeza</a:t>
            </a:r>
            <a:r>
              <a:rPr lang="de-DE" sz="1400" dirty="0">
                <a:solidFill>
                  <a:schemeClr val="bg1"/>
                </a:solidFill>
              </a:rPr>
              <a:t>-Yates</a:t>
            </a:r>
            <a:r>
              <a:rPr lang="de-DE" sz="1400" dirty="0" smtClean="0">
                <a:solidFill>
                  <a:schemeClr val="bg1"/>
                </a:solidFill>
              </a:rPr>
              <a:t>,; B. Ribeiro</a:t>
            </a:r>
            <a:r>
              <a:rPr lang="de-DE" sz="1400" dirty="0">
                <a:solidFill>
                  <a:schemeClr val="bg1"/>
                </a:solidFill>
              </a:rPr>
              <a:t>-Neto, </a:t>
            </a:r>
            <a:r>
              <a:rPr lang="de-DE" sz="1400" i="1" dirty="0" smtClean="0">
                <a:solidFill>
                  <a:schemeClr val="bg1"/>
                </a:solidFill>
              </a:rPr>
              <a:t>Modern </a:t>
            </a:r>
            <a:r>
              <a:rPr lang="de-DE" sz="1400" i="1" dirty="0" err="1">
                <a:solidFill>
                  <a:schemeClr val="bg1"/>
                </a:solidFill>
              </a:rPr>
              <a:t>information</a:t>
            </a:r>
            <a:r>
              <a:rPr lang="de-DE" sz="1400" i="1" dirty="0">
                <a:solidFill>
                  <a:schemeClr val="bg1"/>
                </a:solidFill>
              </a:rPr>
              <a:t> </a:t>
            </a:r>
            <a:r>
              <a:rPr lang="de-DE" sz="1400" i="1" dirty="0" err="1" smtClean="0">
                <a:solidFill>
                  <a:schemeClr val="bg1"/>
                </a:solidFill>
              </a:rPr>
              <a:t>retrieval</a:t>
            </a:r>
            <a:r>
              <a:rPr lang="de-DE" sz="1400" dirty="0" smtClean="0">
                <a:solidFill>
                  <a:schemeClr val="bg1"/>
                </a:solidFill>
              </a:rPr>
              <a:t>, Addison</a:t>
            </a:r>
            <a:r>
              <a:rPr lang="de-DE" sz="1400" dirty="0">
                <a:solidFill>
                  <a:schemeClr val="bg1"/>
                </a:solidFill>
              </a:rPr>
              <a:t>-</a:t>
            </a:r>
            <a:r>
              <a:rPr lang="de-DE" sz="1400" dirty="0" smtClean="0">
                <a:solidFill>
                  <a:schemeClr val="bg1"/>
                </a:solidFill>
              </a:rPr>
              <a:t>Wesley, 1999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>
                <a:solidFill>
                  <a:srgbClr val="FFFFFF"/>
                </a:solidFill>
              </a:rPr>
              <a:t>S. </a:t>
            </a:r>
            <a:r>
              <a:rPr lang="de-DE" sz="1400" dirty="0" err="1">
                <a:solidFill>
                  <a:srgbClr val="FFFFFF"/>
                </a:solidFill>
              </a:rPr>
              <a:t>Büttcher</a:t>
            </a:r>
            <a:r>
              <a:rPr lang="de-DE" sz="1400" dirty="0">
                <a:solidFill>
                  <a:srgbClr val="FFFFFF"/>
                </a:solidFill>
              </a:rPr>
              <a:t>, </a:t>
            </a:r>
            <a:r>
              <a:rPr lang="de-DE" sz="1400" dirty="0" err="1">
                <a:solidFill>
                  <a:srgbClr val="FFFFFF"/>
                </a:solidFill>
              </a:rPr>
              <a:t>Ch.L.A</a:t>
            </a:r>
            <a:r>
              <a:rPr lang="de-DE" sz="1400" dirty="0">
                <a:solidFill>
                  <a:srgbClr val="FFFFFF"/>
                </a:solidFill>
              </a:rPr>
              <a:t>. Clarke, G.V. Cormack</a:t>
            </a:r>
            <a:r>
              <a:rPr lang="de-DE" sz="1400" dirty="0" smtClean="0">
                <a:solidFill>
                  <a:srgbClr val="FFFFFF"/>
                </a:solidFill>
              </a:rPr>
              <a:t>,, Information </a:t>
            </a:r>
            <a:r>
              <a:rPr lang="de-DE" sz="1400" dirty="0" err="1" smtClean="0">
                <a:solidFill>
                  <a:srgbClr val="FFFFFF"/>
                </a:solidFill>
              </a:rPr>
              <a:t>Retrieval</a:t>
            </a:r>
            <a:r>
              <a:rPr lang="de-DE" sz="1400" dirty="0" smtClean="0">
                <a:solidFill>
                  <a:srgbClr val="FFFFFF"/>
                </a:solidFill>
              </a:rPr>
              <a:t>: </a:t>
            </a:r>
            <a:r>
              <a:rPr lang="de-DE" sz="1400" dirty="0" err="1" smtClean="0">
                <a:solidFill>
                  <a:srgbClr val="FFFFFF"/>
                </a:solidFill>
              </a:rPr>
              <a:t>Implementing</a:t>
            </a:r>
            <a:r>
              <a:rPr lang="de-DE" sz="1400" dirty="0" smtClean="0">
                <a:solidFill>
                  <a:srgbClr val="FFFFFF"/>
                </a:solidFill>
              </a:rPr>
              <a:t> </a:t>
            </a:r>
            <a:r>
              <a:rPr lang="de-DE" sz="1400" dirty="0" err="1" smtClean="0">
                <a:solidFill>
                  <a:srgbClr val="FFFFFF"/>
                </a:solidFill>
              </a:rPr>
              <a:t>and</a:t>
            </a:r>
            <a:r>
              <a:rPr lang="de-DE" sz="1400" dirty="0" smtClean="0">
                <a:solidFill>
                  <a:srgbClr val="FFFFFF"/>
                </a:solidFill>
              </a:rPr>
              <a:t> </a:t>
            </a:r>
            <a:r>
              <a:rPr lang="de-DE" sz="1400" dirty="0" err="1" smtClean="0">
                <a:solidFill>
                  <a:srgbClr val="FFFFFF"/>
                </a:solidFill>
              </a:rPr>
              <a:t>Evaluating</a:t>
            </a:r>
            <a:r>
              <a:rPr lang="de-DE" sz="1400" dirty="0" smtClean="0">
                <a:solidFill>
                  <a:srgbClr val="FFFFFF"/>
                </a:solidFill>
              </a:rPr>
              <a:t> Search </a:t>
            </a:r>
            <a:r>
              <a:rPr lang="de-DE" sz="1400" dirty="0" err="1" smtClean="0">
                <a:solidFill>
                  <a:srgbClr val="FFFFFF"/>
                </a:solidFill>
              </a:rPr>
              <a:t>Engines</a:t>
            </a:r>
            <a:r>
              <a:rPr lang="de-DE" sz="1400" dirty="0" smtClean="0">
                <a:solidFill>
                  <a:srgbClr val="FFFFFF"/>
                </a:solidFill>
              </a:rPr>
              <a:t>. Cambridge, Massachusetts: MIT Press. 2010</a:t>
            </a:r>
          </a:p>
          <a:p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7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2627313" y="6400800"/>
            <a:ext cx="1223962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2"/>
                </a:solidFill>
                <a:latin typeface="Arial" charset="0"/>
              </a:rPr>
              <a:t>                                                                   </a:t>
            </a:r>
          </a:p>
          <a:p>
            <a:pPr eaLnBrk="1" hangingPunct="1"/>
            <a:r>
              <a:rPr lang="en-US" sz="1400">
                <a:solidFill>
                  <a:schemeClr val="bg2"/>
                </a:solidFill>
                <a:latin typeface="Arial" charset="0"/>
              </a:rPr>
              <a:t>Storing XML</a:t>
            </a:r>
          </a:p>
        </p:txBody>
      </p:sp>
      <p:sp>
        <p:nvSpPr>
          <p:cNvPr id="14233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133725" y="6400800"/>
            <a:ext cx="2895600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9101778A-18E1-F94B-A536-C0EA7B24E11D}" type="slidenum">
              <a:rPr lang="en-US" sz="1400">
                <a:solidFill>
                  <a:schemeClr val="bg2"/>
                </a:solidFill>
                <a:latin typeface="Arial" charset="0"/>
              </a:rPr>
              <a:pPr algn="l" eaLnBrk="1" hangingPunct="1">
                <a:defRPr/>
              </a:pPr>
              <a:t>43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Native Techniques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Built from scratch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latin typeface="Tahoma" charset="0"/>
                <a:ea typeface="ＭＳ Ｐゴシック" charset="0"/>
              </a:rPr>
              <a:t>NatiX (University of Mannheim, Germany)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latin typeface="Tahoma" charset="0"/>
                <a:ea typeface="ＭＳ Ｐゴシック" charset="0"/>
              </a:rPr>
              <a:t>Xyleme (France)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latin typeface="Tahoma" charset="0"/>
                <a:ea typeface="ＭＳ Ｐゴシック" charset="0"/>
              </a:rPr>
              <a:t>Xindice  (Apache – open source)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latin typeface="Tahoma" charset="0"/>
                <a:ea typeface="ＭＳ Ｐゴシック" charset="0"/>
              </a:rPr>
              <a:t>TIMBER (U. of Michigan; uses Shore). 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Re-tool existing systems to handle XML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latin typeface="Tahoma" charset="0"/>
                <a:ea typeface="ＭＳ Ｐゴシック" charset="0"/>
              </a:rPr>
              <a:t>Tamino: hierarchical database (ADABAS)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latin typeface="Tahoma" charset="0"/>
                <a:ea typeface="ＭＳ Ｐゴシック" charset="0"/>
              </a:rPr>
              <a:t>Excelon: OODB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Design efficient data structures for compact storage and fast access; data partitioning; indexing on both values and structure</a:t>
            </a:r>
            <a:endParaRPr lang="en-US" sz="2000">
              <a:latin typeface="Tahoma" charset="0"/>
              <a:ea typeface="ＭＳ Ｐゴシック" charset="0"/>
            </a:endParaRPr>
          </a:p>
        </p:txBody>
      </p:sp>
      <p:pic>
        <p:nvPicPr>
          <p:cNvPr id="89093" name="Picture 2" descr="\\NAS\charteo\07 Produktion\06_Bilder_und_Hintergründe\Separation Slides\Photoshop\B0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\\NAS\charteo\07 Produktion\06_Bilder_und_Hintergründe\Separation Slides\Photoshop\B0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4" name="Group 169"/>
          <p:cNvGrpSpPr>
            <a:grpSpLocks/>
          </p:cNvGrpSpPr>
          <p:nvPr/>
        </p:nvGrpSpPr>
        <p:grpSpPr bwMode="auto">
          <a:xfrm flipH="1">
            <a:off x="1181100" y="1638300"/>
            <a:ext cx="207963" cy="1543050"/>
            <a:chOff x="4793" y="652"/>
            <a:chExt cx="330" cy="2454"/>
          </a:xfrm>
        </p:grpSpPr>
        <p:sp>
          <p:nvSpPr>
            <p:cNvPr id="90160" name="Freeform 170"/>
            <p:cNvSpPr>
              <a:spLocks/>
            </p:cNvSpPr>
            <p:nvPr/>
          </p:nvSpPr>
          <p:spPr bwMode="auto">
            <a:xfrm>
              <a:off x="4828" y="664"/>
              <a:ext cx="177" cy="2442"/>
            </a:xfrm>
            <a:custGeom>
              <a:avLst/>
              <a:gdLst>
                <a:gd name="T0" fmla="*/ 1092748631 w 75"/>
                <a:gd name="T1" fmla="*/ 2147483647 h 1034"/>
                <a:gd name="T2" fmla="*/ 0 w 75"/>
                <a:gd name="T3" fmla="*/ 2147483647 h 1034"/>
                <a:gd name="T4" fmla="*/ 375894544 w 75"/>
                <a:gd name="T5" fmla="*/ 2147483647 h 1034"/>
                <a:gd name="T6" fmla="*/ 922340831 w 75"/>
                <a:gd name="T7" fmla="*/ 2147483647 h 1034"/>
                <a:gd name="T8" fmla="*/ 1350178632 w 75"/>
                <a:gd name="T9" fmla="*/ 233942882 h 1034"/>
                <a:gd name="T10" fmla="*/ 1986072920 w 75"/>
                <a:gd name="T11" fmla="*/ 0 h 1034"/>
                <a:gd name="T12" fmla="*/ 1092748631 w 75"/>
                <a:gd name="T13" fmla="*/ 2147483647 h 10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034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61" name="Freeform 171"/>
            <p:cNvSpPr>
              <a:spLocks/>
            </p:cNvSpPr>
            <p:nvPr/>
          </p:nvSpPr>
          <p:spPr bwMode="auto">
            <a:xfrm>
              <a:off x="4819" y="652"/>
              <a:ext cx="304" cy="2449"/>
            </a:xfrm>
            <a:custGeom>
              <a:avLst/>
              <a:gdLst>
                <a:gd name="T0" fmla="*/ 2147483647 w 129"/>
                <a:gd name="T1" fmla="*/ 298439809 h 1037"/>
                <a:gd name="T2" fmla="*/ 1814128684 w 129"/>
                <a:gd name="T3" fmla="*/ 233855796 h 1037"/>
                <a:gd name="T4" fmla="*/ 1537311414 w 129"/>
                <a:gd name="T5" fmla="*/ 1023084092 h 1037"/>
                <a:gd name="T6" fmla="*/ 1315414556 w 129"/>
                <a:gd name="T7" fmla="*/ 2147483647 h 1037"/>
                <a:gd name="T8" fmla="*/ 1004397741 w 129"/>
                <a:gd name="T9" fmla="*/ 2147483647 h 1037"/>
                <a:gd name="T10" fmla="*/ 759020140 w 129"/>
                <a:gd name="T11" fmla="*/ 2147483647 h 1037"/>
                <a:gd name="T12" fmla="*/ 925709047 w 129"/>
                <a:gd name="T13" fmla="*/ 2147483647 h 1037"/>
                <a:gd name="T14" fmla="*/ 759020140 w 129"/>
                <a:gd name="T15" fmla="*/ 2147483647 h 1037"/>
                <a:gd name="T16" fmla="*/ 141252627 w 129"/>
                <a:gd name="T17" fmla="*/ 2147483647 h 1037"/>
                <a:gd name="T18" fmla="*/ 1814128684 w 129"/>
                <a:gd name="T19" fmla="*/ 2147483647 h 1037"/>
                <a:gd name="T20" fmla="*/ 2147483647 w 129"/>
                <a:gd name="T21" fmla="*/ 298439809 h 10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37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62" name="Freeform 172"/>
            <p:cNvSpPr>
              <a:spLocks/>
            </p:cNvSpPr>
            <p:nvPr/>
          </p:nvSpPr>
          <p:spPr bwMode="auto">
            <a:xfrm>
              <a:off x="4793" y="1476"/>
              <a:ext cx="165" cy="652"/>
            </a:xfrm>
            <a:custGeom>
              <a:avLst/>
              <a:gdLst>
                <a:gd name="T0" fmla="*/ 928939980 w 70"/>
                <a:gd name="T1" fmla="*/ 2147483647 h 276"/>
                <a:gd name="T2" fmla="*/ 85490873 w 70"/>
                <a:gd name="T3" fmla="*/ 2147483647 h 276"/>
                <a:gd name="T4" fmla="*/ 60134469 w 70"/>
                <a:gd name="T5" fmla="*/ 2147483647 h 276"/>
                <a:gd name="T6" fmla="*/ 201514201 w 70"/>
                <a:gd name="T7" fmla="*/ 2147483647 h 276"/>
                <a:gd name="T8" fmla="*/ 725562123 w 70"/>
                <a:gd name="T9" fmla="*/ 2147483647 h 276"/>
                <a:gd name="T10" fmla="*/ 1594670482 w 70"/>
                <a:gd name="T11" fmla="*/ 208711420 h 276"/>
                <a:gd name="T12" fmla="*/ 1963438519 w 70"/>
                <a:gd name="T13" fmla="*/ 0 h 276"/>
                <a:gd name="T14" fmla="*/ 1937320871 w 70"/>
                <a:gd name="T15" fmla="*/ 381806905 h 276"/>
                <a:gd name="T16" fmla="*/ 1821695764 w 70"/>
                <a:gd name="T17" fmla="*/ 472995630 h 276"/>
                <a:gd name="T18" fmla="*/ 1070833229 w 70"/>
                <a:gd name="T19" fmla="*/ 2147483647 h 276"/>
                <a:gd name="T20" fmla="*/ 534866206 w 70"/>
                <a:gd name="T21" fmla="*/ 2147483647 h 276"/>
                <a:gd name="T22" fmla="*/ 394095749 w 70"/>
                <a:gd name="T23" fmla="*/ 2147483647 h 276"/>
                <a:gd name="T24" fmla="*/ 419607351 w 70"/>
                <a:gd name="T25" fmla="*/ 2147483647 h 276"/>
                <a:gd name="T26" fmla="*/ 954388444 w 70"/>
                <a:gd name="T27" fmla="*/ 2147483647 h 276"/>
                <a:gd name="T28" fmla="*/ 928939980 w 70"/>
                <a:gd name="T29" fmla="*/ 2147483647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276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15" name="Group 173"/>
          <p:cNvGrpSpPr>
            <a:grpSpLocks/>
          </p:cNvGrpSpPr>
          <p:nvPr/>
        </p:nvGrpSpPr>
        <p:grpSpPr bwMode="auto">
          <a:xfrm>
            <a:off x="3814763" y="1630363"/>
            <a:ext cx="209550" cy="1543050"/>
            <a:chOff x="4793" y="652"/>
            <a:chExt cx="330" cy="2454"/>
          </a:xfrm>
        </p:grpSpPr>
        <p:sp>
          <p:nvSpPr>
            <p:cNvPr id="198830" name="Freeform 174"/>
            <p:cNvSpPr>
              <a:spLocks/>
            </p:cNvSpPr>
            <p:nvPr/>
          </p:nvSpPr>
          <p:spPr bwMode="auto">
            <a:xfrm>
              <a:off x="4828" y="665"/>
              <a:ext cx="177" cy="2441"/>
            </a:xfrm>
            <a:custGeom>
              <a:avLst/>
              <a:gdLst>
                <a:gd name="T0" fmla="*/ 38 w 75"/>
                <a:gd name="T1" fmla="*/ 999 h 1034"/>
                <a:gd name="T2" fmla="*/ 0 w 75"/>
                <a:gd name="T3" fmla="*/ 1023 h 1034"/>
                <a:gd name="T4" fmla="*/ 13 w 75"/>
                <a:gd name="T5" fmla="*/ 706 h 1034"/>
                <a:gd name="T6" fmla="*/ 32 w 75"/>
                <a:gd name="T7" fmla="*/ 358 h 1034"/>
                <a:gd name="T8" fmla="*/ 47 w 75"/>
                <a:gd name="T9" fmla="*/ 8 h 1034"/>
                <a:gd name="T10" fmla="*/ 69 w 75"/>
                <a:gd name="T11" fmla="*/ 0 h 1034"/>
                <a:gd name="T12" fmla="*/ 38 w 75"/>
                <a:gd name="T13" fmla="*/ 999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34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8831" name="Freeform 175"/>
            <p:cNvSpPr>
              <a:spLocks/>
            </p:cNvSpPr>
            <p:nvPr/>
          </p:nvSpPr>
          <p:spPr bwMode="auto">
            <a:xfrm>
              <a:off x="4818" y="652"/>
              <a:ext cx="305" cy="2449"/>
            </a:xfrm>
            <a:custGeom>
              <a:avLst/>
              <a:gdLst>
                <a:gd name="T0" fmla="*/ 113 w 129"/>
                <a:gd name="T1" fmla="*/ 10 h 1037"/>
                <a:gd name="T2" fmla="*/ 65 w 129"/>
                <a:gd name="T3" fmla="*/ 8 h 1037"/>
                <a:gd name="T4" fmla="*/ 55 w 129"/>
                <a:gd name="T5" fmla="*/ 35 h 1037"/>
                <a:gd name="T6" fmla="*/ 47 w 129"/>
                <a:gd name="T7" fmla="*/ 496 h 1037"/>
                <a:gd name="T8" fmla="*/ 36 w 129"/>
                <a:gd name="T9" fmla="*/ 720 h 1037"/>
                <a:gd name="T10" fmla="*/ 27 w 129"/>
                <a:gd name="T11" fmla="*/ 780 h 1037"/>
                <a:gd name="T12" fmla="*/ 33 w 129"/>
                <a:gd name="T13" fmla="*/ 838 h 1037"/>
                <a:gd name="T14" fmla="*/ 27 w 129"/>
                <a:gd name="T15" fmla="*/ 977 h 1037"/>
                <a:gd name="T16" fmla="*/ 5 w 129"/>
                <a:gd name="T17" fmla="*/ 1033 h 1037"/>
                <a:gd name="T18" fmla="*/ 65 w 129"/>
                <a:gd name="T19" fmla="*/ 1037 h 1037"/>
                <a:gd name="T20" fmla="*/ 113 w 129"/>
                <a:gd name="T21" fmla="*/ 1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037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159" name="Freeform 176"/>
            <p:cNvSpPr>
              <a:spLocks/>
            </p:cNvSpPr>
            <p:nvPr/>
          </p:nvSpPr>
          <p:spPr bwMode="auto">
            <a:xfrm>
              <a:off x="4793" y="1476"/>
              <a:ext cx="165" cy="652"/>
            </a:xfrm>
            <a:custGeom>
              <a:avLst/>
              <a:gdLst>
                <a:gd name="T0" fmla="*/ 928939980 w 70"/>
                <a:gd name="T1" fmla="*/ 2147483647 h 276"/>
                <a:gd name="T2" fmla="*/ 85490873 w 70"/>
                <a:gd name="T3" fmla="*/ 2147483647 h 276"/>
                <a:gd name="T4" fmla="*/ 60134469 w 70"/>
                <a:gd name="T5" fmla="*/ 2147483647 h 276"/>
                <a:gd name="T6" fmla="*/ 201514201 w 70"/>
                <a:gd name="T7" fmla="*/ 2147483647 h 276"/>
                <a:gd name="T8" fmla="*/ 725562123 w 70"/>
                <a:gd name="T9" fmla="*/ 2147483647 h 276"/>
                <a:gd name="T10" fmla="*/ 1594670482 w 70"/>
                <a:gd name="T11" fmla="*/ 208711420 h 276"/>
                <a:gd name="T12" fmla="*/ 1963438519 w 70"/>
                <a:gd name="T13" fmla="*/ 0 h 276"/>
                <a:gd name="T14" fmla="*/ 1937320871 w 70"/>
                <a:gd name="T15" fmla="*/ 381806905 h 276"/>
                <a:gd name="T16" fmla="*/ 1821695764 w 70"/>
                <a:gd name="T17" fmla="*/ 472995630 h 276"/>
                <a:gd name="T18" fmla="*/ 1070833229 w 70"/>
                <a:gd name="T19" fmla="*/ 2147483647 h 276"/>
                <a:gd name="T20" fmla="*/ 534866206 w 70"/>
                <a:gd name="T21" fmla="*/ 2147483647 h 276"/>
                <a:gd name="T22" fmla="*/ 394095749 w 70"/>
                <a:gd name="T23" fmla="*/ 2147483647 h 276"/>
                <a:gd name="T24" fmla="*/ 419607351 w 70"/>
                <a:gd name="T25" fmla="*/ 2147483647 h 276"/>
                <a:gd name="T26" fmla="*/ 954388444 w 70"/>
                <a:gd name="T27" fmla="*/ 2147483647 h 276"/>
                <a:gd name="T28" fmla="*/ 928939980 w 70"/>
                <a:gd name="T29" fmla="*/ 2147483647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276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16" name="Group 188"/>
          <p:cNvGrpSpPr>
            <a:grpSpLocks/>
          </p:cNvGrpSpPr>
          <p:nvPr/>
        </p:nvGrpSpPr>
        <p:grpSpPr bwMode="auto">
          <a:xfrm flipH="1">
            <a:off x="5148263" y="1644650"/>
            <a:ext cx="207962" cy="1543050"/>
            <a:chOff x="4793" y="652"/>
            <a:chExt cx="330" cy="2454"/>
          </a:xfrm>
        </p:grpSpPr>
        <p:sp>
          <p:nvSpPr>
            <p:cNvPr id="90154" name="Freeform 189"/>
            <p:cNvSpPr>
              <a:spLocks/>
            </p:cNvSpPr>
            <p:nvPr/>
          </p:nvSpPr>
          <p:spPr bwMode="auto">
            <a:xfrm>
              <a:off x="4828" y="664"/>
              <a:ext cx="177" cy="2442"/>
            </a:xfrm>
            <a:custGeom>
              <a:avLst/>
              <a:gdLst>
                <a:gd name="T0" fmla="*/ 1092748631 w 75"/>
                <a:gd name="T1" fmla="*/ 2147483647 h 1034"/>
                <a:gd name="T2" fmla="*/ 0 w 75"/>
                <a:gd name="T3" fmla="*/ 2147483647 h 1034"/>
                <a:gd name="T4" fmla="*/ 375894544 w 75"/>
                <a:gd name="T5" fmla="*/ 2147483647 h 1034"/>
                <a:gd name="T6" fmla="*/ 922340831 w 75"/>
                <a:gd name="T7" fmla="*/ 2147483647 h 1034"/>
                <a:gd name="T8" fmla="*/ 1350178632 w 75"/>
                <a:gd name="T9" fmla="*/ 233942882 h 1034"/>
                <a:gd name="T10" fmla="*/ 1986072920 w 75"/>
                <a:gd name="T11" fmla="*/ 0 h 1034"/>
                <a:gd name="T12" fmla="*/ 1092748631 w 75"/>
                <a:gd name="T13" fmla="*/ 2147483647 h 10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034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55" name="Freeform 190"/>
            <p:cNvSpPr>
              <a:spLocks/>
            </p:cNvSpPr>
            <p:nvPr/>
          </p:nvSpPr>
          <p:spPr bwMode="auto">
            <a:xfrm>
              <a:off x="4819" y="652"/>
              <a:ext cx="304" cy="2449"/>
            </a:xfrm>
            <a:custGeom>
              <a:avLst/>
              <a:gdLst>
                <a:gd name="T0" fmla="*/ 2147483647 w 129"/>
                <a:gd name="T1" fmla="*/ 298439809 h 1037"/>
                <a:gd name="T2" fmla="*/ 1814128684 w 129"/>
                <a:gd name="T3" fmla="*/ 233855796 h 1037"/>
                <a:gd name="T4" fmla="*/ 1537311414 w 129"/>
                <a:gd name="T5" fmla="*/ 1023084092 h 1037"/>
                <a:gd name="T6" fmla="*/ 1315414556 w 129"/>
                <a:gd name="T7" fmla="*/ 2147483647 h 1037"/>
                <a:gd name="T8" fmla="*/ 1004397741 w 129"/>
                <a:gd name="T9" fmla="*/ 2147483647 h 1037"/>
                <a:gd name="T10" fmla="*/ 759020140 w 129"/>
                <a:gd name="T11" fmla="*/ 2147483647 h 1037"/>
                <a:gd name="T12" fmla="*/ 925709047 w 129"/>
                <a:gd name="T13" fmla="*/ 2147483647 h 1037"/>
                <a:gd name="T14" fmla="*/ 759020140 w 129"/>
                <a:gd name="T15" fmla="*/ 2147483647 h 1037"/>
                <a:gd name="T16" fmla="*/ 141252627 w 129"/>
                <a:gd name="T17" fmla="*/ 2147483647 h 1037"/>
                <a:gd name="T18" fmla="*/ 1814128684 w 129"/>
                <a:gd name="T19" fmla="*/ 2147483647 h 1037"/>
                <a:gd name="T20" fmla="*/ 2147483647 w 129"/>
                <a:gd name="T21" fmla="*/ 298439809 h 10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37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56" name="Freeform 191"/>
            <p:cNvSpPr>
              <a:spLocks/>
            </p:cNvSpPr>
            <p:nvPr/>
          </p:nvSpPr>
          <p:spPr bwMode="auto">
            <a:xfrm>
              <a:off x="4793" y="1476"/>
              <a:ext cx="165" cy="652"/>
            </a:xfrm>
            <a:custGeom>
              <a:avLst/>
              <a:gdLst>
                <a:gd name="T0" fmla="*/ 928939980 w 70"/>
                <a:gd name="T1" fmla="*/ 2147483647 h 276"/>
                <a:gd name="T2" fmla="*/ 85490873 w 70"/>
                <a:gd name="T3" fmla="*/ 2147483647 h 276"/>
                <a:gd name="T4" fmla="*/ 60134469 w 70"/>
                <a:gd name="T5" fmla="*/ 2147483647 h 276"/>
                <a:gd name="T6" fmla="*/ 201514201 w 70"/>
                <a:gd name="T7" fmla="*/ 2147483647 h 276"/>
                <a:gd name="T8" fmla="*/ 725562123 w 70"/>
                <a:gd name="T9" fmla="*/ 2147483647 h 276"/>
                <a:gd name="T10" fmla="*/ 1594670482 w 70"/>
                <a:gd name="T11" fmla="*/ 208711420 h 276"/>
                <a:gd name="T12" fmla="*/ 1963438519 w 70"/>
                <a:gd name="T13" fmla="*/ 0 h 276"/>
                <a:gd name="T14" fmla="*/ 1937320871 w 70"/>
                <a:gd name="T15" fmla="*/ 381806905 h 276"/>
                <a:gd name="T16" fmla="*/ 1821695764 w 70"/>
                <a:gd name="T17" fmla="*/ 472995630 h 276"/>
                <a:gd name="T18" fmla="*/ 1070833229 w 70"/>
                <a:gd name="T19" fmla="*/ 2147483647 h 276"/>
                <a:gd name="T20" fmla="*/ 534866206 w 70"/>
                <a:gd name="T21" fmla="*/ 2147483647 h 276"/>
                <a:gd name="T22" fmla="*/ 394095749 w 70"/>
                <a:gd name="T23" fmla="*/ 2147483647 h 276"/>
                <a:gd name="T24" fmla="*/ 419607351 w 70"/>
                <a:gd name="T25" fmla="*/ 2147483647 h 276"/>
                <a:gd name="T26" fmla="*/ 954388444 w 70"/>
                <a:gd name="T27" fmla="*/ 2147483647 h 276"/>
                <a:gd name="T28" fmla="*/ 928939980 w 70"/>
                <a:gd name="T29" fmla="*/ 2147483647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276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17" name="Group 192"/>
          <p:cNvGrpSpPr>
            <a:grpSpLocks/>
          </p:cNvGrpSpPr>
          <p:nvPr/>
        </p:nvGrpSpPr>
        <p:grpSpPr bwMode="auto">
          <a:xfrm>
            <a:off x="7781925" y="1636713"/>
            <a:ext cx="209550" cy="1543050"/>
            <a:chOff x="4793" y="652"/>
            <a:chExt cx="330" cy="2454"/>
          </a:xfrm>
        </p:grpSpPr>
        <p:sp>
          <p:nvSpPr>
            <p:cNvPr id="198849" name="Freeform 193"/>
            <p:cNvSpPr>
              <a:spLocks/>
            </p:cNvSpPr>
            <p:nvPr/>
          </p:nvSpPr>
          <p:spPr bwMode="auto">
            <a:xfrm>
              <a:off x="4828" y="665"/>
              <a:ext cx="178" cy="2441"/>
            </a:xfrm>
            <a:custGeom>
              <a:avLst/>
              <a:gdLst>
                <a:gd name="T0" fmla="*/ 38 w 75"/>
                <a:gd name="T1" fmla="*/ 999 h 1034"/>
                <a:gd name="T2" fmla="*/ 0 w 75"/>
                <a:gd name="T3" fmla="*/ 1023 h 1034"/>
                <a:gd name="T4" fmla="*/ 13 w 75"/>
                <a:gd name="T5" fmla="*/ 706 h 1034"/>
                <a:gd name="T6" fmla="*/ 32 w 75"/>
                <a:gd name="T7" fmla="*/ 358 h 1034"/>
                <a:gd name="T8" fmla="*/ 47 w 75"/>
                <a:gd name="T9" fmla="*/ 8 h 1034"/>
                <a:gd name="T10" fmla="*/ 69 w 75"/>
                <a:gd name="T11" fmla="*/ 0 h 1034"/>
                <a:gd name="T12" fmla="*/ 38 w 75"/>
                <a:gd name="T13" fmla="*/ 999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34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8850" name="Freeform 194"/>
            <p:cNvSpPr>
              <a:spLocks/>
            </p:cNvSpPr>
            <p:nvPr/>
          </p:nvSpPr>
          <p:spPr bwMode="auto">
            <a:xfrm>
              <a:off x="4818" y="652"/>
              <a:ext cx="305" cy="2449"/>
            </a:xfrm>
            <a:custGeom>
              <a:avLst/>
              <a:gdLst>
                <a:gd name="T0" fmla="*/ 113 w 129"/>
                <a:gd name="T1" fmla="*/ 10 h 1037"/>
                <a:gd name="T2" fmla="*/ 65 w 129"/>
                <a:gd name="T3" fmla="*/ 8 h 1037"/>
                <a:gd name="T4" fmla="*/ 55 w 129"/>
                <a:gd name="T5" fmla="*/ 35 h 1037"/>
                <a:gd name="T6" fmla="*/ 47 w 129"/>
                <a:gd name="T7" fmla="*/ 496 h 1037"/>
                <a:gd name="T8" fmla="*/ 36 w 129"/>
                <a:gd name="T9" fmla="*/ 720 h 1037"/>
                <a:gd name="T10" fmla="*/ 27 w 129"/>
                <a:gd name="T11" fmla="*/ 780 h 1037"/>
                <a:gd name="T12" fmla="*/ 33 w 129"/>
                <a:gd name="T13" fmla="*/ 838 h 1037"/>
                <a:gd name="T14" fmla="*/ 27 w 129"/>
                <a:gd name="T15" fmla="*/ 977 h 1037"/>
                <a:gd name="T16" fmla="*/ 5 w 129"/>
                <a:gd name="T17" fmla="*/ 1033 h 1037"/>
                <a:gd name="T18" fmla="*/ 65 w 129"/>
                <a:gd name="T19" fmla="*/ 1037 h 1037"/>
                <a:gd name="T20" fmla="*/ 113 w 129"/>
                <a:gd name="T21" fmla="*/ 1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037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153" name="Freeform 195"/>
            <p:cNvSpPr>
              <a:spLocks/>
            </p:cNvSpPr>
            <p:nvPr/>
          </p:nvSpPr>
          <p:spPr bwMode="auto">
            <a:xfrm>
              <a:off x="4793" y="1476"/>
              <a:ext cx="165" cy="652"/>
            </a:xfrm>
            <a:custGeom>
              <a:avLst/>
              <a:gdLst>
                <a:gd name="T0" fmla="*/ 928939980 w 70"/>
                <a:gd name="T1" fmla="*/ 2147483647 h 276"/>
                <a:gd name="T2" fmla="*/ 85490873 w 70"/>
                <a:gd name="T3" fmla="*/ 2147483647 h 276"/>
                <a:gd name="T4" fmla="*/ 60134469 w 70"/>
                <a:gd name="T5" fmla="*/ 2147483647 h 276"/>
                <a:gd name="T6" fmla="*/ 201514201 w 70"/>
                <a:gd name="T7" fmla="*/ 2147483647 h 276"/>
                <a:gd name="T8" fmla="*/ 725562123 w 70"/>
                <a:gd name="T9" fmla="*/ 2147483647 h 276"/>
                <a:gd name="T10" fmla="*/ 1594670482 w 70"/>
                <a:gd name="T11" fmla="*/ 208711420 h 276"/>
                <a:gd name="T12" fmla="*/ 1963438519 w 70"/>
                <a:gd name="T13" fmla="*/ 0 h 276"/>
                <a:gd name="T14" fmla="*/ 1937320871 w 70"/>
                <a:gd name="T15" fmla="*/ 381806905 h 276"/>
                <a:gd name="T16" fmla="*/ 1821695764 w 70"/>
                <a:gd name="T17" fmla="*/ 472995630 h 276"/>
                <a:gd name="T18" fmla="*/ 1070833229 w 70"/>
                <a:gd name="T19" fmla="*/ 2147483647 h 276"/>
                <a:gd name="T20" fmla="*/ 534866206 w 70"/>
                <a:gd name="T21" fmla="*/ 2147483647 h 276"/>
                <a:gd name="T22" fmla="*/ 394095749 w 70"/>
                <a:gd name="T23" fmla="*/ 2147483647 h 276"/>
                <a:gd name="T24" fmla="*/ 419607351 w 70"/>
                <a:gd name="T25" fmla="*/ 2147483647 h 276"/>
                <a:gd name="T26" fmla="*/ 954388444 w 70"/>
                <a:gd name="T27" fmla="*/ 2147483647 h 276"/>
                <a:gd name="T28" fmla="*/ 928939980 w 70"/>
                <a:gd name="T29" fmla="*/ 2147483647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276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18" name="Line 16"/>
          <p:cNvSpPr>
            <a:spLocks noChangeShapeType="1"/>
          </p:cNvSpPr>
          <p:nvPr/>
        </p:nvSpPr>
        <p:spPr bwMode="auto">
          <a:xfrm>
            <a:off x="0" y="2770188"/>
            <a:ext cx="91440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19" name="Rectangle 10"/>
          <p:cNvSpPr>
            <a:spLocks noChangeArrowheads="1"/>
          </p:cNvSpPr>
          <p:nvPr/>
        </p:nvSpPr>
        <p:spPr bwMode="gray">
          <a:xfrm rot="-128215">
            <a:off x="971550" y="2603500"/>
            <a:ext cx="3314700" cy="2978150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4D4D4D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charset="0"/>
              <a:buChar char="§"/>
            </a:pPr>
            <a:endParaRPr lang="en-US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 rot="21471785">
            <a:off x="1077913" y="2695575"/>
            <a:ext cx="3086100" cy="2292350"/>
          </a:xfrm>
          <a:prstGeom prst="rect">
            <a:avLst/>
          </a:prstGeom>
          <a:blipFill dpi="0" rotWithShape="1">
            <a:blip r:embed="rId4"/>
            <a:srcRect/>
            <a:stretch>
              <a:fillRect r="-30884"/>
            </a:stretch>
          </a:blipFill>
          <a:ln w="19050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1000" indent="-188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61975" indent="-1793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68350" indent="-204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54063" indent="128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11263"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8463"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25663"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82863"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/>
          </a:p>
        </p:txBody>
      </p:sp>
      <p:sp>
        <p:nvSpPr>
          <p:cNvPr id="90123" name="Rectangle 10"/>
          <p:cNvSpPr>
            <a:spLocks noChangeArrowheads="1"/>
          </p:cNvSpPr>
          <p:nvPr/>
        </p:nvSpPr>
        <p:spPr bwMode="gray">
          <a:xfrm rot="205214">
            <a:off x="4933950" y="2603500"/>
            <a:ext cx="3314700" cy="2978150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4D4D4D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charset="0"/>
              <a:buChar char="§"/>
            </a:pPr>
            <a:endParaRPr lang="en-US"/>
          </a:p>
        </p:txBody>
      </p:sp>
      <p:sp>
        <p:nvSpPr>
          <p:cNvPr id="2" name="Rechteck 1"/>
          <p:cNvSpPr/>
          <p:nvPr/>
        </p:nvSpPr>
        <p:spPr>
          <a:xfrm rot="21395227">
            <a:off x="1701800" y="4945063"/>
            <a:ext cx="25495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0125" name="Group 177"/>
          <p:cNvGrpSpPr>
            <a:grpSpLocks/>
          </p:cNvGrpSpPr>
          <p:nvPr/>
        </p:nvGrpSpPr>
        <p:grpSpPr bwMode="auto">
          <a:xfrm flipH="1">
            <a:off x="1035050" y="1625600"/>
            <a:ext cx="300038" cy="1562100"/>
            <a:chOff x="4878" y="631"/>
            <a:chExt cx="479" cy="2487"/>
          </a:xfrm>
        </p:grpSpPr>
        <p:sp>
          <p:nvSpPr>
            <p:cNvPr id="90147" name="Freeform 178"/>
            <p:cNvSpPr>
              <a:spLocks/>
            </p:cNvSpPr>
            <p:nvPr/>
          </p:nvSpPr>
          <p:spPr bwMode="auto">
            <a:xfrm>
              <a:off x="4878" y="631"/>
              <a:ext cx="193" cy="2477"/>
            </a:xfrm>
            <a:custGeom>
              <a:avLst/>
              <a:gdLst>
                <a:gd name="T0" fmla="*/ 1851748324 w 82"/>
                <a:gd name="T1" fmla="*/ 875513331 h 1049"/>
                <a:gd name="T2" fmla="*/ 922541142 w 82"/>
                <a:gd name="T3" fmla="*/ 2147483647 h 1049"/>
                <a:gd name="T4" fmla="*/ 599566701 w 82"/>
                <a:gd name="T5" fmla="*/ 2147483647 h 1049"/>
                <a:gd name="T6" fmla="*/ 599566701 w 82"/>
                <a:gd name="T7" fmla="*/ 2147483647 h 1049"/>
                <a:gd name="T8" fmla="*/ 486093716 w 82"/>
                <a:gd name="T9" fmla="*/ 2147483647 h 1049"/>
                <a:gd name="T10" fmla="*/ 300660190 w 82"/>
                <a:gd name="T11" fmla="*/ 2147483647 h 1049"/>
                <a:gd name="T12" fmla="*/ 300660190 w 82"/>
                <a:gd name="T13" fmla="*/ 2147483647 h 1049"/>
                <a:gd name="T14" fmla="*/ 102161893 w 82"/>
                <a:gd name="T15" fmla="*/ 2147483647 h 1049"/>
                <a:gd name="T16" fmla="*/ 948120728 w 82"/>
                <a:gd name="T17" fmla="*/ 2147483647 h 1049"/>
                <a:gd name="T18" fmla="*/ 2068433901 w 82"/>
                <a:gd name="T19" fmla="*/ 297864324 h 1049"/>
                <a:gd name="T20" fmla="*/ 1851748324 w 82"/>
                <a:gd name="T21" fmla="*/ 875513331 h 10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1049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48" name="Freeform 179"/>
            <p:cNvSpPr>
              <a:spLocks/>
            </p:cNvSpPr>
            <p:nvPr/>
          </p:nvSpPr>
          <p:spPr bwMode="auto">
            <a:xfrm>
              <a:off x="4925" y="631"/>
              <a:ext cx="432" cy="2487"/>
            </a:xfrm>
            <a:custGeom>
              <a:avLst/>
              <a:gdLst>
                <a:gd name="T0" fmla="*/ 574798443 w 183"/>
                <a:gd name="T1" fmla="*/ 2147483647 h 1053"/>
                <a:gd name="T2" fmla="*/ 61428056 w 183"/>
                <a:gd name="T3" fmla="*/ 2147483647 h 1053"/>
                <a:gd name="T4" fmla="*/ 1382897905 w 183"/>
                <a:gd name="T5" fmla="*/ 879131997 h 1053"/>
                <a:gd name="T6" fmla="*/ 2147483647 w 183"/>
                <a:gd name="T7" fmla="*/ 110726110 h 1053"/>
                <a:gd name="T8" fmla="*/ 2147483647 w 183"/>
                <a:gd name="T9" fmla="*/ 298778858 h 1053"/>
                <a:gd name="T10" fmla="*/ 2147483647 w 183"/>
                <a:gd name="T11" fmla="*/ 879131997 h 1053"/>
                <a:gd name="T12" fmla="*/ 2147483647 w 183"/>
                <a:gd name="T13" fmla="*/ 2147483647 h 1053"/>
                <a:gd name="T14" fmla="*/ 2147483647 w 183"/>
                <a:gd name="T15" fmla="*/ 2147483647 h 1053"/>
                <a:gd name="T16" fmla="*/ 574798443 w 183"/>
                <a:gd name="T17" fmla="*/ 2147483647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05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49" name="Freeform 180"/>
            <p:cNvSpPr>
              <a:spLocks/>
            </p:cNvSpPr>
            <p:nvPr/>
          </p:nvSpPr>
          <p:spPr bwMode="auto">
            <a:xfrm>
              <a:off x="4972" y="2031"/>
              <a:ext cx="317" cy="95"/>
            </a:xfrm>
            <a:custGeom>
              <a:avLst/>
              <a:gdLst>
                <a:gd name="T0" fmla="*/ 903327908 w 134"/>
                <a:gd name="T1" fmla="*/ 138461296 h 40"/>
                <a:gd name="T2" fmla="*/ 0 w 134"/>
                <a:gd name="T3" fmla="*/ 550140941 h 40"/>
                <a:gd name="T4" fmla="*/ 903327908 w 134"/>
                <a:gd name="T5" fmla="*/ 1236973912 h 40"/>
                <a:gd name="T6" fmla="*/ 2147483647 w 134"/>
                <a:gd name="T7" fmla="*/ 1278080351 h 40"/>
                <a:gd name="T8" fmla="*/ 2147483647 w 134"/>
                <a:gd name="T9" fmla="*/ 849544972 h 40"/>
                <a:gd name="T10" fmla="*/ 2147483647 w 134"/>
                <a:gd name="T11" fmla="*/ 290005621 h 40"/>
                <a:gd name="T12" fmla="*/ 903327908 w 134"/>
                <a:gd name="T13" fmla="*/ 13846129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40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50" name="Freeform 181"/>
            <p:cNvSpPr>
              <a:spLocks/>
            </p:cNvSpPr>
            <p:nvPr/>
          </p:nvSpPr>
          <p:spPr bwMode="auto">
            <a:xfrm>
              <a:off x="4979" y="1852"/>
              <a:ext cx="345" cy="259"/>
            </a:xfrm>
            <a:custGeom>
              <a:avLst/>
              <a:gdLst>
                <a:gd name="T0" fmla="*/ 2147483647 w 146"/>
                <a:gd name="T1" fmla="*/ 2147483647 h 110"/>
                <a:gd name="T2" fmla="*/ 173986099 w 146"/>
                <a:gd name="T3" fmla="*/ 2147483647 h 110"/>
                <a:gd name="T4" fmla="*/ 0 w 146"/>
                <a:gd name="T5" fmla="*/ 2147483647 h 110"/>
                <a:gd name="T6" fmla="*/ 211573315 w 146"/>
                <a:gd name="T7" fmla="*/ 2147483647 h 110"/>
                <a:gd name="T8" fmla="*/ 2147483647 w 146"/>
                <a:gd name="T9" fmla="*/ 2147483647 h 110"/>
                <a:gd name="T10" fmla="*/ 2147483647 w 146"/>
                <a:gd name="T11" fmla="*/ 2147483647 h 110"/>
                <a:gd name="T12" fmla="*/ 2147483647 w 146"/>
                <a:gd name="T13" fmla="*/ 2147483647 h 110"/>
                <a:gd name="T14" fmla="*/ 2147483647 w 146"/>
                <a:gd name="T15" fmla="*/ 2147483647 h 110"/>
                <a:gd name="T16" fmla="*/ 2147483647 w 146"/>
                <a:gd name="T17" fmla="*/ 2107505436 h 110"/>
                <a:gd name="T18" fmla="*/ 2147483647 w 146"/>
                <a:gd name="T19" fmla="*/ 0 h 110"/>
                <a:gd name="T20" fmla="*/ 2147483647 w 146"/>
                <a:gd name="T21" fmla="*/ 2143382950 h 110"/>
                <a:gd name="T22" fmla="*/ 2147483647 w 146"/>
                <a:gd name="T23" fmla="*/ 2147483647 h 110"/>
                <a:gd name="T24" fmla="*/ 2147483647 w 146"/>
                <a:gd name="T25" fmla="*/ 2147483647 h 110"/>
                <a:gd name="T26" fmla="*/ 2147483647 w 146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110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26" name="Group 182"/>
          <p:cNvGrpSpPr>
            <a:grpSpLocks/>
          </p:cNvGrpSpPr>
          <p:nvPr/>
        </p:nvGrpSpPr>
        <p:grpSpPr bwMode="auto">
          <a:xfrm>
            <a:off x="3868738" y="1619250"/>
            <a:ext cx="301625" cy="1562100"/>
            <a:chOff x="4878" y="631"/>
            <a:chExt cx="479" cy="2487"/>
          </a:xfrm>
        </p:grpSpPr>
        <p:sp>
          <p:nvSpPr>
            <p:cNvPr id="198839" name="Freeform 183"/>
            <p:cNvSpPr>
              <a:spLocks/>
            </p:cNvSpPr>
            <p:nvPr/>
          </p:nvSpPr>
          <p:spPr bwMode="auto">
            <a:xfrm>
              <a:off x="4878" y="631"/>
              <a:ext cx="194" cy="2477"/>
            </a:xfrm>
            <a:custGeom>
              <a:avLst/>
              <a:gdLst>
                <a:gd name="T0" fmla="*/ 68 w 82"/>
                <a:gd name="T1" fmla="*/ 30 h 1049"/>
                <a:gd name="T2" fmla="*/ 34 w 82"/>
                <a:gd name="T3" fmla="*/ 354 h 1049"/>
                <a:gd name="T4" fmla="*/ 22 w 82"/>
                <a:gd name="T5" fmla="*/ 449 h 1049"/>
                <a:gd name="T6" fmla="*/ 22 w 82"/>
                <a:gd name="T7" fmla="*/ 528 h 1049"/>
                <a:gd name="T8" fmla="*/ 18 w 82"/>
                <a:gd name="T9" fmla="*/ 562 h 1049"/>
                <a:gd name="T10" fmla="*/ 11 w 82"/>
                <a:gd name="T11" fmla="*/ 729 h 1049"/>
                <a:gd name="T12" fmla="*/ 11 w 82"/>
                <a:gd name="T13" fmla="*/ 830 h 1049"/>
                <a:gd name="T14" fmla="*/ 4 w 82"/>
                <a:gd name="T15" fmla="*/ 995 h 1049"/>
                <a:gd name="T16" fmla="*/ 35 w 82"/>
                <a:gd name="T17" fmla="*/ 1042 h 1049"/>
                <a:gd name="T18" fmla="*/ 76 w 82"/>
                <a:gd name="T19" fmla="*/ 10 h 1049"/>
                <a:gd name="T20" fmla="*/ 68 w 82"/>
                <a:gd name="T21" fmla="*/ 3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049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8840" name="Freeform 184"/>
            <p:cNvSpPr>
              <a:spLocks/>
            </p:cNvSpPr>
            <p:nvPr/>
          </p:nvSpPr>
          <p:spPr bwMode="auto">
            <a:xfrm>
              <a:off x="4926" y="631"/>
              <a:ext cx="431" cy="2487"/>
            </a:xfrm>
            <a:custGeom>
              <a:avLst/>
              <a:gdLst>
                <a:gd name="T0" fmla="*/ 20 w 183"/>
                <a:gd name="T1" fmla="*/ 1046 h 1053"/>
                <a:gd name="T2" fmla="*/ 2 w 183"/>
                <a:gd name="T3" fmla="*/ 1016 h 1053"/>
                <a:gd name="T4" fmla="*/ 48 w 183"/>
                <a:gd name="T5" fmla="*/ 30 h 1053"/>
                <a:gd name="T6" fmla="*/ 79 w 183"/>
                <a:gd name="T7" fmla="*/ 4 h 1053"/>
                <a:gd name="T8" fmla="*/ 165 w 183"/>
                <a:gd name="T9" fmla="*/ 10 h 1053"/>
                <a:gd name="T10" fmla="*/ 183 w 183"/>
                <a:gd name="T11" fmla="*/ 30 h 1053"/>
                <a:gd name="T12" fmla="*/ 132 w 183"/>
                <a:gd name="T13" fmla="*/ 1032 h 1053"/>
                <a:gd name="T14" fmla="*/ 115 w 183"/>
                <a:gd name="T15" fmla="*/ 1053 h 1053"/>
                <a:gd name="T16" fmla="*/ 20 w 183"/>
                <a:gd name="T17" fmla="*/ 104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05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274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8841" name="Freeform 185"/>
            <p:cNvSpPr>
              <a:spLocks/>
            </p:cNvSpPr>
            <p:nvPr/>
          </p:nvSpPr>
          <p:spPr bwMode="auto">
            <a:xfrm>
              <a:off x="4971" y="2031"/>
              <a:ext cx="318" cy="96"/>
            </a:xfrm>
            <a:custGeom>
              <a:avLst/>
              <a:gdLst>
                <a:gd name="T0" fmla="*/ 30 w 134"/>
                <a:gd name="T1" fmla="*/ 4 h 40"/>
                <a:gd name="T2" fmla="*/ 0 w 134"/>
                <a:gd name="T3" fmla="*/ 17 h 40"/>
                <a:gd name="T4" fmla="*/ 30 w 134"/>
                <a:gd name="T5" fmla="*/ 38 h 40"/>
                <a:gd name="T6" fmla="*/ 110 w 134"/>
                <a:gd name="T7" fmla="*/ 39 h 40"/>
                <a:gd name="T8" fmla="*/ 134 w 134"/>
                <a:gd name="T9" fmla="*/ 26 h 40"/>
                <a:gd name="T10" fmla="*/ 112 w 134"/>
                <a:gd name="T11" fmla="*/ 9 h 40"/>
                <a:gd name="T12" fmla="*/ 30 w 134"/>
                <a:gd name="T1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40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146" name="Freeform 186"/>
            <p:cNvSpPr>
              <a:spLocks/>
            </p:cNvSpPr>
            <p:nvPr/>
          </p:nvSpPr>
          <p:spPr bwMode="auto">
            <a:xfrm>
              <a:off x="4979" y="1852"/>
              <a:ext cx="345" cy="259"/>
            </a:xfrm>
            <a:custGeom>
              <a:avLst/>
              <a:gdLst>
                <a:gd name="T0" fmla="*/ 2147483647 w 146"/>
                <a:gd name="T1" fmla="*/ 2147483647 h 110"/>
                <a:gd name="T2" fmla="*/ 173986099 w 146"/>
                <a:gd name="T3" fmla="*/ 2147483647 h 110"/>
                <a:gd name="T4" fmla="*/ 0 w 146"/>
                <a:gd name="T5" fmla="*/ 2147483647 h 110"/>
                <a:gd name="T6" fmla="*/ 211573315 w 146"/>
                <a:gd name="T7" fmla="*/ 2147483647 h 110"/>
                <a:gd name="T8" fmla="*/ 2147483647 w 146"/>
                <a:gd name="T9" fmla="*/ 2147483647 h 110"/>
                <a:gd name="T10" fmla="*/ 2147483647 w 146"/>
                <a:gd name="T11" fmla="*/ 2147483647 h 110"/>
                <a:gd name="T12" fmla="*/ 2147483647 w 146"/>
                <a:gd name="T13" fmla="*/ 2147483647 h 110"/>
                <a:gd name="T14" fmla="*/ 2147483647 w 146"/>
                <a:gd name="T15" fmla="*/ 2147483647 h 110"/>
                <a:gd name="T16" fmla="*/ 2147483647 w 146"/>
                <a:gd name="T17" fmla="*/ 2107505436 h 110"/>
                <a:gd name="T18" fmla="*/ 2147483647 w 146"/>
                <a:gd name="T19" fmla="*/ 0 h 110"/>
                <a:gd name="T20" fmla="*/ 2147483647 w 146"/>
                <a:gd name="T21" fmla="*/ 2143382950 h 110"/>
                <a:gd name="T22" fmla="*/ 2147483647 w 146"/>
                <a:gd name="T23" fmla="*/ 2147483647 h 110"/>
                <a:gd name="T24" fmla="*/ 2147483647 w 146"/>
                <a:gd name="T25" fmla="*/ 2147483647 h 110"/>
                <a:gd name="T26" fmla="*/ 2147483647 w 146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110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27" name="Textfeld 2"/>
          <p:cNvSpPr txBox="1">
            <a:spLocks noChangeArrowheads="1"/>
          </p:cNvSpPr>
          <p:nvPr/>
        </p:nvSpPr>
        <p:spPr bwMode="auto">
          <a:xfrm rot="-120000">
            <a:off x="1208088" y="4924425"/>
            <a:ext cx="3011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sz="1800"/>
              <a:t>Temporale, räumliche und multimodale Datenbanken</a:t>
            </a:r>
          </a:p>
        </p:txBody>
      </p:sp>
      <p:sp>
        <p:nvSpPr>
          <p:cNvPr id="55" name="Rechteck 54"/>
          <p:cNvSpPr/>
          <p:nvPr/>
        </p:nvSpPr>
        <p:spPr>
          <a:xfrm rot="380802">
            <a:off x="4957763" y="5006975"/>
            <a:ext cx="31226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129" name="Textfeld 55"/>
          <p:cNvSpPr txBox="1">
            <a:spLocks noChangeArrowheads="1"/>
          </p:cNvSpPr>
          <p:nvPr/>
        </p:nvSpPr>
        <p:spPr bwMode="auto">
          <a:xfrm rot="240000">
            <a:off x="5024438" y="5040313"/>
            <a:ext cx="30114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/>
              <a:t>Sequenzdatenbanken</a:t>
            </a:r>
          </a:p>
        </p:txBody>
      </p:sp>
      <p:sp>
        <p:nvSpPr>
          <p:cNvPr id="90130" name="Titel 1"/>
          <p:cNvSpPr txBox="1">
            <a:spLocks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800">
                <a:solidFill>
                  <a:schemeClr val="bg1"/>
                </a:solidFill>
              </a:rPr>
              <a:t>Ausblick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6ACCD-BF74-5548-BDBC-E423B638F2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0132" name="Bild 3" descr="img12093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5072063" y="2814638"/>
            <a:ext cx="30972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33" name="Group 196"/>
          <p:cNvGrpSpPr>
            <a:grpSpLocks/>
          </p:cNvGrpSpPr>
          <p:nvPr/>
        </p:nvGrpSpPr>
        <p:grpSpPr bwMode="auto">
          <a:xfrm flipH="1">
            <a:off x="5002213" y="1631950"/>
            <a:ext cx="300037" cy="1562100"/>
            <a:chOff x="4878" y="631"/>
            <a:chExt cx="479" cy="2487"/>
          </a:xfrm>
        </p:grpSpPr>
        <p:sp>
          <p:nvSpPr>
            <p:cNvPr id="90139" name="Freeform 197"/>
            <p:cNvSpPr>
              <a:spLocks/>
            </p:cNvSpPr>
            <p:nvPr/>
          </p:nvSpPr>
          <p:spPr bwMode="auto">
            <a:xfrm>
              <a:off x="4878" y="631"/>
              <a:ext cx="193" cy="2477"/>
            </a:xfrm>
            <a:custGeom>
              <a:avLst/>
              <a:gdLst>
                <a:gd name="T0" fmla="*/ 1851748324 w 82"/>
                <a:gd name="T1" fmla="*/ 875513331 h 1049"/>
                <a:gd name="T2" fmla="*/ 922541142 w 82"/>
                <a:gd name="T3" fmla="*/ 2147483647 h 1049"/>
                <a:gd name="T4" fmla="*/ 599566701 w 82"/>
                <a:gd name="T5" fmla="*/ 2147483647 h 1049"/>
                <a:gd name="T6" fmla="*/ 599566701 w 82"/>
                <a:gd name="T7" fmla="*/ 2147483647 h 1049"/>
                <a:gd name="T8" fmla="*/ 486093716 w 82"/>
                <a:gd name="T9" fmla="*/ 2147483647 h 1049"/>
                <a:gd name="T10" fmla="*/ 300660190 w 82"/>
                <a:gd name="T11" fmla="*/ 2147483647 h 1049"/>
                <a:gd name="T12" fmla="*/ 300660190 w 82"/>
                <a:gd name="T13" fmla="*/ 2147483647 h 1049"/>
                <a:gd name="T14" fmla="*/ 102161893 w 82"/>
                <a:gd name="T15" fmla="*/ 2147483647 h 1049"/>
                <a:gd name="T16" fmla="*/ 948120728 w 82"/>
                <a:gd name="T17" fmla="*/ 2147483647 h 1049"/>
                <a:gd name="T18" fmla="*/ 2068433901 w 82"/>
                <a:gd name="T19" fmla="*/ 297864324 h 1049"/>
                <a:gd name="T20" fmla="*/ 1851748324 w 82"/>
                <a:gd name="T21" fmla="*/ 875513331 h 10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1049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40" name="Freeform 198"/>
            <p:cNvSpPr>
              <a:spLocks/>
            </p:cNvSpPr>
            <p:nvPr/>
          </p:nvSpPr>
          <p:spPr bwMode="auto">
            <a:xfrm>
              <a:off x="4925" y="631"/>
              <a:ext cx="432" cy="2487"/>
            </a:xfrm>
            <a:custGeom>
              <a:avLst/>
              <a:gdLst>
                <a:gd name="T0" fmla="*/ 574798443 w 183"/>
                <a:gd name="T1" fmla="*/ 2147483647 h 1053"/>
                <a:gd name="T2" fmla="*/ 61428056 w 183"/>
                <a:gd name="T3" fmla="*/ 2147483647 h 1053"/>
                <a:gd name="T4" fmla="*/ 1382897905 w 183"/>
                <a:gd name="T5" fmla="*/ 879131997 h 1053"/>
                <a:gd name="T6" fmla="*/ 2147483647 w 183"/>
                <a:gd name="T7" fmla="*/ 110726110 h 1053"/>
                <a:gd name="T8" fmla="*/ 2147483647 w 183"/>
                <a:gd name="T9" fmla="*/ 298778858 h 1053"/>
                <a:gd name="T10" fmla="*/ 2147483647 w 183"/>
                <a:gd name="T11" fmla="*/ 879131997 h 1053"/>
                <a:gd name="T12" fmla="*/ 2147483647 w 183"/>
                <a:gd name="T13" fmla="*/ 2147483647 h 1053"/>
                <a:gd name="T14" fmla="*/ 2147483647 w 183"/>
                <a:gd name="T15" fmla="*/ 2147483647 h 1053"/>
                <a:gd name="T16" fmla="*/ 574798443 w 183"/>
                <a:gd name="T17" fmla="*/ 2147483647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05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41" name="Freeform 199"/>
            <p:cNvSpPr>
              <a:spLocks/>
            </p:cNvSpPr>
            <p:nvPr/>
          </p:nvSpPr>
          <p:spPr bwMode="auto">
            <a:xfrm>
              <a:off x="4972" y="2031"/>
              <a:ext cx="317" cy="95"/>
            </a:xfrm>
            <a:custGeom>
              <a:avLst/>
              <a:gdLst>
                <a:gd name="T0" fmla="*/ 903327908 w 134"/>
                <a:gd name="T1" fmla="*/ 138461296 h 40"/>
                <a:gd name="T2" fmla="*/ 0 w 134"/>
                <a:gd name="T3" fmla="*/ 550140941 h 40"/>
                <a:gd name="T4" fmla="*/ 903327908 w 134"/>
                <a:gd name="T5" fmla="*/ 1236973912 h 40"/>
                <a:gd name="T6" fmla="*/ 2147483647 w 134"/>
                <a:gd name="T7" fmla="*/ 1278080351 h 40"/>
                <a:gd name="T8" fmla="*/ 2147483647 w 134"/>
                <a:gd name="T9" fmla="*/ 849544972 h 40"/>
                <a:gd name="T10" fmla="*/ 2147483647 w 134"/>
                <a:gd name="T11" fmla="*/ 290005621 h 40"/>
                <a:gd name="T12" fmla="*/ 903327908 w 134"/>
                <a:gd name="T13" fmla="*/ 13846129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40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42" name="Freeform 200"/>
            <p:cNvSpPr>
              <a:spLocks/>
            </p:cNvSpPr>
            <p:nvPr/>
          </p:nvSpPr>
          <p:spPr bwMode="auto">
            <a:xfrm>
              <a:off x="4979" y="1852"/>
              <a:ext cx="345" cy="259"/>
            </a:xfrm>
            <a:custGeom>
              <a:avLst/>
              <a:gdLst>
                <a:gd name="T0" fmla="*/ 2147483647 w 146"/>
                <a:gd name="T1" fmla="*/ 2147483647 h 110"/>
                <a:gd name="T2" fmla="*/ 173986099 w 146"/>
                <a:gd name="T3" fmla="*/ 2147483647 h 110"/>
                <a:gd name="T4" fmla="*/ 0 w 146"/>
                <a:gd name="T5" fmla="*/ 2147483647 h 110"/>
                <a:gd name="T6" fmla="*/ 211573315 w 146"/>
                <a:gd name="T7" fmla="*/ 2147483647 h 110"/>
                <a:gd name="T8" fmla="*/ 2147483647 w 146"/>
                <a:gd name="T9" fmla="*/ 2147483647 h 110"/>
                <a:gd name="T10" fmla="*/ 2147483647 w 146"/>
                <a:gd name="T11" fmla="*/ 2147483647 h 110"/>
                <a:gd name="T12" fmla="*/ 2147483647 w 146"/>
                <a:gd name="T13" fmla="*/ 2147483647 h 110"/>
                <a:gd name="T14" fmla="*/ 2147483647 w 146"/>
                <a:gd name="T15" fmla="*/ 2147483647 h 110"/>
                <a:gd name="T16" fmla="*/ 2147483647 w 146"/>
                <a:gd name="T17" fmla="*/ 2107505436 h 110"/>
                <a:gd name="T18" fmla="*/ 2147483647 w 146"/>
                <a:gd name="T19" fmla="*/ 0 h 110"/>
                <a:gd name="T20" fmla="*/ 2147483647 w 146"/>
                <a:gd name="T21" fmla="*/ 2143382950 h 110"/>
                <a:gd name="T22" fmla="*/ 2147483647 w 146"/>
                <a:gd name="T23" fmla="*/ 2147483647 h 110"/>
                <a:gd name="T24" fmla="*/ 2147483647 w 146"/>
                <a:gd name="T25" fmla="*/ 2147483647 h 110"/>
                <a:gd name="T26" fmla="*/ 2147483647 w 146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110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34" name="Group 201"/>
          <p:cNvGrpSpPr>
            <a:grpSpLocks/>
          </p:cNvGrpSpPr>
          <p:nvPr/>
        </p:nvGrpSpPr>
        <p:grpSpPr bwMode="auto">
          <a:xfrm>
            <a:off x="7835900" y="1625600"/>
            <a:ext cx="301625" cy="1562100"/>
            <a:chOff x="4878" y="631"/>
            <a:chExt cx="479" cy="2487"/>
          </a:xfrm>
        </p:grpSpPr>
        <p:sp>
          <p:nvSpPr>
            <p:cNvPr id="198858" name="Freeform 202"/>
            <p:cNvSpPr>
              <a:spLocks/>
            </p:cNvSpPr>
            <p:nvPr/>
          </p:nvSpPr>
          <p:spPr bwMode="auto">
            <a:xfrm>
              <a:off x="4878" y="631"/>
              <a:ext cx="194" cy="2477"/>
            </a:xfrm>
            <a:custGeom>
              <a:avLst/>
              <a:gdLst>
                <a:gd name="T0" fmla="*/ 68 w 82"/>
                <a:gd name="T1" fmla="*/ 30 h 1049"/>
                <a:gd name="T2" fmla="*/ 34 w 82"/>
                <a:gd name="T3" fmla="*/ 354 h 1049"/>
                <a:gd name="T4" fmla="*/ 22 w 82"/>
                <a:gd name="T5" fmla="*/ 449 h 1049"/>
                <a:gd name="T6" fmla="*/ 22 w 82"/>
                <a:gd name="T7" fmla="*/ 528 h 1049"/>
                <a:gd name="T8" fmla="*/ 18 w 82"/>
                <a:gd name="T9" fmla="*/ 562 h 1049"/>
                <a:gd name="T10" fmla="*/ 11 w 82"/>
                <a:gd name="T11" fmla="*/ 729 h 1049"/>
                <a:gd name="T12" fmla="*/ 11 w 82"/>
                <a:gd name="T13" fmla="*/ 830 h 1049"/>
                <a:gd name="T14" fmla="*/ 4 w 82"/>
                <a:gd name="T15" fmla="*/ 995 h 1049"/>
                <a:gd name="T16" fmla="*/ 35 w 82"/>
                <a:gd name="T17" fmla="*/ 1042 h 1049"/>
                <a:gd name="T18" fmla="*/ 76 w 82"/>
                <a:gd name="T19" fmla="*/ 10 h 1049"/>
                <a:gd name="T20" fmla="*/ 68 w 82"/>
                <a:gd name="T21" fmla="*/ 3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049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8859" name="Freeform 203"/>
            <p:cNvSpPr>
              <a:spLocks/>
            </p:cNvSpPr>
            <p:nvPr/>
          </p:nvSpPr>
          <p:spPr bwMode="auto">
            <a:xfrm>
              <a:off x="4926" y="631"/>
              <a:ext cx="431" cy="2487"/>
            </a:xfrm>
            <a:custGeom>
              <a:avLst/>
              <a:gdLst>
                <a:gd name="T0" fmla="*/ 20 w 183"/>
                <a:gd name="T1" fmla="*/ 1046 h 1053"/>
                <a:gd name="T2" fmla="*/ 2 w 183"/>
                <a:gd name="T3" fmla="*/ 1016 h 1053"/>
                <a:gd name="T4" fmla="*/ 48 w 183"/>
                <a:gd name="T5" fmla="*/ 30 h 1053"/>
                <a:gd name="T6" fmla="*/ 79 w 183"/>
                <a:gd name="T7" fmla="*/ 4 h 1053"/>
                <a:gd name="T8" fmla="*/ 165 w 183"/>
                <a:gd name="T9" fmla="*/ 10 h 1053"/>
                <a:gd name="T10" fmla="*/ 183 w 183"/>
                <a:gd name="T11" fmla="*/ 30 h 1053"/>
                <a:gd name="T12" fmla="*/ 132 w 183"/>
                <a:gd name="T13" fmla="*/ 1032 h 1053"/>
                <a:gd name="T14" fmla="*/ 115 w 183"/>
                <a:gd name="T15" fmla="*/ 1053 h 1053"/>
                <a:gd name="T16" fmla="*/ 20 w 183"/>
                <a:gd name="T17" fmla="*/ 104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05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274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43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8860" name="Freeform 204"/>
            <p:cNvSpPr>
              <a:spLocks/>
            </p:cNvSpPr>
            <p:nvPr/>
          </p:nvSpPr>
          <p:spPr bwMode="auto">
            <a:xfrm>
              <a:off x="4971" y="2031"/>
              <a:ext cx="318" cy="96"/>
            </a:xfrm>
            <a:custGeom>
              <a:avLst/>
              <a:gdLst>
                <a:gd name="T0" fmla="*/ 30 w 134"/>
                <a:gd name="T1" fmla="*/ 4 h 40"/>
                <a:gd name="T2" fmla="*/ 0 w 134"/>
                <a:gd name="T3" fmla="*/ 17 h 40"/>
                <a:gd name="T4" fmla="*/ 30 w 134"/>
                <a:gd name="T5" fmla="*/ 38 h 40"/>
                <a:gd name="T6" fmla="*/ 110 w 134"/>
                <a:gd name="T7" fmla="*/ 39 h 40"/>
                <a:gd name="T8" fmla="*/ 134 w 134"/>
                <a:gd name="T9" fmla="*/ 26 h 40"/>
                <a:gd name="T10" fmla="*/ 112 w 134"/>
                <a:gd name="T11" fmla="*/ 9 h 40"/>
                <a:gd name="T12" fmla="*/ 30 w 134"/>
                <a:gd name="T1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40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138" name="Freeform 205"/>
            <p:cNvSpPr>
              <a:spLocks/>
            </p:cNvSpPr>
            <p:nvPr/>
          </p:nvSpPr>
          <p:spPr bwMode="auto">
            <a:xfrm>
              <a:off x="4979" y="1852"/>
              <a:ext cx="345" cy="259"/>
            </a:xfrm>
            <a:custGeom>
              <a:avLst/>
              <a:gdLst>
                <a:gd name="T0" fmla="*/ 2147483647 w 146"/>
                <a:gd name="T1" fmla="*/ 2147483647 h 110"/>
                <a:gd name="T2" fmla="*/ 173986099 w 146"/>
                <a:gd name="T3" fmla="*/ 2147483647 h 110"/>
                <a:gd name="T4" fmla="*/ 0 w 146"/>
                <a:gd name="T5" fmla="*/ 2147483647 h 110"/>
                <a:gd name="T6" fmla="*/ 211573315 w 146"/>
                <a:gd name="T7" fmla="*/ 2147483647 h 110"/>
                <a:gd name="T8" fmla="*/ 2147483647 w 146"/>
                <a:gd name="T9" fmla="*/ 2147483647 h 110"/>
                <a:gd name="T10" fmla="*/ 2147483647 w 146"/>
                <a:gd name="T11" fmla="*/ 2147483647 h 110"/>
                <a:gd name="T12" fmla="*/ 2147483647 w 146"/>
                <a:gd name="T13" fmla="*/ 2147483647 h 110"/>
                <a:gd name="T14" fmla="*/ 2147483647 w 146"/>
                <a:gd name="T15" fmla="*/ 2147483647 h 110"/>
                <a:gd name="T16" fmla="*/ 2147483647 w 146"/>
                <a:gd name="T17" fmla="*/ 2107505436 h 110"/>
                <a:gd name="T18" fmla="*/ 2147483647 w 146"/>
                <a:gd name="T19" fmla="*/ 0 h 110"/>
                <a:gd name="T20" fmla="*/ 2147483647 w 146"/>
                <a:gd name="T21" fmla="*/ 2143382950 h 110"/>
                <a:gd name="T22" fmla="*/ 2147483647 w 146"/>
                <a:gd name="T23" fmla="*/ 2147483647 h 110"/>
                <a:gd name="T24" fmla="*/ 2147483647 w 146"/>
                <a:gd name="T25" fmla="*/ 2147483647 h 110"/>
                <a:gd name="T26" fmla="*/ 2147483647 w 146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110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Text als unstrukturierte Daten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Welche Stücke von Shakespeare enthalten die Worte </a:t>
            </a:r>
            <a:r>
              <a:rPr lang="de-DE" sz="2400" b="1" i="1" dirty="0" smtClean="0">
                <a:latin typeface="Lucida Grande" charset="0"/>
                <a:ea typeface="ＭＳ Ｐゴシック" charset="0"/>
              </a:rPr>
              <a:t>Brutus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400" i="1" dirty="0" smtClean="0">
                <a:latin typeface="Lucida Grande" charset="0"/>
                <a:ea typeface="ＭＳ Ｐゴシック" charset="0"/>
              </a:rPr>
              <a:t>UND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400" b="1" i="1" dirty="0" smtClean="0">
                <a:latin typeface="Lucida Grande" charset="0"/>
                <a:ea typeface="ＭＳ Ｐゴシック" charset="0"/>
              </a:rPr>
              <a:t>Caesar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aber </a:t>
            </a:r>
            <a:r>
              <a:rPr lang="de-DE" sz="2400" i="1" dirty="0" smtClean="0">
                <a:latin typeface="Lucida Grande" charset="0"/>
                <a:ea typeface="ＭＳ Ｐゴシック" charset="0"/>
              </a:rPr>
              <a:t>NICHT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400" b="1" i="1" dirty="0" err="1" smtClean="0">
                <a:latin typeface="Lucida Grande" charset="0"/>
                <a:ea typeface="ＭＳ Ｐゴシック" charset="0"/>
              </a:rPr>
              <a:t>Calpurnia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?</a:t>
            </a:r>
          </a:p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Verwendung von </a:t>
            </a:r>
            <a:r>
              <a:rPr lang="de-DE" sz="2400" dirty="0" err="1" smtClean="0">
                <a:latin typeface="Times New Roman" charset="0"/>
                <a:ea typeface="ＭＳ Ｐゴシック" charset="0"/>
              </a:rPr>
              <a:t>grep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um alle Stücke von Shakespeare mit </a:t>
            </a:r>
            <a:r>
              <a:rPr lang="de-DE" sz="2400" b="1" i="1" dirty="0" smtClean="0">
                <a:latin typeface="Lucida Grande" charset="0"/>
                <a:ea typeface="ＭＳ Ｐゴシック" charset="0"/>
              </a:rPr>
              <a:t>Brutus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und </a:t>
            </a:r>
            <a:r>
              <a:rPr lang="de-DE" sz="2400" b="1" i="1" dirty="0" smtClean="0">
                <a:latin typeface="Lucida Grande" charset="0"/>
                <a:ea typeface="ＭＳ Ｐゴシック" charset="0"/>
              </a:rPr>
              <a:t>Caesar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zu finden, um dann Zeilen mit </a:t>
            </a:r>
            <a:r>
              <a:rPr lang="de-DE" sz="2400" b="1" i="1" dirty="0" err="1" smtClean="0">
                <a:latin typeface="Lucida Grande" charset="0"/>
                <a:ea typeface="ＭＳ Ｐゴシック" charset="0"/>
              </a:rPr>
              <a:t>Calpurnia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 zu entfernen?</a:t>
            </a:r>
          </a:p>
          <a:p>
            <a:pPr lvl="1" eaLnBrk="1" hangingPunct="1">
              <a:defRPr/>
            </a:pPr>
            <a:r>
              <a:rPr lang="de-DE" sz="2000" dirty="0" smtClean="0">
                <a:latin typeface="Lucida Grande" charset="0"/>
                <a:ea typeface="ＭＳ Ｐゴシック" charset="0"/>
              </a:rPr>
              <a:t>Langsam (für große Korpora)</a:t>
            </a:r>
          </a:p>
          <a:p>
            <a:pPr lvl="1" eaLnBrk="1" hangingPunct="1">
              <a:defRPr/>
            </a:pPr>
            <a:r>
              <a:rPr lang="de-DE" sz="2000" i="1" u="sng" dirty="0" smtClean="0">
                <a:latin typeface="Lucida Grande" charset="0"/>
                <a:ea typeface="ＭＳ Ｐゴシック" charset="0"/>
              </a:rPr>
              <a:t>NICHT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b="1" i="1" dirty="0" err="1" smtClean="0">
                <a:latin typeface="Lucida Grande" charset="0"/>
                <a:ea typeface="ＭＳ Ｐゴシック" charset="0"/>
              </a:rPr>
              <a:t>Calpurnia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 ist keinesfalls einfach zu behandeln</a:t>
            </a:r>
          </a:p>
          <a:p>
            <a:pPr lvl="1" eaLnBrk="1" hangingPunct="1">
              <a:defRPr/>
            </a:pPr>
            <a:r>
              <a:rPr lang="de-DE" sz="2000" dirty="0" smtClean="0">
                <a:latin typeface="Lucida Grande" charset="0"/>
                <a:ea typeface="ＭＳ Ｐゴシック" charset="0"/>
              </a:rPr>
              <a:t>Andere Operationen (z.B. Finde das Wort </a:t>
            </a:r>
            <a:r>
              <a:rPr lang="de-DE" sz="2000" b="1" i="1" dirty="0" err="1" smtClean="0">
                <a:latin typeface="Lucida Grande" charset="0"/>
                <a:ea typeface="ＭＳ Ｐゴシック" charset="0"/>
              </a:rPr>
              <a:t>romans</a:t>
            </a:r>
            <a:r>
              <a:rPr lang="de-DE" sz="2000" b="1" i="1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in der Nähe von</a:t>
            </a:r>
            <a:r>
              <a:rPr lang="de-DE" sz="2000" b="1" dirty="0" smtClean="0">
                <a:latin typeface="Lucida Grande" charset="0"/>
                <a:ea typeface="ＭＳ Ｐゴシック" charset="0"/>
              </a:rPr>
              <a:t> </a:t>
            </a:r>
            <a:r>
              <a:rPr lang="de-DE" sz="2000" b="1" i="1" dirty="0" err="1" smtClean="0">
                <a:latin typeface="Lucida Grande" charset="0"/>
                <a:ea typeface="ＭＳ Ｐゴシック" charset="0"/>
              </a:rPr>
              <a:t>countrymen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) sind mit </a:t>
            </a:r>
            <a:r>
              <a:rPr lang="de-DE" sz="2000" dirty="0" err="1" smtClean="0">
                <a:latin typeface="Lucida Grande" charset="0"/>
                <a:ea typeface="ＭＳ Ｐゴシック" charset="0"/>
              </a:rPr>
              <a:t>grep</a:t>
            </a:r>
            <a:r>
              <a:rPr lang="de-DE" sz="2000" dirty="0" smtClean="0">
                <a:latin typeface="Lucida Grande" charset="0"/>
                <a:ea typeface="ＭＳ Ｐゴシック" charset="0"/>
              </a:rPr>
              <a:t> nicht umsetzbar</a:t>
            </a:r>
          </a:p>
          <a:p>
            <a:pPr lvl="1" eaLnBrk="1" hangingPunct="1">
              <a:defRPr/>
            </a:pPr>
            <a:r>
              <a:rPr lang="de-DE" sz="2000" dirty="0" smtClean="0">
                <a:latin typeface="Lucida Grande" charset="0"/>
                <a:ea typeface="ＭＳ Ｐゴシック" charset="0"/>
              </a:rPr>
              <a:t>Bewertung von Ergebnissen gewünscht</a:t>
            </a:r>
          </a:p>
          <a:p>
            <a:pPr lvl="2" eaLnBrk="1" hangingPunct="1">
              <a:defRPr/>
            </a:pPr>
            <a:r>
              <a:rPr lang="de-DE" sz="1800" dirty="0" smtClean="0">
                <a:latin typeface="Lucida Grande" charset="0"/>
                <a:ea typeface="ＭＳ Ｐゴシック" charset="0"/>
              </a:rPr>
              <a:t>Kommt später</a:t>
            </a:r>
            <a:endParaRPr lang="de-DE" sz="1800" dirty="0">
              <a:latin typeface="Lucida Grande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11430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73B6AF8-9EC1-4449-99AC-EF7DD937C44F}" type="slidenum">
              <a:rPr lang="en-US" sz="1200"/>
              <a:pPr>
                <a:defRPr/>
              </a:pPr>
              <a:t>6</a:t>
            </a:fld>
            <a:endParaRPr lang="en-US" sz="1200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Term-Dokument-Inzidenzmatrix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638800" y="4885655"/>
            <a:ext cx="310966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smtClean="0">
                <a:latin typeface="Arial" charset="0"/>
              </a:rPr>
              <a:t>1 falls Dokument Wort enthält, sonst 0</a:t>
            </a:r>
            <a:endParaRPr lang="de-DE" i="1">
              <a:latin typeface="Arial" charset="0"/>
            </a:endParaRPr>
          </a:p>
        </p:txBody>
      </p:sp>
      <p:graphicFrame>
        <p:nvGraphicFramePr>
          <p:cNvPr id="1229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93244"/>
              </p:ext>
            </p:extLst>
          </p:nvPr>
        </p:nvGraphicFramePr>
        <p:xfrm>
          <a:off x="762000" y="1340768"/>
          <a:ext cx="7637463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Arbeitsblatt" r:id="rId3" imgW="11264900" imgH="4191000" progId="Excel.Sheet.8">
                  <p:embed/>
                </p:oleObj>
              </mc:Choice>
              <mc:Fallback>
                <p:oleObj name="Arbeitsblatt" r:id="rId3" imgW="11264900" imgH="4191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40768"/>
                        <a:ext cx="7637463" cy="336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4267200" y="3050505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" y="5031705"/>
            <a:ext cx="3978275" cy="70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 i="1" smtClean="0">
                <a:latin typeface="Arial" charset="0"/>
              </a:rPr>
              <a:t>Brutus</a:t>
            </a:r>
            <a:r>
              <a:rPr lang="de-DE" sz="2000" i="1" smtClean="0">
                <a:latin typeface="Arial" charset="0"/>
              </a:rPr>
              <a:t> UND </a:t>
            </a:r>
            <a:r>
              <a:rPr lang="de-DE" sz="2000" b="1" i="1" smtClean="0">
                <a:latin typeface="Arial" charset="0"/>
              </a:rPr>
              <a:t>Caesar</a:t>
            </a:r>
            <a:r>
              <a:rPr lang="de-DE" sz="2000" i="1" smtClean="0">
                <a:latin typeface="Arial" charset="0"/>
              </a:rPr>
              <a:t> aber NICHT </a:t>
            </a:r>
            <a:r>
              <a:rPr lang="de-DE" sz="2000" b="1" i="1" smtClean="0">
                <a:latin typeface="Arial" charset="0"/>
              </a:rPr>
              <a:t>Calpurnia</a:t>
            </a:r>
            <a:endParaRPr lang="de-DE" sz="20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64560"/>
            <a:ext cx="3810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F1F4AA2-7B81-CF42-AA85-F05B387F6B79}" type="slidenum">
              <a:rPr lang="en-US" sz="120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Inzidenzvektoren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latin typeface="Lucida Grande" charset="0"/>
                <a:ea typeface="ＭＳ Ｐゴシック" charset="0"/>
              </a:rPr>
              <a:t>Wir haben einen 0/1-Vektor für jeden Term</a:t>
            </a:r>
          </a:p>
          <a:p>
            <a:pPr eaLnBrk="1" hangingPunct="1">
              <a:defRPr/>
            </a:pPr>
            <a:r>
              <a:rPr lang="de-DE" sz="2400" smtClean="0">
                <a:latin typeface="Lucida Grande" charset="0"/>
                <a:ea typeface="ＭＳ Ｐゴシック" charset="0"/>
              </a:rPr>
              <a:t>Zur Beantwortung der Anfrage: Nehme die Vektoren von </a:t>
            </a:r>
            <a:r>
              <a:rPr lang="de-DE" sz="2400" b="1" i="1" smtClean="0">
                <a:latin typeface="Lucida Grande" charset="0"/>
                <a:ea typeface="ＭＳ Ｐゴシック" charset="0"/>
              </a:rPr>
              <a:t>Brutus, Caesar</a:t>
            </a:r>
            <a:r>
              <a:rPr lang="de-DE" sz="2400" smtClean="0">
                <a:latin typeface="Lucida Grande" charset="0"/>
                <a:ea typeface="ＭＳ Ｐゴシック" charset="0"/>
              </a:rPr>
              <a:t> and </a:t>
            </a:r>
            <a:r>
              <a:rPr lang="de-DE" sz="2400" b="1" i="1" smtClean="0">
                <a:latin typeface="Lucida Grande" charset="0"/>
                <a:ea typeface="ＭＳ Ｐゴシック" charset="0"/>
              </a:rPr>
              <a:t>Calpurnia</a:t>
            </a:r>
            <a:r>
              <a:rPr lang="de-DE" sz="2400" smtClean="0">
                <a:latin typeface="Lucida Grande" charset="0"/>
                <a:ea typeface="ＭＳ Ｐゴシック" charset="0"/>
              </a:rPr>
              <a:t> (komplementiert) </a:t>
            </a:r>
            <a:r>
              <a:rPr lang="de-DE" sz="2400" smtClean="0">
                <a:latin typeface="Lucida Grande" charset="0"/>
                <a:ea typeface="ＭＳ Ｐゴシック" charset="0"/>
                <a:sym typeface="ZapfDingbats" charset="0"/>
              </a:rPr>
              <a:t></a:t>
            </a:r>
            <a:r>
              <a:rPr lang="de-DE" sz="2400" smtClean="0">
                <a:latin typeface="Lucida Grande" charset="0"/>
                <a:ea typeface="ＭＳ Ｐゴシック" charset="0"/>
              </a:rPr>
              <a:t> bitweises </a:t>
            </a:r>
            <a:r>
              <a:rPr lang="de-DE" sz="2400" i="1" smtClean="0">
                <a:latin typeface="Lucida Grande" charset="0"/>
                <a:ea typeface="ＭＳ Ｐゴシック" charset="0"/>
              </a:rPr>
              <a:t>UND</a:t>
            </a:r>
            <a:r>
              <a:rPr lang="de-DE" sz="2400" smtClean="0">
                <a:latin typeface="Lucida Grande" charset="0"/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de-DE" sz="2400" smtClean="0">
                <a:latin typeface="Lucida Grande" charset="0"/>
                <a:ea typeface="ＭＳ Ｐゴシック" charset="0"/>
              </a:rPr>
              <a:t>110100 </a:t>
            </a:r>
            <a:r>
              <a:rPr lang="de-DE" sz="2400" i="1" smtClean="0">
                <a:latin typeface="Lucida Grande" charset="0"/>
                <a:ea typeface="ＭＳ Ｐゴシック" charset="0"/>
              </a:rPr>
              <a:t>UND</a:t>
            </a:r>
            <a:r>
              <a:rPr lang="de-DE" sz="2400" smtClean="0">
                <a:latin typeface="Lucida Grande" charset="0"/>
                <a:ea typeface="ＭＳ Ｐゴシック" charset="0"/>
              </a:rPr>
              <a:t> 110111 </a:t>
            </a:r>
            <a:r>
              <a:rPr lang="de-DE" sz="2400" i="1" smtClean="0">
                <a:latin typeface="Lucida Grande" charset="0"/>
                <a:ea typeface="ＭＳ Ｐゴシック" charset="0"/>
              </a:rPr>
              <a:t>UND</a:t>
            </a:r>
            <a:r>
              <a:rPr lang="de-DE" sz="2400" smtClean="0">
                <a:latin typeface="Lucida Grande" charset="0"/>
                <a:ea typeface="ＭＳ Ｐゴシック" charset="0"/>
              </a:rPr>
              <a:t> 101111 = 100100. </a:t>
            </a:r>
            <a:endParaRPr lang="de-DE" sz="2400">
              <a:latin typeface="Lucida Grande" charset="0"/>
              <a:ea typeface="ＭＳ Ｐゴシック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0" y="5031705"/>
            <a:ext cx="3978275" cy="70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 i="1" smtClean="0">
                <a:latin typeface="Arial" charset="0"/>
              </a:rPr>
              <a:t>Brutus</a:t>
            </a:r>
            <a:r>
              <a:rPr lang="de-DE" sz="2000" i="1" smtClean="0">
                <a:latin typeface="Arial" charset="0"/>
              </a:rPr>
              <a:t> UND </a:t>
            </a:r>
            <a:r>
              <a:rPr lang="de-DE" sz="2000" b="1" i="1" smtClean="0">
                <a:latin typeface="Arial" charset="0"/>
              </a:rPr>
              <a:t>Caesar</a:t>
            </a:r>
            <a:r>
              <a:rPr lang="de-DE" sz="2000" i="1" smtClean="0">
                <a:latin typeface="Arial" charset="0"/>
              </a:rPr>
              <a:t> aber NICHT </a:t>
            </a:r>
            <a:r>
              <a:rPr lang="de-DE" sz="2000" b="1" i="1" smtClean="0">
                <a:latin typeface="Arial" charset="0"/>
              </a:rPr>
              <a:t>Calpurnia</a:t>
            </a:r>
            <a:endParaRPr lang="de-DE" sz="20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BC1E926-85C5-A940-9390-AD62AC5C35B1}" type="slidenum">
              <a:rPr lang="en-US" sz="120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Antworten im Kontext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4488"/>
            <a:ext cx="8077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400" dirty="0">
                <a:latin typeface="Arial" charset="0"/>
                <a:ea typeface="ＭＳ Ｐゴシック" charset="0"/>
              </a:rPr>
              <a:t>Antony and Cleopatra,</a:t>
            </a:r>
            <a:r>
              <a:rPr lang="en-US" sz="3400" dirty="0">
                <a:latin typeface="Lucida Grande" charset="0"/>
                <a:ea typeface="ＭＳ Ｐゴシック" charset="0"/>
              </a:rPr>
              <a:t> </a:t>
            </a:r>
            <a:r>
              <a:rPr lang="en-US" sz="3400" dirty="0">
                <a:latin typeface="Arial" charset="0"/>
                <a:ea typeface="ＭＳ Ｐゴシック" charset="0"/>
              </a:rPr>
              <a:t>Act III, Scene ii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i="1" dirty="0">
                <a:latin typeface="Arial" charset="0"/>
                <a:ea typeface="ＭＳ Ｐゴシック" charset="0"/>
              </a:rPr>
              <a:t>Agrippa</a:t>
            </a:r>
            <a:r>
              <a:rPr lang="en-US" sz="1800" dirty="0">
                <a:latin typeface="Arial" charset="0"/>
                <a:ea typeface="ＭＳ Ｐゴシック" charset="0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charset="0"/>
              </a:rPr>
              <a:t>Enobarbus</a:t>
            </a:r>
            <a:r>
              <a:rPr lang="en-US" sz="1800" dirty="0">
                <a:latin typeface="Arial" charset="0"/>
                <a:ea typeface="ＭＳ Ｐゴシック" charset="0"/>
              </a:rPr>
              <a:t>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charset="0"/>
              </a:rPr>
              <a:t>Caesar</a:t>
            </a:r>
            <a:r>
              <a:rPr lang="en-US" sz="1800" dirty="0">
                <a:latin typeface="Arial" charset="0"/>
                <a:ea typeface="ＭＳ Ｐゴシック" charset="0"/>
              </a:rPr>
              <a:t> dead,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                           He cried almost to roaring; and he wept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charset="0"/>
              </a:rPr>
              <a:t>Brutus</a:t>
            </a:r>
            <a:r>
              <a:rPr lang="en-US" sz="1800" dirty="0">
                <a:latin typeface="Arial" charset="0"/>
                <a:ea typeface="ＭＳ Ｐゴシック" charset="0"/>
              </a:rPr>
              <a:t> slain.</a:t>
            </a:r>
          </a:p>
          <a:p>
            <a:pPr eaLnBrk="1" hangingPunct="1"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3400" dirty="0">
                <a:latin typeface="Arial" charset="0"/>
                <a:ea typeface="ＭＳ Ｐゴシック" charset="0"/>
              </a:rPr>
              <a:t>Hamlet, Act III, Scene ii</a:t>
            </a:r>
            <a:endParaRPr lang="en-US" sz="1700" dirty="0">
              <a:latin typeface="Arial" charset="0"/>
              <a:ea typeface="ＭＳ Ｐゴシック" charset="0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1800" i="1" dirty="0">
                <a:latin typeface="Arial" charset="0"/>
                <a:ea typeface="ＭＳ Ｐゴシック" charset="0"/>
              </a:rPr>
              <a:t>Lord Polonius:</a:t>
            </a:r>
            <a:r>
              <a:rPr lang="en-US" sz="1800" dirty="0">
                <a:latin typeface="Arial" charset="0"/>
                <a:ea typeface="ＭＳ Ｐゴシック" charset="0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charset="0"/>
              </a:rPr>
              <a:t>Caesar</a:t>
            </a:r>
            <a:r>
              <a:rPr lang="en-US" sz="1800" dirty="0">
                <a:latin typeface="Arial" charset="0"/>
                <a:ea typeface="ＭＳ Ｐゴシック" charset="0"/>
              </a:rPr>
              <a:t> I was killed 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' the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charset="0"/>
              </a:rPr>
              <a:t>Brutus</a:t>
            </a:r>
            <a:r>
              <a:rPr lang="en-US" sz="1800" dirty="0">
                <a:latin typeface="Arial" charset="0"/>
                <a:ea typeface="ＭＳ Ｐゴシック" charset="0"/>
              </a:rPr>
              <a:t> killed me.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347864" y="3164776"/>
            <a:ext cx="4923226" cy="1200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dirty="0" smtClean="0">
                <a:latin typeface="Arial" charset="0"/>
              </a:rPr>
              <a:t>Lineare Suche des Teilausschnitts </a:t>
            </a:r>
            <a:br>
              <a:rPr lang="de-DE" i="1" dirty="0" smtClean="0">
                <a:latin typeface="Arial" charset="0"/>
              </a:rPr>
            </a:br>
            <a:r>
              <a:rPr lang="de-DE" i="1" dirty="0" smtClean="0">
                <a:latin typeface="Arial" charset="0"/>
              </a:rPr>
              <a:t>könnte schon zu langsam sein </a:t>
            </a:r>
            <a:br>
              <a:rPr lang="de-DE" i="1" dirty="0" smtClean="0">
                <a:latin typeface="Arial" charset="0"/>
              </a:rPr>
            </a:br>
            <a:r>
              <a:rPr lang="de-DE" i="1" dirty="0" smtClean="0">
                <a:latin typeface="Arial" charset="0"/>
                <a:sym typeface="Wingdings"/>
              </a:rPr>
              <a:t> Positionen auch abspeichern</a:t>
            </a:r>
            <a:endParaRPr lang="de-DE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24272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7028E4F-76F7-3C4D-B88E-C13C6D8EBE8D}" type="slidenum">
              <a:rPr lang="en-US" sz="1400"/>
              <a:pPr>
                <a:defRPr/>
              </a:pPr>
              <a:t>9</a:t>
            </a:fld>
            <a:endParaRPr lang="en-US" sz="1400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Lucida Grande" charset="0"/>
                <a:ea typeface="ＭＳ Ｐゴシック" charset="0"/>
              </a:rPr>
              <a:t>Größere Korpora</a:t>
            </a:r>
            <a:endParaRPr lang="de-DE">
              <a:latin typeface="Lucida Grande" charset="0"/>
              <a:ea typeface="ＭＳ Ｐゴシック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Betrachte </a:t>
            </a:r>
            <a:r>
              <a:rPr lang="de-DE" sz="2400" i="1" dirty="0" smtClean="0">
                <a:latin typeface="Lucida Grande" charset="0"/>
                <a:ea typeface="ＭＳ Ｐゴシック" charset="0"/>
              </a:rPr>
              <a:t>N 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= 1M Dokumente, jedes mit </a:t>
            </a:r>
            <a:br>
              <a:rPr lang="de-DE" sz="2400" dirty="0" smtClean="0">
                <a:latin typeface="Lucida Grande" charset="0"/>
                <a:ea typeface="ＭＳ Ｐゴシック" charset="0"/>
              </a:rPr>
            </a:br>
            <a:r>
              <a:rPr lang="de-DE" sz="2400" dirty="0" smtClean="0">
                <a:latin typeface="Lucida Grande" charset="0"/>
                <a:ea typeface="ＭＳ Ｐゴシック" charset="0"/>
              </a:rPr>
              <a:t>ca. 1K Termen</a:t>
            </a:r>
          </a:p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Das ergibt bei 6 Bytes/Term einschl. Leerzeichen und Interpunktionszeichen</a:t>
            </a:r>
          </a:p>
          <a:p>
            <a:pPr lvl="1" eaLnBrk="1" hangingPunct="1">
              <a:defRPr/>
            </a:pPr>
            <a:r>
              <a:rPr lang="de-DE" sz="2000" dirty="0" smtClean="0">
                <a:latin typeface="Lucida Grande" charset="0"/>
                <a:ea typeface="ＭＳ Ｐゴシック" charset="0"/>
              </a:rPr>
              <a:t>6GB Daten für alle Dokumente</a:t>
            </a:r>
          </a:p>
          <a:p>
            <a:pPr eaLnBrk="1" hangingPunct="1">
              <a:defRPr/>
            </a:pPr>
            <a:r>
              <a:rPr lang="de-DE" sz="2400" dirty="0" smtClean="0">
                <a:latin typeface="Lucida Grande" charset="0"/>
                <a:ea typeface="ＭＳ Ｐゴシック" charset="0"/>
              </a:rPr>
              <a:t>Sagen wir, es gibt darunter </a:t>
            </a:r>
            <a:r>
              <a:rPr lang="de-DE" sz="2400" i="1" dirty="0" smtClean="0">
                <a:latin typeface="Lucida Grande" charset="0"/>
                <a:ea typeface="ＭＳ Ｐゴシック" charset="0"/>
              </a:rPr>
              <a:t>m </a:t>
            </a:r>
            <a:r>
              <a:rPr lang="de-DE" sz="2400" dirty="0" smtClean="0">
                <a:latin typeface="Lucida Grande" charset="0"/>
                <a:ea typeface="ＭＳ Ｐゴシック" charset="0"/>
              </a:rPr>
              <a:t>= 500K unterschiedliche Terme</a:t>
            </a:r>
            <a:endParaRPr lang="de-DE" sz="2400" dirty="0">
              <a:latin typeface="Lucida Grande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1767</Words>
  <Application>Microsoft Macintosh PowerPoint</Application>
  <PresentationFormat>Bildschirmpräsentation (4:3)</PresentationFormat>
  <Paragraphs>434</Paragraphs>
  <Slides>44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47" baseType="lpstr">
      <vt:lpstr>7_Standarddesign</vt:lpstr>
      <vt:lpstr>Arbeitsblatt</vt:lpstr>
      <vt:lpstr>Worksheet</vt:lpstr>
      <vt:lpstr>Non-Standard-Datenbanken</vt:lpstr>
      <vt:lpstr>Non-Standard-Datenbanken</vt:lpstr>
      <vt:lpstr>Non-Standard-Datenbanken</vt:lpstr>
      <vt:lpstr>PowerPoint-Präsentation</vt:lpstr>
      <vt:lpstr>Text als unstrukturierte Daten</vt:lpstr>
      <vt:lpstr>Term-Dokument-Inzidenzmatrix</vt:lpstr>
      <vt:lpstr>Inzidenzvektoren</vt:lpstr>
      <vt:lpstr>Antworten im Kontext</vt:lpstr>
      <vt:lpstr>Größere Korpora</vt:lpstr>
      <vt:lpstr>Inzidenzmatrix viel zu groß</vt:lpstr>
      <vt:lpstr>Invertierter Index</vt:lpstr>
      <vt:lpstr>Invertierter Index</vt:lpstr>
      <vt:lpstr>Konstruktion des invertierten Index</vt:lpstr>
      <vt:lpstr>Indexierungsschritte</vt:lpstr>
      <vt:lpstr> </vt:lpstr>
      <vt:lpstr> </vt:lpstr>
      <vt:lpstr>Umsetzung in SQL?</vt:lpstr>
      <vt:lpstr> </vt:lpstr>
      <vt:lpstr>Anfrageverarbeitung: UND</vt:lpstr>
      <vt:lpstr>Die Verschmelzung</vt:lpstr>
      <vt:lpstr>Non-Standard-Datenbanken</vt:lpstr>
      <vt:lpstr>Phrasale Anfragen</vt:lpstr>
      <vt:lpstr>Erster Versuch: Zweiwort-Indexe</vt:lpstr>
      <vt:lpstr>Längere Phrasenanfragen</vt:lpstr>
      <vt:lpstr>Denkaufgabe:   </vt:lpstr>
      <vt:lpstr>Positionsbezogene Indexe</vt:lpstr>
      <vt:lpstr>Beispiel: Positionsbezogener Index</vt:lpstr>
      <vt:lpstr>Verarbeitung einer Phrasenanfrage</vt:lpstr>
      <vt:lpstr>Denkaufgabe:   </vt:lpstr>
      <vt:lpstr>Platzhalter-Anfragen: *</vt:lpstr>
      <vt:lpstr>Denkaufgabe:   </vt:lpstr>
      <vt:lpstr>Platzhalter-Anfragen</vt:lpstr>
      <vt:lpstr>Denkaufgabe:   </vt:lpstr>
      <vt:lpstr>B-Bäume für *’ne am Ende der Anfrage</vt:lpstr>
      <vt:lpstr>Permuterm-Index</vt:lpstr>
      <vt:lpstr>Denkaufgabe:   </vt:lpstr>
      <vt:lpstr>Permuterm-Anfrageverarbeitung</vt:lpstr>
      <vt:lpstr>Bigramm-Indexe</vt:lpstr>
      <vt:lpstr>Beispiel: Bigramm-Index</vt:lpstr>
      <vt:lpstr>Verarbeitung von n-Gramm-Platzhaltern</vt:lpstr>
      <vt:lpstr>Non-Standard-Datenbanken</vt:lpstr>
      <vt:lpstr>PowerPoint-Präsentation</vt:lpstr>
      <vt:lpstr>Native Techniques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670</cp:revision>
  <dcterms:created xsi:type="dcterms:W3CDTF">2010-04-27T12:26:40Z</dcterms:created>
  <dcterms:modified xsi:type="dcterms:W3CDTF">2014-11-11T20:54:41Z</dcterms:modified>
</cp:coreProperties>
</file>