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3"/>
  </p:notesMasterIdLst>
  <p:handoutMasterIdLst>
    <p:handoutMasterId r:id="rId104"/>
  </p:handoutMasterIdLst>
  <p:sldIdLst>
    <p:sldId id="273" r:id="rId2"/>
    <p:sldId id="537" r:id="rId3"/>
    <p:sldId id="728" r:id="rId4"/>
    <p:sldId id="680" r:id="rId5"/>
    <p:sldId id="681" r:id="rId6"/>
    <p:sldId id="682" r:id="rId7"/>
    <p:sldId id="683" r:id="rId8"/>
    <p:sldId id="684" r:id="rId9"/>
    <p:sldId id="767" r:id="rId10"/>
    <p:sldId id="687" r:id="rId11"/>
    <p:sldId id="686" r:id="rId12"/>
    <p:sldId id="651" r:id="rId13"/>
    <p:sldId id="807" r:id="rId14"/>
    <p:sldId id="689" r:id="rId15"/>
    <p:sldId id="691" r:id="rId16"/>
    <p:sldId id="692" r:id="rId17"/>
    <p:sldId id="799" r:id="rId18"/>
    <p:sldId id="806" r:id="rId19"/>
    <p:sldId id="800" r:id="rId20"/>
    <p:sldId id="803" r:id="rId21"/>
    <p:sldId id="694" r:id="rId22"/>
    <p:sldId id="695" r:id="rId23"/>
    <p:sldId id="696" r:id="rId24"/>
    <p:sldId id="697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711" r:id="rId38"/>
    <p:sldId id="713" r:id="rId39"/>
    <p:sldId id="768" r:id="rId40"/>
    <p:sldId id="719" r:id="rId41"/>
    <p:sldId id="720" r:id="rId42"/>
    <p:sldId id="721" r:id="rId43"/>
    <p:sldId id="722" r:id="rId44"/>
    <p:sldId id="723" r:id="rId45"/>
    <p:sldId id="724" r:id="rId46"/>
    <p:sldId id="798" r:id="rId47"/>
    <p:sldId id="788" r:id="rId48"/>
    <p:sldId id="802" r:id="rId49"/>
    <p:sldId id="808" r:id="rId50"/>
    <p:sldId id="809" r:id="rId51"/>
    <p:sldId id="810" r:id="rId52"/>
    <p:sldId id="811" r:id="rId53"/>
    <p:sldId id="812" r:id="rId54"/>
    <p:sldId id="813" r:id="rId55"/>
    <p:sldId id="814" r:id="rId56"/>
    <p:sldId id="815" r:id="rId57"/>
    <p:sldId id="816" r:id="rId58"/>
    <p:sldId id="817" r:id="rId59"/>
    <p:sldId id="818" r:id="rId60"/>
    <p:sldId id="819" r:id="rId61"/>
    <p:sldId id="820" r:id="rId62"/>
    <p:sldId id="821" r:id="rId63"/>
    <p:sldId id="822" r:id="rId64"/>
    <p:sldId id="801" r:id="rId65"/>
    <p:sldId id="730" r:id="rId66"/>
    <p:sldId id="731" r:id="rId67"/>
    <p:sldId id="732" r:id="rId68"/>
    <p:sldId id="734" r:id="rId69"/>
    <p:sldId id="835" r:id="rId70"/>
    <p:sldId id="735" r:id="rId71"/>
    <p:sldId id="736" r:id="rId72"/>
    <p:sldId id="884" r:id="rId73"/>
    <p:sldId id="885" r:id="rId74"/>
    <p:sldId id="836" r:id="rId75"/>
    <p:sldId id="739" r:id="rId76"/>
    <p:sldId id="741" r:id="rId77"/>
    <p:sldId id="742" r:id="rId78"/>
    <p:sldId id="743" r:id="rId79"/>
    <p:sldId id="882" r:id="rId80"/>
    <p:sldId id="745" r:id="rId81"/>
    <p:sldId id="837" r:id="rId82"/>
    <p:sldId id="838" r:id="rId83"/>
    <p:sldId id="839" r:id="rId84"/>
    <p:sldId id="883" r:id="rId85"/>
    <p:sldId id="841" r:id="rId86"/>
    <p:sldId id="886" r:id="rId87"/>
    <p:sldId id="880" r:id="rId88"/>
    <p:sldId id="878" r:id="rId89"/>
    <p:sldId id="867" r:id="rId90"/>
    <p:sldId id="868" r:id="rId91"/>
    <p:sldId id="869" r:id="rId92"/>
    <p:sldId id="870" r:id="rId93"/>
    <p:sldId id="871" r:id="rId94"/>
    <p:sldId id="872" r:id="rId95"/>
    <p:sldId id="873" r:id="rId96"/>
    <p:sldId id="874" r:id="rId97"/>
    <p:sldId id="875" r:id="rId98"/>
    <p:sldId id="876" r:id="rId99"/>
    <p:sldId id="877" r:id="rId100"/>
    <p:sldId id="823" r:id="rId101"/>
    <p:sldId id="750" r:id="rId10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7" autoAdjust="0"/>
    <p:restoredTop sz="94606" autoAdjust="0"/>
  </p:normalViewPr>
  <p:slideViewPr>
    <p:cSldViewPr>
      <p:cViewPr varScale="1">
        <p:scale>
          <a:sx n="108" d="100"/>
          <a:sy n="108" d="100"/>
        </p:scale>
        <p:origin x="-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handoutMaster" Target="handoutMasters/handoutMaster1.xml"/><Relationship Id="rId105" Type="http://schemas.openxmlformats.org/officeDocument/2006/relationships/printerSettings" Target="printerSettings/printerSettings1.bin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43504630631531"/>
          <c:y val="0.0841941919209422"/>
          <c:w val="0.903098444618313"/>
          <c:h val="0.729398003088042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183208"/>
        <c:axId val="-2080189816"/>
      </c:lineChart>
      <c:catAx>
        <c:axId val="-2080183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80189816"/>
        <c:crosses val="autoZero"/>
        <c:auto val="1"/>
        <c:lblAlgn val="ctr"/>
        <c:lblOffset val="100"/>
        <c:noMultiLvlLbl val="0"/>
      </c:catAx>
      <c:valAx>
        <c:axId val="-2080189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-20801832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13.01.15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13.01.15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48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48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20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35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B02D1-56FD-4FA2-BDCF-9E88801028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They used a very simple notion of time in this chapter</a:t>
            </a:r>
          </a:p>
          <a:p>
            <a:pPr>
              <a:spcBef>
                <a:spcPct val="0"/>
              </a:spcBef>
            </a:pPr>
            <a:r>
              <a:rPr lang="en-US" smtClean="0"/>
              <a:t>This is different from the domain of </a:t>
            </a:r>
            <a:r>
              <a:rPr lang="en-US" b="1" smtClean="0"/>
              <a:t>intervals</a:t>
            </a:r>
          </a:p>
          <a:p>
            <a:pPr marL="0" lvl="1">
              <a:spcBef>
                <a:spcPct val="0"/>
              </a:spcBef>
            </a:pPr>
            <a:r>
              <a:rPr lang="en-US" smtClean="0"/>
              <a:t>Linear or non-linear: single line or tree like</a:t>
            </a:r>
          </a:p>
          <a:p>
            <a:pPr>
              <a:spcBef>
                <a:spcPct val="0"/>
              </a:spcBef>
            </a:pPr>
            <a:r>
              <a:rPr lang="en-US" smtClean="0"/>
              <a:t>the majority of the results in this chapter that we are going to talk about continue to hold independent of the above choices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A3E145-050C-463A-B5C4-31AFE63F30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How to represent the notion of time in a relational database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84B40F-13EB-4172-B8B8-FC401C2FAF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smtClean="0"/>
              <a:t>X</a:t>
            </a:r>
            <a:r>
              <a:rPr lang="en-US" smtClean="0"/>
              <a:t> → </a:t>
            </a:r>
            <a:r>
              <a:rPr lang="en-US" i="1" smtClean="0"/>
              <a:t>Y</a:t>
            </a:r>
            <a:r>
              <a:rPr lang="en-US" smtClean="0"/>
              <a:t>      if and only if each </a:t>
            </a:r>
            <a:r>
              <a:rPr lang="en-US" i="1" smtClean="0"/>
              <a:t>X</a:t>
            </a:r>
            <a:r>
              <a:rPr lang="en-US" smtClean="0"/>
              <a:t> value is associated with precisely one </a:t>
            </a:r>
            <a:r>
              <a:rPr lang="en-US" i="1" smtClean="0"/>
              <a:t>Y</a:t>
            </a:r>
            <a:r>
              <a:rPr lang="en-US" smtClean="0"/>
              <a:t>  value.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B0728-36EF-4775-9565-FAFECE5665E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Up to this point query languages based on logic</a:t>
            </a:r>
          </a:p>
          <a:p>
            <a:pPr>
              <a:spcBef>
                <a:spcPct val="0"/>
              </a:spcBef>
            </a:pPr>
            <a:r>
              <a:rPr lang="en-US" smtClean="0"/>
              <a:t>Now temporal extensions of more practical query languages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00817-7A15-43B3-A239-EB2F01305F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13.01.15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5D188BD-FC30-4258-9604-45C110ED5B95}" type="datetimeFigureOut">
              <a:rPr lang="en-US" smtClean="0"/>
              <a:pPr/>
              <a:t>13.01.15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A82C7-985F-41C9-8802-AD247CE05FA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5D188BD-FC30-4258-9604-45C110ED5B95}" type="datetimeFigureOut">
              <a:rPr lang="en-US" smtClean="0"/>
              <a:pPr/>
              <a:t>13.01.15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DA82C7-985F-41C9-8802-AD247CE05F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C6B98-145A-447F-810F-958B3268612E}" type="datetime1">
              <a:rPr lang="de-DE" smtClean="0"/>
              <a:pPr/>
              <a:t>13.01.15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Christian Matzat 14.Februar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5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8" r:id="rId4"/>
    <p:sldLayoutId id="2147484189" r:id="rId5"/>
    <p:sldLayoutId id="214748419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Relationship Id="rId3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Relationship Id="rId3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Temporale Daten und das relationale Modell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Intervalle: Mehrere Deutungen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Etwas gilt zu irgendeinem Zeitpunkt im Intervall </a:t>
            </a:r>
            <a:br>
              <a:rPr lang="de-DE" dirty="0" smtClean="0"/>
            </a:br>
            <a:r>
              <a:rPr lang="de-DE" dirty="0" smtClean="0"/>
              <a:t>(Unsicherheit)</a:t>
            </a:r>
          </a:p>
          <a:p>
            <a:r>
              <a:rPr lang="de-DE" dirty="0" smtClean="0"/>
              <a:t>Etwas gilt zu jedem Zeitpunkt des Intervalls</a:t>
            </a:r>
          </a:p>
          <a:p>
            <a:r>
              <a:rPr lang="de-DE" dirty="0" smtClean="0"/>
              <a:t>Etwas wurde als Wert über (alle) Zeitpunkte im Intervall bestimmt?</a:t>
            </a:r>
          </a:p>
          <a:p>
            <a:pPr lvl="1"/>
            <a:r>
              <a:rPr lang="de-DE" dirty="0" smtClean="0"/>
              <a:t>Beispiel: Inflation – hier DURING als Schlüssel!</a:t>
            </a:r>
          </a:p>
          <a:p>
            <a:r>
              <a:rPr lang="de-DE" dirty="0" smtClean="0"/>
              <a:t>Intervall</a:t>
            </a:r>
            <a:br>
              <a:rPr lang="de-DE" dirty="0" smtClean="0"/>
            </a:br>
            <a:r>
              <a:rPr lang="de-DE" dirty="0" smtClean="0"/>
              <a:t>definiert</a:t>
            </a:r>
            <a:br>
              <a:rPr lang="de-DE" dirty="0" smtClean="0"/>
            </a:br>
            <a:r>
              <a:rPr lang="de-DE" dirty="0" smtClean="0"/>
              <a:t>Periode</a:t>
            </a:r>
            <a:br>
              <a:rPr lang="de-DE" dirty="0" smtClean="0"/>
            </a:br>
            <a:r>
              <a:rPr lang="de-DE" dirty="0" smtClean="0"/>
              <a:t>in der höheren</a:t>
            </a:r>
            <a:br>
              <a:rPr lang="de-DE" dirty="0" smtClean="0"/>
            </a:br>
            <a:r>
              <a:rPr lang="de-DE" dirty="0" smtClean="0"/>
              <a:t>Skala</a:t>
            </a:r>
          </a:p>
          <a:p>
            <a:r>
              <a:rPr lang="de-DE" dirty="0" smtClean="0"/>
              <a:t>... weitere 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53935"/>
              </p:ext>
            </p:extLst>
          </p:nvPr>
        </p:nvGraphicFramePr>
        <p:xfrm>
          <a:off x="3275856" y="4077072"/>
          <a:ext cx="3600400" cy="206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" name="Drawing" r:id="rId3" imgW="4860000" imgH="3124800" progId="FLW3Drawing">
                  <p:embed/>
                </p:oleObj>
              </mc:Choice>
              <mc:Fallback>
                <p:oleObj name="Drawing" r:id="rId3" imgW="4860000" imgH="3124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3600400" cy="2061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6948264" y="4293096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/>
              <a:t>Einschränkung:</a:t>
            </a:r>
            <a:br>
              <a:rPr lang="de-DE" sz="1800" dirty="0" smtClean="0"/>
            </a:br>
            <a:r>
              <a:rPr lang="de-DE" sz="1800" dirty="0" smtClean="0"/>
              <a:t>keine „Lücken“</a:t>
            </a:r>
          </a:p>
          <a:p>
            <a:endParaRPr lang="de-DE" dirty="0"/>
          </a:p>
          <a:p>
            <a:r>
              <a:rPr lang="de-DE" sz="1800" dirty="0" smtClean="0"/>
              <a:t>Nicht einfach zu prüfen</a:t>
            </a:r>
            <a:endParaRPr lang="de-DE" sz="1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059832" y="3933056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4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Punkte bei der Datenmodellierung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Periodische Gültigkeit</a:t>
            </a:r>
          </a:p>
          <a:p>
            <a:r>
              <a:rPr lang="de-DE" sz="2400" dirty="0" smtClean="0"/>
              <a:t>Unsicherheit: </a:t>
            </a:r>
          </a:p>
          <a:p>
            <a:pPr lvl="1"/>
            <a:r>
              <a:rPr lang="de-DE" sz="2000" dirty="0" smtClean="0"/>
              <a:t>Gültigkeit zu mindestens einem Zeitpunkt in einem Intervall</a:t>
            </a:r>
          </a:p>
          <a:p>
            <a:r>
              <a:rPr lang="de-DE" sz="2400" dirty="0" smtClean="0"/>
              <a:t>Abhängigkeiten zwischen Anwendungszeitperioden bzw. Systemzeitperioden</a:t>
            </a:r>
          </a:p>
          <a:p>
            <a:pPr lvl="1"/>
            <a:r>
              <a:rPr lang="de-DE" sz="2000" dirty="0" smtClean="0"/>
              <a:t>Etwas gilt, nachdem/bis/bevor/während etwas anderes gilt, ohne dass die tatsächlichen Intervallgrenzen bekannt sind</a:t>
            </a:r>
          </a:p>
          <a:p>
            <a:r>
              <a:rPr lang="de-DE" sz="2400" dirty="0" smtClean="0"/>
              <a:t>Open-World-Annahme: Wenn etwas nicht als gültig eingetragen ist, ist es nicht notwendigerweise ungültig</a:t>
            </a:r>
          </a:p>
          <a:p>
            <a:r>
              <a:rPr lang="de-DE" sz="2400" dirty="0" smtClean="0"/>
              <a:t>Komplexere Zeitstrukturen</a:t>
            </a:r>
          </a:p>
          <a:p>
            <a:pPr lvl="1"/>
            <a:r>
              <a:rPr lang="de-DE" sz="2200" dirty="0" smtClean="0"/>
              <a:t>Verzweigende Zeit (</a:t>
            </a:r>
            <a:r>
              <a:rPr lang="de-DE" sz="2200" dirty="0" err="1" smtClean="0"/>
              <a:t>branching</a:t>
            </a:r>
            <a:r>
              <a:rPr lang="de-DE" sz="2200" dirty="0" smtClean="0"/>
              <a:t> time)</a:t>
            </a:r>
          </a:p>
          <a:p>
            <a:pPr lvl="1"/>
            <a:r>
              <a:rPr lang="de-DE" sz="2200" dirty="0" smtClean="0"/>
              <a:t>Dichte Zeitstrukturen</a:t>
            </a:r>
          </a:p>
          <a:p>
            <a:r>
              <a:rPr lang="de-DE" dirty="0" smtClean="0"/>
              <a:t>Repräsentation und Erkennung von Ereignissen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3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Aspekte und Ausblick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507288" cy="5328369"/>
          </a:xfrm>
        </p:spPr>
        <p:txBody>
          <a:bodyPr/>
          <a:lstStyle/>
          <a:p>
            <a:r>
              <a:rPr lang="de-DE" dirty="0" smtClean="0"/>
              <a:t>Zeit in </a:t>
            </a:r>
            <a:r>
              <a:rPr lang="de-DE" b="1" dirty="0" smtClean="0"/>
              <a:t>XML </a:t>
            </a:r>
            <a:r>
              <a:rPr lang="de-DE" dirty="0" smtClean="0"/>
              <a:t>(valid time / </a:t>
            </a:r>
            <a:r>
              <a:rPr lang="de-DE" dirty="0" err="1" smtClean="0"/>
              <a:t>transaction</a:t>
            </a:r>
            <a:r>
              <a:rPr lang="de-DE" dirty="0" smtClean="0"/>
              <a:t> time in </a:t>
            </a:r>
            <a:r>
              <a:rPr lang="de-DE" dirty="0" err="1" smtClean="0"/>
              <a:t>XPath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Ähnliche Prinzipien wie im relationalen Modell</a:t>
            </a:r>
          </a:p>
          <a:p>
            <a:r>
              <a:rPr lang="de-DE" dirty="0" smtClean="0"/>
              <a:t>Zeit auf der Ebene der </a:t>
            </a:r>
            <a:r>
              <a:rPr lang="de-DE" b="1" dirty="0" smtClean="0"/>
              <a:t>konzeptuellen Datenmodellierung</a:t>
            </a:r>
          </a:p>
          <a:p>
            <a:r>
              <a:rPr lang="de-DE" dirty="0" smtClean="0"/>
              <a:t>Deklarationen für </a:t>
            </a:r>
            <a:r>
              <a:rPr lang="de-DE" b="1" dirty="0" smtClean="0"/>
              <a:t>physikalische Ebene </a:t>
            </a:r>
            <a:r>
              <a:rPr lang="de-DE" dirty="0" smtClean="0"/>
              <a:t>von temporalen Datenbanken (z.B. Indexe)</a:t>
            </a:r>
          </a:p>
          <a:p>
            <a:r>
              <a:rPr lang="de-DE" b="1" dirty="0" smtClean="0"/>
              <a:t>Strom-orientierte Datenverarbeitung</a:t>
            </a:r>
          </a:p>
          <a:p>
            <a:pPr lvl="1"/>
            <a:r>
              <a:rPr lang="de-DE" dirty="0" smtClean="0"/>
              <a:t>Hohe Datenraten, Zwischendaten pro Fenster akkumulierend</a:t>
            </a:r>
          </a:p>
          <a:p>
            <a:pPr lvl="1"/>
            <a:r>
              <a:rPr lang="de-DE" dirty="0" smtClean="0"/>
              <a:t>Sekundärspeicher nötig, aber ggf. auch zu langsam, um Zwischenresultate aufzunehmen</a:t>
            </a:r>
          </a:p>
          <a:p>
            <a:pPr lvl="1"/>
            <a:r>
              <a:rPr lang="de-DE" dirty="0" smtClean="0"/>
              <a:t>Speicherbegrenzung und damit Approximation nötig</a:t>
            </a:r>
          </a:p>
        </p:txBody>
      </p:sp>
    </p:spTree>
    <p:extLst>
      <p:ext uri="{BB962C8B-B14F-4D97-AF65-F5344CB8AC3E}">
        <p14:creationId xmlns:p14="http://schemas.microsoft.com/office/powerpoint/2010/main" val="268442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Automatische Verschmelzung von Intervallen?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1371600" y="1397000"/>
          <a:ext cx="5257800" cy="3566160"/>
        </p:xfrm>
        <a:graphic>
          <a:graphicData uri="http://schemas.openxmlformats.org/drawingml/2006/table">
            <a:tbl>
              <a:tblPr/>
              <a:tblGrid>
                <a:gridCol w="2133600"/>
                <a:gridCol w="31242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PRESIDENT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[1974 : 1976]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[1977 : 1980]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[1981 : 1984]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[1985 : 1988]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[1993 : 1996]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[1997 : 2000]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[2009 : 2012]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[2013 : 2016]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1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 und Literaturhinweis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Die vorigen 9 Präsentationen </a:t>
            </a:r>
            <a:br>
              <a:rPr lang="de-DE" sz="1800" dirty="0" smtClean="0"/>
            </a:br>
            <a:r>
              <a:rPr lang="de-DE" sz="1800" dirty="0" smtClean="0"/>
              <a:t>sind in Anlehnung an Präsentationen </a:t>
            </a:r>
            <a:br>
              <a:rPr lang="de-DE" sz="1800" dirty="0" smtClean="0"/>
            </a:br>
            <a:r>
              <a:rPr lang="de-DE" sz="1800" dirty="0" smtClean="0"/>
              <a:t>von Hugh </a:t>
            </a:r>
            <a:r>
              <a:rPr lang="de-DE" sz="1800" dirty="0" err="1" smtClean="0"/>
              <a:t>Darwen</a:t>
            </a:r>
            <a:r>
              <a:rPr lang="de-DE" sz="1800" dirty="0"/>
              <a:t> </a:t>
            </a:r>
            <a:r>
              <a:rPr lang="de-DE" sz="1800" dirty="0" smtClean="0"/>
              <a:t>zu folgendem Buch</a:t>
            </a:r>
            <a:br>
              <a:rPr lang="de-DE" sz="1800" dirty="0" smtClean="0"/>
            </a:br>
            <a:r>
              <a:rPr lang="de-DE" sz="1800" dirty="0" smtClean="0"/>
              <a:t>gestaltet.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6" name="Bild 5" descr="41wompVxG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2" y="1196752"/>
            <a:ext cx="38953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Screen Shot 2014-11-23 at 22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558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300192" y="6211669"/>
            <a:ext cx="284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J.F. Allen, "</a:t>
            </a:r>
            <a:r>
              <a:rPr lang="de-DE" sz="1200" dirty="0" err="1">
                <a:solidFill>
                  <a:srgbClr val="0000FF"/>
                </a:solidFill>
              </a:rPr>
              <a:t>Maintaining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knowledge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temporal </a:t>
            </a:r>
            <a:r>
              <a:rPr lang="de-DE" sz="1200" dirty="0" err="1">
                <a:solidFill>
                  <a:srgbClr val="0000FF"/>
                </a:solidFill>
              </a:rPr>
              <a:t>intervals</a:t>
            </a:r>
            <a:r>
              <a:rPr lang="de-DE" sz="1200" dirty="0">
                <a:solidFill>
                  <a:srgbClr val="0000FF"/>
                </a:solidFill>
              </a:rPr>
              <a:t>", Communications of ACM 26(11), November </a:t>
            </a:r>
            <a:r>
              <a:rPr lang="de-DE" sz="1200" b="1" dirty="0">
                <a:solidFill>
                  <a:srgbClr val="FF0000"/>
                </a:solidFill>
              </a:rPr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268899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Dimensionen der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Gültigkeit aus Sicht der Anwendung</a:t>
            </a:r>
            <a:br>
              <a:rPr lang="de-DE" dirty="0" smtClean="0"/>
            </a:br>
            <a:r>
              <a:rPr lang="de-DE" dirty="0" smtClean="0"/>
              <a:t>(Gültigkeitszeit – valid time, Anwendungszeit, ...)</a:t>
            </a:r>
          </a:p>
          <a:p>
            <a:r>
              <a:rPr lang="de-DE" dirty="0" smtClean="0"/>
              <a:t>Zeitpunkt der Eintragung eines </a:t>
            </a:r>
            <a:r>
              <a:rPr lang="de-DE" dirty="0" err="1" smtClean="0"/>
              <a:t>Tupels</a:t>
            </a:r>
            <a:r>
              <a:rPr lang="de-DE" dirty="0" smtClean="0"/>
              <a:t> in die Datenbank</a:t>
            </a:r>
            <a:br>
              <a:rPr lang="de-DE" dirty="0" smtClean="0"/>
            </a:br>
            <a:r>
              <a:rPr lang="de-DE" dirty="0" smtClean="0"/>
              <a:t>„Bekannt“ aus Sicht des Systems</a:t>
            </a:r>
            <a:br>
              <a:rPr lang="de-DE" dirty="0" smtClean="0"/>
            </a:br>
            <a:r>
              <a:rPr lang="de-DE" dirty="0" smtClean="0"/>
              <a:t>Zeitpunkt, an dem ein neuer Wert eingetragen wird</a:t>
            </a:r>
          </a:p>
          <a:p>
            <a:r>
              <a:rPr lang="de-DE" dirty="0" smtClean="0"/>
              <a:t>(Transaktionszeit – </a:t>
            </a:r>
            <a:r>
              <a:rPr lang="de-DE" dirty="0" err="1" smtClean="0"/>
              <a:t>transaction</a:t>
            </a:r>
            <a:r>
              <a:rPr lang="de-DE" dirty="0" smtClean="0"/>
              <a:t> time, Systemzeit, ...)</a:t>
            </a:r>
          </a:p>
          <a:p>
            <a:r>
              <a:rPr lang="de-DE" dirty="0" err="1" smtClean="0"/>
              <a:t>Bitemporal</a:t>
            </a:r>
            <a:r>
              <a:rPr lang="de-DE" dirty="0" smtClean="0"/>
              <a:t>: Beides gleichzeitig repräsentiert</a:t>
            </a:r>
          </a:p>
          <a:p>
            <a:endParaRPr lang="de-DE" dirty="0" smtClean="0"/>
          </a:p>
          <a:p>
            <a:r>
              <a:rPr lang="de-DE" dirty="0" smtClean="0"/>
              <a:t>Auch möglich: benutzerdefinierte Zeitangaben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Seit langem untersuchtes Gebiet im Datenbankbereich</a:t>
            </a:r>
            <a:r>
              <a:rPr lang="de-DE" baseline="30000" dirty="0" smtClean="0"/>
              <a:t>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620769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R. </a:t>
            </a:r>
            <a:r>
              <a:rPr lang="de-DE" sz="1200" dirty="0">
                <a:solidFill>
                  <a:srgbClr val="0000FF"/>
                </a:solidFill>
              </a:rPr>
              <a:t>Snodgrass, The temporal </a:t>
            </a:r>
            <a:r>
              <a:rPr lang="de-DE" sz="1200" dirty="0" err="1">
                <a:solidFill>
                  <a:srgbClr val="0000FF"/>
                </a:solidFill>
              </a:rPr>
              <a:t>query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language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TQuel</a:t>
            </a:r>
            <a:r>
              <a:rPr lang="de-DE" sz="1200" dirty="0">
                <a:solidFill>
                  <a:srgbClr val="0000FF"/>
                </a:solidFill>
              </a:rPr>
              <a:t>, ACM Transactions on Database Systems (TODS) </a:t>
            </a:r>
            <a:r>
              <a:rPr lang="de-DE" sz="1200" dirty="0" smtClean="0">
                <a:solidFill>
                  <a:srgbClr val="0000FF"/>
                </a:solidFill>
              </a:rPr>
              <a:t>TODS, </a:t>
            </a:r>
            <a:r>
              <a:rPr lang="de-DE" sz="1200" dirty="0">
                <a:solidFill>
                  <a:srgbClr val="0000FF"/>
                </a:solidFill>
              </a:rPr>
              <a:t>12:2, </a:t>
            </a:r>
            <a:r>
              <a:rPr lang="de-DE" sz="1200" dirty="0" smtClean="0">
                <a:solidFill>
                  <a:srgbClr val="0000FF"/>
                </a:solidFill>
              </a:rPr>
              <a:t>pp. 247</a:t>
            </a:r>
            <a:r>
              <a:rPr lang="de-DE" sz="1200" dirty="0">
                <a:solidFill>
                  <a:srgbClr val="0000FF"/>
                </a:solidFill>
              </a:rPr>
              <a:t>-298, </a:t>
            </a:r>
            <a:r>
              <a:rPr lang="de-DE" sz="1200" b="1" dirty="0">
                <a:solidFill>
                  <a:srgbClr val="FF0000"/>
                </a:solidFill>
              </a:rPr>
              <a:t>1987 </a:t>
            </a:r>
          </a:p>
        </p:txBody>
      </p:sp>
    </p:spTree>
    <p:extLst>
      <p:ext uri="{BB962C8B-B14F-4D97-AF65-F5344CB8AC3E}">
        <p14:creationId xmlns:p14="http://schemas.microsoft.com/office/powerpoint/2010/main" val="92716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Relationen in zeitlichen Dimensionen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437"/>
            <a:ext cx="8229600" cy="49688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Schnappschuss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Gültigkeitszeiten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 smtClean="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 smtClean="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None/>
            </a:pPr>
            <a:endParaRPr lang="de-DE" sz="16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Transaktionszeiten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Bitemporale Relation</a:t>
            </a:r>
          </a:p>
          <a:p>
            <a:endParaRPr lang="de-D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413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535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572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4869160"/>
            <a:ext cx="517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959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Bitemporale Daten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8495711" cy="2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95536" y="3501008"/>
            <a:ext cx="8424936" cy="3995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9147" y="3495617"/>
            <a:ext cx="8045301" cy="1589567"/>
          </a:xfrm>
        </p:spPr>
        <p:txBody>
          <a:bodyPr/>
          <a:lstStyle/>
          <a:p>
            <a:r>
              <a:rPr lang="de-DE" dirty="0" smtClean="0"/>
              <a:t>Beispiel: Anstellung von Jake</a:t>
            </a:r>
          </a:p>
          <a:p>
            <a:r>
              <a:rPr lang="de-DE" dirty="0" smtClean="0"/>
              <a:t>Darstellung einer einzigen Anstellung, mit Änderungen in der modellierten Realität </a:t>
            </a:r>
            <a:br>
              <a:rPr lang="de-DE" dirty="0" smtClean="0"/>
            </a:br>
            <a:r>
              <a:rPr lang="de-DE" dirty="0" smtClean="0"/>
              <a:t>mit jeweils zugehörigem Änderungszeitpunkt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631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Datenbank: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Eine temporale Datenbank ist eine Datenbank mit Unterstützung für Anwendungszeit und/oder Transaktionszeit</a:t>
            </a:r>
          </a:p>
          <a:p>
            <a:r>
              <a:rPr lang="de-DE" dirty="0" smtClean="0"/>
              <a:t>Anfrageevaluierung in temporalen Datenbanken ist nicht als einfaches multidimensionales </a:t>
            </a:r>
            <a:r>
              <a:rPr lang="de-DE" dirty="0"/>
              <a:t>Indizierungsproblem </a:t>
            </a:r>
            <a:r>
              <a:rPr lang="de-DE" dirty="0" smtClean="0"/>
              <a:t>zu verstehen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5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Retrospektive</a:t>
            </a:r>
            <a:r>
              <a:rPr lang="en-US" dirty="0" smtClean="0">
                <a:cs typeface="+mj-cs"/>
              </a:rPr>
              <a:t>: </a:t>
            </a:r>
            <a:r>
              <a:rPr lang="en-US" dirty="0" err="1" smtClean="0">
                <a:cs typeface="+mj-cs"/>
              </a:rPr>
              <a:t>Ein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klinisches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Szenario</a:t>
            </a:r>
            <a:endParaRPr lang="en-US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cs typeface="+mn-cs"/>
              </a:rPr>
              <a:t>Ms. Jones was seen in the diabetes clinic on January 14 1997 at 11 A.M.  Her blood-glucose value at that time was measured in the clinic as 220 mg/100ml.  She complained of vomiting and dizziness for the past 2 or 3 days. 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+mn-cs"/>
              </a:rPr>
              <a:t>She was eventually hospitalized on the same day.  A more accurate blood-glucose test that was taken at the same time as the one performed in the clinic returned from the laboratory on January 15 1997, with a value of 380 mg/100ml.  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+mn-cs"/>
              </a:rPr>
              <a:t>Ms. Jones was discharged on January 17 1997, and was seen again in the clinic on January 24 1997. At that time, several renal-function serum and urine tests were performed in addition to measuring blood-glucose values.  A complete neurological assessment was carried out as well.</a:t>
            </a:r>
            <a:endParaRPr lang="en-US" sz="1800" dirty="0" smtClean="0"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23728" y="614614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Entnommen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: Temporal </a:t>
            </a:r>
            <a:r>
              <a:rPr lang="en-US" sz="1400" dirty="0"/>
              <a:t>Databases </a:t>
            </a:r>
            <a:r>
              <a:rPr lang="en-US" sz="1400" dirty="0" smtClean="0"/>
              <a:t>and Maintenance </a:t>
            </a:r>
            <a:r>
              <a:rPr lang="en-US" sz="1400" dirty="0"/>
              <a:t>of </a:t>
            </a:r>
            <a:r>
              <a:rPr lang="en-US" sz="1400" dirty="0" smtClean="0"/>
              <a:t> Time</a:t>
            </a:r>
            <a:r>
              <a:rPr lang="en-US" sz="1400" dirty="0"/>
              <a:t>-Oriented Clinical </a:t>
            </a:r>
            <a:r>
              <a:rPr lang="en-US" sz="1400" dirty="0" smtClean="0"/>
              <a:t>Data, </a:t>
            </a:r>
            <a:r>
              <a:rPr lang="en-US" sz="1400" dirty="0">
                <a:solidFill>
                  <a:schemeClr val="tx2"/>
                </a:solidFill>
              </a:rPr>
              <a:t>Yuval </a:t>
            </a:r>
            <a:r>
              <a:rPr lang="en-US" sz="1400" dirty="0" err="1">
                <a:solidFill>
                  <a:schemeClr val="tx2"/>
                </a:solidFill>
              </a:rPr>
              <a:t>Shahar</a:t>
            </a:r>
            <a:r>
              <a:rPr lang="en-US" sz="1400" dirty="0">
                <a:solidFill>
                  <a:schemeClr val="tx2"/>
                </a:solidFill>
              </a:rPr>
              <a:t>, M.D., Ph.D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6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16833"/>
            <a:ext cx="3096344" cy="2402757"/>
            <a:chOff x="177625" y="1916857"/>
            <a:chExt cx="3098649" cy="2403468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5" y="1916857"/>
              <a:ext cx="3098649" cy="2271867"/>
              <a:chOff x="1077141" y="3096275"/>
              <a:chExt cx="3098649" cy="2271867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1" y="3096275"/>
                <a:ext cx="3098649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/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Konzepte temporaler</a:t>
                </a:r>
                <a:r>
                  <a:rPr lang="de-DE" sz="2000" noProof="1"/>
                  <a:t>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Grundlegende</a:t>
                </a:r>
                <a:r>
                  <a:rPr lang="de-DE" sz="2000" noProof="1">
                    <a:cs typeface="Arial" charset="0"/>
                  </a:rPr>
                  <a:t> </a:t>
                </a:r>
                <a:r>
                  <a:rPr lang="de-DE" sz="2000" noProof="1" smtClean="0">
                    <a:cs typeface="Arial" charset="0"/>
                  </a:rPr>
                  <a:t>Konzepte </a:t>
                </a:r>
                <a:br>
                  <a:rPr lang="de-DE" sz="2000" noProof="1" smtClean="0">
                    <a:cs typeface="Arial" charset="0"/>
                  </a:rPr>
                </a:br>
                <a:r>
                  <a:rPr lang="de-DE" sz="2000" noProof="1" smtClean="0">
                    <a:cs typeface="Arial" charset="0"/>
                  </a:rPr>
                  <a:t>temporaler</a:t>
                </a:r>
                <a:r>
                  <a:rPr lang="de-DE" sz="2000" noProof="1"/>
                  <a:t> </a:t>
                </a:r>
                <a:r>
                  <a:rPr lang="de-DE" sz="2000" noProof="1" smtClean="0"/>
                  <a:t>Daten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3776842" cy="1415456"/>
            <a:chOff x="2876550" y="1700807"/>
            <a:chExt cx="3776842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3665568" cy="1268386"/>
              <a:chOff x="2463376" y="3901986"/>
              <a:chExt cx="3665938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TSQL2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Wir betrachten im Folgenden einige Konzepte von</a:t>
            </a:r>
            <a:br>
              <a:rPr lang="de-DE" dirty="0" smtClean="0"/>
            </a:br>
            <a:r>
              <a:rPr lang="de-DE" dirty="0" smtClean="0"/>
              <a:t>TSQL2</a:t>
            </a:r>
            <a:r>
              <a:rPr lang="de-DE" baseline="30000" dirty="0" smtClean="0"/>
              <a:t>1</a:t>
            </a:r>
            <a:r>
              <a:rPr lang="de-DE" dirty="0" smtClean="0"/>
              <a:t> </a:t>
            </a:r>
          </a:p>
          <a:p>
            <a:r>
              <a:rPr lang="de-DE" dirty="0" smtClean="0"/>
              <a:t>Wesentliche Kennzeichen von TSQL2: </a:t>
            </a:r>
          </a:p>
          <a:p>
            <a:pPr lvl="1"/>
            <a:r>
              <a:rPr lang="de-DE" dirty="0" smtClean="0"/>
              <a:t>Bitemporale Repräsentation möglich</a:t>
            </a:r>
          </a:p>
          <a:p>
            <a:pPr lvl="1"/>
            <a:r>
              <a:rPr lang="de-DE" dirty="0" smtClean="0"/>
              <a:t>Zeitdimensionen implizit (keine normalen Attribute)</a:t>
            </a:r>
          </a:p>
          <a:p>
            <a:pPr lvl="1"/>
            <a:r>
              <a:rPr lang="de-DE" dirty="0"/>
              <a:t>Zeitdimensionen vom Benutzer (dynamisch) angefordert</a:t>
            </a:r>
          </a:p>
          <a:p>
            <a:pPr lvl="1"/>
            <a:r>
              <a:rPr lang="de-DE" dirty="0" err="1" smtClean="0"/>
              <a:t>Modifizierer</a:t>
            </a:r>
            <a:r>
              <a:rPr lang="de-DE" dirty="0" smtClean="0"/>
              <a:t> für SQL-Ausdrücke zur Berücksichtigung von zeitlichen Aspekten (siehe nachfolgende Beispiele)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95736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R.T</a:t>
            </a:r>
            <a:r>
              <a:rPr lang="de-DE" sz="1200" dirty="0">
                <a:solidFill>
                  <a:srgbClr val="0000FF"/>
                </a:solidFill>
              </a:rPr>
              <a:t>. Snodgrass, et. al., TSQL2 Language </a:t>
            </a:r>
            <a:r>
              <a:rPr lang="de-DE" sz="1200" dirty="0" err="1">
                <a:solidFill>
                  <a:srgbClr val="0000FF"/>
                </a:solidFill>
              </a:rPr>
              <a:t>Specification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(SIGMOD) 23(1):65-86,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45462" y="5085184"/>
            <a:ext cx="5744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Präsentationen inspiriert von einem Vortrag von </a:t>
            </a:r>
            <a:r>
              <a:rPr lang="en-US" sz="1200" dirty="0" err="1">
                <a:solidFill>
                  <a:srgbClr val="0000FF"/>
                </a:solidFill>
              </a:rPr>
              <a:t>Puneet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Mehta </a:t>
            </a:r>
            <a:r>
              <a:rPr lang="en-US" sz="1200" dirty="0" err="1" smtClean="0">
                <a:solidFill>
                  <a:srgbClr val="0000FF"/>
                </a:solidFill>
              </a:rPr>
              <a:t>nach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einem</a:t>
            </a:r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Aufsatz</a:t>
            </a:r>
            <a:r>
              <a:rPr lang="en-US" sz="1200" dirty="0" smtClean="0">
                <a:solidFill>
                  <a:srgbClr val="0000FF"/>
                </a:solidFill>
              </a:rPr>
              <a:t> von </a:t>
            </a:r>
            <a:r>
              <a:rPr lang="de-DE" sz="1200" dirty="0" smtClean="0">
                <a:solidFill>
                  <a:srgbClr val="0000FF"/>
                </a:solidFill>
              </a:rPr>
              <a:t>Richard </a:t>
            </a:r>
            <a:r>
              <a:rPr lang="de-DE" sz="1200" dirty="0">
                <a:solidFill>
                  <a:srgbClr val="0000FF"/>
                </a:solidFill>
              </a:rPr>
              <a:t>T. Snodgrass, Michael H. </a:t>
            </a:r>
            <a:r>
              <a:rPr lang="de-DE" sz="1200" dirty="0" err="1">
                <a:solidFill>
                  <a:srgbClr val="0000FF"/>
                </a:solidFill>
              </a:rPr>
              <a:t>Böhlen</a:t>
            </a:r>
            <a:r>
              <a:rPr lang="de-DE" sz="1200" dirty="0">
                <a:solidFill>
                  <a:srgbClr val="0000FF"/>
                </a:solidFill>
              </a:rPr>
              <a:t>, Christian S. </a:t>
            </a:r>
            <a:r>
              <a:rPr lang="de-DE" sz="1200" dirty="0" smtClean="0">
                <a:solidFill>
                  <a:srgbClr val="0000FF"/>
                </a:solidFill>
              </a:rPr>
              <a:t>Jensen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smtClean="0">
                <a:solidFill>
                  <a:srgbClr val="0000FF"/>
                </a:solidFill>
              </a:rPr>
              <a:t>und </a:t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Andreas </a:t>
            </a:r>
            <a:r>
              <a:rPr lang="de-DE" sz="1200" dirty="0">
                <a:solidFill>
                  <a:srgbClr val="0000FF"/>
                </a:solidFill>
              </a:rPr>
              <a:t>Steiner, "</a:t>
            </a:r>
            <a:r>
              <a:rPr lang="de-DE" sz="1200" dirty="0" err="1">
                <a:solidFill>
                  <a:srgbClr val="0000FF"/>
                </a:solidFill>
              </a:rPr>
              <a:t>Transitioning</a:t>
            </a:r>
            <a:r>
              <a:rPr lang="de-DE" sz="1200" dirty="0">
                <a:solidFill>
                  <a:srgbClr val="0000FF"/>
                </a:solidFill>
              </a:rPr>
              <a:t> Temporal Support in TSQL2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SQL3,"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 </a:t>
            </a:r>
            <a:r>
              <a:rPr lang="de-DE" sz="1200" dirty="0">
                <a:solidFill>
                  <a:srgbClr val="0000FF"/>
                </a:solidFill>
              </a:rPr>
              <a:t>Temporal Databases: Research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Practice, </a:t>
            </a:r>
            <a:r>
              <a:rPr lang="de-DE" sz="1200" dirty="0" smtClean="0">
                <a:solidFill>
                  <a:srgbClr val="0000FF"/>
                </a:solidFill>
              </a:rPr>
              <a:t>O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Etzion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Jajodia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S. </a:t>
            </a:r>
            <a:r>
              <a:rPr lang="de-DE" sz="1200" dirty="0" err="1">
                <a:solidFill>
                  <a:srgbClr val="0000FF"/>
                </a:solidFill>
              </a:rPr>
              <a:t>Sripada</a:t>
            </a:r>
            <a:r>
              <a:rPr lang="de-DE" sz="1200" dirty="0">
                <a:solidFill>
                  <a:srgbClr val="0000FF"/>
                </a:solidFill>
              </a:rPr>
              <a:t> (</a:t>
            </a:r>
            <a:r>
              <a:rPr lang="de-DE" sz="1200" dirty="0" err="1">
                <a:solidFill>
                  <a:srgbClr val="0000FF"/>
                </a:solidFill>
              </a:rPr>
              <a:t>eds</a:t>
            </a:r>
            <a:r>
              <a:rPr lang="de-DE" sz="1200" dirty="0">
                <a:solidFill>
                  <a:srgbClr val="0000FF"/>
                </a:solidFill>
              </a:rPr>
              <a:t>.), </a:t>
            </a:r>
            <a:endParaRPr lang="de-DE" sz="1200" dirty="0" smtClean="0">
              <a:solidFill>
                <a:srgbClr val="0000FF"/>
              </a:solidFill>
            </a:endParaRPr>
          </a:p>
          <a:p>
            <a:r>
              <a:rPr lang="de-DE" sz="1200" dirty="0" smtClean="0">
                <a:solidFill>
                  <a:srgbClr val="0000FF"/>
                </a:solidFill>
              </a:rPr>
              <a:t>Springer</a:t>
            </a:r>
            <a:r>
              <a:rPr lang="de-DE" sz="1200" dirty="0">
                <a:solidFill>
                  <a:srgbClr val="0000FF"/>
                </a:solidFill>
              </a:rPr>
              <a:t>, LNCS 1399, pp. 150––194, </a:t>
            </a:r>
            <a:r>
              <a:rPr lang="de-DE" sz="1200" b="1" dirty="0" smtClean="0">
                <a:solidFill>
                  <a:srgbClr val="FF0000"/>
                </a:solidFill>
              </a:rPr>
              <a:t>1998</a:t>
            </a:r>
            <a:endParaRPr lang="en-US" sz="1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9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229600" cy="503238"/>
          </a:xfrm>
        </p:spPr>
        <p:txBody>
          <a:bodyPr/>
          <a:lstStyle/>
          <a:p>
            <a:r>
              <a:rPr lang="en-US" sz="2800" dirty="0" smtClean="0"/>
              <a:t>Relation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dirty="0" err="1" smtClean="0"/>
              <a:t>Gültigkeitszeit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7738" y="1981200"/>
            <a:ext cx="81962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464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VALIDTIME : </a:t>
            </a:r>
            <a:r>
              <a:rPr lang="en-US" b="1" dirty="0" err="1" smtClean="0"/>
              <a:t>Zu</a:t>
            </a:r>
            <a:r>
              <a:rPr lang="en-US" b="1" dirty="0" smtClean="0"/>
              <a:t> </a:t>
            </a:r>
            <a:r>
              <a:rPr lang="en-US" b="1" dirty="0" err="1" smtClean="0"/>
              <a:t>jedem</a:t>
            </a:r>
            <a:r>
              <a:rPr lang="en-US" b="1" dirty="0" smtClean="0"/>
              <a:t> </a:t>
            </a:r>
            <a:r>
              <a:rPr lang="en-US" b="1" dirty="0" err="1" smtClean="0"/>
              <a:t>Zeitpunkt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</a:t>
            </a:r>
            <a:r>
              <a:rPr lang="en-US" b="1" dirty="0" err="1" smtClean="0"/>
              <a:t>Intervall</a:t>
            </a:r>
            <a:r>
              <a:rPr lang="en-US" b="1" dirty="0" smtClean="0"/>
              <a:t> (</a:t>
            </a:r>
            <a:r>
              <a:rPr lang="en-US" b="1" dirty="0" err="1" smtClean="0"/>
              <a:t>Granularität</a:t>
            </a:r>
            <a:r>
              <a:rPr lang="en-US" b="1" dirty="0" smtClean="0"/>
              <a:t>: </a:t>
            </a:r>
            <a:r>
              <a:rPr lang="en-US" b="1" dirty="0" err="1" smtClean="0"/>
              <a:t>Datumsangaben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009" y="260648"/>
            <a:ext cx="4535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611560" y="5589240"/>
            <a:ext cx="563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7863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Gültigkeitszeit</a:t>
            </a:r>
            <a:r>
              <a:rPr lang="en-US" dirty="0" smtClean="0"/>
              <a:t> (TSQL2)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3962400"/>
            <a:ext cx="85693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2971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LIST ALL EMPLOYES WHO WERE NOT MANAGERS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609600" y="464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VALIDTIME : </a:t>
            </a:r>
            <a:r>
              <a:rPr lang="en-US" b="1" dirty="0" err="1" smtClean="0"/>
              <a:t>Zu</a:t>
            </a:r>
            <a:r>
              <a:rPr lang="en-US" b="1" dirty="0" smtClean="0"/>
              <a:t> </a:t>
            </a:r>
            <a:r>
              <a:rPr lang="en-US" b="1" dirty="0" err="1" smtClean="0"/>
              <a:t>jedem</a:t>
            </a:r>
            <a:r>
              <a:rPr lang="en-US" b="1" dirty="0" smtClean="0"/>
              <a:t> </a:t>
            </a:r>
            <a:r>
              <a:rPr lang="en-US" b="1" dirty="0" err="1" smtClean="0"/>
              <a:t>Zeitpunkt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</a:t>
            </a:r>
            <a:r>
              <a:rPr lang="en-US" b="1" dirty="0" err="1" smtClean="0"/>
              <a:t>Intervall</a:t>
            </a:r>
            <a:r>
              <a:rPr lang="en-US" b="1" dirty="0" smtClean="0"/>
              <a:t> (</a:t>
            </a:r>
            <a:r>
              <a:rPr lang="en-US" b="1" dirty="0" err="1" smtClean="0"/>
              <a:t>Granularität</a:t>
            </a:r>
            <a:r>
              <a:rPr lang="en-US" b="1" dirty="0" smtClean="0"/>
              <a:t>: </a:t>
            </a:r>
            <a:r>
              <a:rPr lang="en-US" b="1" dirty="0" err="1" smtClean="0"/>
              <a:t>Datumsangaben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563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7077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Gültigkeitszeit</a:t>
            </a:r>
            <a:r>
              <a:rPr lang="en-US" dirty="0"/>
              <a:t> (TSQL2)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495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5019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EXTRACT THE SIZE HISTORY OF THE DEPARTMENT</a:t>
            </a:r>
            <a:endParaRPr lang="en-US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609600" y="464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VALIDTIME : </a:t>
            </a:r>
            <a:r>
              <a:rPr lang="en-US" b="1" dirty="0" err="1" smtClean="0"/>
              <a:t>Zu</a:t>
            </a:r>
            <a:r>
              <a:rPr lang="en-US" b="1" dirty="0" smtClean="0"/>
              <a:t> </a:t>
            </a:r>
            <a:r>
              <a:rPr lang="en-US" b="1" dirty="0" err="1" smtClean="0"/>
              <a:t>jedem</a:t>
            </a:r>
            <a:r>
              <a:rPr lang="en-US" b="1" dirty="0" smtClean="0"/>
              <a:t> </a:t>
            </a:r>
            <a:r>
              <a:rPr lang="en-US" b="1" dirty="0" err="1" smtClean="0"/>
              <a:t>Zeitpunkt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</a:t>
            </a:r>
            <a:r>
              <a:rPr lang="en-US" b="1" dirty="0" err="1" smtClean="0"/>
              <a:t>Intervall</a:t>
            </a:r>
            <a:r>
              <a:rPr lang="en-US" b="1" dirty="0" smtClean="0"/>
              <a:t> (</a:t>
            </a:r>
            <a:r>
              <a:rPr lang="en-US" b="1" dirty="0" err="1" smtClean="0"/>
              <a:t>Granularität</a:t>
            </a:r>
            <a:r>
              <a:rPr lang="en-US" b="1" dirty="0" smtClean="0"/>
              <a:t>: </a:t>
            </a:r>
            <a:r>
              <a:rPr lang="en-US" b="1" dirty="0" err="1" smtClean="0"/>
              <a:t>Datumsangaben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563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5578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Gültigkeitszeit</a:t>
            </a:r>
            <a:r>
              <a:rPr lang="en-US" dirty="0"/>
              <a:t> (TSQL2)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7369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844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CHANGE THE MANAGER OF TOOLS DEPT FOR 1994 to BOB</a:t>
            </a:r>
            <a:endParaRPr lang="en-US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609600" y="464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VALIDTIME : </a:t>
            </a:r>
            <a:r>
              <a:rPr lang="en-US" b="1" dirty="0" err="1" smtClean="0"/>
              <a:t>Zu</a:t>
            </a:r>
            <a:r>
              <a:rPr lang="en-US" b="1" dirty="0" smtClean="0"/>
              <a:t> </a:t>
            </a:r>
            <a:r>
              <a:rPr lang="en-US" b="1" dirty="0" err="1" smtClean="0"/>
              <a:t>jedem</a:t>
            </a:r>
            <a:r>
              <a:rPr lang="en-US" b="1" dirty="0" smtClean="0"/>
              <a:t> </a:t>
            </a:r>
            <a:r>
              <a:rPr lang="en-US" b="1" dirty="0" err="1" smtClean="0"/>
              <a:t>Zeitpunkt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</a:t>
            </a:r>
            <a:r>
              <a:rPr lang="en-US" b="1" dirty="0" err="1" smtClean="0"/>
              <a:t>Intervall</a:t>
            </a:r>
            <a:r>
              <a:rPr lang="en-US" b="1" dirty="0" smtClean="0"/>
              <a:t> (</a:t>
            </a:r>
            <a:r>
              <a:rPr lang="en-US" b="1" dirty="0" err="1" smtClean="0"/>
              <a:t>Granularität</a:t>
            </a:r>
            <a:r>
              <a:rPr lang="en-US" b="1" dirty="0" smtClean="0"/>
              <a:t>: </a:t>
            </a:r>
            <a:r>
              <a:rPr lang="en-US" b="1" dirty="0" err="1" smtClean="0"/>
              <a:t>Datumsangaben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563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8020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Schnappschussrelation</a:t>
            </a:r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12776"/>
            <a:ext cx="6904037" cy="38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791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STANDARD-SQL-</a:t>
            </a:r>
            <a:r>
              <a:rPr lang="en-US" dirty="0" err="1" smtClean="0"/>
              <a:t>Anfrage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46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Schnappschussrelation</a:t>
            </a:r>
            <a:endParaRPr lang="de-DE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3429000"/>
            <a:ext cx="90106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7564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Gültigkeitszeit</a:t>
            </a:r>
            <a:r>
              <a:rPr lang="en-US" dirty="0" smtClean="0"/>
              <a:t> und Standard-SQL-</a:t>
            </a:r>
            <a:r>
              <a:rPr lang="en-US" dirty="0" err="1" smtClean="0"/>
              <a:t>Anfrage</a:t>
            </a:r>
            <a:endParaRPr lang="de-D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12776"/>
            <a:ext cx="6708775" cy="37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5791200"/>
            <a:ext cx="724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</a:t>
            </a:r>
            <a:r>
              <a:rPr lang="en-US" dirty="0"/>
              <a:t>STANDARD-SQL-</a:t>
            </a:r>
            <a:r>
              <a:rPr lang="en-US" dirty="0" err="1"/>
              <a:t>Anfrage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>(arbeitet auf aktuell gültigem Schnappschuss)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5515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Gültigkeitszeit</a:t>
            </a:r>
            <a:r>
              <a:rPr lang="en-US" dirty="0"/>
              <a:t> und Standard-SQL-</a:t>
            </a:r>
            <a:r>
              <a:rPr lang="en-US" dirty="0" err="1"/>
              <a:t>Anfrage</a:t>
            </a:r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685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76800"/>
            <a:ext cx="4200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029200"/>
            <a:ext cx="4381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4896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Gültigkeitszeit</a:t>
            </a:r>
            <a:r>
              <a:rPr lang="en-US" dirty="0"/>
              <a:t> und </a:t>
            </a:r>
            <a:r>
              <a:rPr lang="en-US" dirty="0" err="1" smtClean="0"/>
              <a:t>historische</a:t>
            </a:r>
            <a:r>
              <a:rPr lang="en-US" dirty="0" smtClean="0"/>
              <a:t> </a:t>
            </a:r>
            <a:r>
              <a:rPr lang="en-US" dirty="0" err="1" smtClean="0"/>
              <a:t>Sequenzanfrage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589240"/>
            <a:ext cx="73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Give history of monthly salaries paid to employees (Sequence Query)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6" y="1484784"/>
            <a:ext cx="7167561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8885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Motivation: </a:t>
            </a:r>
            <a:r>
              <a:rPr lang="en-US" dirty="0" err="1" smtClean="0">
                <a:cs typeface="+mj-cs"/>
              </a:rPr>
              <a:t>Ein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klinisches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Szenario</a:t>
            </a:r>
            <a:endParaRPr lang="en-US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cs typeface="+mn-cs"/>
              </a:rPr>
              <a:t>Ms. Jones was seen in the diabetes clinic on January 14 1997 at 11 A.M.  Her blood-glucose value at that time was measured in the clinic as 220 mg/100ml.  She complained of vomiting and dizziness for the past 2 or 3 days. 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+mn-cs"/>
              </a:rPr>
              <a:t>She was eventually hospitalized on the same day.  A more accurate blood-glucose test that was taken at the same time as the one performed in the clinic returned from the laboratory on January 15 1997, with a value of 380 mg/100ml.  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+mn-cs"/>
              </a:rPr>
              <a:t>Ms. Jones was discharged on January 17 1997, and was seen again in the clinic on January 24 1997. At that time, several renal-function serum and urine tests were performed in addition to measuring blood-glucose values.  A complete neurological assessment was carried out as well.</a:t>
            </a:r>
            <a:endParaRPr lang="en-US" sz="1800" dirty="0" smtClean="0"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23728" y="614614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Entnommen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: Temporal </a:t>
            </a:r>
            <a:r>
              <a:rPr lang="en-US" sz="1400" dirty="0"/>
              <a:t>Databases </a:t>
            </a:r>
            <a:r>
              <a:rPr lang="en-US" sz="1400" dirty="0" smtClean="0"/>
              <a:t>and Maintenance </a:t>
            </a:r>
            <a:r>
              <a:rPr lang="en-US" sz="1400" dirty="0"/>
              <a:t>of </a:t>
            </a:r>
            <a:r>
              <a:rPr lang="en-US" sz="1400" dirty="0" smtClean="0"/>
              <a:t> Time</a:t>
            </a:r>
            <a:r>
              <a:rPr lang="en-US" sz="1400" dirty="0"/>
              <a:t>-Oriented Clinical </a:t>
            </a:r>
            <a:r>
              <a:rPr lang="en-US" sz="1400" dirty="0" smtClean="0"/>
              <a:t>Data, </a:t>
            </a:r>
            <a:r>
              <a:rPr lang="en-US" sz="1400" dirty="0">
                <a:solidFill>
                  <a:schemeClr val="tx2"/>
                </a:solidFill>
              </a:rPr>
              <a:t>Yuval </a:t>
            </a:r>
            <a:r>
              <a:rPr lang="en-US" sz="1400" dirty="0" err="1">
                <a:solidFill>
                  <a:schemeClr val="tx2"/>
                </a:solidFill>
              </a:rPr>
              <a:t>Shahar</a:t>
            </a:r>
            <a:r>
              <a:rPr lang="en-US" sz="1400" dirty="0">
                <a:solidFill>
                  <a:schemeClr val="tx2"/>
                </a:solidFill>
              </a:rPr>
              <a:t>, M.D., Ph.D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7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Gültigkeitszeit</a:t>
            </a:r>
            <a:r>
              <a:rPr lang="en-US" dirty="0"/>
              <a:t> und </a:t>
            </a:r>
            <a:r>
              <a:rPr lang="en-US" dirty="0" err="1"/>
              <a:t>historische</a:t>
            </a:r>
            <a:r>
              <a:rPr lang="en-US" dirty="0"/>
              <a:t> </a:t>
            </a:r>
            <a:r>
              <a:rPr lang="en-US" dirty="0" err="1"/>
              <a:t>Sequenzanfrage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4276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5555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mit Pfeil 2"/>
          <p:cNvCxnSpPr/>
          <p:nvPr/>
        </p:nvCxnSpPr>
        <p:spPr>
          <a:xfrm flipH="1">
            <a:off x="2051720" y="1628800"/>
            <a:ext cx="1728192" cy="2880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851920" y="141277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Ausdrucksmodifizierer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589240"/>
            <a:ext cx="563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0299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Gültigkeitszeit</a:t>
            </a:r>
            <a:r>
              <a:rPr lang="en-US" dirty="0"/>
              <a:t> und </a:t>
            </a:r>
            <a:r>
              <a:rPr lang="en-US" dirty="0" err="1" smtClean="0"/>
              <a:t>Änderung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Sequenzanfrage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04522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the town named ‘ TUSCON ‘ to  ‘ TUCSON’ (Sequence Query)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44824"/>
            <a:ext cx="811938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9094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Gültigkeitszeit</a:t>
            </a:r>
            <a:r>
              <a:rPr lang="en-US" dirty="0"/>
              <a:t> und </a:t>
            </a:r>
            <a:r>
              <a:rPr lang="en-US" dirty="0" err="1"/>
              <a:t>Änderung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Sequenzanfrage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448517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11560" y="5589240"/>
            <a:ext cx="563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5166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297" y="260350"/>
            <a:ext cx="8568183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Gültigkeitszeit</a:t>
            </a:r>
            <a:r>
              <a:rPr lang="en-US" dirty="0"/>
              <a:t> und </a:t>
            </a:r>
            <a:r>
              <a:rPr lang="en-US" dirty="0" err="1" smtClean="0"/>
              <a:t>historische</a:t>
            </a:r>
            <a:r>
              <a:rPr lang="en-US" dirty="0" smtClean="0"/>
              <a:t> </a:t>
            </a:r>
            <a:r>
              <a:rPr lang="en-US" dirty="0" err="1" smtClean="0"/>
              <a:t>Nicht-Sequenz-Anfrage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29059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Who was given SALARY raises ? (Non Sequence Query)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95" y="1556792"/>
            <a:ext cx="718141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69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75687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Gültigkeitszeit</a:t>
            </a:r>
            <a:r>
              <a:rPr lang="en-US" dirty="0"/>
              <a:t> und </a:t>
            </a:r>
            <a:r>
              <a:rPr lang="en-US" dirty="0" err="1"/>
              <a:t>historische</a:t>
            </a:r>
            <a:r>
              <a:rPr lang="en-US" dirty="0"/>
              <a:t> </a:t>
            </a:r>
            <a:r>
              <a:rPr lang="en-US" dirty="0" err="1"/>
              <a:t>Nicht-Sequenz-Anfrage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6219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229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7410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445224"/>
            <a:ext cx="1095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23528" y="5661248"/>
            <a:ext cx="563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6865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Gültigkeitszeit</a:t>
            </a:r>
            <a:r>
              <a:rPr lang="en-US" sz="2400" dirty="0"/>
              <a:t> und </a:t>
            </a:r>
            <a:r>
              <a:rPr lang="en-US" sz="2400" dirty="0" err="1" smtClean="0"/>
              <a:t>Änderung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err="1"/>
              <a:t>-Sequenz-Anfrage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032648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employees 5% raise if they never had a raise before? </a:t>
            </a:r>
            <a:br>
              <a:rPr lang="en-US" dirty="0" smtClean="0"/>
            </a:br>
            <a:r>
              <a:rPr lang="en-US" dirty="0" smtClean="0"/>
              <a:t>(Non Sequence Query)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60848"/>
            <a:ext cx="7842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637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Vorbereitung: nicht verbundene Intervalle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724400" cy="21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941168"/>
            <a:ext cx="4210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77914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11560" y="5589240"/>
            <a:ext cx="329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</a:t>
            </a:r>
            <a:br>
              <a:rPr lang="de-DE" dirty="0" smtClean="0"/>
            </a:br>
            <a:r>
              <a:rPr lang="de-DE" dirty="0" smtClean="0"/>
              <a:t>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675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Gültigkeitszeit</a:t>
            </a:r>
            <a:r>
              <a:rPr lang="en-US" sz="2400" dirty="0"/>
              <a:t> und </a:t>
            </a:r>
            <a:r>
              <a:rPr lang="en-US" sz="2400" dirty="0" err="1"/>
              <a:t>Änderung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Nicht-Sequenz-Anfrage</a:t>
            </a:r>
            <a:endParaRPr lang="en-US" sz="2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8048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7716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11560" y="5589240"/>
            <a:ext cx="329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 dieser Präsentation: </a:t>
            </a:r>
            <a:br>
              <a:rPr lang="de-DE" dirty="0" smtClean="0"/>
            </a:br>
            <a:r>
              <a:rPr lang="de-DE" dirty="0" smtClean="0"/>
              <a:t>Problembewusstsein entwickeln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3641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Transaktionszeit: Wofür benötigt?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Repräsentation von früheren Zuständen </a:t>
            </a:r>
            <a:br>
              <a:rPr lang="de-DE" dirty="0" smtClean="0"/>
            </a:br>
            <a:r>
              <a:rPr lang="de-DE" dirty="0" smtClean="0"/>
              <a:t>(z.B. für Auditing-Zwecke)</a:t>
            </a:r>
          </a:p>
          <a:p>
            <a:r>
              <a:rPr lang="de-DE" dirty="0" smtClean="0"/>
              <a:t>Schreibzugriffe für frühere Zustände könnten limitiert sein (z.B. für sicheres Auditing)</a:t>
            </a:r>
          </a:p>
          <a:p>
            <a:pPr lvl="1"/>
            <a:r>
              <a:rPr lang="de-DE" dirty="0" smtClean="0"/>
              <a:t>Stattdessen: </a:t>
            </a:r>
            <a:br>
              <a:rPr lang="de-DE" dirty="0" smtClean="0"/>
            </a:br>
            <a:r>
              <a:rPr lang="de-DE" dirty="0" smtClean="0"/>
              <a:t>Kompensationstransaktionen zur Fehlerkorrektur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9320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Relation (Transaktionszeit)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8495711" cy="2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95536" y="3501008"/>
            <a:ext cx="8424936" cy="3995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9147" y="3495617"/>
            <a:ext cx="8045301" cy="1589567"/>
          </a:xfrm>
        </p:spPr>
        <p:txBody>
          <a:bodyPr/>
          <a:lstStyle/>
          <a:p>
            <a:r>
              <a:rPr lang="de-DE" dirty="0" smtClean="0"/>
              <a:t>Beispiel: Anstellung von Jake</a:t>
            </a:r>
          </a:p>
          <a:p>
            <a:r>
              <a:rPr lang="de-DE" dirty="0" smtClean="0"/>
              <a:t>Darstellung einer einzigen Anstellung, mit Änderungen in der modellierten Realität </a:t>
            </a:r>
            <a:br>
              <a:rPr lang="de-DE" dirty="0" smtClean="0"/>
            </a:br>
            <a:r>
              <a:rPr lang="de-DE" dirty="0" smtClean="0"/>
              <a:t>mit jeweils zugehörigem Änderungszeitpunkt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2325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Standard-Datenbanken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6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1272"/>
              </p:ext>
            </p:extLst>
          </p:nvPr>
        </p:nvGraphicFramePr>
        <p:xfrm>
          <a:off x="2286000" y="1554440"/>
          <a:ext cx="914400" cy="219456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56730"/>
              </p:ext>
            </p:extLst>
          </p:nvPr>
        </p:nvGraphicFramePr>
        <p:xfrm>
          <a:off x="6096000" y="1554440"/>
          <a:ext cx="1752600" cy="4754880"/>
        </p:xfrm>
        <a:graphic>
          <a:graphicData uri="http://schemas.openxmlformats.org/drawingml/2006/table">
            <a:tbl>
              <a:tblPr/>
              <a:tblGrid>
                <a:gridCol w="865188"/>
                <a:gridCol w="8874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1644650" y="16716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5257800" y="1676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</a:t>
            </a:r>
          </a:p>
        </p:txBody>
      </p:sp>
      <p:sp>
        <p:nvSpPr>
          <p:cNvPr id="10" name="Text Box 200"/>
          <p:cNvSpPr txBox="1">
            <a:spLocks noChangeArrowheads="1"/>
          </p:cNvSpPr>
          <p:nvPr/>
        </p:nvSpPr>
        <p:spPr bwMode="auto">
          <a:xfrm>
            <a:off x="3384451" y="1084263"/>
            <a:ext cx="377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“Suppliers and Shipments”</a:t>
            </a:r>
          </a:p>
        </p:txBody>
      </p:sp>
      <p:sp>
        <p:nvSpPr>
          <p:cNvPr id="11" name="Text Box 201"/>
          <p:cNvSpPr txBox="1">
            <a:spLocks noChangeArrowheads="1"/>
          </p:cNvSpPr>
          <p:nvPr/>
        </p:nvSpPr>
        <p:spPr bwMode="auto">
          <a:xfrm>
            <a:off x="304800" y="23622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under contract"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3886200" y="23622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able</a:t>
            </a:r>
            <a:br>
              <a:rPr lang="en-GB" sz="1800" dirty="0"/>
            </a:br>
            <a:r>
              <a:rPr lang="en-GB" sz="1800" dirty="0"/>
              <a:t>to supply part P#"</a:t>
            </a:r>
          </a:p>
        </p:txBody>
      </p: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914400" y="4953000"/>
            <a:ext cx="4816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Anfragen</a:t>
            </a:r>
            <a:r>
              <a:rPr lang="en-GB" sz="1800" dirty="0" smtClean="0">
                <a:solidFill>
                  <a:srgbClr val="008000"/>
                </a:solidFill>
              </a:rPr>
              <a:t>: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 smtClean="0"/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Which </a:t>
            </a:r>
            <a:r>
              <a:rPr lang="en-GB" sz="1800" i="1" dirty="0"/>
              <a:t>suppliers can supply something? </a:t>
            </a:r>
            <a:endParaRPr lang="en-GB" i="1" dirty="0"/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Which </a:t>
            </a:r>
            <a:r>
              <a:rPr lang="en-GB" sz="1800" i="1" dirty="0"/>
              <a:t>suppliers cannot supply anything?</a:t>
            </a:r>
          </a:p>
        </p:txBody>
      </p:sp>
    </p:spTree>
    <p:extLst>
      <p:ext uri="{BB962C8B-B14F-4D97-AF65-F5344CB8AC3E}">
        <p14:creationId xmlns:p14="http://schemas.microsoft.com/office/powerpoint/2010/main" val="14753317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Temporale Relation (Transaktionszeit)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4981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8839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85820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4833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Temporale Relation (Transaktionszeit)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010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8915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83568" y="5085184"/>
            <a:ext cx="75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Franziska hat 2 Adressen, das System kennt zu verschiedenen Zeiten nur eine.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7603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Temporale Relation (Transaktionszeit)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391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9115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828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was the street corrected, and what were the old and new values</a:t>
            </a:r>
            <a:r>
              <a:rPr lang="en-US" dirty="0" smtClean="0"/>
              <a:t>? (</a:t>
            </a:r>
            <a:r>
              <a:rPr lang="en-US" dirty="0" err="1" smtClean="0"/>
              <a:t>Nonsequenced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time &amp; sequenced </a:t>
            </a:r>
            <a:r>
              <a:rPr lang="en-US" dirty="0" err="1" smtClean="0"/>
              <a:t>vt</a:t>
            </a:r>
            <a:r>
              <a:rPr lang="en-US" dirty="0" smtClean="0"/>
              <a:t> time)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711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Temporale Relation (Transaktionszeit)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did we think that someone lived somewhere for more than six </a:t>
            </a:r>
            <a:r>
              <a:rPr lang="en-US" dirty="0" smtClean="0"/>
              <a:t>months?</a:t>
            </a:r>
            <a:endParaRPr lang="en-US" dirty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7210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87820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47454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Temporale Relation (Transaktionszeit)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052" y="1828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it is now October 1, 1995. </a:t>
            </a:r>
            <a:r>
              <a:rPr lang="en-US" dirty="0" err="1"/>
              <a:t>Lilian</a:t>
            </a:r>
            <a:r>
              <a:rPr lang="en-US" dirty="0"/>
              <a:t> moved last June 1</a:t>
            </a:r>
            <a:r>
              <a:rPr lang="en-US" dirty="0" smtClean="0"/>
              <a:t>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PostActive</a:t>
            </a:r>
            <a:r>
              <a:rPr lang="en-US" dirty="0" smtClean="0"/>
              <a:t> update)</a:t>
            </a:r>
            <a:endParaRPr lang="en-US" dirty="0"/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7153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4" y="4267200"/>
            <a:ext cx="900112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218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Temporale Relation (Transaktionszeit)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“When </a:t>
            </a:r>
            <a:r>
              <a:rPr lang="en-US" dirty="0"/>
              <a:t>was an employee's address for 1995 corrected</a:t>
            </a:r>
            <a:r>
              <a:rPr lang="en-US" dirty="0" smtClean="0"/>
              <a:t>?"</a:t>
            </a:r>
            <a:endParaRPr lang="en-US" dirty="0"/>
          </a:p>
          <a:p>
            <a:r>
              <a:rPr lang="en-US" dirty="0" smtClean="0"/>
              <a:t>(run on Nov 1 95)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3276600"/>
            <a:ext cx="8905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8201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5570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 gab viel Kritik an TSQL2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 smtClean="0"/>
              <a:t>Viele nützliche Anfragen immer noch schwierig zu formulieren</a:t>
            </a:r>
          </a:p>
          <a:p>
            <a:r>
              <a:rPr lang="de-DE" dirty="0" smtClean="0"/>
              <a:t>Aufwärtskompatibilität durch „versteckte“ Attribute für Gültigkeitszeit und Transaktionszeit sei nicht zielführend</a:t>
            </a:r>
          </a:p>
          <a:p>
            <a:pPr lvl="1"/>
            <a:r>
              <a:rPr lang="de-DE" dirty="0" smtClean="0"/>
              <a:t>sondern eher Ursache für viele Probleme</a:t>
            </a:r>
          </a:p>
          <a:p>
            <a:r>
              <a:rPr lang="de-DE" dirty="0" err="1" smtClean="0"/>
              <a:t>Ausdrucksmodifizierer</a:t>
            </a:r>
            <a:r>
              <a:rPr lang="de-DE" dirty="0" smtClean="0"/>
              <a:t> wie z.B. VALIDTIME, NONSEQUENCED logisch unklar </a:t>
            </a:r>
            <a:br>
              <a:rPr lang="de-DE" dirty="0" smtClean="0"/>
            </a:br>
            <a:r>
              <a:rPr lang="de-DE" dirty="0" smtClean="0"/>
              <a:t>(z.B. in Bezug auf Anfrageumformung zur Optimierung)</a:t>
            </a:r>
          </a:p>
          <a:p>
            <a:r>
              <a:rPr lang="de-DE" dirty="0"/>
              <a:t>Normalformen nicht einfach einzuhalten 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23728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Hugh </a:t>
            </a:r>
            <a:r>
              <a:rPr lang="de-DE" sz="1200" dirty="0" err="1">
                <a:solidFill>
                  <a:srgbClr val="0000FF"/>
                </a:solidFill>
              </a:rPr>
              <a:t>Darwen</a:t>
            </a:r>
            <a:r>
              <a:rPr lang="de-DE" sz="1200" dirty="0">
                <a:solidFill>
                  <a:srgbClr val="0000FF"/>
                </a:solidFill>
              </a:rPr>
              <a:t>, C.J. Date, An </a:t>
            </a:r>
            <a:r>
              <a:rPr lang="de-DE" sz="1200" dirty="0" err="1">
                <a:solidFill>
                  <a:srgbClr val="0000FF"/>
                </a:solidFill>
              </a:rPr>
              <a:t>overview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Analysis of </a:t>
            </a:r>
            <a:r>
              <a:rPr lang="de-DE" sz="1200" dirty="0" err="1">
                <a:solidFill>
                  <a:srgbClr val="0000FF"/>
                </a:solidFill>
              </a:rPr>
              <a:t>Proposals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Based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TSQL2 Approach, In Date on Database: </a:t>
            </a:r>
            <a:r>
              <a:rPr lang="de-DE" sz="1200" dirty="0" err="1">
                <a:solidFill>
                  <a:srgbClr val="0000FF"/>
                </a:solidFill>
              </a:rPr>
              <a:t>Writings</a:t>
            </a:r>
            <a:r>
              <a:rPr lang="de-DE" sz="1200" dirty="0">
                <a:solidFill>
                  <a:srgbClr val="0000FF"/>
                </a:solidFill>
              </a:rPr>
              <a:t> 2000-2006, C.J. Date, </a:t>
            </a:r>
            <a:r>
              <a:rPr lang="de-DE" sz="1200" dirty="0" err="1">
                <a:solidFill>
                  <a:srgbClr val="0000FF"/>
                </a:solidFill>
              </a:rPr>
              <a:t>Apress</a:t>
            </a:r>
            <a:r>
              <a:rPr lang="de-DE" sz="1200" dirty="0">
                <a:solidFill>
                  <a:srgbClr val="0000FF"/>
                </a:solidFill>
              </a:rPr>
              <a:t>, pp. 481-</a:t>
            </a:r>
            <a:r>
              <a:rPr lang="de-DE" sz="1200" dirty="0" smtClean="0">
                <a:solidFill>
                  <a:srgbClr val="0000FF"/>
                </a:solidFill>
              </a:rPr>
              <a:t>514, </a:t>
            </a:r>
            <a:r>
              <a:rPr lang="de-DE" sz="1200" b="1" dirty="0" smtClean="0">
                <a:solidFill>
                  <a:srgbClr val="FF0000"/>
                </a:solidFill>
              </a:rPr>
              <a:t>2006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TSQL2</a:t>
            </a:r>
            <a:r>
              <a:rPr lang="de-DE" baseline="30000" dirty="0" smtClean="0"/>
              <a:t>2</a:t>
            </a:r>
            <a:r>
              <a:rPr lang="de-DE" dirty="0" smtClean="0"/>
              <a:t> konnte sich nicht durchsetzen</a:t>
            </a:r>
          </a:p>
          <a:p>
            <a:r>
              <a:rPr lang="de-DE" dirty="0" smtClean="0"/>
              <a:t>Auch nicht SQL/Temporal</a:t>
            </a:r>
            <a:r>
              <a:rPr lang="de-DE" baseline="30000" dirty="0" smtClean="0"/>
              <a:t>3</a:t>
            </a:r>
            <a:r>
              <a:rPr lang="de-DE" dirty="0" smtClean="0"/>
              <a:t> als Teil</a:t>
            </a:r>
            <a:br>
              <a:rPr lang="de-DE" dirty="0" smtClean="0"/>
            </a:br>
            <a:r>
              <a:rPr lang="de-DE" dirty="0" smtClean="0"/>
              <a:t>von SQL:1999 (SQL3)</a:t>
            </a:r>
          </a:p>
          <a:p>
            <a:r>
              <a:rPr lang="de-DE" dirty="0" smtClean="0"/>
              <a:t>Neuer Versuch: SQL:2011</a:t>
            </a:r>
            <a:r>
              <a:rPr lang="de-DE" baseline="30000" dirty="0" smtClean="0"/>
              <a:t>4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2" y="37869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>
                <a:solidFill>
                  <a:srgbClr val="0000FF"/>
                </a:solidFill>
              </a:rPr>
              <a:t>2</a:t>
            </a:r>
            <a:r>
              <a:rPr lang="de-DE" sz="1200" dirty="0" smtClean="0">
                <a:solidFill>
                  <a:srgbClr val="0000FF"/>
                </a:solidFill>
              </a:rPr>
              <a:t>R.T</a:t>
            </a:r>
            <a:r>
              <a:rPr lang="de-DE" sz="1200" dirty="0">
                <a:solidFill>
                  <a:srgbClr val="0000FF"/>
                </a:solidFill>
              </a:rPr>
              <a:t>. Snodgrass, et. al., TSQL2 Language </a:t>
            </a:r>
            <a:r>
              <a:rPr lang="de-DE" sz="1200" dirty="0" err="1">
                <a:solidFill>
                  <a:srgbClr val="0000FF"/>
                </a:solidFill>
              </a:rPr>
              <a:t>Specification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(SIGMOD) 23(1):65-86,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43354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3</a:t>
            </a:r>
            <a:r>
              <a:rPr lang="de-DE" sz="1200" dirty="0" smtClean="0">
                <a:solidFill>
                  <a:srgbClr val="0000FF"/>
                </a:solidFill>
              </a:rPr>
              <a:t>Snodgrass</a:t>
            </a:r>
            <a:r>
              <a:rPr lang="de-DE" sz="1200" dirty="0">
                <a:solidFill>
                  <a:srgbClr val="0000FF"/>
                </a:solidFill>
              </a:rPr>
              <a:t>, Richard T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 err="1" smtClean="0">
                <a:solidFill>
                  <a:srgbClr val="0000FF"/>
                </a:solidFill>
              </a:rPr>
              <a:t>Developing</a:t>
            </a:r>
            <a:r>
              <a:rPr lang="de-DE" sz="1200" dirty="0" smtClean="0">
                <a:solidFill>
                  <a:srgbClr val="0000FF"/>
                </a:solidFill>
              </a:rPr>
              <a:t> Time-</a:t>
            </a:r>
            <a:r>
              <a:rPr lang="de-DE" sz="1200" dirty="0" err="1" smtClean="0">
                <a:solidFill>
                  <a:srgbClr val="0000FF"/>
                </a:solidFill>
              </a:rPr>
              <a:t>Oriented</a:t>
            </a:r>
            <a:r>
              <a:rPr lang="de-DE" sz="1200" dirty="0" smtClean="0">
                <a:solidFill>
                  <a:srgbClr val="0000FF"/>
                </a:solidFill>
              </a:rPr>
              <a:t> Database </a:t>
            </a:r>
            <a:r>
              <a:rPr lang="de-DE" sz="1200" dirty="0" err="1" smtClean="0">
                <a:solidFill>
                  <a:srgbClr val="0000FF"/>
                </a:solidFill>
              </a:rPr>
              <a:t>Applications</a:t>
            </a:r>
            <a:r>
              <a:rPr lang="de-DE" sz="1200" dirty="0" smtClean="0">
                <a:solidFill>
                  <a:srgbClr val="0000FF"/>
                </a:solidFill>
              </a:rPr>
              <a:t> in SQL, Morgan Kaufmann, </a:t>
            </a:r>
            <a:r>
              <a:rPr lang="de-DE" sz="1200" b="1" dirty="0" smtClean="0">
                <a:solidFill>
                  <a:srgbClr val="FF0000"/>
                </a:solidFill>
              </a:rPr>
              <a:t>1999</a:t>
            </a:r>
            <a:endParaRPr lang="de-DE" sz="1200" b="1" dirty="0">
              <a:solidFill>
                <a:srgbClr val="FF0000"/>
              </a:solidFill>
            </a:endParaRPr>
          </a:p>
        </p:txBody>
      </p:sp>
      <p:pic>
        <p:nvPicPr>
          <p:cNvPr id="7" name="Bild 6" descr="51jGH1Po3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097064" cy="396044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4714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4</a:t>
            </a:r>
            <a:r>
              <a:rPr lang="de-DE" sz="1200" dirty="0" smtClean="0">
                <a:solidFill>
                  <a:srgbClr val="0000FF"/>
                </a:solidFill>
              </a:rPr>
              <a:t>Kulkarni</a:t>
            </a:r>
            <a:r>
              <a:rPr lang="de-DE" sz="1200" dirty="0">
                <a:solidFill>
                  <a:srgbClr val="0000FF"/>
                </a:solidFill>
              </a:rPr>
              <a:t>, Krishna,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Jan-Eike Michels. Temporal </a:t>
            </a:r>
            <a:r>
              <a:rPr lang="de-DE" sz="1200" dirty="0" err="1">
                <a:solidFill>
                  <a:srgbClr val="0000FF"/>
                </a:solidFill>
              </a:rPr>
              <a:t>features</a:t>
            </a:r>
            <a:r>
              <a:rPr lang="de-DE" sz="1200" dirty="0">
                <a:solidFill>
                  <a:srgbClr val="0000FF"/>
                </a:solidFill>
              </a:rPr>
              <a:t> in SQL:2011. ACM 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41.3, pp. 34-43, </a:t>
            </a:r>
            <a:r>
              <a:rPr lang="de-DE" sz="12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6064" y="49115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Vgl. auch: C</a:t>
            </a:r>
            <a:r>
              <a:rPr lang="de-DE" sz="1200" dirty="0">
                <a:solidFill>
                  <a:srgbClr val="0000FF"/>
                </a:solidFill>
              </a:rPr>
              <a:t>. J. Date, H. </a:t>
            </a:r>
            <a:r>
              <a:rPr lang="de-DE" sz="1200" dirty="0" err="1">
                <a:solidFill>
                  <a:srgbClr val="0000FF"/>
                </a:solidFill>
              </a:rPr>
              <a:t>Darwen</a:t>
            </a:r>
            <a:r>
              <a:rPr lang="de-DE" sz="1200" dirty="0">
                <a:solidFill>
                  <a:srgbClr val="0000FF"/>
                </a:solidFill>
              </a:rPr>
              <a:t>, N.A. </a:t>
            </a:r>
            <a:r>
              <a:rPr lang="de-DE" sz="1200" dirty="0" err="1">
                <a:solidFill>
                  <a:srgbClr val="0000FF"/>
                </a:solidFill>
              </a:rPr>
              <a:t>Lorentzos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>Temporal </a:t>
            </a:r>
            <a:r>
              <a:rPr lang="de-DE" sz="1200" dirty="0">
                <a:solidFill>
                  <a:srgbClr val="0000FF"/>
                </a:solidFill>
              </a:rPr>
              <a:t>Data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Relational </a:t>
            </a:r>
            <a:r>
              <a:rPr lang="de-DE" sz="1200" dirty="0" smtClean="0">
                <a:solidFill>
                  <a:srgbClr val="0000FF"/>
                </a:solidFill>
              </a:rPr>
              <a:t>Model, </a:t>
            </a:r>
            <a:r>
              <a:rPr lang="de-DE" sz="1200" dirty="0">
                <a:solidFill>
                  <a:srgbClr val="0000FF"/>
                </a:solidFill>
              </a:rPr>
              <a:t>Morgan Kaufman, </a:t>
            </a:r>
            <a:r>
              <a:rPr lang="de-DE" sz="1200" b="1" dirty="0" smtClean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0" y="3471978"/>
            <a:ext cx="5286380" cy="31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Danksagung</a:t>
            </a:r>
            <a:endParaRPr lang="en-US" dirty="0" smtClean="0"/>
          </a:p>
        </p:txBody>
      </p:sp>
      <p:pic>
        <p:nvPicPr>
          <p:cNvPr id="1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928305" y="2487811"/>
            <a:ext cx="5016660" cy="218973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684425" y="3624826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2299578" y="4773760"/>
            <a:ext cx="1741867" cy="119377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5970153" y="3995610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4763954" y="4808098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8" name="Rechteck"/>
          <p:cNvSpPr/>
          <p:nvPr/>
        </p:nvSpPr>
        <p:spPr bwMode="gray">
          <a:xfrm>
            <a:off x="2017268" y="3773888"/>
            <a:ext cx="565200" cy="5652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726779" lon="3468571" rev="164759"/>
            </a:camera>
            <a:lightRig rig="balanced" dir="t">
              <a:rot lat="0" lon="0" rev="16200000"/>
            </a:lightRig>
          </a:scene3d>
          <a:sp3d extrusionH="584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59" name="_color1"/>
          <p:cNvSpPr>
            <a:spLocks noChangeAspect="1"/>
          </p:cNvSpPr>
          <p:nvPr/>
        </p:nvSpPr>
        <p:spPr bwMode="gray">
          <a:xfrm>
            <a:off x="2664797" y="4978251"/>
            <a:ext cx="712800" cy="7127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20300" lon="1762592" rev="21553182"/>
            </a:camera>
            <a:lightRig rig="balanced" dir="t">
              <a:rot lat="0" lon="0" rev="16200000"/>
            </a:lightRig>
          </a:scene3d>
          <a:sp3d extrusionH="768350" prstMaterial="metal"/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0" name="Rechteck"/>
          <p:cNvSpPr>
            <a:spLocks noChangeAspect="1"/>
          </p:cNvSpPr>
          <p:nvPr/>
        </p:nvSpPr>
        <p:spPr bwMode="gray">
          <a:xfrm>
            <a:off x="6212669" y="4092418"/>
            <a:ext cx="622800" cy="622800"/>
          </a:xfrm>
          <a:prstGeom prst="rect">
            <a:avLst/>
          </a:prstGeom>
          <a:solidFill>
            <a:srgbClr val="92D050">
              <a:alpha val="70000"/>
            </a:srgb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943031" lon="2534209" rev="21391510"/>
            </a:camera>
            <a:lightRig rig="balanced" dir="t">
              <a:rot lat="0" lon="0" rev="16200000"/>
            </a:lightRig>
          </a:scene3d>
          <a:sp3d extrusionH="62865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1" name="Rechteck"/>
          <p:cNvSpPr>
            <a:spLocks noChangeAspect="1"/>
          </p:cNvSpPr>
          <p:nvPr/>
        </p:nvSpPr>
        <p:spPr bwMode="gray">
          <a:xfrm>
            <a:off x="5031260" y="4921344"/>
            <a:ext cx="669600" cy="6696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14524" lon="2138018" rev="21479036"/>
            </a:camera>
            <a:lightRig rig="balanced" dir="t">
              <a:rot lat="0" lon="0" rev="16200000"/>
            </a:lightRig>
          </a:scene3d>
          <a:sp3d extrusionH="711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grpSp>
        <p:nvGrpSpPr>
          <p:cNvPr id="2" name="Gruppieren 10"/>
          <p:cNvGrpSpPr/>
          <p:nvPr/>
        </p:nvGrpSpPr>
        <p:grpSpPr bwMode="gray">
          <a:xfrm>
            <a:off x="3405951" y="1813525"/>
            <a:ext cx="1890000" cy="1890000"/>
            <a:chOff x="3329980" y="852383"/>
            <a:chExt cx="2466072" cy="2466074"/>
          </a:xfrm>
          <a:solidFill>
            <a:srgbClr val="DDDDDD"/>
          </a:solidFill>
          <a:scene3d>
            <a:camera prst="perspectiveRelaxed" fov="5400000">
              <a:rot lat="1514254" lon="19710251" rev="145992"/>
            </a:camera>
            <a:lightRig rig="balanced" dir="t"/>
          </a:scene3d>
        </p:grpSpPr>
        <p:grpSp>
          <p:nvGrpSpPr>
            <p:cNvPr id="3" name="Gruppieren 20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7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8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9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0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1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2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3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4" name="Gruppieren 21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0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1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2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3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4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5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6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5" name="Gruppieren 31"/>
            <p:cNvGrpSpPr/>
            <p:nvPr/>
          </p:nvGrpSpPr>
          <p:grpSpPr bwMode="gray">
            <a:xfrm>
              <a:off x="3329980" y="852383"/>
              <a:ext cx="2466072" cy="2466074"/>
              <a:chOff x="3329980" y="852383"/>
              <a:chExt cx="2466072" cy="2466074"/>
            </a:xfrm>
            <a:grpFill/>
          </p:grpSpPr>
          <p:sp>
            <p:nvSpPr>
              <p:cNvPr id="93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4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5" name="Freeform"/>
              <p:cNvSpPr/>
              <p:nvPr/>
            </p:nvSpPr>
            <p:spPr bwMode="gray">
              <a:xfrm>
                <a:off x="3329980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6" name="Freeform"/>
              <p:cNvSpPr/>
              <p:nvPr/>
            </p:nvSpPr>
            <p:spPr bwMode="gray">
              <a:xfrm>
                <a:off x="4185016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7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8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9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0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1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</p:grpSp>
      <p:sp>
        <p:nvSpPr>
          <p:cNvPr id="6" name="Rechteck 5"/>
          <p:cNvSpPr/>
          <p:nvPr/>
        </p:nvSpPr>
        <p:spPr>
          <a:xfrm>
            <a:off x="6372200" y="1772816"/>
            <a:ext cx="27363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Die nachfolgenden 15 Präsentationen</a:t>
            </a:r>
            <a:br>
              <a:rPr lang="de-DE" sz="1200" dirty="0" smtClean="0"/>
            </a:br>
            <a:r>
              <a:rPr lang="de-DE" sz="1200" dirty="0" smtClean="0"/>
              <a:t>zu SQL:2011</a:t>
            </a:r>
            <a:r>
              <a:rPr lang="de-DE" sz="1200" dirty="0"/>
              <a:t> </a:t>
            </a:r>
            <a:r>
              <a:rPr lang="de-DE" sz="1200" dirty="0" smtClean="0"/>
              <a:t>sind inspiriert </a:t>
            </a:r>
            <a:br>
              <a:rPr lang="de-DE" sz="1200" dirty="0" smtClean="0"/>
            </a:br>
            <a:r>
              <a:rPr lang="de-DE" sz="1200" dirty="0" smtClean="0"/>
              <a:t>von der Darstellung in</a:t>
            </a:r>
          </a:p>
          <a:p>
            <a:endParaRPr lang="de-DE" sz="1200" dirty="0" smtClean="0"/>
          </a:p>
          <a:p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Developments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Data Models</a:t>
            </a:r>
            <a:endParaRPr lang="de-DE" sz="1200" dirty="0" smtClean="0"/>
          </a:p>
          <a:p>
            <a:r>
              <a:rPr lang="de-DE" sz="1200" dirty="0" smtClean="0"/>
              <a:t>Chapter </a:t>
            </a:r>
            <a:r>
              <a:rPr lang="de-DE" sz="1200" dirty="0"/>
              <a:t>10 – Temporal Data Models </a:t>
            </a:r>
          </a:p>
          <a:p>
            <a:r>
              <a:rPr lang="de-DE" sz="1200" dirty="0"/>
              <a:t>Prof. Dr.-Ing. Stefan </a:t>
            </a:r>
            <a:r>
              <a:rPr lang="de-DE" sz="1200" dirty="0" err="1"/>
              <a:t>Deßloch</a:t>
            </a:r>
            <a:endParaRPr lang="de-DE" sz="1200" dirty="0"/>
          </a:p>
          <a:p>
            <a:r>
              <a:rPr lang="de-DE" sz="1200" dirty="0"/>
              <a:t>AG Heterogene Informationssysteme </a:t>
            </a:r>
          </a:p>
          <a:p>
            <a:r>
              <a:rPr lang="de-DE" sz="1200" dirty="0"/>
              <a:t>Technische Universität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6200821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SQL:2011 – Unterstützung für temporale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Kein </a:t>
            </a:r>
            <a:r>
              <a:rPr lang="de-DE" dirty="0"/>
              <a:t>neuer Datentyp </a:t>
            </a:r>
            <a:r>
              <a:rPr lang="de-DE" dirty="0" smtClean="0"/>
              <a:t>Zeitperiode</a:t>
            </a:r>
          </a:p>
          <a:p>
            <a:r>
              <a:rPr lang="de-DE" dirty="0" smtClean="0"/>
              <a:t>Definition von Perioden für Tabellen mit Bezug auf Paaren von Spalten für Beginn und Ende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</a:t>
            </a:r>
            <a:r>
              <a:rPr lang="de-DE" b="1" dirty="0" smtClean="0">
                <a:sym typeface="Wingdings"/>
              </a:rPr>
              <a:t>Tabellenperioden</a:t>
            </a:r>
            <a:r>
              <a:rPr lang="de-DE" dirty="0" smtClean="0">
                <a:sym typeface="Wingdings"/>
              </a:rPr>
              <a:t>)</a:t>
            </a:r>
            <a:endParaRPr lang="de-DE" dirty="0" smtClean="0"/>
          </a:p>
          <a:p>
            <a:r>
              <a:rPr lang="de-DE" dirty="0" smtClean="0"/>
              <a:t>Zugrundeliegendes Intervallmodell: </a:t>
            </a:r>
            <a:r>
              <a:rPr lang="de-DE" dirty="0" smtClean="0">
                <a:solidFill>
                  <a:srgbClr val="0000FF"/>
                </a:solidFill>
              </a:rPr>
              <a:t>[Start, Ende)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1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Semitemporalisiert</a:t>
            </a:r>
            <a:r>
              <a:rPr lang="de-DE" dirty="0" smtClean="0"/>
              <a:t>: Linear geordnete Struktur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6" name="Group 160"/>
          <p:cNvGraphicFramePr>
            <a:graphicFrameLocks noGrp="1"/>
          </p:cNvGraphicFramePr>
          <p:nvPr/>
        </p:nvGraphicFramePr>
        <p:xfrm>
          <a:off x="2133600" y="1371600"/>
          <a:ext cx="1828800" cy="2225675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32"/>
          <p:cNvGraphicFramePr>
            <a:graphicFrameLocks noGrp="1"/>
          </p:cNvGraphicFramePr>
          <p:nvPr/>
        </p:nvGraphicFramePr>
        <p:xfrm>
          <a:off x="6400800" y="1371600"/>
          <a:ext cx="2438400" cy="4754880"/>
        </p:xfrm>
        <a:graphic>
          <a:graphicData uri="http://schemas.openxmlformats.org/drawingml/2006/table">
            <a:tbl>
              <a:tblPr/>
              <a:tblGrid>
                <a:gridCol w="638175"/>
                <a:gridCol w="709613"/>
                <a:gridCol w="10906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228600" y="129540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S_SINCE</a:t>
            </a: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556125" y="12954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SP_SINCE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28600" y="1700808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under contract since day SINCE"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4191000" y="1700808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able to supply part P# since day SINCE"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07676" y="4831992"/>
            <a:ext cx="5349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Anfragen</a:t>
            </a:r>
            <a:r>
              <a:rPr lang="en-GB" sz="1800" dirty="0" smtClean="0">
                <a:solidFill>
                  <a:srgbClr val="008000"/>
                </a:solidFill>
              </a:rPr>
              <a:t>: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Since </a:t>
            </a:r>
            <a:r>
              <a:rPr lang="en-GB" sz="1800" i="1" dirty="0"/>
              <a:t>when has supplier S# been able to supply anything?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dirty="0" err="1"/>
              <a:t>e</a:t>
            </a:r>
            <a:r>
              <a:rPr lang="en-GB" sz="1800" dirty="0" err="1" smtClean="0"/>
              <a:t>infach</a:t>
            </a:r>
            <a:r>
              <a:rPr lang="en-GB" sz="1800" dirty="0" smtClean="0"/>
              <a:t>)</a:t>
            </a:r>
            <a:r>
              <a:rPr lang="en-GB" sz="1800" i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Since </a:t>
            </a:r>
            <a:r>
              <a:rPr lang="en-GB" sz="1800" i="1" dirty="0"/>
              <a:t>when has supplier S# been unable to supply anything?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dirty="0" err="1"/>
              <a:t>u</a:t>
            </a:r>
            <a:r>
              <a:rPr lang="en-GB" sz="1800" dirty="0" err="1" smtClean="0"/>
              <a:t>nmöglich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95536" y="3607856"/>
            <a:ext cx="5404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b="1" dirty="0" smtClean="0"/>
              <a:t>Zeitstruktur</a:t>
            </a:r>
            <a:r>
              <a:rPr lang="de-DE" dirty="0" smtClean="0"/>
              <a:t> (T, &lt;) wobei T eine Menge und &lt;</a:t>
            </a:r>
            <a:br>
              <a:rPr lang="de-DE" dirty="0" smtClean="0"/>
            </a:br>
            <a:r>
              <a:rPr lang="de-DE" dirty="0" smtClean="0"/>
              <a:t>eine totale Ordnung über T ist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Elemente von T auch </a:t>
            </a:r>
            <a:r>
              <a:rPr lang="de-DE" b="1" dirty="0" err="1" smtClean="0"/>
              <a:t>Chronons</a:t>
            </a:r>
            <a:r>
              <a:rPr lang="de-DE" dirty="0" smtClean="0"/>
              <a:t> genannt</a:t>
            </a:r>
          </a:p>
          <a:p>
            <a:pPr marL="285750" indent="-285750">
              <a:buFont typeface="Arial"/>
              <a:buChar char="•"/>
            </a:pPr>
            <a:r>
              <a:rPr lang="de-DE" b="1" dirty="0" smtClean="0"/>
              <a:t>Granularität </a:t>
            </a:r>
            <a:r>
              <a:rPr lang="de-DE" dirty="0" smtClean="0"/>
              <a:t>ist</a:t>
            </a:r>
            <a:r>
              <a:rPr lang="de-DE" b="1" dirty="0" smtClean="0"/>
              <a:t> anwendungsabhängig </a:t>
            </a:r>
            <a:r>
              <a:rPr lang="de-DE" dirty="0" smtClean="0"/>
              <a:t>zu wählen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01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SQL:2011 – Unterstützung für temporale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System-</a:t>
            </a:r>
            <a:r>
              <a:rPr lang="de-DE" dirty="0" err="1" smtClean="0"/>
              <a:t>Versionierung</a:t>
            </a:r>
            <a:r>
              <a:rPr lang="de-DE" dirty="0" smtClean="0"/>
              <a:t> von Tabellen</a:t>
            </a:r>
          </a:p>
          <a:p>
            <a:pPr lvl="1"/>
            <a:r>
              <a:rPr lang="de-DE" dirty="0" smtClean="0"/>
              <a:t>Unterstützung für </a:t>
            </a:r>
            <a:r>
              <a:rPr lang="de-DE" b="1" dirty="0" smtClean="0"/>
              <a:t>Transaktionszeit</a:t>
            </a:r>
          </a:p>
          <a:p>
            <a:pPr lvl="1"/>
            <a:r>
              <a:rPr lang="de-DE" dirty="0" smtClean="0"/>
              <a:t>Standardanfragen beziehen sich auf „aktuelle“ Daten</a:t>
            </a:r>
          </a:p>
          <a:p>
            <a:pPr lvl="1"/>
            <a:r>
              <a:rPr lang="de-DE" dirty="0" smtClean="0"/>
              <a:t>Bezugnahme auf „historische“ Version möglich durch</a:t>
            </a:r>
            <a:br>
              <a:rPr lang="de-DE" dirty="0" smtClean="0"/>
            </a:br>
            <a:r>
              <a:rPr lang="de-DE" dirty="0" smtClean="0"/>
              <a:t>FOR SYSTEM TIME-Schlüsselwort</a:t>
            </a:r>
          </a:p>
          <a:p>
            <a:r>
              <a:rPr lang="de-DE" dirty="0" smtClean="0"/>
              <a:t>Anwendungszeit von Tabellen durch Perioden </a:t>
            </a:r>
          </a:p>
          <a:p>
            <a:pPr lvl="1"/>
            <a:r>
              <a:rPr lang="de-DE" dirty="0" smtClean="0"/>
              <a:t>Unterstützung für </a:t>
            </a:r>
            <a:r>
              <a:rPr lang="de-DE" b="1" dirty="0" smtClean="0"/>
              <a:t>Gültigkeitszeit</a:t>
            </a:r>
            <a:r>
              <a:rPr lang="de-DE" dirty="0" smtClean="0"/>
              <a:t> (Valid Time)</a:t>
            </a:r>
          </a:p>
          <a:p>
            <a:pPr lvl="1"/>
            <a:r>
              <a:rPr lang="de-DE" dirty="0" smtClean="0"/>
              <a:t>Primärschlüssel und Referentielle Integrität</a:t>
            </a:r>
          </a:p>
          <a:p>
            <a:pPr lvl="1"/>
            <a:r>
              <a:rPr lang="de-DE" dirty="0" smtClean="0"/>
              <a:t>Anfrage beziehen sich auf alle gültigen </a:t>
            </a:r>
            <a:r>
              <a:rPr lang="de-DE" dirty="0" err="1" smtClean="0"/>
              <a:t>Tupel</a:t>
            </a:r>
            <a:endParaRPr lang="de-DE" dirty="0" smtClean="0"/>
          </a:p>
          <a:p>
            <a:pPr lvl="1"/>
            <a:r>
              <a:rPr lang="de-DE" dirty="0" smtClean="0"/>
              <a:t>Prädikate über Periode für Zugriff auf temporale Bereiche</a:t>
            </a:r>
          </a:p>
          <a:p>
            <a:r>
              <a:rPr lang="de-DE" b="1" dirty="0" smtClean="0"/>
              <a:t>Bitemporale</a:t>
            </a:r>
            <a:r>
              <a:rPr lang="de-DE" dirty="0" smtClean="0"/>
              <a:t> Tabellen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Tabellenperioden für Anwendungszeit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Anwendungszeit/Gültigkeitszeit durch Nutzer bestimmt</a:t>
            </a:r>
          </a:p>
          <a:p>
            <a:r>
              <a:rPr lang="de-DE" dirty="0" smtClean="0"/>
              <a:t>Neues Schlüsselwort </a:t>
            </a:r>
            <a:r>
              <a:rPr lang="de-DE" dirty="0" smtClean="0">
                <a:solidFill>
                  <a:srgbClr val="0000FF"/>
                </a:solidFill>
              </a:rPr>
              <a:t>PERIOD FOR</a:t>
            </a:r>
          </a:p>
          <a:p>
            <a:r>
              <a:rPr lang="de-DE" dirty="0" smtClean="0"/>
              <a:t>Beispiel:</a:t>
            </a:r>
            <a:r>
              <a:rPr lang="de-DE" sz="2000" dirty="0" smtClean="0">
                <a:solidFill>
                  <a:srgbClr val="0000FF"/>
                </a:solidFill>
              </a:rPr>
              <a:t>	CREATE TABLE </a:t>
            </a:r>
            <a:r>
              <a:rPr lang="de-DE" sz="2000" dirty="0" err="1" smtClean="0">
                <a:solidFill>
                  <a:srgbClr val="0000FF"/>
                </a:solidFill>
              </a:rPr>
              <a:t>Emp</a:t>
            </a:r>
            <a:r>
              <a:rPr lang="de-DE" sz="2000" dirty="0" smtClean="0">
                <a:solidFill>
                  <a:srgbClr val="0000FF"/>
                </a:solidFill>
              </a:rPr>
              <a:t>(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</a:t>
            </a:r>
            <a:r>
              <a:rPr lang="de-DE" sz="2000" dirty="0">
                <a:solidFill>
                  <a:srgbClr val="0000FF"/>
                </a:solidFill>
              </a:rPr>
              <a:t>	 </a:t>
            </a:r>
            <a:r>
              <a:rPr lang="de-DE" sz="2000" dirty="0" smtClean="0">
                <a:solidFill>
                  <a:srgbClr val="0000FF"/>
                </a:solidFill>
              </a:rPr>
              <a:t>   </a:t>
            </a:r>
            <a:r>
              <a:rPr lang="de-DE" sz="2000" dirty="0" err="1" smtClean="0">
                <a:solidFill>
                  <a:srgbClr val="0000FF"/>
                </a:solidFill>
              </a:rPr>
              <a:t>ENo</a:t>
            </a:r>
            <a:r>
              <a:rPr lang="de-DE" sz="2000" dirty="0" smtClean="0">
                <a:solidFill>
                  <a:srgbClr val="0000FF"/>
                </a:solidFill>
              </a:rPr>
              <a:t>	INTEGER,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 dirty="0" smtClean="0">
                <a:solidFill>
                  <a:srgbClr val="0000FF"/>
                </a:solidFill>
              </a:rPr>
              <a:t>DATE,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 dirty="0" smtClean="0">
                <a:solidFill>
                  <a:srgbClr val="0000FF"/>
                </a:solidFill>
              </a:rPr>
              <a:t>DATE,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EDept</a:t>
            </a:r>
            <a:r>
              <a:rPr lang="de-DE" sz="2000" dirty="0" smtClean="0">
                <a:solidFill>
                  <a:srgbClr val="0000FF"/>
                </a:solidFill>
              </a:rPr>
              <a:t>	INTEGER,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PERIOD FOR </a:t>
            </a:r>
            <a:r>
              <a:rPr lang="de-DE" sz="2000" dirty="0" err="1" smtClean="0">
                <a:solidFill>
                  <a:srgbClr val="0000FF"/>
                </a:solidFill>
              </a:rPr>
              <a:t>EPeriod</a:t>
            </a:r>
            <a:r>
              <a:rPr lang="de-DE" sz="2000" dirty="0" smtClean="0">
                <a:solidFill>
                  <a:srgbClr val="0000FF"/>
                </a:solidFill>
              </a:rPr>
              <a:t> (</a:t>
            </a:r>
            <a:r>
              <a:rPr lang="de-DE" sz="2000" dirty="0" err="1" smtClean="0">
                <a:solidFill>
                  <a:srgbClr val="0000FF"/>
                </a:solidFill>
              </a:rPr>
              <a:t>EStart</a:t>
            </a:r>
            <a:r>
              <a:rPr lang="de-DE" sz="2000" dirty="0" smtClean="0">
                <a:solidFill>
                  <a:srgbClr val="0000FF"/>
                </a:solidFill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EEnd</a:t>
            </a:r>
            <a:r>
              <a:rPr lang="de-DE" sz="2000" dirty="0" smtClean="0">
                <a:solidFill>
                  <a:srgbClr val="0000FF"/>
                </a:solidFill>
              </a:rPr>
              <a:t>) )</a:t>
            </a:r>
          </a:p>
          <a:p>
            <a:r>
              <a:rPr lang="de-DE" dirty="0" smtClean="0"/>
              <a:t>Namen für Perioden frei wählbar</a:t>
            </a:r>
          </a:p>
          <a:p>
            <a:r>
              <a:rPr lang="de-DE" dirty="0" smtClean="0"/>
              <a:t>Anfangs- und End-Attribute als normale Spalten</a:t>
            </a:r>
          </a:p>
          <a:p>
            <a:r>
              <a:rPr lang="de-DE" dirty="0" smtClean="0"/>
              <a:t>Einfügen von </a:t>
            </a:r>
            <a:r>
              <a:rPr lang="de-DE" dirty="0" err="1" smtClean="0"/>
              <a:t>Tupeln</a:t>
            </a:r>
            <a:r>
              <a:rPr lang="de-DE" dirty="0" smtClean="0"/>
              <a:t> über INSERT wie bekannt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 smtClean="0">
                <a:solidFill>
                  <a:srgbClr val="0000FF"/>
                </a:solidFill>
              </a:rPr>
              <a:t>INSERT INTO </a:t>
            </a:r>
            <a:r>
              <a:rPr lang="de-DE" sz="2000" dirty="0" err="1" smtClean="0">
                <a:solidFill>
                  <a:srgbClr val="0000FF"/>
                </a:solidFill>
              </a:rPr>
              <a:t>Emp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VALUES (22217, DATE '2010-01-01', DATE </a:t>
            </a:r>
            <a:r>
              <a:rPr lang="de-DE" sz="2000" dirty="0">
                <a:solidFill>
                  <a:srgbClr val="0000FF"/>
                </a:solidFill>
              </a:rPr>
              <a:t>'</a:t>
            </a:r>
            <a:r>
              <a:rPr lang="de-DE" sz="2000" dirty="0" smtClean="0">
                <a:solidFill>
                  <a:srgbClr val="0000FF"/>
                </a:solidFill>
              </a:rPr>
              <a:t>2011-11-12</a:t>
            </a:r>
            <a:r>
              <a:rPr lang="de-DE" sz="2000" dirty="0">
                <a:solidFill>
                  <a:srgbClr val="0000FF"/>
                </a:solidFill>
              </a:rPr>
              <a:t>'</a:t>
            </a:r>
            <a:r>
              <a:rPr lang="de-DE" sz="2000" dirty="0" smtClean="0">
                <a:solidFill>
                  <a:srgbClr val="0000FF"/>
                </a:solidFill>
              </a:rPr>
              <a:t>, 3)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1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– Änderung und 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968875"/>
          </a:xfrm>
        </p:spPr>
        <p:txBody>
          <a:bodyPr/>
          <a:lstStyle/>
          <a:p>
            <a:r>
              <a:rPr lang="de-DE" dirty="0" smtClean="0"/>
              <a:t>Modifikationen beziehen sich auf eine effektive Periode</a:t>
            </a:r>
          </a:p>
          <a:p>
            <a:r>
              <a:rPr lang="de-DE" dirty="0" smtClean="0"/>
              <a:t>Änderungen wirksam</a:t>
            </a:r>
            <a:br>
              <a:rPr lang="de-DE" dirty="0" smtClean="0"/>
            </a:br>
            <a:r>
              <a:rPr lang="de-DE" dirty="0" smtClean="0"/>
              <a:t>auf allen </a:t>
            </a:r>
            <a:r>
              <a:rPr lang="de-DE" dirty="0" err="1" smtClean="0"/>
              <a:t>Tupeln</a:t>
            </a:r>
            <a:r>
              <a:rPr lang="de-DE" dirty="0" smtClean="0"/>
              <a:t> mit über-</a:t>
            </a:r>
            <a:br>
              <a:rPr lang="de-DE" dirty="0" smtClean="0"/>
            </a:br>
            <a:r>
              <a:rPr lang="de-DE" dirty="0" err="1" smtClean="0"/>
              <a:t>lappenden</a:t>
            </a:r>
            <a:r>
              <a:rPr lang="de-DE" dirty="0" smtClean="0"/>
              <a:t> Zeitperioden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Ggf. werden automatisch</a:t>
            </a:r>
            <a:br>
              <a:rPr lang="de-DE" sz="2400" dirty="0" smtClean="0"/>
            </a:br>
            <a:r>
              <a:rPr lang="de-DE" sz="2400" dirty="0" smtClean="0"/>
              <a:t>neue </a:t>
            </a:r>
            <a:r>
              <a:rPr lang="de-DE" sz="2400" dirty="0" err="1" smtClean="0"/>
              <a:t>Tupel</a:t>
            </a:r>
            <a:r>
              <a:rPr lang="de-DE" sz="2400" dirty="0" smtClean="0"/>
              <a:t>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Bild 4" descr="Screen Shot 2014-11-25 at 11.4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6" y="1796516"/>
            <a:ext cx="4591102" cy="4512804"/>
          </a:xfrm>
          <a:prstGeom prst="rect">
            <a:avLst/>
          </a:prstGeom>
        </p:spPr>
      </p:pic>
      <p:pic>
        <p:nvPicPr>
          <p:cNvPr id="6" name="Bild 5" descr="Screen Shot 2014-11-25 at 11.4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910191" cy="23762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55976" y="2564904"/>
            <a:ext cx="460851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5976" y="1700808"/>
            <a:ext cx="46085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3528" y="2996952"/>
            <a:ext cx="41044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4293096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3528" y="5373216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27984" y="4643838"/>
            <a:ext cx="4608512" cy="16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499992" y="2636912"/>
            <a:ext cx="504056" cy="382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und Primär-/Fremdschlüssel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Primärschlüssel auf Anwendungszeitperiode bezogen</a:t>
            </a:r>
          </a:p>
          <a:p>
            <a:pPr lvl="1"/>
            <a:r>
              <a:rPr lang="de-DE" sz="1800" dirty="0" smtClean="0"/>
              <a:t>Überlappungen von Beginn/Ende-Spalten vermeiden</a:t>
            </a:r>
          </a:p>
          <a:p>
            <a:pPr marL="457200" lvl="1" indent="0"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>ALTER TABLE EMP 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ADD PRIMARY KEY (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r>
              <a:rPr lang="de-DE" sz="1800" b="1" dirty="0" err="1" smtClean="0">
                <a:solidFill>
                  <a:srgbClr val="0000FF"/>
                </a:solidFill>
              </a:rPr>
              <a:t>EPeriod</a:t>
            </a:r>
            <a:r>
              <a:rPr lang="de-DE" sz="1800" b="1" dirty="0" smtClean="0">
                <a:solidFill>
                  <a:srgbClr val="0000FF"/>
                </a:solidFill>
              </a:rPr>
              <a:t> WITHOUT OVERLAPS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000" dirty="0" smtClean="0"/>
              <a:t>Referentielle Einschränkungen generalisiert </a:t>
            </a:r>
            <a:br>
              <a:rPr lang="de-DE" sz="2000" dirty="0" smtClean="0"/>
            </a:br>
            <a:r>
              <a:rPr lang="de-DE" sz="2000" dirty="0" smtClean="0"/>
              <a:t>auf jeden gültigen Zeitpunkt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Zeitperiodenangaben für Primär- und Fremdschlüssel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5" name="Bild 4" descr="Screen Shot 2014-11-25 at 12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6" y="3212976"/>
            <a:ext cx="7494916" cy="942325"/>
          </a:xfrm>
          <a:prstGeom prst="rect">
            <a:avLst/>
          </a:prstGeom>
        </p:spPr>
      </p:pic>
      <p:pic>
        <p:nvPicPr>
          <p:cNvPr id="6" name="Bild 5" descr="Screen Shot 2014-11-25 at 12.3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4" y="4725144"/>
            <a:ext cx="5076056" cy="14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in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400" dirty="0" smtClean="0"/>
              <a:t>Verwendung von SELECT wie gehabt</a:t>
            </a:r>
          </a:p>
          <a:p>
            <a:pPr lvl="1"/>
            <a:r>
              <a:rPr lang="de-DE" sz="2000" dirty="0" smtClean="0"/>
              <a:t>Zeitperiodenspalten verwendbar wie gewohnt</a:t>
            </a:r>
          </a:p>
          <a:p>
            <a:r>
              <a:rPr lang="de-DE" sz="2400" dirty="0" smtClean="0"/>
              <a:t>Spezielle Prädikate für Zeitperioden</a:t>
            </a:r>
            <a:br>
              <a:rPr lang="de-DE" sz="2400" dirty="0" smtClean="0"/>
            </a:br>
            <a:r>
              <a:rPr lang="de-DE" sz="1800" dirty="0" smtClean="0">
                <a:solidFill>
                  <a:srgbClr val="0000FF"/>
                </a:solidFill>
              </a:rPr>
              <a:t>SELECT 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FROM </a:t>
            </a:r>
            <a:r>
              <a:rPr lang="de-DE" sz="1800" dirty="0" err="1" smtClean="0">
                <a:solidFill>
                  <a:srgbClr val="0000FF"/>
                </a:solidFill>
              </a:rPr>
              <a:t>Emp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= 22217 AND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CONTAINS DATE '2011-01-02'</a:t>
            </a:r>
          </a:p>
          <a:p>
            <a:r>
              <a:rPr lang="de-DE" sz="2400" dirty="0" smtClean="0"/>
              <a:t>Semantik (basierend auf </a:t>
            </a:r>
            <a:r>
              <a:rPr lang="de-DE" sz="2400" dirty="0" err="1" smtClean="0"/>
              <a:t>Allen'sche</a:t>
            </a:r>
            <a:r>
              <a:rPr lang="de-DE" sz="2400" dirty="0" smtClean="0"/>
              <a:t> Intervallbeziehungen)</a:t>
            </a:r>
            <a:endParaRPr lang="de-DE" sz="2400" dirty="0"/>
          </a:p>
          <a:p>
            <a:pPr lvl="1"/>
            <a:r>
              <a:rPr lang="de-DE" sz="1800" dirty="0" smtClean="0"/>
              <a:t>x </a:t>
            </a:r>
            <a:r>
              <a:rPr lang="de-DE" sz="1800" dirty="0"/>
              <a:t>CONTAINS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OVERLAPS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overlaps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overlaps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contains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starts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finishes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EQUALS ~ 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endParaRPr lang="de-DE" sz="1800" dirty="0"/>
          </a:p>
          <a:p>
            <a:pPr lvl="1"/>
            <a:r>
              <a:rPr lang="de-DE" sz="1800" dirty="0"/>
              <a:t>x PRECEDES ~ (x </a:t>
            </a:r>
            <a:r>
              <a:rPr lang="de-DE" sz="1800" dirty="0" err="1"/>
              <a:t>before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endParaRPr lang="de-DE" sz="1800" dirty="0" smtClean="0"/>
          </a:p>
          <a:p>
            <a:pPr lvl="1"/>
            <a:r>
              <a:rPr lang="de-DE" sz="1800" dirty="0" smtClean="0"/>
              <a:t>x SUCCEEDS </a:t>
            </a:r>
            <a:r>
              <a:rPr lang="de-DE" sz="1800" dirty="0" err="1"/>
              <a:t>y</a:t>
            </a:r>
            <a:r>
              <a:rPr lang="de-DE" sz="1800" dirty="0"/>
              <a:t> ~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before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x) </a:t>
            </a:r>
            <a:endParaRPr lang="de-DE" sz="1800" dirty="0" smtClean="0"/>
          </a:p>
          <a:p>
            <a:pPr lvl="1"/>
            <a:r>
              <a:rPr lang="de-DE" sz="1800" dirty="0" smtClean="0"/>
              <a:t>x </a:t>
            </a:r>
            <a:r>
              <a:rPr lang="de-DE" sz="1800" dirty="0"/>
              <a:t>IMMEDIATELY PRECEDES </a:t>
            </a:r>
            <a:r>
              <a:rPr lang="de-DE" sz="1800" dirty="0" err="1"/>
              <a:t>y</a:t>
            </a:r>
            <a:r>
              <a:rPr lang="de-DE" sz="1800" dirty="0"/>
              <a:t> ~ 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endParaRPr lang="de-DE" sz="1800" dirty="0" smtClean="0"/>
          </a:p>
          <a:p>
            <a:pPr lvl="1"/>
            <a:r>
              <a:rPr lang="de-DE" sz="1800" dirty="0" smtClean="0"/>
              <a:t>x IMMEDIATELY </a:t>
            </a:r>
            <a:r>
              <a:rPr lang="de-DE" sz="1800" dirty="0"/>
              <a:t>SUCCEEDS </a:t>
            </a:r>
            <a:r>
              <a:rPr lang="de-DE" sz="1800" dirty="0" err="1"/>
              <a:t>y</a:t>
            </a:r>
            <a:r>
              <a:rPr lang="de-DE" sz="1800" dirty="0"/>
              <a:t> ~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2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Verbunde mit Anwendungszeit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240906"/>
          </a:xfrm>
        </p:spPr>
        <p:txBody>
          <a:bodyPr/>
          <a:lstStyle/>
          <a:p>
            <a:r>
              <a:rPr lang="de-DE" dirty="0" smtClean="0"/>
              <a:t>Normale Verbunde betrachten Anwendungszeit nicht</a:t>
            </a:r>
            <a:br>
              <a:rPr lang="de-DE" dirty="0" smtClean="0"/>
            </a:br>
            <a:r>
              <a:rPr lang="de-DE" sz="2000" dirty="0">
                <a:solidFill>
                  <a:srgbClr val="0000FF"/>
                </a:solidFill>
              </a:rPr>
              <a:t>S</a:t>
            </a:r>
            <a:r>
              <a:rPr lang="de-DE" sz="1800" dirty="0">
                <a:solidFill>
                  <a:srgbClr val="0000FF"/>
                </a:solidFill>
              </a:rPr>
              <a:t>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DName</a:t>
            </a:r>
            <a:r>
              <a:rPr lang="de-DE" sz="1800" dirty="0">
                <a:solidFill>
                  <a:srgbClr val="0000FF"/>
                </a:solidFill>
              </a:rPr>
              <a:t> 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= 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 smtClean="0"/>
              <a:t>Temporale Verbunde unter Verwendung von Zeitperioden</a:t>
            </a:r>
            <a:br>
              <a:rPr lang="de-DE" dirty="0" smtClean="0"/>
            </a:b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DName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Dept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 = </a:t>
            </a:r>
            <a:r>
              <a:rPr lang="de-DE" sz="2000" dirty="0" err="1">
                <a:solidFill>
                  <a:srgbClr val="0000FF"/>
                </a:solidFill>
              </a:rPr>
              <a:t>DNo</a:t>
            </a:r>
            <a:r>
              <a:rPr lang="de-DE" sz="2000" dirty="0">
                <a:solidFill>
                  <a:srgbClr val="0000FF"/>
                </a:solidFill>
              </a:rPr>
              <a:t>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OVERLAPS </a:t>
            </a:r>
            <a:r>
              <a:rPr lang="de-DE" sz="2000" b="1" dirty="0" err="1">
                <a:solidFill>
                  <a:srgbClr val="0000FF"/>
                </a:solidFill>
              </a:rPr>
              <a:t>DPeriod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Screen Shot 2014-11-25 at 18.0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74359"/>
            <a:ext cx="8820472" cy="14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und </a:t>
            </a:r>
            <a:r>
              <a:rPr lang="de-DE" dirty="0" err="1" smtClean="0"/>
              <a:t>Versionierung</a:t>
            </a:r>
            <a:r>
              <a:rPr lang="de-DE" dirty="0" smtClean="0"/>
              <a:t> mit Systemzeit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Versionierung</a:t>
            </a:r>
            <a:r>
              <a:rPr lang="de-DE" dirty="0" smtClean="0"/>
              <a:t> von Tabellen durch Systemzeitattribute (auch Transaktionszeit genannt)</a:t>
            </a:r>
          </a:p>
          <a:p>
            <a:r>
              <a:rPr lang="de-DE" dirty="0" smtClean="0"/>
              <a:t>Beispiel</a:t>
            </a:r>
          </a:p>
          <a:p>
            <a:pPr marL="457200" lvl="1" indent="0"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CREATE </a:t>
            </a:r>
            <a:r>
              <a:rPr lang="de-DE" sz="1800" dirty="0">
                <a:solidFill>
                  <a:srgbClr val="0000FF"/>
                </a:solidFill>
              </a:rPr>
              <a:t>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(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VARCHAR(30)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b="1" dirty="0" smtClean="0">
                <a:solidFill>
                  <a:srgbClr val="0000FF"/>
                </a:solidFill>
              </a:rPr>
              <a:t>WITH </a:t>
            </a:r>
            <a:r>
              <a:rPr lang="de-DE" sz="1800" b="1" dirty="0">
                <a:solidFill>
                  <a:srgbClr val="0000FF"/>
                </a:solidFill>
              </a:rPr>
              <a:t>SYSTEM </a:t>
            </a:r>
            <a:r>
              <a:rPr lang="de-DE" sz="1800" b="1" dirty="0" smtClean="0">
                <a:solidFill>
                  <a:srgbClr val="0000FF"/>
                </a:solidFill>
              </a:rPr>
              <a:t>VERSIONING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2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und </a:t>
            </a:r>
            <a:r>
              <a:rPr lang="de-DE" dirty="0" err="1" smtClean="0"/>
              <a:t>Versionierung</a:t>
            </a:r>
            <a:r>
              <a:rPr lang="de-DE" dirty="0" smtClean="0"/>
              <a:t> mit Systemzeit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Versionierung</a:t>
            </a:r>
            <a:r>
              <a:rPr lang="de-DE" dirty="0" smtClean="0"/>
              <a:t> von Tabellen durch Systemzeitattribute (auch Transaktionszeit genannt)</a:t>
            </a:r>
          </a:p>
          <a:p>
            <a:r>
              <a:rPr lang="de-DE" dirty="0" smtClean="0"/>
              <a:t>Nur das DBMS kann (und muss) Start- und Endzeitpunkte für Systemzeitperioden liefern</a:t>
            </a:r>
          </a:p>
          <a:p>
            <a:pPr lvl="1"/>
            <a:r>
              <a:rPr lang="de-DE" dirty="0" smtClean="0"/>
              <a:t>Datentyp für Zeitpunkte systemabhängig</a:t>
            </a:r>
          </a:p>
          <a:p>
            <a:r>
              <a:rPr lang="de-DE" dirty="0" smtClean="0"/>
              <a:t>Modifikation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zusätzliches </a:t>
            </a:r>
            <a:r>
              <a:rPr lang="de-DE" dirty="0" err="1" smtClean="0"/>
              <a:t>Tupel</a:t>
            </a:r>
            <a:r>
              <a:rPr lang="de-DE" dirty="0" smtClean="0"/>
              <a:t> für den alten Zustand vor der Änderung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Aktueller</a:t>
            </a:r>
            <a:r>
              <a:rPr lang="de-DE" dirty="0" smtClean="0"/>
              <a:t> Zeilenzustand: Zeitstempel ist der neueste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Historischer</a:t>
            </a:r>
            <a:r>
              <a:rPr lang="de-DE" dirty="0" smtClean="0"/>
              <a:t> Zeilenzustand: Zeitstempel nicht der neueste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0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 von </a:t>
            </a:r>
            <a:r>
              <a:rPr lang="de-DE" dirty="0" err="1" smtClean="0"/>
              <a:t>systemversionierten</a:t>
            </a:r>
            <a:r>
              <a:rPr lang="de-DE" dirty="0" smtClean="0"/>
              <a:t>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INSERT</a:t>
            </a:r>
          </a:p>
          <a:p>
            <a:pPr lvl="1"/>
            <a:r>
              <a:rPr lang="de-DE" sz="2000" dirty="0" smtClean="0"/>
              <a:t>Systemzeitstart wird auf Transaktionszeit gesetzt</a:t>
            </a:r>
          </a:p>
          <a:p>
            <a:pPr lvl="1"/>
            <a:r>
              <a:rPr lang="de-DE" sz="2000" dirty="0" smtClean="0"/>
              <a:t>Systemzeitende wird auf </a:t>
            </a:r>
            <a:r>
              <a:rPr lang="de-DE" sz="2000" dirty="0"/>
              <a:t>Maximalwert gesetzt</a:t>
            </a:r>
            <a:br>
              <a:rPr lang="de-DE" sz="2000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EName</a:t>
            </a:r>
            <a:r>
              <a:rPr lang="de-DE" sz="2000" dirty="0">
                <a:solidFill>
                  <a:srgbClr val="0000FF"/>
                </a:solidFill>
              </a:rPr>
              <a:t>) VALUES (22217, '</a:t>
            </a:r>
            <a:r>
              <a:rPr lang="de-DE" sz="2000" dirty="0" smtClean="0">
                <a:solidFill>
                  <a:srgbClr val="0000FF"/>
                </a:solidFill>
              </a:rPr>
              <a:t>Joe‘)</a:t>
            </a:r>
            <a:endParaRPr lang="de-DE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UPDATE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0000FF"/>
                </a:solidFill>
              </a:rPr>
              <a:t>DELETE</a:t>
            </a:r>
          </a:p>
          <a:p>
            <a:pPr lvl="1"/>
            <a:r>
              <a:rPr lang="de-DE" sz="2000" dirty="0" smtClean="0"/>
              <a:t>Operationen nur auf </a:t>
            </a:r>
            <a:br>
              <a:rPr lang="de-DE" sz="2000" dirty="0" smtClean="0"/>
            </a:br>
            <a:r>
              <a:rPr lang="de-DE" sz="2000" dirty="0" smtClean="0"/>
              <a:t>aktuellen Zeilen</a:t>
            </a:r>
          </a:p>
          <a:p>
            <a:pPr lvl="1"/>
            <a:r>
              <a:rPr lang="de-DE" sz="2000" dirty="0" smtClean="0"/>
              <a:t>Automatisches Erzeugen von </a:t>
            </a:r>
            <a:br>
              <a:rPr lang="de-DE" sz="2000" dirty="0" smtClean="0"/>
            </a:br>
            <a:r>
              <a:rPr lang="de-DE" sz="2000" dirty="0" smtClean="0"/>
              <a:t>historischen Zeilen für jede </a:t>
            </a:r>
            <a:br>
              <a:rPr lang="de-DE" sz="2000" dirty="0" smtClean="0"/>
            </a:br>
            <a:r>
              <a:rPr lang="de-DE" sz="2000" dirty="0" smtClean="0"/>
              <a:t>geänderte oder gelöschte Zeile</a:t>
            </a:r>
          </a:p>
          <a:p>
            <a:pPr lvl="1"/>
            <a:r>
              <a:rPr lang="de-DE" sz="2000" dirty="0" smtClean="0"/>
              <a:t>Bei UPDATE wird der neue </a:t>
            </a:r>
            <a:br>
              <a:rPr lang="de-DE" sz="2000" dirty="0" smtClean="0"/>
            </a:br>
            <a:r>
              <a:rPr lang="de-DE" sz="2000" dirty="0" smtClean="0"/>
              <a:t>Startzeitpunkt auf  die </a:t>
            </a:r>
            <a:br>
              <a:rPr lang="de-DE" sz="2000" dirty="0" smtClean="0"/>
            </a:br>
            <a:r>
              <a:rPr lang="de-DE" sz="2000" dirty="0" smtClean="0"/>
              <a:t>Transaktionszeit gesetzt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5" name="Bild 4" descr="Screen Shot 2014-11-26 at 10.5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4358137"/>
            <a:ext cx="4283968" cy="1599660"/>
          </a:xfrm>
          <a:prstGeom prst="rect">
            <a:avLst/>
          </a:prstGeom>
        </p:spPr>
      </p:pic>
      <p:pic>
        <p:nvPicPr>
          <p:cNvPr id="6" name="Bild 5" descr="Screen Shot 2014-11-26 at 10.5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2" y="2780928"/>
            <a:ext cx="4283968" cy="1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Einschränkungen und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Primärschlüssel und Fremdschlüssel für </a:t>
            </a:r>
            <a:r>
              <a:rPr lang="de-DE" dirty="0" err="1" smtClean="0"/>
              <a:t>systemversionierte</a:t>
            </a:r>
            <a:r>
              <a:rPr lang="de-DE" dirty="0" smtClean="0"/>
              <a:t> Tabellen</a:t>
            </a:r>
          </a:p>
          <a:p>
            <a:pPr lvl="1"/>
            <a:r>
              <a:rPr lang="de-DE" dirty="0" smtClean="0"/>
              <a:t>Sollen nur für die aktuellen Zeilen geprüft werden</a:t>
            </a:r>
          </a:p>
          <a:p>
            <a:pPr lvl="1"/>
            <a:r>
              <a:rPr lang="de-DE" dirty="0" smtClean="0"/>
              <a:t>Systemzeitperiode muss nicht als Teil des Schlüssels deklariert werden</a:t>
            </a:r>
          </a:p>
          <a:p>
            <a:r>
              <a:rPr lang="de-DE" dirty="0" smtClean="0"/>
              <a:t>Anfragen auf </a:t>
            </a:r>
            <a:r>
              <a:rPr lang="de-DE" dirty="0" err="1" smtClean="0"/>
              <a:t>systemversionierten</a:t>
            </a:r>
            <a:r>
              <a:rPr lang="de-DE" dirty="0" smtClean="0"/>
              <a:t> Tabellen:</a:t>
            </a:r>
          </a:p>
          <a:p>
            <a:pPr lvl="1"/>
            <a:r>
              <a:rPr lang="de-DE" dirty="0" smtClean="0"/>
              <a:t>Beziehen sich standardmäßig auf aktuelle Zeilen</a:t>
            </a:r>
          </a:p>
          <a:p>
            <a:pPr lvl="1"/>
            <a:r>
              <a:rPr lang="de-DE" dirty="0" smtClean="0"/>
              <a:t>Bezugnahme auf historische Zeilen durch Schlüsselwort FOR SYSTEM TIME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 </a:t>
            </a:r>
            <a:r>
              <a:rPr lang="de-DE" dirty="0" err="1" smtClean="0"/>
              <a:t>temporalisiert</a:t>
            </a:r>
            <a:r>
              <a:rPr lang="de-DE" dirty="0" smtClean="0"/>
              <a:t> (Versuch 1)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85346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2818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7FF0E50-AD3D-A645-8243-ADDC7AF1020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76954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914400"/>
                <a:gridCol w="6096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60882"/>
              </p:ext>
            </p:extLst>
          </p:nvPr>
        </p:nvGraphicFramePr>
        <p:xfrm>
          <a:off x="6324600" y="1134269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990600"/>
                <a:gridCol w="609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419600" y="1175146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SP_FROM_TO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228600" y="1628800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 under contract from day FROM to day TO."</a:t>
            </a:r>
          </a:p>
        </p:txBody>
      </p:sp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4343400" y="1628800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able to supply part P# from day FROM to day TO."</a:t>
            </a: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230237" y="3789040"/>
            <a:ext cx="53498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008000"/>
                </a:solidFill>
              </a:rPr>
              <a:t>Anfragen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i="1" dirty="0" smtClean="0">
                <a:solidFill>
                  <a:srgbClr val="000000"/>
                </a:solidFill>
              </a:rPr>
              <a:t>What does supplier S1 supply at day d6? (</a:t>
            </a:r>
            <a:r>
              <a:rPr lang="en-GB" i="1" dirty="0" err="1" smtClean="0">
                <a:solidFill>
                  <a:srgbClr val="000000"/>
                </a:solidFill>
              </a:rPr>
              <a:t>leicht</a:t>
            </a:r>
            <a:r>
              <a:rPr lang="en-GB" i="1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i="1" dirty="0" smtClean="0">
                <a:solidFill>
                  <a:srgbClr val="000000"/>
                </a:solidFill>
              </a:rPr>
              <a:t>Does S1 supply something between d2 and d11? (</a:t>
            </a:r>
            <a:r>
              <a:rPr lang="en-GB" i="1" dirty="0" err="1" smtClean="0">
                <a:solidFill>
                  <a:srgbClr val="000000"/>
                </a:solidFill>
              </a:rPr>
              <a:t>leicht</a:t>
            </a:r>
            <a:r>
              <a:rPr lang="en-GB" i="1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i="1" dirty="0" smtClean="0">
                <a:solidFill>
                  <a:srgbClr val="000000"/>
                </a:solidFill>
              </a:rPr>
              <a:t>During </a:t>
            </a:r>
            <a:r>
              <a:rPr lang="en-GB" i="1" dirty="0">
                <a:solidFill>
                  <a:srgbClr val="000000"/>
                </a:solidFill>
              </a:rPr>
              <a:t>which times was supplier S#  able to supply </a:t>
            </a:r>
            <a:r>
              <a:rPr lang="en-GB" i="1" dirty="0" smtClean="0">
                <a:solidFill>
                  <a:srgbClr val="000000"/>
                </a:solidFill>
              </a:rPr>
              <a:t>something</a:t>
            </a:r>
            <a:r>
              <a:rPr lang="en-GB" i="1" dirty="0">
                <a:solidFill>
                  <a:srgbClr val="000000"/>
                </a:solidFill>
              </a:rPr>
              <a:t>?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(</a:t>
            </a:r>
            <a:r>
              <a:rPr lang="en-GB" dirty="0" err="1" smtClean="0">
                <a:solidFill>
                  <a:srgbClr val="000000"/>
                </a:solidFill>
              </a:rPr>
              <a:t>schwierig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i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i="1" dirty="0" smtClean="0">
                <a:solidFill>
                  <a:srgbClr val="000000"/>
                </a:solidFill>
              </a:rPr>
              <a:t>During </a:t>
            </a:r>
            <a:r>
              <a:rPr lang="en-GB" i="1" dirty="0">
                <a:solidFill>
                  <a:srgbClr val="000000"/>
                </a:solidFill>
              </a:rPr>
              <a:t>which times was supplier S#  unable to supply </a:t>
            </a:r>
            <a:r>
              <a:rPr lang="en-GB" i="1" dirty="0" smtClean="0">
                <a:solidFill>
                  <a:srgbClr val="000000"/>
                </a:solidFill>
              </a:rPr>
              <a:t>something</a:t>
            </a:r>
            <a:r>
              <a:rPr lang="en-GB" i="1" dirty="0">
                <a:solidFill>
                  <a:srgbClr val="000000"/>
                </a:solidFill>
              </a:rPr>
              <a:t>?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(</a:t>
            </a:r>
            <a:r>
              <a:rPr lang="en-GB" dirty="0" err="1" smtClean="0">
                <a:solidFill>
                  <a:srgbClr val="000000"/>
                </a:solidFill>
              </a:rPr>
              <a:t>schwierig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Box 206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</p:spTree>
    <p:extLst>
      <p:ext uri="{BB962C8B-B14F-4D97-AF65-F5344CB8AC3E}">
        <p14:creationId xmlns:p14="http://schemas.microsoft.com/office/powerpoint/2010/main" val="160643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Bestimme Zeilen, die zu einem gegebenen Zeitpunkt die aktuellen Zeilen sind</a:t>
            </a:r>
          </a:p>
          <a:p>
            <a:pPr marL="400050" lvl="2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b="1" dirty="0" smtClean="0">
                <a:solidFill>
                  <a:srgbClr val="0000FF"/>
                </a:solidFill>
              </a:rPr>
              <a:t>AS </a:t>
            </a:r>
            <a:r>
              <a:rPr lang="de-DE" sz="1800" b="1" dirty="0">
                <a:solidFill>
                  <a:srgbClr val="0000FF"/>
                </a:solidFill>
              </a:rPr>
              <a:t>OF </a:t>
            </a:r>
            <a:r>
              <a:rPr lang="de-DE" sz="1800" dirty="0">
                <a:solidFill>
                  <a:srgbClr val="0000FF"/>
                </a:solidFill>
              </a:rPr>
              <a:t>TIMESTAMP '2011-01-02 00:00:00</a:t>
            </a:r>
            <a:r>
              <a:rPr lang="de-DE" sz="1800" dirty="0" smtClean="0">
                <a:solidFill>
                  <a:srgbClr val="0000FF"/>
                </a:solidFill>
              </a:rPr>
              <a:t>‘</a:t>
            </a:r>
          </a:p>
          <a:p>
            <a:r>
              <a:rPr lang="de-DE" dirty="0" smtClean="0"/>
              <a:t>Bestimme Zeilen, die in einer Zeitperiode aktuell waren (</a:t>
            </a:r>
            <a:r>
              <a:rPr lang="de-DE" dirty="0" smtClean="0">
                <a:solidFill>
                  <a:srgbClr val="FF0000"/>
                </a:solidFill>
              </a:rPr>
              <a:t>ohne</a:t>
            </a:r>
            <a:r>
              <a:rPr lang="de-DE" dirty="0" smtClean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 smtClean="0">
                <a:solidFill>
                  <a:srgbClr val="0000FF"/>
                </a:solidFill>
              </a:rPr>
              <a:t>Sys_End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</a:t>
            </a:r>
            <a:r>
              <a:rPr lang="de-DE" sz="1600" b="1" dirty="0" smtClean="0">
                <a:solidFill>
                  <a:srgbClr val="0000FF"/>
                </a:solidFill>
              </a:rPr>
              <a:t>SYSTEM_TIME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             </a:t>
            </a:r>
            <a:r>
              <a:rPr lang="de-DE" sz="1600" b="1" dirty="0" smtClean="0">
                <a:solidFill>
                  <a:srgbClr val="0000FF"/>
                </a:solidFill>
              </a:rPr>
              <a:t>FROM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'2011-01-02 00:00:00’ </a:t>
            </a:r>
            <a:r>
              <a:rPr lang="de-DE" sz="1600" b="1" dirty="0">
                <a:solidFill>
                  <a:srgbClr val="0000FF"/>
                </a:solidFill>
              </a:rPr>
              <a:t>TO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 smtClean="0"/>
          </a:p>
          <a:p>
            <a:r>
              <a:rPr lang="de-DE" dirty="0" smtClean="0"/>
              <a:t>Bestimme Zeilen, die in einer Zeitperiode aktuell waren (</a:t>
            </a:r>
            <a:r>
              <a:rPr lang="de-DE" dirty="0" smtClean="0">
                <a:solidFill>
                  <a:srgbClr val="FF0000"/>
                </a:solidFill>
              </a:rPr>
              <a:t>mit</a:t>
            </a:r>
            <a:r>
              <a:rPr lang="de-DE" dirty="0" smtClean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 smtClean="0">
                <a:solidFill>
                  <a:srgbClr val="0000FF"/>
                </a:solidFill>
              </a:rPr>
              <a:t>Sys_End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 </a:t>
            </a:r>
            <a:r>
              <a:rPr lang="de-DE" sz="1600" b="1" dirty="0" smtClean="0">
                <a:solidFill>
                  <a:srgbClr val="0000FF"/>
                </a:solidFill>
              </a:rPr>
              <a:t/>
            </a:r>
            <a:br>
              <a:rPr lang="de-DE" sz="1600" b="1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             </a:t>
            </a:r>
            <a:r>
              <a:rPr lang="de-DE" sz="1600" b="1" dirty="0" smtClean="0">
                <a:solidFill>
                  <a:srgbClr val="0000FF"/>
                </a:solidFill>
              </a:rPr>
              <a:t>BETWEEN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'2011-01-02 00:00:</a:t>
            </a:r>
            <a:r>
              <a:rPr lang="de-DE" sz="1600" dirty="0" smtClean="0">
                <a:solidFill>
                  <a:srgbClr val="0000FF"/>
                </a:solidFill>
              </a:rPr>
              <a:t>00‘ </a:t>
            </a:r>
            <a:r>
              <a:rPr lang="de-DE" sz="1600" b="1" dirty="0" smtClean="0">
                <a:solidFill>
                  <a:srgbClr val="0000FF"/>
                </a:solidFill>
              </a:rPr>
              <a:t>AND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'2011-12-31 00:00:00'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7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Bitemporale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Anwendungszeit und Systemzeit kombiniert</a:t>
            </a:r>
          </a:p>
          <a:p>
            <a:r>
              <a:rPr lang="de-DE" dirty="0" smtClean="0"/>
              <a:t>Beispiel</a:t>
            </a:r>
          </a:p>
          <a:p>
            <a:pPr marL="40005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 smtClean="0">
                <a:solidFill>
                  <a:srgbClr val="0000FF"/>
                </a:solidFill>
              </a:rPr>
              <a:t>(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DATE,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DATE,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VARCHAR(30)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PRIMARY </a:t>
            </a:r>
            <a:r>
              <a:rPr lang="de-DE" sz="1800" dirty="0">
                <a:solidFill>
                  <a:srgbClr val="0000FF"/>
                </a:solidFill>
              </a:rPr>
              <a:t>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FOREIGN </a:t>
            </a:r>
            <a:r>
              <a:rPr lang="de-DE" sz="1800" dirty="0">
                <a:solidFill>
                  <a:srgbClr val="0000FF"/>
                </a:solidFill>
              </a:rPr>
              <a:t>KEY (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)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                 REFERENCES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DPeriod</a:t>
            </a:r>
            <a:r>
              <a:rPr lang="de-DE" sz="1800" dirty="0">
                <a:solidFill>
                  <a:srgbClr val="0000FF"/>
                </a:solidFill>
              </a:rPr>
              <a:t>))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b="1" dirty="0" smtClean="0">
                <a:solidFill>
                  <a:srgbClr val="0000FF"/>
                </a:solidFill>
              </a:rPr>
              <a:t>WITH </a:t>
            </a:r>
            <a:r>
              <a:rPr lang="de-DE" sz="1800" b="1" dirty="0">
                <a:solidFill>
                  <a:srgbClr val="0000FF"/>
                </a:solidFill>
              </a:rPr>
              <a:t>SYSTEM VERSIONING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Anfragen an </a:t>
            </a:r>
            <a:r>
              <a:rPr lang="de-DE" dirty="0" err="1" smtClean="0"/>
              <a:t>bitemporale</a:t>
            </a:r>
            <a:r>
              <a:rPr lang="de-DE" dirty="0" smtClean="0"/>
              <a:t>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Anfragen können Prädikate für Systemzeitperioden und Anwendungszeitperioden enthalten</a:t>
            </a:r>
          </a:p>
          <a:p>
            <a:r>
              <a:rPr lang="de-DE" dirty="0" smtClean="0"/>
              <a:t>Beispiel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EDept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b="1" dirty="0">
                <a:solidFill>
                  <a:srgbClr val="0000FF"/>
                </a:solidFill>
              </a:rPr>
              <a:t>FOR SYSTEM_TIME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             </a:t>
            </a:r>
            <a:r>
              <a:rPr lang="de-DE" sz="2000" b="1" dirty="0" smtClean="0">
                <a:solidFill>
                  <a:srgbClr val="0000FF"/>
                </a:solidFill>
              </a:rPr>
              <a:t>AS </a:t>
            </a:r>
            <a:r>
              <a:rPr lang="de-DE" sz="2000" b="1" dirty="0">
                <a:solidFill>
                  <a:srgbClr val="0000FF"/>
                </a:solidFill>
              </a:rPr>
              <a:t>OF TIMESTAMP '2011-07-01 00:00:00'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 = 22217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              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CONTAINS DATE '2010-12-01'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Temporale Daten –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de-DE" sz="2400" dirty="0" smtClean="0"/>
              <a:t>Zentralen Anforderung in vielen Anwendungen</a:t>
            </a:r>
          </a:p>
          <a:p>
            <a:pPr lvl="1"/>
            <a:r>
              <a:rPr lang="de-DE" sz="2000" dirty="0" smtClean="0"/>
              <a:t>Zeitperioden, Prädikate (z.B. mit Allen-Operatoren)</a:t>
            </a:r>
          </a:p>
          <a:p>
            <a:pPr lvl="1"/>
            <a:r>
              <a:rPr lang="de-DE" sz="2000" dirty="0" smtClean="0"/>
              <a:t>Anwendungszeit vs. Systemzeit, </a:t>
            </a:r>
            <a:r>
              <a:rPr lang="de-DE" sz="2000" dirty="0" err="1" smtClean="0"/>
              <a:t>bitemporale</a:t>
            </a:r>
            <a:r>
              <a:rPr lang="de-DE" sz="2000" dirty="0" smtClean="0"/>
              <a:t> Tabellen</a:t>
            </a:r>
          </a:p>
          <a:p>
            <a:r>
              <a:rPr lang="de-DE" sz="2400" dirty="0" smtClean="0"/>
              <a:t>Wichtige frühere Ansätze</a:t>
            </a:r>
            <a:r>
              <a:rPr lang="de-DE" sz="2400" baseline="30000" dirty="0" smtClean="0"/>
              <a:t>1</a:t>
            </a:r>
          </a:p>
          <a:p>
            <a:pPr lvl="1"/>
            <a:r>
              <a:rPr lang="de-DE" sz="2000" dirty="0" smtClean="0"/>
              <a:t>TSQL2, SQL/Temporal</a:t>
            </a:r>
          </a:p>
          <a:p>
            <a:r>
              <a:rPr lang="de-DE" sz="2400" dirty="0" smtClean="0"/>
              <a:t>SQL:2011</a:t>
            </a:r>
          </a:p>
          <a:p>
            <a:pPr lvl="1"/>
            <a:r>
              <a:rPr lang="de-DE" sz="2000" dirty="0" smtClean="0"/>
              <a:t>Definition von Perioden, </a:t>
            </a:r>
            <a:br>
              <a:rPr lang="de-DE" sz="2000" dirty="0" smtClean="0"/>
            </a:br>
            <a:r>
              <a:rPr lang="de-DE" sz="2000" dirty="0" smtClean="0"/>
              <a:t>Anwendungszeit und Systemzeit</a:t>
            </a:r>
          </a:p>
          <a:p>
            <a:r>
              <a:rPr lang="de-DE" sz="2400" dirty="0" smtClean="0"/>
              <a:t>SQL: Weitere Entwicklungen</a:t>
            </a:r>
          </a:p>
          <a:p>
            <a:pPr lvl="1"/>
            <a:r>
              <a:rPr lang="de-DE" sz="2000" dirty="0" err="1" smtClean="0"/>
              <a:t>Outer</a:t>
            </a:r>
            <a:r>
              <a:rPr lang="de-DE" sz="2000" dirty="0" smtClean="0"/>
              <a:t> </a:t>
            </a:r>
            <a:r>
              <a:rPr lang="de-DE" sz="2000" dirty="0" err="1" smtClean="0"/>
              <a:t>Join</a:t>
            </a:r>
            <a:r>
              <a:rPr lang="de-DE" sz="2000" dirty="0" smtClean="0"/>
              <a:t>, Gruppierung,</a:t>
            </a:r>
            <a:br>
              <a:rPr lang="de-DE" sz="2000" dirty="0" smtClean="0"/>
            </a:br>
            <a:r>
              <a:rPr lang="de-DE" sz="2000" dirty="0" smtClean="0"/>
              <a:t>Aggregation mit Zeitperioden</a:t>
            </a:r>
          </a:p>
          <a:p>
            <a:pPr lvl="1"/>
            <a:r>
              <a:rPr lang="de-DE" sz="2000" dirty="0" smtClean="0"/>
              <a:t>Normalisierung </a:t>
            </a:r>
            <a:br>
              <a:rPr lang="de-DE" sz="2000" dirty="0" smtClean="0"/>
            </a:br>
            <a:r>
              <a:rPr lang="de-DE" sz="2000" dirty="0" smtClean="0"/>
              <a:t>(z.B. Zusammenfassung von Perioden)</a:t>
            </a:r>
          </a:p>
          <a:p>
            <a:pPr lvl="1"/>
            <a:r>
              <a:rPr lang="de-DE" sz="2000" dirty="0" smtClean="0"/>
              <a:t>Viele weitere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5577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 CS </a:t>
            </a:r>
            <a:r>
              <a:rPr lang="de-DE" sz="1200" dirty="0">
                <a:solidFill>
                  <a:srgbClr val="0000FF"/>
                </a:solidFill>
              </a:rPr>
              <a:t>Jensen, RT Snodgrass, </a:t>
            </a:r>
            <a:r>
              <a:rPr lang="de-DE" sz="1200" dirty="0" err="1">
                <a:solidFill>
                  <a:srgbClr val="0000FF"/>
                </a:solidFill>
              </a:rPr>
              <a:t>Semantics</a:t>
            </a:r>
            <a:r>
              <a:rPr lang="de-DE" sz="1200" dirty="0">
                <a:solidFill>
                  <a:srgbClr val="0000FF"/>
                </a:solidFill>
              </a:rPr>
              <a:t> of time-</a:t>
            </a:r>
            <a:r>
              <a:rPr lang="de-DE" sz="1200" dirty="0" err="1">
                <a:solidFill>
                  <a:srgbClr val="0000FF"/>
                </a:solidFill>
              </a:rPr>
              <a:t>varying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information</a:t>
            </a:r>
            <a:r>
              <a:rPr lang="de-DE" sz="1200" dirty="0">
                <a:solidFill>
                  <a:srgbClr val="0000FF"/>
                </a:solidFill>
              </a:rPr>
              <a:t>, Journal of Information Systems, 21:4, pp. 311-352, </a:t>
            </a:r>
            <a:r>
              <a:rPr lang="de-DE" sz="1200" b="1" dirty="0">
                <a:solidFill>
                  <a:srgbClr val="FF0000"/>
                </a:solidFill>
              </a:rPr>
              <a:t>1996</a:t>
            </a:r>
          </a:p>
        </p:txBody>
      </p:sp>
      <p:pic>
        <p:nvPicPr>
          <p:cNvPr id="5" name="Bild 4" descr="51k0uBqR0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376264" cy="3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08312" cy="2402758"/>
            <a:chOff x="249687" y="1916856"/>
            <a:chExt cx="2810402" cy="240346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7" y="1916856"/>
              <a:ext cx="2810402" cy="2271868"/>
              <a:chOff x="1149203" y="3096274"/>
              <a:chExt cx="2810402" cy="227186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3" y="3096274"/>
                <a:ext cx="2810402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Grundlegende</a:t>
                </a:r>
                <a:r>
                  <a:rPr lang="de-DE" sz="2000" noProof="1">
                    <a:cs typeface="Arial" charset="0"/>
                  </a:rPr>
                  <a:t> </a:t>
                </a:r>
                <a:r>
                  <a:rPr lang="de-DE" sz="2000" noProof="1" smtClean="0">
                    <a:cs typeface="Arial" charset="0"/>
                  </a:rPr>
                  <a:t>Konzepte temporaler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Einsichten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Unterscheidung von Sequenzanfragen und </a:t>
            </a:r>
            <a:br>
              <a:rPr lang="de-DE" dirty="0" smtClean="0"/>
            </a:br>
            <a:r>
              <a:rPr lang="de-DE" dirty="0" smtClean="0"/>
              <a:t>Nicht-Sequenzanfragen mit Gültigkeitszeit und Transaktionszeit sind nützlich</a:t>
            </a:r>
          </a:p>
          <a:p>
            <a:r>
              <a:rPr lang="de-DE" dirty="0" smtClean="0"/>
              <a:t>Integration in SQL (</a:t>
            </a:r>
            <a:r>
              <a:rPr lang="de-DE" dirty="0" err="1" smtClean="0"/>
              <a:t>Tupelkalkül</a:t>
            </a:r>
            <a:r>
              <a:rPr lang="de-DE" dirty="0" smtClean="0"/>
              <a:t>) sperrig,</a:t>
            </a:r>
            <a:br>
              <a:rPr lang="de-DE" dirty="0" smtClean="0"/>
            </a:br>
            <a:r>
              <a:rPr lang="de-DE" dirty="0" smtClean="0"/>
              <a:t>wie wir gesehen haben</a:t>
            </a:r>
          </a:p>
          <a:p>
            <a:r>
              <a:rPr lang="de-DE" dirty="0" smtClean="0"/>
              <a:t>Neues Anfragekonzept notwendig mit geeigneten syntaktischen Abstraktionen</a:t>
            </a:r>
          </a:p>
        </p:txBody>
      </p:sp>
    </p:spTree>
    <p:extLst>
      <p:ext uri="{BB962C8B-B14F-4D97-AF65-F5344CB8AC3E}">
        <p14:creationId xmlns:p14="http://schemas.microsoft.com/office/powerpoint/2010/main" val="410805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Vereinfachung der Zeitrepräsentation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5400"/>
            <a:ext cx="8227640" cy="4572000"/>
          </a:xfrm>
        </p:spPr>
        <p:txBody>
          <a:bodyPr/>
          <a:lstStyle/>
          <a:p>
            <a:r>
              <a:rPr lang="de-DE" dirty="0" smtClean="0"/>
              <a:t>Zeitstruktur T</a:t>
            </a:r>
            <a:r>
              <a:rPr lang="de-DE" baseline="-25000" dirty="0" smtClean="0"/>
              <a:t>P</a:t>
            </a:r>
            <a:r>
              <a:rPr lang="de-DE" dirty="0" smtClean="0"/>
              <a:t> = (T, &lt;), eine lineare Ordnung von Zeitpunkten (Zeitstempel, Zeitinstanzen, </a:t>
            </a:r>
            <a:r>
              <a:rPr lang="de-DE" dirty="0" err="1" smtClean="0"/>
              <a:t>Chronons</a:t>
            </a:r>
            <a:r>
              <a:rPr lang="de-DE" dirty="0" smtClean="0"/>
              <a:t>, …)</a:t>
            </a:r>
          </a:p>
          <a:p>
            <a:r>
              <a:rPr lang="de-DE" dirty="0" smtClean="0"/>
              <a:t>Wir betrachten nur noch die Zuordnung von Zeitpunkten (nicht Intervallen</a:t>
            </a:r>
            <a:r>
              <a:rPr lang="de-DE" dirty="0"/>
              <a:t>) zu </a:t>
            </a:r>
            <a:r>
              <a:rPr lang="de-DE" dirty="0" err="1"/>
              <a:t>Tupeln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Kann Gültigkeitszeit sein </a:t>
            </a:r>
            <a:br>
              <a:rPr lang="de-DE" dirty="0" smtClean="0"/>
            </a:br>
            <a:r>
              <a:rPr lang="de-DE" dirty="0" smtClean="0"/>
              <a:t>(z.B. Messwerterfassungszeitpunkt)</a:t>
            </a:r>
          </a:p>
          <a:p>
            <a:pPr lvl="1"/>
            <a:r>
              <a:rPr lang="de-DE" dirty="0" smtClean="0"/>
              <a:t>Kann Transaktionszeit sein </a:t>
            </a:r>
            <a:br>
              <a:rPr lang="de-DE" dirty="0" smtClean="0"/>
            </a:br>
            <a:r>
              <a:rPr lang="de-DE" dirty="0" smtClean="0"/>
              <a:t>(z.B. Eintragung eines Messwertes in ein DB-System)</a:t>
            </a:r>
          </a:p>
          <a:p>
            <a:r>
              <a:rPr lang="de-DE" dirty="0" smtClean="0"/>
              <a:t>Ggf. Zuordnung von mehreren Zeitattributen</a:t>
            </a:r>
            <a:br>
              <a:rPr lang="de-DE" dirty="0" smtClean="0"/>
            </a:br>
            <a:r>
              <a:rPr lang="de-DE" dirty="0" smtClean="0"/>
              <a:t>für Gültigkeitszeit, Transaktionszeit, usw. </a:t>
            </a:r>
            <a:br>
              <a:rPr lang="de-DE" dirty="0" smtClean="0"/>
            </a:br>
            <a:r>
              <a:rPr lang="de-DE" dirty="0" smtClean="0"/>
              <a:t>(multidimensionale Zeitrepräsentation)</a:t>
            </a:r>
          </a:p>
          <a:p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2123728" y="620769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David </a:t>
            </a:r>
            <a:r>
              <a:rPr lang="de-DE" sz="1200" dirty="0" err="1">
                <a:solidFill>
                  <a:srgbClr val="0000FF"/>
                </a:solidFill>
              </a:rPr>
              <a:t>Toman</a:t>
            </a:r>
            <a:r>
              <a:rPr lang="de-DE" sz="1200" dirty="0">
                <a:solidFill>
                  <a:srgbClr val="0000FF"/>
                </a:solidFill>
              </a:rPr>
              <a:t>: Point-</a:t>
            </a:r>
            <a:r>
              <a:rPr lang="de-DE" sz="1200" dirty="0" err="1">
                <a:solidFill>
                  <a:srgbClr val="0000FF"/>
                </a:solidFill>
              </a:rPr>
              <a:t>Based</a:t>
            </a:r>
            <a:r>
              <a:rPr lang="de-DE" sz="1200" dirty="0">
                <a:solidFill>
                  <a:srgbClr val="0000FF"/>
                </a:solidFill>
              </a:rPr>
              <a:t> Temporal </a:t>
            </a:r>
            <a:r>
              <a:rPr lang="de-DE" sz="1200" dirty="0" err="1">
                <a:solidFill>
                  <a:srgbClr val="0000FF"/>
                </a:solidFill>
              </a:rPr>
              <a:t>Extensions</a:t>
            </a:r>
            <a:r>
              <a:rPr lang="de-DE" sz="1200" dirty="0">
                <a:solidFill>
                  <a:srgbClr val="0000FF"/>
                </a:solidFill>
              </a:rPr>
              <a:t> of SQL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Implementation. Temporal Databases, </a:t>
            </a:r>
            <a:r>
              <a:rPr lang="de-DE" sz="1200" dirty="0" err="1">
                <a:solidFill>
                  <a:srgbClr val="0000FF"/>
                </a:solidFill>
              </a:rPr>
              <a:t>Dagstuhl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>
                <a:solidFill>
                  <a:srgbClr val="0000FF"/>
                </a:solidFill>
              </a:rPr>
              <a:t>211-</a:t>
            </a:r>
            <a:r>
              <a:rPr lang="de-DE" sz="1200" dirty="0" smtClean="0">
                <a:solidFill>
                  <a:srgbClr val="0000FF"/>
                </a:solidFill>
              </a:rPr>
              <a:t>237, </a:t>
            </a:r>
            <a:r>
              <a:rPr lang="de-DE" sz="1200" b="1" dirty="0" smtClean="0">
                <a:solidFill>
                  <a:srgbClr val="FF0000"/>
                </a:solidFill>
              </a:rPr>
              <a:t>1997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2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Zeitstempelmodell (Anwendungszeit)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/>
              <a:t>Beispiel: </a:t>
            </a:r>
            <a:r>
              <a:rPr lang="de-DE" sz="2800" b="1" dirty="0" smtClean="0"/>
              <a:t>Booking (Meeting, </a:t>
            </a:r>
            <a:r>
              <a:rPr lang="de-DE" sz="2800" b="1" dirty="0" err="1" smtClean="0"/>
              <a:t>Room</a:t>
            </a:r>
            <a:r>
              <a:rPr lang="de-DE" sz="2800" b="1" dirty="0" smtClean="0"/>
              <a:t>, </a:t>
            </a:r>
            <a:r>
              <a:rPr lang="de-DE" sz="2800" b="1" dirty="0" smtClean="0">
                <a:solidFill>
                  <a:srgbClr val="FF0000"/>
                </a:solidFill>
              </a:rPr>
              <a:t>Time</a:t>
            </a:r>
            <a:r>
              <a:rPr lang="de-DE" sz="2800" b="1" dirty="0" smtClean="0"/>
              <a:t>)</a:t>
            </a:r>
          </a:p>
          <a:p>
            <a:pPr marL="457200" lvl="1" indent="0">
              <a:buNone/>
            </a:pPr>
            <a:r>
              <a:rPr lang="de-DE" sz="2800" dirty="0" smtClean="0"/>
              <a:t>Ein </a:t>
            </a:r>
            <a:r>
              <a:rPr lang="de-DE" sz="2800" dirty="0" err="1" smtClean="0"/>
              <a:t>Tupel</a:t>
            </a:r>
            <a:r>
              <a:rPr lang="de-DE" sz="2800" dirty="0" smtClean="0"/>
              <a:t> (m, </a:t>
            </a:r>
            <a:r>
              <a:rPr lang="de-DE" sz="2800" dirty="0" err="1" smtClean="0"/>
              <a:t>r</a:t>
            </a:r>
            <a:r>
              <a:rPr lang="de-DE" sz="2800" dirty="0" smtClean="0"/>
              <a:t>, t) </a:t>
            </a:r>
            <a:r>
              <a:rPr lang="de-DE" sz="2800" dirty="0" err="1" smtClean="0"/>
              <a:t>denotiert</a:t>
            </a:r>
            <a:r>
              <a:rPr lang="de-DE" sz="2800" dirty="0" smtClean="0"/>
              <a:t> das Faktum, dass</a:t>
            </a:r>
            <a:br>
              <a:rPr lang="de-DE" sz="2800" dirty="0" smtClean="0"/>
            </a:br>
            <a:r>
              <a:rPr lang="de-DE" sz="2800" dirty="0" smtClean="0"/>
              <a:t>eine Besprechung m in Raum </a:t>
            </a:r>
            <a:r>
              <a:rPr lang="de-DE" sz="2800" dirty="0" err="1" smtClean="0"/>
              <a:t>r</a:t>
            </a:r>
            <a:r>
              <a:rPr lang="de-DE" sz="2800" dirty="0" smtClean="0"/>
              <a:t> zur Zeit </a:t>
            </a:r>
            <a:r>
              <a:rPr lang="de-DE" sz="2800" dirty="0" smtClean="0">
                <a:solidFill>
                  <a:srgbClr val="FF0000"/>
                </a:solidFill>
              </a:rPr>
              <a:t>t</a:t>
            </a:r>
            <a:r>
              <a:rPr lang="de-DE" sz="2800" dirty="0" smtClean="0"/>
              <a:t> stattfindet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636912"/>
            <a:ext cx="50292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60032" y="3043832"/>
            <a:ext cx="1752600" cy="32654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Schnappschussmodell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smtClean="0"/>
              <a:t>Unterschiedliche Sicht auf Zeitstempel-basierte Daten</a:t>
            </a:r>
          </a:p>
          <a:p>
            <a:endParaRPr lang="de-DE" sz="2400" smtClean="0"/>
          </a:p>
          <a:p>
            <a:endParaRPr lang="de-DE" sz="240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988840"/>
            <a:ext cx="6643688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95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75687" cy="503238"/>
          </a:xfrm>
        </p:spPr>
        <p:txBody>
          <a:bodyPr/>
          <a:lstStyle/>
          <a:p>
            <a:r>
              <a:rPr lang="de-DE" dirty="0" smtClean="0"/>
              <a:t>Definition: Temporale Schnappschussdatenbank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Eine </a:t>
            </a:r>
            <a:r>
              <a:rPr lang="de-DE" b="1" dirty="0" smtClean="0"/>
              <a:t>temporale Schnappschussdatenbank </a:t>
            </a:r>
          </a:p>
          <a:p>
            <a:pPr marL="400050" lvl="1" indent="0">
              <a:buNone/>
            </a:pPr>
            <a:r>
              <a:rPr lang="de-DE" dirty="0" smtClean="0"/>
              <a:t>über einer Grundmenge </a:t>
            </a:r>
            <a:r>
              <a:rPr lang="de-DE" i="1" dirty="0" smtClean="0"/>
              <a:t>D</a:t>
            </a:r>
            <a:r>
              <a:rPr lang="de-DE" dirty="0" smtClean="0"/>
              <a:t>, </a:t>
            </a:r>
          </a:p>
          <a:p>
            <a:pPr marL="400050" lvl="1" indent="0">
              <a:buNone/>
            </a:pPr>
            <a:r>
              <a:rPr lang="de-DE" dirty="0" smtClean="0"/>
              <a:t>einer Zeitstruktur </a:t>
            </a:r>
            <a:r>
              <a:rPr lang="de-DE" i="1" dirty="0" smtClean="0"/>
              <a:t>T</a:t>
            </a:r>
            <a:r>
              <a:rPr lang="de-DE" i="1" baseline="-25000" dirty="0" smtClean="0"/>
              <a:t>P</a:t>
            </a:r>
            <a:r>
              <a:rPr lang="de-DE" dirty="0" smtClean="0"/>
              <a:t> und </a:t>
            </a:r>
          </a:p>
          <a:p>
            <a:pPr marL="400050" lvl="1" indent="0">
              <a:buNone/>
            </a:pPr>
            <a:r>
              <a:rPr lang="de-DE" dirty="0" smtClean="0"/>
              <a:t>einem Schema </a:t>
            </a:r>
            <a:r>
              <a:rPr lang="de-DE" i="1" dirty="0" err="1" smtClean="0">
                <a:latin typeface="Symbol"/>
              </a:rPr>
              <a:t>r</a:t>
            </a:r>
            <a:r>
              <a:rPr lang="de-DE" dirty="0" smtClean="0"/>
              <a:t>  (z.B. </a:t>
            </a:r>
            <a:r>
              <a:rPr lang="de-DE" i="1" dirty="0" err="1">
                <a:latin typeface="Symbol"/>
              </a:rPr>
              <a:t>r</a:t>
            </a:r>
            <a:r>
              <a:rPr lang="de-DE" dirty="0" smtClean="0"/>
              <a:t> = { Booking } )</a:t>
            </a:r>
          </a:p>
          <a:p>
            <a:pPr marL="0" indent="0">
              <a:buNone/>
            </a:pPr>
            <a:r>
              <a:rPr lang="de-DE" dirty="0" smtClean="0"/>
              <a:t>ist eine </a:t>
            </a:r>
            <a:r>
              <a:rPr lang="de-DE" b="1" dirty="0" smtClean="0"/>
              <a:t>Abbildung</a:t>
            </a:r>
            <a:r>
              <a:rPr lang="de-DE" dirty="0" smtClean="0"/>
              <a:t> </a:t>
            </a:r>
            <a:r>
              <a:rPr lang="de-DE" i="1" dirty="0" smtClean="0"/>
              <a:t>DB: T</a:t>
            </a:r>
            <a:r>
              <a:rPr lang="de-DE" i="1" baseline="-25000" dirty="0" smtClean="0"/>
              <a:t>P</a:t>
            </a:r>
            <a:r>
              <a:rPr lang="de-DE" i="1" dirty="0" smtClean="0"/>
              <a:t> </a:t>
            </a:r>
            <a:r>
              <a:rPr lang="de-DE" i="1" dirty="0" smtClean="0">
                <a:sym typeface="Wingdings"/>
              </a:rPr>
              <a:t> </a:t>
            </a:r>
            <a:r>
              <a:rPr lang="de-DE" i="1" dirty="0" smtClean="0">
                <a:latin typeface="Lucida Calligraphy"/>
                <a:sym typeface="Wingdings"/>
              </a:rPr>
              <a:t>DB </a:t>
            </a:r>
            <a:r>
              <a:rPr lang="de-DE" i="1" dirty="0" smtClean="0">
                <a:sym typeface="Wingdings"/>
              </a:rPr>
              <a:t>(D, </a:t>
            </a:r>
            <a:r>
              <a:rPr lang="de-DE" i="1" dirty="0" err="1">
                <a:latin typeface="Symbol"/>
              </a:rPr>
              <a:t>r</a:t>
            </a:r>
            <a:r>
              <a:rPr lang="de-DE" i="1" dirty="0" smtClean="0">
                <a:sym typeface="Wingdings"/>
              </a:rPr>
              <a:t>)</a:t>
            </a:r>
            <a:r>
              <a:rPr lang="de-DE" dirty="0" smtClean="0">
                <a:sym typeface="Wingdings"/>
              </a:rPr>
              <a:t>, </a:t>
            </a:r>
          </a:p>
          <a:p>
            <a:pPr marL="400050" lvl="1" indent="0">
              <a:buNone/>
            </a:pPr>
            <a:r>
              <a:rPr lang="de-DE" dirty="0" smtClean="0">
                <a:sym typeface="Wingdings"/>
              </a:rPr>
              <a:t>wobei </a:t>
            </a:r>
            <a:r>
              <a:rPr lang="de-DE" i="1" dirty="0">
                <a:latin typeface="Lucida Calligraphy"/>
                <a:sym typeface="Wingdings"/>
              </a:rPr>
              <a:t>DB </a:t>
            </a:r>
            <a:r>
              <a:rPr lang="de-DE" i="1" dirty="0" smtClean="0">
                <a:sym typeface="Wingdings"/>
              </a:rPr>
              <a:t>(D, </a:t>
            </a:r>
            <a:r>
              <a:rPr lang="de-DE" i="1" dirty="0" err="1">
                <a:latin typeface="Symbol"/>
              </a:rPr>
              <a:t>r</a:t>
            </a:r>
            <a:r>
              <a:rPr lang="de-DE" i="1" dirty="0" smtClean="0">
                <a:sym typeface="Wingdings"/>
              </a:rPr>
              <a:t>)</a:t>
            </a:r>
            <a:r>
              <a:rPr lang="de-DE" dirty="0" smtClean="0">
                <a:sym typeface="Wingdings"/>
              </a:rPr>
              <a:t> die Klasse der endlichen relationalen Datenbanken über </a:t>
            </a:r>
            <a:r>
              <a:rPr lang="de-DE" i="1" dirty="0" smtClean="0">
                <a:sym typeface="Wingdings"/>
              </a:rPr>
              <a:t>D</a:t>
            </a:r>
            <a:r>
              <a:rPr lang="de-DE" dirty="0" smtClean="0">
                <a:sym typeface="Wingdings"/>
              </a:rPr>
              <a:t> und </a:t>
            </a:r>
            <a:r>
              <a:rPr lang="de-DE" i="1" dirty="0" err="1">
                <a:latin typeface="Symbol"/>
              </a:rPr>
              <a:t>r</a:t>
            </a:r>
            <a:r>
              <a:rPr lang="de-DE" dirty="0" smtClean="0">
                <a:sym typeface="Wingdings"/>
              </a:rPr>
              <a:t> bezeichnet.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89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 prüfende Einschränkungen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4979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585653D-6536-4C45-BED4-32F5DC0CD93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33951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914400"/>
                <a:gridCol w="6096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9515"/>
              </p:ext>
            </p:extLst>
          </p:nvPr>
        </p:nvGraphicFramePr>
        <p:xfrm>
          <a:off x="6324600" y="1124744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990600"/>
                <a:gridCol w="609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317290" y="1124744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S_FROM_TO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508290" y="1124744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SP_FROM_TO</a:t>
            </a:r>
          </a:p>
        </p:txBody>
      </p:sp>
      <p:sp>
        <p:nvSpPr>
          <p:cNvPr id="10" name="Text Box 125"/>
          <p:cNvSpPr txBox="1">
            <a:spLocks noChangeArrowheads="1"/>
          </p:cNvSpPr>
          <p:nvPr/>
        </p:nvSpPr>
        <p:spPr bwMode="auto">
          <a:xfrm>
            <a:off x="179512" y="1556792"/>
            <a:ext cx="198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/>
              <a:t>Ein Lieferant soll nicht einen Vertrag in unter-schiedlichen aber</a:t>
            </a:r>
            <a:r>
              <a:rPr lang="de-DE" dirty="0" smtClean="0"/>
              <a:t> ü</a:t>
            </a:r>
            <a:r>
              <a:rPr lang="de-DE" sz="1800" dirty="0" smtClean="0"/>
              <a:t>berlappenden oder aneinander-grenzenden Intervall</a:t>
            </a:r>
            <a:r>
              <a:rPr lang="de-DE" dirty="0" smtClean="0"/>
              <a:t>en haben</a:t>
            </a:r>
            <a:endParaRPr lang="de-DE" sz="1800" dirty="0"/>
          </a:p>
        </p:txBody>
      </p:sp>
      <p:sp>
        <p:nvSpPr>
          <p:cNvPr id="11" name="Text Box 126"/>
          <p:cNvSpPr txBox="1">
            <a:spLocks noChangeArrowheads="1"/>
          </p:cNvSpPr>
          <p:nvPr/>
        </p:nvSpPr>
        <p:spPr bwMode="auto">
          <a:xfrm>
            <a:off x="4318992" y="1556792"/>
            <a:ext cx="1981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/>
              <a:t>Ein Lieferant soll nicht die gleichen Dinge in überlappenden oder aneinander-stoßenden Intervallen liefern </a:t>
            </a:r>
            <a:endParaRPr lang="de-DE" sz="1800" dirty="0"/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251520" y="4365104"/>
            <a:ext cx="534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Einschränkungen sind nicht einfach repräsentierbar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251520" y="4797152"/>
            <a:ext cx="534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Wie kann für </a:t>
            </a:r>
            <a:r>
              <a:rPr lang="de-DE" b="1" dirty="0" smtClean="0">
                <a:solidFill>
                  <a:srgbClr val="000000"/>
                </a:solidFill>
              </a:rPr>
              <a:t>zeitlich begrenzt gültige Einträge </a:t>
            </a:r>
            <a:r>
              <a:rPr lang="de-DE" dirty="0" smtClean="0">
                <a:solidFill>
                  <a:srgbClr val="000000"/>
                </a:solidFill>
              </a:rPr>
              <a:t>ein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b="1" dirty="0" smtClean="0">
                <a:solidFill>
                  <a:srgbClr val="000000"/>
                </a:solidFill>
              </a:rPr>
              <a:t>Schlüssel</a:t>
            </a:r>
            <a:r>
              <a:rPr lang="de-DE" dirty="0" smtClean="0">
                <a:solidFill>
                  <a:srgbClr val="000000"/>
                </a:solidFill>
              </a:rPr>
              <a:t> definiert werden? Will man das?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2123728" y="5517232"/>
            <a:ext cx="389517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Interpretation? </a:t>
            </a:r>
            <a:r>
              <a:rPr lang="de-DE" sz="1600" dirty="0" smtClean="0">
                <a:solidFill>
                  <a:srgbClr val="000000"/>
                </a:solidFill>
              </a:rPr>
              <a:t>Sind die FROM und TO Daten enthalten?  Z.B.: Hatte Lieferant S1 einen Vertrag am Tag 10?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Historie von relationalen Datenbanken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Eine Historie über einem Datenbankschema </a:t>
            </a:r>
            <a:r>
              <a:rPr lang="de-DE" i="1" dirty="0" err="1" smtClean="0">
                <a:latin typeface="Symbol"/>
              </a:rPr>
              <a:t>r</a:t>
            </a:r>
            <a:r>
              <a:rPr lang="de-DE" dirty="0" smtClean="0"/>
              <a:t> und einer Grundmenge </a:t>
            </a:r>
            <a:r>
              <a:rPr lang="de-DE" i="1" dirty="0" smtClean="0"/>
              <a:t>D</a:t>
            </a:r>
            <a:r>
              <a:rPr lang="de-DE" dirty="0" smtClean="0"/>
              <a:t> ist eine Sequenz </a:t>
            </a:r>
            <a:r>
              <a:rPr lang="de-DE" b="1" i="1" dirty="0" smtClean="0"/>
              <a:t>H : </a:t>
            </a:r>
            <a:r>
              <a:rPr lang="de-DE" b="1" dirty="0" smtClean="0"/>
              <a:t>(</a:t>
            </a:r>
            <a:r>
              <a:rPr lang="de-DE" b="1" i="1" dirty="0" smtClean="0"/>
              <a:t>D</a:t>
            </a:r>
            <a:r>
              <a:rPr lang="de-DE" b="1" i="1" baseline="-25000" dirty="0" smtClean="0"/>
              <a:t>0 </a:t>
            </a:r>
            <a:r>
              <a:rPr lang="de-DE" b="1" i="1" dirty="0" smtClean="0"/>
              <a:t>, ... , </a:t>
            </a:r>
            <a:r>
              <a:rPr lang="de-DE" b="1" i="1" dirty="0" err="1" smtClean="0"/>
              <a:t>D</a:t>
            </a:r>
            <a:r>
              <a:rPr lang="de-DE" b="1" i="1" baseline="-25000" dirty="0" err="1" smtClean="0"/>
              <a:t>n</a:t>
            </a:r>
            <a:r>
              <a:rPr lang="de-DE" b="1" dirty="0" smtClean="0"/>
              <a:t>)</a:t>
            </a:r>
            <a:r>
              <a:rPr lang="de-DE" b="1" i="1" dirty="0" smtClean="0"/>
              <a:t> </a:t>
            </a:r>
            <a:r>
              <a:rPr lang="de-DE" dirty="0" smtClean="0"/>
              <a:t>von Datenbankinstanzen, so dass</a:t>
            </a:r>
          </a:p>
          <a:p>
            <a:pPr>
              <a:buFont typeface="Wingdings 2" pitchFamily="18" charset="2"/>
              <a:buNone/>
            </a:pPr>
            <a:r>
              <a:rPr lang="de-DE" sz="2400" i="1" dirty="0" smtClean="0">
                <a:solidFill>
                  <a:srgbClr val="FF0000"/>
                </a:solidFill>
              </a:rPr>
              <a:t>1. </a:t>
            </a:r>
            <a:r>
              <a:rPr lang="de-DE" sz="2400" dirty="0" smtClean="0"/>
              <a:t>Alle Zustände </a:t>
            </a:r>
            <a:r>
              <a:rPr lang="de-DE" sz="2400" i="1" dirty="0" smtClean="0"/>
              <a:t>D</a:t>
            </a:r>
            <a:r>
              <a:rPr lang="de-DE" sz="2400" i="1" baseline="-25000" dirty="0" smtClean="0"/>
              <a:t>0</a:t>
            </a:r>
            <a:r>
              <a:rPr lang="de-DE" sz="2400" i="1" dirty="0" smtClean="0"/>
              <a:t> , . . . , </a:t>
            </a:r>
            <a:r>
              <a:rPr lang="de-DE" sz="2400" i="1" dirty="0" err="1" smtClean="0"/>
              <a:t>D</a:t>
            </a:r>
            <a:r>
              <a:rPr lang="de-DE" sz="2400" i="1" baseline="-25000" dirty="0" err="1" smtClean="0"/>
              <a:t>n</a:t>
            </a:r>
            <a:r>
              <a:rPr lang="de-DE" sz="2400" i="1" dirty="0" smtClean="0"/>
              <a:t> </a:t>
            </a:r>
            <a:r>
              <a:rPr lang="de-DE" sz="2400" dirty="0" smtClean="0"/>
              <a:t>dasselbe Schema </a:t>
            </a:r>
            <a:r>
              <a:rPr lang="de-DE" sz="2400" i="1" dirty="0" err="1" smtClean="0">
                <a:latin typeface="Symbol"/>
              </a:rPr>
              <a:t>r</a:t>
            </a:r>
            <a:r>
              <a:rPr lang="de-DE" sz="2400" i="1" dirty="0" smtClean="0">
                <a:latin typeface="Symbol"/>
              </a:rPr>
              <a:t> </a:t>
            </a:r>
            <a:r>
              <a:rPr lang="de-DE" sz="2400" dirty="0" smtClean="0"/>
              <a:t>und den gleichen Wertebereich verwenden</a:t>
            </a:r>
            <a:endParaRPr lang="de-DE" sz="2400" i="1" dirty="0" smtClean="0"/>
          </a:p>
          <a:p>
            <a:pPr>
              <a:buFont typeface="Wingdings 2" pitchFamily="18" charset="2"/>
              <a:buNone/>
            </a:pPr>
            <a:r>
              <a:rPr lang="de-DE" sz="2400" i="1" dirty="0" smtClean="0">
                <a:solidFill>
                  <a:srgbClr val="FF0000"/>
                </a:solidFill>
              </a:rPr>
              <a:t>2.</a:t>
            </a:r>
            <a:r>
              <a:rPr lang="de-DE" sz="2400" i="1" dirty="0" smtClean="0"/>
              <a:t> D</a:t>
            </a:r>
            <a:r>
              <a:rPr lang="de-DE" sz="2400" i="1" baseline="-25000" dirty="0" smtClean="0"/>
              <a:t>0</a:t>
            </a:r>
            <a:r>
              <a:rPr lang="de-DE" sz="2400" i="1" dirty="0" smtClean="0"/>
              <a:t> </a:t>
            </a:r>
            <a:r>
              <a:rPr lang="de-DE" sz="2400" dirty="0" smtClean="0"/>
              <a:t>ist der </a:t>
            </a:r>
            <a:r>
              <a:rPr lang="de-DE" sz="2400" dirty="0" err="1" smtClean="0"/>
              <a:t>initiale</a:t>
            </a:r>
            <a:r>
              <a:rPr lang="de-DE" sz="2400" dirty="0" smtClean="0"/>
              <a:t> Zustand der Datenbasis</a:t>
            </a:r>
          </a:p>
          <a:p>
            <a:pPr>
              <a:buFont typeface="Wingdings 2" pitchFamily="18" charset="2"/>
              <a:buNone/>
            </a:pPr>
            <a:r>
              <a:rPr lang="de-DE" sz="2400" i="1" dirty="0" smtClean="0">
                <a:solidFill>
                  <a:srgbClr val="FF0000"/>
                </a:solidFill>
              </a:rPr>
              <a:t>3.</a:t>
            </a:r>
            <a:r>
              <a:rPr lang="de-DE" sz="2400" i="1" dirty="0" smtClean="0"/>
              <a:t> D</a:t>
            </a:r>
            <a:r>
              <a:rPr lang="de-DE" sz="2400" i="1" baseline="-25000" dirty="0" smtClean="0"/>
              <a:t>i</a:t>
            </a:r>
            <a:r>
              <a:rPr lang="de-DE" sz="2400" i="1" dirty="0" smtClean="0"/>
              <a:t> </a:t>
            </a:r>
            <a:r>
              <a:rPr lang="de-DE" sz="2400" dirty="0" smtClean="0"/>
              <a:t>resultiert aus der Änderung von </a:t>
            </a:r>
            <a:r>
              <a:rPr lang="de-DE" sz="2400" i="1" dirty="0" smtClean="0"/>
              <a:t>D</a:t>
            </a:r>
            <a:r>
              <a:rPr lang="de-DE" sz="2400" i="1" baseline="-25000" dirty="0" smtClean="0"/>
              <a:t>i -1</a:t>
            </a:r>
            <a:r>
              <a:rPr lang="de-DE" sz="2400" i="1" dirty="0" smtClean="0"/>
              <a:t>,  </a:t>
            </a:r>
            <a:r>
              <a:rPr lang="de-DE" sz="2400" dirty="0" smtClean="0"/>
              <a:t>für i &gt; 0</a:t>
            </a:r>
          </a:p>
          <a:p>
            <a:endParaRPr lang="de-DE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54357" y="5306492"/>
            <a:ext cx="1981200" cy="158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63757" y="5306492"/>
            <a:ext cx="914400" cy="0"/>
          </a:xfrm>
          <a:prstGeom prst="line">
            <a:avLst/>
          </a:prstGeom>
          <a:ln w="28575" cmpd="sng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Flowchart: Data 15"/>
          <p:cNvGrpSpPr>
            <a:grpSpLocks/>
          </p:cNvGrpSpPr>
          <p:nvPr/>
        </p:nvGrpSpPr>
        <p:grpSpPr bwMode="auto">
          <a:xfrm>
            <a:off x="4273370" y="4365104"/>
            <a:ext cx="488950" cy="1785938"/>
            <a:chOff x="2031" y="2623"/>
            <a:chExt cx="308" cy="1125"/>
          </a:xfrm>
        </p:grpSpPr>
        <p:pic>
          <p:nvPicPr>
            <p:cNvPr id="25605" name="Flowchart: Data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1" y="2623"/>
              <a:ext cx="308" cy="1125"/>
            </a:xfrm>
            <a:prstGeom prst="rect">
              <a:avLst/>
            </a:prstGeom>
            <a:noFill/>
          </p:spPr>
        </p:pic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 rot="5400000">
              <a:off x="1867" y="3048"/>
              <a:ext cx="6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000000"/>
                </a:solidFill>
                <a:latin typeface="Perpetua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573157" y="5306492"/>
            <a:ext cx="914400" cy="0"/>
          </a:xfrm>
          <a:prstGeom prst="line">
            <a:avLst/>
          </a:prstGeom>
          <a:ln w="28575" cmpd="sng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Flowchart: Data 17"/>
          <p:cNvGrpSpPr>
            <a:grpSpLocks/>
          </p:cNvGrpSpPr>
          <p:nvPr/>
        </p:nvGrpSpPr>
        <p:grpSpPr bwMode="auto">
          <a:xfrm>
            <a:off x="3292963" y="4405208"/>
            <a:ext cx="493712" cy="1785938"/>
            <a:chOff x="1405" y="2623"/>
            <a:chExt cx="311" cy="1125"/>
          </a:xfrm>
        </p:grpSpPr>
        <p:pic>
          <p:nvPicPr>
            <p:cNvPr id="25609" name="Flowchart: Data 1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5" y="2623"/>
              <a:ext cx="311" cy="1125"/>
            </a:xfrm>
            <a:prstGeom prst="rect">
              <a:avLst/>
            </a:prstGeom>
            <a:noFill/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 rot="5400000">
              <a:off x="1243" y="3048"/>
              <a:ext cx="6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000000"/>
                </a:solidFill>
                <a:latin typeface="Perpetua"/>
              </a:endParaRPr>
            </a:p>
          </p:txBody>
        </p:sp>
      </p:grpSp>
      <p:grpSp>
        <p:nvGrpSpPr>
          <p:cNvPr id="20" name="Flowchart: Data 19"/>
          <p:cNvGrpSpPr>
            <a:grpSpLocks/>
          </p:cNvGrpSpPr>
          <p:nvPr/>
        </p:nvGrpSpPr>
        <p:grpSpPr bwMode="auto">
          <a:xfrm>
            <a:off x="2365195" y="4438129"/>
            <a:ext cx="493712" cy="1785938"/>
            <a:chOff x="829" y="2669"/>
            <a:chExt cx="311" cy="1125"/>
          </a:xfrm>
        </p:grpSpPr>
        <p:pic>
          <p:nvPicPr>
            <p:cNvPr id="25612" name="Flowchart: Data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9" y="2669"/>
              <a:ext cx="311" cy="1125"/>
            </a:xfrm>
            <a:prstGeom prst="rect">
              <a:avLst/>
            </a:prstGeom>
            <a:noFill/>
          </p:spPr>
        </p:pic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 rot="5400000">
              <a:off x="667" y="3096"/>
              <a:ext cx="6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000000"/>
                </a:solidFill>
                <a:latin typeface="Perpetua"/>
              </a:endParaRPr>
            </a:p>
          </p:txBody>
        </p:sp>
      </p:grpSp>
      <p:sp>
        <p:nvSpPr>
          <p:cNvPr id="25615" name="Rectangle 22"/>
          <p:cNvSpPr>
            <a:spLocks noChangeArrowheads="1"/>
          </p:cNvSpPr>
          <p:nvPr/>
        </p:nvSpPr>
        <p:spPr bwMode="auto">
          <a:xfrm>
            <a:off x="2267744" y="6115124"/>
            <a:ext cx="444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Perpetua"/>
              </a:rPr>
              <a:t>D</a:t>
            </a:r>
            <a:r>
              <a:rPr lang="en-US" b="1" i="1" baseline="-25000" dirty="0" smtClean="0">
                <a:latin typeface="Perpetua"/>
              </a:rPr>
              <a:t>0</a:t>
            </a:r>
            <a:endParaRPr lang="en-US" baseline="-25000" dirty="0">
              <a:latin typeface="Perpetua"/>
            </a:endParaRPr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3258957" y="6125642"/>
            <a:ext cx="444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Perpetua"/>
              </a:rPr>
              <a:t>D</a:t>
            </a:r>
            <a:r>
              <a:rPr lang="en-US" b="1" i="1" baseline="-25000" dirty="0">
                <a:latin typeface="Perpetua"/>
              </a:rPr>
              <a:t>1</a:t>
            </a:r>
            <a:endParaRPr lang="en-US" baseline="-25000" dirty="0">
              <a:latin typeface="Perpetua"/>
            </a:endParaRPr>
          </a:p>
        </p:txBody>
      </p:sp>
      <p:sp>
        <p:nvSpPr>
          <p:cNvPr id="25617" name="Rectangle 24"/>
          <p:cNvSpPr>
            <a:spLocks noChangeArrowheads="1"/>
          </p:cNvSpPr>
          <p:nvPr/>
        </p:nvSpPr>
        <p:spPr bwMode="auto">
          <a:xfrm>
            <a:off x="4325757" y="6114810"/>
            <a:ext cx="444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Perpetua"/>
              </a:rPr>
              <a:t>D</a:t>
            </a:r>
            <a:r>
              <a:rPr lang="en-US" b="1" i="1" baseline="-25000" dirty="0">
                <a:latin typeface="Perpetua"/>
              </a:rPr>
              <a:t>2</a:t>
            </a:r>
            <a:endParaRPr lang="en-US" baseline="-25000" dirty="0">
              <a:latin typeface="Perpetua"/>
            </a:endParaRPr>
          </a:p>
        </p:txBody>
      </p:sp>
      <p:sp>
        <p:nvSpPr>
          <p:cNvPr id="25618" name="Rectangle 25"/>
          <p:cNvSpPr>
            <a:spLocks noChangeArrowheads="1"/>
          </p:cNvSpPr>
          <p:nvPr/>
        </p:nvSpPr>
        <p:spPr bwMode="auto">
          <a:xfrm>
            <a:off x="6002157" y="4925492"/>
            <a:ext cx="586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Perpetua"/>
              </a:rPr>
              <a:t>Zeit</a:t>
            </a:r>
            <a:endParaRPr lang="en-US" dirty="0">
              <a:solidFill>
                <a:srgbClr val="FF0000"/>
              </a:solidFill>
              <a:latin typeface="Perpetua"/>
            </a:endParaRPr>
          </a:p>
        </p:txBody>
      </p:sp>
      <p:sp>
        <p:nvSpPr>
          <p:cNvPr id="25619" name="Rectangle 26"/>
          <p:cNvSpPr>
            <a:spLocks noChangeArrowheads="1"/>
          </p:cNvSpPr>
          <p:nvPr/>
        </p:nvSpPr>
        <p:spPr bwMode="auto">
          <a:xfrm>
            <a:off x="5011557" y="6114529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Perpetua"/>
              </a:rPr>
              <a:t>…</a:t>
            </a:r>
            <a:endParaRPr lang="en-US">
              <a:latin typeface="Perpetua"/>
            </a:endParaRPr>
          </a:p>
        </p:txBody>
      </p:sp>
      <p:sp>
        <p:nvSpPr>
          <p:cNvPr id="25620" name="Rectangle 27"/>
          <p:cNvSpPr>
            <a:spLocks noChangeArrowheads="1"/>
          </p:cNvSpPr>
          <p:nvPr/>
        </p:nvSpPr>
        <p:spPr bwMode="auto">
          <a:xfrm>
            <a:off x="5011557" y="4884316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Perpetua"/>
              </a:rPr>
              <a:t>…</a:t>
            </a:r>
            <a:endParaRPr lang="en-US" dirty="0">
              <a:solidFill>
                <a:schemeClr val="accent2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46337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Entwurfstheorie für temporale Datenbanken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 smtClean="0"/>
              <a:t>Rekonstruktion des formalen Rahmenwerks von Jensen</a:t>
            </a:r>
            <a:r>
              <a:rPr lang="de-DE" baseline="30000" dirty="0" smtClean="0"/>
              <a:t>1</a:t>
            </a:r>
            <a:endParaRPr lang="de-DE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 smtClean="0"/>
              <a:t>Basierend auf dem Begriff der </a:t>
            </a:r>
            <a:r>
              <a:rPr lang="de-DE" b="1" dirty="0" smtClean="0">
                <a:solidFill>
                  <a:srgbClr val="FF0000"/>
                </a:solidFill>
              </a:rPr>
              <a:t>temporalen funktionalen Abhängigkeit </a:t>
            </a:r>
            <a:r>
              <a:rPr lang="de-DE" dirty="0" smtClean="0"/>
              <a:t>(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, FD):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de-DE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de-DE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de-DE" dirty="0" smtClean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de-DE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 smtClean="0"/>
              <a:t>Beispiel:  die temporale FD</a:t>
            </a:r>
            <a:br>
              <a:rPr lang="de-DE" dirty="0" smtClean="0"/>
            </a:br>
            <a:r>
              <a:rPr lang="de-DE" dirty="0" smtClean="0"/>
              <a:t>bedeutet, dass in jedem D</a:t>
            </a:r>
            <a:r>
              <a:rPr lang="de-DE" baseline="-25000" dirty="0" smtClean="0"/>
              <a:t>i</a:t>
            </a:r>
            <a:r>
              <a:rPr lang="de-DE" dirty="0" smtClean="0"/>
              <a:t> jede Besprechung in höchstens einem Raum stattfindet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 smtClean="0"/>
              <a:t>Vorteile: Klassische FD-Behandlung für Normalformen usw. kann übernommen werden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164" y="1948583"/>
            <a:ext cx="1016937" cy="4002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822" y="3885431"/>
            <a:ext cx="1804987" cy="4476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2780928"/>
            <a:ext cx="80772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de-DE" sz="2000" dirty="0" smtClean="0">
                <a:solidFill>
                  <a:srgbClr val="000000"/>
                </a:solidFill>
                <a:cs typeface="Arial" charset="0"/>
              </a:rPr>
              <a:t>Eine temporale FD                 gilt in einer temporalen Schnappschussdatenbank, wenn die klassische FD            </a:t>
            </a:r>
          </a:p>
          <a:p>
            <a:r>
              <a:rPr lang="de-DE" sz="2000" dirty="0" smtClean="0">
                <a:solidFill>
                  <a:srgbClr val="000000"/>
                </a:solidFill>
                <a:cs typeface="Arial" charset="0"/>
              </a:rPr>
              <a:t>                  in jeder Datenbank gilt</a:t>
            </a:r>
            <a:endParaRPr lang="de-DE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9704" y="2740347"/>
            <a:ext cx="838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217" y="3388742"/>
            <a:ext cx="838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267744" y="6207695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Jensen</a:t>
            </a:r>
            <a:r>
              <a:rPr lang="de-DE" sz="1200" dirty="0">
                <a:solidFill>
                  <a:srgbClr val="0000FF"/>
                </a:solidFill>
              </a:rPr>
              <a:t>, C. S., R. T. Snodgrass, "</a:t>
            </a:r>
            <a:r>
              <a:rPr lang="de-DE" sz="1200" dirty="0" err="1">
                <a:solidFill>
                  <a:srgbClr val="0000FF"/>
                </a:solidFill>
              </a:rPr>
              <a:t>Semantics</a:t>
            </a:r>
            <a:r>
              <a:rPr lang="de-DE" sz="1200" dirty="0">
                <a:solidFill>
                  <a:srgbClr val="0000FF"/>
                </a:solidFill>
              </a:rPr>
              <a:t> of Time-</a:t>
            </a:r>
            <a:r>
              <a:rPr lang="de-DE" sz="1200" dirty="0" err="1">
                <a:solidFill>
                  <a:srgbClr val="0000FF"/>
                </a:solidFill>
              </a:rPr>
              <a:t>Varying</a:t>
            </a:r>
            <a:r>
              <a:rPr lang="de-DE" sz="1200" dirty="0">
                <a:solidFill>
                  <a:srgbClr val="0000FF"/>
                </a:solidFill>
              </a:rPr>
              <a:t> Information</a:t>
            </a:r>
            <a:r>
              <a:rPr lang="de-DE" sz="1200" dirty="0" smtClean="0">
                <a:solidFill>
                  <a:srgbClr val="0000FF"/>
                </a:solidFill>
              </a:rPr>
              <a:t>, Information </a:t>
            </a:r>
            <a:r>
              <a:rPr lang="de-DE" sz="1200" dirty="0">
                <a:solidFill>
                  <a:srgbClr val="0000FF"/>
                </a:solidFill>
              </a:rPr>
              <a:t>Systems, Vol. 21,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4, pp. 311-352, </a:t>
            </a:r>
            <a:r>
              <a:rPr lang="de-DE" sz="1200" b="1" dirty="0" smtClean="0">
                <a:solidFill>
                  <a:srgbClr val="FF0000"/>
                </a:solidFill>
              </a:rPr>
              <a:t>1996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Beispiel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807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Find all rooms in 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which 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the last 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meeting 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was 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'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DB group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’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.</a:t>
            </a: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Return this for all time points before Christmas 2008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476672"/>
            <a:ext cx="462017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277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Beispiel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807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Find all meetings 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that 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always 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met </a:t>
            </a:r>
            <a:b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in 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the same 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room.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</a:rPr>
              <a:t>Return 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this for all time 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points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where </a:t>
            </a:r>
            <a:br>
              <a:rPr lang="en-US" dirty="0" smtClean="0">
                <a:solidFill>
                  <a:schemeClr val="bg1"/>
                </a:solidFill>
                <a:latin typeface="Chalkduster"/>
              </a:rPr>
            </a:br>
            <a:r>
              <a:rPr lang="en-US" dirty="0" smtClean="0">
                <a:solidFill>
                  <a:schemeClr val="bg1"/>
                </a:solidFill>
                <a:latin typeface="Chalkduster"/>
              </a:rPr>
              <a:t>‘Intro to Databases’ is scheduled</a:t>
            </a: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476672"/>
            <a:ext cx="462017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7771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</a:t>
            </a:r>
            <a:r>
              <a:rPr lang="de-DE" dirty="0" smtClean="0"/>
              <a:t>Logik</a:t>
            </a:r>
            <a:endParaRPr lang="en-US" baseline="-25000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299648" cy="5085928"/>
          </a:xfrm>
        </p:spPr>
        <p:txBody>
          <a:bodyPr/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definieren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P  </a:t>
            </a:r>
            <a:r>
              <a:rPr lang="en-US" i="1" dirty="0" err="1" smtClean="0"/>
              <a:t>als</a:t>
            </a:r>
            <a:r>
              <a:rPr lang="en-US" i="1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Sprache</a:t>
            </a:r>
            <a:r>
              <a:rPr lang="en-US" dirty="0" smtClean="0"/>
              <a:t> </a:t>
            </a:r>
            <a:r>
              <a:rPr lang="en-US" dirty="0" err="1" smtClean="0"/>
              <a:t>erster</a:t>
            </a:r>
            <a:r>
              <a:rPr lang="en-US" dirty="0" smtClean="0"/>
              <a:t> </a:t>
            </a:r>
            <a:r>
              <a:rPr lang="en-US" dirty="0" err="1" smtClean="0"/>
              <a:t>Ordnung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k-</a:t>
            </a:r>
            <a:r>
              <a:rPr lang="en-US" dirty="0" err="1" smtClean="0"/>
              <a:t>äre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Prädikate</a:t>
            </a:r>
            <a:r>
              <a:rPr lang="en-US" dirty="0" smtClean="0"/>
              <a:t> </a:t>
            </a:r>
            <a:r>
              <a:rPr lang="en-US" dirty="0" err="1" smtClean="0"/>
              <a:t>definieren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-</a:t>
            </a:r>
            <a:r>
              <a:rPr lang="en-US" dirty="0" err="1" smtClean="0"/>
              <a:t>Formel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genau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freien</a:t>
            </a:r>
            <a:r>
              <a:rPr lang="en-US" dirty="0" smtClean="0"/>
              <a:t> Variable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dirty="0" smtClean="0"/>
              <a:t> und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,..,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  <a:p>
            <a:pPr lvl="1"/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r>
              <a:rPr lang="en-US" dirty="0" smtClean="0"/>
              <a:t> </a:t>
            </a:r>
            <a:r>
              <a:rPr lang="en-US" dirty="0" err="1" smtClean="0"/>
              <a:t>dabei</a:t>
            </a:r>
            <a:r>
              <a:rPr lang="en-US" dirty="0" smtClean="0"/>
              <a:t> an,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temporale</a:t>
            </a:r>
            <a:r>
              <a:rPr lang="en-US" dirty="0" smtClean="0"/>
              <a:t> Variable, die in die </a:t>
            </a:r>
            <a:r>
              <a:rPr lang="en-US" dirty="0" err="1" smtClean="0"/>
              <a:t>Formel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Variable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eingefügt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endParaRPr lang="en-US" dirty="0" smtClean="0"/>
          </a:p>
          <a:p>
            <a:pPr lvl="2"/>
            <a:r>
              <a:rPr lang="en-US" dirty="0" err="1" smtClean="0"/>
              <a:t>Aussagenlogischer</a:t>
            </a:r>
            <a:r>
              <a:rPr lang="en-US" dirty="0" smtClean="0"/>
              <a:t> </a:t>
            </a:r>
            <a:r>
              <a:rPr lang="en-US" dirty="0"/>
              <a:t>Fall 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= p </a:t>
            </a:r>
            <a:r>
              <a:rPr lang="en-US" i="1" dirty="0" smtClean="0"/>
              <a:t> </a:t>
            </a:r>
            <a:r>
              <a:rPr lang="en-US" dirty="0" smtClean="0"/>
              <a:t>(p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Aussage</a:t>
            </a:r>
            <a:r>
              <a:rPr lang="en-US" dirty="0" smtClean="0"/>
              <a:t>)</a:t>
            </a:r>
          </a:p>
          <a:p>
            <a:pPr lvl="3"/>
            <a:r>
              <a:rPr lang="en-US" i="1" dirty="0" smtClean="0"/>
              <a:t>p </a:t>
            </a:r>
            <a:r>
              <a:rPr lang="en-US" i="1" dirty="0" err="1" smtClean="0"/>
              <a:t>zum</a:t>
            </a:r>
            <a:r>
              <a:rPr lang="en-US" i="1" dirty="0" smtClean="0"/>
              <a:t> </a:t>
            </a:r>
            <a:r>
              <a:rPr lang="en-US" i="1" dirty="0" err="1" smtClean="0"/>
              <a:t>Zeitpunkt</a:t>
            </a:r>
            <a:r>
              <a:rPr lang="en-US" i="1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wahr</a:t>
            </a:r>
            <a:endParaRPr lang="en-US" i="1" dirty="0" smtClean="0"/>
          </a:p>
          <a:p>
            <a:pPr lvl="2"/>
            <a:r>
              <a:rPr lang="en-US" dirty="0" err="1" smtClean="0"/>
              <a:t>Prädikatenlogischer</a:t>
            </a:r>
            <a:r>
              <a:rPr lang="en-US" dirty="0" smtClean="0"/>
              <a:t> Fall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= r(</a:t>
            </a:r>
            <a:r>
              <a:rPr lang="en-US" b="1" i="1" dirty="0" smtClean="0"/>
              <a:t>x</a:t>
            </a:r>
            <a:r>
              <a:rPr lang="en-US" i="1" dirty="0" smtClean="0"/>
              <a:t>) </a:t>
            </a:r>
            <a:r>
              <a:rPr lang="en-US" dirty="0" smtClean="0"/>
              <a:t>(</a:t>
            </a:r>
            <a:r>
              <a:rPr lang="en-US" i="1" dirty="0" smtClean="0"/>
              <a:t>r(</a:t>
            </a:r>
            <a:r>
              <a:rPr lang="en-US" b="1" i="1" dirty="0" smtClean="0"/>
              <a:t>x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atomare</a:t>
            </a:r>
            <a:r>
              <a:rPr lang="en-US" dirty="0" smtClean="0"/>
              <a:t> </a:t>
            </a:r>
            <a:r>
              <a:rPr lang="en-US" dirty="0" err="1" smtClean="0"/>
              <a:t>Formel</a:t>
            </a:r>
            <a:r>
              <a:rPr lang="en-US" dirty="0" smtClean="0"/>
              <a:t>)</a:t>
            </a:r>
          </a:p>
          <a:p>
            <a:pPr lvl="3"/>
            <a:r>
              <a:rPr lang="en-US" i="1" dirty="0" smtClean="0"/>
              <a:t>R(</a:t>
            </a:r>
            <a:r>
              <a:rPr lang="en-US" b="1" i="1" dirty="0" smtClean="0"/>
              <a:t>x</a:t>
            </a:r>
            <a:r>
              <a:rPr lang="en-US" i="1" dirty="0" smtClean="0"/>
              <a:t>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), </a:t>
            </a:r>
            <a:r>
              <a:rPr lang="en-US" dirty="0" err="1" smtClean="0"/>
              <a:t>d.h</a:t>
            </a:r>
            <a:r>
              <a:rPr lang="en-US" dirty="0" smtClean="0"/>
              <a:t>. </a:t>
            </a:r>
            <a:r>
              <a:rPr lang="en-US" dirty="0" err="1" smtClean="0"/>
              <a:t>Tupel</a:t>
            </a:r>
            <a:r>
              <a:rPr lang="en-US" dirty="0" smtClean="0"/>
              <a:t> </a:t>
            </a:r>
            <a:r>
              <a:rPr lang="en-US" b="1" i="1" dirty="0" smtClean="0"/>
              <a:t>x </a:t>
            </a:r>
            <a:r>
              <a:rPr lang="en-US" dirty="0" smtClean="0"/>
              <a:t>gilt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endParaRPr lang="en-US" i="1" dirty="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014" y="1844824"/>
            <a:ext cx="5009346" cy="60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883824" y="3906320"/>
            <a:ext cx="360040" cy="50405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019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Operatoren und deren Semantik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421"/>
            <a:ext cx="8363272" cy="4968875"/>
          </a:xfrm>
        </p:spPr>
        <p:txBody>
          <a:bodyPr/>
          <a:lstStyle/>
          <a:p>
            <a:r>
              <a:rPr lang="de-DE" dirty="0" smtClean="0"/>
              <a:t>Wir nutzen die Temporale Logik, um neue Ausdrücke mit temporalen Operatoren zu definieren</a:t>
            </a:r>
          </a:p>
          <a:p>
            <a:endParaRPr lang="de-DE" dirty="0" smtClean="0"/>
          </a:p>
          <a:p>
            <a:r>
              <a:rPr lang="de-DE" dirty="0" smtClean="0"/>
              <a:t>Einstellige Operatoren:</a:t>
            </a:r>
          </a:p>
          <a:p>
            <a:pPr lvl="1"/>
            <a:r>
              <a:rPr lang="de-DE" i="1" dirty="0" smtClean="0">
                <a:latin typeface="Symbol"/>
              </a:rPr>
              <a:t>F</a:t>
            </a:r>
            <a:r>
              <a:rPr lang="de-DE" i="1" dirty="0" smtClean="0"/>
              <a:t>    irgendwann in der Zukunft </a:t>
            </a:r>
            <a:r>
              <a:rPr lang="de-DE" i="1" dirty="0" err="1" smtClean="0"/>
              <a:t>git</a:t>
            </a:r>
            <a:r>
              <a:rPr lang="de-DE" i="1" dirty="0" smtClean="0"/>
              <a:t> </a:t>
            </a:r>
            <a:r>
              <a:rPr lang="de-DE" i="1" dirty="0" smtClean="0">
                <a:latin typeface="Symbol"/>
              </a:rPr>
              <a:t>F</a:t>
            </a:r>
            <a:endParaRPr lang="de-DE" i="1" dirty="0" smtClean="0"/>
          </a:p>
          <a:p>
            <a:pPr lvl="1"/>
            <a:r>
              <a:rPr lang="de-DE" i="1" dirty="0" smtClean="0">
                <a:latin typeface="Symbol"/>
              </a:rPr>
              <a:t>F</a:t>
            </a:r>
            <a:r>
              <a:rPr lang="de-DE" i="1" dirty="0" smtClean="0"/>
              <a:t>    zu jedem Zeitpunkt in der Zukunft gilt </a:t>
            </a:r>
            <a:r>
              <a:rPr lang="de-DE" i="1" dirty="0" smtClean="0">
                <a:latin typeface="Symbol"/>
              </a:rPr>
              <a:t>F </a:t>
            </a:r>
            <a:endParaRPr lang="de-DE" i="1" dirty="0" smtClean="0"/>
          </a:p>
          <a:p>
            <a:pPr marL="0" indent="0">
              <a:buNone/>
            </a:pPr>
            <a:r>
              <a:rPr lang="de-DE" i="1" dirty="0" smtClean="0"/>
              <a:t>      Auch für Vergangenheit </a:t>
            </a:r>
          </a:p>
          <a:p>
            <a:pPr marL="0" indent="0">
              <a:buNone/>
            </a:pPr>
            <a:endParaRPr lang="de-DE" i="1" dirty="0" smtClean="0"/>
          </a:p>
          <a:p>
            <a:r>
              <a:rPr lang="en-US" dirty="0" err="1" smtClean="0"/>
              <a:t>Zweistellige</a:t>
            </a:r>
            <a:r>
              <a:rPr lang="en-US" dirty="0" smtClean="0"/>
              <a:t> </a:t>
            </a:r>
            <a:r>
              <a:rPr lang="en-US" dirty="0" err="1" smtClean="0"/>
              <a:t>Operatoren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until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2 </a:t>
            </a:r>
            <a:r>
              <a:rPr lang="en-US" i="1" dirty="0" smtClean="0"/>
              <a:t>,</a:t>
            </a:r>
            <a:r>
              <a:rPr lang="en-US" i="1" baseline="-25000" dirty="0" smtClean="0"/>
              <a:t> 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since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br>
              <a:rPr lang="en-US" i="1" baseline="-25000" dirty="0" smtClean="0"/>
            </a:br>
            <a:r>
              <a:rPr lang="en-US" dirty="0" smtClean="0"/>
              <a:t>(man </a:t>
            </a:r>
            <a:r>
              <a:rPr lang="en-US" dirty="0" err="1" smtClean="0"/>
              <a:t>beachte</a:t>
            </a:r>
            <a:r>
              <a:rPr lang="en-US" dirty="0" smtClean="0"/>
              <a:t> </a:t>
            </a:r>
            <a:r>
              <a:rPr lang="en-US" dirty="0" err="1" smtClean="0"/>
              <a:t>jeweils</a:t>
            </a:r>
            <a:r>
              <a:rPr lang="en-US" dirty="0" smtClean="0"/>
              <a:t> die </a:t>
            </a:r>
            <a:r>
              <a:rPr lang="en-US" b="1" dirty="0" err="1" smtClean="0"/>
              <a:t>freie</a:t>
            </a:r>
            <a:r>
              <a:rPr lang="en-US" b="1" dirty="0" smtClean="0"/>
              <a:t> Variable </a:t>
            </a:r>
            <a:r>
              <a:rPr lang="en-US" b="1" i="1" dirty="0" smtClean="0"/>
              <a:t>t</a:t>
            </a:r>
            <a:r>
              <a:rPr lang="en-US" b="1" i="1" baseline="-25000" dirty="0" smtClean="0"/>
              <a:t>0</a:t>
            </a:r>
            <a:r>
              <a:rPr lang="en-US" dirty="0" smtClean="0"/>
              <a:t>)</a:t>
            </a:r>
            <a:endParaRPr lang="en-US" i="1" baseline="-25000" dirty="0"/>
          </a:p>
          <a:p>
            <a:endParaRPr lang="de-DE" i="1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Diamond 3"/>
          <p:cNvSpPr/>
          <p:nvPr/>
        </p:nvSpPr>
        <p:spPr>
          <a:xfrm>
            <a:off x="932753" y="3041046"/>
            <a:ext cx="304800" cy="304800"/>
          </a:xfrm>
          <a:prstGeom prst="diamond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3498246"/>
            <a:ext cx="228600" cy="228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946" y="5242568"/>
            <a:ext cx="8210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mond 3"/>
          <p:cNvSpPr/>
          <p:nvPr/>
        </p:nvSpPr>
        <p:spPr>
          <a:xfrm>
            <a:off x="4283968" y="3943414"/>
            <a:ext cx="304800" cy="304800"/>
          </a:xfrm>
          <a:prstGeom prst="diamond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5603322" y="3990518"/>
            <a:ext cx="228600" cy="228600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4573476" y="3846502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latin typeface="Symbol"/>
              </a:rPr>
              <a:t>F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5833398" y="3846502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latin typeface="Symbol"/>
              </a:rPr>
              <a:t>F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3635896" y="5314576"/>
            <a:ext cx="360040" cy="86409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116072" y="5314576"/>
            <a:ext cx="360040" cy="86409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07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Operatoren</a:t>
            </a:r>
            <a:r>
              <a:rPr lang="en-US" dirty="0" smtClean="0"/>
              <a:t> und </a:t>
            </a:r>
            <a:r>
              <a:rPr lang="en-US" dirty="0" err="1" smtClean="0"/>
              <a:t>deren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endParaRPr lang="en-US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Sometime in the future:</a:t>
            </a:r>
          </a:p>
          <a:p>
            <a:pPr lvl="1"/>
            <a:r>
              <a:rPr lang="en-US" dirty="0" smtClean="0"/>
              <a:t>Sometime in the past:</a:t>
            </a:r>
          </a:p>
          <a:p>
            <a:pPr lvl="1"/>
            <a:r>
              <a:rPr lang="en-US" dirty="0" smtClean="0"/>
              <a:t>Always in the future:</a:t>
            </a:r>
          </a:p>
          <a:p>
            <a:pPr lvl="1"/>
            <a:r>
              <a:rPr lang="en-US" dirty="0" smtClean="0"/>
              <a:t>Always in the past:</a:t>
            </a:r>
          </a:p>
          <a:p>
            <a:pPr lvl="1"/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Previous: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078" y="1124744"/>
            <a:ext cx="32194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1992635"/>
            <a:ext cx="2619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1153" y="2974709"/>
            <a:ext cx="35671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897" y="3409181"/>
            <a:ext cx="3519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267744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Dov</a:t>
            </a:r>
            <a:r>
              <a:rPr lang="de-DE" sz="1200" dirty="0">
                <a:solidFill>
                  <a:srgbClr val="0000FF"/>
                </a:solidFill>
              </a:rPr>
              <a:t> M. </a:t>
            </a:r>
            <a:r>
              <a:rPr lang="de-DE" sz="1200" dirty="0" err="1">
                <a:solidFill>
                  <a:srgbClr val="0000FF"/>
                </a:solidFill>
              </a:rPr>
              <a:t>Gabbay</a:t>
            </a:r>
            <a:r>
              <a:rPr lang="de-DE" sz="1200" dirty="0">
                <a:solidFill>
                  <a:srgbClr val="0000FF"/>
                </a:solidFill>
              </a:rPr>
              <a:t>, Mark A. Reynolds, Marcelo Finger: Temporal </a:t>
            </a:r>
            <a:r>
              <a:rPr lang="de-DE" sz="1200" dirty="0" err="1">
                <a:solidFill>
                  <a:srgbClr val="0000FF"/>
                </a:solidFill>
              </a:rPr>
              <a:t>Logic</a:t>
            </a:r>
            <a:r>
              <a:rPr lang="de-DE" sz="1200" dirty="0">
                <a:solidFill>
                  <a:srgbClr val="0000FF"/>
                </a:solidFill>
              </a:rPr>
              <a:t> -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Computational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Aspects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smtClean="0">
                <a:solidFill>
                  <a:srgbClr val="0000FF"/>
                </a:solidFill>
              </a:rPr>
              <a:t>– </a:t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b="1" dirty="0" smtClean="0">
                <a:solidFill>
                  <a:srgbClr val="FF0000"/>
                </a:solidFill>
              </a:rPr>
              <a:t>Volume </a:t>
            </a:r>
            <a:r>
              <a:rPr lang="de-DE" sz="1200" b="1" dirty="0">
                <a:solidFill>
                  <a:srgbClr val="FF0000"/>
                </a:solidFill>
              </a:rPr>
              <a:t>1</a:t>
            </a:r>
            <a:r>
              <a:rPr lang="de-DE" sz="1200" dirty="0">
                <a:solidFill>
                  <a:srgbClr val="0000FF"/>
                </a:solidFill>
              </a:rPr>
              <a:t>; Clarendon Press Oxford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Dov</a:t>
            </a:r>
            <a:r>
              <a:rPr lang="de-DE" sz="1200" dirty="0">
                <a:solidFill>
                  <a:srgbClr val="0000FF"/>
                </a:solidFill>
              </a:rPr>
              <a:t> M. </a:t>
            </a:r>
            <a:r>
              <a:rPr lang="de-DE" sz="1200" dirty="0" err="1">
                <a:solidFill>
                  <a:srgbClr val="0000FF"/>
                </a:solidFill>
              </a:rPr>
              <a:t>Gabbay</a:t>
            </a:r>
            <a:r>
              <a:rPr lang="de-DE" sz="1200" dirty="0">
                <a:solidFill>
                  <a:srgbClr val="0000FF"/>
                </a:solidFill>
              </a:rPr>
              <a:t>, Mark A. Reynolds, Marcelo Finger: Temporal </a:t>
            </a:r>
            <a:r>
              <a:rPr lang="de-DE" sz="1200" dirty="0" err="1">
                <a:solidFill>
                  <a:srgbClr val="0000FF"/>
                </a:solidFill>
              </a:rPr>
              <a:t>Logic</a:t>
            </a:r>
            <a:r>
              <a:rPr lang="de-DE" sz="1200" dirty="0">
                <a:solidFill>
                  <a:srgbClr val="0000FF"/>
                </a:solidFill>
              </a:rPr>
              <a:t> -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Computational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Aspects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smtClean="0">
                <a:solidFill>
                  <a:srgbClr val="0000FF"/>
                </a:solidFill>
              </a:rPr>
              <a:t>– </a:t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b="1" dirty="0" smtClean="0">
                <a:solidFill>
                  <a:srgbClr val="FF0000"/>
                </a:solidFill>
              </a:rPr>
              <a:t>Volume </a:t>
            </a:r>
            <a:r>
              <a:rPr lang="de-DE" sz="1200" b="1" dirty="0">
                <a:solidFill>
                  <a:srgbClr val="FF0000"/>
                </a:solidFill>
              </a:rPr>
              <a:t>2</a:t>
            </a:r>
            <a:r>
              <a:rPr lang="de-DE" sz="1200" dirty="0">
                <a:solidFill>
                  <a:srgbClr val="0000FF"/>
                </a:solidFill>
              </a:rPr>
              <a:t>; Clarendon Press Oxford </a:t>
            </a:r>
            <a:r>
              <a:rPr lang="de-DE" sz="12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9" name="Diamond 3"/>
          <p:cNvSpPr/>
          <p:nvPr/>
        </p:nvSpPr>
        <p:spPr>
          <a:xfrm>
            <a:off x="5454324" y="2672234"/>
            <a:ext cx="160784" cy="191120"/>
          </a:xfrm>
          <a:prstGeom prst="diamond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Logik</a:t>
            </a:r>
            <a:r>
              <a:rPr lang="en-US" dirty="0" smtClean="0"/>
              <a:t> </a:t>
            </a:r>
            <a:r>
              <a:rPr lang="en-US" b="1" dirty="0" err="1" smtClean="0"/>
              <a:t>erster</a:t>
            </a:r>
            <a:r>
              <a:rPr lang="en-US" b="1" dirty="0" smtClean="0"/>
              <a:t> </a:t>
            </a:r>
            <a:r>
              <a:rPr lang="en-US" b="1" dirty="0" err="1" smtClean="0"/>
              <a:t>Stufe</a:t>
            </a:r>
            <a:r>
              <a:rPr lang="en-US" b="1" dirty="0" smtClean="0"/>
              <a:t> </a:t>
            </a:r>
            <a:r>
              <a:rPr lang="en-US" dirty="0" smtClean="0"/>
              <a:t>(FOTL)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r>
              <a:rPr lang="en-US" dirty="0" smtClean="0"/>
              <a:t>       :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Menge</a:t>
            </a:r>
            <a:r>
              <a:rPr lang="en-US" dirty="0" smtClean="0"/>
              <a:t> </a:t>
            </a:r>
            <a:r>
              <a:rPr lang="en-US" dirty="0" err="1" smtClean="0"/>
              <a:t>temporaler</a:t>
            </a:r>
            <a:r>
              <a:rPr lang="en-US" dirty="0" smtClean="0"/>
              <a:t> </a:t>
            </a:r>
            <a:r>
              <a:rPr lang="en-US" dirty="0" err="1" smtClean="0"/>
              <a:t>Junktoren</a:t>
            </a:r>
            <a:r>
              <a:rPr lang="en-US" dirty="0" smtClean="0"/>
              <a:t> (</a:t>
            </a:r>
            <a:r>
              <a:rPr lang="en-US" dirty="0" err="1" smtClean="0"/>
              <a:t>z.B</a:t>
            </a:r>
            <a:r>
              <a:rPr lang="en-US" dirty="0" smtClean="0"/>
              <a:t>. {</a:t>
            </a:r>
            <a:r>
              <a:rPr lang="en-US" b="1" dirty="0" smtClean="0"/>
              <a:t>since</a:t>
            </a:r>
            <a:r>
              <a:rPr lang="en-US" dirty="0" smtClean="0"/>
              <a:t>, </a:t>
            </a:r>
            <a:r>
              <a:rPr lang="en-US" b="1" dirty="0" smtClean="0"/>
              <a:t>until</a:t>
            </a:r>
            <a:r>
              <a:rPr lang="en-US" dirty="0" smtClean="0"/>
              <a:t>})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(</a:t>
            </a:r>
            <a:r>
              <a:rPr lang="en-US" dirty="0" err="1" smtClean="0"/>
              <a:t>üblicherweise</a:t>
            </a:r>
            <a:r>
              <a:rPr lang="en-US" dirty="0" smtClean="0"/>
              <a:t> in </a:t>
            </a:r>
            <a:r>
              <a:rPr lang="en-US" dirty="0" err="1" smtClean="0"/>
              <a:t>Prä</a:t>
            </a:r>
            <a:r>
              <a:rPr lang="en-US" dirty="0" smtClean="0"/>
              <a:t>-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Infixschreibweise</a:t>
            </a:r>
            <a:r>
              <a:rPr lang="en-US" dirty="0" smtClean="0"/>
              <a:t> </a:t>
            </a:r>
            <a:r>
              <a:rPr lang="en-US" dirty="0" err="1" smtClean="0"/>
              <a:t>geschrieben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: </a:t>
            </a:r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Logik</a:t>
            </a:r>
            <a:r>
              <a:rPr lang="en-US" dirty="0" smtClean="0"/>
              <a:t> </a:t>
            </a:r>
            <a:r>
              <a:rPr lang="en-US" dirty="0" err="1" smtClean="0"/>
              <a:t>erster</a:t>
            </a:r>
            <a:r>
              <a:rPr lang="en-US" dirty="0" smtClean="0"/>
              <a:t> </a:t>
            </a:r>
            <a:r>
              <a:rPr lang="en-US" dirty="0" err="1" smtClean="0"/>
              <a:t>Stufe</a:t>
            </a:r>
            <a:r>
              <a:rPr lang="en-US" dirty="0"/>
              <a:t> </a:t>
            </a:r>
            <a:r>
              <a:rPr lang="en-US" dirty="0" smtClean="0"/>
              <a:t>(FOTL) </a:t>
            </a:r>
            <a:r>
              <a:rPr lang="en-US" dirty="0" err="1" smtClean="0"/>
              <a:t>mit</a:t>
            </a:r>
            <a:r>
              <a:rPr lang="en-US" dirty="0" smtClean="0"/>
              <a:t> Schema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FOTL: </a:t>
            </a:r>
            <a:r>
              <a:rPr lang="en-US" i="1" dirty="0" smtClean="0">
                <a:latin typeface="Lucida Calligraphy"/>
              </a:rPr>
              <a:t>L </a:t>
            </a:r>
            <a:r>
              <a:rPr lang="en-US" baseline="30000" dirty="0" smtClean="0"/>
              <a:t>{</a:t>
            </a:r>
            <a:r>
              <a:rPr lang="en-US" b="1" baseline="30000" dirty="0" smtClean="0"/>
              <a:t>since</a:t>
            </a:r>
            <a:r>
              <a:rPr lang="en-US" baseline="30000" dirty="0" smtClean="0"/>
              <a:t>, </a:t>
            </a:r>
            <a:r>
              <a:rPr lang="en-US" b="1" baseline="30000" dirty="0" smtClean="0"/>
              <a:t>until</a:t>
            </a:r>
            <a:r>
              <a:rPr lang="en-US" baseline="30000" dirty="0" smtClean="0"/>
              <a:t>}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Semantik</a:t>
            </a:r>
            <a:r>
              <a:rPr lang="en-US" dirty="0" smtClean="0"/>
              <a:t> von </a:t>
            </a:r>
            <a:r>
              <a:rPr lang="en-US" b="1" dirty="0" smtClean="0"/>
              <a:t>since</a:t>
            </a:r>
            <a:r>
              <a:rPr lang="en-US" dirty="0" smtClean="0"/>
              <a:t> und </a:t>
            </a:r>
            <a:r>
              <a:rPr lang="en-US" b="1" dirty="0" smtClean="0"/>
              <a:t>until</a:t>
            </a:r>
            <a:r>
              <a:rPr lang="en-US" dirty="0" smtClean="0"/>
              <a:t> </a:t>
            </a:r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Logik</a:t>
            </a:r>
            <a:r>
              <a:rPr lang="en-US" dirty="0" smtClean="0"/>
              <a:t> von </a:t>
            </a:r>
            <a:r>
              <a:rPr lang="en-US" dirty="0" err="1" smtClean="0"/>
              <a:t>oben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prädikatenlogischen</a:t>
            </a:r>
            <a:r>
              <a:rPr lang="en-US" dirty="0" smtClean="0"/>
              <a:t> Fall 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 =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= r(</a:t>
            </a:r>
            <a:r>
              <a:rPr lang="en-US" b="1" i="1" dirty="0"/>
              <a:t>x</a:t>
            </a:r>
            <a:r>
              <a:rPr lang="en-US" i="1" dirty="0"/>
              <a:t>)</a:t>
            </a:r>
            <a:endParaRPr lang="en-US" dirty="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26876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424" y="2204864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633" y="2924944"/>
            <a:ext cx="8916863" cy="4948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636615"/>
            <a:ext cx="2266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2647" y="2199276"/>
            <a:ext cx="295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158" y="5013176"/>
            <a:ext cx="8835330" cy="41329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4246215"/>
            <a:ext cx="9144000" cy="0"/>
          </a:xfrm>
          <a:prstGeom prst="line">
            <a:avLst/>
          </a:prstGeom>
          <a:ln w="1905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2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Temporale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Anfragen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52736"/>
            <a:ext cx="8458200" cy="4800600"/>
          </a:xfrm>
        </p:spPr>
        <p:txBody>
          <a:bodyPr/>
          <a:lstStyle/>
          <a:p>
            <a:r>
              <a:rPr lang="en-US" dirty="0" err="1" smtClean="0"/>
              <a:t>Freie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r>
              <a:rPr lang="en-US" dirty="0" smtClean="0"/>
              <a:t> (</a:t>
            </a:r>
            <a:r>
              <a:rPr lang="en-US" dirty="0" err="1" smtClean="0"/>
              <a:t>beachte</a:t>
            </a:r>
            <a:r>
              <a:rPr lang="en-US" dirty="0" smtClean="0"/>
              <a:t> </a:t>
            </a:r>
            <a:r>
              <a:rPr lang="en-US" dirty="0" err="1" smtClean="0"/>
              <a:t>mögl</a:t>
            </a:r>
            <a:r>
              <a:rPr lang="en-US" dirty="0" smtClean="0"/>
              <a:t>.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dirty="0" smtClean="0"/>
              <a:t>) </a:t>
            </a:r>
            <a:r>
              <a:rPr lang="en-US" dirty="0" err="1" smtClean="0"/>
              <a:t>bestimmen</a:t>
            </a:r>
            <a:r>
              <a:rPr lang="en-US" dirty="0" smtClean="0"/>
              <a:t> </a:t>
            </a:r>
            <a:r>
              <a:rPr lang="en-US" dirty="0" err="1" smtClean="0"/>
              <a:t>Ergebnis</a:t>
            </a:r>
            <a:endParaRPr lang="en-US" dirty="0"/>
          </a:p>
          <a:p>
            <a:pPr lvl="1"/>
            <a:r>
              <a:rPr lang="en-US" dirty="0" smtClean="0"/>
              <a:t>Find all rooms in which the last meeting was 'DB group‘: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sz="2200" dirty="0" smtClean="0"/>
          </a:p>
          <a:p>
            <a:pPr lvl="1"/>
            <a:r>
              <a:rPr lang="en-US" dirty="0" smtClean="0"/>
              <a:t>Find all meetings with a scheduled break: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Antworten</a:t>
            </a:r>
            <a:r>
              <a:rPr lang="en-US" dirty="0" smtClean="0"/>
              <a:t>: </a:t>
            </a:r>
            <a:r>
              <a:rPr lang="en-US" dirty="0" err="1" smtClean="0"/>
              <a:t>Tupelmengen</a:t>
            </a:r>
            <a:r>
              <a:rPr lang="en-US" dirty="0" smtClean="0"/>
              <a:t> (</a:t>
            </a:r>
            <a:r>
              <a:rPr lang="en-US" dirty="0" err="1" smtClean="0"/>
              <a:t>Bindungen</a:t>
            </a:r>
            <a:r>
              <a:rPr lang="en-US" dirty="0" smtClean="0"/>
              <a:t> </a:t>
            </a:r>
            <a:r>
              <a:rPr lang="en-US" dirty="0" err="1" smtClean="0"/>
              <a:t>freier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Eventuell</a:t>
            </a:r>
            <a:r>
              <a:rPr lang="en-US" dirty="0" smtClean="0"/>
              <a:t> will man </a:t>
            </a:r>
            <a:r>
              <a:rPr lang="en-US" i="1" dirty="0"/>
              <a:t>t</a:t>
            </a:r>
            <a:r>
              <a:rPr lang="en-US" i="1" baseline="-25000" dirty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eliminieren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letztes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Siehe</a:t>
            </a:r>
            <a:r>
              <a:rPr lang="en-US" dirty="0" smtClean="0"/>
              <a:t> NONSEQUENCED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Transaktionszeit</a:t>
            </a:r>
            <a:r>
              <a:rPr lang="en-US" dirty="0" smtClean="0"/>
              <a:t> in </a:t>
            </a:r>
            <a:r>
              <a:rPr lang="en-US" dirty="0"/>
              <a:t>in TSQL2 </a:t>
            </a:r>
            <a:endParaRPr lang="en-US" dirty="0" smtClean="0"/>
          </a:p>
          <a:p>
            <a:pPr lvl="1"/>
            <a:r>
              <a:rPr lang="en-US" dirty="0" smtClean="0"/>
              <a:t>Und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freien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r>
              <a:rPr lang="en-US" dirty="0" smtClean="0"/>
              <a:t> </a:t>
            </a:r>
            <a:r>
              <a:rPr lang="en-US" dirty="0" err="1" smtClean="0"/>
              <a:t>vorhanden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Boolesche</a:t>
            </a:r>
            <a:r>
              <a:rPr lang="en-US" dirty="0" smtClean="0"/>
              <a:t> </a:t>
            </a:r>
            <a:r>
              <a:rPr lang="en-US" dirty="0" err="1" smtClean="0"/>
              <a:t>Anfrage</a:t>
            </a:r>
            <a:r>
              <a:rPr lang="en-US" dirty="0" smtClean="0"/>
              <a:t>: true = {()}, false = {}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632" y="1970584"/>
            <a:ext cx="7202760" cy="7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071" y="3338736"/>
            <a:ext cx="7972425" cy="4556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83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meetings with a scheduled break 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10" y="2926361"/>
            <a:ext cx="3752002" cy="28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586" y="2924944"/>
            <a:ext cx="529387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43100"/>
            <a:ext cx="8658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2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 </a:t>
            </a:r>
            <a:r>
              <a:rPr lang="de-DE" dirty="0" err="1" smtClean="0"/>
              <a:t>temporalisiert</a:t>
            </a:r>
            <a:r>
              <a:rPr lang="de-DE" dirty="0" smtClean="0"/>
              <a:t> (Versuch 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39365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7FDF6B74-03C5-BF46-83C6-B48EE6ABFBD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62992"/>
              </p:ext>
            </p:extLst>
          </p:nvPr>
        </p:nvGraphicFramePr>
        <p:xfrm>
          <a:off x="2133600" y="1124744"/>
          <a:ext cx="17526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12192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0487"/>
              </p:ext>
            </p:extLst>
          </p:nvPr>
        </p:nvGraphicFramePr>
        <p:xfrm>
          <a:off x="6324600" y="1131094"/>
          <a:ext cx="2286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1219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228600" y="1124744"/>
            <a:ext cx="1313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S_DURING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427538" y="1140619"/>
            <a:ext cx="1446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SP_DURING</a:t>
            </a:r>
          </a:p>
        </p:txBody>
      </p:sp>
      <p:sp>
        <p:nvSpPr>
          <p:cNvPr id="10" name="Text Box 145"/>
          <p:cNvSpPr txBox="1">
            <a:spLocks noChangeArrowheads="1"/>
          </p:cNvSpPr>
          <p:nvPr/>
        </p:nvSpPr>
        <p:spPr bwMode="auto">
          <a:xfrm>
            <a:off x="304800" y="2512219"/>
            <a:ext cx="167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Ein</a:t>
            </a:r>
            <a:r>
              <a:rPr lang="de-DE" dirty="0" smtClean="0">
                <a:solidFill>
                  <a:srgbClr val="000000"/>
                </a:solidFill>
              </a:rPr>
              <a:t>führung von </a:t>
            </a:r>
            <a:r>
              <a:rPr lang="de-DE" sz="1800" b="1" i="1" dirty="0" smtClean="0">
                <a:solidFill>
                  <a:srgbClr val="000000"/>
                </a:solidFill>
              </a:rPr>
              <a:t>Intervalltypen</a:t>
            </a:r>
            <a:r>
              <a:rPr lang="de-DE" baseline="30000" dirty="0">
                <a:solidFill>
                  <a:srgbClr val="000000"/>
                </a:solidFill>
              </a:rPr>
              <a:t>1</a:t>
            </a:r>
            <a:r>
              <a:rPr lang="de-DE" sz="1800" dirty="0" smtClean="0">
                <a:solidFill>
                  <a:srgbClr val="000000"/>
                </a:solidFill>
              </a:rPr>
              <a:t> und ihren </a:t>
            </a:r>
            <a:r>
              <a:rPr lang="de-DE" sz="1800" b="1" i="1" dirty="0" smtClean="0">
                <a:solidFill>
                  <a:srgbClr val="000000"/>
                </a:solidFill>
              </a:rPr>
              <a:t>Punkttypen</a:t>
            </a:r>
            <a:endParaRPr lang="de-DE" sz="1800" baseline="30000" dirty="0">
              <a:solidFill>
                <a:srgbClr val="000000"/>
              </a:solidFill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251520" y="3933056"/>
            <a:ext cx="5730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Der Typ des Attributs DURING könnte sein: </a:t>
            </a:r>
            <a:r>
              <a:rPr lang="de-DE" sz="1800" b="1" dirty="0" smtClean="0">
                <a:solidFill>
                  <a:srgbClr val="000000"/>
                </a:solidFill>
              </a:rPr>
              <a:t>INTERVAL_DATE</a:t>
            </a:r>
            <a:r>
              <a:rPr lang="de-DE" sz="1800" dirty="0" smtClean="0">
                <a:solidFill>
                  <a:srgbClr val="000000"/>
                </a:solidFill>
              </a:rPr>
              <a:t> (mit Punkttypen </a:t>
            </a:r>
            <a:r>
              <a:rPr lang="de-DE" sz="1800" b="1" dirty="0" smtClean="0">
                <a:solidFill>
                  <a:srgbClr val="000000"/>
                </a:solidFill>
              </a:rPr>
              <a:t>DATE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</a:p>
          <a:p>
            <a:endParaRPr lang="de-DE" sz="1800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DURING als Schlüssel? Möglich, aber hier nicht sinnvoll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212725" y="5368132"/>
            <a:ext cx="588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Für einen Punkttypen ist ein</a:t>
            </a:r>
            <a:r>
              <a:rPr lang="de-DE" dirty="0" smtClean="0">
                <a:solidFill>
                  <a:srgbClr val="000000"/>
                </a:solidFill>
              </a:rPr>
              <a:t>e Nachfolgerfunktion definiert – hier: </a:t>
            </a:r>
            <a:r>
              <a:rPr lang="de-DE" sz="1800" b="1" dirty="0" smtClean="0">
                <a:solidFill>
                  <a:srgbClr val="000000"/>
                </a:solidFill>
              </a:rPr>
              <a:t>NEXT_DATE ( </a:t>
            </a:r>
            <a:r>
              <a:rPr lang="de-DE" sz="1800" b="1" i="1" dirty="0" smtClean="0">
                <a:solidFill>
                  <a:srgbClr val="000000"/>
                </a:solidFill>
              </a:rPr>
              <a:t>d</a:t>
            </a:r>
            <a:r>
              <a:rPr lang="de-DE" sz="1800" b="1" dirty="0" smtClean="0">
                <a:solidFill>
                  <a:srgbClr val="000000"/>
                </a:solidFill>
              </a:rPr>
              <a:t> )</a:t>
            </a:r>
            <a:r>
              <a:rPr lang="de-DE" sz="1800" dirty="0" smtClean="0">
                <a:solidFill>
                  <a:srgbClr val="000000"/>
                </a:solidFill>
              </a:rPr>
              <a:t>. Hier zeigt sich die Skalierung.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6392361"/>
            <a:ext cx="3690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aseline="30000" dirty="0" smtClean="0">
                <a:solidFill>
                  <a:srgbClr val="000000"/>
                </a:solidFill>
              </a:rPr>
              <a:t>1</a:t>
            </a:r>
            <a:r>
              <a:rPr lang="de-DE" sz="1200" dirty="0" smtClean="0">
                <a:solidFill>
                  <a:srgbClr val="000000"/>
                </a:solidFill>
              </a:rPr>
              <a:t>Nicht zu verwechseln mit dem Typ INTERVAL in SQL-92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362272" y="1268760"/>
            <a:ext cx="8458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all meetings with a scheduled break :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43100"/>
            <a:ext cx="8658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8610600" cy="30241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5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Effiziente Auswertung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... von Anfragen oder Integritätsbedingungen</a:t>
            </a:r>
          </a:p>
          <a:p>
            <a:r>
              <a:rPr lang="de-DE" sz="2400" dirty="0" smtClean="0"/>
              <a:t>Kodierung von Historien in Zuständen</a:t>
            </a:r>
          </a:p>
          <a:p>
            <a:pPr lvl="1"/>
            <a:r>
              <a:rPr lang="de-DE" sz="2000" dirty="0" smtClean="0"/>
              <a:t>Datenbankschema erweitert mit zusätzlichen Relationen</a:t>
            </a:r>
          </a:p>
          <a:p>
            <a:pPr lvl="1"/>
            <a:r>
              <a:rPr lang="de-DE" sz="2000" dirty="0" smtClean="0"/>
              <a:t>Jeder Datenbankzustand erweitert mit Instanzen der zusätzlichen Relationen als erweiterter Zustand</a:t>
            </a:r>
          </a:p>
          <a:p>
            <a:pPr lvl="1"/>
            <a:r>
              <a:rPr lang="de-DE" sz="2000" dirty="0" smtClean="0"/>
              <a:t>Erweiterte Zustände </a:t>
            </a:r>
            <a:r>
              <a:rPr lang="de-DE" sz="2000" dirty="0" err="1" smtClean="0"/>
              <a:t>H</a:t>
            </a:r>
            <a:r>
              <a:rPr lang="de-DE" sz="2000" baseline="-25000" dirty="0" err="1" smtClean="0"/>
              <a:t>k</a:t>
            </a:r>
            <a:r>
              <a:rPr lang="de-DE" sz="2000" dirty="0" smtClean="0"/>
              <a:t>‘ kodieren die gesamte Historie </a:t>
            </a:r>
            <a:br>
              <a:rPr lang="de-DE" sz="2000" dirty="0" smtClean="0"/>
            </a:br>
            <a:r>
              <a:rPr lang="de-DE" sz="2000" i="1" dirty="0"/>
              <a:t>H : </a:t>
            </a:r>
            <a:r>
              <a:rPr lang="de-DE" sz="2000" dirty="0" smtClean="0"/>
              <a:t>(</a:t>
            </a:r>
            <a:r>
              <a:rPr lang="de-DE" sz="2000" i="1" dirty="0" smtClean="0"/>
              <a:t>H</a:t>
            </a:r>
            <a:r>
              <a:rPr lang="de-DE" sz="2000" i="1" baseline="-25000" dirty="0" smtClean="0"/>
              <a:t>0 </a:t>
            </a:r>
            <a:r>
              <a:rPr lang="de-DE" sz="2000" i="1" dirty="0"/>
              <a:t>, ... , </a:t>
            </a:r>
            <a:r>
              <a:rPr lang="de-DE" sz="2000" i="1" dirty="0" err="1" smtClean="0"/>
              <a:t>H</a:t>
            </a:r>
            <a:r>
              <a:rPr lang="de-DE" sz="2000" i="1" baseline="-25000" dirty="0" err="1" smtClean="0"/>
              <a:t>k</a:t>
            </a:r>
            <a:r>
              <a:rPr lang="de-DE" sz="2000" dirty="0" smtClean="0"/>
              <a:t>)</a:t>
            </a:r>
            <a:r>
              <a:rPr lang="de-DE" sz="2000" i="1" dirty="0" smtClean="0"/>
              <a:t> </a:t>
            </a:r>
          </a:p>
          <a:p>
            <a:r>
              <a:rPr lang="de-DE" sz="2400" dirty="0" smtClean="0"/>
              <a:t>Eigenschaften der Kodierung</a:t>
            </a:r>
          </a:p>
          <a:p>
            <a:pPr lvl="1"/>
            <a:r>
              <a:rPr lang="de-DE" sz="2000" dirty="0" smtClean="0"/>
              <a:t>Inkrementell berechenbar</a:t>
            </a:r>
          </a:p>
          <a:p>
            <a:pPr lvl="1"/>
            <a:r>
              <a:rPr lang="de-DE" sz="2000" dirty="0" smtClean="0"/>
              <a:t>mit Informationsverlust behaftet</a:t>
            </a:r>
            <a:r>
              <a:rPr lang="de-DE" sz="2000" dirty="0"/>
              <a:t> </a:t>
            </a:r>
            <a:r>
              <a:rPr lang="de-DE" sz="2000" dirty="0" smtClean="0"/>
              <a:t>für „neue“, nicht bekannte Anfragen</a:t>
            </a:r>
            <a:br>
              <a:rPr lang="de-DE" sz="2000" dirty="0" smtClean="0"/>
            </a:br>
            <a:r>
              <a:rPr lang="de-DE" sz="2000" dirty="0" smtClean="0"/>
              <a:t>(nur für spezielle, vorher bekannte Anfragen nutzbar)</a:t>
            </a:r>
          </a:p>
          <a:p>
            <a:pPr lvl="1"/>
            <a:r>
              <a:rPr lang="de-DE" sz="2000" dirty="0" smtClean="0"/>
              <a:t>Platz-effizient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0425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</a:rPr>
              <a:t>Chomicki</a:t>
            </a:r>
            <a:r>
              <a:rPr lang="de-DE" sz="1200" dirty="0" smtClean="0">
                <a:solidFill>
                  <a:srgbClr val="0000FF"/>
                </a:solidFill>
              </a:rPr>
              <a:t>, J. (1995). </a:t>
            </a:r>
            <a:r>
              <a:rPr lang="de-DE" sz="1200" dirty="0" err="1" smtClean="0">
                <a:solidFill>
                  <a:srgbClr val="0000FF"/>
                </a:solidFill>
              </a:rPr>
              <a:t>Efficient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Checking</a:t>
            </a:r>
            <a:r>
              <a:rPr lang="de-DE" sz="1200" dirty="0" smtClean="0">
                <a:solidFill>
                  <a:srgbClr val="0000FF"/>
                </a:solidFill>
              </a:rPr>
              <a:t> of Temporal </a:t>
            </a:r>
            <a:r>
              <a:rPr lang="de-DE" sz="1200" dirty="0" err="1" smtClean="0">
                <a:solidFill>
                  <a:srgbClr val="0000FF"/>
                </a:solidFill>
              </a:rPr>
              <a:t>Integrity</a:t>
            </a:r>
            <a:r>
              <a:rPr lang="de-DE" sz="1200" dirty="0" smtClean="0">
                <a:solidFill>
                  <a:srgbClr val="0000FF"/>
                </a:solidFill>
              </a:rPr>
              <a:t> Con- </a:t>
            </a:r>
            <a:r>
              <a:rPr lang="de-DE" sz="1200" dirty="0" err="1" smtClean="0">
                <a:solidFill>
                  <a:srgbClr val="0000FF"/>
                </a:solidFill>
              </a:rPr>
              <a:t>straints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Using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Bounded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History</a:t>
            </a:r>
            <a:r>
              <a:rPr lang="de-DE" sz="1200" dirty="0" smtClean="0">
                <a:solidFill>
                  <a:srgbClr val="0000FF"/>
                </a:solidFill>
              </a:rPr>
              <a:t> Encoding. ACM Transactions on Database Systems, 20(2):149–186.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5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Zusätzliche Relationen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 Integritätsbedingung </a:t>
            </a:r>
            <a:r>
              <a:rPr lang="de-DE" i="1" dirty="0" smtClean="0"/>
              <a:t>C</a:t>
            </a:r>
          </a:p>
          <a:p>
            <a:r>
              <a:rPr lang="de-DE" dirty="0" smtClean="0"/>
              <a:t>Eine zusätzliche Relation </a:t>
            </a:r>
            <a:r>
              <a:rPr lang="de-DE" i="1" dirty="0" err="1" smtClean="0"/>
              <a:t>r</a:t>
            </a:r>
            <a:r>
              <a:rPr lang="de-DE" i="1" baseline="-25000" dirty="0" err="1" smtClean="0">
                <a:latin typeface="Symbol"/>
              </a:rPr>
              <a:t>a</a:t>
            </a:r>
            <a:r>
              <a:rPr lang="de-DE" dirty="0" smtClean="0"/>
              <a:t> für jede temporale Unterformel </a:t>
            </a:r>
            <a:r>
              <a:rPr lang="de-DE" i="1" dirty="0" smtClean="0">
                <a:latin typeface="Symbol"/>
              </a:rPr>
              <a:t>a</a:t>
            </a:r>
            <a:r>
              <a:rPr lang="de-DE" dirty="0" smtClean="0">
                <a:latin typeface="Symbol"/>
              </a:rPr>
              <a:t> </a:t>
            </a:r>
            <a:r>
              <a:rPr lang="de-DE" dirty="0" smtClean="0"/>
              <a:t>von </a:t>
            </a:r>
            <a:r>
              <a:rPr lang="de-DE" i="1" dirty="0" smtClean="0"/>
              <a:t>C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(also Formeln der Form </a:t>
            </a:r>
            <a:r>
              <a:rPr lang="de-DE" sz="2000" dirty="0" smtClean="0"/>
              <a:t>●</a:t>
            </a:r>
            <a:r>
              <a:rPr lang="de-DE" i="1" dirty="0" smtClean="0"/>
              <a:t>A</a:t>
            </a:r>
            <a:r>
              <a:rPr lang="de-DE" dirty="0" smtClean="0"/>
              <a:t> oder </a:t>
            </a:r>
            <a:r>
              <a:rPr lang="de-DE" i="1" dirty="0" smtClean="0"/>
              <a:t>A </a:t>
            </a:r>
            <a:r>
              <a:rPr lang="de-DE" b="1" i="1" dirty="0" err="1" smtClean="0"/>
              <a:t>since</a:t>
            </a:r>
            <a:r>
              <a:rPr lang="de-DE" i="1" dirty="0" smtClean="0"/>
              <a:t> B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Stelligkeit</a:t>
            </a:r>
            <a:r>
              <a:rPr lang="de-DE" dirty="0" smtClean="0"/>
              <a:t> von </a:t>
            </a:r>
            <a:r>
              <a:rPr lang="de-DE" i="1" dirty="0" err="1"/>
              <a:t>r</a:t>
            </a:r>
            <a:r>
              <a:rPr lang="de-DE" i="1" baseline="-25000" dirty="0" err="1">
                <a:latin typeface="Symbol"/>
              </a:rPr>
              <a:t>a</a:t>
            </a:r>
            <a:r>
              <a:rPr lang="de-DE" dirty="0" smtClean="0"/>
              <a:t> ergibt sich aus der Anzahl der freien Variablen in der Form</a:t>
            </a:r>
            <a:r>
              <a:rPr lang="de-DE" dirty="0"/>
              <a:t>el </a:t>
            </a:r>
            <a:r>
              <a:rPr lang="de-DE" i="1" dirty="0" smtClean="0">
                <a:latin typeface="Symbol"/>
              </a:rPr>
              <a:t>a </a:t>
            </a:r>
            <a:r>
              <a:rPr lang="de-DE" dirty="0" smtClean="0"/>
              <a:t>plus 1 (wegen Zeitparameter)</a:t>
            </a:r>
          </a:p>
          <a:p>
            <a:r>
              <a:rPr lang="de-DE" dirty="0" smtClean="0"/>
              <a:t>Zusätzliche Relation </a:t>
            </a:r>
            <a:r>
              <a:rPr lang="de-DE" i="1" dirty="0" err="1"/>
              <a:t>r</a:t>
            </a:r>
            <a:r>
              <a:rPr lang="de-DE" i="1" baseline="-25000" dirty="0" err="1"/>
              <a:t>C</a:t>
            </a:r>
            <a:r>
              <a:rPr lang="de-DE" i="1" baseline="-25000" dirty="0"/>
              <a:t> </a:t>
            </a:r>
            <a:r>
              <a:rPr lang="de-DE" i="1" baseline="-25000" dirty="0" smtClean="0"/>
              <a:t> </a:t>
            </a:r>
            <a:r>
              <a:rPr lang="de-DE" dirty="0" smtClean="0"/>
              <a:t>(1-stellig wegen </a:t>
            </a:r>
            <a:r>
              <a:rPr lang="de-DE" i="1" dirty="0" smtClean="0"/>
              <a:t>t</a:t>
            </a:r>
            <a:r>
              <a:rPr lang="de-DE" i="1" baseline="-25000" dirty="0" smtClean="0"/>
              <a:t>0</a:t>
            </a:r>
            <a:r>
              <a:rPr lang="de-DE" dirty="0" smtClean="0"/>
              <a:t>)</a:t>
            </a:r>
          </a:p>
          <a:p>
            <a:r>
              <a:rPr lang="de-DE" dirty="0" smtClean="0"/>
              <a:t>Eine Integritätsbedingung </a:t>
            </a:r>
            <a:r>
              <a:rPr lang="de-DE" i="1" dirty="0" smtClean="0"/>
              <a:t>C</a:t>
            </a:r>
            <a:r>
              <a:rPr lang="de-DE" dirty="0" smtClean="0"/>
              <a:t> ist erfüllt, wenn </a:t>
            </a:r>
            <a:r>
              <a:rPr lang="de-DE" i="1" dirty="0" err="1"/>
              <a:t>r</a:t>
            </a:r>
            <a:r>
              <a:rPr lang="de-DE" i="1" baseline="-25000" dirty="0" err="1"/>
              <a:t>C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smtClean="0"/>
              <a:t>nicht leer ist (für alle </a:t>
            </a:r>
            <a:r>
              <a:rPr lang="de-DE" i="1" dirty="0" smtClean="0"/>
              <a:t>t</a:t>
            </a:r>
            <a:r>
              <a:rPr lang="de-DE" i="1" baseline="-25000" dirty="0" smtClean="0"/>
              <a:t>0</a:t>
            </a:r>
            <a:r>
              <a:rPr lang="de-DE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4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hired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fired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not </a:t>
            </a:r>
            <a:r>
              <a:rPr lang="de-DE" dirty="0" err="1" smtClean="0"/>
              <a:t>subsequently</a:t>
            </a:r>
            <a:r>
              <a:rPr lang="de-DE" dirty="0" smtClean="0"/>
              <a:t> </a:t>
            </a:r>
            <a:r>
              <a:rPr lang="de-DE" dirty="0" err="1" smtClean="0"/>
              <a:t>reinstated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Zusätzliche Relationen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Induktive Definition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  <p:pic>
        <p:nvPicPr>
          <p:cNvPr id="5" name="Bild 4" descr="Screen Shot 2014-12-04 at 12.3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5" y="2060848"/>
            <a:ext cx="7065951" cy="504056"/>
          </a:xfrm>
          <a:prstGeom prst="rect">
            <a:avLst/>
          </a:prstGeom>
        </p:spPr>
      </p:pic>
      <p:pic>
        <p:nvPicPr>
          <p:cNvPr id="6" name="Bild 5" descr="Screen Shot 2014-12-04 at 12.34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34137"/>
            <a:ext cx="5976664" cy="1258245"/>
          </a:xfrm>
          <a:prstGeom prst="rect">
            <a:avLst/>
          </a:prstGeom>
        </p:spPr>
      </p:pic>
      <p:pic>
        <p:nvPicPr>
          <p:cNvPr id="7" name="Bild 6" descr="Screen Shot 2014-12-04 at 12.34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5240879"/>
            <a:ext cx="7092280" cy="12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Begrenzte Historienkodierung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Annahme: Menge der in der DB verwendeten Namen konstant (sog. </a:t>
            </a:r>
            <a:r>
              <a:rPr lang="de-DE" dirty="0" err="1" smtClean="0"/>
              <a:t>Active</a:t>
            </a:r>
            <a:r>
              <a:rPr lang="de-DE" dirty="0" smtClean="0"/>
              <a:t> Domain)</a:t>
            </a:r>
          </a:p>
          <a:p>
            <a:r>
              <a:rPr lang="de-DE" dirty="0" smtClean="0"/>
              <a:t>Für relevante Formeln werden </a:t>
            </a:r>
          </a:p>
          <a:p>
            <a:pPr lvl="1"/>
            <a:r>
              <a:rPr lang="de-DE" dirty="0" smtClean="0"/>
              <a:t>wahre Formeln in die Zukunft „projiziert“, so dass zu einem Zeitpunkt </a:t>
            </a:r>
            <a:r>
              <a:rPr lang="de-DE" i="1" dirty="0" smtClean="0"/>
              <a:t>t</a:t>
            </a:r>
            <a:r>
              <a:rPr lang="de-DE" dirty="0" smtClean="0"/>
              <a:t> sichtbar wird, ob z.B. </a:t>
            </a:r>
            <a:r>
              <a:rPr lang="de-DE" i="1" dirty="0" smtClean="0"/>
              <a:t>p</a:t>
            </a:r>
            <a:r>
              <a:rPr lang="de-DE" dirty="0" smtClean="0"/>
              <a:t> in der Vergangen wahr war (dann ist bei </a:t>
            </a:r>
            <a:r>
              <a:rPr lang="de-DE" i="1" dirty="0" smtClean="0"/>
              <a:t>t</a:t>
            </a:r>
            <a:r>
              <a:rPr lang="de-DE" dirty="0" smtClean="0"/>
              <a:t> die Formel       </a:t>
            </a:r>
            <a:r>
              <a:rPr lang="de-DE" i="1" dirty="0" smtClean="0"/>
              <a:t>p</a:t>
            </a:r>
            <a:r>
              <a:rPr lang="de-DE" dirty="0" smtClean="0"/>
              <a:t> wahr)</a:t>
            </a:r>
          </a:p>
          <a:p>
            <a:pPr lvl="1"/>
            <a:r>
              <a:rPr lang="de-DE" dirty="0"/>
              <a:t>wahre Formeln </a:t>
            </a:r>
            <a:r>
              <a:rPr lang="de-DE" dirty="0" smtClean="0"/>
              <a:t>aus der Zukunft in die Vergangenheit „</a:t>
            </a:r>
            <a:r>
              <a:rPr lang="de-DE" dirty="0"/>
              <a:t>projiziert</a:t>
            </a:r>
            <a:r>
              <a:rPr lang="de-DE" dirty="0" smtClean="0"/>
              <a:t>“, so dass „lokal“ sichtbar wird, ob z.B. </a:t>
            </a:r>
            <a:br>
              <a:rPr lang="de-DE" dirty="0" smtClean="0"/>
            </a:br>
            <a:r>
              <a:rPr lang="de-DE" i="1" dirty="0" smtClean="0"/>
              <a:t>p</a:t>
            </a:r>
            <a:r>
              <a:rPr lang="de-DE" dirty="0" smtClean="0"/>
              <a:t> in der Zukunft war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  <p:sp>
        <p:nvSpPr>
          <p:cNvPr id="5" name="Diamond 3"/>
          <p:cNvSpPr/>
          <p:nvPr/>
        </p:nvSpPr>
        <p:spPr>
          <a:xfrm>
            <a:off x="7219528" y="3372128"/>
            <a:ext cx="304800" cy="304800"/>
          </a:xfrm>
          <a:prstGeom prst="diamond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177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Begrenzte Kodierung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437"/>
            <a:ext cx="8507288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Beispiel 1: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	</a:t>
            </a:r>
          </a:p>
          <a:p>
            <a:pPr marL="0" indent="0">
              <a:buNone/>
            </a:pPr>
            <a:r>
              <a:rPr lang="de-DE" sz="2400" dirty="0"/>
              <a:t>Beispiel </a:t>
            </a:r>
            <a:r>
              <a:rPr lang="de-DE" sz="2400" dirty="0" smtClean="0"/>
              <a:t>2: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Platzbedarf für      p(x) </a:t>
            </a:r>
            <a:r>
              <a:rPr lang="de-DE" sz="2400" b="1" dirty="0" smtClean="0"/>
              <a:t>linear</a:t>
            </a:r>
            <a:r>
              <a:rPr lang="de-DE" sz="2400" dirty="0" smtClean="0"/>
              <a:t> in der Anzahl der Namen in der DB,</a:t>
            </a:r>
          </a:p>
          <a:p>
            <a:pPr marL="0" indent="0">
              <a:buNone/>
            </a:pPr>
            <a:r>
              <a:rPr lang="de-DE" sz="2400" dirty="0" smtClean="0"/>
              <a:t>ist aber nicht von der Anzahl der </a:t>
            </a:r>
            <a:r>
              <a:rPr lang="de-DE" sz="2400" dirty="0" err="1" smtClean="0"/>
              <a:t>Tupel</a:t>
            </a:r>
            <a:r>
              <a:rPr lang="de-DE" sz="2400" dirty="0" smtClean="0"/>
              <a:t> in der DB abhängig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pic>
        <p:nvPicPr>
          <p:cNvPr id="5" name="Bild 4" descr="Screen Shot 2014-12-04 at 19.5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1255744"/>
            <a:ext cx="5940152" cy="1801096"/>
          </a:xfrm>
          <a:prstGeom prst="rect">
            <a:avLst/>
          </a:prstGeom>
        </p:spPr>
      </p:pic>
      <p:pic>
        <p:nvPicPr>
          <p:cNvPr id="6" name="Bild 5" descr="Screen Shot 2014-12-04 at 19.5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908249"/>
            <a:ext cx="7452320" cy="1752999"/>
          </a:xfrm>
          <a:prstGeom prst="rect">
            <a:avLst/>
          </a:prstGeom>
        </p:spPr>
      </p:pic>
      <p:sp>
        <p:nvSpPr>
          <p:cNvPr id="7" name="Diamond 3"/>
          <p:cNvSpPr/>
          <p:nvPr/>
        </p:nvSpPr>
        <p:spPr>
          <a:xfrm>
            <a:off x="2470540" y="5746486"/>
            <a:ext cx="304800" cy="304800"/>
          </a:xfrm>
          <a:prstGeom prst="diamond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Unbegrenzte Kodierung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pic>
        <p:nvPicPr>
          <p:cNvPr id="5" name="Bild 4" descr="Screen Shot 2014-12-04 at 19.5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1255744"/>
            <a:ext cx="5940152" cy="18010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995936" y="2446288"/>
            <a:ext cx="3816424" cy="5128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174262" y="24836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{}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88024" y="249289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{(a,0)}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652120" y="249289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{(a,0)}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234888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{(a,0)</a:t>
            </a:r>
          </a:p>
          <a:p>
            <a:r>
              <a:rPr lang="de-DE" dirty="0"/>
              <a:t> </a:t>
            </a:r>
            <a:r>
              <a:rPr lang="de-DE" dirty="0" smtClean="0"/>
              <a:t>(a, 2)}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754116" y="2420888"/>
            <a:ext cx="2034" cy="5763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567412" y="2420888"/>
            <a:ext cx="2034" cy="5763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6370042" y="2420888"/>
            <a:ext cx="2034" cy="5763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176492" y="2414538"/>
            <a:ext cx="2034" cy="5763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80866"/>
          </a:xfrm>
        </p:spPr>
        <p:txBody>
          <a:bodyPr/>
          <a:lstStyle/>
          <a:p>
            <a:r>
              <a:rPr lang="de-DE" dirty="0" smtClean="0"/>
              <a:t>Vorteil: Wäre für beliebige Formeln nutzbar</a:t>
            </a:r>
          </a:p>
        </p:txBody>
      </p:sp>
    </p:spTree>
    <p:extLst>
      <p:ext uri="{BB962C8B-B14F-4D97-AF65-F5344CB8AC3E}">
        <p14:creationId xmlns:p14="http://schemas.microsoft.com/office/powerpoint/2010/main" val="19283597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Logik: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Ziel der Sprachdefinition</a:t>
            </a:r>
            <a:r>
              <a:rPr lang="de-DE" dirty="0" smtClean="0"/>
              <a:t>: knappe Spezifikation von Modellen (oder gesuchten Objekten)</a:t>
            </a:r>
          </a:p>
          <a:p>
            <a:r>
              <a:rPr lang="de-DE" b="1" dirty="0" smtClean="0"/>
              <a:t>Ziel des </a:t>
            </a:r>
            <a:r>
              <a:rPr lang="de-DE" b="1" dirty="0" err="1" smtClean="0"/>
              <a:t>Algorithmenentwurfs</a:t>
            </a:r>
            <a:r>
              <a:rPr lang="de-DE" dirty="0" smtClean="0"/>
              <a:t>: Linearer Scan z.B. um Anfrageergebnisse zu ermitteln oder Integritätsbedingungen zu testen</a:t>
            </a:r>
          </a:p>
          <a:p>
            <a:r>
              <a:rPr lang="de-DE" b="1" dirty="0" err="1" smtClean="0"/>
              <a:t>Tradeoff</a:t>
            </a:r>
            <a:r>
              <a:rPr lang="de-DE" b="1" dirty="0" smtClean="0"/>
              <a:t> des besprochenen Ansatzes</a:t>
            </a:r>
            <a:r>
              <a:rPr lang="de-DE" dirty="0" smtClean="0"/>
              <a:t>: Viele Hilfsrelationen müssen (inkrementell) materialisiert werden</a:t>
            </a:r>
            <a:endParaRPr lang="de-DE" dirty="0"/>
          </a:p>
          <a:p>
            <a:r>
              <a:rPr lang="de-DE" b="1" dirty="0" smtClean="0"/>
              <a:t>Problem</a:t>
            </a:r>
            <a:r>
              <a:rPr lang="de-DE" dirty="0" smtClean="0"/>
              <a:t>: Man kann kaum etwas bestimmen, was nach einer gewissen Zeit wieder weggelassen werden kann</a:t>
            </a:r>
          </a:p>
          <a:p>
            <a:r>
              <a:rPr lang="de-DE" b="1" dirty="0" smtClean="0"/>
              <a:t>Neue Idee</a:t>
            </a:r>
            <a:r>
              <a:rPr lang="de-DE" dirty="0" smtClean="0"/>
              <a:t>: Lasse den Benutzer ein Fenster bestimmen, in dem die Datenauswertung stattfinden soll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26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Sequenzen in SQL:2011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Unterstützung für Datenanalyse in SQL:2011 durch Bildung von Sequenzen aus einer Relation</a:t>
            </a:r>
          </a:p>
          <a:p>
            <a:r>
              <a:rPr lang="de-DE" dirty="0" smtClean="0"/>
              <a:t>Auch für Analyse zeitlicher Daten geeignet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Nachfolgende 11 Präsentationen sind angelehnt an ein </a:t>
            </a:r>
            <a:r>
              <a:rPr lang="de-DE" dirty="0" err="1" smtClean="0"/>
              <a:t>Tutorial</a:t>
            </a:r>
            <a:r>
              <a:rPr lang="de-DE" dirty="0" smtClean="0"/>
              <a:t> „</a:t>
            </a:r>
            <a:r>
              <a:rPr lang="de-DE" dirty="0" err="1" smtClean="0"/>
              <a:t>Advanced</a:t>
            </a:r>
            <a:r>
              <a:rPr lang="de-DE" dirty="0" smtClean="0"/>
              <a:t> SQL“ von </a:t>
            </a:r>
            <a:r>
              <a:rPr lang="en-US" dirty="0" err="1" smtClean="0"/>
              <a:t>Marcin.Blaszczyk</a:t>
            </a:r>
            <a:r>
              <a:rPr lang="en-US" dirty="0" err="1"/>
              <a:t>@cern.ch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19872" y="6453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051720" y="6309320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F. </a:t>
            </a:r>
            <a:r>
              <a:rPr lang="en-US" sz="1200" dirty="0" err="1">
                <a:solidFill>
                  <a:srgbClr val="0000FF"/>
                </a:solidFill>
              </a:rPr>
              <a:t>Zemke</a:t>
            </a:r>
            <a:r>
              <a:rPr lang="en-US" sz="1200" dirty="0">
                <a:solidFill>
                  <a:srgbClr val="0000FF"/>
                </a:solidFill>
              </a:rPr>
              <a:t>, What's new in SQL:2011. ACM SIGMOD Record 41.1, 67-73, 2012.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0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r>
              <a:rPr lang="en-US" dirty="0" smtClean="0"/>
              <a:t> – </a:t>
            </a:r>
            <a:r>
              <a:rPr lang="en-US" dirty="0" err="1" smtClean="0"/>
              <a:t>Überblick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347689"/>
            <a:ext cx="8832395" cy="467359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Allgemeine</a:t>
            </a:r>
            <a:r>
              <a:rPr lang="en-US" dirty="0" smtClean="0"/>
              <a:t> Syntax: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Fensterspezifikation</a:t>
            </a:r>
            <a:r>
              <a:rPr lang="en-US" dirty="0" smtClean="0"/>
              <a:t> – Syntax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Bereichspezifikation</a:t>
            </a:r>
            <a:r>
              <a:rPr lang="en-US" dirty="0" smtClean="0"/>
              <a:t> (</a:t>
            </a:r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Dokumentation</a:t>
            </a:r>
            <a:r>
              <a:rPr lang="en-US" dirty="0" smtClean="0"/>
              <a:t>)</a:t>
            </a:r>
            <a:endParaRPr lang="en-US" dirty="0"/>
          </a:p>
          <a:p>
            <a:pPr marL="448056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48056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48056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0586" y="1828800"/>
            <a:ext cx="4830915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analytical-function(col-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OVER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(window-spec) [AS col-alias] 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[TABLE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];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86463" y="1281838"/>
            <a:ext cx="2846539" cy="2806791"/>
            <a:chOff x="6319838" y="942974"/>
            <a:chExt cx="2209800" cy="2911793"/>
          </a:xfrm>
        </p:grpSpPr>
        <p:sp>
          <p:nvSpPr>
            <p:cNvPr id="8" name="Rectangle 7"/>
            <p:cNvSpPr/>
            <p:nvPr/>
          </p:nvSpPr>
          <p:spPr>
            <a:xfrm>
              <a:off x="6319838" y="1081087"/>
              <a:ext cx="2209800" cy="27736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1273" y="1796545"/>
              <a:ext cx="2066925" cy="1452564"/>
            </a:xfrm>
            <a:prstGeom prst="rect">
              <a:avLst/>
            </a:prstGeom>
            <a:solidFill>
              <a:srgbClr val="BCFCC8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3189" y="2386964"/>
              <a:ext cx="1931192" cy="238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CURRENT ROW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5149" y="1706141"/>
              <a:ext cx="1009651" cy="2381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WINDOW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86523" y="15313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91287" y="33347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86522" y="3496626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6522" y="3658551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86522" y="13757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9436" y="942974"/>
              <a:ext cx="1009651" cy="2381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TABLE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86522" y="12233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6524" y="2221862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6523" y="2061049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6050" y="2845749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6049" y="2684936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6050" y="3004024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0585" y="3432014"/>
            <a:ext cx="4830915" cy="54975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PARTITION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list]]</a:t>
            </a:r>
          </a:p>
          <a:p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[sort spec] [range spec]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0584" y="4718947"/>
            <a:ext cx="7116916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UNBOUNDED PRECEDING AND CURRENT ROW (default)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</p:spTree>
    <p:extLst>
      <p:ext uri="{BB962C8B-B14F-4D97-AF65-F5344CB8AC3E}">
        <p14:creationId xmlns:p14="http://schemas.microsoft.com/office/powerpoint/2010/main" val="407614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Intervallspezifikationen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000" dirty="0" smtClean="0"/>
              <a:t>[a, b] – Anfangszeitpunkt a und Endzeitpunkt b enthalten</a:t>
            </a:r>
          </a:p>
          <a:p>
            <a:r>
              <a:rPr lang="de-DE" sz="2000" dirty="0" smtClean="0"/>
              <a:t>(a, b] – </a:t>
            </a:r>
            <a:r>
              <a:rPr lang="de-DE" sz="2000" dirty="0"/>
              <a:t>Anfangszeitpunkt a </a:t>
            </a:r>
            <a:r>
              <a:rPr lang="de-DE" sz="2000" dirty="0" smtClean="0"/>
              <a:t>nicht enthalten, </a:t>
            </a:r>
            <a:br>
              <a:rPr lang="de-DE" sz="2000" dirty="0" smtClean="0"/>
            </a:br>
            <a:r>
              <a:rPr lang="de-DE" sz="2000" dirty="0" smtClean="0"/>
              <a:t>              Endzeitpunkt </a:t>
            </a:r>
            <a:r>
              <a:rPr lang="de-DE" sz="2000" dirty="0"/>
              <a:t>b </a:t>
            </a:r>
            <a:r>
              <a:rPr lang="de-DE" sz="2000" dirty="0" smtClean="0"/>
              <a:t>enthalten</a:t>
            </a:r>
          </a:p>
          <a:p>
            <a:r>
              <a:rPr lang="de-DE" sz="2000" dirty="0" smtClean="0"/>
              <a:t>[a</a:t>
            </a:r>
            <a:r>
              <a:rPr lang="de-DE" sz="2000" dirty="0"/>
              <a:t>, </a:t>
            </a:r>
            <a:r>
              <a:rPr lang="de-DE" sz="2000" dirty="0" smtClean="0"/>
              <a:t>b) </a:t>
            </a:r>
            <a:r>
              <a:rPr lang="de-DE" sz="2000" dirty="0"/>
              <a:t>– Anfangszeitpunkt a </a:t>
            </a:r>
            <a:r>
              <a:rPr lang="de-DE" sz="2000" dirty="0" smtClean="0"/>
              <a:t>enthalten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              Endzeitpunkt b </a:t>
            </a:r>
            <a:r>
              <a:rPr lang="de-DE" sz="2000" dirty="0" smtClean="0"/>
              <a:t>nicht enthalten</a:t>
            </a:r>
          </a:p>
          <a:p>
            <a:r>
              <a:rPr lang="de-DE" sz="2000" dirty="0" smtClean="0"/>
              <a:t>(a, b) </a:t>
            </a:r>
            <a:r>
              <a:rPr lang="de-DE" sz="2000" dirty="0"/>
              <a:t>– Anfangszeitpunkt a nicht enthalten, </a:t>
            </a:r>
            <a:br>
              <a:rPr lang="de-DE" sz="2000" dirty="0"/>
            </a:br>
            <a:r>
              <a:rPr lang="de-DE" sz="2000" dirty="0" smtClean="0"/>
              <a:t>              </a:t>
            </a:r>
            <a:r>
              <a:rPr lang="de-DE" sz="2000" dirty="0"/>
              <a:t>Endzeitpunkt b nicht </a:t>
            </a:r>
            <a:r>
              <a:rPr lang="de-DE" sz="2000" dirty="0" smtClean="0"/>
              <a:t>enthalten, </a:t>
            </a:r>
            <a:br>
              <a:rPr lang="de-DE" sz="2000" dirty="0" smtClean="0"/>
            </a:br>
            <a:r>
              <a:rPr lang="de-DE" sz="2000" dirty="0" smtClean="0"/>
              <a:t>              d.h. nur die </a:t>
            </a:r>
            <a:r>
              <a:rPr lang="de-DE" sz="2000" dirty="0" err="1" smtClean="0"/>
              <a:t>Chronons</a:t>
            </a:r>
            <a:r>
              <a:rPr lang="de-DE" sz="2000" dirty="0" smtClean="0"/>
              <a:t> dazwischen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7061" y="4365104"/>
            <a:ext cx="4172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PRE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Offener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BEGIN ( </a:t>
            </a:r>
            <a:r>
              <a:rPr lang="en-GB" i="1" dirty="0" err="1"/>
              <a:t>i</a:t>
            </a:r>
            <a:r>
              <a:rPr lang="en-GB" dirty="0"/>
              <a:t> </a:t>
            </a:r>
            <a:r>
              <a:rPr lang="en-GB" dirty="0" smtClean="0"/>
              <a:t>)	</a:t>
            </a:r>
            <a:r>
              <a:rPr lang="en-GB" dirty="0" err="1" smtClean="0"/>
              <a:t>Geschlossener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END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Geschlossenes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POST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Offenes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endParaRPr lang="en-GB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1232" y="5583113"/>
            <a:ext cx="4557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COUNT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 smtClean="0"/>
              <a:t>Länge</a:t>
            </a:r>
            <a:r>
              <a:rPr lang="en-GB" dirty="0" smtClean="0"/>
              <a:t> (</a:t>
            </a:r>
            <a:r>
              <a:rPr lang="en-GB" dirty="0" err="1" smtClean="0"/>
              <a:t>Anzahl</a:t>
            </a:r>
            <a:r>
              <a:rPr lang="en-GB" dirty="0" smtClean="0"/>
              <a:t> der </a:t>
            </a:r>
            <a:r>
              <a:rPr lang="en-GB" dirty="0" err="1" smtClean="0"/>
              <a:t>Punkte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486916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Intervalle werden </a:t>
            </a:r>
            <a:br>
              <a:rPr lang="de-DE" dirty="0" smtClean="0"/>
            </a:br>
            <a:r>
              <a:rPr lang="de-DE" dirty="0" smtClean="0"/>
              <a:t>oft auch</a:t>
            </a:r>
            <a:br>
              <a:rPr lang="de-DE" dirty="0" smtClean="0"/>
            </a:br>
            <a:r>
              <a:rPr lang="de-DE" dirty="0" smtClean="0"/>
              <a:t>Perioden (</a:t>
            </a:r>
            <a:r>
              <a:rPr lang="de-DE" dirty="0" err="1" smtClean="0"/>
              <a:t>periods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genannt.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67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" y="1912012"/>
            <a:ext cx="6680200" cy="297004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SQL&gt;  select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sum(salary) over (order by 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salary) 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as cumulative from employees;</a:t>
            </a:r>
          </a:p>
          <a:p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EMPLOYEE_ID LAST_NAME MANAGER_ID SALARY CUMULATIVE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----------- --------- ---------- ------ ----------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100 King                  24000      24000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101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100  17000      41000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102 De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</a:t>
            </a:r>
            <a:r>
              <a:rPr lang="en-US" sz="1100" b="1" dirty="0" smtClean="0">
                <a:solidFill>
                  <a:schemeClr val="tx2"/>
                </a:solidFill>
                <a:latin typeface="Courier" pitchFamily="49" charset="0"/>
              </a:rPr>
              <a:t>58000</a:t>
            </a:r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102   9000      67000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104 Ernst            103   6000      73000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105 Austin           103   4800      77800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106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103   4800      82600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107 Lorentz          103   4200      86800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108 Greenberg        101  12000      98800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109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Faviet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108   9000     107800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110 Chen             108   8200     116000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Geordnetes</a:t>
            </a:r>
            <a:r>
              <a:rPr lang="en-US" dirty="0" smtClean="0"/>
              <a:t> </a:t>
            </a:r>
            <a:r>
              <a:rPr lang="en-US" dirty="0" err="1" smtClean="0"/>
              <a:t>Analytisches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0" y="1180256"/>
            <a:ext cx="8517478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auf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Tupel</a:t>
            </a:r>
            <a:r>
              <a:rPr lang="en-US" dirty="0" smtClean="0"/>
              <a:t> des </a:t>
            </a:r>
            <a:r>
              <a:rPr lang="en-US" dirty="0" err="1" smtClean="0"/>
              <a:t>Fensters</a:t>
            </a:r>
            <a:r>
              <a:rPr lang="en-US" dirty="0" smtClean="0"/>
              <a:t> </a:t>
            </a:r>
            <a:r>
              <a:rPr lang="en-US" dirty="0" err="1" smtClean="0"/>
              <a:t>angewandt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900" y="1912012"/>
            <a:ext cx="6680200" cy="2970043"/>
            <a:chOff x="670560" y="2919031"/>
            <a:chExt cx="6680200" cy="2227532"/>
          </a:xfrm>
        </p:grpSpPr>
        <p:sp>
          <p:nvSpPr>
            <p:cNvPr id="6" name="Rectangle 5"/>
            <p:cNvSpPr/>
            <p:nvPr/>
          </p:nvSpPr>
          <p:spPr>
            <a:xfrm>
              <a:off x="670560" y="2919031"/>
              <a:ext cx="6680200" cy="22275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 select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salary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sum(salary) over (order by 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salary) 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as cumulative from employees;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EMPLOYEE_ID LAST_NAME MANAGER_ID SALARY CUMULATIVE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 --------- 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100 King            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24000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101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41000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102 De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Haan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58000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= </a:t>
              </a:r>
              <a:r>
                <a:rPr lang="en-US" sz="1100" b="1" dirty="0" smtClean="0">
                  <a:solidFill>
                    <a:srgbClr val="C00000"/>
                  </a:solidFill>
                  <a:latin typeface="Courier" pitchFamily="49" charset="0"/>
                </a:rPr>
                <a:t>24000 + 17000 + 17000</a:t>
              </a:r>
              <a:endParaRPr lang="en-US" sz="1100" b="1" dirty="0">
                <a:solidFill>
                  <a:srgbClr val="C00000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102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67000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104 Ernst 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73000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105 Austin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106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Pataballa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82600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107 Lorentz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86800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108 Greenberg        101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98800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109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Faviet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107800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110 Chen  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8200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116000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4109264" y="3732737"/>
              <a:ext cx="341858" cy="1404156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21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r>
              <a:rPr lang="en-US" sz="1200" b="1" dirty="0" err="1" smtClean="0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2 preceding and 1 following) as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cumulative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from employees;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10800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22800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31800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51000</a:t>
            </a:r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62000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45200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Bereichsangabe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5742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	</a:t>
              </a:r>
              <a:r>
                <a:rPr lang="en-US" sz="1200" b="1" dirty="0" err="1" smtClean="0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2 preceding and 1 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	cumulative 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from employees;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10800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22800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31800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51000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 6000 + 12000 + 9000 + 24000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62000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17000      54200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4200      45200</a:t>
              </a:r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3551962" y="2733768"/>
              <a:ext cx="342900" cy="540060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92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salary, sum(salary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) over (order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by  	</a:t>
            </a:r>
            <a:r>
              <a:rPr lang="en-US" sz="1200" b="1" dirty="0" err="1" smtClean="0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salary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rows between current row and unbounded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following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)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cumulative from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emp_part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77000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72200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66200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54200</a:t>
            </a:r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45200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17000      21200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 4200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Bereichsangabe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39800" y="224917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salary, sum(salary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over (order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by  	</a:t>
              </a:r>
              <a:r>
                <a:rPr lang="en-US" sz="1200" b="1" dirty="0" err="1" smtClean="0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current row and unbounded </a:t>
              </a:r>
              <a:r>
                <a:rPr lang="en-US" sz="1200" b="1" dirty="0" smtClean="0">
                  <a:solidFill>
                    <a:srgbClr val="C00000"/>
                  </a:solidFill>
                  <a:latin typeface="Courier" pitchFamily="49" charset="0"/>
                </a:rPr>
                <a:t>	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as 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cumulative from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emp_part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77000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6000      72200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12000      66200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54200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 + 24000 + 17000 + 4200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45200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21200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4200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3564662" y="3009986"/>
              <a:ext cx="342900" cy="486053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48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over (PARTITION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)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114  11000      45000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Partitioniertes</a:t>
            </a:r>
            <a:r>
              <a:rPr lang="en-US" dirty="0" smtClean="0"/>
              <a:t> </a:t>
            </a:r>
            <a:r>
              <a:rPr lang="en-US" dirty="0" err="1" smtClean="0"/>
              <a:t>analytisches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3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180256"/>
            <a:ext cx="8208912" cy="7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mtClean="0"/>
              <a:t>Analytische Funktion wird auf </a:t>
            </a:r>
            <a:r>
              <a:rPr lang="en-US" smtClean="0">
                <a:solidFill>
                  <a:srgbClr val="FF0000"/>
                </a:solidFill>
              </a:rPr>
              <a:t>jede Partition </a:t>
            </a:r>
            <a:r>
              <a:rPr lang="en-US" smtClean="0"/>
              <a:t>angewandt</a:t>
            </a:r>
            <a:endParaRPr lang="en-US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14299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1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2"/>
            <a:ext cx="342900" cy="576065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185713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4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9249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10800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15600		= 6000 + 4800 + 4800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5158512" y="3068961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62371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221088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rved Left Arrow 9"/>
          <p:cNvSpPr/>
          <p:nvPr/>
        </p:nvSpPr>
        <p:spPr>
          <a:xfrm>
            <a:off x="5165448" y="4437113"/>
            <a:ext cx="342900" cy="432048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3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Vordefinierte</a:t>
            </a:r>
            <a:r>
              <a:rPr lang="en-US" dirty="0" smtClean="0"/>
              <a:t> </a:t>
            </a: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258147"/>
            <a:ext cx="8832395" cy="46735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Aggregatsfunktionen</a:t>
            </a:r>
            <a:endParaRPr lang="en-US" dirty="0"/>
          </a:p>
          <a:p>
            <a:pPr lvl="1"/>
            <a:r>
              <a:rPr lang="en-US" dirty="0"/>
              <a:t>SUM</a:t>
            </a:r>
          </a:p>
          <a:p>
            <a:pPr lvl="1"/>
            <a:r>
              <a:rPr lang="en-US" dirty="0"/>
              <a:t>MAX </a:t>
            </a:r>
          </a:p>
          <a:p>
            <a:pPr lvl="1"/>
            <a:r>
              <a:rPr lang="en-US" dirty="0"/>
              <a:t>MIN </a:t>
            </a:r>
          </a:p>
          <a:p>
            <a:pPr lvl="1"/>
            <a:r>
              <a:rPr lang="en-US" dirty="0"/>
              <a:t>AVG </a:t>
            </a:r>
          </a:p>
          <a:p>
            <a:pPr lvl="1"/>
            <a:r>
              <a:rPr lang="en-US" dirty="0"/>
              <a:t>COUNT </a:t>
            </a:r>
          </a:p>
          <a:p>
            <a:r>
              <a:rPr lang="en-US" dirty="0" err="1" smtClean="0"/>
              <a:t>Zusätzlich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Fensterbereiche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LAG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LAST</a:t>
            </a:r>
          </a:p>
          <a:p>
            <a:pPr lvl="1"/>
            <a:r>
              <a:rPr lang="en-US" dirty="0"/>
              <a:t>FIRST VALUE</a:t>
            </a:r>
          </a:p>
          <a:p>
            <a:pPr lvl="1"/>
            <a:r>
              <a:rPr lang="en-US" dirty="0"/>
              <a:t>LAST VALUE</a:t>
            </a:r>
          </a:p>
          <a:p>
            <a:pPr lvl="1"/>
            <a:r>
              <a:rPr lang="en-US" dirty="0"/>
              <a:t>ROW_NUMBER</a:t>
            </a:r>
          </a:p>
          <a:p>
            <a:pPr lvl="1"/>
            <a:r>
              <a:rPr lang="en-US" dirty="0" smtClean="0"/>
              <a:t>DENSE_RANK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LAG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by 1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 smtClean="0">
                <a:solidFill>
                  <a:srgbClr val="C00000"/>
                </a:solidFill>
                <a:latin typeface="Courier" pitchFamily="49" charset="0"/>
              </a:rPr>
              <a:t>lag(EURCHF,1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) over (order by day)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</a:t>
              </a:r>
              <a:r>
                <a:rPr lang="en-US" sz="1100" b="1" dirty="0" smtClean="0">
                  <a:solidFill>
                    <a:schemeClr val="tx2"/>
                  </a:solidFill>
                  <a:latin typeface="Courier" pitchFamily="49" charset="0"/>
                </a:rPr>
                <a:t>);</a:t>
              </a:r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23345"/>
                </p:ext>
              </p:extLst>
            </p:nvPr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8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5627</Words>
  <Application>Microsoft Macintosh PowerPoint</Application>
  <PresentationFormat>Bildschirmpräsentation (4:3)</PresentationFormat>
  <Paragraphs>1231</Paragraphs>
  <Slides>101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101</vt:i4>
      </vt:variant>
    </vt:vector>
  </HeadingPairs>
  <TitlesOfParts>
    <vt:vector size="103" baseType="lpstr">
      <vt:lpstr>7_Standarddesign</vt:lpstr>
      <vt:lpstr>Drawing</vt:lpstr>
      <vt:lpstr>Non-Standard-Datenbanken</vt:lpstr>
      <vt:lpstr>Non-Standard-Datenbanken</vt:lpstr>
      <vt:lpstr>Motivation: Ein klinisches Szenario</vt:lpstr>
      <vt:lpstr>Standard-Datenbanken</vt:lpstr>
      <vt:lpstr>Semitemporalisiert: Linear geordnete Struktur</vt:lpstr>
      <vt:lpstr>Voll temporalisiert (Versuch 1)</vt:lpstr>
      <vt:lpstr>Zu prüfende Einschränkungen</vt:lpstr>
      <vt:lpstr>Voll temporalisiert (Versuch 2)</vt:lpstr>
      <vt:lpstr>Intervallspezifikationen</vt:lpstr>
      <vt:lpstr>Intervalle: Mehrere Deutungen</vt:lpstr>
      <vt:lpstr>Automatische Verschmelzung von Intervallen?</vt:lpstr>
      <vt:lpstr>Danksagung und Literaturhinweis</vt:lpstr>
      <vt:lpstr>PowerPoint-Präsentation</vt:lpstr>
      <vt:lpstr>Dimensionen der Zeit</vt:lpstr>
      <vt:lpstr>Relationen in zeitlichen Dimensionen</vt:lpstr>
      <vt:lpstr>Bitemporale Daten</vt:lpstr>
      <vt:lpstr>Temporale Datenbank: Definition</vt:lpstr>
      <vt:lpstr>Retrospektive: Ein klinisches Szenario</vt:lpstr>
      <vt:lpstr>Non-Standard-Datenbanken</vt:lpstr>
      <vt:lpstr>TSQL2</vt:lpstr>
      <vt:lpstr>Relation mit Gültigkeitszeit</vt:lpstr>
      <vt:lpstr>Relation mit Gültigkeitszeit (TSQL2)</vt:lpstr>
      <vt:lpstr>Relation mit Gültigkeitszeit (TSQL2)</vt:lpstr>
      <vt:lpstr>Relation mit Gültigkeitszeit (TSQL2)</vt:lpstr>
      <vt:lpstr>Schnappschussrelation</vt:lpstr>
      <vt:lpstr>Schnappschussrelation</vt:lpstr>
      <vt:lpstr>Gültigkeitszeit und Standard-SQL-Anfrage</vt:lpstr>
      <vt:lpstr>Gültigkeitszeit und Standard-SQL-Anfrage</vt:lpstr>
      <vt:lpstr>Gültigkeitszeit und historische Sequenzanfrage</vt:lpstr>
      <vt:lpstr>Gültigkeitszeit und historische Sequenzanfrage</vt:lpstr>
      <vt:lpstr>Gültigkeitszeit und Änderung nach Sequenzanfrage</vt:lpstr>
      <vt:lpstr>Gültigkeitszeit und Änderung nach Sequenzanfrage</vt:lpstr>
      <vt:lpstr>Gültigkeitszeit und historische Nicht-Sequenz-Anfrage</vt:lpstr>
      <vt:lpstr>Gültigkeitszeit und historische Nicht-Sequenz-Anfrage</vt:lpstr>
      <vt:lpstr>Gültigkeitszeit und Änderung mit Nicht-Sequenz-Anfrage</vt:lpstr>
      <vt:lpstr>Vorbereitung: nicht verbundene Intervalle</vt:lpstr>
      <vt:lpstr>Gültigkeitszeit und Änderung mit Nicht-Sequenz-Anfrage</vt:lpstr>
      <vt:lpstr>Transaktionszeit: Wofür benötigt?</vt:lpstr>
      <vt:lpstr>Temporale Relation (Transaktionszeit)</vt:lpstr>
      <vt:lpstr>Temporale Relation (Transaktionszeit)</vt:lpstr>
      <vt:lpstr>Temporale Relation (Transaktionszeit)</vt:lpstr>
      <vt:lpstr>Temporale Relation (Transaktionszeit)</vt:lpstr>
      <vt:lpstr>Temporale Relation (Transaktionszeit)</vt:lpstr>
      <vt:lpstr>Temporale Relation (Transaktionszeit)</vt:lpstr>
      <vt:lpstr>Temporale Relation (Transaktionszeit)</vt:lpstr>
      <vt:lpstr>Es gab viel Kritik an TSQL2</vt:lpstr>
      <vt:lpstr>Standardisierung</vt:lpstr>
      <vt:lpstr>Danksagung</vt:lpstr>
      <vt:lpstr>SQL:2011 – Unterstützung für temporale Daten</vt:lpstr>
      <vt:lpstr>SQL:2011 – Unterstützung für temporale Daten</vt:lpstr>
      <vt:lpstr>Tabellenperioden für Anwendungszeit</vt:lpstr>
      <vt:lpstr>Anwendungszeit – Änderung und Löschung</vt:lpstr>
      <vt:lpstr>Anwendungszeit und Primär-/Fremdschlüssel</vt:lpstr>
      <vt:lpstr>Anwendungszeit in Anfragen</vt:lpstr>
      <vt:lpstr>Temporale Verbunde mit Anwendungszeit</vt:lpstr>
      <vt:lpstr>Tabellen und Versionierung mit Systemzeit</vt:lpstr>
      <vt:lpstr>Tabellen und Versionierung mit Systemzeit</vt:lpstr>
      <vt:lpstr>Änderung von systemversionierten Tabellen</vt:lpstr>
      <vt:lpstr>Einschränkungen und Anfragen</vt:lpstr>
      <vt:lpstr>Beispiele</vt:lpstr>
      <vt:lpstr>Bitemporale Tabellen</vt:lpstr>
      <vt:lpstr>Anfragen an bitemporale Tabellen</vt:lpstr>
      <vt:lpstr>Temporale Daten – Zusammenfassung</vt:lpstr>
      <vt:lpstr>Non-Standard-Datenbanken</vt:lpstr>
      <vt:lpstr>Einsichten</vt:lpstr>
      <vt:lpstr>Vereinfachung der Zeitrepräsentation</vt:lpstr>
      <vt:lpstr>Das Zeitstempelmodell (Anwendungszeit)</vt:lpstr>
      <vt:lpstr>Schnappschussmodell</vt:lpstr>
      <vt:lpstr>Definition: Temporale Schnappschussdatenbank</vt:lpstr>
      <vt:lpstr>Historie von relationalen Datenbanken</vt:lpstr>
      <vt:lpstr>Entwurfstheorie für temporale Datenbanken</vt:lpstr>
      <vt:lpstr>Beispiel</vt:lpstr>
      <vt:lpstr>Beispiel</vt:lpstr>
      <vt:lpstr>Temporale Logik</vt:lpstr>
      <vt:lpstr>Temporale Operatoren und deren Semantik</vt:lpstr>
      <vt:lpstr>Temporale Operatoren und deren Semantik</vt:lpstr>
      <vt:lpstr>Temporale Logik erster Stufe (FOTL)</vt:lpstr>
      <vt:lpstr>Temporale Operatoren für Anfragen </vt:lpstr>
      <vt:lpstr>Beispiel</vt:lpstr>
      <vt:lpstr>Beispiel</vt:lpstr>
      <vt:lpstr>Effiziente Auswertung ...</vt:lpstr>
      <vt:lpstr>Zusätzliche Relationen</vt:lpstr>
      <vt:lpstr>Beispiel</vt:lpstr>
      <vt:lpstr>Begrenzte Historienkodierung</vt:lpstr>
      <vt:lpstr>Begrenzte Kodierung</vt:lpstr>
      <vt:lpstr>Unbegrenzte Kodierung</vt:lpstr>
      <vt:lpstr>Temporale Logik: Zusammenfassung</vt:lpstr>
      <vt:lpstr>Sequenzen in SQL:2011</vt:lpstr>
      <vt:lpstr>Analytische Funktionen – Überblick</vt:lpstr>
      <vt:lpstr>Geordnetes Analytisches Fenster</vt:lpstr>
      <vt:lpstr>Bereichsangabe – Beispiel (1)</vt:lpstr>
      <vt:lpstr>Bereichsangabe – Beispiel (2)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Vordefinierte analytische Funktionen</vt:lpstr>
      <vt:lpstr>Analytische Funktion – Beispiel LAG</vt:lpstr>
      <vt:lpstr>Offene Punkte bei der Datenmodellierung</vt:lpstr>
      <vt:lpstr>Weitere Aspekte und Ausblick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1439</cp:revision>
  <dcterms:created xsi:type="dcterms:W3CDTF">2010-04-27T12:26:40Z</dcterms:created>
  <dcterms:modified xsi:type="dcterms:W3CDTF">2015-01-13T14:39:27Z</dcterms:modified>
</cp:coreProperties>
</file>