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0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9"/>
  </p:notesMasterIdLst>
  <p:handoutMasterIdLst>
    <p:handoutMasterId r:id="rId90"/>
  </p:handoutMasterIdLst>
  <p:sldIdLst>
    <p:sldId id="273" r:id="rId2"/>
    <p:sldId id="537" r:id="rId3"/>
    <p:sldId id="641" r:id="rId4"/>
    <p:sldId id="735" r:id="rId5"/>
    <p:sldId id="721" r:id="rId6"/>
    <p:sldId id="722" r:id="rId7"/>
    <p:sldId id="723" r:id="rId8"/>
    <p:sldId id="724" r:id="rId9"/>
    <p:sldId id="728" r:id="rId10"/>
    <p:sldId id="730" r:id="rId11"/>
    <p:sldId id="664" r:id="rId12"/>
    <p:sldId id="665" r:id="rId13"/>
    <p:sldId id="720" r:id="rId14"/>
    <p:sldId id="642" r:id="rId15"/>
    <p:sldId id="643" r:id="rId16"/>
    <p:sldId id="725" r:id="rId17"/>
    <p:sldId id="731" r:id="rId18"/>
    <p:sldId id="737" r:id="rId19"/>
    <p:sldId id="719" r:id="rId20"/>
    <p:sldId id="672" r:id="rId21"/>
    <p:sldId id="673" r:id="rId22"/>
    <p:sldId id="674" r:id="rId23"/>
    <p:sldId id="675" r:id="rId24"/>
    <p:sldId id="676" r:id="rId25"/>
    <p:sldId id="677" r:id="rId26"/>
    <p:sldId id="743" r:id="rId27"/>
    <p:sldId id="678" r:id="rId28"/>
    <p:sldId id="679" r:id="rId29"/>
    <p:sldId id="680" r:id="rId30"/>
    <p:sldId id="681" r:id="rId31"/>
    <p:sldId id="682" r:id="rId32"/>
    <p:sldId id="683" r:id="rId33"/>
    <p:sldId id="684" r:id="rId34"/>
    <p:sldId id="685" r:id="rId35"/>
    <p:sldId id="732" r:id="rId36"/>
    <p:sldId id="736" r:id="rId37"/>
    <p:sldId id="808" r:id="rId38"/>
    <p:sldId id="688" r:id="rId39"/>
    <p:sldId id="691" r:id="rId40"/>
    <p:sldId id="692" r:id="rId41"/>
    <p:sldId id="738" r:id="rId42"/>
    <p:sldId id="694" r:id="rId43"/>
    <p:sldId id="744" r:id="rId44"/>
    <p:sldId id="696" r:id="rId45"/>
    <p:sldId id="697" r:id="rId46"/>
    <p:sldId id="699" r:id="rId47"/>
    <p:sldId id="745" r:id="rId48"/>
    <p:sldId id="702" r:id="rId49"/>
    <p:sldId id="740" r:id="rId50"/>
    <p:sldId id="705" r:id="rId51"/>
    <p:sldId id="706" r:id="rId52"/>
    <p:sldId id="707" r:id="rId53"/>
    <p:sldId id="708" r:id="rId54"/>
    <p:sldId id="709" r:id="rId55"/>
    <p:sldId id="710" r:id="rId56"/>
    <p:sldId id="741" r:id="rId57"/>
    <p:sldId id="797" r:id="rId58"/>
    <p:sldId id="757" r:id="rId59"/>
    <p:sldId id="758" r:id="rId60"/>
    <p:sldId id="759" r:id="rId61"/>
    <p:sldId id="760" r:id="rId62"/>
    <p:sldId id="761" r:id="rId63"/>
    <p:sldId id="783" r:id="rId64"/>
    <p:sldId id="798" r:id="rId65"/>
    <p:sldId id="784" r:id="rId66"/>
    <p:sldId id="785" r:id="rId67"/>
    <p:sldId id="764" r:id="rId68"/>
    <p:sldId id="805" r:id="rId69"/>
    <p:sldId id="806" r:id="rId70"/>
    <p:sldId id="765" r:id="rId71"/>
    <p:sldId id="766" r:id="rId72"/>
    <p:sldId id="767" r:id="rId73"/>
    <p:sldId id="768" r:id="rId74"/>
    <p:sldId id="769" r:id="rId75"/>
    <p:sldId id="770" r:id="rId76"/>
    <p:sldId id="771" r:id="rId77"/>
    <p:sldId id="810" r:id="rId78"/>
    <p:sldId id="811" r:id="rId79"/>
    <p:sldId id="772" r:id="rId80"/>
    <p:sldId id="773" r:id="rId81"/>
    <p:sldId id="774" r:id="rId82"/>
    <p:sldId id="775" r:id="rId83"/>
    <p:sldId id="812" r:id="rId84"/>
    <p:sldId id="776" r:id="rId85"/>
    <p:sldId id="777" r:id="rId86"/>
    <p:sldId id="778" r:id="rId87"/>
    <p:sldId id="807" r:id="rId8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57" autoAdjust="0"/>
    <p:restoredTop sz="94606" autoAdjust="0"/>
  </p:normalViewPr>
  <p:slideViewPr>
    <p:cSldViewPr>
      <p:cViewPr varScale="1">
        <p:scale>
          <a:sx n="102" d="100"/>
          <a:sy n="102" d="100"/>
        </p:scale>
        <p:origin x="-104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17.wmf"/><Relationship Id="rId5" Type="http://schemas.openxmlformats.org/officeDocument/2006/relationships/image" Target="../media/image23.wmf"/><Relationship Id="rId1" Type="http://schemas.openxmlformats.org/officeDocument/2006/relationships/image" Target="../media/image21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20.01.15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20.01.15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B7234-3F5C-944F-9CA6-6D204B5FB3AA}" type="slidenum">
              <a:rPr lang="en-US"/>
              <a:pPr/>
              <a:t>3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1407A-BF28-7744-B33D-962498449B2C}" type="slidenum">
              <a:rPr lang="de-DE"/>
              <a:pPr/>
              <a:t>16</a:t>
            </a:fld>
            <a:endParaRPr lang="de-DE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60AAB-60E5-554F-9DBF-C997760DAA6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79" y="4342813"/>
            <a:ext cx="5484842" cy="41159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mtClean="0"/>
              <a:t>The background of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59765-AC50-D842-A8B5-02F405310D7B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7413" y="2400300"/>
            <a:ext cx="0" cy="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2647653" cy="120801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228" tIns="44439" rIns="95228" bIns="44439"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8C244-43E9-7342-B75D-B8D429FB4996}" type="slidenum">
              <a:rPr lang="en-US"/>
              <a:pPr/>
              <a:t>59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6517D-27A8-DC4C-920C-CDEFFDA605C6}" type="slidenum">
              <a:rPr lang="en-US"/>
              <a:pPr/>
              <a:t>60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AC285D-1215-3A4B-BC4E-52CE43DCCF35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FA61F-CEA2-3346-A408-DCF2C9BE17DC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545013" cy="34099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5027414" cy="4112381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503273-78FE-444D-9E54-7E4C381639B5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545013" cy="34099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5027414" cy="4112381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6AA32-7D42-5043-9411-AF6D2E3689BF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545013" cy="34099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5027414" cy="4112381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BA9225-A7B0-584A-B6A1-E33E63A02D32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8BC88-E670-F442-ABDD-01E4652978D7}" type="slidenum">
              <a:rPr lang="en-US"/>
              <a:pPr/>
              <a:t>5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82" y="4342813"/>
            <a:ext cx="5030237" cy="41159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6F5A90-7EBE-4C43-90D5-07D1E57B79AF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3A95-17B9-AF45-8935-52EA7550E648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F3B6F-4D8E-AE44-AA79-A9828C2A4C6C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CADEB-461F-304F-BE3B-FB6A6ECA86F6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297959-0191-4148-A668-1C1E5DE753A8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BE360-192D-184B-823A-9F9B46C6A6A7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005B4-2174-7A41-933A-17A6DD2F6BD8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7DB45-1201-BB46-AF47-7F0D4C79E7E7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86B6F-E59E-7742-A874-FB143188C4FD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3FDE25-E610-6C43-A66A-D2FBA4094ACC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22265-E2C5-314D-9DCA-8691B9E65F2B}" type="slidenum">
              <a:rPr lang="en-US"/>
              <a:pPr/>
              <a:t>6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4779B-8E2D-5048-9CA6-D9F10D15FF9A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A203D-F0A7-7D4A-AF96-C697C8F482BB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9747B-9E81-384D-BEBC-DD5A27F00AE5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A1ECD9-79BA-4647-A260-8DB624CC1A7D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D9867-9996-134C-B972-5ADF4AE6265A}" type="slidenum">
              <a:rPr lang="en-US"/>
              <a:pPr/>
              <a:t>7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A2678-B9C1-E443-8472-F8B7FE760FAC}" type="slidenum">
              <a:rPr lang="en-US"/>
              <a:pPr/>
              <a:t>8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60B5A-75C3-E641-B500-3CF1A0A260C1}" type="slidenum">
              <a:rPr lang="de-DE"/>
              <a:pPr/>
              <a:t>9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400"/>
              <a:t>Measuring stations</a:t>
            </a:r>
          </a:p>
          <a:p>
            <a:pPr lvl="2"/>
            <a:r>
              <a:rPr lang="en-US" sz="1400"/>
              <a:t>Loop detectors in each lane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Randomization for Massive and Streaming Data Sets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August 21,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 Forum Annual Meeting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94E21-087D-3C45-B3DE-51D22C8C4959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76069-43C1-4E4F-A59C-358EF2C4F41D}" type="slidenum">
              <a:rPr lang="en-US"/>
              <a:pPr/>
              <a:t>14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5AFCA-8ACE-DB47-BAE4-A02EEE3E9BFC}" type="slidenum">
              <a:rPr lang="en-US"/>
              <a:pPr/>
              <a:t>15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20.01.15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PODS 2002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stanfordstreamdatamanager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2447-FE9F-1E47-903A-3C91338C3D8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947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3848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3848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PODS 2002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stanfordstreamdatamanager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FD956-BD3B-7A46-8A35-ADC14B42FED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7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295400"/>
            <a:ext cx="7848600" cy="49530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3505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</a:t>
            </a:r>
            <a:r>
              <a:rPr lang="en-US">
                <a:solidFill>
                  <a:schemeClr val="folHlink"/>
                </a:solidFill>
              </a:rPr>
              <a:t>anfordst</a:t>
            </a:r>
            <a:r>
              <a:rPr lang="en-US"/>
              <a:t>re</a:t>
            </a:r>
            <a:r>
              <a:rPr lang="en-US">
                <a:solidFill>
                  <a:schemeClr val="folHlink"/>
                </a:solidFill>
              </a:rPr>
              <a:t>amdat</a:t>
            </a:r>
            <a:r>
              <a:rPr lang="en-US"/>
              <a:t>am</a:t>
            </a:r>
            <a:r>
              <a:rPr lang="en-US">
                <a:solidFill>
                  <a:schemeClr val="folHlink"/>
                </a:solidFill>
              </a:rPr>
              <a:t>anager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3B0C-0E2C-7F4D-ACCD-DEE2A2C69F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55129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538" y="304800"/>
            <a:ext cx="6624637" cy="685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341438"/>
            <a:ext cx="3884612" cy="4906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3884613" cy="23764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70325"/>
            <a:ext cx="3884613" cy="23780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538" y="304800"/>
            <a:ext cx="6624637" cy="685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3884612" cy="4906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3884613" cy="4906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88" r:id="rId5"/>
    <p:sldLayoutId id="2147484189" r:id="rId6"/>
    <p:sldLayoutId id="2147484191" r:id="rId7"/>
    <p:sldLayoutId id="214748419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wmf"/><Relationship Id="rId3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8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2.wmf"/><Relationship Id="rId10" Type="http://schemas.openxmlformats.org/officeDocument/2006/relationships/oleObject" Target="../embeddings/oleObject11.bin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cs.rutgers.edu/~muthu/massdal-code-index.html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Stromdatenbanken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Anforderungen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752"/>
            <a:ext cx="7921625" cy="509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Deklarative</a:t>
            </a:r>
            <a:r>
              <a:rPr lang="en-US" sz="2400" dirty="0" smtClean="0"/>
              <a:t> </a:t>
            </a:r>
            <a:r>
              <a:rPr lang="en-US" sz="2400" dirty="0" err="1" smtClean="0"/>
              <a:t>Anfragesprache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Ausdrucksstark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(</a:t>
            </a:r>
            <a:r>
              <a:rPr lang="en-US" sz="2400" dirty="0" err="1" smtClean="0"/>
              <a:t>temporales</a:t>
            </a:r>
            <a:r>
              <a:rPr lang="en-US" sz="2400" dirty="0" smtClean="0"/>
              <a:t>) SQL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Verbund</a:t>
            </a:r>
            <a:r>
              <a:rPr lang="en-US" sz="2000" dirty="0" smtClean="0"/>
              <a:t> von </a:t>
            </a:r>
            <a:r>
              <a:rPr lang="en-US" sz="2000" dirty="0" err="1" smtClean="0"/>
              <a:t>Datenströmen</a:t>
            </a:r>
            <a:r>
              <a:rPr lang="en-US" sz="2000" dirty="0" smtClean="0"/>
              <a:t> </a:t>
            </a:r>
            <a:r>
              <a:rPr lang="en-US" sz="2000" dirty="0" err="1" smtClean="0"/>
              <a:t>bezogen</a:t>
            </a:r>
            <a:r>
              <a:rPr lang="en-US" sz="2000" dirty="0" smtClean="0"/>
              <a:t> auf die </a:t>
            </a:r>
            <a:r>
              <a:rPr lang="en-US" sz="2000" dirty="0" err="1" smtClean="0"/>
              <a:t>Zeit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Kombination</a:t>
            </a:r>
            <a:r>
              <a:rPr lang="en-US" sz="2000" dirty="0" smtClean="0"/>
              <a:t> von </a:t>
            </a:r>
            <a:r>
              <a:rPr lang="en-US" sz="2000" dirty="0" err="1" smtClean="0"/>
              <a:t>Datenströmen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persistenten</a:t>
            </a:r>
            <a:r>
              <a:rPr lang="en-US" sz="2000" dirty="0" smtClean="0"/>
              <a:t> </a:t>
            </a:r>
            <a:r>
              <a:rPr lang="en-US" sz="2000" dirty="0" err="1" smtClean="0"/>
              <a:t>Datenbasen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Anfrageergebnisse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neue</a:t>
            </a:r>
            <a:r>
              <a:rPr lang="en-US" sz="2000" dirty="0" smtClean="0"/>
              <a:t> </a:t>
            </a:r>
            <a:r>
              <a:rPr lang="en-US" sz="2000" dirty="0" err="1" smtClean="0"/>
              <a:t>Datenströme</a:t>
            </a:r>
            <a:r>
              <a:rPr lang="en-US" sz="2000" dirty="0" smtClean="0"/>
              <a:t> </a:t>
            </a:r>
            <a:r>
              <a:rPr lang="en-US" sz="2000" dirty="0" err="1" smtClean="0"/>
              <a:t>nutzbar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Publish/Subscribe </a:t>
            </a:r>
            <a:r>
              <a:rPr lang="en-US" sz="2400" dirty="0" err="1" smtClean="0"/>
              <a:t>Paradigma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Subscribe: </a:t>
            </a:r>
            <a:r>
              <a:rPr lang="en-US" sz="2000" dirty="0" err="1" smtClean="0"/>
              <a:t>Nutzer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registrieren</a:t>
            </a:r>
            <a:r>
              <a:rPr lang="en-US" sz="2000" dirty="0" smtClean="0"/>
              <a:t> </a:t>
            </a:r>
            <a:r>
              <a:rPr lang="en-US" sz="2000" dirty="0" err="1" smtClean="0"/>
              <a:t>Anfragen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Publish: </a:t>
            </a:r>
            <a:r>
              <a:rPr lang="en-US" sz="2000" dirty="0" smtClean="0"/>
              <a:t>	 </a:t>
            </a:r>
            <a:r>
              <a:rPr lang="en-US" sz="2000" dirty="0" err="1" smtClean="0"/>
              <a:t>Inkrementelle</a:t>
            </a:r>
            <a:r>
              <a:rPr lang="en-US" sz="2000" dirty="0" smtClean="0"/>
              <a:t> </a:t>
            </a:r>
            <a:r>
              <a:rPr lang="en-US" sz="2000" dirty="0" err="1" smtClean="0"/>
              <a:t>Versendung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Ergebnissen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Quality of Service (</a:t>
            </a:r>
            <a:r>
              <a:rPr lang="en-US" sz="2400" dirty="0" err="1"/>
              <a:t>QoS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Z.B. </a:t>
            </a:r>
            <a:r>
              <a:rPr lang="en-US" sz="2000" dirty="0" err="1" smtClean="0"/>
              <a:t>mindestens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Ergebnistupel</a:t>
            </a:r>
            <a:r>
              <a:rPr lang="en-US" sz="2000" dirty="0" smtClean="0"/>
              <a:t> pro </a:t>
            </a:r>
            <a:r>
              <a:rPr lang="en-US" sz="2000" dirty="0" err="1" smtClean="0"/>
              <a:t>Sekunde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Skalierbarkeit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Anzahl</a:t>
            </a:r>
            <a:r>
              <a:rPr lang="en-US" sz="2000" dirty="0" smtClean="0"/>
              <a:t> der </a:t>
            </a:r>
            <a:r>
              <a:rPr lang="en-US" sz="2000" dirty="0" err="1" smtClean="0"/>
              <a:t>Datenquellen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Höhe</a:t>
            </a:r>
            <a:r>
              <a:rPr lang="en-US" sz="2000" dirty="0" smtClean="0"/>
              <a:t> der </a:t>
            </a:r>
            <a:r>
              <a:rPr lang="en-US" sz="2000" dirty="0" err="1" smtClean="0"/>
              <a:t>Datenraten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Anzahl</a:t>
            </a:r>
            <a:r>
              <a:rPr lang="en-US" sz="2000" dirty="0" smtClean="0"/>
              <a:t> der </a:t>
            </a:r>
            <a:r>
              <a:rPr lang="en-US" sz="2000" dirty="0" err="1" smtClean="0"/>
              <a:t>registrierten</a:t>
            </a:r>
            <a:r>
              <a:rPr lang="en-US" sz="2000" dirty="0" smtClean="0"/>
              <a:t> </a:t>
            </a:r>
            <a:r>
              <a:rPr lang="en-US" sz="2000" dirty="0" err="1" smtClean="0"/>
              <a:t>Anfragen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64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7FBB8-B893-4C43-BE66-03B079BAF8E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7266" name="Oval 2"/>
          <p:cNvSpPr>
            <a:spLocks noChangeArrowheads="1"/>
          </p:cNvSpPr>
          <p:nvPr/>
        </p:nvSpPr>
        <p:spPr bwMode="auto">
          <a:xfrm>
            <a:off x="2286000" y="5257800"/>
            <a:ext cx="2133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7267" name="AutoShape 3"/>
          <p:cNvSpPr>
            <a:spLocks noChangeArrowheads="1"/>
          </p:cNvSpPr>
          <p:nvPr/>
        </p:nvSpPr>
        <p:spPr bwMode="auto">
          <a:xfrm>
            <a:off x="3581400" y="3581400"/>
            <a:ext cx="23622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4114800" y="3962400"/>
            <a:ext cx="1211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chemeClr val="bg2"/>
                </a:solidFill>
                <a:cs typeface="+mn-cs"/>
              </a:rPr>
              <a:t>DSMS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514600" y="5334000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Scratch Store</a:t>
            </a:r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 flipH="1">
            <a:off x="3581400" y="4876800"/>
            <a:ext cx="6096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Das </a:t>
            </a:r>
            <a:r>
              <a:rPr lang="en-US" dirty="0" err="1" smtClean="0">
                <a:cs typeface="+mj-cs"/>
              </a:rPr>
              <a:t>allgemeine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Anwendungsszenario</a:t>
            </a:r>
            <a:endParaRPr lang="en-US" dirty="0" smtClean="0">
              <a:cs typeface="+mj-cs"/>
            </a:endParaRPr>
          </a:p>
        </p:txBody>
      </p:sp>
      <p:grpSp>
        <p:nvGrpSpPr>
          <p:cNvPr id="31753" name="Group 8"/>
          <p:cNvGrpSpPr>
            <a:grpSpLocks/>
          </p:cNvGrpSpPr>
          <p:nvPr/>
        </p:nvGrpSpPr>
        <p:grpSpPr bwMode="auto">
          <a:xfrm>
            <a:off x="381000" y="3886200"/>
            <a:ext cx="3200400" cy="1143000"/>
            <a:chOff x="240" y="2448"/>
            <a:chExt cx="2016" cy="720"/>
          </a:xfrm>
        </p:grpSpPr>
        <p:grpSp>
          <p:nvGrpSpPr>
            <p:cNvPr id="31783" name="Group 9"/>
            <p:cNvGrpSpPr>
              <a:grpSpLocks/>
            </p:cNvGrpSpPr>
            <p:nvPr/>
          </p:nvGrpSpPr>
          <p:grpSpPr bwMode="auto">
            <a:xfrm>
              <a:off x="576" y="2448"/>
              <a:ext cx="1680" cy="96"/>
              <a:chOff x="576" y="2448"/>
              <a:chExt cx="1680" cy="96"/>
            </a:xfrm>
          </p:grpSpPr>
          <p:grpSp>
            <p:nvGrpSpPr>
              <p:cNvPr id="31792" name="Group 10"/>
              <p:cNvGrpSpPr>
                <a:grpSpLocks/>
              </p:cNvGrpSpPr>
              <p:nvPr/>
            </p:nvGrpSpPr>
            <p:grpSpPr bwMode="auto">
              <a:xfrm>
                <a:off x="1440" y="2448"/>
                <a:ext cx="816" cy="96"/>
                <a:chOff x="1440" y="2448"/>
                <a:chExt cx="816" cy="96"/>
              </a:xfrm>
            </p:grpSpPr>
            <p:sp>
              <p:nvSpPr>
                <p:cNvPr id="267275" name="AutoShape 11"/>
                <p:cNvSpPr>
                  <a:spLocks noChangeArrowheads="1"/>
                </p:cNvSpPr>
                <p:nvPr/>
              </p:nvSpPr>
              <p:spPr bwMode="auto">
                <a:xfrm>
                  <a:off x="1872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67276" name="AutoShape 12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31793" name="Group 13"/>
              <p:cNvGrpSpPr>
                <a:grpSpLocks/>
              </p:cNvGrpSpPr>
              <p:nvPr/>
            </p:nvGrpSpPr>
            <p:grpSpPr bwMode="auto">
              <a:xfrm>
                <a:off x="576" y="2448"/>
                <a:ext cx="816" cy="96"/>
                <a:chOff x="1440" y="2448"/>
                <a:chExt cx="816" cy="96"/>
              </a:xfrm>
            </p:grpSpPr>
            <p:sp>
              <p:nvSpPr>
                <p:cNvPr id="267278" name="AutoShape 14"/>
                <p:cNvSpPr>
                  <a:spLocks noChangeArrowheads="1"/>
                </p:cNvSpPr>
                <p:nvPr/>
              </p:nvSpPr>
              <p:spPr bwMode="auto">
                <a:xfrm>
                  <a:off x="1872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67279" name="AutoShape 15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</p:grpSp>
        <p:grpSp>
          <p:nvGrpSpPr>
            <p:cNvPr id="31784" name="Group 16"/>
            <p:cNvGrpSpPr>
              <a:grpSpLocks/>
            </p:cNvGrpSpPr>
            <p:nvPr/>
          </p:nvGrpSpPr>
          <p:grpSpPr bwMode="auto">
            <a:xfrm>
              <a:off x="576" y="2688"/>
              <a:ext cx="1680" cy="96"/>
              <a:chOff x="576" y="2448"/>
              <a:chExt cx="1680" cy="96"/>
            </a:xfrm>
          </p:grpSpPr>
          <p:grpSp>
            <p:nvGrpSpPr>
              <p:cNvPr id="31786" name="Group 17"/>
              <p:cNvGrpSpPr>
                <a:grpSpLocks/>
              </p:cNvGrpSpPr>
              <p:nvPr/>
            </p:nvGrpSpPr>
            <p:grpSpPr bwMode="auto">
              <a:xfrm>
                <a:off x="1440" y="2448"/>
                <a:ext cx="816" cy="96"/>
                <a:chOff x="1440" y="2448"/>
                <a:chExt cx="816" cy="96"/>
              </a:xfrm>
            </p:grpSpPr>
            <p:sp>
              <p:nvSpPr>
                <p:cNvPr id="267282" name="AutoShape 18"/>
                <p:cNvSpPr>
                  <a:spLocks noChangeArrowheads="1"/>
                </p:cNvSpPr>
                <p:nvPr/>
              </p:nvSpPr>
              <p:spPr bwMode="auto">
                <a:xfrm>
                  <a:off x="1872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67283" name="AutoShape 19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31787" name="Group 20"/>
              <p:cNvGrpSpPr>
                <a:grpSpLocks/>
              </p:cNvGrpSpPr>
              <p:nvPr/>
            </p:nvGrpSpPr>
            <p:grpSpPr bwMode="auto">
              <a:xfrm>
                <a:off x="576" y="2448"/>
                <a:ext cx="816" cy="96"/>
                <a:chOff x="1440" y="2448"/>
                <a:chExt cx="816" cy="96"/>
              </a:xfrm>
            </p:grpSpPr>
            <p:sp>
              <p:nvSpPr>
                <p:cNvPr id="267285" name="AutoShape 21"/>
                <p:cNvSpPr>
                  <a:spLocks noChangeArrowheads="1"/>
                </p:cNvSpPr>
                <p:nvPr/>
              </p:nvSpPr>
              <p:spPr bwMode="auto">
                <a:xfrm>
                  <a:off x="1872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67286" name="AutoShape 22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384" cy="96"/>
                </a:xfrm>
                <a:prstGeom prst="rightArrow">
                  <a:avLst>
                    <a:gd name="adj1" fmla="val 50000"/>
                    <a:gd name="adj2" fmla="val 100000"/>
                  </a:avLst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</p:grpSp>
        <p:sp>
          <p:nvSpPr>
            <p:cNvPr id="267287" name="Text Box 23"/>
            <p:cNvSpPr txBox="1">
              <a:spLocks noChangeArrowheads="1"/>
            </p:cNvSpPr>
            <p:nvPr/>
          </p:nvSpPr>
          <p:spPr bwMode="auto">
            <a:xfrm>
              <a:off x="240" y="2880"/>
              <a:ext cx="1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cs typeface="+mn-cs"/>
                </a:rPr>
                <a:t>Input streams</a:t>
              </a:r>
            </a:p>
          </p:txBody>
        </p:sp>
      </p:grpSp>
      <p:grpSp>
        <p:nvGrpSpPr>
          <p:cNvPr id="267288" name="Group 24"/>
          <p:cNvGrpSpPr>
            <a:grpSpLocks/>
          </p:cNvGrpSpPr>
          <p:nvPr/>
        </p:nvGrpSpPr>
        <p:grpSpPr bwMode="auto">
          <a:xfrm>
            <a:off x="1524000" y="1524000"/>
            <a:ext cx="2397125" cy="2074863"/>
            <a:chOff x="960" y="960"/>
            <a:chExt cx="1510" cy="1307"/>
          </a:xfrm>
        </p:grpSpPr>
        <p:sp>
          <p:nvSpPr>
            <p:cNvPr id="267289" name="Text Box 25"/>
            <p:cNvSpPr txBox="1">
              <a:spLocks noChangeArrowheads="1"/>
            </p:cNvSpPr>
            <p:nvPr/>
          </p:nvSpPr>
          <p:spPr bwMode="auto">
            <a:xfrm>
              <a:off x="960" y="1632"/>
              <a:ext cx="1455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cs typeface="+mn-cs"/>
                </a:rPr>
                <a:t>Register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cs typeface="+mn-cs"/>
                </a:rPr>
                <a:t>Query</a:t>
              </a:r>
            </a:p>
          </p:txBody>
        </p:sp>
        <p:sp>
          <p:nvSpPr>
            <p:cNvPr id="267290" name="Freeform 26"/>
            <p:cNvSpPr>
              <a:spLocks/>
            </p:cNvSpPr>
            <p:nvPr/>
          </p:nvSpPr>
          <p:spPr bwMode="auto">
            <a:xfrm>
              <a:off x="1920" y="1344"/>
              <a:ext cx="550" cy="923"/>
            </a:xfrm>
            <a:custGeom>
              <a:avLst/>
              <a:gdLst>
                <a:gd name="T0" fmla="*/ 0 w 550"/>
                <a:gd name="T1" fmla="*/ 0 h 923"/>
                <a:gd name="T2" fmla="*/ 550 w 550"/>
                <a:gd name="T3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0" h="923">
                  <a:moveTo>
                    <a:pt x="0" y="0"/>
                  </a:moveTo>
                  <a:lnTo>
                    <a:pt x="550" y="92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pic>
          <p:nvPicPr>
            <p:cNvPr id="31782" name="Picture 27" descr="j0292314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960"/>
              <a:ext cx="528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7292" name="Group 28"/>
          <p:cNvGrpSpPr>
            <a:grpSpLocks/>
          </p:cNvGrpSpPr>
          <p:nvPr/>
        </p:nvGrpSpPr>
        <p:grpSpPr bwMode="auto">
          <a:xfrm>
            <a:off x="4343400" y="1295400"/>
            <a:ext cx="1658938" cy="2271713"/>
            <a:chOff x="2736" y="816"/>
            <a:chExt cx="1045" cy="1431"/>
          </a:xfrm>
        </p:grpSpPr>
        <p:sp>
          <p:nvSpPr>
            <p:cNvPr id="267293" name="AutoShape 29"/>
            <p:cNvSpPr>
              <a:spLocks noChangeArrowheads="1"/>
            </p:cNvSpPr>
            <p:nvPr/>
          </p:nvSpPr>
          <p:spPr bwMode="auto">
            <a:xfrm>
              <a:off x="2736" y="1248"/>
              <a:ext cx="96" cy="327"/>
            </a:xfrm>
            <a:prstGeom prst="upArrow">
              <a:avLst>
                <a:gd name="adj1" fmla="val 50000"/>
                <a:gd name="adj2" fmla="val 85156"/>
              </a:avLst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294" name="AutoShape 30"/>
            <p:cNvSpPr>
              <a:spLocks noChangeArrowheads="1"/>
            </p:cNvSpPr>
            <p:nvPr/>
          </p:nvSpPr>
          <p:spPr bwMode="auto">
            <a:xfrm>
              <a:off x="2736" y="1584"/>
              <a:ext cx="96" cy="327"/>
            </a:xfrm>
            <a:prstGeom prst="upArrow">
              <a:avLst>
                <a:gd name="adj1" fmla="val 50000"/>
                <a:gd name="adj2" fmla="val 85156"/>
              </a:avLst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295" name="AutoShape 31"/>
            <p:cNvSpPr>
              <a:spLocks noChangeArrowheads="1"/>
            </p:cNvSpPr>
            <p:nvPr/>
          </p:nvSpPr>
          <p:spPr bwMode="auto">
            <a:xfrm>
              <a:off x="2736" y="1920"/>
              <a:ext cx="96" cy="327"/>
            </a:xfrm>
            <a:prstGeom prst="upArrow">
              <a:avLst>
                <a:gd name="adj1" fmla="val 50000"/>
                <a:gd name="adj2" fmla="val 85156"/>
              </a:avLst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296" name="Text Box 32"/>
            <p:cNvSpPr txBox="1">
              <a:spLocks noChangeArrowheads="1"/>
            </p:cNvSpPr>
            <p:nvPr/>
          </p:nvSpPr>
          <p:spPr bwMode="auto">
            <a:xfrm>
              <a:off x="2832" y="1431"/>
              <a:ext cx="949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cs typeface="+mn-cs"/>
                </a:rPr>
                <a:t>Streamed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cs typeface="+mn-cs"/>
                </a:rPr>
                <a:t>Result</a:t>
              </a:r>
            </a:p>
          </p:txBody>
        </p:sp>
        <p:grpSp>
          <p:nvGrpSpPr>
            <p:cNvPr id="31777" name="Group 33"/>
            <p:cNvGrpSpPr>
              <a:grpSpLocks/>
            </p:cNvGrpSpPr>
            <p:nvPr/>
          </p:nvGrpSpPr>
          <p:grpSpPr bwMode="auto">
            <a:xfrm>
              <a:off x="2880" y="816"/>
              <a:ext cx="576" cy="480"/>
              <a:chOff x="4704" y="1008"/>
              <a:chExt cx="612" cy="525"/>
            </a:xfrm>
          </p:grpSpPr>
          <p:sp>
            <p:nvSpPr>
              <p:cNvPr id="31778" name="laptop"/>
              <p:cNvSpPr>
                <a:spLocks noEditPoints="1" noChangeArrowheads="1"/>
              </p:cNvSpPr>
              <p:nvPr/>
            </p:nvSpPr>
            <p:spPr bwMode="auto">
              <a:xfrm>
                <a:off x="4704" y="1008"/>
                <a:ext cx="612" cy="525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4 h 21600"/>
                  <a:gd name="T4" fmla="*/ 15 w 21600"/>
                  <a:gd name="T5" fmla="*/ 0 h 21600"/>
                  <a:gd name="T6" fmla="*/ 15 w 21600"/>
                  <a:gd name="T7" fmla="*/ 4 h 21600"/>
                  <a:gd name="T8" fmla="*/ 9 w 21600"/>
                  <a:gd name="T9" fmla="*/ 0 h 21600"/>
                  <a:gd name="T10" fmla="*/ 9 w 21600"/>
                  <a:gd name="T11" fmla="*/ 13 h 21600"/>
                  <a:gd name="T12" fmla="*/ 0 w 21600"/>
                  <a:gd name="T13" fmla="*/ 13 h 21600"/>
                  <a:gd name="T14" fmla="*/ 17 w 21600"/>
                  <a:gd name="T15" fmla="*/ 1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7 w 21600"/>
                  <a:gd name="T25" fmla="*/ 1851 h 21600"/>
                  <a:gd name="T26" fmla="*/ 17294 w 21600"/>
                  <a:gd name="T27" fmla="*/ 1234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31779" name="Picture 35" descr="j018807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1056"/>
                <a:ext cx="33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7300" name="Group 36"/>
          <p:cNvGrpSpPr>
            <a:grpSpLocks/>
          </p:cNvGrpSpPr>
          <p:nvPr/>
        </p:nvGrpSpPr>
        <p:grpSpPr bwMode="auto">
          <a:xfrm>
            <a:off x="5715000" y="1295400"/>
            <a:ext cx="3063875" cy="2286000"/>
            <a:chOff x="3600" y="816"/>
            <a:chExt cx="1930" cy="1440"/>
          </a:xfrm>
        </p:grpSpPr>
        <p:sp>
          <p:nvSpPr>
            <p:cNvPr id="267301" name="Rectangle 37"/>
            <p:cNvSpPr>
              <a:spLocks noChangeArrowheads="1"/>
            </p:cNvSpPr>
            <p:nvPr/>
          </p:nvSpPr>
          <p:spPr bwMode="auto">
            <a:xfrm>
              <a:off x="4224" y="1344"/>
              <a:ext cx="576" cy="720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02" name="Line 38"/>
            <p:cNvSpPr>
              <a:spLocks noChangeShapeType="1"/>
            </p:cNvSpPr>
            <p:nvPr/>
          </p:nvSpPr>
          <p:spPr bwMode="auto">
            <a:xfrm>
              <a:off x="4224" y="1488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03" name="Line 39"/>
            <p:cNvSpPr>
              <a:spLocks noChangeShapeType="1"/>
            </p:cNvSpPr>
            <p:nvPr/>
          </p:nvSpPr>
          <p:spPr bwMode="auto">
            <a:xfrm>
              <a:off x="4224" y="1632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04" name="Line 40"/>
            <p:cNvSpPr>
              <a:spLocks noChangeShapeType="1"/>
            </p:cNvSpPr>
            <p:nvPr/>
          </p:nvSpPr>
          <p:spPr bwMode="auto">
            <a:xfrm>
              <a:off x="4224" y="1776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05" name="Line 41"/>
            <p:cNvSpPr>
              <a:spLocks noChangeShapeType="1"/>
            </p:cNvSpPr>
            <p:nvPr/>
          </p:nvSpPr>
          <p:spPr bwMode="auto">
            <a:xfrm>
              <a:off x="4224" y="1920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06" name="Line 42"/>
            <p:cNvSpPr>
              <a:spLocks noChangeShapeType="1"/>
            </p:cNvSpPr>
            <p:nvPr/>
          </p:nvSpPr>
          <p:spPr bwMode="auto">
            <a:xfrm>
              <a:off x="4512" y="1344"/>
              <a:ext cx="0" cy="72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07" name="Line 43"/>
            <p:cNvSpPr>
              <a:spLocks noChangeShapeType="1"/>
            </p:cNvSpPr>
            <p:nvPr/>
          </p:nvSpPr>
          <p:spPr bwMode="auto">
            <a:xfrm flipV="1">
              <a:off x="3600" y="1824"/>
              <a:ext cx="624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08" name="Text Box 44"/>
            <p:cNvSpPr txBox="1">
              <a:spLocks noChangeArrowheads="1"/>
            </p:cNvSpPr>
            <p:nvPr/>
          </p:nvSpPr>
          <p:spPr bwMode="auto">
            <a:xfrm>
              <a:off x="4848" y="1440"/>
              <a:ext cx="682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cs typeface="+mn-cs"/>
                </a:rPr>
                <a:t>Stored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cs typeface="+mn-cs"/>
                </a:rPr>
                <a:t>Result</a:t>
              </a:r>
            </a:p>
          </p:txBody>
        </p:sp>
        <p:pic>
          <p:nvPicPr>
            <p:cNvPr id="31772" name="Picture 45" descr="j0301186"/>
            <p:cNvPicPr>
              <a:picLocks noChangeAspect="1" noChangeArrowheads="1"/>
            </p:cNvPicPr>
            <p:nvPr/>
          </p:nvPicPr>
          <p:blipFill>
            <a:blip r:embed="rId4">
              <a:lum bright="2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816"/>
              <a:ext cx="51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7" name="Group 47"/>
          <p:cNvGrpSpPr>
            <a:grpSpLocks/>
          </p:cNvGrpSpPr>
          <p:nvPr/>
        </p:nvGrpSpPr>
        <p:grpSpPr bwMode="auto">
          <a:xfrm>
            <a:off x="6400800" y="4648200"/>
            <a:ext cx="1371600" cy="914400"/>
            <a:chOff x="3936" y="2928"/>
            <a:chExt cx="864" cy="576"/>
          </a:xfrm>
        </p:grpSpPr>
        <p:sp>
          <p:nvSpPr>
            <p:cNvPr id="267312" name="AutoShape 48"/>
            <p:cNvSpPr>
              <a:spLocks noChangeArrowheads="1"/>
            </p:cNvSpPr>
            <p:nvPr/>
          </p:nvSpPr>
          <p:spPr bwMode="auto">
            <a:xfrm>
              <a:off x="3936" y="2928"/>
              <a:ext cx="864" cy="576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7313" name="Text Box 49"/>
            <p:cNvSpPr txBox="1">
              <a:spLocks noChangeArrowheads="1"/>
            </p:cNvSpPr>
            <p:nvPr/>
          </p:nvSpPr>
          <p:spPr bwMode="auto">
            <a:xfrm>
              <a:off x="3984" y="3120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2"/>
                  </a:solidFill>
                  <a:cs typeface="+mn-cs"/>
                </a:rPr>
                <a:t>Archive</a:t>
              </a:r>
            </a:p>
          </p:txBody>
        </p:sp>
      </p:grpSp>
      <p:sp>
        <p:nvSpPr>
          <p:cNvPr id="267314" name="AutoShape 50"/>
          <p:cNvSpPr>
            <a:spLocks noChangeArrowheads="1"/>
          </p:cNvSpPr>
          <p:nvPr/>
        </p:nvSpPr>
        <p:spPr bwMode="auto">
          <a:xfrm>
            <a:off x="4724400" y="5257800"/>
            <a:ext cx="13716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7315" name="Text Box 51"/>
          <p:cNvSpPr txBox="1">
            <a:spLocks noChangeArrowheads="1"/>
          </p:cNvSpPr>
          <p:nvPr/>
        </p:nvSpPr>
        <p:spPr bwMode="auto">
          <a:xfrm>
            <a:off x="4953000" y="5486400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chemeClr val="bg2"/>
                </a:solidFill>
                <a:cs typeface="+mn-cs"/>
              </a:rPr>
              <a:t>Stored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chemeClr val="bg2"/>
                </a:solidFill>
                <a:cs typeface="+mn-cs"/>
              </a:rPr>
              <a:t>Data</a:t>
            </a:r>
          </a:p>
        </p:txBody>
      </p:sp>
      <p:sp>
        <p:nvSpPr>
          <p:cNvPr id="267316" name="Line 52"/>
          <p:cNvSpPr>
            <a:spLocks noChangeShapeType="1"/>
          </p:cNvSpPr>
          <p:nvPr/>
        </p:nvSpPr>
        <p:spPr bwMode="auto">
          <a:xfrm>
            <a:off x="5943600" y="4267200"/>
            <a:ext cx="11430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7317" name="Line 53"/>
          <p:cNvSpPr>
            <a:spLocks noChangeShapeType="1"/>
          </p:cNvSpPr>
          <p:nvPr/>
        </p:nvSpPr>
        <p:spPr bwMode="auto">
          <a:xfrm>
            <a:off x="5181600" y="4876800"/>
            <a:ext cx="2286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5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2837095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40AB3-69CB-FC4D-B5D5-C6B552DBCC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Spezielle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Ausprägung</a:t>
            </a:r>
            <a:r>
              <a:rPr lang="en-US" dirty="0" smtClean="0">
                <a:cs typeface="+mj-cs"/>
              </a:rPr>
              <a:t>: </a:t>
            </a:r>
            <a:r>
              <a:rPr lang="en-US" dirty="0" err="1" smtClean="0">
                <a:cs typeface="+mj-cs"/>
              </a:rPr>
              <a:t>Netzwerküberwachung</a:t>
            </a:r>
            <a:endParaRPr lang="en-US" dirty="0" smtClean="0">
              <a:cs typeface="+mj-cs"/>
            </a:endParaRPr>
          </a:p>
        </p:txBody>
      </p:sp>
      <p:sp>
        <p:nvSpPr>
          <p:cNvPr id="268291" name="Freeform 3"/>
          <p:cNvSpPr>
            <a:spLocks/>
          </p:cNvSpPr>
          <p:nvPr/>
        </p:nvSpPr>
        <p:spPr bwMode="auto">
          <a:xfrm>
            <a:off x="3048000" y="2133600"/>
            <a:ext cx="873125" cy="1465263"/>
          </a:xfrm>
          <a:custGeom>
            <a:avLst/>
            <a:gdLst>
              <a:gd name="T0" fmla="*/ 0 w 550"/>
              <a:gd name="T1" fmla="*/ 0 h 923"/>
              <a:gd name="T2" fmla="*/ 550 w 550"/>
              <a:gd name="T3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0" h="923">
                <a:moveTo>
                  <a:pt x="0" y="0"/>
                </a:moveTo>
                <a:lnTo>
                  <a:pt x="550" y="9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2309813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Register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Monitoring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Queries</a:t>
            </a:r>
          </a:p>
        </p:txBody>
      </p:sp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581400" y="3581400"/>
            <a:ext cx="23622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114800" y="3962400"/>
            <a:ext cx="1211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chemeClr val="bg2"/>
                </a:solidFill>
                <a:cs typeface="+mn-cs"/>
              </a:rPr>
              <a:t>DSMS</a:t>
            </a:r>
          </a:p>
        </p:txBody>
      </p:sp>
      <p:sp>
        <p:nvSpPr>
          <p:cNvPr id="268295" name="Oval 7"/>
          <p:cNvSpPr>
            <a:spLocks noChangeArrowheads="1"/>
          </p:cNvSpPr>
          <p:nvPr/>
        </p:nvSpPr>
        <p:spPr bwMode="auto">
          <a:xfrm>
            <a:off x="2286000" y="5257800"/>
            <a:ext cx="2133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2514600" y="5334000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Scratch Store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flipH="1">
            <a:off x="3581400" y="4876800"/>
            <a:ext cx="6096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2779" name="Group 10"/>
          <p:cNvGrpSpPr>
            <a:grpSpLocks/>
          </p:cNvGrpSpPr>
          <p:nvPr/>
        </p:nvGrpSpPr>
        <p:grpSpPr bwMode="auto">
          <a:xfrm>
            <a:off x="914400" y="3886200"/>
            <a:ext cx="2667000" cy="152400"/>
            <a:chOff x="576" y="2448"/>
            <a:chExt cx="1680" cy="96"/>
          </a:xfrm>
        </p:grpSpPr>
        <p:grpSp>
          <p:nvGrpSpPr>
            <p:cNvPr id="32810" name="Group 11"/>
            <p:cNvGrpSpPr>
              <a:grpSpLocks/>
            </p:cNvGrpSpPr>
            <p:nvPr/>
          </p:nvGrpSpPr>
          <p:grpSpPr bwMode="auto">
            <a:xfrm>
              <a:off x="1440" y="2448"/>
              <a:ext cx="816" cy="96"/>
              <a:chOff x="1440" y="2448"/>
              <a:chExt cx="816" cy="96"/>
            </a:xfrm>
          </p:grpSpPr>
          <p:sp>
            <p:nvSpPr>
              <p:cNvPr id="268300" name="AutoShape 12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68301" name="AutoShape 13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32811" name="Group 14"/>
            <p:cNvGrpSpPr>
              <a:grpSpLocks/>
            </p:cNvGrpSpPr>
            <p:nvPr/>
          </p:nvGrpSpPr>
          <p:grpSpPr bwMode="auto">
            <a:xfrm>
              <a:off x="576" y="2448"/>
              <a:ext cx="816" cy="96"/>
              <a:chOff x="1440" y="2448"/>
              <a:chExt cx="816" cy="96"/>
            </a:xfrm>
          </p:grpSpPr>
          <p:sp>
            <p:nvSpPr>
              <p:cNvPr id="268303" name="AutoShape 15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68304" name="AutoShape 16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</p:grpSp>
      <p:grpSp>
        <p:nvGrpSpPr>
          <p:cNvPr id="32780" name="Group 17"/>
          <p:cNvGrpSpPr>
            <a:grpSpLocks/>
          </p:cNvGrpSpPr>
          <p:nvPr/>
        </p:nvGrpSpPr>
        <p:grpSpPr bwMode="auto">
          <a:xfrm>
            <a:off x="914400" y="4267200"/>
            <a:ext cx="2667000" cy="152400"/>
            <a:chOff x="576" y="2448"/>
            <a:chExt cx="1680" cy="96"/>
          </a:xfrm>
        </p:grpSpPr>
        <p:grpSp>
          <p:nvGrpSpPr>
            <p:cNvPr id="32804" name="Group 18"/>
            <p:cNvGrpSpPr>
              <a:grpSpLocks/>
            </p:cNvGrpSpPr>
            <p:nvPr/>
          </p:nvGrpSpPr>
          <p:grpSpPr bwMode="auto">
            <a:xfrm>
              <a:off x="1440" y="2448"/>
              <a:ext cx="816" cy="96"/>
              <a:chOff x="1440" y="2448"/>
              <a:chExt cx="816" cy="96"/>
            </a:xfrm>
          </p:grpSpPr>
          <p:sp>
            <p:nvSpPr>
              <p:cNvPr id="268307" name="AutoShape 19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68308" name="AutoShape 20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32805" name="Group 21"/>
            <p:cNvGrpSpPr>
              <a:grpSpLocks/>
            </p:cNvGrpSpPr>
            <p:nvPr/>
          </p:nvGrpSpPr>
          <p:grpSpPr bwMode="auto">
            <a:xfrm>
              <a:off x="576" y="2448"/>
              <a:ext cx="816" cy="96"/>
              <a:chOff x="1440" y="2448"/>
              <a:chExt cx="816" cy="96"/>
            </a:xfrm>
          </p:grpSpPr>
          <p:sp>
            <p:nvSpPr>
              <p:cNvPr id="268310" name="AutoShape 22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68311" name="AutoShape 23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96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</p:grpSp>
      <p:sp>
        <p:nvSpPr>
          <p:cNvPr id="268312" name="Text Box 24"/>
          <p:cNvSpPr txBox="1">
            <a:spLocks noChangeArrowheads="1"/>
          </p:cNvSpPr>
          <p:nvPr/>
        </p:nvSpPr>
        <p:spPr bwMode="auto">
          <a:xfrm>
            <a:off x="228600" y="4495800"/>
            <a:ext cx="2933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cs typeface="+mn-cs"/>
              </a:rPr>
              <a:t>Network measurements,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cs typeface="+mn-cs"/>
              </a:rPr>
              <a:t>Packet traces</a:t>
            </a:r>
          </a:p>
        </p:txBody>
      </p:sp>
      <p:sp>
        <p:nvSpPr>
          <p:cNvPr id="268313" name="AutoShape 25"/>
          <p:cNvSpPr>
            <a:spLocks noChangeArrowheads="1"/>
          </p:cNvSpPr>
          <p:nvPr/>
        </p:nvSpPr>
        <p:spPr bwMode="auto">
          <a:xfrm>
            <a:off x="4343400" y="25146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314" name="AutoShape 26"/>
          <p:cNvSpPr>
            <a:spLocks noChangeArrowheads="1"/>
          </p:cNvSpPr>
          <p:nvPr/>
        </p:nvSpPr>
        <p:spPr bwMode="auto">
          <a:xfrm>
            <a:off x="4343400" y="30480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4648200" y="1295400"/>
            <a:ext cx="1473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Intrusion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Warnings</a:t>
            </a:r>
          </a:p>
        </p:txBody>
      </p:sp>
      <p:grpSp>
        <p:nvGrpSpPr>
          <p:cNvPr id="32785" name="Group 28"/>
          <p:cNvGrpSpPr>
            <a:grpSpLocks/>
          </p:cNvGrpSpPr>
          <p:nvPr/>
        </p:nvGrpSpPr>
        <p:grpSpPr bwMode="auto">
          <a:xfrm>
            <a:off x="6248400" y="2133600"/>
            <a:ext cx="914400" cy="1143000"/>
            <a:chOff x="4224" y="1344"/>
            <a:chExt cx="576" cy="720"/>
          </a:xfrm>
        </p:grpSpPr>
        <p:sp>
          <p:nvSpPr>
            <p:cNvPr id="268317" name="Rectangle 29"/>
            <p:cNvSpPr>
              <a:spLocks noChangeArrowheads="1"/>
            </p:cNvSpPr>
            <p:nvPr/>
          </p:nvSpPr>
          <p:spPr bwMode="auto">
            <a:xfrm>
              <a:off x="4224" y="1344"/>
              <a:ext cx="576" cy="720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8318" name="Line 30"/>
            <p:cNvSpPr>
              <a:spLocks noChangeShapeType="1"/>
            </p:cNvSpPr>
            <p:nvPr/>
          </p:nvSpPr>
          <p:spPr bwMode="auto">
            <a:xfrm>
              <a:off x="4224" y="1488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8319" name="Line 31"/>
            <p:cNvSpPr>
              <a:spLocks noChangeShapeType="1"/>
            </p:cNvSpPr>
            <p:nvPr/>
          </p:nvSpPr>
          <p:spPr bwMode="auto">
            <a:xfrm>
              <a:off x="4224" y="1632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8320" name="Line 32"/>
            <p:cNvSpPr>
              <a:spLocks noChangeShapeType="1"/>
            </p:cNvSpPr>
            <p:nvPr/>
          </p:nvSpPr>
          <p:spPr bwMode="auto">
            <a:xfrm>
              <a:off x="4224" y="1776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8321" name="Line 33"/>
            <p:cNvSpPr>
              <a:spLocks noChangeShapeType="1"/>
            </p:cNvSpPr>
            <p:nvPr/>
          </p:nvSpPr>
          <p:spPr bwMode="auto">
            <a:xfrm>
              <a:off x="4224" y="1920"/>
              <a:ext cx="5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8322" name="Line 34"/>
            <p:cNvSpPr>
              <a:spLocks noChangeShapeType="1"/>
            </p:cNvSpPr>
            <p:nvPr/>
          </p:nvSpPr>
          <p:spPr bwMode="auto">
            <a:xfrm>
              <a:off x="4512" y="1344"/>
              <a:ext cx="0" cy="72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68323" name="Freeform 35"/>
          <p:cNvSpPr>
            <a:spLocks/>
          </p:cNvSpPr>
          <p:nvPr/>
        </p:nvSpPr>
        <p:spPr bwMode="auto">
          <a:xfrm>
            <a:off x="5715000" y="2968625"/>
            <a:ext cx="471488" cy="612775"/>
          </a:xfrm>
          <a:custGeom>
            <a:avLst/>
            <a:gdLst>
              <a:gd name="T0" fmla="*/ 0 w 297"/>
              <a:gd name="T1" fmla="*/ 386 h 386"/>
              <a:gd name="T2" fmla="*/ 297 w 297"/>
              <a:gd name="T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7" h="386">
                <a:moveTo>
                  <a:pt x="0" y="386"/>
                </a:moveTo>
                <a:lnTo>
                  <a:pt x="297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324" name="Text Box 36"/>
          <p:cNvSpPr txBox="1">
            <a:spLocks noChangeArrowheads="1"/>
          </p:cNvSpPr>
          <p:nvPr/>
        </p:nvSpPr>
        <p:spPr bwMode="auto">
          <a:xfrm>
            <a:off x="7213600" y="2209800"/>
            <a:ext cx="19304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Online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Performance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+mn-cs"/>
              </a:rPr>
              <a:t>Metrics</a:t>
            </a:r>
          </a:p>
        </p:txBody>
      </p:sp>
      <p:pic>
        <p:nvPicPr>
          <p:cNvPr id="32788" name="Picture 37" descr="j029231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838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38" descr="j0301186"/>
          <p:cNvPicPr>
            <a:picLocks noChangeAspect="1" noChangeArrowheads="1"/>
          </p:cNvPicPr>
          <p:nvPr/>
        </p:nvPicPr>
        <p:blipFill>
          <a:blip r:embed="rId3">
            <a:lum bright="2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809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27" name="AutoShape 39"/>
          <p:cNvSpPr>
            <a:spLocks noChangeArrowheads="1"/>
          </p:cNvSpPr>
          <p:nvPr/>
        </p:nvSpPr>
        <p:spPr bwMode="auto">
          <a:xfrm>
            <a:off x="3962400" y="1752600"/>
            <a:ext cx="762000" cy="685800"/>
          </a:xfrm>
          <a:prstGeom prst="irregularSeal1">
            <a:avLst/>
          </a:prstGeom>
          <a:solidFill>
            <a:schemeClr val="hlink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2791" name="Group 41"/>
          <p:cNvGrpSpPr>
            <a:grpSpLocks/>
          </p:cNvGrpSpPr>
          <p:nvPr/>
        </p:nvGrpSpPr>
        <p:grpSpPr bwMode="auto">
          <a:xfrm>
            <a:off x="6400800" y="4648200"/>
            <a:ext cx="1371600" cy="914400"/>
            <a:chOff x="3936" y="2928"/>
            <a:chExt cx="864" cy="576"/>
          </a:xfrm>
        </p:grpSpPr>
        <p:sp>
          <p:nvSpPr>
            <p:cNvPr id="268330" name="AutoShape 42"/>
            <p:cNvSpPr>
              <a:spLocks noChangeArrowheads="1"/>
            </p:cNvSpPr>
            <p:nvPr/>
          </p:nvSpPr>
          <p:spPr bwMode="auto">
            <a:xfrm>
              <a:off x="3936" y="2928"/>
              <a:ext cx="864" cy="576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8331" name="Text Box 43"/>
            <p:cNvSpPr txBox="1">
              <a:spLocks noChangeArrowheads="1"/>
            </p:cNvSpPr>
            <p:nvPr/>
          </p:nvSpPr>
          <p:spPr bwMode="auto">
            <a:xfrm>
              <a:off x="3984" y="3120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2"/>
                  </a:solidFill>
                  <a:cs typeface="+mn-cs"/>
                </a:rPr>
                <a:t>Archive</a:t>
              </a:r>
            </a:p>
          </p:txBody>
        </p:sp>
      </p:grpSp>
      <p:sp>
        <p:nvSpPr>
          <p:cNvPr id="268332" name="AutoShape 44"/>
          <p:cNvSpPr>
            <a:spLocks noChangeArrowheads="1"/>
          </p:cNvSpPr>
          <p:nvPr/>
        </p:nvSpPr>
        <p:spPr bwMode="auto">
          <a:xfrm>
            <a:off x="4724400" y="5257800"/>
            <a:ext cx="13716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333" name="Text Box 45"/>
          <p:cNvSpPr txBox="1">
            <a:spLocks noChangeArrowheads="1"/>
          </p:cNvSpPr>
          <p:nvPr/>
        </p:nvSpPr>
        <p:spPr bwMode="auto">
          <a:xfrm>
            <a:off x="4953000" y="5486400"/>
            <a:ext cx="93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chemeClr val="bg2"/>
                </a:solidFill>
                <a:cs typeface="+mn-cs"/>
              </a:rPr>
              <a:t>Lookup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chemeClr val="bg2"/>
                </a:solidFill>
                <a:cs typeface="+mn-cs"/>
              </a:rPr>
              <a:t>Tables</a:t>
            </a:r>
          </a:p>
        </p:txBody>
      </p:sp>
      <p:sp>
        <p:nvSpPr>
          <p:cNvPr id="268334" name="Line 46"/>
          <p:cNvSpPr>
            <a:spLocks noChangeShapeType="1"/>
          </p:cNvSpPr>
          <p:nvPr/>
        </p:nvSpPr>
        <p:spPr bwMode="auto">
          <a:xfrm>
            <a:off x="5943600" y="4267200"/>
            <a:ext cx="11430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8335" name="Line 47"/>
          <p:cNvSpPr>
            <a:spLocks noChangeShapeType="1"/>
          </p:cNvSpPr>
          <p:nvPr/>
        </p:nvSpPr>
        <p:spPr bwMode="auto">
          <a:xfrm>
            <a:off x="5181600" y="4876800"/>
            <a:ext cx="2286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9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258871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CACB-6BE8-7149-9822-F5118E571C5C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04" y="209090"/>
            <a:ext cx="8229600" cy="503238"/>
          </a:xfrm>
        </p:spPr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   </a:t>
            </a:r>
            <a:r>
              <a:rPr lang="en-US" dirty="0" err="1" smtClean="0"/>
              <a:t>Beispiel</a:t>
            </a:r>
            <a:r>
              <a:rPr lang="en-US" dirty="0" smtClean="0"/>
              <a:t> 3: </a:t>
            </a:r>
            <a:r>
              <a:rPr lang="en-US" dirty="0" err="1" smtClean="0"/>
              <a:t>Auswertung</a:t>
            </a:r>
            <a:r>
              <a:rPr lang="en-US" dirty="0" smtClean="0"/>
              <a:t> von </a:t>
            </a:r>
            <a:r>
              <a:rPr lang="en-US" dirty="0" err="1" smtClean="0"/>
              <a:t>Netzwerkdaten</a:t>
            </a:r>
            <a:endParaRPr lang="en-US" dirty="0"/>
          </a:p>
        </p:txBody>
      </p:sp>
      <p:grpSp>
        <p:nvGrpSpPr>
          <p:cNvPr id="147459" name="Group 3"/>
          <p:cNvGrpSpPr>
            <a:grpSpLocks/>
          </p:cNvGrpSpPr>
          <p:nvPr/>
        </p:nvGrpSpPr>
        <p:grpSpPr bwMode="auto">
          <a:xfrm>
            <a:off x="2581275" y="1962150"/>
            <a:ext cx="4705350" cy="2155825"/>
            <a:chOff x="1422" y="1338"/>
            <a:chExt cx="2964" cy="1358"/>
          </a:xfrm>
        </p:grpSpPr>
        <p:sp>
          <p:nvSpPr>
            <p:cNvPr id="147460" name="Text Box 4"/>
            <p:cNvSpPr txBox="1">
              <a:spLocks noChangeArrowheads="1"/>
            </p:cNvSpPr>
            <p:nvPr/>
          </p:nvSpPr>
          <p:spPr bwMode="auto">
            <a:xfrm>
              <a:off x="1422" y="2484"/>
              <a:ext cx="2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  <a:latin typeface="Times New Roman" charset="0"/>
                </a:rPr>
                <a:t>1  2  3  4  5  6  7  8  9 10 11 12 13 14 15 16 17 18 19 20</a:t>
              </a:r>
            </a:p>
          </p:txBody>
        </p:sp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2658" y="1338"/>
              <a:ext cx="54" cy="1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4062" y="2340"/>
              <a:ext cx="45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4206" y="2412"/>
              <a:ext cx="63" cy="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4" name="Rectangle 8"/>
            <p:cNvSpPr>
              <a:spLocks noChangeArrowheads="1"/>
            </p:cNvSpPr>
            <p:nvPr/>
          </p:nvSpPr>
          <p:spPr bwMode="auto">
            <a:xfrm>
              <a:off x="1470" y="1980"/>
              <a:ext cx="36" cy="5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5" name="Rectangle 9"/>
            <p:cNvSpPr>
              <a:spLocks noChangeArrowheads="1"/>
            </p:cNvSpPr>
            <p:nvPr/>
          </p:nvSpPr>
          <p:spPr bwMode="auto">
            <a:xfrm>
              <a:off x="1614" y="2160"/>
              <a:ext cx="36" cy="3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1758" y="2106"/>
              <a:ext cx="36" cy="3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1902" y="2214"/>
              <a:ext cx="36" cy="2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8" name="Rectangle 12"/>
            <p:cNvSpPr>
              <a:spLocks noChangeArrowheads="1"/>
            </p:cNvSpPr>
            <p:nvPr/>
          </p:nvSpPr>
          <p:spPr bwMode="auto">
            <a:xfrm>
              <a:off x="1998" y="1590"/>
              <a:ext cx="54" cy="89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69" name="Rectangle 13"/>
            <p:cNvSpPr>
              <a:spLocks noChangeArrowheads="1"/>
            </p:cNvSpPr>
            <p:nvPr/>
          </p:nvSpPr>
          <p:spPr bwMode="auto">
            <a:xfrm>
              <a:off x="2094" y="2442"/>
              <a:ext cx="48" cy="4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0" name="Rectangle 14"/>
            <p:cNvSpPr>
              <a:spLocks noChangeArrowheads="1"/>
            </p:cNvSpPr>
            <p:nvPr/>
          </p:nvSpPr>
          <p:spPr bwMode="auto">
            <a:xfrm>
              <a:off x="2814" y="1650"/>
              <a:ext cx="48" cy="83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1" name="Rectangle 15"/>
            <p:cNvSpPr>
              <a:spLocks noChangeArrowheads="1"/>
            </p:cNvSpPr>
            <p:nvPr/>
          </p:nvSpPr>
          <p:spPr bwMode="auto">
            <a:xfrm>
              <a:off x="2958" y="1992"/>
              <a:ext cx="48" cy="4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2" name="Rectangle 16"/>
            <p:cNvSpPr>
              <a:spLocks noChangeArrowheads="1"/>
            </p:cNvSpPr>
            <p:nvPr/>
          </p:nvSpPr>
          <p:spPr bwMode="auto">
            <a:xfrm>
              <a:off x="3438" y="2436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 flipV="1">
              <a:off x="2478" y="2436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 flipV="1">
              <a:off x="2238" y="2436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5" name="Rectangle 19"/>
            <p:cNvSpPr>
              <a:spLocks noChangeArrowheads="1"/>
            </p:cNvSpPr>
            <p:nvPr/>
          </p:nvSpPr>
          <p:spPr bwMode="auto">
            <a:xfrm>
              <a:off x="3918" y="2196"/>
              <a:ext cx="45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6" name="Rectangle 20"/>
            <p:cNvSpPr>
              <a:spLocks noChangeArrowheads="1"/>
            </p:cNvSpPr>
            <p:nvPr/>
          </p:nvSpPr>
          <p:spPr bwMode="auto">
            <a:xfrm>
              <a:off x="3774" y="1932"/>
              <a:ext cx="48" cy="5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2047875" y="3581400"/>
            <a:ext cx="6946900" cy="1285875"/>
            <a:chOff x="1278" y="2388"/>
            <a:chExt cx="4376" cy="810"/>
          </a:xfrm>
        </p:grpSpPr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1278" y="2388"/>
              <a:ext cx="334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79" name="Text Box 23"/>
            <p:cNvSpPr txBox="1">
              <a:spLocks noChangeArrowheads="1"/>
            </p:cNvSpPr>
            <p:nvPr/>
          </p:nvSpPr>
          <p:spPr bwMode="auto">
            <a:xfrm>
              <a:off x="3818" y="2826"/>
              <a:ext cx="1836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Find all elements</a:t>
              </a:r>
            </a:p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 with frequency &gt; 0.1%</a:t>
              </a:r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4626" y="2394"/>
              <a:ext cx="198" cy="4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504" name="Group 48"/>
          <p:cNvGrpSpPr>
            <a:grpSpLocks/>
          </p:cNvGrpSpPr>
          <p:nvPr/>
        </p:nvGrpSpPr>
        <p:grpSpPr bwMode="auto">
          <a:xfrm>
            <a:off x="506413" y="1447800"/>
            <a:ext cx="4760913" cy="1428750"/>
            <a:chOff x="319" y="912"/>
            <a:chExt cx="2999" cy="900"/>
          </a:xfrm>
        </p:grpSpPr>
        <p:sp>
          <p:nvSpPr>
            <p:cNvPr id="147482" name="Oval 26"/>
            <p:cNvSpPr>
              <a:spLocks noChangeArrowheads="1"/>
            </p:cNvSpPr>
            <p:nvPr/>
          </p:nvSpPr>
          <p:spPr bwMode="auto">
            <a:xfrm>
              <a:off x="2034" y="1158"/>
              <a:ext cx="1284" cy="65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83" name="Text Box 27"/>
            <p:cNvSpPr txBox="1">
              <a:spLocks noChangeArrowheads="1"/>
            </p:cNvSpPr>
            <p:nvPr/>
          </p:nvSpPr>
          <p:spPr bwMode="auto">
            <a:xfrm>
              <a:off x="319" y="912"/>
              <a:ext cx="1853" cy="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effectLst/>
                </a:rPr>
                <a:t>Top-k most frequent elements</a:t>
              </a:r>
            </a:p>
          </p:txBody>
        </p:sp>
        <p:sp>
          <p:nvSpPr>
            <p:cNvPr id="147484" name="Line 28"/>
            <p:cNvSpPr>
              <a:spLocks noChangeShapeType="1"/>
            </p:cNvSpPr>
            <p:nvPr/>
          </p:nvSpPr>
          <p:spPr bwMode="auto">
            <a:xfrm flipH="1" flipV="1">
              <a:off x="1440" y="1152"/>
              <a:ext cx="564" cy="3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85" name="Group 29"/>
          <p:cNvGrpSpPr>
            <a:grpSpLocks/>
          </p:cNvGrpSpPr>
          <p:nvPr/>
        </p:nvGrpSpPr>
        <p:grpSpPr bwMode="auto">
          <a:xfrm>
            <a:off x="571500" y="3833813"/>
            <a:ext cx="2706688" cy="1778000"/>
            <a:chOff x="162" y="2487"/>
            <a:chExt cx="1705" cy="1120"/>
          </a:xfrm>
        </p:grpSpPr>
        <p:sp>
          <p:nvSpPr>
            <p:cNvPr id="147486" name="Text Box 30"/>
            <p:cNvSpPr txBox="1">
              <a:spLocks noChangeArrowheads="1"/>
            </p:cNvSpPr>
            <p:nvPr/>
          </p:nvSpPr>
          <p:spPr bwMode="auto">
            <a:xfrm>
              <a:off x="162" y="3235"/>
              <a:ext cx="1705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What is the frequency</a:t>
              </a:r>
            </a:p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 of element 3?</a:t>
              </a:r>
            </a:p>
          </p:txBody>
        </p:sp>
        <p:sp>
          <p:nvSpPr>
            <p:cNvPr id="147487" name="Line 31"/>
            <p:cNvSpPr>
              <a:spLocks noChangeShapeType="1"/>
            </p:cNvSpPr>
            <p:nvPr/>
          </p:nvSpPr>
          <p:spPr bwMode="auto">
            <a:xfrm flipH="1">
              <a:off x="1188" y="2652"/>
              <a:ext cx="534" cy="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88" name="Oval 32"/>
            <p:cNvSpPr>
              <a:spLocks noChangeArrowheads="1"/>
            </p:cNvSpPr>
            <p:nvPr/>
          </p:nvSpPr>
          <p:spPr bwMode="auto">
            <a:xfrm>
              <a:off x="1704" y="2487"/>
              <a:ext cx="138" cy="19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47489" name="Group 33"/>
          <p:cNvGrpSpPr>
            <a:grpSpLocks/>
          </p:cNvGrpSpPr>
          <p:nvPr/>
        </p:nvGrpSpPr>
        <p:grpSpPr bwMode="auto">
          <a:xfrm>
            <a:off x="3906838" y="3759200"/>
            <a:ext cx="3849687" cy="2128838"/>
            <a:chOff x="2245" y="2464"/>
            <a:chExt cx="2425" cy="1341"/>
          </a:xfrm>
        </p:grpSpPr>
        <p:sp>
          <p:nvSpPr>
            <p:cNvPr id="147490" name="Oval 34"/>
            <p:cNvSpPr>
              <a:spLocks noChangeArrowheads="1"/>
            </p:cNvSpPr>
            <p:nvPr/>
          </p:nvSpPr>
          <p:spPr bwMode="auto">
            <a:xfrm>
              <a:off x="2326" y="2464"/>
              <a:ext cx="1074" cy="26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47491" name="Text Box 35"/>
            <p:cNvSpPr txBox="1">
              <a:spLocks noChangeArrowheads="1"/>
            </p:cNvSpPr>
            <p:nvPr/>
          </p:nvSpPr>
          <p:spPr bwMode="auto">
            <a:xfrm>
              <a:off x="2245" y="3433"/>
              <a:ext cx="2425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What is the total frequency</a:t>
              </a:r>
            </a:p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 of elements between 8 and 14?</a:t>
              </a:r>
            </a:p>
          </p:txBody>
        </p:sp>
        <p:sp>
          <p:nvSpPr>
            <p:cNvPr id="147492" name="Line 36"/>
            <p:cNvSpPr>
              <a:spLocks noChangeShapeType="1"/>
            </p:cNvSpPr>
            <p:nvPr/>
          </p:nvSpPr>
          <p:spPr bwMode="auto">
            <a:xfrm>
              <a:off x="2868" y="2748"/>
              <a:ext cx="276" cy="6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93" name="Group 37"/>
          <p:cNvGrpSpPr>
            <a:grpSpLocks/>
          </p:cNvGrpSpPr>
          <p:nvPr/>
        </p:nvGrpSpPr>
        <p:grpSpPr bwMode="auto">
          <a:xfrm>
            <a:off x="6021388" y="1658938"/>
            <a:ext cx="2998787" cy="2493962"/>
            <a:chOff x="3607" y="1177"/>
            <a:chExt cx="1889" cy="1571"/>
          </a:xfrm>
        </p:grpSpPr>
        <p:sp>
          <p:nvSpPr>
            <p:cNvPr id="147494" name="Oval 38"/>
            <p:cNvSpPr>
              <a:spLocks noChangeArrowheads="1"/>
            </p:cNvSpPr>
            <p:nvPr/>
          </p:nvSpPr>
          <p:spPr bwMode="auto">
            <a:xfrm>
              <a:off x="3870" y="1824"/>
              <a:ext cx="474" cy="92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495" name="Text Box 39"/>
            <p:cNvSpPr txBox="1">
              <a:spLocks noChangeArrowheads="1"/>
            </p:cNvSpPr>
            <p:nvPr/>
          </p:nvSpPr>
          <p:spPr bwMode="auto">
            <a:xfrm>
              <a:off x="3607" y="1177"/>
              <a:ext cx="1889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Find elements that</a:t>
              </a:r>
            </a:p>
            <a:p>
              <a:pPr algn="ctr"/>
              <a:r>
                <a:rPr lang="en-US" sz="1600" b="1" dirty="0">
                  <a:solidFill>
                    <a:srgbClr val="FF5050"/>
                  </a:solidFill>
                  <a:effectLst/>
                </a:rPr>
                <a:t> occupy 0.1% of the tail.</a:t>
              </a:r>
            </a:p>
          </p:txBody>
        </p:sp>
        <p:sp>
          <p:nvSpPr>
            <p:cNvPr id="147496" name="Line 40"/>
            <p:cNvSpPr>
              <a:spLocks noChangeShapeType="1"/>
            </p:cNvSpPr>
            <p:nvPr/>
          </p:nvSpPr>
          <p:spPr bwMode="auto">
            <a:xfrm flipV="1">
              <a:off x="4308" y="1554"/>
              <a:ext cx="240" cy="4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497" name="Group 41"/>
          <p:cNvGrpSpPr>
            <a:grpSpLocks/>
          </p:cNvGrpSpPr>
          <p:nvPr/>
        </p:nvGrpSpPr>
        <p:grpSpPr bwMode="auto">
          <a:xfrm>
            <a:off x="123825" y="3038475"/>
            <a:ext cx="7553325" cy="1003300"/>
            <a:chOff x="0" y="2016"/>
            <a:chExt cx="4758" cy="632"/>
          </a:xfrm>
        </p:grpSpPr>
        <p:sp>
          <p:nvSpPr>
            <p:cNvPr id="147498" name="Text Box 42"/>
            <p:cNvSpPr txBox="1">
              <a:spLocks noChangeArrowheads="1"/>
            </p:cNvSpPr>
            <p:nvPr/>
          </p:nvSpPr>
          <p:spPr bwMode="auto">
            <a:xfrm>
              <a:off x="0" y="2016"/>
              <a:ext cx="1412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Mean + Variance?</a:t>
              </a:r>
            </a:p>
          </p:txBody>
        </p:sp>
        <p:sp>
          <p:nvSpPr>
            <p:cNvPr id="147499" name="Line 43"/>
            <p:cNvSpPr>
              <a:spLocks noChangeShapeType="1"/>
            </p:cNvSpPr>
            <p:nvPr/>
          </p:nvSpPr>
          <p:spPr bwMode="auto">
            <a:xfrm>
              <a:off x="1416" y="2118"/>
              <a:ext cx="334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500" name="Text Box 44"/>
            <p:cNvSpPr txBox="1">
              <a:spLocks noChangeArrowheads="1"/>
            </p:cNvSpPr>
            <p:nvPr/>
          </p:nvSpPr>
          <p:spPr bwMode="auto">
            <a:xfrm>
              <a:off x="312" y="2430"/>
              <a:ext cx="718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5050"/>
                  </a:solidFill>
                  <a:effectLst/>
                </a:rPr>
                <a:t>Median?</a:t>
              </a:r>
            </a:p>
          </p:txBody>
        </p:sp>
        <p:sp>
          <p:nvSpPr>
            <p:cNvPr id="147501" name="Line 45"/>
            <p:cNvSpPr>
              <a:spLocks noChangeShapeType="1"/>
            </p:cNvSpPr>
            <p:nvPr/>
          </p:nvSpPr>
          <p:spPr bwMode="auto">
            <a:xfrm flipH="1">
              <a:off x="654" y="2232"/>
              <a:ext cx="0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7502" name="Text Box 46"/>
          <p:cNvSpPr txBox="1">
            <a:spLocks noChangeArrowheads="1"/>
          </p:cNvSpPr>
          <p:nvPr/>
        </p:nvSpPr>
        <p:spPr bwMode="auto">
          <a:xfrm>
            <a:off x="1871663" y="6219825"/>
            <a:ext cx="5553075" cy="339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5050"/>
                </a:solidFill>
                <a:effectLst/>
              </a:rPr>
              <a:t>How many elements have non-zero frequency?</a:t>
            </a:r>
          </a:p>
        </p:txBody>
      </p:sp>
      <p:sp>
        <p:nvSpPr>
          <p:cNvPr id="147503" name="Text Box 47"/>
          <p:cNvSpPr txBox="1">
            <a:spLocks noChangeArrowheads="1"/>
          </p:cNvSpPr>
          <p:nvPr/>
        </p:nvSpPr>
        <p:spPr bwMode="auto">
          <a:xfrm>
            <a:off x="1736725" y="996950"/>
            <a:ext cx="576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Analytics on Packet Headers – IP Addresses</a:t>
            </a:r>
          </a:p>
        </p:txBody>
      </p:sp>
      <p:sp>
        <p:nvSpPr>
          <p:cNvPr id="49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5924128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2003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7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D611-B1C4-444D-AA0D-8CFC32D059A4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Stream Management System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657600" y="1371600"/>
            <a:ext cx="2416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/>
              <a:t>User/Application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230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Register Query</a:t>
            </a:r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3581400" y="30480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63" name="Group 71"/>
          <p:cNvGrpSpPr>
            <a:grpSpLocks/>
          </p:cNvGrpSpPr>
          <p:nvPr/>
        </p:nvGrpSpPr>
        <p:grpSpPr bwMode="auto">
          <a:xfrm>
            <a:off x="152400" y="3429000"/>
            <a:ext cx="3352800" cy="457200"/>
            <a:chOff x="96" y="2400"/>
            <a:chExt cx="2112" cy="288"/>
          </a:xfrm>
        </p:grpSpPr>
        <p:grpSp>
          <p:nvGrpSpPr>
            <p:cNvPr id="110611" name="Group 19"/>
            <p:cNvGrpSpPr>
              <a:grpSpLocks/>
            </p:cNvGrpSpPr>
            <p:nvPr/>
          </p:nvGrpSpPr>
          <p:grpSpPr bwMode="auto">
            <a:xfrm>
              <a:off x="1824" y="2640"/>
              <a:ext cx="384" cy="48"/>
              <a:chOff x="672" y="2496"/>
              <a:chExt cx="384" cy="48"/>
            </a:xfrm>
          </p:grpSpPr>
          <p:sp>
            <p:nvSpPr>
              <p:cNvPr id="110612" name="Rectangle 20"/>
              <p:cNvSpPr>
                <a:spLocks noChangeArrowheads="1"/>
              </p:cNvSpPr>
              <p:nvPr/>
            </p:nvSpPr>
            <p:spPr bwMode="auto">
              <a:xfrm>
                <a:off x="672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0613" name="Rectangle 21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0662" name="Group 70"/>
            <p:cNvGrpSpPr>
              <a:grpSpLocks/>
            </p:cNvGrpSpPr>
            <p:nvPr/>
          </p:nvGrpSpPr>
          <p:grpSpPr bwMode="auto">
            <a:xfrm>
              <a:off x="96" y="2400"/>
              <a:ext cx="2112" cy="288"/>
              <a:chOff x="96" y="2400"/>
              <a:chExt cx="2112" cy="288"/>
            </a:xfrm>
          </p:grpSpPr>
          <p:grpSp>
            <p:nvGrpSpPr>
              <p:cNvPr id="110614" name="Group 22"/>
              <p:cNvGrpSpPr>
                <a:grpSpLocks/>
              </p:cNvGrpSpPr>
              <p:nvPr/>
            </p:nvGrpSpPr>
            <p:grpSpPr bwMode="auto">
              <a:xfrm>
                <a:off x="1392" y="2640"/>
                <a:ext cx="384" cy="48"/>
                <a:chOff x="672" y="2496"/>
                <a:chExt cx="384" cy="48"/>
              </a:xfrm>
            </p:grpSpPr>
            <p:sp>
              <p:nvSpPr>
                <p:cNvPr id="110615" name="Rectangle 23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6" name="Rectangle 24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17" name="Group 25"/>
              <p:cNvGrpSpPr>
                <a:grpSpLocks/>
              </p:cNvGrpSpPr>
              <p:nvPr/>
            </p:nvGrpSpPr>
            <p:grpSpPr bwMode="auto">
              <a:xfrm>
                <a:off x="960" y="2640"/>
                <a:ext cx="384" cy="48"/>
                <a:chOff x="672" y="2496"/>
                <a:chExt cx="384" cy="48"/>
              </a:xfrm>
            </p:grpSpPr>
            <p:sp>
              <p:nvSpPr>
                <p:cNvPr id="110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20" name="Group 28"/>
              <p:cNvGrpSpPr>
                <a:grpSpLocks/>
              </p:cNvGrpSpPr>
              <p:nvPr/>
            </p:nvGrpSpPr>
            <p:grpSpPr bwMode="auto">
              <a:xfrm>
                <a:off x="528" y="2640"/>
                <a:ext cx="384" cy="48"/>
                <a:chOff x="672" y="2496"/>
                <a:chExt cx="384" cy="48"/>
              </a:xfrm>
            </p:grpSpPr>
            <p:sp>
              <p:nvSpPr>
                <p:cNvPr id="110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2" name="Rectangle 30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61" name="Group 69"/>
              <p:cNvGrpSpPr>
                <a:grpSpLocks/>
              </p:cNvGrpSpPr>
              <p:nvPr/>
            </p:nvGrpSpPr>
            <p:grpSpPr bwMode="auto">
              <a:xfrm>
                <a:off x="96" y="2400"/>
                <a:ext cx="2112" cy="48"/>
                <a:chOff x="96" y="2400"/>
                <a:chExt cx="2112" cy="48"/>
              </a:xfrm>
            </p:grpSpPr>
            <p:grpSp>
              <p:nvGrpSpPr>
                <p:cNvPr id="110599" name="Group 7"/>
                <p:cNvGrpSpPr>
                  <a:grpSpLocks/>
                </p:cNvGrpSpPr>
                <p:nvPr/>
              </p:nvGrpSpPr>
              <p:grpSpPr bwMode="auto">
                <a:xfrm>
                  <a:off x="528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2" name="Group 10"/>
                <p:cNvGrpSpPr>
                  <a:grpSpLocks/>
                </p:cNvGrpSpPr>
                <p:nvPr/>
              </p:nvGrpSpPr>
              <p:grpSpPr bwMode="auto">
                <a:xfrm>
                  <a:off x="960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5" name="Group 13"/>
                <p:cNvGrpSpPr>
                  <a:grpSpLocks/>
                </p:cNvGrpSpPr>
                <p:nvPr/>
              </p:nvGrpSpPr>
              <p:grpSpPr bwMode="auto">
                <a:xfrm>
                  <a:off x="1392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8" name="Group 16"/>
                <p:cNvGrpSpPr>
                  <a:grpSpLocks/>
                </p:cNvGrpSpPr>
                <p:nvPr/>
              </p:nvGrpSpPr>
              <p:grpSpPr bwMode="auto">
                <a:xfrm>
                  <a:off x="1824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1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24" name="Group 32"/>
                <p:cNvGrpSpPr>
                  <a:grpSpLocks/>
                </p:cNvGrpSpPr>
                <p:nvPr/>
              </p:nvGrpSpPr>
              <p:grpSpPr bwMode="auto">
                <a:xfrm>
                  <a:off x="96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10627" name="Group 35"/>
              <p:cNvGrpSpPr>
                <a:grpSpLocks/>
              </p:cNvGrpSpPr>
              <p:nvPr/>
            </p:nvGrpSpPr>
            <p:grpSpPr bwMode="auto">
              <a:xfrm>
                <a:off x="96" y="2640"/>
                <a:ext cx="384" cy="48"/>
                <a:chOff x="672" y="2496"/>
                <a:chExt cx="384" cy="48"/>
              </a:xfrm>
            </p:grpSpPr>
            <p:sp>
              <p:nvSpPr>
                <p:cNvPr id="110628" name="Rectangle 3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962400" y="3352800"/>
            <a:ext cx="2081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Stream Query</a:t>
            </a:r>
          </a:p>
          <a:p>
            <a:r>
              <a:rPr lang="en-US"/>
              <a:t>Processor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5715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Results</a:t>
            </a:r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5486400" y="19050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5486400" y="24384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457200" y="5105400"/>
            <a:ext cx="311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Scratch Space</a:t>
            </a:r>
          </a:p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(Memory and/or Disk)</a:t>
            </a:r>
          </a:p>
        </p:txBody>
      </p: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3505200" y="4800600"/>
            <a:ext cx="2971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39" name="Group 47"/>
          <p:cNvGrpSpPr>
            <a:grpSpLocks/>
          </p:cNvGrpSpPr>
          <p:nvPr/>
        </p:nvGrpSpPr>
        <p:grpSpPr bwMode="auto">
          <a:xfrm>
            <a:off x="5334000" y="5715000"/>
            <a:ext cx="609600" cy="76200"/>
            <a:chOff x="672" y="2496"/>
            <a:chExt cx="384" cy="48"/>
          </a:xfrm>
        </p:grpSpPr>
        <p:sp>
          <p:nvSpPr>
            <p:cNvPr id="110640" name="Rectangle 48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1" name="Rectangle 49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2" name="Group 50"/>
          <p:cNvGrpSpPr>
            <a:grpSpLocks/>
          </p:cNvGrpSpPr>
          <p:nvPr/>
        </p:nvGrpSpPr>
        <p:grpSpPr bwMode="auto">
          <a:xfrm>
            <a:off x="4419600" y="5867400"/>
            <a:ext cx="609600" cy="76200"/>
            <a:chOff x="672" y="2496"/>
            <a:chExt cx="384" cy="48"/>
          </a:xfrm>
        </p:grpSpPr>
        <p:sp>
          <p:nvSpPr>
            <p:cNvPr id="110643" name="Rectangle 51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4" name="Rectangle 52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3962400" y="5562600"/>
            <a:ext cx="609600" cy="76200"/>
            <a:chOff x="672" y="2496"/>
            <a:chExt cx="384" cy="48"/>
          </a:xfrm>
        </p:grpSpPr>
        <p:sp>
          <p:nvSpPr>
            <p:cNvPr id="110646" name="Rectangle 54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7" name="Rectangle 55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8" name="Group 56"/>
          <p:cNvGrpSpPr>
            <a:grpSpLocks/>
          </p:cNvGrpSpPr>
          <p:nvPr/>
        </p:nvGrpSpPr>
        <p:grpSpPr bwMode="auto">
          <a:xfrm>
            <a:off x="4800600" y="5486400"/>
            <a:ext cx="609600" cy="76200"/>
            <a:chOff x="672" y="2496"/>
            <a:chExt cx="384" cy="48"/>
          </a:xfrm>
        </p:grpSpPr>
        <p:sp>
          <p:nvSpPr>
            <p:cNvPr id="110649" name="Rectangle 57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0" name="Rectangle 58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1" name="Group 59"/>
          <p:cNvGrpSpPr>
            <a:grpSpLocks/>
          </p:cNvGrpSpPr>
          <p:nvPr/>
        </p:nvGrpSpPr>
        <p:grpSpPr bwMode="auto">
          <a:xfrm>
            <a:off x="4038600" y="5257800"/>
            <a:ext cx="609600" cy="76200"/>
            <a:chOff x="672" y="2496"/>
            <a:chExt cx="384" cy="48"/>
          </a:xfrm>
        </p:grpSpPr>
        <p:sp>
          <p:nvSpPr>
            <p:cNvPr id="110652" name="Rectangle 60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3" name="Rectangle 61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4" name="Group 62"/>
          <p:cNvGrpSpPr>
            <a:grpSpLocks/>
          </p:cNvGrpSpPr>
          <p:nvPr/>
        </p:nvGrpSpPr>
        <p:grpSpPr bwMode="auto">
          <a:xfrm>
            <a:off x="4953000" y="5105400"/>
            <a:ext cx="609600" cy="76200"/>
            <a:chOff x="672" y="2496"/>
            <a:chExt cx="384" cy="48"/>
          </a:xfrm>
        </p:grpSpPr>
        <p:sp>
          <p:nvSpPr>
            <p:cNvPr id="110655" name="Rectangle 63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6" name="Rectangle 64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0658" name="Rectangle 66"/>
          <p:cNvSpPr>
            <a:spLocks noChangeArrowheads="1"/>
          </p:cNvSpPr>
          <p:nvPr/>
        </p:nvSpPr>
        <p:spPr bwMode="auto">
          <a:xfrm>
            <a:off x="381000" y="2209800"/>
            <a:ext cx="8382000" cy="41910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6675438" y="3276600"/>
            <a:ext cx="19653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Data</a:t>
            </a:r>
          </a:p>
          <a:p>
            <a:r>
              <a:rPr lang="en-US" i="1">
                <a:solidFill>
                  <a:schemeClr val="accent2"/>
                </a:solidFill>
              </a:rPr>
              <a:t>Stream</a:t>
            </a:r>
          </a:p>
          <a:p>
            <a:r>
              <a:rPr lang="en-US" i="1">
                <a:solidFill>
                  <a:schemeClr val="accent2"/>
                </a:solidFill>
              </a:rPr>
              <a:t>Management</a:t>
            </a:r>
          </a:p>
          <a:p>
            <a:pPr>
              <a:spcAft>
                <a:spcPct val="20000"/>
              </a:spcAft>
            </a:pPr>
            <a:r>
              <a:rPr lang="en-US" i="1">
                <a:solidFill>
                  <a:schemeClr val="accent2"/>
                </a:solidFill>
              </a:rPr>
              <a:t>System</a:t>
            </a:r>
          </a:p>
          <a:p>
            <a:r>
              <a:rPr lang="en-US" i="1">
                <a:solidFill>
                  <a:schemeClr val="accent2"/>
                </a:solidFill>
              </a:rPr>
              <a:t>(DSMS)</a:t>
            </a:r>
          </a:p>
        </p:txBody>
      </p:sp>
      <p:sp>
        <p:nvSpPr>
          <p:cNvPr id="110668" name="AutoShape 76"/>
          <p:cNvSpPr>
            <a:spLocks noChangeArrowheads="1"/>
          </p:cNvSpPr>
          <p:nvPr/>
        </p:nvSpPr>
        <p:spPr bwMode="auto">
          <a:xfrm>
            <a:off x="4191000" y="1905000"/>
            <a:ext cx="146050" cy="1143000"/>
          </a:xfrm>
          <a:prstGeom prst="downArrow">
            <a:avLst>
              <a:gd name="adj1" fmla="val 50000"/>
              <a:gd name="adj2" fmla="val 195652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 flipV="1">
            <a:off x="4953000" y="4419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81328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2596789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BD13-F23A-2247-ADA5-D3C42E62EB1C}" type="slidenum">
              <a:rPr lang="en-US"/>
              <a:pPr/>
              <a:t>15</a:t>
            </a:fld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versus DSMS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Persistente</a:t>
            </a:r>
            <a:r>
              <a:rPr lang="en-US" sz="2000" dirty="0" smtClean="0"/>
              <a:t> </a:t>
            </a:r>
            <a:r>
              <a:rPr lang="en-US" sz="2000" dirty="0" err="1" smtClean="0"/>
              <a:t>Relationen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Einmalanfragen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Wahlfreier</a:t>
            </a:r>
            <a:r>
              <a:rPr lang="en-US" sz="2000" dirty="0" smtClean="0"/>
              <a:t> </a:t>
            </a:r>
            <a:r>
              <a:rPr lang="en-US" sz="2000" dirty="0" err="1" smtClean="0"/>
              <a:t>Zugriff</a:t>
            </a:r>
            <a:r>
              <a:rPr lang="en-US" sz="2000" dirty="0" smtClean="0"/>
              <a:t> auf </a:t>
            </a:r>
            <a:r>
              <a:rPr lang="en-US" sz="2000" dirty="0" err="1" smtClean="0"/>
              <a:t>Daten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ja-JP" altLang="en-US" sz="2000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2000" dirty="0" err="1" smtClean="0">
                <a:solidFill>
                  <a:schemeClr val="accent2"/>
                </a:solidFill>
              </a:rPr>
              <a:t>Unbegrenzter</a:t>
            </a:r>
            <a:r>
              <a:rPr lang="ja-JP" altLang="en-US" sz="2000" dirty="0" smtClean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Speicherplatz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Nur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ktueller</a:t>
            </a:r>
            <a:r>
              <a:rPr lang="en-US" sz="2000" dirty="0" smtClean="0"/>
              <a:t> </a:t>
            </a:r>
            <a:r>
              <a:rPr lang="en-US" sz="2000" dirty="0" err="1" smtClean="0"/>
              <a:t>Zustand</a:t>
            </a:r>
            <a:r>
              <a:rPr lang="en-US" sz="2000" dirty="0" smtClean="0"/>
              <a:t> </a:t>
            </a:r>
            <a:r>
              <a:rPr lang="en-US" sz="2000" dirty="0" err="1" smtClean="0"/>
              <a:t>zählt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Verarbeitungsergebnis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Passive </a:t>
            </a:r>
            <a:r>
              <a:rPr lang="en-US" sz="2000" dirty="0" err="1" smtClean="0">
                <a:solidFill>
                  <a:schemeClr val="accent2"/>
                </a:solidFill>
              </a:rPr>
              <a:t>Datenverarbeitung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Relativ</a:t>
            </a:r>
            <a:r>
              <a:rPr lang="en-US" sz="2000" dirty="0" smtClean="0"/>
              <a:t> </a:t>
            </a:r>
            <a:r>
              <a:rPr lang="en-US" sz="2000" dirty="0" err="1" smtClean="0"/>
              <a:t>langsame</a:t>
            </a:r>
            <a:r>
              <a:rPr lang="en-US" sz="2000" dirty="0" smtClean="0"/>
              <a:t> </a:t>
            </a:r>
            <a:r>
              <a:rPr lang="en-US" sz="2000" dirty="0" err="1" smtClean="0"/>
              <a:t>Aktualisierung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Daten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Keine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Realzeitanforderungen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Korrekte</a:t>
            </a:r>
            <a:r>
              <a:rPr lang="en-US" sz="2000" dirty="0" smtClean="0"/>
              <a:t> </a:t>
            </a:r>
            <a:r>
              <a:rPr lang="en-US" sz="2000" dirty="0" err="1" smtClean="0"/>
              <a:t>Antworten</a:t>
            </a:r>
            <a:r>
              <a:rPr lang="en-US" sz="2000" dirty="0" smtClean="0"/>
              <a:t> </a:t>
            </a:r>
            <a:r>
              <a:rPr lang="en-US" sz="2000" dirty="0" err="1" smtClean="0"/>
              <a:t>erwartet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Anfrageausführungsplan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durch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Anfrageprozessor</a:t>
            </a:r>
            <a:r>
              <a:rPr lang="en-US" sz="2000" dirty="0" smtClean="0">
                <a:solidFill>
                  <a:schemeClr val="accent2"/>
                </a:solidFill>
              </a:rPr>
              <a:t> auf Basis der </a:t>
            </a:r>
            <a:r>
              <a:rPr lang="en-US" sz="2000" dirty="0" err="1" smtClean="0">
                <a:solidFill>
                  <a:schemeClr val="accent2"/>
                </a:solidFill>
              </a:rPr>
              <a:t>geg</a:t>
            </a:r>
            <a:r>
              <a:rPr lang="en-US" sz="2000" dirty="0" smtClean="0">
                <a:solidFill>
                  <a:schemeClr val="accent2"/>
                </a:solidFill>
              </a:rPr>
              <a:t>. </a:t>
            </a:r>
            <a:r>
              <a:rPr lang="en-US" sz="2000" dirty="0" err="1" smtClean="0">
                <a:solidFill>
                  <a:schemeClr val="accent2"/>
                </a:solidFill>
              </a:rPr>
              <a:t>Daten</a:t>
            </a:r>
            <a:r>
              <a:rPr lang="en-US" sz="2000" dirty="0" smtClean="0">
                <a:solidFill>
                  <a:schemeClr val="accent2"/>
                </a:solidFill>
              </a:rPr>
              <a:t> und gem. des </a:t>
            </a:r>
            <a:r>
              <a:rPr lang="en-US" sz="2000" dirty="0" err="1" smtClean="0">
                <a:solidFill>
                  <a:schemeClr val="accent2"/>
                </a:solidFill>
              </a:rPr>
              <a:t>physikalischen</a:t>
            </a:r>
            <a:r>
              <a:rPr lang="en-US" sz="2000" dirty="0" smtClean="0">
                <a:solidFill>
                  <a:schemeClr val="accent2"/>
                </a:solidFill>
              </a:rPr>
              <a:t> Designs </a:t>
            </a:r>
            <a:r>
              <a:rPr lang="en-US" sz="2000" dirty="0" err="1" smtClean="0">
                <a:solidFill>
                  <a:schemeClr val="accent2"/>
                </a:solidFill>
              </a:rPr>
              <a:t>bestimmt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Transiente</a:t>
            </a:r>
            <a:r>
              <a:rPr lang="en-US" sz="2000" dirty="0" smtClean="0"/>
              <a:t> </a:t>
            </a:r>
            <a:r>
              <a:rPr lang="en-US" sz="2000" dirty="0" err="1" smtClean="0"/>
              <a:t>Ströme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Kontinuierliche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Anfragen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Sequentieller</a:t>
            </a:r>
            <a:r>
              <a:rPr lang="en-US" sz="2000" dirty="0" smtClean="0"/>
              <a:t> </a:t>
            </a:r>
            <a:r>
              <a:rPr lang="en-US" sz="2000" dirty="0" err="1" smtClean="0"/>
              <a:t>Zugriff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Begrenzter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Speicher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Ankunftsreihenfolge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entscheidend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Aktive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Datenverarbeitung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Ggf</a:t>
            </a:r>
            <a:r>
              <a:rPr lang="en-US" sz="2000" dirty="0" smtClean="0"/>
              <a:t>. multi-GB-</a:t>
            </a:r>
            <a:r>
              <a:rPr lang="en-US" sz="2000" dirty="0" err="1" smtClean="0"/>
              <a:t>Ankunftsraten</a:t>
            </a:r>
            <a:r>
              <a:rPr lang="en-US" sz="2000" dirty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Schwankungen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Realzeitanforderungen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Approximationen</a:t>
            </a:r>
            <a:r>
              <a:rPr lang="en-US" sz="2000" dirty="0" smtClean="0"/>
              <a:t> OK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Unvorhersagbare</a:t>
            </a:r>
            <a:r>
              <a:rPr lang="en-US" sz="2000" dirty="0" smtClean="0">
                <a:solidFill>
                  <a:schemeClr val="accent2"/>
                </a:solidFill>
              </a:rPr>
              <a:t> variable </a:t>
            </a:r>
            <a:r>
              <a:rPr lang="en-US" sz="2000" dirty="0" err="1" smtClean="0">
                <a:solidFill>
                  <a:schemeClr val="accent2"/>
                </a:solidFill>
              </a:rPr>
              <a:t>Ankunftsraten</a:t>
            </a:r>
            <a:r>
              <a:rPr lang="en-US" sz="2000" dirty="0" smtClean="0">
                <a:solidFill>
                  <a:schemeClr val="accent2"/>
                </a:solidFill>
              </a:rPr>
              <a:t> und </a:t>
            </a:r>
            <a:r>
              <a:rPr lang="en-US" sz="2000" dirty="0" err="1" smtClean="0">
                <a:solidFill>
                  <a:schemeClr val="accent2"/>
                </a:solidFill>
              </a:rPr>
              <a:t>Datencharakteristiken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66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848872" cy="685800"/>
          </a:xfrm>
        </p:spPr>
        <p:txBody>
          <a:bodyPr/>
          <a:lstStyle/>
          <a:p>
            <a:r>
              <a:rPr lang="de-DE" sz="4000" dirty="0" smtClean="0"/>
              <a:t>Fensterkonzept</a:t>
            </a:r>
            <a:endParaRPr lang="de-DE" sz="40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8281292" cy="48593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 err="1" smtClean="0">
                <a:solidFill>
                  <a:srgbClr val="FF3300"/>
                </a:solidFill>
              </a:rPr>
              <a:t>Kein</a:t>
            </a:r>
            <a:r>
              <a:rPr lang="en-US" sz="2200" dirty="0" smtClean="0"/>
              <a:t> </a:t>
            </a:r>
            <a:r>
              <a:rPr lang="en-US" sz="2200" dirty="0" err="1" smtClean="0"/>
              <a:t>Einfluss</a:t>
            </a:r>
            <a:r>
              <a:rPr lang="en-US" sz="2200" dirty="0" smtClean="0"/>
              <a:t> von “</a:t>
            </a:r>
            <a:r>
              <a:rPr lang="en-US" sz="2200" dirty="0" err="1" smtClean="0"/>
              <a:t>alten</a:t>
            </a:r>
            <a:r>
              <a:rPr lang="en-US" sz="2200" dirty="0" smtClean="0"/>
              <a:t>” </a:t>
            </a:r>
            <a:r>
              <a:rPr lang="en-US" sz="2200" dirty="0" err="1" smtClean="0"/>
              <a:t>Daten</a:t>
            </a:r>
            <a:r>
              <a:rPr lang="en-US" sz="2200" dirty="0" smtClean="0"/>
              <a:t> auf </a:t>
            </a:r>
            <a:r>
              <a:rPr lang="en-US" sz="2200" dirty="0" err="1" smtClean="0"/>
              <a:t>Ergebnis</a:t>
            </a:r>
            <a:endParaRPr lang="en-US" sz="2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ym typeface="Wingdings" charset="0"/>
              </a:rPr>
              <a:t>	</a:t>
            </a:r>
            <a:r>
              <a:rPr lang="en-US" sz="2400" dirty="0" err="1" smtClean="0">
                <a:sym typeface="Wingdings" charset="0"/>
              </a:rPr>
              <a:t>Verschiebbare</a:t>
            </a:r>
            <a:r>
              <a:rPr lang="en-US" sz="2400" dirty="0" smtClean="0">
                <a:sym typeface="Wingdings" charset="0"/>
              </a:rPr>
              <a:t> </a:t>
            </a:r>
            <a:r>
              <a:rPr lang="en-US" sz="2400" dirty="0" err="1" smtClean="0">
                <a:sym typeface="Wingdings" charset="0"/>
              </a:rPr>
              <a:t>zeitliche</a:t>
            </a:r>
            <a:r>
              <a:rPr lang="en-US" sz="2400" dirty="0" smtClean="0">
                <a:sym typeface="Wingdings" charset="0"/>
              </a:rPr>
              <a:t> </a:t>
            </a:r>
            <a:r>
              <a:rPr lang="en-US" sz="2400" dirty="0" err="1" smtClean="0">
                <a:sym typeface="Wingdings" charset="0"/>
              </a:rPr>
              <a:t>Fenster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Endliche</a:t>
            </a:r>
            <a:r>
              <a:rPr lang="en-US" sz="1800" dirty="0" smtClean="0"/>
              <a:t> </a:t>
            </a:r>
            <a:r>
              <a:rPr lang="en-US" sz="1800" dirty="0" err="1" smtClean="0"/>
              <a:t>Teilsequenzen</a:t>
            </a:r>
            <a:r>
              <a:rPr lang="en-US" sz="1800" dirty="0" smtClean="0"/>
              <a:t> </a:t>
            </a:r>
            <a:r>
              <a:rPr lang="en-US" sz="1800" dirty="0" err="1" smtClean="0"/>
              <a:t>eines</a:t>
            </a:r>
            <a:r>
              <a:rPr lang="en-US" sz="1800" dirty="0" smtClean="0"/>
              <a:t> </a:t>
            </a:r>
            <a:r>
              <a:rPr lang="en-US" sz="1800" dirty="0" err="1" smtClean="0"/>
              <a:t>unendlichen</a:t>
            </a:r>
            <a:r>
              <a:rPr lang="en-US" sz="1800" dirty="0" smtClean="0"/>
              <a:t> </a:t>
            </a:r>
            <a:r>
              <a:rPr lang="en-US" sz="1800" dirty="0" err="1" smtClean="0"/>
              <a:t>Stroms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Anfragebeantwortung</a:t>
            </a:r>
            <a:r>
              <a:rPr lang="en-US" sz="1800" dirty="0" smtClean="0"/>
              <a:t> auf </a:t>
            </a:r>
            <a:r>
              <a:rPr lang="en-US" sz="1800" dirty="0" err="1" smtClean="0"/>
              <a:t>neueste</a:t>
            </a:r>
            <a:r>
              <a:rPr lang="en-US" sz="1800" dirty="0" smtClean="0"/>
              <a:t> </a:t>
            </a:r>
            <a:r>
              <a:rPr lang="en-US" sz="1800" dirty="0" err="1" smtClean="0"/>
              <a:t>Daten</a:t>
            </a:r>
            <a:r>
              <a:rPr lang="en-US" sz="1800" dirty="0" smtClean="0"/>
              <a:t> </a:t>
            </a:r>
            <a:r>
              <a:rPr lang="en-US" sz="1800" dirty="0" err="1" smtClean="0"/>
              <a:t>fokussiert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Wichtig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ausdrucksstarke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Anfragen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und </a:t>
            </a:r>
            <a:r>
              <a:rPr lang="en-US" sz="1800" dirty="0" err="1" smtClean="0"/>
              <a:t>deren</a:t>
            </a:r>
            <a:r>
              <a:rPr lang="en-US" sz="1800" dirty="0" smtClean="0"/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effiziente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Verarbeitung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Alternativen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Zählerbasierte</a:t>
            </a:r>
            <a:r>
              <a:rPr lang="en-US" sz="2000" dirty="0" smtClean="0"/>
              <a:t> </a:t>
            </a:r>
            <a:r>
              <a:rPr lang="en-US" sz="2000" dirty="0" err="1" smtClean="0"/>
              <a:t>Fenster</a:t>
            </a:r>
            <a:r>
              <a:rPr lang="en-US" sz="2000" dirty="0" smtClean="0"/>
              <a:t> (</a:t>
            </a:r>
            <a:r>
              <a:rPr lang="en-US" sz="2000" dirty="0" err="1" smtClean="0"/>
              <a:t>siehe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SQL:2011)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FIFO-</a:t>
            </a:r>
            <a:r>
              <a:rPr lang="en-US" sz="1800" dirty="0" err="1" smtClean="0"/>
              <a:t>Schlange</a:t>
            </a:r>
            <a:r>
              <a:rPr lang="en-US" sz="1800" dirty="0" smtClean="0"/>
              <a:t> der </a:t>
            </a:r>
            <a:r>
              <a:rPr lang="en-US" sz="1800" dirty="0" err="1" smtClean="0"/>
              <a:t>Größe</a:t>
            </a:r>
            <a:r>
              <a:rPr lang="en-US" sz="1800" dirty="0" smtClean="0"/>
              <a:t> w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Zeitbasierte</a:t>
            </a:r>
            <a:r>
              <a:rPr lang="en-US" sz="2000" dirty="0" smtClean="0"/>
              <a:t> </a:t>
            </a:r>
            <a:r>
              <a:rPr lang="en-US" sz="2000" dirty="0" err="1" smtClean="0"/>
              <a:t>Fenster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t</a:t>
            </a:r>
            <a:r>
              <a:rPr lang="en-US" sz="1800" dirty="0">
                <a:solidFill>
                  <a:srgbClr val="FF3300"/>
                </a:solidFill>
              </a:rPr>
              <a:t>		</a:t>
            </a:r>
            <a:r>
              <a:rPr lang="en-US" sz="1800" dirty="0" err="1" smtClean="0"/>
              <a:t>erster</a:t>
            </a:r>
            <a:r>
              <a:rPr lang="en-US" sz="1800" dirty="0" smtClean="0"/>
              <a:t> </a:t>
            </a:r>
            <a:r>
              <a:rPr lang="en-US" sz="1800" dirty="0" err="1" smtClean="0"/>
              <a:t>Zeitstempel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Datenelement</a:t>
            </a:r>
            <a:r>
              <a:rPr lang="en-US" sz="1800" dirty="0" smtClean="0"/>
              <a:t> (</a:t>
            </a:r>
            <a:r>
              <a:rPr lang="de-DE" sz="1800" dirty="0" smtClean="0"/>
              <a:t>Zeitpunktfenster)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t + w 	</a:t>
            </a:r>
            <a:r>
              <a:rPr lang="en-US" sz="1800" dirty="0" smtClean="0"/>
              <a:t>	</a:t>
            </a:r>
            <a:r>
              <a:rPr lang="en-US" sz="1800" dirty="0" err="1" smtClean="0"/>
              <a:t>Ende</a:t>
            </a:r>
            <a:r>
              <a:rPr lang="en-US" sz="1800" dirty="0" smtClean="0"/>
              <a:t> der </a:t>
            </a:r>
            <a:r>
              <a:rPr lang="en-US" sz="1800" dirty="0" err="1" smtClean="0"/>
              <a:t>Gültigkeit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Datenelement</a:t>
            </a:r>
            <a:r>
              <a:rPr lang="en-US" sz="1800" dirty="0" smtClean="0"/>
              <a:t> (</a:t>
            </a:r>
            <a:r>
              <a:rPr lang="de-DE" sz="1800" dirty="0" smtClean="0"/>
              <a:t>Zeitintervallfenster)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83665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Window</a:t>
                </a:r>
                <a:r>
                  <a:rPr lang="de-DE" sz="2000" dirty="0" smtClean="0"/>
                  <a:t>-Konzept</a:t>
                </a:r>
                <a:br>
                  <a:rPr lang="de-DE" sz="2000" dirty="0" smtClean="0"/>
                </a:br>
                <a:r>
                  <a:rPr lang="de-DE" sz="2000" dirty="0" smtClean="0"/>
                  <a:t>von SQL:2011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38104"/>
            <a:ext cx="3178846" cy="1872113"/>
            <a:chOff x="3131840" y="3638588"/>
            <a:chExt cx="3177365" cy="1872362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38588"/>
              <a:ext cx="3177365" cy="1740152"/>
              <a:chOff x="2157973" y="3740689"/>
              <a:chExt cx="3177365" cy="1740152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740689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Strom-Konzept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0030"/>
            <a:ext cx="3168353" cy="1977260"/>
            <a:chOff x="550808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Stromanfragesprache CQL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89533"/>
            <a:ext cx="3776842" cy="1426730"/>
            <a:chOff x="2876550" y="1689533"/>
            <a:chExt cx="3776842" cy="142673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689533"/>
              <a:ext cx="3665568" cy="1279659"/>
              <a:chOff x="2463376" y="3890708"/>
              <a:chExt cx="3665938" cy="1280206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890708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Temporale Datenbanken</a:t>
                </a:r>
                <a:br>
                  <a:rPr lang="de-DE" sz="2000" dirty="0" smtClean="0"/>
                </a:br>
                <a:r>
                  <a:rPr lang="de-DE" sz="2000" dirty="0" smtClean="0"/>
                  <a:t>Temporale Logik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3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Standards?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528" y="1268760"/>
            <a:ext cx="8496300" cy="439248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de-DE" sz="2800" dirty="0" smtClean="0"/>
              <a:t>Kein Standard in Sicht </a:t>
            </a:r>
            <a:r>
              <a:rPr lang="de-DE" sz="2800" dirty="0" smtClean="0">
                <a:sym typeface="Wingdings"/>
              </a:rPr>
              <a:t></a:t>
            </a:r>
            <a:endParaRPr lang="de-DE" sz="2800" dirty="0" smtClean="0"/>
          </a:p>
          <a:p>
            <a:pPr marL="457200" indent="-457200">
              <a:buFont typeface="Arial"/>
              <a:buChar char="•"/>
            </a:pPr>
            <a:r>
              <a:rPr lang="de-DE" sz="2800" dirty="0" smtClean="0"/>
              <a:t>Wir können aber Prinzipien an </a:t>
            </a:r>
            <a:br>
              <a:rPr lang="de-DE" sz="2800" dirty="0" smtClean="0"/>
            </a:br>
            <a:r>
              <a:rPr lang="de-DE" sz="2800" dirty="0" smtClean="0"/>
              <a:t>Beispielsprachen studieren</a:t>
            </a:r>
          </a:p>
          <a:p>
            <a:pPr marL="457200" indent="-457200">
              <a:buFont typeface="Arial"/>
              <a:buChar char="•"/>
            </a:pPr>
            <a:r>
              <a:rPr lang="de-DE" sz="2800" dirty="0" smtClean="0"/>
              <a:t>Beispiel: Fensterbasierte Systeme 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018BC72-DE70-DA4A-8022-86E03E264BEA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47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EC24E-13F7-B449-A495-20F4AE34150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7780"/>
            <a:ext cx="8568952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>
                <a:cs typeface="+mj-cs"/>
              </a:rPr>
              <a:t>STREAM: </a:t>
            </a:r>
            <a:r>
              <a:rPr lang="en-US" sz="3600" dirty="0"/>
              <a:t>St</a:t>
            </a:r>
            <a:r>
              <a:rPr lang="en-US" sz="3600" dirty="0">
                <a:solidFill>
                  <a:schemeClr val="folHlink"/>
                </a:solidFill>
              </a:rPr>
              <a:t>anford St</a:t>
            </a:r>
            <a:r>
              <a:rPr lang="en-US" sz="3600" dirty="0"/>
              <a:t>re</a:t>
            </a:r>
            <a:r>
              <a:rPr lang="en-US" sz="3600" dirty="0">
                <a:solidFill>
                  <a:schemeClr val="folHlink"/>
                </a:solidFill>
              </a:rPr>
              <a:t>am Dat</a:t>
            </a:r>
            <a:r>
              <a:rPr lang="en-US" sz="3600" dirty="0"/>
              <a:t>a </a:t>
            </a:r>
            <a:r>
              <a:rPr lang="en-US" sz="3600" dirty="0" smtClean="0"/>
              <a:t>M</a:t>
            </a:r>
            <a:r>
              <a:rPr lang="en-US" sz="3600" dirty="0" smtClean="0">
                <a:solidFill>
                  <a:schemeClr val="folHlink"/>
                </a:solidFill>
              </a:rPr>
              <a:t>anager</a:t>
            </a:r>
            <a:endParaRPr lang="en-US" sz="3600" dirty="0" smtClean="0">
              <a:cs typeface="+mj-cs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7848600" cy="495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n-cs"/>
              </a:rPr>
              <a:t>DSMS </a:t>
            </a:r>
            <a:r>
              <a:rPr lang="en-US" sz="2800" dirty="0" err="1" smtClean="0">
                <a:cs typeface="+mn-cs"/>
              </a:rPr>
              <a:t>für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Ströme</a:t>
            </a:r>
            <a:r>
              <a:rPr lang="en-US" sz="2800" dirty="0" smtClean="0">
                <a:cs typeface="+mn-cs"/>
              </a:rPr>
              <a:t> und </a:t>
            </a:r>
            <a:r>
              <a:rPr lang="en-US" sz="2800" dirty="0" err="1" smtClean="0">
                <a:cs typeface="+mn-cs"/>
              </a:rPr>
              <a:t>statische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Daten</a:t>
            </a:r>
            <a:endParaRPr lang="en-US" sz="2800" dirty="0" smtClean="0">
              <a:cs typeface="+mn-cs"/>
            </a:endParaRPr>
          </a:p>
          <a:p>
            <a:pPr>
              <a:defRPr/>
            </a:pPr>
            <a:r>
              <a:rPr lang="en-US" sz="2800" dirty="0" err="1" smtClean="0">
                <a:cs typeface="+mn-cs"/>
              </a:rPr>
              <a:t>Zeitstempel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implizit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vergeben</a:t>
            </a:r>
            <a:r>
              <a:rPr lang="en-US" sz="2800" dirty="0" smtClean="0">
                <a:cs typeface="+mn-cs"/>
              </a:rPr>
              <a:t> (</a:t>
            </a:r>
            <a:r>
              <a:rPr lang="en-US" sz="2800" dirty="0" err="1" smtClean="0">
                <a:cs typeface="+mn-cs"/>
              </a:rPr>
              <a:t>Systemzeit</a:t>
            </a:r>
            <a:r>
              <a:rPr lang="en-US" sz="2800" dirty="0" smtClean="0">
                <a:cs typeface="+mn-cs"/>
              </a:rPr>
              <a:t>)</a:t>
            </a:r>
          </a:p>
          <a:p>
            <a:pPr>
              <a:defRPr/>
            </a:pPr>
            <a:r>
              <a:rPr lang="en-US" sz="2800" dirty="0" err="1" smtClean="0">
                <a:cs typeface="+mn-cs"/>
              </a:rPr>
              <a:t>Relationale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Modellierung</a:t>
            </a:r>
            <a:endParaRPr lang="en-US" sz="2800" dirty="0" smtClean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sz="2800" dirty="0" err="1" smtClean="0">
                <a:cs typeface="+mn-cs"/>
              </a:rPr>
              <a:t>Zentralisiertes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Servermodell</a:t>
            </a:r>
            <a:endParaRPr lang="en-US" sz="2800" dirty="0" smtClean="0">
              <a:cs typeface="+mn-cs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CQL: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Deklarative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Sprache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für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</a:t>
            </a:r>
            <a:br>
              <a:rPr lang="en-US" sz="2800" dirty="0" smtClean="0">
                <a:solidFill>
                  <a:schemeClr val="accent2"/>
                </a:solidFill>
                <a:cs typeface="+mn-cs"/>
              </a:rPr>
            </a:b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registrierte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kontinuierliche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Anfragen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über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Strömen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und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statischen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cs typeface="+mn-cs"/>
              </a:rPr>
              <a:t>Relationen</a:t>
            </a:r>
            <a:endParaRPr lang="en-US" sz="2800" dirty="0" smtClean="0"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48101" y="6201157"/>
            <a:ext cx="4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The CQL </a:t>
            </a:r>
            <a:r>
              <a:rPr lang="de-DE" sz="1200" dirty="0" err="1">
                <a:solidFill>
                  <a:srgbClr val="0000FF"/>
                </a:solidFill>
              </a:rPr>
              <a:t>Continuous</a:t>
            </a:r>
            <a:r>
              <a:rPr lang="de-DE" sz="1200" dirty="0">
                <a:solidFill>
                  <a:srgbClr val="0000FF"/>
                </a:solidFill>
              </a:rPr>
              <a:t> Query Language: </a:t>
            </a:r>
            <a:r>
              <a:rPr lang="de-DE" sz="1200" dirty="0" err="1">
                <a:solidFill>
                  <a:srgbClr val="0000FF"/>
                </a:solidFill>
              </a:rPr>
              <a:t>Semantic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Query </a:t>
            </a:r>
            <a:r>
              <a:rPr lang="de-DE" sz="1200" dirty="0" err="1" smtClean="0">
                <a:solidFill>
                  <a:srgbClr val="0000FF"/>
                </a:solidFill>
              </a:rPr>
              <a:t>Execution</a:t>
            </a:r>
            <a:r>
              <a:rPr lang="de-DE" sz="1200" dirty="0" smtClean="0">
                <a:solidFill>
                  <a:srgbClr val="0000FF"/>
                </a:solidFill>
              </a:rPr>
              <a:t>, VLDB </a:t>
            </a:r>
            <a:r>
              <a:rPr lang="de-DE" sz="1200" dirty="0">
                <a:solidFill>
                  <a:srgbClr val="0000FF"/>
                </a:solidFill>
              </a:rPr>
              <a:t>Journal, 2005 </a:t>
            </a:r>
          </a:p>
        </p:txBody>
      </p:sp>
    </p:spTree>
    <p:extLst>
      <p:ext uri="{BB962C8B-B14F-4D97-AF65-F5344CB8AC3E}">
        <p14:creationId xmlns:p14="http://schemas.microsoft.com/office/powerpoint/2010/main" val="22585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Window</a:t>
                </a:r>
                <a:r>
                  <a:rPr lang="de-DE" sz="2000" dirty="0" smtClean="0"/>
                  <a:t>-Konzept</a:t>
                </a:r>
                <a:br>
                  <a:rPr lang="de-DE" sz="2000" dirty="0" smtClean="0"/>
                </a:br>
                <a:r>
                  <a:rPr lang="de-DE" sz="2000" dirty="0" smtClean="0"/>
                  <a:t>von SQL:2011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38104"/>
            <a:ext cx="3178846" cy="1872113"/>
            <a:chOff x="3131840" y="3638588"/>
            <a:chExt cx="3177365" cy="1872362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38588"/>
              <a:ext cx="3177365" cy="1740152"/>
              <a:chOff x="2157973" y="3740689"/>
              <a:chExt cx="3177365" cy="1740152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740689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Strom-Konzept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0030"/>
            <a:ext cx="3168353" cy="1977260"/>
            <a:chOff x="550808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Stromanfragesprache CQL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89533"/>
            <a:ext cx="3776842" cy="1426730"/>
            <a:chOff x="2876550" y="1689533"/>
            <a:chExt cx="3776842" cy="142673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689533"/>
              <a:ext cx="3665568" cy="1279659"/>
              <a:chOff x="2463376" y="3890708"/>
              <a:chExt cx="3665938" cy="1280206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890708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Temporale Datenbanken</a:t>
                </a:r>
                <a:br>
                  <a:rPr lang="de-DE" sz="2000" dirty="0" smtClean="0"/>
                </a:br>
                <a:r>
                  <a:rPr lang="de-DE" sz="2000" dirty="0" smtClean="0"/>
                  <a:t>Temporale Logik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3B866-EBCE-6B4E-98DA-011496BA865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CQL </a:t>
            </a:r>
            <a:r>
              <a:rPr lang="en-US" sz="3600" dirty="0" err="1" smtClean="0">
                <a:cs typeface="+mj-cs"/>
              </a:rPr>
              <a:t>Beispielanfrage</a:t>
            </a:r>
            <a:r>
              <a:rPr lang="en-US" sz="3600" dirty="0" smtClean="0">
                <a:cs typeface="+mj-cs"/>
              </a:rPr>
              <a:t> 1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 err="1" smtClean="0">
                <a:cs typeface="+mn-cs"/>
              </a:rPr>
              <a:t>Zwei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Ströme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sehr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einfaches</a:t>
            </a:r>
            <a:r>
              <a:rPr lang="en-US" dirty="0" smtClean="0">
                <a:cs typeface="+mn-cs"/>
              </a:rPr>
              <a:t> Schema </a:t>
            </a:r>
            <a:r>
              <a:rPr lang="en-US" dirty="0" err="1" smtClean="0">
                <a:cs typeface="+mn-cs"/>
              </a:rPr>
              <a:t>für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Beispielzwecke</a:t>
            </a:r>
            <a:r>
              <a:rPr lang="en-US" dirty="0" smtClean="0">
                <a:cs typeface="+mn-cs"/>
              </a:rPr>
              <a:t>: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Orders (</a:t>
            </a:r>
            <a:r>
              <a:rPr lang="en-US" dirty="0" err="1" smtClean="0">
                <a:solidFill>
                  <a:schemeClr val="accent2"/>
                </a:solidFill>
                <a:cs typeface="+mn-cs"/>
              </a:rPr>
              <a:t>orderID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, customer, cost)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Fulfillments (</a:t>
            </a:r>
            <a:r>
              <a:rPr lang="en-US" dirty="0" err="1" smtClean="0">
                <a:solidFill>
                  <a:schemeClr val="accent2"/>
                </a:solidFill>
                <a:cs typeface="+mn-cs"/>
              </a:rPr>
              <a:t>orderID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, clerk)</a:t>
            </a:r>
          </a:p>
          <a:p>
            <a:pPr>
              <a:spcBef>
                <a:spcPct val="75000"/>
              </a:spcBef>
              <a:spcAft>
                <a:spcPct val="75000"/>
              </a:spcAft>
              <a:defRPr/>
            </a:pPr>
            <a:r>
              <a:rPr lang="en-US" dirty="0" err="1" smtClean="0">
                <a:cs typeface="+mn-cs"/>
              </a:rPr>
              <a:t>Informationsbedarf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natürlichsprachlich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ausgedrückt</a:t>
            </a:r>
            <a:r>
              <a:rPr lang="en-US" dirty="0" smtClean="0">
                <a:cs typeface="+mn-cs"/>
              </a:rPr>
              <a:t>: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solidFill>
                  <a:srgbClr val="000090"/>
                </a:solidFill>
                <a:cs typeface="+mn-cs"/>
              </a:rPr>
              <a:t>Total cost of orders fulfilled over the last day by clerk</a:t>
            </a:r>
            <a:br>
              <a:rPr lang="en-US" dirty="0" smtClean="0">
                <a:solidFill>
                  <a:srgbClr val="000090"/>
                </a:solidFill>
                <a:cs typeface="+mn-cs"/>
              </a:rPr>
            </a:br>
            <a:r>
              <a:rPr lang="ja-JP" altLang="en-US" dirty="0" smtClean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000090"/>
                </a:solidFill>
                <a:cs typeface="+mn-cs"/>
              </a:rPr>
              <a:t>Sue</a:t>
            </a:r>
            <a:r>
              <a:rPr lang="ja-JP" altLang="en-US" dirty="0" smtClean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r>
              <a:rPr lang="en-US" dirty="0" smtClean="0">
                <a:solidFill>
                  <a:srgbClr val="000090"/>
                </a:solidFill>
                <a:cs typeface="+mn-cs"/>
              </a:rPr>
              <a:t> for customer </a:t>
            </a:r>
            <a:r>
              <a:rPr lang="ja-JP" altLang="en-US" dirty="0" smtClean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000090"/>
                </a:solidFill>
                <a:cs typeface="+mn-cs"/>
              </a:rPr>
              <a:t>Joe</a:t>
            </a:r>
            <a:r>
              <a:rPr lang="ja-JP" altLang="en-US" dirty="0" smtClean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endParaRPr lang="en-US" dirty="0" smtClean="0">
              <a:solidFill>
                <a:srgbClr val="000090"/>
              </a:solidFill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Anfrage</a:t>
            </a:r>
            <a:r>
              <a:rPr lang="en-US" sz="2400" dirty="0" smtClean="0"/>
              <a:t> in CQL: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Select  Sum(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O.cost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	From Orders O</a:t>
            </a:r>
            <a:r>
              <a:rPr lang="en-US" sz="2400" b="1" dirty="0">
                <a:solidFill>
                  <a:srgbClr val="FF0000"/>
                </a:solidFill>
              </a:rPr>
              <a:t>[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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]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, Fulfillments F</a:t>
            </a:r>
            <a:r>
              <a:rPr lang="en-US" sz="2400" b="1" dirty="0" smtClean="0">
                <a:solidFill>
                  <a:srgbClr val="FF0000"/>
                </a:solidFill>
                <a:cs typeface="+mn-cs"/>
                <a:sym typeface="Symbol" charset="0"/>
              </a:rPr>
              <a:t>[Range 1 Day]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	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F.orderID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And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F.clerk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ja-JP" altLang="en-US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Sue</a:t>
            </a:r>
            <a:r>
              <a:rPr lang="ja-JP" altLang="en-US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en-US" sz="2400" dirty="0" smtClean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	   And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O.customer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ja-JP" altLang="en-US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Joe</a:t>
            </a:r>
            <a:r>
              <a:rPr lang="ja-JP" altLang="en-US" sz="2400" dirty="0" smtClean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en-US" sz="2400" dirty="0" smtClean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2507C-E537-B14F-B697-3A5FD45E16F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CQL </a:t>
            </a:r>
            <a:r>
              <a:rPr lang="en-US" sz="3600" dirty="0" err="1" smtClean="0">
                <a:cs typeface="+mj-cs"/>
              </a:rPr>
              <a:t>Beispielanfrage</a:t>
            </a:r>
            <a:r>
              <a:rPr lang="en-US" sz="3600" dirty="0" smtClean="0">
                <a:cs typeface="+mj-cs"/>
              </a:rPr>
              <a:t> 2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4953000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  <a:defRPr/>
            </a:pPr>
            <a:r>
              <a:rPr lang="en-US" dirty="0" smtClean="0">
                <a:cs typeface="+mn-cs"/>
              </a:rPr>
              <a:t>Using a 10% sample of the Fulfillments stream, take the 5 most recent fulfillments for each clerk and return the maximum cost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From Orders O</a:t>
            </a:r>
            <a:r>
              <a:rPr lang="en-US" sz="2400" b="1" dirty="0">
                <a:solidFill>
                  <a:srgbClr val="FF0000"/>
                </a:solidFill>
              </a:rPr>
              <a:t>[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]</a:t>
            </a:r>
            <a:r>
              <a:rPr lang="en-US" sz="2400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     Fulfillments F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[Partition By clerk Rows 5] 10% Sample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EE387-CA65-C949-AA59-6C9DBE04CC6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cs typeface="+mj-cs"/>
              </a:rPr>
              <a:t>Überblick</a:t>
            </a:r>
            <a:endParaRPr lang="en-US" sz="3600" dirty="0" smtClean="0">
              <a:cs typeface="+mj-cs"/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5000"/>
              </a:spcBef>
              <a:defRPr/>
            </a:pPr>
            <a:r>
              <a:rPr lang="en-US" dirty="0" err="1" smtClean="0">
                <a:cs typeface="+mn-cs"/>
              </a:rPr>
              <a:t>Formale</a:t>
            </a:r>
            <a:r>
              <a:rPr lang="en-US" dirty="0" smtClean="0">
                <a:cs typeface="+mn-cs"/>
              </a:rPr>
              <a:t> Definition </a:t>
            </a:r>
            <a:r>
              <a:rPr lang="en-US" dirty="0" err="1" smtClean="0">
                <a:cs typeface="+mn-cs"/>
              </a:rPr>
              <a:t>für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Relationen</a:t>
            </a:r>
            <a:r>
              <a:rPr lang="en-US" dirty="0" smtClean="0">
                <a:cs typeface="+mn-cs"/>
              </a:rPr>
              <a:t> und </a:t>
            </a:r>
            <a:r>
              <a:rPr lang="en-US" dirty="0" err="1" smtClean="0">
                <a:cs typeface="+mn-cs"/>
              </a:rPr>
              <a:t>Ströme</a:t>
            </a:r>
            <a:endParaRPr lang="en-US" dirty="0" smtClean="0">
              <a:cs typeface="+mn-cs"/>
            </a:endParaRPr>
          </a:p>
          <a:p>
            <a:pPr>
              <a:spcBef>
                <a:spcPct val="35000"/>
              </a:spcBef>
              <a:defRPr/>
            </a:pPr>
            <a:r>
              <a:rPr lang="en-US" dirty="0" err="1" smtClean="0">
                <a:cs typeface="+mn-cs"/>
              </a:rPr>
              <a:t>Formale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Konvertierung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zwischen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ihnen</a:t>
            </a:r>
            <a:endParaRPr lang="en-US" dirty="0" smtClean="0">
              <a:cs typeface="+mn-cs"/>
            </a:endParaRPr>
          </a:p>
          <a:p>
            <a:pPr>
              <a:spcBef>
                <a:spcPct val="35000"/>
              </a:spcBef>
              <a:defRPr/>
            </a:pPr>
            <a:r>
              <a:rPr lang="en-US" dirty="0" err="1" smtClean="0">
                <a:cs typeface="+mn-cs"/>
              </a:rPr>
              <a:t>Abstrakte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Semantik</a:t>
            </a:r>
            <a:endParaRPr lang="en-US" dirty="0" smtClean="0">
              <a:cs typeface="+mn-cs"/>
            </a:endParaRPr>
          </a:p>
          <a:p>
            <a:pPr>
              <a:spcBef>
                <a:spcPct val="35000"/>
              </a:spcBef>
              <a:defRPr/>
            </a:pPr>
            <a:r>
              <a:rPr lang="en-US" dirty="0" err="1" smtClean="0">
                <a:cs typeface="+mn-cs"/>
              </a:rPr>
              <a:t>Konkrete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Sprache</a:t>
            </a:r>
            <a:r>
              <a:rPr lang="en-US" dirty="0" smtClean="0">
                <a:cs typeface="+mn-cs"/>
              </a:rPr>
              <a:t>: CQL</a:t>
            </a:r>
          </a:p>
          <a:p>
            <a:pPr>
              <a:spcBef>
                <a:spcPct val="35000"/>
              </a:spcBef>
              <a:defRPr/>
            </a:pPr>
            <a:r>
              <a:rPr lang="en-US" dirty="0" err="1" smtClean="0">
                <a:cs typeface="+mn-cs"/>
              </a:rPr>
              <a:t>Syntaktische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Besonderheiten</a:t>
            </a:r>
            <a:endParaRPr lang="en-US" dirty="0" smtClean="0">
              <a:cs typeface="+mn-cs"/>
            </a:endParaRPr>
          </a:p>
          <a:p>
            <a:pPr>
              <a:spcBef>
                <a:spcPct val="35000"/>
              </a:spcBef>
              <a:defRPr/>
            </a:pPr>
            <a:r>
              <a:rPr lang="en-US" dirty="0" err="1" smtClean="0">
                <a:cs typeface="+mn-cs"/>
              </a:rPr>
              <a:t>Äquivalenztransformationen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zwischen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Anfragen</a:t>
            </a:r>
            <a:endParaRPr lang="en-US" dirty="0" smtClean="0">
              <a:cs typeface="+mn-cs"/>
            </a:endParaRPr>
          </a:p>
          <a:p>
            <a:pPr>
              <a:spcBef>
                <a:spcPct val="35000"/>
              </a:spcBef>
              <a:defRPr/>
            </a:pPr>
            <a:r>
              <a:rPr lang="en-US" dirty="0" smtClean="0">
                <a:cs typeface="+mn-cs"/>
              </a:rPr>
              <a:t>Benchmark</a:t>
            </a:r>
            <a:r>
              <a:rPr lang="en-US" dirty="0">
                <a:cs typeface="+mn-cs"/>
              </a:rPr>
              <a:t>s</a:t>
            </a:r>
            <a:endParaRPr lang="en-US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342B-27C1-8A4B-A30C-D4EC9400E0D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cs typeface="+mj-cs"/>
              </a:rPr>
              <a:t>Relationen</a:t>
            </a:r>
            <a:r>
              <a:rPr lang="en-US" sz="3600" dirty="0" smtClean="0">
                <a:cs typeface="+mj-cs"/>
              </a:rPr>
              <a:t> und </a:t>
            </a:r>
            <a:r>
              <a:rPr lang="en-US" sz="3600" dirty="0" err="1" smtClean="0">
                <a:cs typeface="+mj-cs"/>
              </a:rPr>
              <a:t>Ströme</a:t>
            </a:r>
            <a:endParaRPr lang="en-US" sz="3600" dirty="0" smtClean="0">
              <a:cs typeface="+mj-cs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>
                <a:cs typeface="+mn-cs"/>
              </a:rPr>
              <a:t>Annahme</a:t>
            </a:r>
            <a:r>
              <a:rPr lang="en-US" sz="2800" dirty="0" smtClean="0">
                <a:cs typeface="+mn-cs"/>
              </a:rPr>
              <a:t>: </a:t>
            </a:r>
            <a:r>
              <a:rPr lang="en-US" sz="2800" dirty="0" err="1" smtClean="0">
                <a:cs typeface="+mn-cs"/>
              </a:rPr>
              <a:t>Globale</a:t>
            </a:r>
            <a:r>
              <a:rPr lang="en-US" sz="2800" dirty="0" smtClean="0">
                <a:cs typeface="+mn-cs"/>
              </a:rPr>
              <a:t>, </a:t>
            </a:r>
            <a:r>
              <a:rPr lang="en-US" sz="2800" dirty="0" err="1" smtClean="0">
                <a:cs typeface="+mn-cs"/>
              </a:rPr>
              <a:t>diskrete</a:t>
            </a:r>
            <a:r>
              <a:rPr lang="en-US" sz="2800" dirty="0" smtClean="0">
                <a:cs typeface="+mn-cs"/>
              </a:rPr>
              <a:t>, </a:t>
            </a:r>
            <a:r>
              <a:rPr lang="en-US" sz="2800" dirty="0" err="1" smtClean="0">
                <a:cs typeface="+mn-cs"/>
              </a:rPr>
              <a:t>geordnete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Menge</a:t>
            </a:r>
            <a:r>
              <a:rPr lang="en-US" sz="2800" dirty="0" smtClean="0">
                <a:cs typeface="+mn-cs"/>
              </a:rPr>
              <a:t> von </a:t>
            </a:r>
            <a:r>
              <a:rPr lang="en-US" sz="2800" dirty="0" err="1" smtClean="0">
                <a:cs typeface="+mn-cs"/>
              </a:rPr>
              <a:t>Zeitpunkten</a:t>
            </a:r>
            <a:endParaRPr lang="en-US" sz="2800" dirty="0" smtClean="0">
              <a:cs typeface="+mn-cs"/>
            </a:endParaRPr>
          </a:p>
          <a:p>
            <a:pPr>
              <a:defRPr/>
            </a:pPr>
            <a:r>
              <a:rPr lang="en-US" sz="2800" dirty="0" smtClean="0">
                <a:cs typeface="+mn-cs"/>
              </a:rPr>
              <a:t>Relation</a:t>
            </a:r>
          </a:p>
          <a:p>
            <a:pPr lvl="1">
              <a:defRPr/>
            </a:pPr>
            <a:r>
              <a:rPr lang="en-US" sz="2800" dirty="0" err="1" smtClean="0"/>
              <a:t>Bildet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Zeitpunkte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i="1" dirty="0" smtClean="0">
                <a:solidFill>
                  <a:schemeClr val="accent2"/>
                </a:solidFill>
              </a:rPr>
              <a:t>T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auf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Tupelmengen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i="1" dirty="0" smtClean="0">
                <a:solidFill>
                  <a:schemeClr val="accent2"/>
                </a:solidFill>
              </a:rPr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ab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800" dirty="0" smtClean="0">
                <a:cs typeface="+mn-cs"/>
              </a:rPr>
              <a:t>Strom</a:t>
            </a:r>
          </a:p>
          <a:p>
            <a:pPr lvl="1">
              <a:defRPr/>
            </a:pPr>
            <a:r>
              <a:rPr lang="en-US" sz="2800" dirty="0" err="1" smtClean="0"/>
              <a:t>Menge</a:t>
            </a:r>
            <a:r>
              <a:rPr lang="en-US" sz="2800" dirty="0" smtClean="0"/>
              <a:t> von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i="1" dirty="0" err="1" smtClean="0">
                <a:solidFill>
                  <a:schemeClr val="accent2"/>
                </a:solidFill>
              </a:rPr>
              <a:t>Tupel</a:t>
            </a:r>
            <a:r>
              <a:rPr lang="en-US" sz="2800" i="1" dirty="0" smtClean="0">
                <a:solidFill>
                  <a:schemeClr val="accent2"/>
                </a:solidFill>
              </a:rPr>
              <a:t>, </a:t>
            </a:r>
            <a:r>
              <a:rPr lang="en-US" sz="2800" i="1" dirty="0" err="1" smtClean="0">
                <a:solidFill>
                  <a:schemeClr val="accent2"/>
                </a:solidFill>
              </a:rPr>
              <a:t>Zeitstempel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en-US" sz="2800" dirty="0" smtClean="0"/>
              <a:t>-</a:t>
            </a:r>
            <a:r>
              <a:rPr lang="en-US" sz="2800" dirty="0" err="1" smtClean="0"/>
              <a:t>Elemente</a:t>
            </a:r>
            <a:endParaRPr lang="en-US" sz="2800" dirty="0" smtClean="0"/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EB41-A3AC-7548-8109-169924ECEB0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77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cs typeface="+mj-cs"/>
              </a:rPr>
              <a:t>Konversion</a:t>
            </a:r>
            <a:endParaRPr lang="en-US" sz="3600" dirty="0" smtClean="0">
              <a:cs typeface="+mj-cs"/>
            </a:endParaRPr>
          </a:p>
        </p:txBody>
      </p:sp>
      <p:sp>
        <p:nvSpPr>
          <p:cNvPr id="277507" name="Oval 1027"/>
          <p:cNvSpPr>
            <a:spLocks noChangeArrowheads="1"/>
          </p:cNvSpPr>
          <p:nvPr/>
        </p:nvSpPr>
        <p:spPr bwMode="auto">
          <a:xfrm>
            <a:off x="457200" y="2286000"/>
            <a:ext cx="1981200" cy="1066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7508" name="Text Box 1028"/>
          <p:cNvSpPr txBox="1">
            <a:spLocks noChangeArrowheads="1"/>
          </p:cNvSpPr>
          <p:nvPr/>
        </p:nvSpPr>
        <p:spPr bwMode="auto">
          <a:xfrm>
            <a:off x="6096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US" sz="2400" dirty="0" err="1" smtClean="0">
                <a:cs typeface="+mn-cs"/>
              </a:rPr>
              <a:t>Ströme</a:t>
            </a:r>
            <a:endParaRPr lang="en-US" sz="2400" dirty="0">
              <a:cs typeface="+mn-cs"/>
            </a:endParaRPr>
          </a:p>
        </p:txBody>
      </p:sp>
      <p:sp>
        <p:nvSpPr>
          <p:cNvPr id="277509" name="Oval 1029"/>
          <p:cNvSpPr>
            <a:spLocks noChangeArrowheads="1"/>
          </p:cNvSpPr>
          <p:nvPr/>
        </p:nvSpPr>
        <p:spPr bwMode="auto">
          <a:xfrm>
            <a:off x="4953000" y="2286000"/>
            <a:ext cx="1981200" cy="1066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7510" name="Text Box 1030"/>
          <p:cNvSpPr txBox="1">
            <a:spLocks noChangeArrowheads="1"/>
          </p:cNvSpPr>
          <p:nvPr/>
        </p:nvSpPr>
        <p:spPr bwMode="auto">
          <a:xfrm>
            <a:off x="51054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US" sz="2400" dirty="0" err="1" smtClean="0">
                <a:cs typeface="+mn-cs"/>
              </a:rPr>
              <a:t>Relationen</a:t>
            </a:r>
            <a:endParaRPr lang="en-US" sz="2400" dirty="0">
              <a:cs typeface="+mn-cs"/>
            </a:endParaRPr>
          </a:p>
        </p:txBody>
      </p:sp>
      <p:grpSp>
        <p:nvGrpSpPr>
          <p:cNvPr id="277511" name="Group 1031"/>
          <p:cNvGrpSpPr>
            <a:grpSpLocks/>
          </p:cNvGrpSpPr>
          <p:nvPr/>
        </p:nvGrpSpPr>
        <p:grpSpPr bwMode="auto">
          <a:xfrm>
            <a:off x="1828800" y="1536868"/>
            <a:ext cx="3810000" cy="915988"/>
            <a:chOff x="1392" y="960"/>
            <a:chExt cx="2400" cy="577"/>
          </a:xfrm>
        </p:grpSpPr>
        <p:cxnSp>
          <p:nvCxnSpPr>
            <p:cNvPr id="277512" name="AutoShape 1032"/>
            <p:cNvCxnSpPr>
              <a:cxnSpLocks noChangeShapeType="1"/>
              <a:stCxn id="277507" idx="7"/>
              <a:endCxn id="277509" idx="1"/>
            </p:cNvCxnSpPr>
            <p:nvPr/>
          </p:nvCxnSpPr>
          <p:spPr bwMode="auto">
            <a:xfrm rot="5400000" flipV="1">
              <a:off x="2569" y="562"/>
              <a:ext cx="1" cy="1950"/>
            </a:xfrm>
            <a:prstGeom prst="curvedConnector3">
              <a:avLst>
                <a:gd name="adj1" fmla="val -24200000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3" name="Text Box 1033"/>
            <p:cNvSpPr txBox="1">
              <a:spLocks noChangeArrowheads="1"/>
            </p:cNvSpPr>
            <p:nvPr/>
          </p:nvSpPr>
          <p:spPr bwMode="auto">
            <a:xfrm>
              <a:off x="1392" y="960"/>
              <a:ext cx="24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en-US" sz="2400" dirty="0" err="1" smtClean="0">
                  <a:solidFill>
                    <a:schemeClr val="accent2"/>
                  </a:solidFill>
                  <a:cs typeface="+mn-cs"/>
                </a:rPr>
                <a:t>Fensterspezifikation</a:t>
              </a:r>
              <a:endParaRPr lang="en-US" sz="2400" dirty="0">
                <a:solidFill>
                  <a:schemeClr val="accent2"/>
                </a:solidFill>
                <a:cs typeface="+mn-cs"/>
              </a:endParaRPr>
            </a:p>
          </p:txBody>
        </p:sp>
      </p:grpSp>
      <p:grpSp>
        <p:nvGrpSpPr>
          <p:cNvPr id="277514" name="Group 1034"/>
          <p:cNvGrpSpPr>
            <a:grpSpLocks/>
          </p:cNvGrpSpPr>
          <p:nvPr/>
        </p:nvGrpSpPr>
        <p:grpSpPr bwMode="auto">
          <a:xfrm>
            <a:off x="1524000" y="3208507"/>
            <a:ext cx="4267200" cy="1266826"/>
            <a:chOff x="1200" y="2013"/>
            <a:chExt cx="2688" cy="798"/>
          </a:xfrm>
        </p:grpSpPr>
        <p:cxnSp>
          <p:nvCxnSpPr>
            <p:cNvPr id="277515" name="AutoShape 1035"/>
            <p:cNvCxnSpPr>
              <a:cxnSpLocks noChangeShapeType="1"/>
              <a:stCxn id="277509" idx="3"/>
              <a:endCxn id="277507" idx="5"/>
            </p:cNvCxnSpPr>
            <p:nvPr/>
          </p:nvCxnSpPr>
          <p:spPr bwMode="auto">
            <a:xfrm rot="5400000">
              <a:off x="2569" y="1039"/>
              <a:ext cx="1" cy="1950"/>
            </a:xfrm>
            <a:prstGeom prst="curvedConnector3">
              <a:avLst>
                <a:gd name="adj1" fmla="val 24200000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6" name="Text Box 1036"/>
            <p:cNvSpPr txBox="1">
              <a:spLocks noChangeArrowheads="1"/>
            </p:cNvSpPr>
            <p:nvPr/>
          </p:nvSpPr>
          <p:spPr bwMode="auto">
            <a:xfrm>
              <a:off x="1200" y="2288"/>
              <a:ext cx="26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en-US" sz="2400" dirty="0" err="1" smtClean="0">
                  <a:solidFill>
                    <a:schemeClr val="accent2"/>
                  </a:solidFill>
                  <a:cs typeface="+mn-cs"/>
                </a:rPr>
                <a:t>Spezielle</a:t>
              </a:r>
              <a:r>
                <a:rPr lang="en-US" sz="2400" dirty="0" smtClean="0">
                  <a:solidFill>
                    <a:schemeClr val="accent2"/>
                  </a:solidFill>
                  <a:cs typeface="+mn-cs"/>
                </a:rPr>
                <a:t> </a:t>
              </a:r>
              <a:r>
                <a:rPr lang="en-US" sz="2400" dirty="0" err="1" smtClean="0">
                  <a:solidFill>
                    <a:schemeClr val="accent2"/>
                  </a:solidFill>
                  <a:cs typeface="+mn-cs"/>
                </a:rPr>
                <a:t>Operatoren</a:t>
              </a:r>
              <a:r>
                <a:rPr lang="en-US" sz="2400" dirty="0" smtClean="0">
                  <a:solidFill>
                    <a:schemeClr val="accent2"/>
                  </a:solidFill>
                  <a:cs typeface="+mn-cs"/>
                </a:rPr>
                <a:t>:</a:t>
              </a:r>
              <a:endParaRPr lang="en-US" sz="2400" dirty="0">
                <a:solidFill>
                  <a:schemeClr val="accent2"/>
                </a:solidFill>
                <a:cs typeface="+mn-cs"/>
              </a:endParaRPr>
            </a:p>
            <a:p>
              <a:pPr algn="ctr">
                <a:spcAft>
                  <a:spcPct val="0"/>
                </a:spcAft>
                <a:defRPr/>
              </a:pPr>
              <a:r>
                <a:rPr lang="en-US" sz="2400" i="1" dirty="0" err="1">
                  <a:solidFill>
                    <a:schemeClr val="accent2"/>
                  </a:solidFill>
                  <a:cs typeface="+mn-cs"/>
                </a:rPr>
                <a:t>Istream</a:t>
              </a:r>
              <a:r>
                <a:rPr lang="en-US" sz="2400" i="1" dirty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en-US" sz="2400" i="1" dirty="0" err="1">
                  <a:solidFill>
                    <a:schemeClr val="accent2"/>
                  </a:solidFill>
                  <a:cs typeface="+mn-cs"/>
                </a:rPr>
                <a:t>Dstream</a:t>
              </a:r>
              <a:r>
                <a:rPr lang="en-US" sz="2400" i="1" dirty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en-US" sz="2400" i="1" dirty="0" err="1">
                  <a:solidFill>
                    <a:schemeClr val="accent2"/>
                  </a:solidFill>
                  <a:cs typeface="+mn-cs"/>
                </a:rPr>
                <a:t>Rstream</a:t>
              </a:r>
              <a:endParaRPr lang="en-US" sz="2400" i="1" dirty="0">
                <a:solidFill>
                  <a:schemeClr val="accent2"/>
                </a:solidFill>
                <a:cs typeface="+mn-cs"/>
              </a:endParaRPr>
            </a:p>
          </p:txBody>
        </p:sp>
      </p:grpSp>
      <p:grpSp>
        <p:nvGrpSpPr>
          <p:cNvPr id="277517" name="Group 1037"/>
          <p:cNvGrpSpPr>
            <a:grpSpLocks/>
          </p:cNvGrpSpPr>
          <p:nvPr/>
        </p:nvGrpSpPr>
        <p:grpSpPr bwMode="auto">
          <a:xfrm>
            <a:off x="6305552" y="2454443"/>
            <a:ext cx="2514600" cy="1990725"/>
            <a:chOff x="4212" y="1538"/>
            <a:chExt cx="1584" cy="1254"/>
          </a:xfrm>
        </p:grpSpPr>
        <p:cxnSp>
          <p:nvCxnSpPr>
            <p:cNvPr id="277518" name="AutoShape 1038"/>
            <p:cNvCxnSpPr>
              <a:cxnSpLocks noChangeShapeType="1"/>
              <a:stCxn id="277509" idx="7"/>
              <a:endCxn id="277509" idx="5"/>
            </p:cNvCxnSpPr>
            <p:nvPr/>
          </p:nvCxnSpPr>
          <p:spPr bwMode="auto">
            <a:xfrm rot="5400000" flipV="1">
              <a:off x="4188" y="1775"/>
              <a:ext cx="476" cy="1"/>
            </a:xfrm>
            <a:prstGeom prst="curvedConnector5">
              <a:avLst>
                <a:gd name="adj1" fmla="val -50843"/>
                <a:gd name="adj2" fmla="val 120900000"/>
                <a:gd name="adj3" fmla="val 150843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9" name="Text Box 1039"/>
            <p:cNvSpPr txBox="1">
              <a:spLocks noChangeArrowheads="1"/>
            </p:cNvSpPr>
            <p:nvPr/>
          </p:nvSpPr>
          <p:spPr bwMode="auto">
            <a:xfrm>
              <a:off x="4212" y="2333"/>
              <a:ext cx="1584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Aft>
                  <a:spcPct val="0"/>
                </a:spcAft>
                <a:defRPr/>
              </a:pPr>
              <a:r>
                <a:rPr lang="en-US" sz="2400" dirty="0" err="1" smtClean="0">
                  <a:solidFill>
                    <a:schemeClr val="accent2"/>
                  </a:solidFill>
                  <a:cs typeface="+mn-cs"/>
                </a:rPr>
                <a:t>Jede</a:t>
              </a:r>
              <a:r>
                <a:rPr lang="en-US" sz="2400" dirty="0" smtClean="0">
                  <a:solidFill>
                    <a:schemeClr val="accent2"/>
                  </a:solidFill>
                  <a:cs typeface="+mn-cs"/>
                </a:rPr>
                <a:t> </a:t>
              </a:r>
              <a:r>
                <a:rPr lang="en-US" sz="2400" dirty="0" err="1" smtClean="0">
                  <a:solidFill>
                    <a:schemeClr val="accent2"/>
                  </a:solidFill>
                  <a:cs typeface="+mn-cs"/>
                </a:rPr>
                <a:t>relationale</a:t>
              </a:r>
              <a:r>
                <a:rPr lang="en-US" sz="2400" dirty="0" smtClean="0">
                  <a:solidFill>
                    <a:schemeClr val="accent2"/>
                  </a:solidFill>
                  <a:cs typeface="+mn-cs"/>
                </a:rPr>
                <a:t/>
              </a:r>
              <a:br>
                <a:rPr lang="en-US" sz="2400" dirty="0" smtClean="0">
                  <a:solidFill>
                    <a:schemeClr val="accent2"/>
                  </a:solidFill>
                  <a:cs typeface="+mn-cs"/>
                </a:rPr>
              </a:br>
              <a:r>
                <a:rPr lang="en-US" sz="2400" dirty="0" err="1" smtClean="0">
                  <a:solidFill>
                    <a:schemeClr val="accent2"/>
                  </a:solidFill>
                  <a:cs typeface="+mn-cs"/>
                </a:rPr>
                <a:t>Anfragesprache</a:t>
              </a:r>
              <a:endParaRPr lang="en-US" sz="2400" dirty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9" name="Rechteck 18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90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C905-2461-7041-AA5F-5B35D17222E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err="1">
                <a:cs typeface="+mj-cs"/>
              </a:rPr>
              <a:t>K</a:t>
            </a:r>
            <a:r>
              <a:rPr lang="en-US" sz="3600" dirty="0" err="1" smtClean="0">
                <a:cs typeface="+mj-cs"/>
              </a:rPr>
              <a:t>onversion</a:t>
            </a:r>
            <a:r>
              <a:rPr lang="en-US" sz="3600" dirty="0" smtClean="0">
                <a:cs typeface="+mj-cs"/>
              </a:rPr>
              <a:t> – </a:t>
            </a:r>
            <a:r>
              <a:rPr lang="en-US" sz="3600" dirty="0" err="1" smtClean="0">
                <a:cs typeface="+mj-cs"/>
              </a:rPr>
              <a:t>Definitionen</a:t>
            </a:r>
            <a:endParaRPr lang="en-US" sz="3600" dirty="0" smtClean="0">
              <a:cs typeface="+mj-cs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424936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Strom-</a:t>
            </a:r>
            <a:r>
              <a:rPr lang="en-US" dirty="0" err="1" smtClean="0">
                <a:cs typeface="+mn-cs"/>
              </a:rPr>
              <a:t>zu</a:t>
            </a:r>
            <a:r>
              <a:rPr lang="en-US" dirty="0" smtClean="0">
                <a:cs typeface="+mn-cs"/>
              </a:rPr>
              <a:t>-Relation-Operator S[…]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2"/>
                </a:solidFill>
              </a:rPr>
              <a:t>S 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i="1" dirty="0" smtClean="0">
                <a:solidFill>
                  <a:schemeClr val="accent2"/>
                </a:solidFill>
              </a:rPr>
              <a:t>W 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Relation —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Tupel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r>
              <a:rPr lang="en-US" dirty="0" smtClean="0"/>
              <a:t> </a:t>
            </a:r>
            <a:r>
              <a:rPr lang="en-US" i="1" dirty="0" smtClean="0"/>
              <a:t>W,</a:t>
            </a:r>
            <a:r>
              <a:rPr lang="en-US" dirty="0" smtClean="0"/>
              <a:t> </a:t>
            </a:r>
            <a:r>
              <a:rPr lang="en-US" dirty="0" err="1" smtClean="0"/>
              <a:t>angewendet</a:t>
            </a:r>
            <a:r>
              <a:rPr lang="en-US" dirty="0" smtClean="0"/>
              <a:t> auf den Strom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enthalten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W =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</a:t>
            </a:r>
            <a:r>
              <a:rPr lang="en-US" dirty="0" smtClean="0">
                <a:sym typeface="Symbol" charset="0"/>
              </a:rPr>
              <a:t>, </a:t>
            </a:r>
            <a:r>
              <a:rPr lang="en-US" dirty="0" err="1" smtClean="0">
                <a:sym typeface="Symbol" charset="0"/>
              </a:rPr>
              <a:t>sind</a:t>
            </a:r>
            <a:r>
              <a:rPr lang="en-US" dirty="0" smtClean="0">
                <a:sym typeface="Symbol" charset="0"/>
              </a:rPr>
              <a:t> all </a:t>
            </a:r>
            <a:r>
              <a:rPr lang="en-US" dirty="0" err="1" smtClean="0">
                <a:sym typeface="Symbol" charset="0"/>
              </a:rPr>
              <a:t>Tupel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aus</a:t>
            </a:r>
            <a:r>
              <a:rPr lang="en-US" dirty="0" smtClean="0">
                <a:sym typeface="Symbol" charset="0"/>
              </a:rPr>
              <a:t>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enthalten</a:t>
            </a:r>
            <a:endParaRPr lang="en-US" dirty="0" smtClean="0"/>
          </a:p>
          <a:p>
            <a:pPr lvl="1">
              <a:defRPr/>
            </a:pPr>
            <a:r>
              <a:rPr lang="en-US" i="1" dirty="0">
                <a:solidFill>
                  <a:schemeClr val="accent2"/>
                </a:solidFill>
              </a:rPr>
              <a:t>W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Zeitinterval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333399"/>
                </a:solidFill>
              </a:rPr>
              <a:t>Anzahl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>
                <a:solidFill>
                  <a:srgbClr val="333399"/>
                </a:solidFill>
              </a:rPr>
              <a:t>Tupel</a:t>
            </a:r>
            <a:r>
              <a:rPr lang="en-US" dirty="0" smtClean="0"/>
              <a:t>, und </a:t>
            </a:r>
            <a:r>
              <a:rPr lang="en-US" dirty="0" err="1" smtClean="0">
                <a:solidFill>
                  <a:srgbClr val="333399"/>
                </a:solidFill>
              </a:rPr>
              <a:t>Verschiebung</a:t>
            </a:r>
            <a:endParaRPr lang="en-US" i="1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Relation-</a:t>
            </a:r>
            <a:r>
              <a:rPr lang="en-US" dirty="0" err="1" smtClean="0">
                <a:cs typeface="+mn-cs"/>
              </a:rPr>
              <a:t>zu</a:t>
            </a:r>
            <a:r>
              <a:rPr lang="en-US" dirty="0" smtClean="0">
                <a:cs typeface="+mn-cs"/>
              </a:rPr>
              <a:t>-Strom-</a:t>
            </a:r>
            <a:r>
              <a:rPr lang="en-US" dirty="0" err="1" smtClean="0">
                <a:cs typeface="+mn-cs"/>
              </a:rPr>
              <a:t>Operatoren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Istream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 smtClean="0"/>
              <a:t>enthält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err="1" smtClean="0">
                <a:solidFill>
                  <a:schemeClr val="accent2"/>
                </a:solidFill>
              </a:rPr>
              <a:t>r,T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 smtClean="0"/>
              <a:t>wobei</a:t>
            </a:r>
            <a:r>
              <a:rPr lang="en-US" dirty="0" smtClean="0"/>
              <a:t> </a:t>
            </a:r>
            <a:r>
              <a:rPr lang="en-US" i="1" dirty="0" smtClean="0"/>
              <a:t>r </a:t>
            </a:r>
            <a:r>
              <a:rPr lang="en-US" dirty="0" smtClean="0">
                <a:sym typeface="Symbol" charset="0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i="1" dirty="0" smtClean="0"/>
              <a:t>r </a:t>
            </a:r>
            <a:r>
              <a:rPr lang="en-US" dirty="0" smtClean="0">
                <a:sym typeface="Symbol" charset="0"/>
              </a:rPr>
              <a:t>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dirty="0" smtClean="0">
                <a:cs typeface="Arial" charset="0"/>
              </a:rPr>
              <a:t>–</a:t>
            </a:r>
            <a:r>
              <a:rPr lang="en-US" i="1" dirty="0" smtClean="0"/>
              <a:t>1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Dstream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enthält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err="1" smtClean="0">
                <a:solidFill>
                  <a:schemeClr val="accent2"/>
                </a:solidFill>
              </a:rPr>
              <a:t>r,T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wobei</a:t>
            </a:r>
            <a:r>
              <a:rPr lang="en-US" dirty="0"/>
              <a:t> </a:t>
            </a:r>
            <a:r>
              <a:rPr lang="en-US" i="1" dirty="0" smtClean="0"/>
              <a:t>r </a:t>
            </a:r>
            <a:r>
              <a:rPr lang="en-US" dirty="0" smtClean="0">
                <a:sym typeface="Symbol" charset="0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 smtClean="0"/>
              <a:t>T</a:t>
            </a:r>
            <a:r>
              <a:rPr lang="en-US" i="1" dirty="0" smtClean="0">
                <a:cs typeface="Arial" charset="0"/>
              </a:rPr>
              <a:t>–</a:t>
            </a:r>
            <a:r>
              <a:rPr lang="en-US" i="1" dirty="0" smtClean="0"/>
              <a:t>1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i="1" dirty="0" smtClean="0"/>
              <a:t>r </a:t>
            </a:r>
            <a:r>
              <a:rPr lang="en-US" dirty="0" smtClean="0">
                <a:sym typeface="Symbol" charset="0"/>
              </a:rPr>
              <a:t>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 smtClean="0"/>
              <a:t>T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Rstream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enthält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err="1" smtClean="0">
                <a:solidFill>
                  <a:schemeClr val="accent2"/>
                </a:solidFill>
              </a:rPr>
              <a:t>r,T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wobei</a:t>
            </a:r>
            <a:r>
              <a:rPr lang="en-US" dirty="0"/>
              <a:t> </a:t>
            </a:r>
            <a:r>
              <a:rPr lang="en-US" i="1" dirty="0" smtClean="0"/>
              <a:t>r </a:t>
            </a:r>
            <a:r>
              <a:rPr lang="en-US" dirty="0" smtClean="0">
                <a:sym typeface="Symbol" charset="0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 smtClean="0"/>
              <a:t>T</a:t>
            </a:r>
          </a:p>
          <a:p>
            <a:pPr lvl="1">
              <a:defRPr/>
            </a:pPr>
            <a:endParaRPr lang="en-US" i="1" dirty="0" smtClean="0"/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Präzisierung – Multimengensemantik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Multimenge: Elemente sind </a:t>
            </a:r>
            <a:r>
              <a:rPr lang="de-DE" dirty="0" err="1" smtClean="0"/>
              <a:t>Tupel</a:t>
            </a:r>
            <a:r>
              <a:rPr lang="de-DE" dirty="0" smtClean="0"/>
              <a:t> (x, </a:t>
            </a:r>
            <a:r>
              <a:rPr lang="de-DE" dirty="0" err="1" smtClean="0"/>
              <a:t>k</a:t>
            </a:r>
            <a:r>
              <a:rPr lang="de-DE" dirty="0" smtClean="0"/>
              <a:t>), wobei </a:t>
            </a:r>
            <a:r>
              <a:rPr lang="de-DE" i="1" dirty="0" err="1" smtClean="0"/>
              <a:t>k</a:t>
            </a:r>
            <a:r>
              <a:rPr lang="de-DE" i="1" dirty="0" smtClean="0"/>
              <a:t> </a:t>
            </a:r>
            <a:r>
              <a:rPr lang="de-DE" i="1" dirty="0"/>
              <a:t>&gt; 0</a:t>
            </a:r>
            <a:r>
              <a:rPr lang="de-DE" dirty="0" smtClean="0"/>
              <a:t> einen Zähler darstellt, </a:t>
            </a:r>
          </a:p>
          <a:p>
            <a:r>
              <a:rPr lang="de-DE" i="1" dirty="0" err="1" smtClean="0"/>
              <a:t>Istream</a:t>
            </a:r>
            <a:r>
              <a:rPr lang="de-DE" i="1" dirty="0" smtClean="0"/>
              <a:t>(R)</a:t>
            </a:r>
            <a:r>
              <a:rPr lang="de-DE" dirty="0" smtClean="0"/>
              <a:t> := { </a:t>
            </a:r>
            <a:r>
              <a:rPr lang="de-DE" i="1" dirty="0" smtClean="0"/>
              <a:t>(x, m-</a:t>
            </a:r>
            <a:r>
              <a:rPr lang="de-DE" i="1" dirty="0" err="1" smtClean="0"/>
              <a:t>n</a:t>
            </a:r>
            <a:r>
              <a:rPr lang="de-DE" i="1" dirty="0" smtClean="0"/>
              <a:t>) </a:t>
            </a:r>
            <a:r>
              <a:rPr lang="de-DE" dirty="0" smtClean="0"/>
              <a:t>| </a:t>
            </a:r>
            <a:br>
              <a:rPr lang="de-DE" dirty="0" smtClean="0"/>
            </a:br>
            <a:r>
              <a:rPr lang="de-DE" dirty="0" smtClean="0"/>
              <a:t>					</a:t>
            </a:r>
            <a:r>
              <a:rPr lang="de-DE" i="1" dirty="0" smtClean="0"/>
              <a:t>(x, 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 smtClean="0"/>
              <a:t>R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i="1" dirty="0" smtClean="0"/>
              <a:t>(x, n)</a:t>
            </a:r>
            <a:r>
              <a:rPr lang="en-US" dirty="0" smtClean="0"/>
              <a:t>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 smtClean="0"/>
              <a:t>R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smtClean="0"/>
              <a:t>T-1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i="1" dirty="0" smtClean="0"/>
              <a:t>m-n &gt; 0</a:t>
            </a:r>
            <a:r>
              <a:rPr lang="en-US" dirty="0" smtClean="0"/>
              <a:t> }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     ⋃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     </a:t>
            </a:r>
            <a:r>
              <a:rPr lang="de-DE" dirty="0" smtClean="0"/>
              <a:t>{ </a:t>
            </a:r>
            <a:r>
              <a:rPr lang="de-DE" i="1" dirty="0" smtClean="0"/>
              <a:t>(</a:t>
            </a:r>
            <a:r>
              <a:rPr lang="de-DE" i="1" dirty="0"/>
              <a:t>x, </a:t>
            </a:r>
            <a:r>
              <a:rPr lang="de-DE" i="1" dirty="0" smtClean="0"/>
              <a:t>m)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		</a:t>
            </a:r>
            <a:r>
              <a:rPr lang="de-DE" i="1" dirty="0"/>
              <a:t>(x, </a:t>
            </a:r>
            <a:r>
              <a:rPr lang="de-DE" i="1" dirty="0" smtClean="0"/>
              <a:t>m) </a:t>
            </a:r>
            <a:r>
              <a:rPr lang="en-US" dirty="0">
                <a:sym typeface="Symbol" charset="0"/>
              </a:rPr>
              <a:t> </a:t>
            </a:r>
            <a:r>
              <a:rPr lang="en-US" i="1" dirty="0"/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		</a:t>
            </a:r>
            <a:r>
              <a:rPr lang="en-US" i="1" dirty="0"/>
              <a:t>(x, </a:t>
            </a:r>
            <a:r>
              <a:rPr lang="en-US" i="1" dirty="0" smtClean="0"/>
              <a:t>n)</a:t>
            </a:r>
            <a:r>
              <a:rPr lang="en-US" dirty="0" smtClean="0"/>
              <a:t> </a:t>
            </a:r>
            <a:r>
              <a:rPr lang="en-US" dirty="0">
                <a:sym typeface="Symbol" charset="0"/>
              </a:rPr>
              <a:t> </a:t>
            </a:r>
            <a:r>
              <a:rPr lang="en-US" i="1" dirty="0"/>
              <a:t>R</a:t>
            </a:r>
            <a:r>
              <a:rPr lang="en-US" i="1" dirty="0" smtClean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T-</a:t>
            </a:r>
            <a:r>
              <a:rPr lang="en-US" i="1" dirty="0" smtClean="0"/>
              <a:t>1</a:t>
            </a:r>
            <a:r>
              <a:rPr lang="en-US" dirty="0" smtClean="0"/>
              <a:t>  </a:t>
            </a:r>
            <a:r>
              <a:rPr lang="en-US" dirty="0"/>
              <a:t>}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2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D21FD-02FA-434F-B86D-0AC43E8C464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CQL: </a:t>
            </a:r>
            <a:r>
              <a:rPr lang="en-US" sz="3600" dirty="0" err="1" smtClean="0">
                <a:cs typeface="+mj-cs"/>
              </a:rPr>
              <a:t>Ansatz</a:t>
            </a:r>
            <a:endParaRPr lang="en-US" sz="3600" dirty="0" smtClean="0">
              <a:cs typeface="+mj-cs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Man </a:t>
            </a:r>
            <a:r>
              <a:rPr lang="en-US" dirty="0" err="1" smtClean="0">
                <a:cs typeface="+mn-cs"/>
              </a:rPr>
              <a:t>nehme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cs typeface="+mn-cs"/>
              </a:rPr>
              <a:t>relationale</a:t>
            </a:r>
            <a:r>
              <a:rPr lang="en-US" dirty="0" smtClean="0">
                <a:solidFill>
                  <a:srgbClr val="333399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cs typeface="+mn-cs"/>
              </a:rPr>
              <a:t>Anfragesprache</a:t>
            </a:r>
            <a:r>
              <a:rPr lang="en-US" dirty="0" smtClean="0">
                <a:solidFill>
                  <a:srgbClr val="333399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SQL und </a:t>
            </a:r>
            <a:r>
              <a:rPr lang="en-US" dirty="0" err="1" smtClean="0">
                <a:cs typeface="+mn-cs"/>
              </a:rPr>
              <a:t>ergänze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cs typeface="+mn-cs"/>
              </a:rPr>
              <a:t>Stromkonzept</a:t>
            </a:r>
            <a:endParaRPr lang="en-US" dirty="0" smtClean="0">
              <a:solidFill>
                <a:srgbClr val="333399"/>
              </a:solidFill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Man </a:t>
            </a:r>
            <a:r>
              <a:rPr lang="en-US" dirty="0" err="1" smtClean="0">
                <a:cs typeface="+mn-cs"/>
              </a:rPr>
              <a:t>kann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Ströme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anstelle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Relationen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referenzieren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err="1" smtClean="0"/>
              <a:t>Ströme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Fensterspezifikation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Relation </a:t>
            </a:r>
            <a:r>
              <a:rPr lang="en-US" dirty="0" err="1" smtClean="0"/>
              <a:t>konvertiert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(</a:t>
            </a:r>
            <a:r>
              <a:rPr lang="en-US" dirty="0" err="1" smtClean="0"/>
              <a:t>Standardfenster</a:t>
            </a:r>
            <a:r>
              <a:rPr lang="en-US" dirty="0" smtClean="0"/>
              <a:t>: [</a:t>
            </a:r>
            <a:r>
              <a:rPr lang="en-US" dirty="0" smtClean="0">
                <a:sym typeface="Symbol" charset="0"/>
              </a:rPr>
              <a:t>])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cs typeface="+mn-cs"/>
              </a:rPr>
              <a:t>Man </a:t>
            </a:r>
            <a:r>
              <a:rPr lang="en-US" dirty="0" err="1" smtClean="0">
                <a:cs typeface="+mn-cs"/>
              </a:rPr>
              <a:t>kann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Relationen</a:t>
            </a:r>
            <a:r>
              <a:rPr lang="en-US" dirty="0" smtClean="0">
                <a:cs typeface="+mn-cs"/>
              </a:rPr>
              <a:t> in </a:t>
            </a:r>
            <a:r>
              <a:rPr lang="en-US" dirty="0" err="1" smtClean="0">
                <a:cs typeface="+mn-cs"/>
              </a:rPr>
              <a:t>Ströme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konvertieren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err="1" smtClean="0"/>
              <a:t>Für</a:t>
            </a:r>
            <a:r>
              <a:rPr lang="en-US" dirty="0" smtClean="0"/>
              <a:t> “</a:t>
            </a:r>
            <a:r>
              <a:rPr lang="en-US" dirty="0" err="1" smtClean="0"/>
              <a:t>ausströmende</a:t>
            </a:r>
            <a:r>
              <a:rPr lang="en-US" dirty="0" smtClean="0"/>
              <a:t>” </a:t>
            </a:r>
            <a:r>
              <a:rPr lang="en-US" dirty="0" err="1" smtClean="0"/>
              <a:t>Ergebnismengen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Relationen</a:t>
            </a:r>
            <a:r>
              <a:rPr lang="en-US" dirty="0" smtClean="0"/>
              <a:t> (</a:t>
            </a:r>
            <a:r>
              <a:rPr lang="en-US" dirty="0" err="1" smtClean="0"/>
              <a:t>Konvertierung</a:t>
            </a:r>
            <a:r>
              <a:rPr lang="en-US" dirty="0" smtClean="0"/>
              <a:t> </a:t>
            </a:r>
            <a:r>
              <a:rPr lang="en-US" dirty="0" err="1" smtClean="0"/>
              <a:t>zurück</a:t>
            </a:r>
            <a:r>
              <a:rPr lang="en-US" dirty="0" smtClean="0"/>
              <a:t> in </a:t>
            </a:r>
            <a:r>
              <a:rPr lang="en-US" dirty="0" err="1" smtClean="0"/>
              <a:t>eine</a:t>
            </a:r>
            <a:r>
              <a:rPr lang="en-US" dirty="0" smtClean="0"/>
              <a:t> Relation)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DA742-9ED6-EB40-A680-8DB695D1EAB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Anfrageergebnis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zum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Zeitpunkt</a:t>
            </a:r>
            <a:r>
              <a:rPr lang="en-US" dirty="0" smtClean="0">
                <a:cs typeface="+mj-cs"/>
              </a:rPr>
              <a:t> </a:t>
            </a:r>
            <a:r>
              <a:rPr lang="en-US" i="1" dirty="0" smtClean="0">
                <a:cs typeface="+mj-cs"/>
              </a:rPr>
              <a:t>T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n-cs"/>
              </a:rPr>
              <a:t>Verwende</a:t>
            </a:r>
            <a:r>
              <a:rPr lang="en-US" dirty="0" smtClean="0">
                <a:cs typeface="+mn-cs"/>
              </a:rPr>
              <a:t> all </a:t>
            </a:r>
            <a:r>
              <a:rPr lang="en-US" dirty="0" err="1" smtClean="0">
                <a:cs typeface="+mn-cs"/>
              </a:rPr>
              <a:t>Relationen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Zeitpunkt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cs typeface="+mn-cs"/>
              </a:rPr>
              <a:t>T</a:t>
            </a:r>
          </a:p>
          <a:p>
            <a:pPr>
              <a:defRPr/>
            </a:pPr>
            <a:r>
              <a:rPr lang="en-US" dirty="0" err="1" smtClean="0">
                <a:cs typeface="+mn-cs"/>
              </a:rPr>
              <a:t>Verwende</a:t>
            </a:r>
            <a:r>
              <a:rPr lang="en-US" dirty="0" smtClean="0">
                <a:cs typeface="+mn-cs"/>
              </a:rPr>
              <a:t> all </a:t>
            </a:r>
            <a:r>
              <a:rPr lang="en-US" dirty="0" err="1" smtClean="0">
                <a:cs typeface="+mn-cs"/>
              </a:rPr>
              <a:t>Ströme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bis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Zeitpukt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cs typeface="+mn-cs"/>
              </a:rPr>
              <a:t>T</a:t>
            </a:r>
            <a:r>
              <a:rPr lang="en-US" dirty="0" smtClean="0">
                <a:cs typeface="+mn-cs"/>
              </a:rPr>
              <a:t>, in </a:t>
            </a:r>
            <a:r>
              <a:rPr lang="en-US" dirty="0" err="1" smtClean="0">
                <a:cs typeface="+mn-cs"/>
              </a:rPr>
              <a:t>eine</a:t>
            </a:r>
            <a:r>
              <a:rPr lang="en-US" dirty="0" smtClean="0">
                <a:cs typeface="+mn-cs"/>
              </a:rPr>
              <a:t> Relation </a:t>
            </a:r>
            <a:r>
              <a:rPr lang="en-US" dirty="0" err="1" smtClean="0">
                <a:cs typeface="+mn-cs"/>
              </a:rPr>
              <a:t>konvertiert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err="1" smtClean="0">
                <a:cs typeface="+mn-cs"/>
              </a:rPr>
              <a:t>Bestimme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relationales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Ergebnis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err="1" smtClean="0">
                <a:cs typeface="+mn-cs"/>
              </a:rPr>
              <a:t>Konvertiere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Ergebnis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ggf</a:t>
            </a:r>
            <a:r>
              <a:rPr lang="en-US" dirty="0" smtClean="0">
                <a:cs typeface="+mn-cs"/>
              </a:rPr>
              <a:t>. in </a:t>
            </a:r>
            <a:r>
              <a:rPr lang="en-US" dirty="0" err="1" smtClean="0">
                <a:cs typeface="+mn-cs"/>
              </a:rPr>
              <a:t>einen</a:t>
            </a:r>
            <a:r>
              <a:rPr lang="en-US" dirty="0" smtClean="0">
                <a:cs typeface="+mn-cs"/>
              </a:rPr>
              <a:t> Strom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9D968-4970-D444-9F19-4A0B4CCFCAD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Abstrakte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Semantik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Beispiel</a:t>
            </a:r>
            <a:r>
              <a:rPr lang="en-US" dirty="0" smtClean="0">
                <a:cs typeface="+mj-cs"/>
              </a:rPr>
              <a:t> 1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From O [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F [Rows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dirty="0" smtClean="0">
                <a:cs typeface="+mn-cs"/>
              </a:rPr>
              <a:t>Maximum-cost order fulfilled by each clerk in last 1000 fulfillments</a:t>
            </a:r>
            <a:endParaRPr lang="en-US" i="1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06DF-8250-0A4F-B4E4-2EE02DB89A46}" type="slidenum">
              <a:rPr lang="en-US"/>
              <a:pPr/>
              <a:t>3</a:t>
            </a:fld>
            <a:endParaRPr lang="en-US"/>
          </a:p>
        </p:txBody>
      </p:sp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Datenströme</a:t>
            </a:r>
            <a:r>
              <a:rPr lang="en-US" smtClean="0"/>
              <a:t>: Motivation</a:t>
            </a:r>
            <a:endParaRPr lang="en-US" dirty="0"/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2563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accent2"/>
                </a:solidFill>
              </a:rPr>
              <a:t>Traditionelle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DBMS</a:t>
            </a:r>
            <a:r>
              <a:rPr lang="en-US" dirty="0"/>
              <a:t> – </a:t>
            </a:r>
            <a:r>
              <a:rPr lang="en-US" dirty="0" err="1" smtClean="0"/>
              <a:t>Daten</a:t>
            </a:r>
            <a:r>
              <a:rPr lang="en-US" dirty="0" smtClean="0"/>
              <a:t> in </a:t>
            </a:r>
            <a:r>
              <a:rPr lang="en-US" dirty="0" err="1" smtClean="0"/>
              <a:t>endlichen</a:t>
            </a:r>
            <a:r>
              <a:rPr lang="en-US" dirty="0" smtClean="0"/>
              <a:t> </a:t>
            </a:r>
            <a:r>
              <a:rPr lang="en-US" dirty="0" err="1" smtClean="0"/>
              <a:t>persistenten</a:t>
            </a:r>
            <a:r>
              <a:rPr lang="en-US" dirty="0" smtClean="0"/>
              <a:t> </a:t>
            </a:r>
            <a:r>
              <a:rPr lang="en-US" dirty="0" err="1" smtClean="0"/>
              <a:t>Dateneinheiten</a:t>
            </a:r>
            <a:r>
              <a:rPr lang="en-US" dirty="0" smtClean="0"/>
              <a:t> </a:t>
            </a:r>
            <a:r>
              <a:rPr lang="en-US" dirty="0" err="1" smtClean="0"/>
              <a:t>gespeichert</a:t>
            </a:r>
            <a:r>
              <a:rPr lang="en-US" dirty="0" smtClean="0"/>
              <a:t> (</a:t>
            </a:r>
            <a:r>
              <a:rPr lang="en-US" dirty="0" err="1" smtClean="0"/>
              <a:t>Tabellen</a:t>
            </a:r>
            <a:r>
              <a:rPr lang="en-US" dirty="0" smtClean="0"/>
              <a:t>, XML-</a:t>
            </a:r>
            <a:r>
              <a:rPr lang="en-US" dirty="0" err="1" smtClean="0"/>
              <a:t>Dokumenten</a:t>
            </a:r>
            <a:r>
              <a:rPr lang="en-US" dirty="0" smtClean="0"/>
              <a:t>, …) </a:t>
            </a:r>
            <a:r>
              <a:rPr lang="en-US" dirty="0" err="1" smtClean="0"/>
              <a:t>ggf</a:t>
            </a:r>
            <a:r>
              <a:rPr lang="en-US" dirty="0" smtClean="0"/>
              <a:t>.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Anwendungszeit</a:t>
            </a:r>
            <a:r>
              <a:rPr lang="en-US" dirty="0" smtClean="0"/>
              <a:t>-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Systemzeitattributen</a:t>
            </a:r>
            <a:endParaRPr lang="en-US" dirty="0"/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dirty="0" err="1" smtClean="0">
                <a:solidFill>
                  <a:schemeClr val="accent2"/>
                </a:solidFill>
              </a:rPr>
              <a:t>Neue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Anwendungen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kontinuierliche</a:t>
            </a:r>
            <a:r>
              <a:rPr lang="en-US" dirty="0" smtClean="0"/>
              <a:t>, </a:t>
            </a:r>
            <a:r>
              <a:rPr lang="en-US" dirty="0" err="1" smtClean="0"/>
              <a:t>geordnete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tröme</a:t>
            </a:r>
            <a:r>
              <a:rPr lang="en-US" dirty="0" smtClean="0"/>
              <a:t> von </a:t>
            </a:r>
            <a:r>
              <a:rPr lang="en-US" dirty="0" err="1" smtClean="0"/>
              <a:t>Tupeln</a:t>
            </a:r>
            <a:r>
              <a:rPr lang="en-US" dirty="0" smtClean="0"/>
              <a:t> </a:t>
            </a:r>
            <a:r>
              <a:rPr lang="en-US" dirty="0" err="1" smtClean="0"/>
              <a:t>aufgefasst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IP-</a:t>
            </a:r>
            <a:r>
              <a:rPr lang="en-US" dirty="0" err="1" smtClean="0"/>
              <a:t>Netzwerkverbindungen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Telefonverbindungen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Finanzielle</a:t>
            </a:r>
            <a:r>
              <a:rPr lang="en-US" dirty="0" smtClean="0"/>
              <a:t> </a:t>
            </a:r>
            <a:r>
              <a:rPr lang="en-US" dirty="0" err="1" smtClean="0"/>
              <a:t>Transaktionen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Sensornetzwerkorganisation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z.B</a:t>
            </a:r>
            <a:r>
              <a:rPr lang="en-US" dirty="0" smtClean="0"/>
              <a:t>. in der </a:t>
            </a:r>
            <a:r>
              <a:rPr lang="en-US" dirty="0" err="1" smtClean="0"/>
              <a:t>Produktion</a:t>
            </a:r>
            <a:r>
              <a:rPr lang="en-US" dirty="0" smtClean="0"/>
              <a:t>,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Produkt</a:t>
            </a:r>
            <a:r>
              <a:rPr lang="en-US" dirty="0"/>
              <a:t>,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 smtClean="0"/>
              <a:t>Krankenhaus</a:t>
            </a:r>
            <a:r>
              <a:rPr lang="en-US" dirty="0" smtClean="0"/>
              <a:t>, …)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Weblogs und </a:t>
            </a:r>
            <a:r>
              <a:rPr lang="en-US" dirty="0" err="1" smtClean="0"/>
              <a:t>Klickströme</a:t>
            </a:r>
            <a:r>
              <a:rPr lang="en-US" dirty="0" smtClean="0"/>
              <a:t> (clickstreams)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Internet der Dinge (Internet of things)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1EA5-99D9-9443-8914-CE2429124A9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54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Abstrakte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Semantik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Beispiel</a:t>
            </a:r>
            <a:r>
              <a:rPr lang="en-US" dirty="0" smtClean="0">
                <a:cs typeface="+mj-cs"/>
              </a:rPr>
              <a:t> 1</a:t>
            </a:r>
          </a:p>
        </p:txBody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From O [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F [Rows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en-US" dirty="0" err="1" smtClean="0">
                <a:cs typeface="+mn-cs"/>
              </a:rPr>
              <a:t>Zum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Zeitpunkt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cs typeface="+mn-cs"/>
              </a:rPr>
              <a:t>T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Ganzer</a:t>
            </a:r>
            <a:r>
              <a:rPr lang="en-US" dirty="0" smtClean="0">
                <a:cs typeface="+mn-cs"/>
              </a:rPr>
              <a:t> Strom </a:t>
            </a:r>
            <a:r>
              <a:rPr lang="en-US" i="1" dirty="0" smtClean="0">
                <a:cs typeface="+mn-cs"/>
              </a:rPr>
              <a:t>O</a:t>
            </a:r>
            <a:r>
              <a:rPr lang="en-US" dirty="0" smtClean="0">
                <a:cs typeface="+mn-cs"/>
              </a:rPr>
              <a:t> und die </a:t>
            </a:r>
            <a:r>
              <a:rPr lang="en-US" dirty="0" err="1" smtClean="0">
                <a:cs typeface="+mn-cs"/>
              </a:rPr>
              <a:t>letzten</a:t>
            </a:r>
            <a:r>
              <a:rPr lang="en-US" dirty="0" smtClean="0">
                <a:cs typeface="+mn-cs"/>
              </a:rPr>
              <a:t> 1000 </a:t>
            </a:r>
            <a:r>
              <a:rPr lang="en-US" dirty="0" err="1" smtClean="0">
                <a:cs typeface="+mn-cs"/>
              </a:rPr>
              <a:t>Tupel</a:t>
            </a:r>
            <a:r>
              <a:rPr lang="en-US" dirty="0" smtClean="0">
                <a:cs typeface="+mn-cs"/>
              </a:rPr>
              <a:t> von </a:t>
            </a:r>
            <a:r>
              <a:rPr lang="en-US" i="1" dirty="0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als</a:t>
            </a:r>
            <a:r>
              <a:rPr lang="en-US" dirty="0" smtClean="0">
                <a:cs typeface="+mn-cs"/>
              </a:rPr>
              <a:t> Relation</a:t>
            </a:r>
          </a:p>
          <a:p>
            <a:pPr>
              <a:spcBef>
                <a:spcPct val="30000"/>
              </a:spcBef>
              <a:defRPr/>
            </a:pPr>
            <a:r>
              <a:rPr lang="en-US" dirty="0" err="1" smtClean="0">
                <a:cs typeface="+mn-cs"/>
              </a:rPr>
              <a:t>Evaluiere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Anfrage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aktualisiere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Ergebnisrelation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Zeitpunkt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cs typeface="+mn-cs"/>
              </a:rPr>
              <a:t>T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EBA6C-142E-664E-B486-17C2C23712A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81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Abstrakte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Semantik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Beispiel</a:t>
            </a:r>
            <a:r>
              <a:rPr lang="en-US" dirty="0" smtClean="0">
                <a:cs typeface="+mj-cs"/>
              </a:rPr>
              <a:t> 1</a:t>
            </a:r>
          </a:p>
        </p:txBody>
      </p:sp>
      <p:sp>
        <p:nvSpPr>
          <p:cNvPr id="281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Istream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))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From O [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F [Rows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: </a:t>
            </a:r>
            <a:r>
              <a:rPr lang="en-US" dirty="0" err="1"/>
              <a:t>Ganzer</a:t>
            </a:r>
            <a:r>
              <a:rPr lang="en-US" dirty="0"/>
              <a:t> Strom </a:t>
            </a:r>
            <a:r>
              <a:rPr lang="en-US" i="1" dirty="0"/>
              <a:t>O</a:t>
            </a:r>
            <a:r>
              <a:rPr lang="en-US" dirty="0"/>
              <a:t> und die </a:t>
            </a:r>
            <a:r>
              <a:rPr lang="en-US" dirty="0" err="1"/>
              <a:t>letzten</a:t>
            </a:r>
            <a:r>
              <a:rPr lang="en-US" dirty="0"/>
              <a:t> 1000 </a:t>
            </a:r>
            <a:r>
              <a:rPr lang="en-US" dirty="0" err="1"/>
              <a:t>Tupel</a:t>
            </a:r>
            <a:r>
              <a:rPr lang="en-US" dirty="0"/>
              <a:t> von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Relation</a:t>
            </a:r>
          </a:p>
          <a:p>
            <a:pPr>
              <a:spcBef>
                <a:spcPct val="30000"/>
              </a:spcBef>
              <a:defRPr/>
            </a:pPr>
            <a:r>
              <a:rPr lang="en-US" dirty="0" err="1" smtClean="0"/>
              <a:t>Evaluiere</a:t>
            </a:r>
            <a:r>
              <a:rPr lang="en-US" dirty="0" smtClean="0"/>
              <a:t> </a:t>
            </a:r>
            <a:r>
              <a:rPr lang="en-US" dirty="0" err="1"/>
              <a:t>Anfrage</a:t>
            </a:r>
            <a:r>
              <a:rPr lang="en-US" dirty="0"/>
              <a:t>, </a:t>
            </a:r>
            <a:r>
              <a:rPr lang="en-US" dirty="0" err="1"/>
              <a:t>aktualisiere</a:t>
            </a:r>
            <a:r>
              <a:rPr lang="en-US" dirty="0"/>
              <a:t> </a:t>
            </a:r>
            <a:r>
              <a:rPr lang="en-US" dirty="0" err="1"/>
              <a:t>Ergebnisrelation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pPr>
              <a:spcBef>
                <a:spcPct val="30000"/>
              </a:spcBef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Streamed result: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Neues</a:t>
            </a:r>
            <a:r>
              <a:rPr lang="en-US" dirty="0" smtClean="0">
                <a:cs typeface="+mn-cs"/>
              </a:rPr>
              <a:t> Element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(&lt;</a:t>
            </a:r>
            <a:r>
              <a:rPr lang="en-US" dirty="0" err="1" smtClean="0">
                <a:solidFill>
                  <a:schemeClr val="accent2"/>
                </a:solidFill>
                <a:cs typeface="+mn-cs"/>
              </a:rPr>
              <a:t>clerk,max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&gt;,T)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wenn</a:t>
            </a:r>
            <a:r>
              <a:rPr lang="en-US" dirty="0" smtClean="0">
                <a:cs typeface="+mn-cs"/>
              </a:rPr>
              <a:t>&lt;</a:t>
            </a:r>
            <a:r>
              <a:rPr lang="en-US" dirty="0" err="1" smtClean="0">
                <a:cs typeface="+mn-cs"/>
              </a:rPr>
              <a:t>clerk,max</a:t>
            </a:r>
            <a:r>
              <a:rPr lang="en-US" dirty="0" smtClean="0">
                <a:cs typeface="+mn-cs"/>
              </a:rPr>
              <a:t>&gt; </a:t>
            </a:r>
            <a:r>
              <a:rPr lang="en-US" dirty="0" err="1" smtClean="0">
                <a:cs typeface="+mn-cs"/>
              </a:rPr>
              <a:t>sich</a:t>
            </a:r>
            <a:r>
              <a:rPr lang="en-US" dirty="0" smtClean="0">
                <a:cs typeface="+mn-cs"/>
              </a:rPr>
              <a:t> in </a:t>
            </a:r>
            <a:r>
              <a:rPr lang="en-US" i="1" dirty="0" smtClean="0">
                <a:cs typeface="+mn-cs"/>
              </a:rPr>
              <a:t>T</a:t>
            </a:r>
            <a:r>
              <a:rPr lang="en-US" i="1" dirty="0" smtClean="0">
                <a:cs typeface="Arial" charset="0"/>
              </a:rPr>
              <a:t>–1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ändert</a:t>
            </a:r>
            <a:endParaRPr lang="en-US" i="1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936C-6F4B-E649-BC73-060CCB99D7B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Abstrakte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Semantik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Beispiel</a:t>
            </a:r>
            <a:r>
              <a:rPr lang="en-US" dirty="0" smtClean="0">
                <a:cs typeface="+mj-cs"/>
              </a:rPr>
              <a:t> 2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  <a:sym typeface="Symbol" charset="0"/>
              </a:rPr>
              <a:t>Relation 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(stock, price)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Select stock,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Avg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(price)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From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 [Range 1 Day]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Group By stock</a:t>
            </a: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  <a:sym typeface="Symbol" charset="0"/>
              </a:rPr>
              <a:t>Average price over last day for each stock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ECEE7-1ACC-404E-B3FF-32A681F041A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Abstrakte</a:t>
            </a:r>
            <a:r>
              <a:rPr lang="en-US" dirty="0"/>
              <a:t> </a:t>
            </a:r>
            <a:r>
              <a:rPr lang="en-US" dirty="0" err="1"/>
              <a:t>Semantik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2</a:t>
            </a:r>
            <a:endParaRPr lang="en-US" dirty="0" smtClean="0">
              <a:cs typeface="+mj-cs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  <a:sym typeface="Symbol" charset="0"/>
              </a:rPr>
              <a:t>Relation 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(stock, price)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Select stock,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Avg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(price)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From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) [Range 1 Day]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  <a:sym typeface="Symbol" charset="0"/>
              </a:rPr>
              <a:t>  Group By stock</a:t>
            </a:r>
          </a:p>
          <a:p>
            <a:pPr marL="0" indent="0">
              <a:buNone/>
              <a:defRPr/>
            </a:pPr>
            <a:r>
              <a:rPr lang="en-US" dirty="0">
                <a:sym typeface="Symbol" charset="0"/>
              </a:rPr>
              <a:t>Average price over last day for each stock</a:t>
            </a:r>
          </a:p>
          <a:p>
            <a:pPr>
              <a:defRPr/>
            </a:pPr>
            <a:r>
              <a:rPr lang="en-US" i="1" dirty="0" err="1" smtClean="0">
                <a:cs typeface="+mn-cs"/>
                <a:sym typeface="Symbol" charset="0"/>
              </a:rPr>
              <a:t>Istream</a:t>
            </a:r>
            <a:r>
              <a:rPr lang="en-US" i="1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liefert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Historie</a:t>
            </a:r>
            <a:r>
              <a:rPr lang="en-US" dirty="0" smtClean="0">
                <a:cs typeface="+mn-cs"/>
                <a:sym typeface="Symbol" charset="0"/>
              </a:rPr>
              <a:t> von </a:t>
            </a:r>
            <a:r>
              <a:rPr lang="en-US" i="1" dirty="0" err="1" smtClean="0">
                <a:cs typeface="+mn-cs"/>
                <a:sym typeface="Symbol" charset="0"/>
              </a:rPr>
              <a:t>CurPrice</a:t>
            </a:r>
            <a:r>
              <a:rPr lang="en-US" dirty="0" smtClean="0">
                <a:cs typeface="+mn-cs"/>
                <a:sym typeface="Symbol" charset="0"/>
              </a:rPr>
              <a:t> </a:t>
            </a:r>
          </a:p>
          <a:p>
            <a:pPr>
              <a:defRPr/>
            </a:pPr>
            <a:r>
              <a:rPr lang="en-US" dirty="0" err="1" smtClean="0">
                <a:cs typeface="+mn-cs"/>
                <a:sym typeface="Symbol" charset="0"/>
              </a:rPr>
              <a:t>Lege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Fenster</a:t>
            </a:r>
            <a:r>
              <a:rPr lang="en-US" dirty="0" smtClean="0">
                <a:cs typeface="+mn-cs"/>
                <a:sym typeface="Symbol" charset="0"/>
              </a:rPr>
              <a:t> auf </a:t>
            </a:r>
            <a:r>
              <a:rPr lang="en-US" dirty="0" err="1" smtClean="0">
                <a:cs typeface="+mn-cs"/>
                <a:sym typeface="Symbol" charset="0"/>
              </a:rPr>
              <a:t>Historie</a:t>
            </a:r>
            <a:r>
              <a:rPr lang="en-US" dirty="0" smtClean="0">
                <a:cs typeface="+mn-cs"/>
                <a:sym typeface="Symbol" charset="0"/>
              </a:rPr>
              <a:t>, </a:t>
            </a:r>
            <a:r>
              <a:rPr lang="en-US" dirty="0" err="1" smtClean="0">
                <a:cs typeface="+mn-cs"/>
                <a:sym typeface="Symbol" charset="0"/>
              </a:rPr>
              <a:t>hier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genau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ein</a:t>
            </a:r>
            <a:r>
              <a:rPr lang="en-US" dirty="0" smtClean="0">
                <a:cs typeface="+mn-cs"/>
                <a:sym typeface="Symbol" charset="0"/>
              </a:rPr>
              <a:t> Tag, </a:t>
            </a:r>
            <a:r>
              <a:rPr lang="en-US" dirty="0" err="1" smtClean="0">
                <a:cs typeface="+mn-cs"/>
                <a:sym typeface="Symbol" charset="0"/>
              </a:rPr>
              <a:t>damit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zurück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zur</a:t>
            </a:r>
            <a:r>
              <a:rPr lang="en-US" dirty="0" smtClean="0">
                <a:cs typeface="+mn-cs"/>
                <a:sym typeface="Symbol" charset="0"/>
              </a:rPr>
              <a:t> Relation, </a:t>
            </a:r>
            <a:r>
              <a:rPr lang="en-US" dirty="0" err="1" smtClean="0">
                <a:cs typeface="+mn-cs"/>
                <a:sym typeface="Symbol" charset="0"/>
              </a:rPr>
              <a:t>dann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gruppieren</a:t>
            </a:r>
            <a:r>
              <a:rPr lang="en-US" dirty="0" smtClean="0">
                <a:cs typeface="+mn-cs"/>
                <a:sym typeface="Symbol" charset="0"/>
              </a:rPr>
              <a:t> und </a:t>
            </a:r>
            <a:r>
              <a:rPr lang="en-US" dirty="0" err="1" smtClean="0">
                <a:cs typeface="+mn-cs"/>
                <a:sym typeface="Symbol" charset="0"/>
              </a:rPr>
              <a:t>aggregieren</a:t>
            </a:r>
            <a:endParaRPr lang="en-US" dirty="0" smtClean="0"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7D264-B9E2-7F42-9C37-DA214104F2C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Annahmen</a:t>
            </a:r>
            <a:endParaRPr lang="en-US" dirty="0" smtClean="0">
              <a:cs typeface="+mj-cs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dirty="0" err="1" smtClean="0">
                <a:cs typeface="+mn-cs"/>
              </a:rPr>
              <a:t>Aktualisierungen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Relationen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beinhalten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Zeitstempel</a:t>
            </a: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altLang="ja-JP" dirty="0" err="1" smtClean="0">
                <a:cs typeface="+mn-cs"/>
              </a:rPr>
              <a:t>Gutmütige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Ströme</a:t>
            </a:r>
            <a:r>
              <a:rPr lang="en-US" dirty="0" smtClean="0">
                <a:cs typeface="+mn-cs"/>
              </a:rPr>
              <a:t> und </a:t>
            </a:r>
            <a:r>
              <a:rPr lang="en-US" dirty="0" err="1" smtClean="0">
                <a:cs typeface="+mn-cs"/>
              </a:rPr>
              <a:t>Relationenänderungen</a:t>
            </a:r>
            <a:r>
              <a:rPr lang="en-US" dirty="0" smtClean="0">
                <a:cs typeface="+mn-cs"/>
              </a:rPr>
              <a:t>:</a:t>
            </a:r>
          </a:p>
          <a:p>
            <a:pPr lvl="1">
              <a:lnSpc>
                <a:spcPct val="95000"/>
              </a:lnSpc>
              <a:buFontTx/>
              <a:buChar char="•"/>
              <a:defRPr/>
            </a:pPr>
            <a:r>
              <a:rPr lang="en-US" dirty="0" err="1" smtClean="0"/>
              <a:t>Ankunft</a:t>
            </a:r>
            <a:r>
              <a:rPr lang="en-US" dirty="0" smtClean="0"/>
              <a:t> in der </a:t>
            </a:r>
            <a:r>
              <a:rPr lang="en-US" dirty="0" err="1" smtClean="0"/>
              <a:t>richtigen</a:t>
            </a:r>
            <a:r>
              <a:rPr lang="en-US" dirty="0" smtClean="0"/>
              <a:t> </a:t>
            </a:r>
            <a:r>
              <a:rPr lang="en-US" dirty="0" err="1" smtClean="0"/>
              <a:t>Reihenfolge</a:t>
            </a:r>
            <a:endParaRPr lang="en-US" dirty="0" smtClean="0"/>
          </a:p>
          <a:p>
            <a:pPr lvl="1">
              <a:lnSpc>
                <a:spcPct val="95000"/>
              </a:lnSpc>
              <a:buFontTx/>
              <a:buChar char="•"/>
              <a:defRPr/>
            </a:pPr>
            <a:r>
              <a:rPr lang="en-US" dirty="0" err="1" smtClean="0"/>
              <a:t>Keine</a:t>
            </a:r>
            <a:r>
              <a:rPr lang="en-US" dirty="0" smtClean="0"/>
              <a:t> “</a:t>
            </a:r>
            <a:r>
              <a:rPr lang="en-US" dirty="0" err="1" smtClean="0"/>
              <a:t>Verzögerung</a:t>
            </a:r>
            <a:r>
              <a:rPr lang="en-US" dirty="0" smtClean="0"/>
              <a:t>”, </a:t>
            </a:r>
            <a:r>
              <a:rPr lang="en-US" dirty="0" err="1" smtClean="0"/>
              <a:t>d.h</a:t>
            </a:r>
            <a:r>
              <a:rPr lang="en-US" dirty="0" smtClean="0"/>
              <a:t>.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langen</a:t>
            </a:r>
            <a:r>
              <a:rPr lang="en-US" dirty="0" smtClean="0"/>
              <a:t> </a:t>
            </a:r>
            <a:r>
              <a:rPr lang="en-US" dirty="0" err="1" smtClean="0"/>
              <a:t>Pausen</a:t>
            </a:r>
            <a:r>
              <a:rPr lang="en-US" dirty="0" smtClean="0"/>
              <a:t> und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der </a:t>
            </a:r>
            <a:r>
              <a:rPr lang="en-US" dirty="0" err="1" smtClean="0"/>
              <a:t>Verarbeitung</a:t>
            </a:r>
            <a:r>
              <a:rPr lang="en-US" dirty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alten</a:t>
            </a:r>
            <a:r>
              <a:rPr lang="en-US" dirty="0" smtClean="0"/>
              <a:t> </a:t>
            </a:r>
            <a:r>
              <a:rPr lang="en-US" dirty="0" err="1" smtClean="0"/>
              <a:t>Zeitstempeln</a:t>
            </a:r>
            <a:r>
              <a:rPr lang="en-US" dirty="0" smtClean="0"/>
              <a:t> </a:t>
            </a:r>
            <a:r>
              <a:rPr lang="en-US" dirty="0" err="1" smtClean="0"/>
              <a:t>weiter</a:t>
            </a:r>
            <a:endParaRPr lang="en-US" dirty="0" smtClean="0"/>
          </a:p>
          <a:p>
            <a:pPr>
              <a:lnSpc>
                <a:spcPct val="95000"/>
              </a:lnSpc>
              <a:defRPr/>
            </a:pPr>
            <a:r>
              <a:rPr lang="en-US" dirty="0" smtClean="0">
                <a:cs typeface="+mn-cs"/>
              </a:rPr>
              <a:t>“</a:t>
            </a:r>
            <a:r>
              <a:rPr lang="en-US" dirty="0" err="1" smtClean="0">
                <a:cs typeface="+mn-cs"/>
              </a:rPr>
              <a:t>Missliches</a:t>
            </a:r>
            <a:r>
              <a:rPr lang="en-US" dirty="0" smtClean="0">
                <a:cs typeface="+mn-cs"/>
              </a:rPr>
              <a:t>” </a:t>
            </a:r>
            <a:r>
              <a:rPr lang="en-US" dirty="0" err="1" smtClean="0">
                <a:cs typeface="+mn-cs"/>
              </a:rPr>
              <a:t>Verhalten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separat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behandelt</a:t>
            </a:r>
            <a:r>
              <a:rPr lang="en-US" dirty="0" smtClean="0">
                <a:cs typeface="+mn-cs"/>
              </a:rPr>
              <a:t>, </a:t>
            </a:r>
            <a:br>
              <a:rPr lang="en-US" dirty="0" smtClean="0">
                <a:cs typeface="+mn-cs"/>
              </a:rPr>
            </a:br>
            <a:r>
              <a:rPr lang="en-US" dirty="0" err="1" smtClean="0">
                <a:cs typeface="+mn-cs"/>
              </a:rPr>
              <a:t>nicht</a:t>
            </a:r>
            <a:r>
              <a:rPr lang="en-US" dirty="0" smtClean="0">
                <a:cs typeface="+mn-cs"/>
              </a:rPr>
              <a:t> in der </a:t>
            </a:r>
            <a:r>
              <a:rPr lang="en-US" dirty="0" err="1" smtClean="0">
                <a:cs typeface="+mn-cs"/>
              </a:rPr>
              <a:t>Anfragesprache</a:t>
            </a:r>
            <a:endParaRPr lang="en-US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Einfachstes Szenario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Systemuhr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automatischen</a:t>
            </a:r>
            <a:r>
              <a:rPr lang="en-US" dirty="0"/>
              <a:t> </a:t>
            </a:r>
            <a:r>
              <a:rPr lang="en-US" dirty="0" err="1"/>
              <a:t>Assoziation</a:t>
            </a:r>
            <a:r>
              <a:rPr lang="en-US" dirty="0"/>
              <a:t> von </a:t>
            </a:r>
            <a:r>
              <a:rPr lang="en-US" dirty="0" err="1" smtClean="0"/>
              <a:t>Zeitstempeln</a:t>
            </a:r>
            <a:r>
              <a:rPr lang="en-US" dirty="0" smtClean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Eintritt</a:t>
            </a:r>
            <a:r>
              <a:rPr lang="en-US" dirty="0"/>
              <a:t> von </a:t>
            </a:r>
            <a:r>
              <a:rPr lang="en-US" dirty="0" err="1"/>
              <a:t>Tupeln</a:t>
            </a:r>
            <a:r>
              <a:rPr lang="en-US" dirty="0"/>
              <a:t> in das </a:t>
            </a:r>
            <a:r>
              <a:rPr lang="en-US" dirty="0" smtClean="0"/>
              <a:t>DSMS (</a:t>
            </a:r>
            <a:r>
              <a:rPr lang="en-US" dirty="0" err="1" smtClean="0"/>
              <a:t>Systemzeit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5000"/>
              </a:lnSpc>
              <a:defRPr/>
            </a:pPr>
            <a:r>
              <a:rPr lang="en-US" dirty="0" err="1"/>
              <a:t>Ergebnistupel</a:t>
            </a:r>
            <a:r>
              <a:rPr lang="en-US" dirty="0"/>
              <a:t> </a:t>
            </a:r>
            <a:r>
              <a:rPr lang="en-US" dirty="0" err="1"/>
              <a:t>basieren</a:t>
            </a:r>
            <a:r>
              <a:rPr lang="en-US" dirty="0"/>
              <a:t> </a:t>
            </a:r>
            <a:r>
              <a:rPr lang="en-US" dirty="0" smtClean="0"/>
              <a:t>auf </a:t>
            </a:r>
            <a:r>
              <a:rPr lang="en-US" dirty="0" err="1" smtClean="0"/>
              <a:t>Systemzeit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95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Komplexeres Szenario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Zeitstempel repräsentieren Anwendungszeit, außerhalb des DSMS vergeben</a:t>
            </a:r>
          </a:p>
          <a:p>
            <a:pPr lvl="1"/>
            <a:r>
              <a:rPr lang="de-DE" dirty="0" err="1" smtClean="0"/>
              <a:t>Tupel</a:t>
            </a:r>
            <a:r>
              <a:rPr lang="de-DE" dirty="0" smtClean="0"/>
              <a:t> können außerhalb der Reihenfolge im DSMS ankommen</a:t>
            </a:r>
          </a:p>
          <a:p>
            <a:pPr lvl="1"/>
            <a:r>
              <a:rPr lang="de-DE" dirty="0" smtClean="0"/>
              <a:t>Eventuell kommen viele „neuere“ </a:t>
            </a:r>
            <a:r>
              <a:rPr lang="de-DE" dirty="0" err="1" smtClean="0"/>
              <a:t>Tupel</a:t>
            </a:r>
            <a:r>
              <a:rPr lang="de-DE" dirty="0" smtClean="0"/>
              <a:t> bevor </a:t>
            </a:r>
            <a:r>
              <a:rPr lang="de-DE" dirty="0" err="1" smtClean="0"/>
              <a:t>Tupel</a:t>
            </a:r>
            <a:r>
              <a:rPr lang="de-DE" dirty="0" smtClean="0"/>
              <a:t> mit alten Zeitstempeln kommen</a:t>
            </a:r>
          </a:p>
          <a:p>
            <a:r>
              <a:rPr lang="de-DE" dirty="0" smtClean="0"/>
              <a:t>Anfrageergebnisse in Anwendungszeit</a:t>
            </a:r>
          </a:p>
          <a:p>
            <a:endParaRPr lang="de-DE" dirty="0" smtClean="0"/>
          </a:p>
          <a:p>
            <a:r>
              <a:rPr lang="de-DE" dirty="0" smtClean="0"/>
              <a:t>In CQL nicht von Sprachsemantik erfasst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8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Stromanfragesprache 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CQL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Benchmark</a:t>
                </a:r>
                <a:br>
                  <a:rPr lang="de-DE" sz="2000" dirty="0" smtClean="0"/>
                </a:br>
                <a:r>
                  <a:rPr lang="de-DE" sz="2000" dirty="0" smtClean="0"/>
                  <a:t>Linear Road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52119" y="2708921"/>
            <a:ext cx="3168353" cy="2258372"/>
            <a:chOff x="5652107" y="2709169"/>
            <a:chExt cx="3168469" cy="2258856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52107" y="2709169"/>
              <a:ext cx="3168469" cy="69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Begrenzter Speicher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und Approximation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72815"/>
            <a:ext cx="3855690" cy="1343448"/>
            <a:chOff x="2876550" y="1772815"/>
            <a:chExt cx="3855690" cy="134344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772815"/>
              <a:ext cx="3733275" cy="1196378"/>
              <a:chOff x="2474518" y="3974025"/>
              <a:chExt cx="3733652" cy="1196889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42232" y="3974025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Stromkonzept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0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8574C-8AC1-0546-B7CF-016CB80CF93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54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Konkrete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Sprache</a:t>
            </a:r>
            <a:r>
              <a:rPr lang="en-US" dirty="0" smtClean="0">
                <a:cs typeface="+mj-cs"/>
              </a:rPr>
              <a:t> – CQL</a:t>
            </a:r>
          </a:p>
        </p:txBody>
      </p:sp>
      <p:sp>
        <p:nvSpPr>
          <p:cNvPr id="354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n-cs"/>
              </a:rPr>
              <a:t>Relationale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Anfragesprache</a:t>
            </a:r>
            <a:r>
              <a:rPr lang="en-US" dirty="0" smtClean="0">
                <a:cs typeface="+mn-cs"/>
              </a:rPr>
              <a:t>: SQL </a:t>
            </a:r>
          </a:p>
          <a:p>
            <a:pPr>
              <a:defRPr/>
            </a:pPr>
            <a:r>
              <a:rPr lang="en-US" dirty="0" err="1" smtClean="0">
                <a:cs typeface="+mn-cs"/>
              </a:rPr>
              <a:t>Fensterspezifikationssprache</a:t>
            </a:r>
            <a:r>
              <a:rPr lang="en-US" dirty="0" smtClean="0">
                <a:cs typeface="+mn-cs"/>
              </a:rPr>
              <a:t> von SQL:2011</a:t>
            </a:r>
          </a:p>
          <a:p>
            <a:pPr lvl="1">
              <a:defRPr/>
            </a:pPr>
            <a:r>
              <a:rPr lang="en-US" dirty="0" err="1" smtClean="0"/>
              <a:t>Tupelbasierte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Zeitbasierte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Partitionierende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US" dirty="0" smtClean="0"/>
          </a:p>
          <a:p>
            <a:pPr>
              <a:defRPr/>
            </a:pPr>
            <a:r>
              <a:rPr lang="en-US" dirty="0" err="1" smtClean="0">
                <a:cs typeface="+mn-cs"/>
              </a:rPr>
              <a:t>Einfaches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Stichproben-Konstrukt</a:t>
            </a:r>
            <a:r>
              <a:rPr lang="en-US" dirty="0" smtClean="0">
                <a:cs typeface="+mn-cs"/>
              </a:rPr>
              <a:t>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X%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Sample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endParaRPr lang="en-US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EE715-32BE-6F44-A003-A8DA61626C1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01960"/>
            <a:ext cx="7772400" cy="10668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Die </a:t>
            </a:r>
            <a:r>
              <a:rPr lang="en-US" sz="3600" dirty="0" err="1" smtClean="0">
                <a:cs typeface="+mj-cs"/>
              </a:rPr>
              <a:t>einfachste</a:t>
            </a:r>
            <a:r>
              <a:rPr lang="en-US" sz="3600" dirty="0" smtClean="0">
                <a:cs typeface="+mj-cs"/>
              </a:rPr>
              <a:t> CQL-</a:t>
            </a:r>
            <a:r>
              <a:rPr lang="en-US" sz="3600" dirty="0" err="1" smtClean="0">
                <a:cs typeface="+mj-cs"/>
              </a:rPr>
              <a:t>Anfrage</a:t>
            </a:r>
            <a:endParaRPr lang="en-US" sz="3600" dirty="0" smtClean="0">
              <a:cs typeface="+mj-cs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975"/>
            <a:ext cx="8147248" cy="49688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3200" dirty="0" smtClean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3200" dirty="0" smtClean="0">
                <a:solidFill>
                  <a:schemeClr val="accent2"/>
                </a:solidFill>
                <a:cs typeface="+mn-cs"/>
              </a:rPr>
              <a:t> From </a:t>
            </a:r>
            <a:r>
              <a:rPr lang="en-US" sz="3200" dirty="0" err="1" smtClean="0">
                <a:solidFill>
                  <a:schemeClr val="accent2"/>
                </a:solidFill>
                <a:cs typeface="+mn-cs"/>
              </a:rPr>
              <a:t>Strm</a:t>
            </a:r>
            <a:endParaRPr lang="en-US" sz="3200" dirty="0" smtClean="0">
              <a:solidFill>
                <a:schemeClr val="accent2"/>
              </a:solidFill>
              <a:cs typeface="+mn-cs"/>
            </a:endParaRPr>
          </a:p>
          <a:p>
            <a:pPr marL="0" indent="0">
              <a:spcBef>
                <a:spcPct val="90000"/>
              </a:spcBef>
              <a:buNone/>
              <a:defRPr/>
            </a:pPr>
            <a:r>
              <a:rPr lang="en-US" dirty="0" err="1" smtClean="0">
                <a:cs typeface="+mn-cs"/>
              </a:rPr>
              <a:t>Erzeugt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einen</a:t>
            </a:r>
            <a:r>
              <a:rPr lang="en-US" dirty="0" smtClean="0">
                <a:cs typeface="+mn-cs"/>
              </a:rPr>
              <a:t> Strom </a:t>
            </a:r>
            <a:r>
              <a:rPr lang="en-US" dirty="0" err="1" smtClean="0">
                <a:cs typeface="+mn-cs"/>
              </a:rPr>
              <a:t>als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Kopie</a:t>
            </a:r>
            <a:r>
              <a:rPr lang="en-US" dirty="0" smtClean="0">
                <a:cs typeface="+mn-cs"/>
              </a:rPr>
              <a:t> von </a:t>
            </a:r>
            <a:r>
              <a:rPr lang="en-US" i="1" dirty="0" err="1" smtClean="0">
                <a:cs typeface="+mn-cs"/>
              </a:rPr>
              <a:t>Strm</a:t>
            </a:r>
            <a:r>
              <a:rPr lang="en-US" i="1" dirty="0" smtClean="0">
                <a:cs typeface="+mn-cs"/>
              </a:rPr>
              <a:t> 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err="1" smtClean="0"/>
              <a:t>Standardfenster</a:t>
            </a:r>
            <a:r>
              <a:rPr lang="en-US" dirty="0" smtClean="0"/>
              <a:t> [</a:t>
            </a:r>
            <a:r>
              <a:rPr lang="en-US" dirty="0" smtClean="0">
                <a:sym typeface="Symbol" charset="0"/>
              </a:rPr>
              <a:t>]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en-US" i="1" dirty="0" err="1" smtClean="0">
                <a:sym typeface="Symbol" charset="0"/>
              </a:rPr>
              <a:t>Strm</a:t>
            </a:r>
            <a:endParaRPr lang="en-US" i="1" dirty="0" smtClean="0">
              <a:sym typeface="Symbol" charset="0"/>
            </a:endParaRPr>
          </a:p>
          <a:p>
            <a:pPr>
              <a:defRPr/>
            </a:pPr>
            <a:r>
              <a:rPr lang="en-US" dirty="0" err="1" smtClean="0">
                <a:sym typeface="Symbol" charset="0"/>
              </a:rPr>
              <a:t>Standardergebnis</a:t>
            </a:r>
            <a:r>
              <a:rPr lang="en-US" dirty="0" smtClean="0">
                <a:sym typeface="Symbol" charset="0"/>
              </a:rPr>
              <a:t> </a:t>
            </a:r>
            <a:r>
              <a:rPr lang="en-US" i="1" dirty="0" err="1" smtClean="0">
                <a:sym typeface="Symbol" charset="0"/>
              </a:rPr>
              <a:t>Istream</a:t>
            </a:r>
            <a:endParaRPr lang="en-US" dirty="0" smtClean="0"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Stromdatenbanken vs. Stromverarbeitungs-SW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de-DE" dirty="0" smtClean="0"/>
              <a:t>Stromdatenbank: </a:t>
            </a:r>
            <a:r>
              <a:rPr lang="de-DE" dirty="0"/>
              <a:t>Verarbeitung komplexer Ereignisse </a:t>
            </a:r>
            <a:r>
              <a:rPr lang="de-DE" dirty="0" smtClean="0"/>
              <a:t>(CEP)</a:t>
            </a:r>
          </a:p>
          <a:p>
            <a:pPr lvl="1"/>
            <a:r>
              <a:rPr lang="de-DE" sz="2000" dirty="0" smtClean="0"/>
              <a:t>Deklaratives Datenmanagement (CEP+DB-Archivierung)</a:t>
            </a:r>
          </a:p>
          <a:p>
            <a:pPr lvl="1"/>
            <a:r>
              <a:rPr lang="de-DE" sz="2000" dirty="0" smtClean="0"/>
              <a:t>Deklarative Anfragesprache</a:t>
            </a:r>
          </a:p>
          <a:p>
            <a:pPr lvl="1"/>
            <a:r>
              <a:rPr lang="de-DE" sz="2000" dirty="0" smtClean="0"/>
              <a:t>Projekte: Aurora/</a:t>
            </a:r>
            <a:r>
              <a:rPr lang="de-DE" sz="2000" dirty="0" err="1" smtClean="0"/>
              <a:t>Borealis</a:t>
            </a:r>
            <a:r>
              <a:rPr lang="de-DE" sz="2000" dirty="0" smtClean="0"/>
              <a:t> (Brandeis, Brown, MIT), </a:t>
            </a:r>
            <a:r>
              <a:rPr lang="de-DE" sz="2000" dirty="0">
                <a:solidFill>
                  <a:srgbClr val="008000"/>
                </a:solidFill>
              </a:rPr>
              <a:t>Odysseus</a:t>
            </a:r>
            <a:r>
              <a:rPr lang="de-DE" sz="2000" dirty="0"/>
              <a:t> (Oldenburg</a:t>
            </a:r>
            <a:r>
              <a:rPr lang="de-DE" sz="2000" dirty="0" smtClean="0"/>
              <a:t>), </a:t>
            </a:r>
            <a:r>
              <a:rPr lang="de-DE" sz="2000" dirty="0" smtClean="0">
                <a:solidFill>
                  <a:srgbClr val="008000"/>
                </a:solidFill>
              </a:rPr>
              <a:t>PIPES</a:t>
            </a:r>
            <a:r>
              <a:rPr lang="de-DE" sz="2000" dirty="0" smtClean="0"/>
              <a:t> (Marburg), </a:t>
            </a:r>
            <a:r>
              <a:rPr lang="de-DE" sz="2000" dirty="0">
                <a:solidFill>
                  <a:srgbClr val="FF0000"/>
                </a:solidFill>
              </a:rPr>
              <a:t>STREAM</a:t>
            </a:r>
            <a:r>
              <a:rPr lang="de-DE" sz="2000" dirty="0"/>
              <a:t> (Stanford</a:t>
            </a:r>
            <a:r>
              <a:rPr lang="de-DE" sz="2000" dirty="0" smtClean="0"/>
              <a:t>), </a:t>
            </a:r>
            <a:r>
              <a:rPr lang="de-DE" sz="2000" dirty="0" err="1"/>
              <a:t>TelegraphCQ</a:t>
            </a:r>
            <a:r>
              <a:rPr lang="de-DE" sz="2000" dirty="0"/>
              <a:t> (Berkeley),</a:t>
            </a:r>
            <a:endParaRPr lang="de-DE" sz="2000" dirty="0" smtClean="0"/>
          </a:p>
          <a:p>
            <a:pPr lvl="1"/>
            <a:r>
              <a:rPr lang="de-DE" sz="2000" dirty="0" smtClean="0"/>
              <a:t>Komm. Anbieter: Microsoft, Oracle, SAP (</a:t>
            </a:r>
            <a:r>
              <a:rPr lang="de-DE" sz="2000" dirty="0" err="1" smtClean="0"/>
              <a:t>Sybase</a:t>
            </a:r>
            <a:r>
              <a:rPr lang="de-DE" sz="2000" dirty="0" smtClean="0"/>
              <a:t> Event Stream </a:t>
            </a:r>
            <a:r>
              <a:rPr lang="de-DE" sz="2000" dirty="0" err="1" smtClean="0"/>
              <a:t>Processor</a:t>
            </a:r>
            <a:r>
              <a:rPr lang="de-DE" sz="2000" dirty="0" smtClean="0"/>
              <a:t>), Software-AG (ex </a:t>
            </a:r>
            <a:r>
              <a:rPr lang="de-DE" sz="2000" dirty="0" err="1" smtClean="0"/>
              <a:t>Apama</a:t>
            </a:r>
            <a:r>
              <a:rPr lang="de-DE" sz="2000" dirty="0" smtClean="0"/>
              <a:t>), TIBCO Software (ex </a:t>
            </a:r>
            <a:r>
              <a:rPr lang="de-DE" sz="2000" dirty="0" err="1" smtClean="0"/>
              <a:t>Streambase</a:t>
            </a:r>
            <a:r>
              <a:rPr lang="de-DE" sz="2000" dirty="0" smtClean="0"/>
              <a:t>, eine kommerzielle Ausprägung von Aurora), ...</a:t>
            </a:r>
          </a:p>
          <a:p>
            <a:r>
              <a:rPr lang="de-DE" sz="2400" dirty="0" smtClean="0"/>
              <a:t>Softwarearchitekturen zur Stromverarbeitung</a:t>
            </a:r>
          </a:p>
          <a:p>
            <a:pPr lvl="1"/>
            <a:r>
              <a:rPr lang="de-DE" sz="2000" dirty="0" smtClean="0"/>
              <a:t>Manuelles Aufsetzen von Datenflussnetzen</a:t>
            </a:r>
          </a:p>
          <a:p>
            <a:pPr lvl="1"/>
            <a:r>
              <a:rPr lang="de-DE" sz="2000" dirty="0" smtClean="0"/>
              <a:t>Prozedurale Definition von Algorithmen und Datenstrukturen</a:t>
            </a:r>
            <a:endParaRPr lang="de-DE" sz="2000" dirty="0"/>
          </a:p>
          <a:p>
            <a:pPr lvl="1"/>
            <a:r>
              <a:rPr lang="de-DE" sz="2000" dirty="0" smtClean="0"/>
              <a:t>Open</a:t>
            </a:r>
            <a:r>
              <a:rPr lang="de-DE" sz="2000" dirty="0"/>
              <a:t>-Source Software: Apache Storm, ...</a:t>
            </a:r>
          </a:p>
          <a:p>
            <a:pPr lvl="1"/>
            <a:r>
              <a:rPr lang="de-DE" sz="2000" dirty="0" smtClean="0"/>
              <a:t>Komm</a:t>
            </a:r>
            <a:r>
              <a:rPr lang="de-DE" sz="2000" dirty="0"/>
              <a:t>. Anbieter: </a:t>
            </a:r>
            <a:r>
              <a:rPr lang="de-DE" sz="2000" dirty="0" err="1"/>
              <a:t>Gigaspaces</a:t>
            </a:r>
            <a:r>
              <a:rPr lang="de-DE" sz="2000" dirty="0"/>
              <a:t>, </a:t>
            </a:r>
            <a:r>
              <a:rPr lang="de-DE" sz="2000" dirty="0" smtClean="0"/>
              <a:t>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37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86F15-D867-6244-8B07-D5E1398C4FF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237558"/>
            <a:ext cx="7772400" cy="10668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err="1" smtClean="0">
                <a:cs typeface="+mj-cs"/>
              </a:rPr>
              <a:t>Einfache</a:t>
            </a:r>
            <a:r>
              <a:rPr lang="en-US" sz="3600" dirty="0" smtClean="0">
                <a:cs typeface="+mj-cs"/>
              </a:rPr>
              <a:t> </a:t>
            </a:r>
            <a:r>
              <a:rPr lang="en-US" sz="3600" dirty="0" err="1" smtClean="0">
                <a:cs typeface="+mj-cs"/>
              </a:rPr>
              <a:t>Verbundanfrage</a:t>
            </a:r>
            <a:endParaRPr lang="en-US" sz="3600" dirty="0" smtClean="0">
              <a:cs typeface="+mj-cs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 From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Where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Strm.A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Rel.B</a:t>
            </a:r>
            <a:endParaRPr lang="en-US" dirty="0" smtClean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en-US" dirty="0" err="1" smtClean="0">
                <a:cs typeface="+mn-cs"/>
                <a:sym typeface="Symbol" charset="0"/>
              </a:rPr>
              <a:t>Standardfenster</a:t>
            </a:r>
            <a:r>
              <a:rPr lang="en-US" dirty="0" smtClean="0">
                <a:cs typeface="+mn-cs"/>
                <a:sym typeface="Symbol" charset="0"/>
              </a:rPr>
              <a:t> [] </a:t>
            </a:r>
            <a:r>
              <a:rPr lang="en-US" dirty="0" err="1" smtClean="0">
                <a:cs typeface="+mn-cs"/>
                <a:sym typeface="Symbol" charset="0"/>
              </a:rPr>
              <a:t>für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i="1" dirty="0" err="1" smtClean="0">
                <a:cs typeface="+mn-cs"/>
                <a:sym typeface="Symbol" charset="0"/>
              </a:rPr>
              <a:t>Strm</a:t>
            </a:r>
            <a:endParaRPr lang="en-US" dirty="0"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en-US" dirty="0" err="1" smtClean="0">
                <a:cs typeface="+mn-cs"/>
                <a:sym typeface="Symbol" charset="0"/>
              </a:rPr>
              <a:t>Eventuell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gewünscht</a:t>
            </a:r>
            <a:r>
              <a:rPr lang="en-US" dirty="0" smtClean="0">
                <a:cs typeface="+mn-cs"/>
                <a:sym typeface="Symbol" charset="0"/>
              </a:rPr>
              <a:t>:</a:t>
            </a:r>
            <a:br>
              <a:rPr lang="en-US" dirty="0" smtClean="0">
                <a:cs typeface="+mn-cs"/>
                <a:sym typeface="Symbol" charset="0"/>
              </a:rPr>
            </a:b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Now-</a:t>
            </a:r>
            <a:r>
              <a:rPr lang="en-US" dirty="0" err="1" smtClean="0">
                <a:cs typeface="+mn-cs"/>
                <a:sym typeface="Symbol" charset="0"/>
              </a:rPr>
              <a:t>Fenster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für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strombasierte</a:t>
            </a:r>
            <a:r>
              <a:rPr lang="en-US" dirty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Verbunde</a:t>
            </a:r>
            <a:endParaRPr lang="en-US" i="1" dirty="0" smtClean="0">
              <a:cs typeface="+mn-cs"/>
              <a:sym typeface="Symbol" charset="0"/>
            </a:endParaRP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A.City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From Orders O,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AddressRel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A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Where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O.custID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A.custID</a:t>
            </a:r>
            <a:endParaRPr lang="en-US" dirty="0" smtClean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86F15-D867-6244-8B07-D5E1398C4FF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237558"/>
            <a:ext cx="7772400" cy="10668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err="1" smtClean="0">
                <a:cs typeface="+mj-cs"/>
              </a:rPr>
              <a:t>Einfache</a:t>
            </a:r>
            <a:r>
              <a:rPr lang="en-US" sz="3600" dirty="0" smtClean="0">
                <a:cs typeface="+mj-cs"/>
              </a:rPr>
              <a:t> </a:t>
            </a:r>
            <a:r>
              <a:rPr lang="en-US" sz="3600" dirty="0" err="1" smtClean="0">
                <a:cs typeface="+mj-cs"/>
              </a:rPr>
              <a:t>Verbundanfrage</a:t>
            </a:r>
            <a:endParaRPr lang="en-US" sz="3600" dirty="0" smtClean="0">
              <a:cs typeface="+mj-cs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 From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Where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Strm.A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Rel.B</a:t>
            </a:r>
            <a:endParaRPr lang="en-US" dirty="0" smtClean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en-US" dirty="0" err="1" smtClean="0">
                <a:cs typeface="+mn-cs"/>
                <a:sym typeface="Symbol" charset="0"/>
              </a:rPr>
              <a:t>Standardfenster</a:t>
            </a:r>
            <a:r>
              <a:rPr lang="en-US" dirty="0" smtClean="0">
                <a:cs typeface="+mn-cs"/>
                <a:sym typeface="Symbol" charset="0"/>
              </a:rPr>
              <a:t> [] </a:t>
            </a:r>
            <a:r>
              <a:rPr lang="en-US" dirty="0" err="1" smtClean="0">
                <a:cs typeface="+mn-cs"/>
                <a:sym typeface="Symbol" charset="0"/>
              </a:rPr>
              <a:t>für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i="1" dirty="0" err="1" smtClean="0">
                <a:cs typeface="+mn-cs"/>
                <a:sym typeface="Symbol" charset="0"/>
              </a:rPr>
              <a:t>Strm</a:t>
            </a:r>
            <a:endParaRPr lang="en-US" dirty="0">
              <a:cs typeface="+mn-cs"/>
              <a:sym typeface="Symbol" charset="0"/>
            </a:endParaRPr>
          </a:p>
          <a:p>
            <a:pPr>
              <a:spcAft>
                <a:spcPct val="5000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cs typeface="+mn-cs"/>
                <a:sym typeface="Symbol" charset="0"/>
              </a:rPr>
              <a:t>Kein</a:t>
            </a:r>
            <a:r>
              <a:rPr lang="en-US" dirty="0" smtClean="0">
                <a:solidFill>
                  <a:srgbClr val="FF0000"/>
                </a:solidFill>
                <a:cs typeface="+mn-cs"/>
                <a:sym typeface="Symbol" charset="0"/>
              </a:rPr>
              <a:t> Standard</a:t>
            </a:r>
            <a:r>
              <a:rPr lang="en-US" dirty="0" smtClean="0">
                <a:cs typeface="+mn-cs"/>
                <a:sym typeface="Symbol" charset="0"/>
              </a:rPr>
              <a:t>:</a:t>
            </a:r>
            <a:br>
              <a:rPr lang="en-US" dirty="0" smtClean="0">
                <a:cs typeface="+mn-cs"/>
                <a:sym typeface="Symbol" charset="0"/>
              </a:rPr>
            </a:b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Now-</a:t>
            </a:r>
            <a:r>
              <a:rPr lang="en-US" dirty="0" err="1" smtClean="0">
                <a:cs typeface="+mn-cs"/>
                <a:sym typeface="Symbol" charset="0"/>
              </a:rPr>
              <a:t>Fenster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für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strombasierte</a:t>
            </a:r>
            <a:r>
              <a:rPr lang="en-US" dirty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Verbunde</a:t>
            </a:r>
            <a:endParaRPr lang="en-US" i="1" dirty="0" smtClean="0">
              <a:cs typeface="+mn-cs"/>
              <a:sym typeface="Symbol" charset="0"/>
            </a:endParaRP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Select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A.City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From Orders O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Symbol" charset="0"/>
              </a:rPr>
              <a:t>[Now]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AddressRel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A</a:t>
            </a:r>
          </a:p>
          <a:p>
            <a:pPr>
              <a:lnSpc>
                <a:spcPct val="10000"/>
              </a:lnSpc>
              <a:spcBef>
                <a:spcPct val="85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Where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O.custID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en-US" dirty="0" err="1" smtClean="0">
                <a:solidFill>
                  <a:schemeClr val="accent2"/>
                </a:solidFill>
                <a:cs typeface="+mn-cs"/>
                <a:sym typeface="Symbol" charset="0"/>
              </a:rPr>
              <a:t>A.custID</a:t>
            </a:r>
            <a:endParaRPr lang="en-US" dirty="0" smtClean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9ED0-6172-CF45-8C4B-DA5961E58C2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8153400" cy="1066800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cs typeface="+mj-cs"/>
              </a:rPr>
              <a:t>Äquivalenztransformationen</a:t>
            </a:r>
            <a:endParaRPr lang="en-US" sz="3600" dirty="0" smtClean="0">
              <a:cs typeface="+mj-cs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n-cs"/>
              </a:rPr>
              <a:t>Relationale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Äquivalenzen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sind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direkt</a:t>
            </a:r>
            <a:r>
              <a:rPr lang="en-US" dirty="0" smtClean="0">
                <a:cs typeface="+mn-cs"/>
              </a:rPr>
              <a:t> auf </a:t>
            </a:r>
            <a:r>
              <a:rPr lang="en-US" dirty="0" err="1" smtClean="0">
                <a:cs typeface="+mn-cs"/>
              </a:rPr>
              <a:t>relationale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Konstrukte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anwendbar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err="1" smtClean="0"/>
              <a:t>Vorteil</a:t>
            </a:r>
            <a:r>
              <a:rPr lang="en-US" dirty="0" smtClean="0"/>
              <a:t> der Integration von SQL</a:t>
            </a:r>
          </a:p>
          <a:p>
            <a:pPr lvl="1">
              <a:defRPr/>
            </a:pPr>
            <a:r>
              <a:rPr lang="en-US" dirty="0" err="1" smtClean="0"/>
              <a:t>Optimierungstechniken</a:t>
            </a:r>
            <a:r>
              <a:rPr lang="en-US" dirty="0" smtClean="0"/>
              <a:t> </a:t>
            </a:r>
            <a:r>
              <a:rPr lang="en-US" dirty="0" err="1" smtClean="0"/>
              <a:t>übertragbar</a:t>
            </a:r>
            <a:endParaRPr lang="en-US" dirty="0" smtClean="0"/>
          </a:p>
          <a:p>
            <a:pPr>
              <a:defRPr/>
            </a:pPr>
            <a:r>
              <a:rPr lang="en-US" dirty="0" err="1" smtClean="0">
                <a:cs typeface="+mn-cs"/>
              </a:rPr>
              <a:t>Weitere</a:t>
            </a:r>
            <a:r>
              <a:rPr lang="en-US" dirty="0" smtClean="0">
                <a:cs typeface="+mn-cs"/>
              </a:rPr>
              <a:t> Transformation </a:t>
            </a:r>
            <a:r>
              <a:rPr lang="en-US" dirty="0" err="1" smtClean="0">
                <a:cs typeface="+mn-cs"/>
              </a:rPr>
              <a:t>für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Stromkonstrukte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cs typeface="+mn-cs"/>
              </a:rPr>
              <a:t>Fensterreduktion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cs typeface="+mn-cs"/>
              </a:rPr>
              <a:t>Kommutativität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Filterfenstern</a:t>
            </a:r>
            <a:endParaRPr lang="en-US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Fensterreduktion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Select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Istream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(L) From S [] Where C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   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ist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äquivalent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zu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Select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Rstream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(L) from S [Now] Where C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Warum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Rstream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und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nicht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Istream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in der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zweiten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Anfrage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12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542F5-C9E0-444F-99AF-8ABE3352242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Fensterreduktion</a:t>
            </a:r>
            <a:endParaRPr lang="en-US" dirty="0" smtClean="0">
              <a:cs typeface="+mj-cs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dirty="0" err="1" smtClean="0">
                <a:solidFill>
                  <a:schemeClr val="accent2"/>
                </a:solidFill>
                <a:cs typeface="+mn-cs"/>
              </a:rPr>
              <a:t>Istream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(L) From S [</a:t>
            </a:r>
            <a:r>
              <a:rPr lang="en-US" dirty="0" smtClean="0">
                <a:solidFill>
                  <a:schemeClr val="accent2"/>
                </a:solidFill>
                <a:cs typeface="+mn-cs"/>
                <a:sym typeface="Symbol" charset="0"/>
              </a:rPr>
              <a:t>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] Where C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äquivalent</a:t>
            </a:r>
            <a:r>
              <a:rPr lang="en-US" dirty="0"/>
              <a:t> </a:t>
            </a:r>
            <a:r>
              <a:rPr lang="en-US" dirty="0" err="1"/>
              <a:t>zu</a:t>
            </a: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dirty="0" err="1" smtClean="0">
                <a:solidFill>
                  <a:schemeClr val="accent2"/>
                </a:solidFill>
                <a:cs typeface="+mn-cs"/>
              </a:rPr>
              <a:t>Rstream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(L) from S [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Now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] Where C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err="1"/>
              <a:t>Betrachte</a:t>
            </a:r>
            <a:r>
              <a:rPr lang="en-US" dirty="0"/>
              <a:t> Strom </a:t>
            </a:r>
            <a:r>
              <a:rPr lang="en-US" b="1" dirty="0">
                <a:solidFill>
                  <a:schemeClr val="accent2"/>
                </a:solidFill>
              </a:rPr>
              <a:t>&lt;5&gt;, &lt;5&gt;, &lt;5&gt;, &lt;5&gt;,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…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>
                <a:cs typeface="+mn-cs"/>
              </a:rPr>
              <a:t>Die </a:t>
            </a:r>
            <a:r>
              <a:rPr lang="en-US" dirty="0" err="1" smtClean="0">
                <a:cs typeface="+mn-cs"/>
              </a:rPr>
              <a:t>erste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Anfrage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kommt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durch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Standardannahmen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häufig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vor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In </a:t>
            </a:r>
            <a:r>
              <a:rPr lang="en-US" dirty="0" err="1" smtClean="0">
                <a:cs typeface="+mn-cs"/>
              </a:rPr>
              <a:t>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einfachen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Implementierung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ist</a:t>
            </a:r>
            <a:r>
              <a:rPr lang="en-US" dirty="0" smtClean="0">
                <a:cs typeface="+mn-cs"/>
              </a:rPr>
              <a:t> die </a:t>
            </a:r>
            <a:r>
              <a:rPr lang="en-US" dirty="0" err="1" smtClean="0">
                <a:cs typeface="+mn-cs"/>
              </a:rPr>
              <a:t>zweite</a:t>
            </a:r>
            <a:r>
              <a:rPr lang="en-US" dirty="0" smtClean="0">
                <a:cs typeface="+mn-cs"/>
              </a:rPr>
              <a:t> Form </a:t>
            </a:r>
            <a:r>
              <a:rPr lang="en-US" dirty="0" err="1" smtClean="0">
                <a:cs typeface="+mn-cs"/>
              </a:rPr>
              <a:t>weitaus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effizienter</a:t>
            </a:r>
            <a:endParaRPr lang="en-US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ED934-BDEE-0F4B-B133-01C222F6EA5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8077200" cy="85077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i="1" dirty="0" err="1" smtClean="0">
                <a:cs typeface="+mj-cs"/>
              </a:rPr>
              <a:t>Istream</a:t>
            </a:r>
            <a:r>
              <a:rPr lang="en-US" sz="3600" dirty="0" smtClean="0">
                <a:cs typeface="+mj-cs"/>
              </a:rPr>
              <a:t>, </a:t>
            </a:r>
            <a:r>
              <a:rPr lang="en-US" sz="3600" i="1" dirty="0" err="1" smtClean="0">
                <a:cs typeface="+mj-cs"/>
              </a:rPr>
              <a:t>Rstream</a:t>
            </a:r>
            <a:r>
              <a:rPr lang="en-US" sz="3600" dirty="0" smtClean="0">
                <a:cs typeface="+mj-cs"/>
              </a:rPr>
              <a:t>, </a:t>
            </a:r>
            <a:r>
              <a:rPr lang="en-US" sz="3600" dirty="0" err="1" smtClean="0">
                <a:cs typeface="+mj-cs"/>
              </a:rPr>
              <a:t>Fenster</a:t>
            </a:r>
            <a:endParaRPr lang="en-US" sz="3600" dirty="0" smtClean="0">
              <a:cs typeface="+mj-cs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848600" cy="4953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Emit 5-second moving average on every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timestep</a:t>
            </a: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Select </a:t>
            </a:r>
            <a:r>
              <a:rPr lang="en-US" dirty="0" err="1" smtClean="0">
                <a:solidFill>
                  <a:schemeClr val="accent2"/>
                </a:solidFill>
              </a:rPr>
              <a:t>Istream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Avg</a:t>
            </a:r>
            <a:r>
              <a:rPr lang="en-US" dirty="0" smtClean="0">
                <a:solidFill>
                  <a:schemeClr val="accent2"/>
                </a:solidFill>
              </a:rPr>
              <a:t>(A)) From S [Range 5 seconds]</a:t>
            </a:r>
          </a:p>
          <a:p>
            <a:pPr>
              <a:spcBef>
                <a:spcPct val="20000"/>
              </a:spcBef>
              <a:buFontTx/>
              <a:buChar char=" "/>
              <a:defRPr/>
            </a:pPr>
            <a:r>
              <a:rPr lang="en-US" dirty="0" err="1" smtClean="0">
                <a:cs typeface="+mn-cs"/>
              </a:rPr>
              <a:t>Hier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wird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nur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Ergebnis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erzeugt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wenn</a:t>
            </a:r>
            <a:r>
              <a:rPr lang="en-US" dirty="0" smtClean="0">
                <a:cs typeface="+mn-cs"/>
              </a:rPr>
              <a:t> der </a:t>
            </a:r>
            <a:r>
              <a:rPr lang="en-US" dirty="0" err="1" smtClean="0">
                <a:cs typeface="+mn-cs"/>
              </a:rPr>
              <a:t>Mittelwert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sich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ändert</a:t>
            </a:r>
            <a:r>
              <a:rPr lang="en-US" dirty="0" smtClean="0">
                <a:cs typeface="+mn-cs"/>
              </a:rPr>
              <a:t>!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To emit a result on every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timestep</a:t>
            </a: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Select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Rstream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Avg</a:t>
            </a:r>
            <a:r>
              <a:rPr lang="en-US" dirty="0" smtClean="0">
                <a:solidFill>
                  <a:schemeClr val="accent2"/>
                </a:solidFill>
              </a:rPr>
              <a:t>(A)) From S [Range 5 seconds]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To emit a result every second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Select </a:t>
            </a:r>
            <a:r>
              <a:rPr lang="en-US" dirty="0" err="1" smtClean="0">
                <a:solidFill>
                  <a:schemeClr val="accent2"/>
                </a:solidFill>
              </a:rPr>
              <a:t>Rstream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Avg</a:t>
            </a:r>
            <a:r>
              <a:rPr lang="en-US" dirty="0" smtClean="0">
                <a:solidFill>
                  <a:schemeClr val="accent2"/>
                </a:solidFill>
              </a:rPr>
              <a:t>(A)) 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From S[Range 5 seconds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1 second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59BE-0DDA-594D-BA45-E5B558742F7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Einige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Anmerkungen</a:t>
            </a:r>
            <a:endParaRPr lang="en-US" dirty="0" smtClean="0">
              <a:cs typeface="+mj-cs"/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0"/>
              </a:spcAft>
              <a:defRPr/>
            </a:pPr>
            <a:r>
              <a:rPr lang="en-US" i="1" dirty="0" err="1" smtClean="0">
                <a:cs typeface="+mn-cs"/>
              </a:rPr>
              <a:t>Dstream</a:t>
            </a:r>
            <a:r>
              <a:rPr lang="en-US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in der Praxis </a:t>
            </a:r>
            <a:r>
              <a:rPr lang="en-US" dirty="0" err="1" smtClean="0">
                <a:cs typeface="+mn-cs"/>
              </a:rPr>
              <a:t>selten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verwendet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aber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notwendig</a:t>
            </a: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Partitionierende</a:t>
            </a:r>
            <a:r>
              <a:rPr lang="en-US" dirty="0"/>
              <a:t> </a:t>
            </a:r>
            <a:r>
              <a:rPr lang="en-US" dirty="0" err="1"/>
              <a:t>zeit-basierte</a:t>
            </a:r>
            <a:r>
              <a:rPr lang="en-US" dirty="0"/>
              <a:t> </a:t>
            </a:r>
            <a:r>
              <a:rPr lang="en-US" dirty="0" err="1"/>
              <a:t>Fenster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benötigt</a:t>
            </a:r>
            <a:endParaRPr lang="en-US" dirty="0"/>
          </a:p>
          <a:p>
            <a:pPr>
              <a:lnSpc>
                <a:spcPct val="90000"/>
              </a:lnSpc>
              <a:spcAft>
                <a:spcPct val="0"/>
              </a:spcAft>
              <a:defRPr/>
            </a:pPr>
            <a:r>
              <a:rPr lang="en-US" dirty="0" err="1" smtClean="0">
                <a:cs typeface="+mn-cs"/>
              </a:rPr>
              <a:t>Tupelbasierte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Fenster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nichtdeterministisch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mehrfach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vorkommenden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Zeitstempeln</a:t>
            </a: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spcAft>
                <a:spcPct val="0"/>
              </a:spcAft>
              <a:defRPr/>
            </a:pPr>
            <a:r>
              <a:rPr lang="en-US" dirty="0" err="1" smtClean="0">
                <a:cs typeface="+mn-cs"/>
              </a:rPr>
              <a:t>Äquivalenz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Anfragen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gegenüber</a:t>
            </a:r>
            <a:r>
              <a:rPr lang="en-US" dirty="0" smtClean="0">
                <a:cs typeface="+mn-cs"/>
              </a:rPr>
              <a:t> SQL </a:t>
            </a:r>
            <a:r>
              <a:rPr lang="en-US" dirty="0" err="1" smtClean="0">
                <a:cs typeface="+mn-cs"/>
              </a:rPr>
              <a:t>erheblich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schwieriger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verstehen</a:t>
            </a:r>
            <a:endParaRPr lang="en-US" dirty="0" smtClean="0"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Kommutativität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von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Filterfenstern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Wann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ist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halkduster"/>
                <a:cs typeface="+mn-cs"/>
              </a:rPr>
              <a:t>Select 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L From S [window] Where C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äquivalent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zu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halkduster"/>
                <a:cs typeface="+mn-cs"/>
              </a:rPr>
              <a:t>Select 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L </a:t>
            </a:r>
            <a:endParaRPr lang="en-US" dirty="0" smtClean="0">
              <a:solidFill>
                <a:srgbClr val="FFFF00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halkduster"/>
                <a:cs typeface="+mn-cs"/>
              </a:rPr>
              <a:t>From 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(Select L From S Where C) [window]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Ist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diese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Transformation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immer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vorteilhaft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3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12F7A-8512-E847-888D-265FAD7AB3DE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6352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Einschränkungsbasierte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Transformationen</a:t>
            </a:r>
            <a:endParaRPr lang="en-US" dirty="0" smtClean="0">
              <a:cs typeface="+mj-cs"/>
            </a:endParaRPr>
          </a:p>
        </p:txBody>
      </p:sp>
      <p:sp>
        <p:nvSpPr>
          <p:cNvPr id="363523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Aft>
                <a:spcPct val="0"/>
              </a:spcAft>
              <a:defRPr/>
            </a:pPr>
            <a:r>
              <a:rPr lang="en-US" dirty="0" err="1" smtClean="0">
                <a:cs typeface="+mn-cs"/>
              </a:rPr>
              <a:t>Siehe</a:t>
            </a:r>
            <a:r>
              <a:rPr lang="en-US" dirty="0" smtClean="0">
                <a:cs typeface="+mn-cs"/>
              </a:rPr>
              <a:t> die </a:t>
            </a:r>
            <a:r>
              <a:rPr lang="en-US" dirty="0" err="1" smtClean="0">
                <a:cs typeface="+mn-cs"/>
              </a:rPr>
              <a:t>Beispielanfrage</a:t>
            </a:r>
            <a:r>
              <a:rPr lang="en-US" dirty="0" smtClean="0">
                <a:cs typeface="+mn-cs"/>
              </a:rPr>
              <a:t>)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Select  Sum(</a:t>
            </a:r>
            <a:r>
              <a:rPr lang="en-US" dirty="0" err="1" smtClean="0">
                <a:solidFill>
                  <a:schemeClr val="accent2"/>
                </a:solidFill>
                <a:sym typeface="Symbol" charset="0"/>
              </a:rPr>
              <a:t>O.cost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)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From Orders O, Fulfillments F [Range 1 Day]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Where </a:t>
            </a:r>
            <a:r>
              <a:rPr lang="en-US" dirty="0" err="1" smtClean="0">
                <a:solidFill>
                  <a:schemeClr val="accent2"/>
                </a:solidFill>
                <a:sym typeface="Symbol" charset="0"/>
              </a:rPr>
              <a:t>O.orderID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= </a:t>
            </a:r>
            <a:r>
              <a:rPr lang="en-US" dirty="0" err="1" smtClean="0">
                <a:solidFill>
                  <a:schemeClr val="accent2"/>
                </a:solidFill>
                <a:sym typeface="Symbol" charset="0"/>
              </a:rPr>
              <a:t>F.orderID</a:t>
            </a:r>
            <a:endParaRPr lang="en-US" dirty="0" smtClean="0">
              <a:solidFill>
                <a:schemeClr val="accent2"/>
              </a:solidFill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defRPr/>
            </a:pPr>
            <a:r>
              <a:rPr lang="en-US" dirty="0" smtClean="0">
                <a:cs typeface="+mn-cs"/>
                <a:sym typeface="Symbol" charset="0"/>
              </a:rPr>
              <a:t>Falls </a:t>
            </a:r>
            <a:r>
              <a:rPr lang="en-US" dirty="0" err="1" smtClean="0">
                <a:cs typeface="+mn-cs"/>
                <a:sym typeface="Symbol" charset="0"/>
              </a:rPr>
              <a:t>Bestellungen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immer</a:t>
            </a:r>
            <a:r>
              <a:rPr lang="en-US" dirty="0" smtClean="0">
                <a:cs typeface="+mn-cs"/>
                <a:sym typeface="Symbol" charset="0"/>
              </a:rPr>
              <a:t> in </a:t>
            </a:r>
            <a:r>
              <a:rPr lang="en-US" dirty="0" err="1" smtClean="0">
                <a:cs typeface="+mn-cs"/>
                <a:sym typeface="Symbol" charset="0"/>
              </a:rPr>
              <a:t>einer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Woche</a:t>
            </a:r>
            <a:r>
              <a:rPr lang="en-US" dirty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bearbeitet</a:t>
            </a:r>
            <a:r>
              <a:rPr lang="en-US" dirty="0" smtClean="0">
                <a:cs typeface="+mn-cs"/>
                <a:sym typeface="Symbol" charset="0"/>
              </a:rPr>
              <a:t>:</a:t>
            </a:r>
            <a:endParaRPr lang="en-US" dirty="0" smtClean="0">
              <a:cs typeface="+mn-cs"/>
            </a:endParaRPr>
          </a:p>
          <a:p>
            <a:pPr lvl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Select  Sum(</a:t>
            </a:r>
            <a:r>
              <a:rPr lang="en-US" dirty="0" err="1" smtClean="0">
                <a:solidFill>
                  <a:schemeClr val="accent2"/>
                </a:solidFill>
                <a:sym typeface="Symbol" charset="0"/>
              </a:rPr>
              <a:t>O.cost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)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From Orders O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[Range 8 Days]</a:t>
            </a:r>
            <a:r>
              <a:rPr lang="en-US" dirty="0" smtClean="0">
                <a:sym typeface="Symbol" charset="0"/>
              </a:rPr>
              <a:t>,</a:t>
            </a:r>
            <a:endParaRPr lang="en-US" dirty="0" smtClean="0">
              <a:solidFill>
                <a:schemeClr val="accent2"/>
              </a:solidFill>
              <a:sym typeface="Symbo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       Fulfillments F [Range 1 Day]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Where </a:t>
            </a:r>
            <a:r>
              <a:rPr lang="en-US" dirty="0" err="1" smtClean="0">
                <a:solidFill>
                  <a:schemeClr val="accent2"/>
                </a:solidFill>
                <a:sym typeface="Symbol" charset="0"/>
              </a:rPr>
              <a:t>O.orderID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= </a:t>
            </a:r>
            <a:r>
              <a:rPr lang="en-US" dirty="0" err="1" smtClean="0">
                <a:solidFill>
                  <a:schemeClr val="accent2"/>
                </a:solidFill>
                <a:sym typeface="Symbol" charset="0"/>
              </a:rPr>
              <a:t>F.orderID</a:t>
            </a:r>
            <a:endParaRPr lang="en-US" dirty="0" smtClean="0">
              <a:solidFill>
                <a:schemeClr val="accent2"/>
              </a:solidFill>
              <a:sym typeface="Symbo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dirty="0" smtClean="0">
              <a:solidFill>
                <a:schemeClr val="accent2"/>
              </a:solidFill>
              <a:sym typeface="Symbo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dirty="0" smtClean="0"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Stromanfragesprache 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CQL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Benchmark</a:t>
                </a:r>
                <a:br>
                  <a:rPr lang="de-DE" sz="2000" dirty="0" smtClean="0"/>
                </a:br>
                <a:r>
                  <a:rPr lang="de-DE" sz="2000" dirty="0" smtClean="0"/>
                  <a:t>Linear Road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52119" y="2708921"/>
            <a:ext cx="3168353" cy="2258372"/>
            <a:chOff x="5652107" y="2709169"/>
            <a:chExt cx="3168469" cy="2258856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52107" y="2709169"/>
              <a:ext cx="3168469" cy="69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Begrenzter Speicher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und Approximation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72815"/>
            <a:ext cx="3855690" cy="1343448"/>
            <a:chOff x="2876550" y="1772815"/>
            <a:chExt cx="3855690" cy="134344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772815"/>
              <a:ext cx="3733275" cy="1196378"/>
              <a:chOff x="2474518" y="3974025"/>
              <a:chExt cx="3733652" cy="1196889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42232" y="3974025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Stromkonzept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9D04-1257-554A-AC43-C72F8C96B4B3}" type="slidenum">
              <a:rPr lang="en-US"/>
              <a:pPr/>
              <a:t>5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1: </a:t>
            </a:r>
            <a:r>
              <a:rPr lang="en-US" dirty="0" err="1" smtClean="0"/>
              <a:t>Telefondatenauswertung</a:t>
            </a:r>
            <a:endParaRPr lang="en-US" dirty="0"/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233488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1233488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1351" name="Line 7"/>
          <p:cNvSpPr>
            <a:spLocks noChangeShapeType="1"/>
          </p:cNvSpPr>
          <p:nvPr/>
        </p:nvSpPr>
        <p:spPr bwMode="auto">
          <a:xfrm>
            <a:off x="2286000" y="21336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3886200" y="5029200"/>
            <a:ext cx="1676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DSMS</a:t>
            </a:r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201613" y="4343400"/>
            <a:ext cx="435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Outgoing (call_ID, caller, time, event)</a:t>
            </a: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4592638" y="4572000"/>
            <a:ext cx="441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Incoming (call_ID, callee, time, event)</a:t>
            </a:r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3352800" y="5791200"/>
            <a:ext cx="2773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event =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start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or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end</a:t>
            </a:r>
          </a:p>
        </p:txBody>
      </p:sp>
      <p:grpSp>
        <p:nvGrpSpPr>
          <p:cNvPr id="441365" name="Group 21"/>
          <p:cNvGrpSpPr>
            <a:grpSpLocks/>
          </p:cNvGrpSpPr>
          <p:nvPr/>
        </p:nvGrpSpPr>
        <p:grpSpPr bwMode="auto">
          <a:xfrm>
            <a:off x="1524000" y="2209800"/>
            <a:ext cx="1143000" cy="1981200"/>
            <a:chOff x="960" y="1392"/>
            <a:chExt cx="720" cy="1248"/>
          </a:xfrm>
        </p:grpSpPr>
        <p:sp>
          <p:nvSpPr>
            <p:cNvPr id="441358" name="Rectangle 14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59" name="Line 15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60" name="Line 16"/>
          <p:cNvSpPr>
            <a:spLocks noChangeShapeType="1"/>
          </p:cNvSpPr>
          <p:nvPr/>
        </p:nvSpPr>
        <p:spPr bwMode="auto">
          <a:xfrm>
            <a:off x="457200" y="35814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1" name="Line 17"/>
          <p:cNvSpPr>
            <a:spLocks noChangeShapeType="1"/>
          </p:cNvSpPr>
          <p:nvPr/>
        </p:nvSpPr>
        <p:spPr bwMode="auto">
          <a:xfrm>
            <a:off x="457200" y="38100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2" name="Line 18"/>
          <p:cNvSpPr>
            <a:spLocks noChangeShapeType="1"/>
          </p:cNvSpPr>
          <p:nvPr/>
        </p:nvSpPr>
        <p:spPr bwMode="auto">
          <a:xfrm>
            <a:off x="457200" y="40386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4" name="Line 20"/>
          <p:cNvSpPr>
            <a:spLocks noChangeShapeType="1"/>
          </p:cNvSpPr>
          <p:nvPr/>
        </p:nvSpPr>
        <p:spPr bwMode="auto">
          <a:xfrm>
            <a:off x="2133600" y="4191000"/>
            <a:ext cx="1752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1366" name="Group 22"/>
          <p:cNvGrpSpPr>
            <a:grpSpLocks/>
          </p:cNvGrpSpPr>
          <p:nvPr/>
        </p:nvGrpSpPr>
        <p:grpSpPr bwMode="auto">
          <a:xfrm>
            <a:off x="6248400" y="2209800"/>
            <a:ext cx="1143000" cy="1981200"/>
            <a:chOff x="960" y="1392"/>
            <a:chExt cx="720" cy="1248"/>
          </a:xfrm>
        </p:grpSpPr>
        <p:sp>
          <p:nvSpPr>
            <p:cNvPr id="441367" name="Rectangle 23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68" name="Line 24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70" name="Line 26"/>
          <p:cNvSpPr>
            <a:spLocks noChangeShapeType="1"/>
          </p:cNvSpPr>
          <p:nvPr/>
        </p:nvSpPr>
        <p:spPr bwMode="auto">
          <a:xfrm flipH="1">
            <a:off x="5562600" y="4191000"/>
            <a:ext cx="1295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2" name="Line 28"/>
          <p:cNvSpPr>
            <a:spLocks noChangeShapeType="1"/>
          </p:cNvSpPr>
          <p:nvPr/>
        </p:nvSpPr>
        <p:spPr bwMode="auto">
          <a:xfrm flipH="1">
            <a:off x="7391400" y="38100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3" name="Line 29"/>
          <p:cNvSpPr>
            <a:spLocks noChangeShapeType="1"/>
          </p:cNvSpPr>
          <p:nvPr/>
        </p:nvSpPr>
        <p:spPr bwMode="auto">
          <a:xfrm flipH="1">
            <a:off x="7391400" y="40386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4" name="Line 30"/>
          <p:cNvSpPr>
            <a:spLocks noChangeShapeType="1"/>
          </p:cNvSpPr>
          <p:nvPr/>
        </p:nvSpPr>
        <p:spPr bwMode="auto">
          <a:xfrm flipH="1">
            <a:off x="7391400" y="35814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5" name="Text Box 31"/>
          <p:cNvSpPr txBox="1">
            <a:spLocks noChangeArrowheads="1"/>
          </p:cNvSpPr>
          <p:nvPr/>
        </p:nvSpPr>
        <p:spPr bwMode="auto">
          <a:xfrm>
            <a:off x="2743200" y="13716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441376" name="Text Box 32"/>
          <p:cNvSpPr txBox="1">
            <a:spLocks noChangeArrowheads="1"/>
          </p:cNvSpPr>
          <p:nvPr/>
        </p:nvSpPr>
        <p:spPr bwMode="auto">
          <a:xfrm>
            <a:off x="7435850" y="133508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BOB</a:t>
            </a:r>
          </a:p>
        </p:txBody>
      </p:sp>
      <p:sp>
        <p:nvSpPr>
          <p:cNvPr id="2" name="Rechteck 1"/>
          <p:cNvSpPr/>
          <p:nvPr/>
        </p:nvSpPr>
        <p:spPr>
          <a:xfrm>
            <a:off x="1979712" y="623731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B. Babcock,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, M. </a:t>
            </a:r>
            <a:r>
              <a:rPr lang="de-DE" sz="1200" dirty="0" err="1">
                <a:solidFill>
                  <a:srgbClr val="0000FF"/>
                </a:solidFill>
              </a:rPr>
              <a:t>Datar</a:t>
            </a:r>
            <a:r>
              <a:rPr lang="de-DE" sz="1200" dirty="0">
                <a:solidFill>
                  <a:srgbClr val="0000FF"/>
                </a:solidFill>
              </a:rPr>
              <a:t>, R. </a:t>
            </a:r>
            <a:r>
              <a:rPr lang="de-DE" sz="1200" dirty="0" err="1">
                <a:solidFill>
                  <a:srgbClr val="0000FF"/>
                </a:solidFill>
              </a:rPr>
              <a:t>Motwani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Models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Issues</a:t>
            </a:r>
            <a:r>
              <a:rPr lang="de-DE" sz="1200" dirty="0">
                <a:solidFill>
                  <a:srgbClr val="0000FF"/>
                </a:solidFill>
              </a:rPr>
              <a:t> in Data Stream Systems, </a:t>
            </a:r>
            <a:r>
              <a:rPr lang="de-DE" sz="1200" dirty="0" err="1">
                <a:solidFill>
                  <a:srgbClr val="0000FF"/>
                </a:solidFill>
              </a:rPr>
              <a:t>Invited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paper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of PODS 2002, June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9267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301F-8069-3B4E-B7D0-1762B82383F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2400"/>
            <a:ext cx="8668072" cy="1066800"/>
          </a:xfrm>
        </p:spPr>
        <p:txBody>
          <a:bodyPr/>
          <a:lstStyle/>
          <a:p>
            <a:pPr>
              <a:defRPr/>
            </a:pPr>
            <a:r>
              <a:rPr lang="en-US" altLang="ja-JP" sz="3600" dirty="0" smtClean="0"/>
              <a:t>Benchmark: “Linear Road”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3200400" y="3733800"/>
            <a:ext cx="327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100 segments of 1 mile each</a:t>
            </a: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 flipH="1">
            <a:off x="1219200" y="43434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defRPr/>
            </a:pPr>
            <a:r>
              <a:rPr lang="en-US" altLang="ja-JP" dirty="0" err="1" smtClean="0"/>
              <a:t>Eingabestrom</a:t>
            </a:r>
            <a:r>
              <a:rPr lang="en-US" altLang="ja-JP" dirty="0" smtClean="0"/>
              <a:t>: </a:t>
            </a:r>
            <a:r>
              <a:rPr lang="en-US" altLang="ja-JP" dirty="0"/>
              <a:t>Car Locations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accent2"/>
                </a:solidFill>
              </a:rPr>
              <a:t>(</a:t>
            </a:r>
            <a:r>
              <a:rPr lang="en-US" altLang="ja-JP" dirty="0" err="1">
                <a:solidFill>
                  <a:schemeClr val="accent2"/>
                </a:solidFill>
              </a:rPr>
              <a:t>CarLocStr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878138" y="1319213"/>
            <a:ext cx="3675062" cy="18161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kumimoji="1" lang="en-US" altLang="ja-JP" sz="2000">
                <a:solidFill>
                  <a:schemeClr val="bg2"/>
                </a:solidFill>
                <a:latin typeface="Tahoma" charset="0"/>
              </a:rPr>
              <a:t>Linear City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8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1655" name="AutoShape 7"/>
          <p:cNvSpPr>
            <a:spLocks/>
          </p:cNvSpPr>
          <p:nvPr/>
        </p:nvSpPr>
        <p:spPr bwMode="auto">
          <a:xfrm rot="10800000">
            <a:off x="1981200" y="1447800"/>
            <a:ext cx="327025" cy="1803400"/>
          </a:xfrm>
          <a:prstGeom prst="rightBrace">
            <a:avLst>
              <a:gd name="adj1" fmla="val 459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2878138" y="2898775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>
            <a:off x="2878138" y="2662238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8" name="Line 10"/>
          <p:cNvSpPr>
            <a:spLocks noChangeShapeType="1"/>
          </p:cNvSpPr>
          <p:nvPr/>
        </p:nvSpPr>
        <p:spPr bwMode="auto">
          <a:xfrm>
            <a:off x="2878138" y="1555750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0907" name="Group 11"/>
          <p:cNvGrpSpPr>
            <a:grpSpLocks/>
          </p:cNvGrpSpPr>
          <p:nvPr/>
        </p:nvGrpSpPr>
        <p:grpSpPr bwMode="auto">
          <a:xfrm rot="5400000">
            <a:off x="4824413" y="3176587"/>
            <a:ext cx="77788" cy="430213"/>
            <a:chOff x="2812" y="2840"/>
            <a:chExt cx="45" cy="181"/>
          </a:xfrm>
        </p:grpSpPr>
        <p:sp>
          <p:nvSpPr>
            <p:cNvPr id="411660" name="Oval 12"/>
            <p:cNvSpPr>
              <a:spLocks noChangeArrowheads="1"/>
            </p:cNvSpPr>
            <p:nvPr/>
          </p:nvSpPr>
          <p:spPr bwMode="auto">
            <a:xfrm>
              <a:off x="2810" y="284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1" name="Oval 13"/>
            <p:cNvSpPr>
              <a:spLocks noChangeArrowheads="1"/>
            </p:cNvSpPr>
            <p:nvPr/>
          </p:nvSpPr>
          <p:spPr bwMode="auto">
            <a:xfrm>
              <a:off x="2810" y="297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2" name="Oval 14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80908" name="Group 15"/>
          <p:cNvGrpSpPr>
            <a:grpSpLocks/>
          </p:cNvGrpSpPr>
          <p:nvPr/>
        </p:nvGrpSpPr>
        <p:grpSpPr bwMode="auto">
          <a:xfrm flipH="1" flipV="1">
            <a:off x="2514600" y="1981200"/>
            <a:ext cx="107950" cy="315913"/>
            <a:chOff x="2812" y="2840"/>
            <a:chExt cx="45" cy="181"/>
          </a:xfrm>
        </p:grpSpPr>
        <p:sp>
          <p:nvSpPr>
            <p:cNvPr id="411664" name="Oval 16"/>
            <p:cNvSpPr>
              <a:spLocks noChangeArrowheads="1"/>
            </p:cNvSpPr>
            <p:nvPr/>
          </p:nvSpPr>
          <p:spPr bwMode="auto">
            <a:xfrm>
              <a:off x="2812" y="284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5" name="Oval 17"/>
            <p:cNvSpPr>
              <a:spLocks noChangeArrowheads="1"/>
            </p:cNvSpPr>
            <p:nvPr/>
          </p:nvSpPr>
          <p:spPr bwMode="auto">
            <a:xfrm>
              <a:off x="2812" y="297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6" name="Oval 18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1667" name="Line 19"/>
          <p:cNvSpPr>
            <a:spLocks noChangeShapeType="1"/>
          </p:cNvSpPr>
          <p:nvPr/>
        </p:nvSpPr>
        <p:spPr bwMode="auto">
          <a:xfrm flipV="1">
            <a:off x="2362200" y="2743200"/>
            <a:ext cx="5413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 flipV="1">
            <a:off x="2362200" y="30480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9" name="Line 21"/>
          <p:cNvSpPr>
            <a:spLocks noChangeShapeType="1"/>
          </p:cNvSpPr>
          <p:nvPr/>
        </p:nvSpPr>
        <p:spPr bwMode="auto">
          <a:xfrm flipV="1">
            <a:off x="2362200" y="14478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0" name="Line 22"/>
          <p:cNvSpPr>
            <a:spLocks noChangeShapeType="1"/>
          </p:cNvSpPr>
          <p:nvPr/>
        </p:nvSpPr>
        <p:spPr bwMode="auto">
          <a:xfrm flipV="1">
            <a:off x="32766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 flipV="1">
            <a:off x="3657600" y="1295400"/>
            <a:ext cx="0" cy="19177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2" name="Line 24"/>
          <p:cNvSpPr>
            <a:spLocks noChangeShapeType="1"/>
          </p:cNvSpPr>
          <p:nvPr/>
        </p:nvSpPr>
        <p:spPr bwMode="auto">
          <a:xfrm flipV="1">
            <a:off x="5867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6249988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4" name="AutoShape 26"/>
          <p:cNvSpPr>
            <a:spLocks/>
          </p:cNvSpPr>
          <p:nvPr/>
        </p:nvSpPr>
        <p:spPr bwMode="auto">
          <a:xfrm rot="5400000">
            <a:off x="4652169" y="1824831"/>
            <a:ext cx="314325" cy="3675063"/>
          </a:xfrm>
          <a:prstGeom prst="rightBrace">
            <a:avLst>
              <a:gd name="adj1" fmla="val 97433"/>
              <a:gd name="adj2" fmla="val 494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5" name="Line 27"/>
          <p:cNvSpPr>
            <a:spLocks noChangeShapeType="1"/>
          </p:cNvSpPr>
          <p:nvPr/>
        </p:nvSpPr>
        <p:spPr bwMode="auto">
          <a:xfrm rot="5400000" flipH="1">
            <a:off x="2905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6" name="Line 28"/>
          <p:cNvSpPr>
            <a:spLocks noChangeShapeType="1"/>
          </p:cNvSpPr>
          <p:nvPr/>
        </p:nvSpPr>
        <p:spPr bwMode="auto">
          <a:xfrm rot="5400000" flipH="1">
            <a:off x="3286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7" name="Line 29"/>
          <p:cNvSpPr>
            <a:spLocks noChangeShapeType="1"/>
          </p:cNvSpPr>
          <p:nvPr/>
        </p:nvSpPr>
        <p:spPr bwMode="auto">
          <a:xfrm rot="5400000" flipH="1">
            <a:off x="5945188" y="3279775"/>
            <a:ext cx="3952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8" name="Line 30"/>
          <p:cNvSpPr>
            <a:spLocks noChangeShapeType="1"/>
          </p:cNvSpPr>
          <p:nvPr/>
        </p:nvSpPr>
        <p:spPr bwMode="auto">
          <a:xfrm rot="5400000" flipH="1">
            <a:off x="6248400" y="32797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80921" name="Picture 31" descr="j032101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6365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2" name="Picture 32" descr="EN00906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81" name="Rectangle 33"/>
          <p:cNvSpPr>
            <a:spLocks noChangeArrowheads="1"/>
          </p:cNvSpPr>
          <p:nvPr/>
        </p:nvSpPr>
        <p:spPr bwMode="auto">
          <a:xfrm>
            <a:off x="152400" y="213360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 Expressways</a:t>
            </a:r>
          </a:p>
        </p:txBody>
      </p:sp>
      <p:sp>
        <p:nvSpPr>
          <p:cNvPr id="411682" name="Line 34"/>
          <p:cNvSpPr>
            <a:spLocks noChangeShapeType="1"/>
          </p:cNvSpPr>
          <p:nvPr/>
        </p:nvSpPr>
        <p:spPr bwMode="auto">
          <a:xfrm flipV="1">
            <a:off x="5486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83" name="AutoShape 35"/>
          <p:cNvSpPr>
            <a:spLocks noChangeArrowheads="1"/>
          </p:cNvSpPr>
          <p:nvPr/>
        </p:nvSpPr>
        <p:spPr bwMode="auto">
          <a:xfrm>
            <a:off x="6934200" y="1600200"/>
            <a:ext cx="1981200" cy="838200"/>
          </a:xfrm>
          <a:prstGeom prst="wedgeRoundRectCallout">
            <a:avLst>
              <a:gd name="adj1" fmla="val -83412"/>
              <a:gd name="adj2" fmla="val 65718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bg2"/>
                </a:solidFill>
              </a:rPr>
              <a:t>Reports every 30 seconds</a:t>
            </a:r>
          </a:p>
        </p:txBody>
      </p:sp>
      <p:graphicFrame>
        <p:nvGraphicFramePr>
          <p:cNvPr id="411766" name="Group 118"/>
          <p:cNvGraphicFramePr>
            <a:graphicFrameLocks noGrp="1"/>
          </p:cNvGraphicFramePr>
          <p:nvPr>
            <p:ph type="tbl" idx="1"/>
          </p:nvPr>
        </p:nvGraphicFramePr>
        <p:xfrm>
          <a:off x="685800" y="4724400"/>
          <a:ext cx="7620000" cy="129540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car_id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exp_way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x_pos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(Right)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12762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1035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(Ramp)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11724" name="Text Box 76"/>
          <p:cNvSpPr txBox="1">
            <a:spLocks noChangeArrowheads="1"/>
          </p:cNvSpPr>
          <p:nvPr/>
        </p:nvSpPr>
        <p:spPr bwMode="auto">
          <a:xfrm>
            <a:off x="1219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25" name="Text Box 77"/>
          <p:cNvSpPr txBox="1">
            <a:spLocks noChangeArrowheads="1"/>
          </p:cNvSpPr>
          <p:nvPr/>
        </p:nvSpPr>
        <p:spPr bwMode="auto">
          <a:xfrm>
            <a:off x="26670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8" name="Text Box 110"/>
          <p:cNvSpPr txBox="1">
            <a:spLocks noChangeArrowheads="1"/>
          </p:cNvSpPr>
          <p:nvPr/>
        </p:nvSpPr>
        <p:spPr bwMode="auto">
          <a:xfrm>
            <a:off x="4267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9" name="Text Box 111"/>
          <p:cNvSpPr txBox="1">
            <a:spLocks noChangeArrowheads="1"/>
          </p:cNvSpPr>
          <p:nvPr/>
        </p:nvSpPr>
        <p:spPr bwMode="auto">
          <a:xfrm>
            <a:off x="5791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60" name="Text Box 112"/>
          <p:cNvSpPr txBox="1">
            <a:spLocks noChangeArrowheads="1"/>
          </p:cNvSpPr>
          <p:nvPr/>
        </p:nvSpPr>
        <p:spPr bwMode="auto">
          <a:xfrm>
            <a:off x="7315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5" name="Rechteck 44"/>
          <p:cNvSpPr/>
          <p:nvPr/>
        </p:nvSpPr>
        <p:spPr>
          <a:xfrm>
            <a:off x="3688261" y="6346541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Widom</a:t>
            </a:r>
            <a:r>
              <a:rPr lang="de-DE" sz="1200" dirty="0" smtClean="0">
                <a:solidFill>
                  <a:srgbClr val="0000FF"/>
                </a:solidFill>
              </a:rPr>
              <a:t> et al.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79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AC7C3-EFEC-4848-9747-4388E813C27F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Linear Road-Benchmark</a:t>
            </a: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n-cs"/>
              </a:rPr>
              <a:t>Sammlung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kontinuierlichen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Anfragen</a:t>
            </a:r>
            <a:r>
              <a:rPr lang="en-US" dirty="0" smtClean="0">
                <a:cs typeface="+mn-cs"/>
              </a:rPr>
              <a:t> auf </a:t>
            </a:r>
            <a:r>
              <a:rPr lang="en-US" dirty="0" err="1" smtClean="0">
                <a:cs typeface="+mn-cs"/>
              </a:rPr>
              <a:t>realen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Verkehrsmanagement-Situationen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err="1" smtClean="0">
                <a:cs typeface="+mn-cs"/>
              </a:rPr>
              <a:t>Beispiele</a:t>
            </a:r>
            <a:r>
              <a:rPr lang="en-US" dirty="0" smtClean="0">
                <a:cs typeface="+mn-cs"/>
              </a:rPr>
              <a:t>:</a:t>
            </a:r>
            <a:endParaRPr lang="en-US" dirty="0">
              <a:cs typeface="+mn-cs"/>
            </a:endParaRPr>
          </a:p>
          <a:p>
            <a:pPr lvl="1">
              <a:defRPr/>
            </a:pPr>
            <a:r>
              <a:rPr lang="en-US" dirty="0" smtClean="0"/>
              <a:t>Stream car segments based on x-positions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leicht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en-US" dirty="0" smtClean="0"/>
              <a:t>Identify probable accidents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mittel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en-US" dirty="0" smtClean="0"/>
              <a:t>Compute toll whenever car enters segment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schwierig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dirty="0" err="1" smtClean="0">
                <a:cs typeface="+mn-cs"/>
              </a:rPr>
              <a:t>Messlatte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Skalierung</a:t>
            </a:r>
            <a:r>
              <a:rPr lang="en-US" dirty="0" smtClean="0">
                <a:cs typeface="+mn-cs"/>
              </a:rPr>
              <a:t> auf so </a:t>
            </a:r>
            <a:r>
              <a:rPr lang="en-US" dirty="0" err="1" smtClean="0">
                <a:cs typeface="+mn-cs"/>
              </a:rPr>
              <a:t>viele</a:t>
            </a:r>
            <a:r>
              <a:rPr lang="en-US" dirty="0" smtClean="0">
                <a:cs typeface="+mn-cs"/>
              </a:rPr>
              <a:t> Expressways </a:t>
            </a:r>
            <a:r>
              <a:rPr lang="en-US" dirty="0" err="1" smtClean="0">
                <a:cs typeface="+mn-cs"/>
              </a:rPr>
              <a:t>wie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möglich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ohne</a:t>
            </a:r>
            <a:r>
              <a:rPr lang="en-US" dirty="0" smtClean="0">
                <a:cs typeface="+mn-cs"/>
              </a:rPr>
              <a:t> in der </a:t>
            </a:r>
            <a:r>
              <a:rPr lang="en-US" dirty="0" err="1" smtClean="0">
                <a:cs typeface="+mn-cs"/>
              </a:rPr>
              <a:t>Verarbeitung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zurückzufallen</a:t>
            </a:r>
            <a:endParaRPr lang="en-US" dirty="0" smtClean="0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Linear Road: A Stream Data Management Benchmark, 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 et al.,</a:t>
            </a:r>
          </a:p>
          <a:p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30th VLDB Conference, Toronto, Canada, 2004</a:t>
            </a:r>
          </a:p>
        </p:txBody>
      </p:sp>
      <p:sp>
        <p:nvSpPr>
          <p:cNvPr id="8" name="Rechteck 7"/>
          <p:cNvSpPr/>
          <p:nvPr/>
        </p:nvSpPr>
        <p:spPr>
          <a:xfrm>
            <a:off x="5155560" y="5589240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www.cs.brandeis.edu</a:t>
            </a:r>
            <a:r>
              <a:rPr lang="de-DE" sz="1200" dirty="0">
                <a:solidFill>
                  <a:srgbClr val="0000FF"/>
                </a:solidFill>
              </a:rPr>
              <a:t>/~</a:t>
            </a:r>
            <a:r>
              <a:rPr lang="de-DE" sz="1200" dirty="0" err="1">
                <a:solidFill>
                  <a:srgbClr val="0000FF"/>
                </a:solidFill>
              </a:rPr>
              <a:t>linearroad</a:t>
            </a:r>
            <a:r>
              <a:rPr lang="de-DE" sz="1200" dirty="0" smtClean="0">
                <a:solidFill>
                  <a:srgbClr val="0000FF"/>
                </a:solidFill>
              </a:rPr>
              <a:t>/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http</a:t>
            </a:r>
            <a:r>
              <a:rPr lang="de-DE" sz="1200" dirty="0">
                <a:solidFill>
                  <a:srgbClr val="0000FF"/>
                </a:solidFill>
              </a:rPr>
              <a:t>://</a:t>
            </a:r>
            <a:r>
              <a:rPr lang="de-DE" sz="1200" dirty="0" err="1">
                <a:solidFill>
                  <a:srgbClr val="0000FF"/>
                </a:solidFill>
              </a:rPr>
              <a:t>infolab.stanford.edu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stream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cql-</a:t>
            </a:r>
            <a:r>
              <a:rPr lang="de-DE" sz="1200" dirty="0" err="1" smtClean="0">
                <a:solidFill>
                  <a:srgbClr val="0000FF"/>
                </a:solidFill>
              </a:rPr>
              <a:t>benchmark.html</a:t>
            </a:r>
            <a:endParaRPr lang="de-DE" sz="1200" dirty="0" smtClean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www.it.uu.se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research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group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udbl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lr.html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6781-7D76-394E-A325-0C552192FD4D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Einfaches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Beispiel</a:t>
            </a:r>
            <a:endParaRPr lang="en-US" dirty="0" smtClean="0">
              <a:cs typeface="+mj-cs"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1828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30000"/>
              </a:spcAft>
              <a:buFontTx/>
              <a:buNone/>
              <a:defRPr/>
            </a:pPr>
            <a:r>
              <a:rPr lang="en-US" dirty="0" smtClean="0">
                <a:cs typeface="+mn-cs"/>
              </a:rPr>
              <a:t>Monitor speed and segments of cars 1-100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, speed,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/5280 as segment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From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CarLocStr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&gt;= 1 and </a:t>
            </a:r>
            <a:r>
              <a:rPr lang="en-US" sz="2400" dirty="0" err="1" smtClean="0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&lt;= 100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3962400" y="5029200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13701" name="Picture 5" descr="C:\Users\Shivnath\Chain\GIFS\scree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6106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7796F-1F5C-5C4C-AB7B-20A7066E3094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Schwieriges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Beispiel</a:t>
            </a:r>
            <a:endParaRPr lang="en-US" dirty="0" smtClean="0">
              <a:cs typeface="+mj-cs"/>
            </a:endParaRPr>
          </a:p>
        </p:txBody>
      </p:sp>
      <p:sp>
        <p:nvSpPr>
          <p:cNvPr id="414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 "/>
              <a:defRPr/>
            </a:pPr>
            <a:r>
              <a:rPr lang="en-US" smtClean="0">
                <a:cs typeface="+mn-cs"/>
              </a:rPr>
              <a:t>Whenever a car enters a segment, issue it the current toll for that segment</a:t>
            </a:r>
            <a:endParaRPr lang="en-US" smtClean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414724" name="Picture 1028" descr="C:\Users\Shivnath\Chain\GIFS\scree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6ED6-859E-7440-98D6-E5AF23CECB1F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Maut-Beispiel</a:t>
            </a:r>
            <a:r>
              <a:rPr lang="en-US" dirty="0" smtClean="0">
                <a:cs typeface="+mj-cs"/>
              </a:rPr>
              <a:t> in CQL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cs typeface="+mn-cs"/>
              </a:rPr>
              <a:t>CarSegEntryStr:</a:t>
            </a:r>
            <a:r>
              <a:rPr lang="en-US" sz="2400">
                <a:solidFill>
                  <a:schemeClr val="accent2"/>
                </a:solidFill>
                <a:cs typeface="+mn-cs"/>
              </a:rPr>
              <a:t> Select Istream(</a:t>
            </a:r>
            <a:r>
              <a:rPr lang="en-US" sz="360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400">
                <a:solidFill>
                  <a:schemeClr val="accent2"/>
                </a:solidFill>
                <a:cs typeface="+mn-cs"/>
              </a:rPr>
              <a:t>) From </a:t>
            </a:r>
            <a:r>
              <a:rPr lang="en-US" sz="2400">
                <a:solidFill>
                  <a:schemeClr val="tx2"/>
                </a:solidFill>
                <a:cs typeface="+mn-cs"/>
              </a:rPr>
              <a:t>CurCarSeg</a:t>
            </a:r>
            <a:endParaRPr lang="en-US" sz="2400">
              <a:cs typeface="+mn-cs"/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685800" y="3581400"/>
            <a:ext cx="74072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sz="2400" dirty="0" err="1">
                <a:solidFill>
                  <a:schemeClr val="tx2"/>
                </a:solidFill>
                <a:cs typeface="+mn-cs"/>
              </a:rPr>
              <a:t>CurCarSeg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: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</a:t>
            </a: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cs typeface="+mn-cs"/>
              </a:rPr>
              <a:t>              Location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[Partition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Rows 1]</a:t>
            </a:r>
            <a:endParaRPr lang="en-US" sz="2400" dirty="0">
              <a:cs typeface="+mn-cs"/>
            </a:endParaRP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762000" y="1524000"/>
            <a:ext cx="60324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Rstream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T.toll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400" dirty="0" err="1">
                <a:solidFill>
                  <a:schemeClr val="tx2"/>
                </a:solidFill>
                <a:cs typeface="+mn-cs"/>
              </a:rPr>
              <a:t>CarSegEntryStr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[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NOW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] as E, </a:t>
            </a:r>
            <a:r>
              <a:rPr lang="en-US" sz="2400" dirty="0" err="1">
                <a:solidFill>
                  <a:schemeClr val="tx2"/>
                </a:solidFill>
                <a:cs typeface="+mn-cs"/>
              </a:rPr>
              <a:t>SegToll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as T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E.loc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T.loc</a:t>
            </a: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autoUpdateAnimBg="0"/>
      <p:bldP spid="42906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7957-8D41-D940-A848-8AFA99C7E34F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Maut-</a:t>
            </a:r>
            <a:r>
              <a:rPr lang="en-US" dirty="0" err="1"/>
              <a:t>Beispiel</a:t>
            </a:r>
            <a:r>
              <a:rPr lang="en-US" dirty="0"/>
              <a:t> in </a:t>
            </a:r>
            <a:r>
              <a:rPr lang="en-US" dirty="0" smtClean="0"/>
              <a:t>CQL </a:t>
            </a:r>
            <a:r>
              <a:rPr lang="en-US" dirty="0" smtClean="0">
                <a:cs typeface="+mj-cs"/>
              </a:rPr>
              <a:t>(</a:t>
            </a:r>
            <a:r>
              <a:rPr lang="de-DE" dirty="0" smtClean="0">
                <a:cs typeface="+mj-cs"/>
              </a:rPr>
              <a:t>2</a:t>
            </a:r>
            <a:r>
              <a:rPr lang="en-US" dirty="0" smtClean="0">
                <a:cs typeface="+mj-cs"/>
              </a:rPr>
              <a:t>)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838200" y="1295400"/>
            <a:ext cx="7696200" cy="17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chemeClr val="tx2"/>
                </a:solidFill>
                <a:cs typeface="+mn-cs"/>
              </a:rPr>
              <a:t>SegToll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i="1" dirty="0" err="1">
                <a:solidFill>
                  <a:schemeClr val="accent2"/>
                </a:solidFill>
                <a:cs typeface="+mn-cs"/>
              </a:rPr>
              <a:t>BaseToll</a:t>
            </a:r>
            <a:r>
              <a:rPr lang="en-US" sz="2000" i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3200" dirty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000" i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V.volume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– 150)</a:t>
            </a:r>
            <a:r>
              <a:rPr lang="en-US" sz="2000" baseline="30000" dirty="0">
                <a:solidFill>
                  <a:schemeClr val="accent2"/>
                </a:solidFill>
                <a:cs typeface="+mn-cs"/>
              </a:rPr>
              <a:t>2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000" dirty="0" err="1">
                <a:solidFill>
                  <a:schemeClr val="tx2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S, </a:t>
            </a:r>
            <a:r>
              <a:rPr lang="en-US" sz="2000" dirty="0" err="1">
                <a:solidFill>
                  <a:schemeClr val="tx2"/>
                </a:solidFill>
                <a:cs typeface="+mn-cs"/>
              </a:rPr>
              <a:t>SegVolume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V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and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S.avg_speed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&lt; 40.0</a:t>
            </a:r>
          </a:p>
          <a:p>
            <a:pPr marL="342900" indent="-342900">
              <a:defRPr/>
            </a:pP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endParaRPr lang="en-US" sz="32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762000" y="45720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4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SegVolume:</a:t>
            </a:r>
            <a:r>
              <a:rPr lang="en-US" sz="2000">
                <a:solidFill>
                  <a:schemeClr val="hlink"/>
                </a:solidFill>
                <a:cs typeface="+mn-cs"/>
              </a:rPr>
              <a:t> </a:t>
            </a:r>
          </a:p>
          <a:p>
            <a:pPr marL="342900" indent="-342900">
              <a:lnSpc>
                <a:spcPct val="4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   Select loc, Count(</a:t>
            </a:r>
            <a:r>
              <a:rPr lang="en-US" sz="320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000">
                <a:solidFill>
                  <a:schemeClr val="accent2"/>
                </a:solidFill>
                <a:cs typeface="+mn-cs"/>
              </a:rPr>
              <a:t>) as volume</a:t>
            </a:r>
          </a:p>
          <a:p>
            <a:pPr marL="342900" indent="-342900">
              <a:lnSpc>
                <a:spcPct val="4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000">
                <a:solidFill>
                  <a:schemeClr val="tx2"/>
                </a:solidFill>
                <a:cs typeface="+mn-cs"/>
              </a:rPr>
              <a:t>CurCarSeg</a:t>
            </a:r>
          </a:p>
          <a:p>
            <a:pPr marL="342900" indent="-342900">
              <a:lnSpc>
                <a:spcPct val="4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   Group By loc</a:t>
            </a:r>
          </a:p>
          <a:p>
            <a:pPr marL="342900" indent="-342900">
              <a:lnSpc>
                <a:spcPct val="40000"/>
              </a:lnSpc>
              <a:defRPr/>
            </a:pPr>
            <a:endParaRPr lang="en-US" sz="200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762000" y="2971800"/>
            <a:ext cx="7924800" cy="14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chemeClr val="tx2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(speed)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avg_speed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From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[Range 5 minutes]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Group By </a:t>
            </a:r>
            <a:r>
              <a:rPr lang="en-US" sz="2000" i="1" dirty="0">
                <a:solidFill>
                  <a:schemeClr val="accent2"/>
                </a:solidFill>
                <a:cs typeface="+mn-cs"/>
              </a:rPr>
              <a:t>location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6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Stromanfragesprache 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CQL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  <a:effectLst/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Benchmark</a:t>
                </a:r>
                <a:br>
                  <a:rPr lang="de-DE" sz="2000" dirty="0" smtClean="0"/>
                </a:br>
                <a:r>
                  <a:rPr lang="de-DE" sz="2000" dirty="0" smtClean="0"/>
                  <a:t>Linear Road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52119" y="2708921"/>
            <a:ext cx="3168353" cy="2258372"/>
            <a:chOff x="5652107" y="2709169"/>
            <a:chExt cx="3168469" cy="2258856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52107" y="2709169"/>
              <a:ext cx="3168469" cy="69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Begrenzter Speicher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und Approximation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smtClean="0"/>
              <a:t>temporalen Datenbanken zu Stromdatenbanken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72815"/>
            <a:ext cx="3855690" cy="1343448"/>
            <a:chOff x="2876550" y="1772815"/>
            <a:chExt cx="3855690" cy="134344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772815"/>
              <a:ext cx="3733275" cy="1196378"/>
              <a:chOff x="2474518" y="3974025"/>
              <a:chExt cx="3733652" cy="1196889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42232" y="3974025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Stromkonzept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47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604449" y="6309320"/>
            <a:ext cx="432048" cy="288032"/>
          </a:xfrm>
        </p:spPr>
        <p:txBody>
          <a:bodyPr/>
          <a:lstStyle/>
          <a:p>
            <a:pPr>
              <a:defRPr/>
            </a:pPr>
            <a:fld id="{80B0C53D-4C32-A843-AB82-A6DC4DC6111B}" type="slidenum">
              <a:rPr lang="en-US" sz="1400"/>
              <a:pPr>
                <a:defRPr/>
              </a:pPr>
              <a:t>57</a:t>
            </a:fld>
            <a:endParaRPr lang="en-US" sz="1400" dirty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31188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dirty="0" err="1" smtClean="0">
                <a:cs typeface="+mj-cs"/>
              </a:rPr>
              <a:t>Stromverarbeitungsmodelle</a:t>
            </a:r>
            <a:r>
              <a:rPr lang="en-US" sz="2800" dirty="0" smtClean="0">
                <a:cs typeface="+mj-cs"/>
              </a:rPr>
              <a:t> – </a:t>
            </a:r>
            <a:r>
              <a:rPr lang="en-US" sz="2800" dirty="0" err="1" smtClean="0">
                <a:cs typeface="+mj-cs"/>
              </a:rPr>
              <a:t>interner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Speicher</a:t>
            </a:r>
            <a:r>
              <a:rPr lang="en-US" sz="2800" dirty="0" smtClean="0">
                <a:cs typeface="+mj-cs"/>
              </a:rPr>
              <a:t> A[</a:t>
            </a:r>
            <a:r>
              <a:rPr lang="en-US" sz="2800" baseline="30000" dirty="0" smtClean="0">
                <a:cs typeface="+mj-cs"/>
              </a:rPr>
              <a:t>.</a:t>
            </a:r>
            <a:r>
              <a:rPr lang="en-US" sz="2800" dirty="0" smtClean="0">
                <a:cs typeface="+mj-cs"/>
              </a:rPr>
              <a:t>]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95400"/>
            <a:ext cx="8420100" cy="47258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71450" indent="-171450" eaLnBrk="1" hangingPunct="1">
              <a:tabLst>
                <a:tab pos="1082675" algn="l"/>
              </a:tabLst>
              <a:defRPr/>
            </a:pPr>
            <a:r>
              <a:rPr lang="en-US" dirty="0" smtClean="0">
                <a:solidFill>
                  <a:srgbClr val="CC0000"/>
                </a:solidFill>
                <a:cs typeface="+mn-cs"/>
              </a:rPr>
              <a:t>Absolute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Werte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(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Zeitreihenmodell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)</a:t>
            </a:r>
          </a:p>
          <a:p>
            <a:pPr marL="455613" lvl="1" indent="-169863" eaLnBrk="1" hangingPunct="1">
              <a:tabLst>
                <a:tab pos="1082675" algn="l"/>
              </a:tabLst>
              <a:defRPr/>
            </a:pPr>
            <a:r>
              <a:rPr lang="en-US" sz="2300" dirty="0" err="1" smtClean="0"/>
              <a:t>Jeder</a:t>
            </a:r>
            <a:r>
              <a:rPr lang="en-US" sz="2300" dirty="0" smtClean="0"/>
              <a:t> </a:t>
            </a:r>
            <a:r>
              <a:rPr lang="en-US" sz="2300" dirty="0" err="1" smtClean="0"/>
              <a:t>neue</a:t>
            </a:r>
            <a:r>
              <a:rPr lang="en-US" sz="2300" dirty="0" smtClean="0"/>
              <a:t> Wert pro </a:t>
            </a:r>
            <a:r>
              <a:rPr lang="en-US" sz="2300" dirty="0" err="1" smtClean="0"/>
              <a:t>Zeiteinheit</a:t>
            </a:r>
            <a:r>
              <a:rPr lang="en-US" sz="2300" dirty="0" smtClean="0"/>
              <a:t> x </a:t>
            </a:r>
            <a:r>
              <a:rPr lang="en-US" sz="2300" dirty="0" err="1" smtClean="0"/>
              <a:t>wird</a:t>
            </a:r>
            <a:r>
              <a:rPr lang="en-US" sz="2300" dirty="0" smtClean="0"/>
              <a:t> </a:t>
            </a:r>
            <a:r>
              <a:rPr lang="en-US" sz="2300" dirty="0" err="1" smtClean="0"/>
              <a:t>gespeichert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(x </a:t>
            </a:r>
            <a:r>
              <a:rPr lang="en-US" sz="2300" dirty="0" err="1" smtClean="0"/>
              <a:t>aus</a:t>
            </a:r>
            <a:r>
              <a:rPr lang="en-US" sz="2300" dirty="0" smtClean="0"/>
              <a:t> </a:t>
            </a:r>
            <a:r>
              <a:rPr lang="en-US" sz="2300" dirty="0" err="1" smtClean="0"/>
              <a:t>Menge</a:t>
            </a:r>
            <a:r>
              <a:rPr lang="en-US" sz="2300" dirty="0" smtClean="0"/>
              <a:t> von </a:t>
            </a:r>
            <a:r>
              <a:rPr lang="en-US" sz="2300" dirty="0" err="1" smtClean="0"/>
              <a:t>Zeitpunkten</a:t>
            </a:r>
            <a:r>
              <a:rPr lang="en-US" sz="2300" dirty="0" smtClean="0"/>
              <a:t>)</a:t>
            </a:r>
          </a:p>
          <a:p>
            <a:pPr marL="55563" indent="-169863" eaLnBrk="1" hangingPunct="1">
              <a:tabLst>
                <a:tab pos="1082675" algn="l"/>
              </a:tabLst>
              <a:defRPr/>
            </a:pPr>
            <a:r>
              <a:rPr lang="en-US" sz="2400" dirty="0" err="1" smtClean="0">
                <a:solidFill>
                  <a:srgbClr val="CC0000"/>
                </a:solidFill>
              </a:rPr>
              <a:t>Akkumulierte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</a:rPr>
              <a:t>Werte</a:t>
            </a:r>
            <a:endParaRPr lang="en-US" sz="2500" dirty="0" smtClean="0">
              <a:solidFill>
                <a:srgbClr val="FF6600"/>
              </a:solidFill>
            </a:endParaRPr>
          </a:p>
          <a:p>
            <a:pPr marL="571500" lvl="1" indent="-171450" eaLnBrk="1" hangingPunct="1">
              <a:tabLst>
                <a:tab pos="1082675" algn="l"/>
              </a:tabLst>
              <a:defRPr/>
            </a:pPr>
            <a:r>
              <a:rPr lang="en-US" dirty="0" err="1" smtClean="0">
                <a:solidFill>
                  <a:srgbClr val="CC0000"/>
                </a:solidFill>
                <a:cs typeface="+mn-cs"/>
              </a:rPr>
              <a:t>Nur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Eingänge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(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Akkumulation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von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Zählern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)</a:t>
            </a:r>
          </a:p>
          <a:p>
            <a:pPr marL="855663" lvl="2" indent="-169863" eaLnBrk="1" hangingPunct="1">
              <a:tabLst>
                <a:tab pos="1082675" algn="l"/>
              </a:tabLst>
              <a:defRPr/>
            </a:pPr>
            <a:r>
              <a:rPr lang="en-US" sz="2100" dirty="0" smtClean="0"/>
              <a:t> </a:t>
            </a:r>
            <a:r>
              <a:rPr lang="en-US" sz="2100" dirty="0" err="1" smtClean="0"/>
              <a:t>Zähler</a:t>
            </a:r>
            <a:r>
              <a:rPr lang="en-US" sz="2100" dirty="0" smtClean="0"/>
              <a:t> </a:t>
            </a:r>
            <a:r>
              <a:rPr lang="en-US" sz="2100" dirty="0" err="1" smtClean="0"/>
              <a:t>immer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chemeClr val="bg2"/>
                </a:solidFill>
              </a:rPr>
              <a:t>&gt; 0</a:t>
            </a:r>
            <a:r>
              <a:rPr lang="en-US" sz="2100" dirty="0" smtClean="0"/>
              <a:t>  </a:t>
            </a:r>
          </a:p>
          <a:p>
            <a:pPr marL="855663" lvl="2" indent="-169863" eaLnBrk="1" hangingPunct="1">
              <a:tabLst>
                <a:tab pos="1082675" algn="l"/>
              </a:tabLst>
              <a:defRPr/>
            </a:pPr>
            <a:r>
              <a:rPr lang="en-US" sz="2100" dirty="0" smtClean="0"/>
              <a:t> </a:t>
            </a:r>
            <a:r>
              <a:rPr lang="en-US" sz="2100" dirty="0" err="1" smtClean="0"/>
              <a:t>Multimengenmodell</a:t>
            </a:r>
            <a:endParaRPr lang="en-US" sz="2100" dirty="0"/>
          </a:p>
          <a:p>
            <a:pPr marL="855663" lvl="2" indent="-169863" eaLnBrk="1" hangingPunct="1">
              <a:tabLst>
                <a:tab pos="1082675" algn="l"/>
              </a:tabLst>
              <a:defRPr/>
            </a:pPr>
            <a:r>
              <a:rPr lang="en-US" sz="2100" dirty="0" smtClean="0"/>
              <a:t> (x, y </a:t>
            </a:r>
            <a:r>
              <a:rPr lang="en-US" sz="2100" dirty="0" err="1" smtClean="0"/>
              <a:t>sind</a:t>
            </a:r>
            <a:r>
              <a:rPr lang="en-US" sz="2100" dirty="0" smtClean="0"/>
              <a:t> </a:t>
            </a:r>
            <a:r>
              <a:rPr lang="en-US" sz="2100" dirty="0" err="1" smtClean="0"/>
              <a:t>Objekte</a:t>
            </a:r>
            <a:r>
              <a:rPr lang="en-US" sz="2100" dirty="0"/>
              <a:t> </a:t>
            </a:r>
            <a:r>
              <a:rPr lang="en-US" sz="2100" dirty="0" err="1" smtClean="0"/>
              <a:t>bzw</a:t>
            </a:r>
            <a:r>
              <a:rPr lang="en-US" sz="2100" dirty="0" smtClean="0"/>
              <a:t>. </a:t>
            </a:r>
            <a:r>
              <a:rPr lang="en-US" sz="2100" dirty="0" err="1" smtClean="0"/>
              <a:t>Objekttypen</a:t>
            </a:r>
            <a:r>
              <a:rPr lang="en-US" sz="2100" dirty="0" smtClean="0"/>
              <a:t>)</a:t>
            </a:r>
            <a:endParaRPr lang="en-US" dirty="0" smtClean="0"/>
          </a:p>
          <a:p>
            <a:pPr marL="571500" lvl="1" indent="-171450" eaLnBrk="1" hangingPunct="1">
              <a:tabLst>
                <a:tab pos="1082675" algn="l"/>
              </a:tabLst>
              <a:defRPr/>
            </a:pPr>
            <a:r>
              <a:rPr lang="en-US" dirty="0" err="1" smtClean="0">
                <a:solidFill>
                  <a:srgbClr val="CC0000"/>
                </a:solidFill>
              </a:rPr>
              <a:t>Eingänge</a:t>
            </a:r>
            <a:r>
              <a:rPr lang="en-US" dirty="0" smtClean="0">
                <a:solidFill>
                  <a:srgbClr val="CC0000"/>
                </a:solidFill>
              </a:rPr>
              <a:t> und </a:t>
            </a:r>
            <a:r>
              <a:rPr lang="en-US" dirty="0" err="1" smtClean="0">
                <a:solidFill>
                  <a:srgbClr val="CC0000"/>
                </a:solidFill>
              </a:rPr>
              <a:t>Abgänge</a:t>
            </a:r>
            <a:r>
              <a:rPr lang="en-US" dirty="0" smtClean="0">
                <a:solidFill>
                  <a:srgbClr val="CC0000"/>
                </a:solidFill>
              </a:rPr>
              <a:t> (</a:t>
            </a:r>
            <a:r>
              <a:rPr lang="en-US" dirty="0" err="1" smtClean="0">
                <a:solidFill>
                  <a:srgbClr val="CC0000"/>
                </a:solidFill>
              </a:rPr>
              <a:t>Drehkreuzmodell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  <a:endParaRPr lang="en-US" dirty="0">
              <a:solidFill>
                <a:srgbClr val="CC0000"/>
              </a:solidFill>
            </a:endParaRPr>
          </a:p>
          <a:p>
            <a:pPr marL="855663" lvl="2" indent="-169863" eaLnBrk="1" hangingPunct="1">
              <a:tabLst>
                <a:tab pos="1082675" algn="l"/>
              </a:tabLst>
              <a:defRPr/>
            </a:pPr>
            <a:r>
              <a:rPr lang="en-US" sz="2100" dirty="0" smtClean="0"/>
              <a:t> </a:t>
            </a:r>
            <a:r>
              <a:rPr lang="en-US" sz="2100" dirty="0" err="1" smtClean="0"/>
              <a:t>Multimengenmodell</a:t>
            </a:r>
            <a:endParaRPr lang="en-US" sz="2100" dirty="0" smtClean="0"/>
          </a:p>
          <a:p>
            <a:pPr marL="855663" lvl="2" indent="-169863" eaLnBrk="1" hangingPunct="1">
              <a:tabLst>
                <a:tab pos="1082675" algn="l"/>
              </a:tabLst>
              <a:defRPr/>
            </a:pPr>
            <a:r>
              <a:rPr lang="en-US" sz="2100" dirty="0"/>
              <a:t> </a:t>
            </a:r>
            <a:r>
              <a:rPr lang="en-US" sz="2100" dirty="0" smtClean="0"/>
              <a:t>(x,</a:t>
            </a:r>
            <a:r>
              <a:rPr lang="en-US" sz="2100" dirty="0"/>
              <a:t> </a:t>
            </a:r>
            <a:r>
              <a:rPr lang="en-US" sz="2100" dirty="0" smtClean="0"/>
              <a:t>y </a:t>
            </a:r>
            <a:r>
              <a:rPr lang="en-US" sz="2100" dirty="0" err="1"/>
              <a:t>sind</a:t>
            </a:r>
            <a:r>
              <a:rPr lang="en-US" sz="2100" dirty="0"/>
              <a:t> </a:t>
            </a:r>
            <a:r>
              <a:rPr lang="en-US" sz="2100" dirty="0" err="1"/>
              <a:t>Objekte</a:t>
            </a:r>
            <a:r>
              <a:rPr lang="en-US" sz="2100" dirty="0"/>
              <a:t> </a:t>
            </a:r>
            <a:r>
              <a:rPr lang="en-US" sz="2100" dirty="0" err="1"/>
              <a:t>bzw</a:t>
            </a:r>
            <a:r>
              <a:rPr lang="en-US" sz="2100" dirty="0"/>
              <a:t>. </a:t>
            </a:r>
            <a:r>
              <a:rPr lang="en-US" sz="2100" dirty="0" err="1" smtClean="0"/>
              <a:t>Objekttypen</a:t>
            </a:r>
            <a:r>
              <a:rPr lang="en-US" sz="2100" dirty="0" smtClean="0"/>
              <a:t>)</a:t>
            </a:r>
          </a:p>
        </p:txBody>
      </p:sp>
      <p:grpSp>
        <p:nvGrpSpPr>
          <p:cNvPr id="509957" name="Group 5"/>
          <p:cNvGrpSpPr>
            <a:grpSpLocks/>
          </p:cNvGrpSpPr>
          <p:nvPr/>
        </p:nvGrpSpPr>
        <p:grpSpPr bwMode="auto">
          <a:xfrm>
            <a:off x="6781800" y="3505200"/>
            <a:ext cx="1066800" cy="304800"/>
            <a:chOff x="1152" y="2496"/>
            <a:chExt cx="672" cy="192"/>
          </a:xfrm>
        </p:grpSpPr>
        <p:sp>
          <p:nvSpPr>
            <p:cNvPr id="509958" name="Oval 6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09959" name="Oval 7"/>
            <p:cNvSpPr>
              <a:spLocks noChangeArrowheads="1"/>
            </p:cNvSpPr>
            <p:nvPr/>
          </p:nvSpPr>
          <p:spPr bwMode="auto">
            <a:xfrm>
              <a:off x="1392" y="2496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09960" name="Oval 8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09961" name="Group 9"/>
          <p:cNvGrpSpPr>
            <a:grpSpLocks/>
          </p:cNvGrpSpPr>
          <p:nvPr/>
        </p:nvGrpSpPr>
        <p:grpSpPr bwMode="auto">
          <a:xfrm>
            <a:off x="7924800" y="3505200"/>
            <a:ext cx="685800" cy="304800"/>
            <a:chOff x="1872" y="2496"/>
            <a:chExt cx="432" cy="192"/>
          </a:xfrm>
        </p:grpSpPr>
        <p:sp>
          <p:nvSpPr>
            <p:cNvPr id="509962" name="Oval 10"/>
            <p:cNvSpPr>
              <a:spLocks noChangeArrowheads="1"/>
            </p:cNvSpPr>
            <p:nvPr/>
          </p:nvSpPr>
          <p:spPr bwMode="auto">
            <a:xfrm>
              <a:off x="1872" y="2496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09963" name="Oval 11"/>
            <p:cNvSpPr>
              <a:spLocks noChangeArrowheads="1"/>
            </p:cNvSpPr>
            <p:nvPr/>
          </p:nvSpPr>
          <p:spPr bwMode="auto">
            <a:xfrm>
              <a:off x="2112" y="2496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09964" name="Group 12"/>
          <p:cNvGrpSpPr>
            <a:grpSpLocks/>
          </p:cNvGrpSpPr>
          <p:nvPr/>
        </p:nvGrpSpPr>
        <p:grpSpPr bwMode="auto">
          <a:xfrm>
            <a:off x="6781800" y="3886200"/>
            <a:ext cx="685800" cy="304800"/>
            <a:chOff x="1152" y="2736"/>
            <a:chExt cx="432" cy="192"/>
          </a:xfrm>
        </p:grpSpPr>
        <p:sp>
          <p:nvSpPr>
            <p:cNvPr id="509965" name="Oval 13"/>
            <p:cNvSpPr>
              <a:spLocks noChangeArrowheads="1"/>
            </p:cNvSpPr>
            <p:nvPr/>
          </p:nvSpPr>
          <p:spPr bwMode="auto">
            <a:xfrm>
              <a:off x="1152" y="2736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09966" name="Oval 14"/>
            <p:cNvSpPr>
              <a:spLocks noChangeArrowheads="1"/>
            </p:cNvSpPr>
            <p:nvPr/>
          </p:nvSpPr>
          <p:spPr bwMode="auto">
            <a:xfrm>
              <a:off x="1392" y="2736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09967" name="Text Box 15"/>
          <p:cNvSpPr txBox="1">
            <a:spLocks noChangeArrowheads="1"/>
          </p:cNvSpPr>
          <p:nvPr/>
        </p:nvSpPr>
        <p:spPr bwMode="auto">
          <a:xfrm>
            <a:off x="6248400" y="3429000"/>
            <a:ext cx="68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x</a:t>
            </a:r>
          </a:p>
          <a:p>
            <a:pPr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y</a:t>
            </a:r>
          </a:p>
        </p:txBody>
      </p:sp>
      <p:sp>
        <p:nvSpPr>
          <p:cNvPr id="18" name="Fußzeilenplatzhalter 3"/>
          <p:cNvSpPr txBox="1">
            <a:spLocks/>
          </p:cNvSpPr>
          <p:nvPr/>
        </p:nvSpPr>
        <p:spPr>
          <a:xfrm>
            <a:off x="2339752" y="6356176"/>
            <a:ext cx="4648200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en-US" sz="1200" dirty="0" smtClean="0">
                <a:solidFill>
                  <a:srgbClr val="0000FF"/>
                </a:solidFill>
              </a:rPr>
              <a:t>: A Quick Intro to Data Stream </a:t>
            </a:r>
            <a:r>
              <a:rPr lang="en-US" sz="1200" dirty="0" err="1" smtClean="0">
                <a:solidFill>
                  <a:srgbClr val="0000FF"/>
                </a:solidFill>
              </a:rPr>
              <a:t>Algorithmics</a:t>
            </a:r>
            <a:r>
              <a:rPr lang="en-US" sz="1200" dirty="0" smtClean="0">
                <a:solidFill>
                  <a:srgbClr val="0000FF"/>
                </a:solidFill>
              </a:rPr>
              <a:t> – </a:t>
            </a:r>
            <a:r>
              <a:rPr lang="en-US" sz="1200" i="1" dirty="0" smtClean="0">
                <a:solidFill>
                  <a:srgbClr val="0000FF"/>
                </a:solidFill>
              </a:rPr>
              <a:t>CS262 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228184" y="5198963"/>
            <a:ext cx="68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x</a:t>
            </a:r>
          </a:p>
          <a:p>
            <a:pPr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y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761584" y="5275163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7142584" y="5275163"/>
            <a:ext cx="685800" cy="304800"/>
            <a:chOff x="4416" y="2976"/>
            <a:chExt cx="432" cy="192"/>
          </a:xfrm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416" y="2976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4656" y="2976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6761584" y="5656163"/>
            <a:ext cx="685800" cy="304800"/>
            <a:chOff x="1152" y="2736"/>
            <a:chExt cx="432" cy="192"/>
          </a:xfrm>
        </p:grpSpPr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1152" y="2736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1392" y="2736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75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7" y="204715"/>
            <a:ext cx="8374385" cy="503238"/>
          </a:xfrm>
        </p:spPr>
        <p:txBody>
          <a:bodyPr/>
          <a:lstStyle/>
          <a:p>
            <a:r>
              <a:rPr lang="de-DE" dirty="0" smtClean="0"/>
              <a:t>Implementierung eines DSMS – Designeinflüsse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Variable Datenraten </a:t>
            </a:r>
            <a:r>
              <a:rPr lang="de-DE" dirty="0" smtClean="0"/>
              <a:t>mit </a:t>
            </a:r>
            <a:r>
              <a:rPr lang="de-DE" b="1" dirty="0" smtClean="0"/>
              <a:t>hohen Spitzen </a:t>
            </a:r>
            <a:r>
              <a:rPr lang="de-DE" dirty="0" smtClean="0"/>
              <a:t>mit ...</a:t>
            </a:r>
          </a:p>
          <a:p>
            <a:r>
              <a:rPr lang="de-DE" dirty="0" smtClean="0"/>
              <a:t>... </a:t>
            </a:r>
            <a:r>
              <a:rPr lang="de-DE" b="1" dirty="0" smtClean="0"/>
              <a:t>kaum vorhersagbarer Verteilung</a:t>
            </a:r>
          </a:p>
          <a:p>
            <a:r>
              <a:rPr lang="de-DE" dirty="0" smtClean="0"/>
              <a:t>Hohe </a:t>
            </a:r>
            <a:r>
              <a:rPr lang="de-DE" b="1" dirty="0" smtClean="0"/>
              <a:t>Anzahl</a:t>
            </a:r>
            <a:r>
              <a:rPr lang="de-DE" dirty="0" smtClean="0"/>
              <a:t> registrierter kontinuierlicher Anfragen</a:t>
            </a:r>
          </a:p>
          <a:p>
            <a:r>
              <a:rPr lang="de-DE" b="1" dirty="0" smtClean="0"/>
              <a:t>Designziele</a:t>
            </a:r>
            <a:r>
              <a:rPr lang="de-DE" dirty="0" smtClean="0"/>
              <a:t> hiermit umzugehen:</a:t>
            </a:r>
          </a:p>
          <a:p>
            <a:pPr lvl="1"/>
            <a:r>
              <a:rPr lang="de-DE" dirty="0" smtClean="0"/>
              <a:t>Multi-Anfrage-Optimierung von Ausführungsplänen</a:t>
            </a:r>
          </a:p>
          <a:p>
            <a:pPr lvl="2"/>
            <a:r>
              <a:rPr lang="de-DE" dirty="0" smtClean="0"/>
              <a:t>Mehrfachverwendung von internen Teilströmen</a:t>
            </a:r>
            <a:endParaRPr lang="de-DE" dirty="0"/>
          </a:p>
          <a:p>
            <a:pPr lvl="1"/>
            <a:r>
              <a:rPr lang="de-DE" dirty="0" err="1" smtClean="0"/>
              <a:t>Reoptimierung</a:t>
            </a:r>
            <a:r>
              <a:rPr lang="de-DE" dirty="0" smtClean="0"/>
              <a:t> von Plänen bei Laständerung </a:t>
            </a:r>
            <a:br>
              <a:rPr lang="de-DE" dirty="0" smtClean="0"/>
            </a:br>
            <a:r>
              <a:rPr lang="de-DE" dirty="0" smtClean="0"/>
              <a:t>(Selbstbeobachtung des Systemverhaltens)</a:t>
            </a:r>
          </a:p>
          <a:p>
            <a:pPr lvl="1"/>
            <a:r>
              <a:rPr lang="de-DE" dirty="0" smtClean="0"/>
              <a:t>Lastabhängige, allmähliches Approximation von korrekten Ausgaben (</a:t>
            </a:r>
            <a:r>
              <a:rPr lang="de-DE" dirty="0" err="1" smtClean="0"/>
              <a:t>graceful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0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0D19-24A9-524A-A734-745B9A42D572}" type="slidenum">
              <a:rPr lang="en-US"/>
              <a:pPr/>
              <a:t>59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 smtClean="0"/>
              <a:t>Anfrageverarbeitung</a:t>
            </a:r>
            <a:endParaRPr lang="en-US" dirty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r>
              <a:rPr lang="en-US" dirty="0" err="1" smtClean="0"/>
              <a:t>Registrierung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kontinuierlichen</a:t>
            </a:r>
            <a:r>
              <a:rPr lang="en-US" dirty="0" smtClean="0"/>
              <a:t> Query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Bestimmung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eines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Anfrage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bearbeitungs</a:t>
            </a:r>
            <a:r>
              <a:rPr lang="en-US" dirty="0" smtClean="0">
                <a:sym typeface="Wingdings"/>
              </a:rPr>
              <a:t>)plans</a:t>
            </a:r>
          </a:p>
          <a:p>
            <a:pPr lvl="1"/>
            <a:r>
              <a:rPr lang="en-US" b="1" dirty="0" err="1" smtClean="0">
                <a:sym typeface="Wingdings"/>
              </a:rPr>
              <a:t>Wiederverwendung</a:t>
            </a:r>
            <a:r>
              <a:rPr lang="en-US" dirty="0" smtClean="0">
                <a:sym typeface="Wingdings"/>
              </a:rPr>
              <a:t> von </a:t>
            </a:r>
            <a:r>
              <a:rPr lang="en-US" dirty="0" err="1" smtClean="0">
                <a:sym typeface="Wingdings"/>
              </a:rPr>
              <a:t>existierenden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Teil</a:t>
            </a:r>
            <a:r>
              <a:rPr lang="en-US" dirty="0" smtClean="0">
                <a:sym typeface="Wingdings"/>
              </a:rPr>
              <a:t>-)</a:t>
            </a:r>
            <a:r>
              <a:rPr lang="en-US" dirty="0" err="1" smtClean="0">
                <a:sym typeface="Wingdings"/>
              </a:rPr>
              <a:t>Plänen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Anfrageplan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für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Ströme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besteht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aus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b="1" dirty="0" err="1" smtClean="0">
                <a:sym typeface="Wingdings"/>
              </a:rPr>
              <a:t>Operatoren</a:t>
            </a:r>
            <a:endParaRPr lang="en-US" b="1" dirty="0" smtClean="0">
              <a:sym typeface="Wingdings"/>
            </a:endParaRPr>
          </a:p>
          <a:p>
            <a:pPr lvl="2"/>
            <a:r>
              <a:rPr lang="en-US" dirty="0" err="1" smtClean="0">
                <a:sym typeface="Wingdings"/>
              </a:rPr>
              <a:t>Selektion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Join, </a:t>
            </a:r>
            <a:r>
              <a:rPr lang="en-US" dirty="0" err="1" smtClean="0">
                <a:sym typeface="Wingdings"/>
              </a:rPr>
              <a:t>Projektion</a:t>
            </a:r>
            <a:r>
              <a:rPr lang="en-US" b="1" dirty="0" smtClean="0">
                <a:sym typeface="Wingdings"/>
              </a:rPr>
              <a:t> (</a:t>
            </a:r>
            <a:r>
              <a:rPr lang="en-US" b="1" dirty="0" err="1" smtClean="0">
                <a:sym typeface="Wingdings"/>
              </a:rPr>
              <a:t>ggf</a:t>
            </a:r>
            <a:r>
              <a:rPr lang="en-US" b="1" dirty="0" smtClean="0">
                <a:sym typeface="Wingdings"/>
              </a:rPr>
              <a:t>. </a:t>
            </a:r>
            <a:r>
              <a:rPr lang="en-US" b="1" dirty="0" err="1" smtClean="0">
                <a:sym typeface="Wingdings"/>
              </a:rPr>
              <a:t>mit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IStream</a:t>
            </a:r>
            <a:r>
              <a:rPr lang="en-US" b="1" dirty="0" smtClean="0">
                <a:sym typeface="Wingdings"/>
              </a:rPr>
              <a:t>)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Sort, </a:t>
            </a:r>
            <a:r>
              <a:rPr lang="en-US" dirty="0" smtClean="0">
                <a:sym typeface="Wingdings"/>
              </a:rPr>
              <a:t>Group</a:t>
            </a:r>
          </a:p>
          <a:p>
            <a:pPr lvl="1"/>
            <a:r>
              <a:rPr lang="en-US" b="1" dirty="0" err="1" smtClean="0">
                <a:sym typeface="Wingdings"/>
              </a:rPr>
              <a:t>Warteschlangen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Eingabepuffer</a:t>
            </a:r>
            <a:r>
              <a:rPr lang="en-US" dirty="0" smtClean="0">
                <a:sym typeface="Wingdings"/>
              </a:rPr>
              <a:t>)</a:t>
            </a:r>
            <a:endParaRPr lang="en-US" b="1" dirty="0" smtClean="0">
              <a:sym typeface="Wingdings"/>
            </a:endParaRPr>
          </a:p>
          <a:p>
            <a:pPr lvl="1"/>
            <a:r>
              <a:rPr lang="en-US" b="1" dirty="0" err="1" smtClean="0">
                <a:sym typeface="Wingdings"/>
              </a:rPr>
              <a:t>Zuständen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lokale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Speicher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für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Operatoren</a:t>
            </a:r>
            <a:r>
              <a:rPr lang="en-US" dirty="0" smtClean="0">
                <a:sym typeface="Wingdings"/>
              </a:rPr>
              <a:t>)</a:t>
            </a:r>
            <a:endParaRPr lang="en-US" b="1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Menge</a:t>
            </a:r>
            <a:r>
              <a:rPr lang="en-US" dirty="0" smtClean="0">
                <a:sym typeface="Wingdings"/>
              </a:rPr>
              <a:t> von </a:t>
            </a:r>
            <a:r>
              <a:rPr lang="en-US" dirty="0" err="1" smtClean="0">
                <a:sym typeface="Wingdings"/>
              </a:rPr>
              <a:t>aktiven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Plänen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durch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Verwalter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bearbeitet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Aufgabe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Versorge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Operatoren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mit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Eingaben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75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C911-7424-5C4F-A4A4-2BA8F49945DA}" type="slidenum">
              <a:rPr lang="en-US"/>
              <a:pPr/>
              <a:t>6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Anfrage</a:t>
            </a:r>
            <a:r>
              <a:rPr lang="en-US" dirty="0" smtClean="0"/>
              <a:t> 1 </a:t>
            </a:r>
            <a:r>
              <a:rPr lang="en-US" dirty="0"/>
              <a:t>(</a:t>
            </a:r>
            <a:r>
              <a:rPr lang="en-US" dirty="0">
                <a:latin typeface="Copperplate Gothic Bold" charset="0"/>
              </a:rPr>
              <a:t>self-join</a:t>
            </a:r>
            <a:r>
              <a:rPr lang="en-US" dirty="0"/>
              <a:t>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Find all </a:t>
            </a:r>
            <a:r>
              <a:rPr lang="en-US" dirty="0">
                <a:solidFill>
                  <a:schemeClr val="accent2"/>
                </a:solidFill>
              </a:rPr>
              <a:t>outgoing calls</a:t>
            </a:r>
            <a:r>
              <a:rPr lang="en-US" dirty="0"/>
              <a:t> longer than </a:t>
            </a:r>
            <a:r>
              <a:rPr lang="en-US" dirty="0">
                <a:solidFill>
                  <a:schemeClr val="accent2"/>
                </a:solidFill>
              </a:rPr>
              <a:t>2 minutes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SELECT   O1.call_ID, O1.caller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FROM      Outgoing O1, Outgoing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WHERE   (O2.time – O1.time &gt; 2 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                  AND   O1.call_ID = O2.call_ID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                  AND   O1.event = </a:t>
            </a:r>
            <a:r>
              <a:rPr lang="en-US" dirty="0">
                <a:solidFill>
                  <a:srgbClr val="339933"/>
                </a:solidFill>
                <a:latin typeface="Copperplate Gothic Bold" charset="0"/>
              </a:rPr>
              <a:t>start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  <a:latin typeface="Copperplate Gothic Bold" charset="0"/>
              </a:rPr>
              <a:t>                    </a:t>
            </a:r>
            <a:r>
              <a:rPr lang="en-US" dirty="0">
                <a:solidFill>
                  <a:srgbClr val="339933"/>
                </a:solidFill>
              </a:rPr>
              <a:t>AND   O2.event = </a:t>
            </a:r>
            <a:r>
              <a:rPr lang="en-US" dirty="0">
                <a:solidFill>
                  <a:srgbClr val="339933"/>
                </a:solidFill>
                <a:latin typeface="Copperplate Gothic Bold" charset="0"/>
              </a:rPr>
              <a:t>end)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wächst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ohne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Begrenzung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3399"/>
                </a:solidFill>
              </a:rPr>
              <a:t>als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>
                <a:solidFill>
                  <a:srgbClr val="333399"/>
                </a:solidFill>
              </a:rPr>
              <a:t>Datenstrom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>
                <a:solidFill>
                  <a:srgbClr val="333399"/>
                </a:solidFill>
              </a:rPr>
              <a:t>bereitstellbar</a:t>
            </a:r>
            <a:endParaRPr lang="en-US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err="1" smtClean="0"/>
              <a:t>Frühestmögliche</a:t>
            </a:r>
            <a:r>
              <a:rPr lang="en-US" dirty="0" smtClean="0"/>
              <a:t> </a:t>
            </a:r>
            <a:r>
              <a:rPr lang="en-US" dirty="0" err="1" smtClean="0"/>
              <a:t>Ergebnisbereitstellung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Einzelverbindung</a:t>
            </a:r>
            <a:r>
              <a:rPr lang="en-US" dirty="0" smtClean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</a:t>
            </a: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2 min fest,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auch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ohne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pperplate Gothic Bold" charset="0"/>
              </a:rPr>
              <a:t>end</a:t>
            </a:r>
            <a:endParaRPr lang="en-US" dirty="0">
              <a:solidFill>
                <a:schemeClr val="accent2"/>
              </a:solidFill>
              <a:latin typeface="Copperplate Gothic Bold" charset="0"/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7369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2DC1-8384-C640-9D14-4B8C55F3B65C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2137444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tx1"/>
                </a:solidFill>
              </a:rPr>
              <a:t>Q</a:t>
            </a:r>
            <a:r>
              <a:rPr lang="en-US" sz="2400" b="1" i="1" baseline="-2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4880644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tx1"/>
                </a:solidFill>
              </a:rPr>
              <a:t>Q</a:t>
            </a:r>
            <a:r>
              <a:rPr lang="en-US" sz="2400" b="1" i="1" baseline="-2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2396207" y="4735513"/>
            <a:ext cx="369887" cy="6635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0" name="Line 6"/>
          <p:cNvSpPr>
            <a:spLocks noChangeShapeType="1"/>
          </p:cNvSpPr>
          <p:nvPr/>
        </p:nvSpPr>
        <p:spPr bwMode="auto">
          <a:xfrm>
            <a:off x="2396207" y="4868863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>
            <a:off x="2396207" y="5000625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2" name="Line 8"/>
          <p:cNvSpPr>
            <a:spLocks noChangeShapeType="1"/>
          </p:cNvSpPr>
          <p:nvPr/>
        </p:nvSpPr>
        <p:spPr bwMode="auto">
          <a:xfrm>
            <a:off x="2396207" y="5133975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3" name="Line 9"/>
          <p:cNvSpPr>
            <a:spLocks noChangeShapeType="1"/>
          </p:cNvSpPr>
          <p:nvPr/>
        </p:nvSpPr>
        <p:spPr bwMode="auto">
          <a:xfrm>
            <a:off x="2396207" y="5265738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4" name="Line 10"/>
          <p:cNvSpPr>
            <a:spLocks noChangeShapeType="1"/>
          </p:cNvSpPr>
          <p:nvPr/>
        </p:nvSpPr>
        <p:spPr bwMode="auto">
          <a:xfrm>
            <a:off x="2396207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5" name="Line 11"/>
          <p:cNvSpPr>
            <a:spLocks noChangeShapeType="1"/>
          </p:cNvSpPr>
          <p:nvPr/>
        </p:nvSpPr>
        <p:spPr bwMode="auto">
          <a:xfrm>
            <a:off x="2766094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6" name="Rectangle 12"/>
          <p:cNvSpPr>
            <a:spLocks noChangeArrowheads="1"/>
          </p:cNvSpPr>
          <p:nvPr/>
        </p:nvSpPr>
        <p:spPr bwMode="auto">
          <a:xfrm>
            <a:off x="3582069" y="4735513"/>
            <a:ext cx="369888" cy="6635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7" name="Line 13"/>
          <p:cNvSpPr>
            <a:spLocks noChangeShapeType="1"/>
          </p:cNvSpPr>
          <p:nvPr/>
        </p:nvSpPr>
        <p:spPr bwMode="auto">
          <a:xfrm>
            <a:off x="3582069" y="4868863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8" name="Line 14"/>
          <p:cNvSpPr>
            <a:spLocks noChangeShapeType="1"/>
          </p:cNvSpPr>
          <p:nvPr/>
        </p:nvSpPr>
        <p:spPr bwMode="auto">
          <a:xfrm>
            <a:off x="3582069" y="5000625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599" name="Line 15"/>
          <p:cNvSpPr>
            <a:spLocks noChangeShapeType="1"/>
          </p:cNvSpPr>
          <p:nvPr/>
        </p:nvSpPr>
        <p:spPr bwMode="auto">
          <a:xfrm>
            <a:off x="3582069" y="5133975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00" name="Line 16"/>
          <p:cNvSpPr>
            <a:spLocks noChangeShapeType="1"/>
          </p:cNvSpPr>
          <p:nvPr/>
        </p:nvSpPr>
        <p:spPr bwMode="auto">
          <a:xfrm>
            <a:off x="3582069" y="5265738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01" name="Line 17"/>
          <p:cNvSpPr>
            <a:spLocks noChangeShapeType="1"/>
          </p:cNvSpPr>
          <p:nvPr/>
        </p:nvSpPr>
        <p:spPr bwMode="auto">
          <a:xfrm>
            <a:off x="3582069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02" name="Line 18"/>
          <p:cNvSpPr>
            <a:spLocks noChangeShapeType="1"/>
          </p:cNvSpPr>
          <p:nvPr/>
        </p:nvSpPr>
        <p:spPr bwMode="auto">
          <a:xfrm>
            <a:off x="3951957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51603" name="Group 19"/>
          <p:cNvGrpSpPr>
            <a:grpSpLocks/>
          </p:cNvGrpSpPr>
          <p:nvPr/>
        </p:nvGrpSpPr>
        <p:grpSpPr bwMode="auto">
          <a:xfrm>
            <a:off x="3062957" y="2614613"/>
            <a:ext cx="369887" cy="927100"/>
            <a:chOff x="2544" y="1536"/>
            <a:chExt cx="240" cy="672"/>
          </a:xfrm>
        </p:grpSpPr>
        <p:sp>
          <p:nvSpPr>
            <p:cNvPr id="451604" name="Rectangle 20"/>
            <p:cNvSpPr>
              <a:spLocks noChangeArrowheads="1"/>
            </p:cNvSpPr>
            <p:nvPr/>
          </p:nvSpPr>
          <p:spPr bwMode="auto">
            <a:xfrm>
              <a:off x="2544" y="1632"/>
              <a:ext cx="240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05" name="Line 21"/>
            <p:cNvSpPr>
              <a:spLocks noChangeShapeType="1"/>
            </p:cNvSpPr>
            <p:nvPr/>
          </p:nvSpPr>
          <p:spPr bwMode="auto">
            <a:xfrm>
              <a:off x="2544" y="1728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06" name="Line 22"/>
            <p:cNvSpPr>
              <a:spLocks noChangeShapeType="1"/>
            </p:cNvSpPr>
            <p:nvPr/>
          </p:nvSpPr>
          <p:spPr bwMode="auto">
            <a:xfrm>
              <a:off x="2544" y="1824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07" name="Line 23"/>
            <p:cNvSpPr>
              <a:spLocks noChangeShapeType="1"/>
            </p:cNvSpPr>
            <p:nvPr/>
          </p:nvSpPr>
          <p:spPr bwMode="auto">
            <a:xfrm>
              <a:off x="2544" y="1920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08" name="Line 24"/>
            <p:cNvSpPr>
              <a:spLocks noChangeShapeType="1"/>
            </p:cNvSpPr>
            <p:nvPr/>
          </p:nvSpPr>
          <p:spPr bwMode="auto">
            <a:xfrm>
              <a:off x="2544" y="2016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09" name="Line 25"/>
            <p:cNvSpPr>
              <a:spLocks noChangeShapeType="1"/>
            </p:cNvSpPr>
            <p:nvPr/>
          </p:nvSpPr>
          <p:spPr bwMode="auto">
            <a:xfrm>
              <a:off x="2544" y="2112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10" name="Line 26"/>
            <p:cNvSpPr>
              <a:spLocks noChangeShapeType="1"/>
            </p:cNvSpPr>
            <p:nvPr/>
          </p:nvSpPr>
          <p:spPr bwMode="auto">
            <a:xfrm>
              <a:off x="2784" y="2112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11" name="Line 27"/>
            <p:cNvSpPr>
              <a:spLocks noChangeShapeType="1"/>
            </p:cNvSpPr>
            <p:nvPr/>
          </p:nvSpPr>
          <p:spPr bwMode="auto">
            <a:xfrm>
              <a:off x="2544" y="1536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12" name="Line 28"/>
            <p:cNvSpPr>
              <a:spLocks noChangeShapeType="1"/>
            </p:cNvSpPr>
            <p:nvPr/>
          </p:nvSpPr>
          <p:spPr bwMode="auto">
            <a:xfrm>
              <a:off x="2784" y="1536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1613" name="AutoShape 29"/>
          <p:cNvSpPr>
            <a:spLocks noChangeArrowheads="1"/>
          </p:cNvSpPr>
          <p:nvPr/>
        </p:nvSpPr>
        <p:spPr bwMode="auto">
          <a:xfrm>
            <a:off x="5802982" y="2017713"/>
            <a:ext cx="815975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1614" name="Text Box 30"/>
          <p:cNvSpPr txBox="1">
            <a:spLocks noChangeArrowheads="1"/>
          </p:cNvSpPr>
          <p:nvPr/>
        </p:nvSpPr>
        <p:spPr bwMode="auto">
          <a:xfrm>
            <a:off x="5791869" y="2084388"/>
            <a:ext cx="8683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State</a:t>
            </a:r>
            <a:r>
              <a:rPr lang="en-US" b="1" baseline="-20000"/>
              <a:t>4</a:t>
            </a:r>
          </a:p>
        </p:txBody>
      </p:sp>
      <p:sp>
        <p:nvSpPr>
          <p:cNvPr id="451615" name="Oval 31"/>
          <p:cNvSpPr>
            <a:spLocks noChangeArrowheads="1"/>
          </p:cNvSpPr>
          <p:nvPr/>
        </p:nvSpPr>
        <p:spPr bwMode="auto">
          <a:xfrm>
            <a:off x="4766344" y="2084388"/>
            <a:ext cx="741363" cy="396875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16" name="Rectangle 32"/>
          <p:cNvSpPr>
            <a:spLocks noChangeArrowheads="1"/>
          </p:cNvSpPr>
          <p:nvPr/>
        </p:nvSpPr>
        <p:spPr bwMode="auto">
          <a:xfrm>
            <a:off x="4909219" y="20843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Lucida Sans Unicode" charset="0"/>
              </a:rPr>
              <a:t>⋈</a:t>
            </a:r>
          </a:p>
        </p:txBody>
      </p:sp>
      <p:sp>
        <p:nvSpPr>
          <p:cNvPr id="451617" name="AutoShape 33"/>
          <p:cNvSpPr>
            <a:spLocks noChangeArrowheads="1"/>
          </p:cNvSpPr>
          <p:nvPr/>
        </p:nvSpPr>
        <p:spPr bwMode="auto">
          <a:xfrm>
            <a:off x="3582069" y="2017713"/>
            <a:ext cx="814388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1618" name="Text Box 34"/>
          <p:cNvSpPr txBox="1">
            <a:spLocks noChangeArrowheads="1"/>
          </p:cNvSpPr>
          <p:nvPr/>
        </p:nvSpPr>
        <p:spPr bwMode="auto">
          <a:xfrm>
            <a:off x="3570957" y="2084388"/>
            <a:ext cx="8683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State</a:t>
            </a:r>
            <a:r>
              <a:rPr lang="en-US" b="1" baseline="-20000"/>
              <a:t>3</a:t>
            </a:r>
          </a:p>
        </p:txBody>
      </p:sp>
      <p:sp>
        <p:nvSpPr>
          <p:cNvPr id="451619" name="Oval 35"/>
          <p:cNvSpPr>
            <a:spLocks noChangeArrowheads="1"/>
          </p:cNvSpPr>
          <p:nvPr/>
        </p:nvSpPr>
        <p:spPr bwMode="auto">
          <a:xfrm>
            <a:off x="2026319" y="2084388"/>
            <a:ext cx="739775" cy="3968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1620" name="Rectangle 36"/>
          <p:cNvSpPr>
            <a:spLocks noChangeArrowheads="1"/>
          </p:cNvSpPr>
          <p:nvPr/>
        </p:nvSpPr>
        <p:spPr bwMode="auto">
          <a:xfrm>
            <a:off x="2181752" y="2038208"/>
            <a:ext cx="424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Sans Unicode" charset="0"/>
                <a:sym typeface="Symbol" charset="0"/>
              </a:rPr>
              <a:t>π</a:t>
            </a:r>
            <a:endParaRPr lang="en-US" sz="2400" b="1" dirty="0">
              <a:latin typeface="Lucida Sans Unicode" charset="0"/>
            </a:endParaRPr>
          </a:p>
        </p:txBody>
      </p:sp>
      <p:sp>
        <p:nvSpPr>
          <p:cNvPr id="451621" name="Text Box 37"/>
          <p:cNvSpPr txBox="1">
            <a:spLocks noChangeArrowheads="1"/>
          </p:cNvSpPr>
          <p:nvPr/>
        </p:nvSpPr>
        <p:spPr bwMode="auto">
          <a:xfrm>
            <a:off x="1935832" y="5795963"/>
            <a:ext cx="109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Stream</a:t>
            </a:r>
            <a:r>
              <a:rPr lang="en-US" b="1" i="1" baseline="-2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1622" name="Text Box 38"/>
          <p:cNvSpPr txBox="1">
            <a:spLocks noChangeArrowheads="1"/>
          </p:cNvSpPr>
          <p:nvPr/>
        </p:nvSpPr>
        <p:spPr bwMode="auto">
          <a:xfrm>
            <a:off x="3270919" y="5795963"/>
            <a:ext cx="109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Stream</a:t>
            </a:r>
            <a:r>
              <a:rPr lang="en-US" b="1" i="1" baseline="-2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1623" name="Text Box 39"/>
          <p:cNvSpPr txBox="1">
            <a:spLocks noChangeArrowheads="1"/>
          </p:cNvSpPr>
          <p:nvPr/>
        </p:nvSpPr>
        <p:spPr bwMode="auto">
          <a:xfrm>
            <a:off x="5271169" y="4138613"/>
            <a:ext cx="109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Stream</a:t>
            </a:r>
            <a:r>
              <a:rPr lang="en-US" b="1" i="1" baseline="-2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1624" name="Rectangle 40"/>
          <p:cNvSpPr>
            <a:spLocks noChangeArrowheads="1"/>
          </p:cNvSpPr>
          <p:nvPr/>
        </p:nvSpPr>
        <p:spPr bwMode="auto">
          <a:xfrm>
            <a:off x="692819" y="2547938"/>
            <a:ext cx="3184525" cy="26511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25" name="Line 41"/>
          <p:cNvSpPr>
            <a:spLocks noChangeShapeType="1"/>
          </p:cNvSpPr>
          <p:nvPr/>
        </p:nvSpPr>
        <p:spPr bwMode="auto">
          <a:xfrm flipV="1">
            <a:off x="2543844" y="5465763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26" name="Line 42"/>
          <p:cNvSpPr>
            <a:spLocks noChangeShapeType="1"/>
          </p:cNvSpPr>
          <p:nvPr/>
        </p:nvSpPr>
        <p:spPr bwMode="auto">
          <a:xfrm flipV="1">
            <a:off x="3804319" y="5465763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51627" name="Group 43"/>
          <p:cNvGrpSpPr>
            <a:grpSpLocks/>
          </p:cNvGrpSpPr>
          <p:nvPr/>
        </p:nvGrpSpPr>
        <p:grpSpPr bwMode="auto">
          <a:xfrm>
            <a:off x="5580732" y="2879725"/>
            <a:ext cx="371475" cy="1258888"/>
            <a:chOff x="4032" y="1584"/>
            <a:chExt cx="240" cy="912"/>
          </a:xfrm>
        </p:grpSpPr>
        <p:sp>
          <p:nvSpPr>
            <p:cNvPr id="451628" name="Rectangle 44"/>
            <p:cNvSpPr>
              <a:spLocks noChangeArrowheads="1"/>
            </p:cNvSpPr>
            <p:nvPr/>
          </p:nvSpPr>
          <p:spPr bwMode="auto">
            <a:xfrm>
              <a:off x="4032" y="1680"/>
              <a:ext cx="240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29" name="Line 45"/>
            <p:cNvSpPr>
              <a:spLocks noChangeShapeType="1"/>
            </p:cNvSpPr>
            <p:nvPr/>
          </p:nvSpPr>
          <p:spPr bwMode="auto">
            <a:xfrm>
              <a:off x="4032" y="1776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0" name="Line 46"/>
            <p:cNvSpPr>
              <a:spLocks noChangeShapeType="1"/>
            </p:cNvSpPr>
            <p:nvPr/>
          </p:nvSpPr>
          <p:spPr bwMode="auto">
            <a:xfrm>
              <a:off x="4032" y="1872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1" name="Line 47"/>
            <p:cNvSpPr>
              <a:spLocks noChangeShapeType="1"/>
            </p:cNvSpPr>
            <p:nvPr/>
          </p:nvSpPr>
          <p:spPr bwMode="auto">
            <a:xfrm>
              <a:off x="4032" y="1968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2" name="Line 48"/>
            <p:cNvSpPr>
              <a:spLocks noChangeShapeType="1"/>
            </p:cNvSpPr>
            <p:nvPr/>
          </p:nvSpPr>
          <p:spPr bwMode="auto">
            <a:xfrm>
              <a:off x="4032" y="2064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3" name="Line 49"/>
            <p:cNvSpPr>
              <a:spLocks noChangeShapeType="1"/>
            </p:cNvSpPr>
            <p:nvPr/>
          </p:nvSpPr>
          <p:spPr bwMode="auto">
            <a:xfrm>
              <a:off x="4032" y="2160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4" name="Line 50"/>
            <p:cNvSpPr>
              <a:spLocks noChangeShapeType="1"/>
            </p:cNvSpPr>
            <p:nvPr/>
          </p:nvSpPr>
          <p:spPr bwMode="auto">
            <a:xfrm>
              <a:off x="4272" y="2160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5" name="Line 51"/>
            <p:cNvSpPr>
              <a:spLocks noChangeShapeType="1"/>
            </p:cNvSpPr>
            <p:nvPr/>
          </p:nvSpPr>
          <p:spPr bwMode="auto">
            <a:xfrm>
              <a:off x="4032" y="1584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6" name="Line 52"/>
            <p:cNvSpPr>
              <a:spLocks noChangeShapeType="1"/>
            </p:cNvSpPr>
            <p:nvPr/>
          </p:nvSpPr>
          <p:spPr bwMode="auto">
            <a:xfrm>
              <a:off x="4272" y="1584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637" name="Line 53"/>
            <p:cNvSpPr>
              <a:spLocks noChangeShapeType="1"/>
            </p:cNvSpPr>
            <p:nvPr/>
          </p:nvSpPr>
          <p:spPr bwMode="auto">
            <a:xfrm flipV="1">
              <a:off x="4176" y="220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1638" name="Line 54"/>
          <p:cNvSpPr>
            <a:spLocks noChangeShapeType="1"/>
          </p:cNvSpPr>
          <p:nvPr/>
        </p:nvSpPr>
        <p:spPr bwMode="auto">
          <a:xfrm flipH="1" flipV="1">
            <a:off x="2396207" y="2481263"/>
            <a:ext cx="592137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39" name="Freeform 55"/>
          <p:cNvSpPr>
            <a:spLocks/>
          </p:cNvSpPr>
          <p:nvPr/>
        </p:nvSpPr>
        <p:spPr bwMode="auto">
          <a:xfrm>
            <a:off x="3507457" y="2547938"/>
            <a:ext cx="1517650" cy="627062"/>
          </a:xfrm>
          <a:custGeom>
            <a:avLst/>
            <a:gdLst>
              <a:gd name="T0" fmla="*/ 0 w 983"/>
              <a:gd name="T1" fmla="*/ 454 h 454"/>
              <a:gd name="T2" fmla="*/ 983 w 983"/>
              <a:gd name="T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83" h="454">
                <a:moveTo>
                  <a:pt x="0" y="454"/>
                </a:moveTo>
                <a:lnTo>
                  <a:pt x="983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0" name="Freeform 56"/>
          <p:cNvSpPr>
            <a:spLocks/>
          </p:cNvSpPr>
          <p:nvPr/>
        </p:nvSpPr>
        <p:spPr bwMode="auto">
          <a:xfrm>
            <a:off x="5244182" y="2543175"/>
            <a:ext cx="536575" cy="396875"/>
          </a:xfrm>
          <a:custGeom>
            <a:avLst/>
            <a:gdLst>
              <a:gd name="T0" fmla="*/ 348 w 348"/>
              <a:gd name="T1" fmla="*/ 288 h 288"/>
              <a:gd name="T2" fmla="*/ 0 w 348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8" h="288">
                <a:moveTo>
                  <a:pt x="348" y="28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1" name="Line 57"/>
          <p:cNvSpPr>
            <a:spLocks noChangeShapeType="1"/>
          </p:cNvSpPr>
          <p:nvPr/>
        </p:nvSpPr>
        <p:spPr bwMode="auto">
          <a:xfrm flipV="1">
            <a:off x="2396207" y="1752600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2" name="Line 58"/>
          <p:cNvSpPr>
            <a:spLocks noChangeShapeType="1"/>
          </p:cNvSpPr>
          <p:nvPr/>
        </p:nvSpPr>
        <p:spPr bwMode="auto">
          <a:xfrm flipV="1">
            <a:off x="5136232" y="1752600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3" name="Line 59"/>
          <p:cNvSpPr>
            <a:spLocks noChangeShapeType="1"/>
          </p:cNvSpPr>
          <p:nvPr/>
        </p:nvSpPr>
        <p:spPr bwMode="auto">
          <a:xfrm>
            <a:off x="2396207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4" name="Line 60"/>
          <p:cNvSpPr>
            <a:spLocks noChangeShapeType="1"/>
          </p:cNvSpPr>
          <p:nvPr/>
        </p:nvSpPr>
        <p:spPr bwMode="auto">
          <a:xfrm>
            <a:off x="2766094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5" name="Line 61"/>
          <p:cNvSpPr>
            <a:spLocks noChangeShapeType="1"/>
          </p:cNvSpPr>
          <p:nvPr/>
        </p:nvSpPr>
        <p:spPr bwMode="auto">
          <a:xfrm>
            <a:off x="3582069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6" name="Line 62"/>
          <p:cNvSpPr>
            <a:spLocks noChangeShapeType="1"/>
          </p:cNvSpPr>
          <p:nvPr/>
        </p:nvSpPr>
        <p:spPr bwMode="auto">
          <a:xfrm>
            <a:off x="3951957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47" name="AutoShape 63"/>
          <p:cNvSpPr>
            <a:spLocks noChangeArrowheads="1"/>
          </p:cNvSpPr>
          <p:nvPr/>
        </p:nvSpPr>
        <p:spPr bwMode="auto">
          <a:xfrm>
            <a:off x="1654844" y="3808413"/>
            <a:ext cx="815975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1648" name="Text Box 64"/>
          <p:cNvSpPr txBox="1">
            <a:spLocks noChangeArrowheads="1"/>
          </p:cNvSpPr>
          <p:nvPr/>
        </p:nvSpPr>
        <p:spPr bwMode="auto">
          <a:xfrm>
            <a:off x="1643732" y="3873500"/>
            <a:ext cx="8683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State</a:t>
            </a:r>
            <a:r>
              <a:rPr lang="en-US" b="1" baseline="-20000" dirty="0"/>
              <a:t>1</a:t>
            </a:r>
          </a:p>
        </p:txBody>
      </p:sp>
      <p:sp>
        <p:nvSpPr>
          <p:cNvPr id="451649" name="AutoShape 65"/>
          <p:cNvSpPr>
            <a:spLocks noChangeArrowheads="1"/>
          </p:cNvSpPr>
          <p:nvPr/>
        </p:nvSpPr>
        <p:spPr bwMode="auto">
          <a:xfrm>
            <a:off x="3951957" y="3808413"/>
            <a:ext cx="814387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1650" name="Text Box 66"/>
          <p:cNvSpPr txBox="1">
            <a:spLocks noChangeArrowheads="1"/>
          </p:cNvSpPr>
          <p:nvPr/>
        </p:nvSpPr>
        <p:spPr bwMode="auto">
          <a:xfrm>
            <a:off x="3939257" y="3873500"/>
            <a:ext cx="8683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State</a:t>
            </a:r>
            <a:r>
              <a:rPr lang="en-US" b="1" baseline="-20000"/>
              <a:t>2</a:t>
            </a:r>
          </a:p>
        </p:txBody>
      </p:sp>
      <p:sp>
        <p:nvSpPr>
          <p:cNvPr id="451651" name="Oval 67"/>
          <p:cNvSpPr>
            <a:spLocks noChangeArrowheads="1"/>
          </p:cNvSpPr>
          <p:nvPr/>
        </p:nvSpPr>
        <p:spPr bwMode="auto">
          <a:xfrm>
            <a:off x="2840707" y="3873500"/>
            <a:ext cx="741362" cy="39846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52" name="Rectangle 68"/>
          <p:cNvSpPr>
            <a:spLocks noChangeArrowheads="1"/>
          </p:cNvSpPr>
          <p:nvPr/>
        </p:nvSpPr>
        <p:spPr bwMode="auto">
          <a:xfrm>
            <a:off x="2981994" y="3873500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Lucida Sans Unicode" charset="0"/>
              </a:rPr>
              <a:t>⋈</a:t>
            </a:r>
          </a:p>
        </p:txBody>
      </p:sp>
      <p:sp>
        <p:nvSpPr>
          <p:cNvPr id="451653" name="Line 69"/>
          <p:cNvSpPr>
            <a:spLocks noChangeShapeType="1"/>
          </p:cNvSpPr>
          <p:nvPr/>
        </p:nvSpPr>
        <p:spPr bwMode="auto">
          <a:xfrm flipV="1">
            <a:off x="2543844" y="4271963"/>
            <a:ext cx="519113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54" name="Line 70"/>
          <p:cNvSpPr>
            <a:spLocks noChangeShapeType="1"/>
          </p:cNvSpPr>
          <p:nvPr/>
        </p:nvSpPr>
        <p:spPr bwMode="auto">
          <a:xfrm flipH="1" flipV="1">
            <a:off x="3359819" y="4271963"/>
            <a:ext cx="369888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55" name="Line 71"/>
          <p:cNvSpPr>
            <a:spLocks noChangeShapeType="1"/>
          </p:cNvSpPr>
          <p:nvPr/>
        </p:nvSpPr>
        <p:spPr bwMode="auto">
          <a:xfrm flipV="1">
            <a:off x="3210594" y="3476625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56" name="Line 72"/>
          <p:cNvSpPr>
            <a:spLocks noChangeShapeType="1"/>
          </p:cNvSpPr>
          <p:nvPr/>
        </p:nvSpPr>
        <p:spPr bwMode="auto">
          <a:xfrm flipH="1">
            <a:off x="2470819" y="4073525"/>
            <a:ext cx="369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57" name="Line 73"/>
          <p:cNvSpPr>
            <a:spLocks noChangeShapeType="1"/>
          </p:cNvSpPr>
          <p:nvPr/>
        </p:nvSpPr>
        <p:spPr bwMode="auto">
          <a:xfrm>
            <a:off x="3582069" y="4073525"/>
            <a:ext cx="369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58" name="Line 74"/>
          <p:cNvSpPr>
            <a:spLocks noChangeShapeType="1"/>
          </p:cNvSpPr>
          <p:nvPr/>
        </p:nvSpPr>
        <p:spPr bwMode="auto">
          <a:xfrm flipH="1">
            <a:off x="4396457" y="2282825"/>
            <a:ext cx="3698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659" name="Line 75"/>
          <p:cNvSpPr>
            <a:spLocks noChangeShapeType="1"/>
          </p:cNvSpPr>
          <p:nvPr/>
        </p:nvSpPr>
        <p:spPr bwMode="auto">
          <a:xfrm>
            <a:off x="5507707" y="2282825"/>
            <a:ext cx="2952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81328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23692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-27384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Warum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auch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Projektion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ggf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mit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Zustand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37444" y="1295400"/>
            <a:ext cx="501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Q</a:t>
            </a:r>
            <a:r>
              <a:rPr lang="en-US" sz="2400" b="1" i="1" baseline="-2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80644" y="1295400"/>
            <a:ext cx="50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Q</a:t>
            </a:r>
            <a:r>
              <a:rPr lang="en-US" sz="2400" b="1" i="1" baseline="-2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96207" y="4735513"/>
            <a:ext cx="369887" cy="6635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396207" y="4868863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396207" y="5000625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396207" y="5133975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96207" y="5265738"/>
            <a:ext cx="36988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396207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766094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582069" y="4735513"/>
            <a:ext cx="369888" cy="6635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582069" y="4868863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582069" y="5000625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582069" y="5133975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582069" y="5265738"/>
            <a:ext cx="3698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582069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951957" y="5399088"/>
            <a:ext cx="0" cy="131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3062957" y="2614613"/>
            <a:ext cx="369887" cy="927100"/>
            <a:chOff x="2544" y="1536"/>
            <a:chExt cx="240" cy="672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544" y="1632"/>
              <a:ext cx="240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544" y="1728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544" y="1824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544" y="1920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544" y="2016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44" y="2112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784" y="2112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2544" y="1536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784" y="1536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5802982" y="2017713"/>
            <a:ext cx="815975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791869" y="2084388"/>
            <a:ext cx="8683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State</a:t>
            </a:r>
            <a:r>
              <a:rPr lang="en-US" b="1" baseline="-20000"/>
              <a:t>4</a:t>
            </a:r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4766344" y="2084388"/>
            <a:ext cx="741363" cy="396875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909219" y="20843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Lucida Sans Unicode" charset="0"/>
              </a:rPr>
              <a:t>⋈</a:t>
            </a: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3582069" y="2017713"/>
            <a:ext cx="814388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570957" y="2084388"/>
            <a:ext cx="8683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State</a:t>
            </a:r>
            <a:r>
              <a:rPr lang="en-US" b="1" baseline="-20000" dirty="0"/>
              <a:t>3</a:t>
            </a:r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2026319" y="2084388"/>
            <a:ext cx="739775" cy="3968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2195736" y="2024450"/>
            <a:ext cx="424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Sans Unicode" charset="0"/>
                <a:sym typeface="Symbol" charset="0"/>
              </a:rPr>
              <a:t>π</a:t>
            </a:r>
            <a:endParaRPr lang="en-US" sz="2400" b="1" dirty="0">
              <a:latin typeface="Lucida Sans Unicode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935832" y="5795963"/>
            <a:ext cx="93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Stream</a:t>
            </a:r>
            <a:r>
              <a:rPr lang="en-US" b="1" i="1" baseline="-20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3270919" y="5795963"/>
            <a:ext cx="954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Stream</a:t>
            </a:r>
            <a:r>
              <a:rPr lang="en-US" b="1" i="1" baseline="-2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5271169" y="4138613"/>
            <a:ext cx="954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Stream</a:t>
            </a:r>
            <a:r>
              <a:rPr lang="en-US" b="1" i="1" baseline="-20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V="1">
            <a:off x="2543844" y="5465763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V="1">
            <a:off x="3804319" y="5465763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3"/>
          <p:cNvGrpSpPr>
            <a:grpSpLocks/>
          </p:cNvGrpSpPr>
          <p:nvPr/>
        </p:nvGrpSpPr>
        <p:grpSpPr bwMode="auto">
          <a:xfrm>
            <a:off x="5580732" y="2879725"/>
            <a:ext cx="371475" cy="1258888"/>
            <a:chOff x="4032" y="1584"/>
            <a:chExt cx="240" cy="912"/>
          </a:xfrm>
        </p:grpSpPr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4032" y="1680"/>
              <a:ext cx="240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4032" y="1776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4032" y="1872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4032" y="1968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4032" y="2064"/>
              <a:ext cx="2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4032" y="2160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4272" y="2160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4032" y="1584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4272" y="1584"/>
              <a:ext cx="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V="1">
              <a:off x="4176" y="220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8" name="Line 54"/>
          <p:cNvSpPr>
            <a:spLocks noChangeShapeType="1"/>
          </p:cNvSpPr>
          <p:nvPr/>
        </p:nvSpPr>
        <p:spPr bwMode="auto">
          <a:xfrm flipH="1" flipV="1">
            <a:off x="2396207" y="2481263"/>
            <a:ext cx="592137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Freeform 55"/>
          <p:cNvSpPr>
            <a:spLocks/>
          </p:cNvSpPr>
          <p:nvPr/>
        </p:nvSpPr>
        <p:spPr bwMode="auto">
          <a:xfrm>
            <a:off x="3507457" y="2547938"/>
            <a:ext cx="1517650" cy="627062"/>
          </a:xfrm>
          <a:custGeom>
            <a:avLst/>
            <a:gdLst>
              <a:gd name="T0" fmla="*/ 0 w 983"/>
              <a:gd name="T1" fmla="*/ 454 h 454"/>
              <a:gd name="T2" fmla="*/ 983 w 983"/>
              <a:gd name="T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83" h="454">
                <a:moveTo>
                  <a:pt x="0" y="454"/>
                </a:moveTo>
                <a:lnTo>
                  <a:pt x="983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Freeform 56"/>
          <p:cNvSpPr>
            <a:spLocks/>
          </p:cNvSpPr>
          <p:nvPr/>
        </p:nvSpPr>
        <p:spPr bwMode="auto">
          <a:xfrm>
            <a:off x="5244182" y="2543175"/>
            <a:ext cx="536575" cy="396875"/>
          </a:xfrm>
          <a:custGeom>
            <a:avLst/>
            <a:gdLst>
              <a:gd name="T0" fmla="*/ 348 w 348"/>
              <a:gd name="T1" fmla="*/ 288 h 288"/>
              <a:gd name="T2" fmla="*/ 0 w 348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8" h="288">
                <a:moveTo>
                  <a:pt x="348" y="28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V="1">
            <a:off x="2396207" y="1752600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V="1">
            <a:off x="5136232" y="1752600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2396207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2766094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3582069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3951957" y="4603750"/>
            <a:ext cx="0" cy="1317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AutoShape 63"/>
          <p:cNvSpPr>
            <a:spLocks noChangeArrowheads="1"/>
          </p:cNvSpPr>
          <p:nvPr/>
        </p:nvSpPr>
        <p:spPr bwMode="auto">
          <a:xfrm>
            <a:off x="1654844" y="3808413"/>
            <a:ext cx="815975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Text Box 64"/>
          <p:cNvSpPr txBox="1">
            <a:spLocks noChangeArrowheads="1"/>
          </p:cNvSpPr>
          <p:nvPr/>
        </p:nvSpPr>
        <p:spPr bwMode="auto">
          <a:xfrm>
            <a:off x="1643732" y="3873500"/>
            <a:ext cx="8683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State</a:t>
            </a:r>
            <a:r>
              <a:rPr lang="en-US" b="1" baseline="-20000" dirty="0"/>
              <a:t>1</a:t>
            </a:r>
          </a:p>
        </p:txBody>
      </p:sp>
      <p:sp>
        <p:nvSpPr>
          <p:cNvPr id="69" name="AutoShape 65"/>
          <p:cNvSpPr>
            <a:spLocks noChangeArrowheads="1"/>
          </p:cNvSpPr>
          <p:nvPr/>
        </p:nvSpPr>
        <p:spPr bwMode="auto">
          <a:xfrm>
            <a:off x="3951957" y="3808413"/>
            <a:ext cx="814387" cy="4635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3939257" y="3873500"/>
            <a:ext cx="8683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State</a:t>
            </a:r>
            <a:r>
              <a:rPr lang="en-US" b="1" baseline="-20000"/>
              <a:t>2</a:t>
            </a:r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2840707" y="3873500"/>
            <a:ext cx="741362" cy="39846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2981994" y="3873500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Lucida Sans Unicode" charset="0"/>
              </a:rPr>
              <a:t>⋈</a:t>
            </a:r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 flipV="1">
            <a:off x="2543844" y="4271963"/>
            <a:ext cx="519113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 flipH="1" flipV="1">
            <a:off x="3359819" y="4271963"/>
            <a:ext cx="369888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 flipV="1">
            <a:off x="3210594" y="3476625"/>
            <a:ext cx="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 flipH="1">
            <a:off x="2470819" y="4073525"/>
            <a:ext cx="369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>
            <a:off x="3582069" y="4073525"/>
            <a:ext cx="369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" name="Line 74"/>
          <p:cNvSpPr>
            <a:spLocks noChangeShapeType="1"/>
          </p:cNvSpPr>
          <p:nvPr/>
        </p:nvSpPr>
        <p:spPr bwMode="auto">
          <a:xfrm flipH="1">
            <a:off x="4396457" y="2282825"/>
            <a:ext cx="3698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>
            <a:off x="5507707" y="2282825"/>
            <a:ext cx="2952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" name="Gruppierung 79"/>
          <p:cNvGrpSpPr/>
          <p:nvPr/>
        </p:nvGrpSpPr>
        <p:grpSpPr>
          <a:xfrm>
            <a:off x="795437" y="2029346"/>
            <a:ext cx="1184275" cy="463550"/>
            <a:chOff x="3734469" y="2170113"/>
            <a:chExt cx="1184275" cy="463550"/>
          </a:xfrm>
          <a:solidFill>
            <a:srgbClr val="FFFF00"/>
          </a:solidFill>
        </p:grpSpPr>
        <p:sp>
          <p:nvSpPr>
            <p:cNvPr id="81" name="AutoShape 33"/>
            <p:cNvSpPr>
              <a:spLocks noChangeArrowheads="1"/>
            </p:cNvSpPr>
            <p:nvPr/>
          </p:nvSpPr>
          <p:spPr bwMode="auto">
            <a:xfrm>
              <a:off x="3734469" y="2170113"/>
              <a:ext cx="814388" cy="46355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3750631" y="2236788"/>
              <a:ext cx="760593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State</a:t>
              </a:r>
              <a:r>
                <a:rPr lang="en-US" b="1" baseline="-20000" dirty="0" smtClean="0"/>
                <a:t>5</a:t>
              </a:r>
              <a:endParaRPr lang="en-US" b="1" baseline="-20000" dirty="0"/>
            </a:p>
          </p:txBody>
        </p:sp>
        <p:sp>
          <p:nvSpPr>
            <p:cNvPr id="83" name="Line 74"/>
            <p:cNvSpPr>
              <a:spLocks noChangeShapeType="1"/>
            </p:cNvSpPr>
            <p:nvPr/>
          </p:nvSpPr>
          <p:spPr bwMode="auto">
            <a:xfrm flipH="1">
              <a:off x="4548857" y="2435225"/>
              <a:ext cx="36988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6491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Problembetrachtung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Fenster sind Möglichkeiten, den Nutzer selbst kleine Einheiten zu definieren zu lassen</a:t>
            </a:r>
          </a:p>
          <a:p>
            <a:r>
              <a:rPr lang="de-DE" dirty="0" smtClean="0"/>
              <a:t>Nicht immer kann man große Fenster (vgl. S</a:t>
            </a:r>
            <a:r>
              <a:rPr lang="en-US" dirty="0" smtClean="0">
                <a:sym typeface="Symbol" charset="0"/>
              </a:rPr>
              <a:t>[</a:t>
            </a:r>
            <a:r>
              <a:rPr lang="en-US" dirty="0">
                <a:sym typeface="Symbol" charset="0"/>
              </a:rPr>
              <a:t></a:t>
            </a:r>
            <a:r>
              <a:rPr lang="en-US" dirty="0" smtClean="0">
                <a:sym typeface="Symbol" charset="0"/>
              </a:rPr>
              <a:t>]) </a:t>
            </a:r>
            <a:r>
              <a:rPr lang="en-US" dirty="0" err="1" smtClean="0">
                <a:sym typeface="Symbol" charset="0"/>
              </a:rPr>
              <a:t>wegoptimieren</a:t>
            </a:r>
            <a:endParaRPr lang="en-US" dirty="0" smtClean="0">
              <a:sym typeface="Symbol" charset="0"/>
            </a:endParaRPr>
          </a:p>
          <a:p>
            <a:r>
              <a:rPr lang="en-US" dirty="0" err="1" smtClean="0">
                <a:sym typeface="Symbol" charset="0"/>
              </a:rPr>
              <a:t>Auch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bei</a:t>
            </a:r>
            <a:r>
              <a:rPr lang="en-US" dirty="0" smtClean="0">
                <a:sym typeface="Symbol" charset="0"/>
              </a:rPr>
              <a:t> “</a:t>
            </a:r>
            <a:r>
              <a:rPr lang="en-US" dirty="0" err="1" smtClean="0">
                <a:sym typeface="Symbol" charset="0"/>
              </a:rPr>
              <a:t>kleinem</a:t>
            </a:r>
            <a:r>
              <a:rPr lang="en-US" dirty="0" smtClean="0">
                <a:sym typeface="Symbol" charset="0"/>
              </a:rPr>
              <a:t>” </a:t>
            </a:r>
            <a:r>
              <a:rPr lang="en-US" dirty="0" err="1" smtClean="0">
                <a:sym typeface="Symbol" charset="0"/>
              </a:rPr>
              <a:t>Fenster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bei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einem</a:t>
            </a:r>
            <a:r>
              <a:rPr lang="en-US" dirty="0" smtClean="0">
                <a:sym typeface="Symbol" charset="0"/>
              </a:rPr>
              <a:t> “</a:t>
            </a:r>
            <a:r>
              <a:rPr lang="en-US" dirty="0" err="1" smtClean="0">
                <a:sym typeface="Symbol" charset="0"/>
              </a:rPr>
              <a:t>Eingabestoß</a:t>
            </a:r>
            <a:r>
              <a:rPr lang="en-US" dirty="0" smtClean="0">
                <a:sym typeface="Symbol" charset="0"/>
              </a:rPr>
              <a:t>” (burst) </a:t>
            </a:r>
            <a:r>
              <a:rPr lang="en-US" dirty="0" err="1" smtClean="0">
                <a:sym typeface="Symbol" charset="0"/>
              </a:rPr>
              <a:t>eine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große</a:t>
            </a:r>
            <a:r>
              <a:rPr lang="en-US" dirty="0" smtClean="0">
                <a:sym typeface="Symbol" charset="0"/>
              </a:rPr>
              <a:t> Relation </a:t>
            </a:r>
            <a:r>
              <a:rPr lang="en-US" dirty="0" err="1" smtClean="0">
                <a:sym typeface="Symbol" charset="0"/>
              </a:rPr>
              <a:t>entstehen</a:t>
            </a:r>
            <a:endParaRPr lang="en-US" dirty="0">
              <a:sym typeface="Symbol" charset="0"/>
            </a:endParaRP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Symbol" charset="0"/>
              </a:rPr>
              <a:t>Problematische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Verzögerungen</a:t>
            </a:r>
            <a:endParaRPr lang="en-US" dirty="0">
              <a:sym typeface="Symbol" charset="0"/>
            </a:endParaRPr>
          </a:p>
          <a:p>
            <a:r>
              <a:rPr lang="de-DE" dirty="0"/>
              <a:t>Auch bei blockierenden Operatoren (z.B. </a:t>
            </a:r>
            <a:r>
              <a:rPr lang="de-DE" dirty="0" err="1"/>
              <a:t>Sort</a:t>
            </a:r>
            <a:r>
              <a:rPr lang="de-DE" dirty="0"/>
              <a:t>) kann der Speicherbedarf für den jeweiligen Zustand bei großen Relationen sehr groß werden</a:t>
            </a:r>
          </a:p>
          <a:p>
            <a:pPr lvl="1"/>
            <a:r>
              <a:rPr lang="de-DE" dirty="0"/>
              <a:t>Verarbeitung wird ggf. auch zu langsam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7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Approximation und </a:t>
            </a:r>
            <a:r>
              <a:rPr lang="en-US" dirty="0" err="1" smtClean="0">
                <a:cs typeface="+mj-cs"/>
              </a:rPr>
              <a:t>Randomisierung</a:t>
            </a:r>
            <a:endParaRPr lang="en-US" dirty="0" smtClean="0">
              <a:cs typeface="+mj-cs"/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Viele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Probleme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sind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schwierig</a:t>
            </a:r>
            <a:r>
              <a:rPr lang="en-US" sz="2400" dirty="0" smtClean="0">
                <a:cs typeface="+mn-cs"/>
              </a:rPr>
              <a:t>, </a:t>
            </a:r>
            <a:r>
              <a:rPr lang="en-US" sz="2400" dirty="0" err="1" smtClean="0">
                <a:cs typeface="+mn-cs"/>
              </a:rPr>
              <a:t>exakt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zu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berechnen</a:t>
            </a: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000" dirty="0" err="1" smtClean="0"/>
              <a:t>Anzahl</a:t>
            </a:r>
            <a:r>
              <a:rPr lang="en-US" sz="2000" dirty="0" smtClean="0"/>
              <a:t> der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einer</a:t>
            </a:r>
            <a:r>
              <a:rPr lang="en-US" sz="2000" dirty="0" smtClean="0"/>
              <a:t> </a:t>
            </a:r>
            <a:r>
              <a:rPr lang="en-US" sz="2000" dirty="0" err="1" smtClean="0"/>
              <a:t>gegebenen</a:t>
            </a:r>
            <a:r>
              <a:rPr lang="en-US" sz="2000" dirty="0" smtClean="0"/>
              <a:t> </a:t>
            </a:r>
            <a:r>
              <a:rPr lang="en-US" sz="2000" dirty="0" err="1" smtClean="0"/>
              <a:t>Menge</a:t>
            </a:r>
            <a:r>
              <a:rPr lang="en-US" sz="2000" dirty="0" smtClean="0"/>
              <a:t> von </a:t>
            </a:r>
            <a:r>
              <a:rPr lang="en-US" sz="2000" dirty="0" err="1" smtClean="0"/>
              <a:t>Elementklassen</a:t>
            </a:r>
            <a:r>
              <a:rPr lang="en-US" sz="2000" dirty="0" smtClean="0"/>
              <a:t> </a:t>
            </a:r>
            <a:r>
              <a:rPr lang="en-US" sz="2000" dirty="0" err="1" smtClean="0"/>
              <a:t>identisch</a:t>
            </a:r>
            <a:r>
              <a:rPr lang="en-US" sz="2000" dirty="0" smtClean="0"/>
              <a:t> in </a:t>
            </a:r>
            <a:r>
              <a:rPr lang="en-US" sz="2000" dirty="0" err="1" smtClean="0"/>
              <a:t>zwei</a:t>
            </a:r>
            <a:r>
              <a:rPr lang="en-US" sz="2000" dirty="0" smtClean="0"/>
              <a:t> </a:t>
            </a:r>
            <a:r>
              <a:rPr lang="en-US" sz="2000" dirty="0" err="1" smtClean="0"/>
              <a:t>verschiedenen</a:t>
            </a:r>
            <a:r>
              <a:rPr lang="en-US" sz="2000" dirty="0" smtClean="0"/>
              <a:t> </a:t>
            </a:r>
            <a:r>
              <a:rPr lang="en-US" sz="2000" dirty="0" err="1" smtClean="0"/>
              <a:t>Strömen</a:t>
            </a:r>
            <a:r>
              <a:rPr lang="en-US" sz="2000" dirty="0" smtClean="0"/>
              <a:t>?</a:t>
            </a:r>
          </a:p>
          <a:p>
            <a:pPr lvl="1" eaLnBrk="1" hangingPunct="1">
              <a:defRPr/>
            </a:pPr>
            <a:r>
              <a:rPr lang="en-US" sz="2000" dirty="0" err="1" smtClean="0"/>
              <a:t>Platzbedarf</a:t>
            </a:r>
            <a:r>
              <a:rPr lang="en-US" sz="2000" dirty="0" smtClean="0"/>
              <a:t> linear </a:t>
            </a:r>
            <a:r>
              <a:rPr lang="en-US" sz="2000" dirty="0" err="1" smtClean="0"/>
              <a:t>bezogen</a:t>
            </a:r>
            <a:r>
              <a:rPr lang="en-US" sz="2000" dirty="0" smtClean="0"/>
              <a:t> auf </a:t>
            </a:r>
            <a:r>
              <a:rPr lang="en-US" sz="2000" dirty="0" err="1" smtClean="0"/>
              <a:t>Anzahl</a:t>
            </a:r>
            <a:r>
              <a:rPr lang="en-US" sz="2000" dirty="0" smtClean="0"/>
              <a:t> der </a:t>
            </a:r>
            <a:r>
              <a:rPr lang="en-US" sz="2000" dirty="0" err="1" smtClean="0"/>
              <a:t>Elementklassen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Approximation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smtClean="0">
                <a:cs typeface="+mn-cs"/>
              </a:rPr>
              <a:t>Finde </a:t>
            </a:r>
            <a:r>
              <a:rPr lang="en-US" sz="2400" dirty="0" err="1" smtClean="0">
                <a:cs typeface="+mn-cs"/>
              </a:rPr>
              <a:t>eine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Antwort</a:t>
            </a:r>
            <a:r>
              <a:rPr lang="en-US" sz="2400" dirty="0" smtClean="0">
                <a:cs typeface="+mn-cs"/>
              </a:rPr>
              <a:t>, die </a:t>
            </a:r>
            <a:r>
              <a:rPr lang="en-US" sz="2400" dirty="0" err="1" smtClean="0">
                <a:cs typeface="+mn-cs"/>
              </a:rPr>
              <a:t>korrekt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ist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bezogen</a:t>
            </a:r>
            <a:r>
              <a:rPr lang="en-US" sz="2400" dirty="0" smtClean="0">
                <a:cs typeface="+mn-cs"/>
              </a:rPr>
              <a:t> auf </a:t>
            </a:r>
            <a:r>
              <a:rPr lang="en-US" sz="2400" dirty="0" err="1" smtClean="0">
                <a:cs typeface="+mn-cs"/>
              </a:rPr>
              <a:t>einen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gegebenen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Faktor</a:t>
            </a: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000" dirty="0" err="1" smtClean="0"/>
              <a:t>Finde</a:t>
            </a:r>
            <a:r>
              <a:rPr lang="en-US" sz="2000" dirty="0" smtClean="0"/>
              <a:t> </a:t>
            </a:r>
            <a:r>
              <a:rPr lang="en-US" sz="2000" dirty="0" err="1" smtClean="0"/>
              <a:t>Antwort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Bereich</a:t>
            </a:r>
            <a:r>
              <a:rPr lang="en-US" sz="2000" dirty="0" smtClean="0"/>
              <a:t> von ±10% des </a:t>
            </a:r>
            <a:r>
              <a:rPr lang="en-US" sz="2000" dirty="0" err="1" smtClean="0"/>
              <a:t>korrekten</a:t>
            </a:r>
            <a:r>
              <a:rPr lang="en-US" sz="2000" dirty="0" smtClean="0"/>
              <a:t> </a:t>
            </a:r>
            <a:r>
              <a:rPr lang="en-US" sz="2000" dirty="0" err="1" smtClean="0"/>
              <a:t>Ergebnisses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b="1" dirty="0" err="1" smtClean="0"/>
              <a:t>Genereller</a:t>
            </a:r>
            <a:r>
              <a:rPr lang="en-US" sz="2000" dirty="0" smtClean="0"/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finde</a:t>
            </a:r>
            <a:r>
              <a:rPr lang="en-US" sz="2000" dirty="0" smtClean="0">
                <a:solidFill>
                  <a:srgbClr val="000000"/>
                </a:solidFill>
              </a:rPr>
              <a:t> (1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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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F</a:t>
            </a:r>
            <a:r>
              <a:rPr lang="en-US" sz="2000" dirty="0" err="1" smtClean="0"/>
              <a:t>aktor</a:t>
            </a:r>
            <a:r>
              <a:rPr lang="en-US" sz="2000" dirty="0" smtClean="0"/>
              <a:t>-Approximation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Randomisierung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err="1" smtClean="0">
                <a:cs typeface="+mn-cs"/>
              </a:rPr>
              <a:t>Erlaube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Fehler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mit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kleiner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Wahrscheinlichkeit</a:t>
            </a: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000" dirty="0" err="1" smtClean="0"/>
              <a:t>Eine</a:t>
            </a:r>
            <a:r>
              <a:rPr lang="en-US" sz="2000" dirty="0" smtClean="0"/>
              <a:t> von 10000 </a:t>
            </a:r>
            <a:r>
              <a:rPr lang="en-US" sz="2000" dirty="0" err="1" smtClean="0"/>
              <a:t>Antworten</a:t>
            </a:r>
            <a:r>
              <a:rPr lang="en-US" sz="2000" dirty="0" smtClean="0"/>
              <a:t> </a:t>
            </a:r>
            <a:r>
              <a:rPr lang="en-US" sz="2000" dirty="0" err="1" smtClean="0"/>
              <a:t>darf</a:t>
            </a:r>
            <a:r>
              <a:rPr lang="en-US" sz="2000" dirty="0" smtClean="0"/>
              <a:t> </a:t>
            </a:r>
            <a:r>
              <a:rPr lang="en-US" sz="2000" dirty="0" err="1" smtClean="0"/>
              <a:t>falsch</a:t>
            </a:r>
            <a:r>
              <a:rPr lang="en-US" sz="2000" dirty="0" smtClean="0"/>
              <a:t> </a:t>
            </a:r>
            <a:r>
              <a:rPr lang="en-US" sz="2000" dirty="0" err="1" smtClean="0"/>
              <a:t>sein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b="1" dirty="0" err="1" smtClean="0"/>
              <a:t>Genereller</a:t>
            </a:r>
            <a:r>
              <a:rPr lang="en-US" sz="2000" dirty="0" smtClean="0"/>
              <a:t>: </a:t>
            </a:r>
            <a:r>
              <a:rPr lang="en-US" sz="2000" dirty="0" err="1" smtClean="0"/>
              <a:t>Erfolgswahrscheinlichkeit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(1-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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Approximation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und</a:t>
            </a:r>
            <a:r>
              <a:rPr lang="en-US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Randomisierung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(</a:t>
            </a:r>
            <a:r>
              <a:rPr lang="en-US" sz="2400" dirty="0" smtClean="0">
                <a:solidFill>
                  <a:schemeClr val="bg2"/>
                </a:solidFill>
                <a:latin typeface="Symbol" charset="0"/>
                <a:cs typeface="+mn-cs"/>
                <a:sym typeface="Symbol" charset="0"/>
              </a:rPr>
              <a:t>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latin typeface="Symbol" charset="0"/>
                <a:cs typeface="+mn-cs"/>
                <a:sym typeface="Symbol" charset="0"/>
              </a:rPr>
              <a:t>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)</a:t>
            </a:r>
            <a:r>
              <a:rPr lang="en-US" sz="2400" dirty="0" smtClean="0">
                <a:cs typeface="+mn-cs"/>
              </a:rPr>
              <a:t>-</a:t>
            </a:r>
            <a:r>
              <a:rPr lang="en-US" sz="2400" dirty="0" err="1" smtClean="0">
                <a:cs typeface="+mn-cs"/>
              </a:rPr>
              <a:t>Approximationen</a:t>
            </a:r>
            <a:endParaRPr lang="en-US" sz="2400" dirty="0" smtClean="0">
              <a:cs typeface="+mn-cs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339752" y="6356176"/>
            <a:ext cx="4648200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en-US" sz="1200" dirty="0" smtClean="0">
                <a:solidFill>
                  <a:srgbClr val="0000FF"/>
                </a:solidFill>
              </a:rPr>
              <a:t>: A Quick Intro to Data Stream </a:t>
            </a:r>
            <a:r>
              <a:rPr lang="en-US" sz="1200" dirty="0" err="1" smtClean="0">
                <a:solidFill>
                  <a:srgbClr val="0000FF"/>
                </a:solidFill>
              </a:rPr>
              <a:t>Algorithmics</a:t>
            </a:r>
            <a:r>
              <a:rPr lang="en-US" sz="1200" dirty="0" smtClean="0">
                <a:solidFill>
                  <a:srgbClr val="0000FF"/>
                </a:solidFill>
              </a:rPr>
              <a:t> – </a:t>
            </a:r>
            <a:r>
              <a:rPr lang="en-US" sz="1200" i="1" dirty="0" smtClean="0">
                <a:solidFill>
                  <a:srgbClr val="0000FF"/>
                </a:solidFill>
              </a:rPr>
              <a:t>CS262 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3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Approximation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Daten werden nur einmal betrachtet und</a:t>
            </a:r>
          </a:p>
          <a:p>
            <a:r>
              <a:rPr lang="de-DE" sz="2400" dirty="0" smtClean="0"/>
              <a:t>Speicher für Zustand (stark) begrenzt: O( </a:t>
            </a:r>
            <a:r>
              <a:rPr lang="de-DE" sz="2400" dirty="0" err="1" smtClean="0"/>
              <a:t>poly</a:t>
            </a:r>
            <a:r>
              <a:rPr lang="de-DE" sz="2400" dirty="0" smtClean="0"/>
              <a:t>( log( |</a:t>
            </a:r>
            <a:r>
              <a:rPr lang="de-DE" sz="2400" dirty="0" err="1" smtClean="0"/>
              <a:t>Strm</a:t>
            </a:r>
            <a:r>
              <a:rPr lang="de-DE" sz="2400" dirty="0" smtClean="0"/>
              <a:t>| )))</a:t>
            </a:r>
          </a:p>
          <a:p>
            <a:r>
              <a:rPr lang="de-DE" sz="2400" dirty="0" smtClean="0"/>
              <a:t>Rechenzeit pro </a:t>
            </a:r>
            <a:r>
              <a:rPr lang="de-DE" sz="2400" dirty="0" err="1" smtClean="0"/>
              <a:t>Tupel</a:t>
            </a:r>
            <a:r>
              <a:rPr lang="de-DE" sz="2400" dirty="0" smtClean="0"/>
              <a:t> möglichst klein (auch um Zustand zu modifizieren)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1328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64207" y="41229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76907" y="56723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681807" y="45420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694507" y="4948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94507" y="5329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298007" y="4338836"/>
            <a:ext cx="1435100" cy="1231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332932" y="4394398"/>
            <a:ext cx="1421157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Strom-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Ver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 smtClean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arbeitungs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 smtClean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Maschine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3180407" y="4186436"/>
            <a:ext cx="11176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3193107" y="5126236"/>
            <a:ext cx="11049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733107" y="4948436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568132" y="4559498"/>
            <a:ext cx="190488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(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Approximative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)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  <a:p>
            <a:pPr algn="l">
              <a:defRPr/>
            </a:pPr>
            <a:r>
              <a:rPr lang="en-US" sz="2000" b="0" u="none" dirty="0">
                <a:solidFill>
                  <a:schemeClr val="tx1"/>
                </a:solidFill>
                <a:cs typeface="+mn-cs"/>
              </a:rPr>
              <a:t>     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Antwort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536007" y="2852936"/>
            <a:ext cx="3048000" cy="6985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774132" y="2933898"/>
            <a:ext cx="244297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Synopse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Speicher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4996507" y="3576836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865832" y="3670498"/>
            <a:ext cx="158453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Datenströme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978545" y="3376762"/>
            <a:ext cx="125034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(Terabytes)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031308" y="5585569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497908" y="5890369"/>
            <a:ext cx="11733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0" dirty="0" err="1" smtClean="0">
                <a:cs typeface="+mn-cs"/>
              </a:rPr>
              <a:t>Anfrage</a:t>
            </a:r>
            <a:r>
              <a:rPr lang="en-US" b="0" dirty="0" smtClean="0">
                <a:cs typeface="+mn-cs"/>
              </a:rPr>
              <a:t> Q</a:t>
            </a:r>
            <a:endParaRPr lang="en-US" b="0" dirty="0">
              <a:cs typeface="+mn-cs"/>
            </a:endParaRPr>
          </a:p>
        </p:txBody>
      </p:sp>
      <p:sp>
        <p:nvSpPr>
          <p:cNvPr id="38" name="Fußzeilenplatzhalter 3"/>
          <p:cNvSpPr txBox="1">
            <a:spLocks/>
          </p:cNvSpPr>
          <p:nvPr/>
        </p:nvSpPr>
        <p:spPr>
          <a:xfrm>
            <a:off x="2339752" y="6356176"/>
            <a:ext cx="4648200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en-US" sz="1200" dirty="0" smtClean="0">
                <a:solidFill>
                  <a:srgbClr val="0000FF"/>
                </a:solidFill>
              </a:rPr>
              <a:t>: A Quick Intro to Data Stream </a:t>
            </a:r>
            <a:r>
              <a:rPr lang="en-US" sz="1200" dirty="0" err="1" smtClean="0">
                <a:solidFill>
                  <a:srgbClr val="0000FF"/>
                </a:solidFill>
              </a:rPr>
              <a:t>Algorithmics</a:t>
            </a:r>
            <a:r>
              <a:rPr lang="en-US" sz="1200" dirty="0" smtClean="0">
                <a:solidFill>
                  <a:srgbClr val="0000FF"/>
                </a:solidFill>
              </a:rPr>
              <a:t> – </a:t>
            </a:r>
            <a:r>
              <a:rPr lang="en-US" sz="1200" i="1" dirty="0" smtClean="0">
                <a:solidFill>
                  <a:srgbClr val="0000FF"/>
                </a:solidFill>
              </a:rPr>
              <a:t>CS262 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732240" y="2996952"/>
            <a:ext cx="12002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(Kilobytes)</a:t>
            </a:r>
          </a:p>
        </p:txBody>
      </p:sp>
    </p:spTree>
    <p:extLst>
      <p:ext uri="{BB962C8B-B14F-4D97-AF65-F5344CB8AC3E}">
        <p14:creationId xmlns:p14="http://schemas.microsoft.com/office/powerpoint/2010/main" val="349457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Probabilistische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Garantien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Benutzerbestimmte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solidFill>
                  <a:schemeClr val="bg2"/>
                </a:solidFill>
                <a:cs typeface="+mn-cs"/>
              </a:rPr>
              <a:t>(</a:t>
            </a:r>
            <a:r>
              <a:rPr lang="en-US" i="1" dirty="0" smtClean="0">
                <a:solidFill>
                  <a:schemeClr val="bg2"/>
                </a:solidFill>
                <a:latin typeface="Symbol" charset="0"/>
                <a:cs typeface="+mn-cs"/>
                <a:sym typeface="Symbol" charset="0"/>
              </a:rPr>
              <a:t></a:t>
            </a:r>
            <a:r>
              <a:rPr lang="en-US" i="1" dirty="0" smtClean="0">
                <a:solidFill>
                  <a:schemeClr val="bg2"/>
                </a:solidFill>
                <a:cs typeface="+mn-cs"/>
              </a:rPr>
              <a:t>,</a:t>
            </a:r>
            <a:r>
              <a:rPr lang="en-US" i="1" dirty="0" smtClean="0">
                <a:solidFill>
                  <a:schemeClr val="bg2"/>
                </a:solidFill>
                <a:latin typeface="Symbol" charset="0"/>
                <a:cs typeface="+mn-cs"/>
                <a:sym typeface="Symbol" charset="0"/>
              </a:rPr>
              <a:t></a:t>
            </a:r>
            <a:r>
              <a:rPr lang="en-US" i="1" dirty="0" smtClean="0">
                <a:solidFill>
                  <a:schemeClr val="bg2"/>
                </a:solidFill>
                <a:cs typeface="+mn-cs"/>
              </a:rPr>
              <a:t>)-</a:t>
            </a:r>
            <a:r>
              <a:rPr lang="en-US" i="1" dirty="0" err="1" smtClean="0">
                <a:solidFill>
                  <a:schemeClr val="bg2"/>
                </a:solidFill>
                <a:cs typeface="+mn-cs"/>
              </a:rPr>
              <a:t>Approximationen</a:t>
            </a:r>
            <a:endParaRPr lang="en-US" i="1" dirty="0" smtClean="0">
              <a:solidFill>
                <a:schemeClr val="bg2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000" dirty="0" err="1" smtClean="0"/>
              <a:t>Beispiel</a:t>
            </a:r>
            <a:r>
              <a:rPr lang="en-US" sz="2000" dirty="0" smtClean="0"/>
              <a:t>: </a:t>
            </a:r>
            <a:r>
              <a:rPr lang="en-US" sz="2000" dirty="0" err="1" smtClean="0"/>
              <a:t>Tatsächliche</a:t>
            </a:r>
            <a:r>
              <a:rPr lang="en-US" sz="2000" dirty="0" smtClean="0"/>
              <a:t> </a:t>
            </a:r>
            <a:r>
              <a:rPr lang="en-US" sz="2000" dirty="0" err="1" smtClean="0"/>
              <a:t>Antworten</a:t>
            </a:r>
            <a:r>
              <a:rPr lang="en-US" sz="2000" dirty="0" smtClean="0"/>
              <a:t> </a:t>
            </a:r>
            <a:r>
              <a:rPr lang="en-US" sz="2000" dirty="0" err="1" smtClean="0"/>
              <a:t>innerhalb</a:t>
            </a:r>
            <a:r>
              <a:rPr lang="en-US" sz="2000" dirty="0" smtClean="0"/>
              <a:t> von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1.1  with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charset="0"/>
              </a:rPr>
              <a:t> 0.8 (</a:t>
            </a:r>
            <a:r>
              <a:rPr lang="en-US" sz="1800" i="1" dirty="0" smtClean="0">
                <a:solidFill>
                  <a:schemeClr val="bg2"/>
                </a:solidFill>
                <a:latin typeface="Symbol" charset="0"/>
                <a:sym typeface="Symbol" charset="0"/>
              </a:rPr>
              <a:t> = 0.1,  = 0.2)</a:t>
            </a:r>
            <a:endParaRPr lang="en-US" sz="2000" dirty="0" smtClean="0">
              <a:sym typeface="Symbol" charset="0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Wie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können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wir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prüfen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ob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durch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ein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spezielles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Verfahren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die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Gütekriterien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eingehalten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werden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?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Verwendung</a:t>
            </a:r>
            <a:r>
              <a:rPr lang="en-US" dirty="0" smtClean="0">
                <a:solidFill>
                  <a:srgbClr val="000000"/>
                </a:solidFill>
                <a:cs typeface="+mn-cs"/>
                <a:sym typeface="Symbol" charset="0"/>
              </a:rPr>
              <a:t> von </a:t>
            </a:r>
            <a:r>
              <a:rPr lang="en-US" dirty="0" err="1" smtClean="0">
                <a:solidFill>
                  <a:srgbClr val="000000"/>
                </a:solidFill>
                <a:cs typeface="+mn-cs"/>
                <a:sym typeface="Symbol" charset="0"/>
              </a:rPr>
              <a:t>Randbereichsabschätzungen</a:t>
            </a:r>
            <a:endParaRPr lang="en-US" sz="2400" dirty="0" smtClean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56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Exkurs</a:t>
            </a:r>
            <a:r>
              <a:rPr lang="en-US" dirty="0" smtClean="0">
                <a:cs typeface="+mj-cs"/>
              </a:rPr>
              <a:t>: </a:t>
            </a:r>
            <a:r>
              <a:rPr lang="en-US" dirty="0" err="1" smtClean="0">
                <a:cs typeface="+mj-cs"/>
              </a:rPr>
              <a:t>Randbereichsabschätzungen</a:t>
            </a:r>
            <a:endParaRPr lang="en-US" dirty="0" smtClean="0">
              <a:cs typeface="+mj-cs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44" y="1052736"/>
            <a:ext cx="8229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Generelle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Grenzen</a:t>
            </a:r>
            <a:r>
              <a:rPr lang="en-US" dirty="0" smtClean="0">
                <a:cs typeface="+mn-cs"/>
              </a:rPr>
              <a:t> der </a:t>
            </a:r>
            <a:r>
              <a:rPr lang="en-US" dirty="0" err="1" smtClean="0">
                <a:cs typeface="+mn-cs"/>
              </a:rPr>
              <a:t>Randbereichswahrscheinlichkeit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Zufallsvariable</a:t>
            </a:r>
            <a:r>
              <a:rPr lang="en-US" dirty="0" smtClean="0">
                <a:cs typeface="+mn-cs"/>
              </a:rPr>
              <a:t>  (</a:t>
            </a:r>
            <a:r>
              <a:rPr lang="en-US" dirty="0" err="1" smtClean="0">
                <a:cs typeface="+mn-cs"/>
              </a:rPr>
              <a:t>Wahrscheinlichkeit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dass</a:t>
            </a:r>
            <a:r>
              <a:rPr lang="en-US" dirty="0" smtClean="0">
                <a:cs typeface="+mn-cs"/>
              </a:rPr>
              <a:t> Wert </a:t>
            </a:r>
            <a:r>
              <a:rPr lang="en-US" dirty="0" err="1" smtClean="0">
                <a:cs typeface="+mn-cs"/>
              </a:rPr>
              <a:t>weit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vom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Erwartungswert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abweicht</a:t>
            </a:r>
            <a:r>
              <a:rPr lang="en-US" dirty="0" smtClean="0">
                <a:cs typeface="+mn-cs"/>
              </a:rPr>
              <a:t>)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en-US" sz="32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900" dirty="0" smtClean="0">
              <a:cs typeface="+mn-cs"/>
              <a:sym typeface="Symbol" charset="0"/>
            </a:endParaRPr>
          </a:p>
          <a:p>
            <a:pPr eaLnBrk="1" hangingPunct="1">
              <a:defRPr/>
            </a:pPr>
            <a:r>
              <a:rPr lang="en-US" u="sng" dirty="0" err="1" smtClean="0">
                <a:cs typeface="+mn-cs"/>
                <a:sym typeface="Symbol" charset="0"/>
              </a:rPr>
              <a:t>Basisungleichungen</a:t>
            </a:r>
            <a:r>
              <a:rPr lang="en-US" u="sng" dirty="0" smtClean="0">
                <a:cs typeface="+mn-cs"/>
                <a:sym typeface="Symbol" charset="0"/>
              </a:rPr>
              <a:t>: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Sei</a:t>
            </a:r>
            <a:r>
              <a:rPr lang="en-US" dirty="0" smtClean="0">
                <a:cs typeface="+mn-cs"/>
                <a:sym typeface="Symbol" charset="0"/>
              </a:rPr>
              <a:t> X </a:t>
            </a:r>
            <a:r>
              <a:rPr lang="en-US" dirty="0" err="1" smtClean="0">
                <a:cs typeface="+mn-cs"/>
                <a:sym typeface="Symbol" charset="0"/>
              </a:rPr>
              <a:t>eine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Zufallsvariable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mit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Erwartungswert</a:t>
            </a:r>
            <a:r>
              <a:rPr lang="en-US" dirty="0" smtClean="0">
                <a:cs typeface="+mn-cs"/>
                <a:sym typeface="Symbol" charset="0"/>
              </a:rPr>
              <a:t>     und </a:t>
            </a:r>
            <a:r>
              <a:rPr lang="en-US" dirty="0" err="1" smtClean="0">
                <a:cs typeface="+mn-cs"/>
                <a:sym typeface="Symbol" charset="0"/>
              </a:rPr>
              <a:t>Varianz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Var</a:t>
            </a:r>
            <a:r>
              <a:rPr lang="en-US" dirty="0" smtClean="0">
                <a:cs typeface="+mn-cs"/>
                <a:sym typeface="Symbol" charset="0"/>
              </a:rPr>
              <a:t>[X]. </a:t>
            </a:r>
            <a:r>
              <a:rPr lang="en-US" dirty="0" err="1" smtClean="0">
                <a:cs typeface="+mn-cs"/>
                <a:sym typeface="Symbol" charset="0"/>
              </a:rPr>
              <a:t>Dann</a:t>
            </a:r>
            <a:r>
              <a:rPr lang="en-US" dirty="0" smtClean="0">
                <a:cs typeface="+mn-cs"/>
                <a:sym typeface="Symbol" charset="0"/>
              </a:rPr>
              <a:t> gilt  </a:t>
            </a:r>
            <a:r>
              <a:rPr lang="en-US" dirty="0" err="1" smtClean="0">
                <a:cs typeface="+mn-cs"/>
                <a:sym typeface="Symbol" charset="0"/>
              </a:rPr>
              <a:t>für</a:t>
            </a:r>
            <a:r>
              <a:rPr lang="en-US" dirty="0" smtClean="0">
                <a:cs typeface="+mn-cs"/>
                <a:sym typeface="Symbol" charset="0"/>
              </a:rPr>
              <a:t> </a:t>
            </a:r>
            <a:r>
              <a:rPr lang="en-US" dirty="0" err="1" smtClean="0">
                <a:cs typeface="+mn-cs"/>
                <a:sym typeface="Symbol" charset="0"/>
              </a:rPr>
              <a:t>alle</a:t>
            </a:r>
            <a:endParaRPr lang="en-US" dirty="0" smtClean="0">
              <a:cs typeface="+mn-cs"/>
              <a:sym typeface="Symbol" charset="0"/>
            </a:endParaRPr>
          </a:p>
        </p:txBody>
      </p:sp>
      <p:grpSp>
        <p:nvGrpSpPr>
          <p:cNvPr id="41989" name="Group 4"/>
          <p:cNvGrpSpPr>
            <a:grpSpLocks/>
          </p:cNvGrpSpPr>
          <p:nvPr/>
        </p:nvGrpSpPr>
        <p:grpSpPr bwMode="auto">
          <a:xfrm>
            <a:off x="275725" y="2420238"/>
            <a:ext cx="8669361" cy="2070750"/>
            <a:chOff x="-367" y="1084"/>
            <a:chExt cx="6251" cy="1482"/>
          </a:xfrm>
        </p:grpSpPr>
        <p:graphicFrame>
          <p:nvGraphicFramePr>
            <p:cNvPr id="41996" name="Object 5"/>
            <p:cNvGraphicFramePr>
              <a:graphicFrameLocks noChangeAspect="1"/>
            </p:cNvGraphicFramePr>
            <p:nvPr/>
          </p:nvGraphicFramePr>
          <p:xfrm>
            <a:off x="1916" y="2344"/>
            <a:ext cx="30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7" name="Equation" r:id="rId4" imgW="228501" imgH="165028" progId="Equation.3">
                    <p:embed/>
                  </p:oleObj>
                </mc:Choice>
                <mc:Fallback>
                  <p:oleObj name="Equation" r:id="rId4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6" y="2344"/>
                          <a:ext cx="30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0198" name="Rectangle 6"/>
            <p:cNvSpPr>
              <a:spLocks noChangeArrowheads="1"/>
            </p:cNvSpPr>
            <p:nvPr/>
          </p:nvSpPr>
          <p:spPr bwMode="auto">
            <a:xfrm>
              <a:off x="1680" y="2104"/>
              <a:ext cx="1960" cy="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199" name="Line 7"/>
            <p:cNvSpPr>
              <a:spLocks noChangeShapeType="1"/>
            </p:cNvSpPr>
            <p:nvPr/>
          </p:nvSpPr>
          <p:spPr bwMode="auto">
            <a:xfrm>
              <a:off x="776" y="2176"/>
              <a:ext cx="39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00" name="Freeform 8"/>
            <p:cNvSpPr>
              <a:spLocks/>
            </p:cNvSpPr>
            <p:nvPr/>
          </p:nvSpPr>
          <p:spPr bwMode="auto">
            <a:xfrm>
              <a:off x="816" y="1176"/>
              <a:ext cx="3856" cy="971"/>
            </a:xfrm>
            <a:custGeom>
              <a:avLst/>
              <a:gdLst>
                <a:gd name="T0" fmla="*/ 0 w 3648"/>
                <a:gd name="T1" fmla="*/ 864 h 924"/>
                <a:gd name="T2" fmla="*/ 880 w 3648"/>
                <a:gd name="T3" fmla="*/ 784 h 924"/>
                <a:gd name="T4" fmla="*/ 1616 w 3648"/>
                <a:gd name="T5" fmla="*/ 96 h 924"/>
                <a:gd name="T6" fmla="*/ 2024 w 3648"/>
                <a:gd name="T7" fmla="*/ 208 h 924"/>
                <a:gd name="T8" fmla="*/ 2624 w 3648"/>
                <a:gd name="T9" fmla="*/ 808 h 924"/>
                <a:gd name="T10" fmla="*/ 3648 w 3648"/>
                <a:gd name="T11" fmla="*/ 90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924">
                  <a:moveTo>
                    <a:pt x="0" y="864"/>
                  </a:moveTo>
                  <a:cubicBezTo>
                    <a:pt x="305" y="888"/>
                    <a:pt x="611" y="912"/>
                    <a:pt x="880" y="784"/>
                  </a:cubicBezTo>
                  <a:cubicBezTo>
                    <a:pt x="1149" y="656"/>
                    <a:pt x="1426" y="192"/>
                    <a:pt x="1616" y="96"/>
                  </a:cubicBezTo>
                  <a:cubicBezTo>
                    <a:pt x="1806" y="0"/>
                    <a:pt x="1856" y="89"/>
                    <a:pt x="2024" y="208"/>
                  </a:cubicBezTo>
                  <a:cubicBezTo>
                    <a:pt x="2192" y="327"/>
                    <a:pt x="2353" y="692"/>
                    <a:pt x="2624" y="808"/>
                  </a:cubicBezTo>
                  <a:cubicBezTo>
                    <a:pt x="2895" y="924"/>
                    <a:pt x="3271" y="914"/>
                    <a:pt x="3648" y="904"/>
                  </a:cubicBezTo>
                </a:path>
              </a:pathLst>
            </a:cu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01" name="Line 9"/>
            <p:cNvSpPr>
              <a:spLocks noChangeShapeType="1"/>
            </p:cNvSpPr>
            <p:nvPr/>
          </p:nvSpPr>
          <p:spPr bwMode="auto">
            <a:xfrm>
              <a:off x="2664" y="1240"/>
              <a:ext cx="0" cy="9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aphicFrame>
          <p:nvGraphicFramePr>
            <p:cNvPr id="42001" name="Object 10"/>
            <p:cNvGraphicFramePr>
              <a:graphicFrameLocks noChangeAspect="1"/>
            </p:cNvGraphicFramePr>
            <p:nvPr/>
          </p:nvGraphicFramePr>
          <p:xfrm>
            <a:off x="2536" y="2192"/>
            <a:ext cx="260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" name="Equation" r:id="rId6" imgW="152268" imgH="164957" progId="Equation.3">
                    <p:embed/>
                  </p:oleObj>
                </mc:Choice>
                <mc:Fallback>
                  <p:oleObj name="Equation" r:id="rId6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6" y="2192"/>
                          <a:ext cx="260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0203" name="Line 11"/>
            <p:cNvSpPr>
              <a:spLocks noChangeShapeType="1"/>
            </p:cNvSpPr>
            <p:nvPr/>
          </p:nvSpPr>
          <p:spPr bwMode="auto">
            <a:xfrm>
              <a:off x="2776" y="2312"/>
              <a:ext cx="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04" name="Line 12"/>
            <p:cNvSpPr>
              <a:spLocks noChangeShapeType="1"/>
            </p:cNvSpPr>
            <p:nvPr/>
          </p:nvSpPr>
          <p:spPr bwMode="auto">
            <a:xfrm>
              <a:off x="1680" y="2319"/>
              <a:ext cx="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aphicFrame>
          <p:nvGraphicFramePr>
            <p:cNvPr id="42004" name="Object 13"/>
            <p:cNvGraphicFramePr>
              <a:graphicFrameLocks noChangeAspect="1"/>
            </p:cNvGraphicFramePr>
            <p:nvPr/>
          </p:nvGraphicFramePr>
          <p:xfrm>
            <a:off x="3032" y="2312"/>
            <a:ext cx="30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" name="Equation" r:id="rId8" imgW="228501" imgH="165028" progId="Equation.3">
                    <p:embed/>
                  </p:oleObj>
                </mc:Choice>
                <mc:Fallback>
                  <p:oleObj name="Equation" r:id="rId8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2" y="2312"/>
                          <a:ext cx="30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0206" name="Line 14"/>
            <p:cNvSpPr>
              <a:spLocks noChangeShapeType="1"/>
            </p:cNvSpPr>
            <p:nvPr/>
          </p:nvSpPr>
          <p:spPr bwMode="auto">
            <a:xfrm flipH="1">
              <a:off x="3648" y="2048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07" name="Line 15"/>
            <p:cNvSpPr>
              <a:spLocks noChangeShapeType="1"/>
            </p:cNvSpPr>
            <p:nvPr/>
          </p:nvSpPr>
          <p:spPr bwMode="auto">
            <a:xfrm flipH="1">
              <a:off x="1672" y="2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08" name="Freeform 16"/>
            <p:cNvSpPr>
              <a:spLocks/>
            </p:cNvSpPr>
            <p:nvPr/>
          </p:nvSpPr>
          <p:spPr bwMode="auto">
            <a:xfrm>
              <a:off x="824" y="2032"/>
              <a:ext cx="856" cy="136"/>
            </a:xfrm>
            <a:custGeom>
              <a:avLst/>
              <a:gdLst>
                <a:gd name="T0" fmla="*/ 0 w 856"/>
                <a:gd name="T1" fmla="*/ 152 h 152"/>
                <a:gd name="T2" fmla="*/ 0 w 856"/>
                <a:gd name="T3" fmla="*/ 48 h 152"/>
                <a:gd name="T4" fmla="*/ 432 w 856"/>
                <a:gd name="T5" fmla="*/ 72 h 152"/>
                <a:gd name="T6" fmla="*/ 688 w 856"/>
                <a:gd name="T7" fmla="*/ 48 h 152"/>
                <a:gd name="T8" fmla="*/ 856 w 856"/>
                <a:gd name="T9" fmla="*/ 0 h 152"/>
                <a:gd name="T10" fmla="*/ 848 w 856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6" h="152">
                  <a:moveTo>
                    <a:pt x="0" y="152"/>
                  </a:moveTo>
                  <a:lnTo>
                    <a:pt x="0" y="48"/>
                  </a:lnTo>
                  <a:lnTo>
                    <a:pt x="432" y="72"/>
                  </a:lnTo>
                  <a:lnTo>
                    <a:pt x="688" y="48"/>
                  </a:lnTo>
                  <a:lnTo>
                    <a:pt x="856" y="0"/>
                  </a:lnTo>
                  <a:lnTo>
                    <a:pt x="848" y="152"/>
                  </a:lnTo>
                </a:path>
              </a:pathLst>
            </a:cu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09" name="Freeform 17"/>
            <p:cNvSpPr>
              <a:spLocks/>
            </p:cNvSpPr>
            <p:nvPr/>
          </p:nvSpPr>
          <p:spPr bwMode="auto">
            <a:xfrm>
              <a:off x="3640" y="2048"/>
              <a:ext cx="1016" cy="136"/>
            </a:xfrm>
            <a:custGeom>
              <a:avLst/>
              <a:gdLst>
                <a:gd name="T0" fmla="*/ 8 w 1016"/>
                <a:gd name="T1" fmla="*/ 136 h 136"/>
                <a:gd name="T2" fmla="*/ 0 w 1016"/>
                <a:gd name="T3" fmla="*/ 0 h 136"/>
                <a:gd name="T4" fmla="*/ 264 w 1016"/>
                <a:gd name="T5" fmla="*/ 64 h 136"/>
                <a:gd name="T6" fmla="*/ 456 w 1016"/>
                <a:gd name="T7" fmla="*/ 80 h 136"/>
                <a:gd name="T8" fmla="*/ 1008 w 1016"/>
                <a:gd name="T9" fmla="*/ 80 h 136"/>
                <a:gd name="T10" fmla="*/ 1016 w 1016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136">
                  <a:moveTo>
                    <a:pt x="8" y="136"/>
                  </a:moveTo>
                  <a:lnTo>
                    <a:pt x="0" y="0"/>
                  </a:lnTo>
                  <a:lnTo>
                    <a:pt x="264" y="64"/>
                  </a:lnTo>
                  <a:lnTo>
                    <a:pt x="456" y="80"/>
                  </a:lnTo>
                  <a:lnTo>
                    <a:pt x="1008" y="80"/>
                  </a:lnTo>
                  <a:lnTo>
                    <a:pt x="1016" y="136"/>
                  </a:lnTo>
                </a:path>
              </a:pathLst>
            </a:cu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10" name="Text Box 18"/>
            <p:cNvSpPr txBox="1">
              <a:spLocks noChangeArrowheads="1"/>
            </p:cNvSpPr>
            <p:nvPr/>
          </p:nvSpPr>
          <p:spPr bwMode="auto">
            <a:xfrm>
              <a:off x="-367" y="1084"/>
              <a:ext cx="2492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dirty="0" err="1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>Dichtefunktion</a:t>
              </a:r>
              <a:r>
                <a:rPr lang="en-US" dirty="0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> </a:t>
              </a:r>
              <a:r>
                <a:rPr lang="en-US" dirty="0" err="1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>einer</a:t>
              </a:r>
              <a:r>
                <a:rPr lang="en-US" dirty="0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/>
              </a:r>
              <a:br>
                <a:rPr lang="en-US" dirty="0" smtClean="0">
                  <a:solidFill>
                    <a:srgbClr val="FF5050"/>
                  </a:solidFill>
                  <a:latin typeface="Comic Sans MS" charset="0"/>
                  <a:cs typeface="+mn-cs"/>
                </a:rPr>
              </a:br>
              <a:r>
                <a:rPr lang="en-US" dirty="0" err="1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>Wahrscheinlichkeitsverteilung</a:t>
              </a:r>
              <a:endParaRPr lang="en-US" b="0" dirty="0">
                <a:solidFill>
                  <a:srgbClr val="FF5050"/>
                </a:solidFill>
                <a:latin typeface="Comic Sans MS" charset="0"/>
                <a:cs typeface="+mn-cs"/>
              </a:endParaRPr>
            </a:p>
          </p:txBody>
        </p:sp>
        <p:sp>
          <p:nvSpPr>
            <p:cNvPr id="520211" name="Text Box 19"/>
            <p:cNvSpPr txBox="1">
              <a:spLocks noChangeArrowheads="1"/>
            </p:cNvSpPr>
            <p:nvPr/>
          </p:nvSpPr>
          <p:spPr bwMode="auto">
            <a:xfrm>
              <a:off x="3263" y="1239"/>
              <a:ext cx="262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0" dirty="0" err="1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>Randbereichswahrscheinlichkeit</a:t>
              </a:r>
              <a:r>
                <a:rPr lang="en-US" b="0" dirty="0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/>
              </a:r>
              <a:br>
                <a:rPr lang="en-US" b="0" dirty="0" smtClean="0">
                  <a:solidFill>
                    <a:srgbClr val="FF5050"/>
                  </a:solidFill>
                  <a:latin typeface="Comic Sans MS" charset="0"/>
                  <a:cs typeface="+mn-cs"/>
                </a:rPr>
              </a:br>
              <a:r>
                <a:rPr lang="en-US" b="0" dirty="0" smtClean="0">
                  <a:solidFill>
                    <a:srgbClr val="FF5050"/>
                  </a:solidFill>
                  <a:latin typeface="Comic Sans MS" charset="0"/>
                  <a:cs typeface="+mn-cs"/>
                </a:rPr>
                <a:t>(tail probability)</a:t>
              </a:r>
              <a:endParaRPr lang="en-US" b="0" dirty="0">
                <a:solidFill>
                  <a:srgbClr val="FF5050"/>
                </a:solidFill>
                <a:latin typeface="Comic Sans MS" charset="0"/>
                <a:cs typeface="+mn-cs"/>
              </a:endParaRPr>
            </a:p>
          </p:txBody>
        </p:sp>
        <p:sp>
          <p:nvSpPr>
            <p:cNvPr id="520212" name="Line 20"/>
            <p:cNvSpPr>
              <a:spLocks noChangeShapeType="1"/>
            </p:cNvSpPr>
            <p:nvPr/>
          </p:nvSpPr>
          <p:spPr bwMode="auto">
            <a:xfrm flipH="1">
              <a:off x="3912" y="1704"/>
              <a:ext cx="383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20213" name="Line 21"/>
            <p:cNvSpPr>
              <a:spLocks noChangeShapeType="1"/>
            </p:cNvSpPr>
            <p:nvPr/>
          </p:nvSpPr>
          <p:spPr bwMode="auto">
            <a:xfrm>
              <a:off x="1672" y="1561"/>
              <a:ext cx="432" cy="1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aphicFrame>
        <p:nvGraphicFramePr>
          <p:cNvPr id="419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2173"/>
              </p:ext>
            </p:extLst>
          </p:nvPr>
        </p:nvGraphicFramePr>
        <p:xfrm>
          <a:off x="8226228" y="5014849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Equation" r:id="rId9" imgW="355138" imgH="177569" progId="Equation.3">
                  <p:embed/>
                </p:oleObj>
              </mc:Choice>
              <mc:Fallback>
                <p:oleObj name="Equation" r:id="rId9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228" y="5014849"/>
                        <a:ext cx="76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24750"/>
              </p:ext>
            </p:extLst>
          </p:nvPr>
        </p:nvGraphicFramePr>
        <p:xfrm>
          <a:off x="2747272" y="5090750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Equation" r:id="rId11" imgW="152268" imgH="164957" progId="Equation.3">
                  <p:embed/>
                </p:oleObj>
              </mc:Choice>
              <mc:Fallback>
                <p:oleObj name="Equation" r:id="rId11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272" y="5090750"/>
                        <a:ext cx="349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216" name="Text Box 24"/>
          <p:cNvSpPr txBox="1">
            <a:spLocks noChangeArrowheads="1"/>
          </p:cNvSpPr>
          <p:nvPr/>
        </p:nvSpPr>
        <p:spPr bwMode="auto">
          <a:xfrm>
            <a:off x="477068" y="5481910"/>
            <a:ext cx="1374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i="1" dirty="0">
                <a:solidFill>
                  <a:schemeClr val="bg2"/>
                </a:solidFill>
                <a:latin typeface="Comic Sans MS" charset="0"/>
                <a:cs typeface="+mn-cs"/>
              </a:rPr>
              <a:t>Markov:</a:t>
            </a:r>
          </a:p>
        </p:txBody>
      </p:sp>
      <p:sp>
        <p:nvSpPr>
          <p:cNvPr id="520217" name="Text Box 25"/>
          <p:cNvSpPr txBox="1">
            <a:spLocks noChangeArrowheads="1"/>
          </p:cNvSpPr>
          <p:nvPr/>
        </p:nvSpPr>
        <p:spPr bwMode="auto">
          <a:xfrm>
            <a:off x="5034756" y="5481910"/>
            <a:ext cx="184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i="1" dirty="0" err="1">
                <a:solidFill>
                  <a:schemeClr val="bg2"/>
                </a:solidFill>
                <a:latin typeface="Comic Sans MS" charset="0"/>
                <a:cs typeface="+mn-cs"/>
              </a:rPr>
              <a:t>Chebyshev</a:t>
            </a:r>
            <a:r>
              <a:rPr lang="en-US" sz="2400" i="1" dirty="0">
                <a:solidFill>
                  <a:schemeClr val="bg2"/>
                </a:solidFill>
                <a:latin typeface="Comic Sans MS" charset="0"/>
                <a:cs typeface="+mn-cs"/>
              </a:rPr>
              <a:t>:</a:t>
            </a:r>
          </a:p>
        </p:txBody>
      </p:sp>
      <p:graphicFrame>
        <p:nvGraphicFramePr>
          <p:cNvPr id="419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047593"/>
              </p:ext>
            </p:extLst>
          </p:nvPr>
        </p:nvGraphicFramePr>
        <p:xfrm>
          <a:off x="5638800" y="5710510"/>
          <a:ext cx="32940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" name="Equation" r:id="rId12" imgW="1587500" imgH="419100" progId="Equation.3">
                  <p:embed/>
                </p:oleObj>
              </mc:Choice>
              <mc:Fallback>
                <p:oleObj name="Equation" r:id="rId12" imgW="1587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0510"/>
                        <a:ext cx="329406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65710"/>
              </p:ext>
            </p:extLst>
          </p:nvPr>
        </p:nvGraphicFramePr>
        <p:xfrm>
          <a:off x="762000" y="5710510"/>
          <a:ext cx="30178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Formel" r:id="rId14" imgW="1422400" imgH="393700" progId="Equation.3">
                  <p:embed/>
                </p:oleObj>
              </mc:Choice>
              <mc:Fallback>
                <p:oleObj name="Formel" r:id="rId1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0510"/>
                        <a:ext cx="301783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51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4038084" y="6392361"/>
            <a:ext cx="1326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>
                <a:solidFill>
                  <a:srgbClr val="0000FF"/>
                </a:solidFill>
              </a:rPr>
              <a:t>Garofalakis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86656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3824536" y="3933056"/>
            <a:ext cx="1497013" cy="4191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28387" name="Rectangle 3"/>
          <p:cNvSpPr>
            <a:spLocks noChangeArrowheads="1"/>
          </p:cNvSpPr>
          <p:nvPr/>
        </p:nvSpPr>
        <p:spPr bwMode="auto">
          <a:xfrm>
            <a:off x="3824536" y="3323456"/>
            <a:ext cx="4483100" cy="4191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Stichproben</a:t>
            </a:r>
            <a:r>
              <a:rPr lang="en-US" dirty="0" smtClean="0">
                <a:cs typeface="+mj-cs"/>
              </a:rPr>
              <a:t> (</a:t>
            </a:r>
            <a:r>
              <a:rPr lang="en-US" dirty="0" err="1" smtClean="0">
                <a:cs typeface="+mj-cs"/>
              </a:rPr>
              <a:t>Abtastung</a:t>
            </a:r>
            <a:r>
              <a:rPr lang="en-US" dirty="0" smtClean="0">
                <a:cs typeface="+mj-cs"/>
              </a:rPr>
              <a:t>, sampling): </a:t>
            </a:r>
            <a:r>
              <a:rPr lang="en-US" dirty="0" err="1" smtClean="0">
                <a:cs typeface="+mj-cs"/>
              </a:rPr>
              <a:t>Grundlagen</a:t>
            </a:r>
            <a:endParaRPr lang="en-US" dirty="0" smtClean="0">
              <a:cs typeface="+mj-cs"/>
            </a:endParaRPr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134616"/>
            <a:ext cx="8686800" cy="495868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err="1" smtClean="0">
                <a:cs typeface="+mn-cs"/>
              </a:rPr>
              <a:t>Idee</a:t>
            </a:r>
            <a:r>
              <a:rPr lang="en-US" dirty="0" smtClean="0">
                <a:cs typeface="+mn-cs"/>
              </a:rPr>
              <a:t>:  </a:t>
            </a:r>
            <a:r>
              <a:rPr lang="en-US" dirty="0" err="1" smtClean="0">
                <a:cs typeface="+mn-cs"/>
              </a:rPr>
              <a:t>Ein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kleiner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Ausschnitt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Stichprobe</a:t>
            </a:r>
            <a:r>
              <a:rPr lang="en-US" dirty="0" smtClean="0">
                <a:cs typeface="+mn-cs"/>
              </a:rPr>
              <a:t>) </a:t>
            </a:r>
            <a:r>
              <a:rPr lang="en-US" i="1" dirty="0" smtClean="0">
                <a:cs typeface="+mn-cs"/>
              </a:rPr>
              <a:t>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Datenmenge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repräsentiert</a:t>
            </a:r>
            <a:r>
              <a:rPr lang="en-US" dirty="0" smtClean="0">
                <a:cs typeface="+mn-cs"/>
              </a:rPr>
              <a:t> die </a:t>
            </a:r>
            <a:r>
              <a:rPr lang="en-US" dirty="0" err="1" smtClean="0">
                <a:cs typeface="+mn-cs"/>
              </a:rPr>
              <a:t>Eigenschaften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aller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Daten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schnellen</a:t>
            </a:r>
            <a:r>
              <a:rPr lang="en-US" dirty="0" smtClean="0"/>
              <a:t> </a:t>
            </a:r>
            <a:r>
              <a:rPr lang="en-US" dirty="0" err="1" smtClean="0"/>
              <a:t>Approximierung</a:t>
            </a:r>
            <a:r>
              <a:rPr lang="en-US" dirty="0" smtClean="0"/>
              <a:t>, </a:t>
            </a:r>
            <a:r>
              <a:rPr lang="en-US" dirty="0" err="1" smtClean="0"/>
              <a:t>wende</a:t>
            </a:r>
            <a:r>
              <a:rPr lang="en-US" dirty="0" smtClean="0"/>
              <a:t> “</a:t>
            </a:r>
            <a:r>
              <a:rPr lang="en-US" dirty="0" err="1" smtClean="0"/>
              <a:t>modifizierte</a:t>
            </a:r>
            <a:r>
              <a:rPr lang="en-US" dirty="0" smtClean="0"/>
              <a:t>” </a:t>
            </a:r>
            <a:r>
              <a:rPr lang="en-US" dirty="0" err="1" smtClean="0"/>
              <a:t>Anfrage</a:t>
            </a:r>
            <a:r>
              <a:rPr lang="en-US" dirty="0" smtClean="0"/>
              <a:t> auf </a:t>
            </a:r>
            <a:r>
              <a:rPr lang="en-US" i="1" dirty="0" smtClean="0"/>
              <a:t>S</a:t>
            </a:r>
            <a:r>
              <a:rPr lang="en-US" dirty="0" smtClean="0"/>
              <a:t> an</a:t>
            </a:r>
          </a:p>
          <a:p>
            <a:pPr lvl="1" eaLnBrk="1" hangingPunct="1">
              <a:defRPr/>
            </a:pPr>
            <a:r>
              <a:rPr lang="en-US" u="sng" dirty="0" err="1" smtClean="0"/>
              <a:t>Beispiel</a:t>
            </a:r>
            <a:r>
              <a:rPr lang="en-US" u="sng" dirty="0" smtClean="0"/>
              <a:t>:</a:t>
            </a:r>
            <a:r>
              <a:rPr lang="en-US" dirty="0" smtClean="0"/>
              <a:t> select </a:t>
            </a:r>
            <a:r>
              <a:rPr lang="en-US" u="sng" dirty="0" err="1" smtClean="0">
                <a:solidFill>
                  <a:schemeClr val="bg2"/>
                </a:solidFill>
              </a:rPr>
              <a:t>agg</a:t>
            </a:r>
            <a:r>
              <a:rPr lang="en-US" dirty="0" smtClean="0"/>
              <a:t> from R where </a:t>
            </a:r>
            <a:r>
              <a:rPr lang="en-US" dirty="0" err="1" smtClean="0"/>
              <a:t>R.e</a:t>
            </a:r>
            <a:r>
              <a:rPr lang="en-US" dirty="0" smtClean="0"/>
              <a:t> is odd                  (n=12)</a:t>
            </a:r>
            <a:br>
              <a:rPr lang="en-US" dirty="0" smtClean="0"/>
            </a:br>
            <a:r>
              <a:rPr lang="en-US" dirty="0" smtClean="0"/>
              <a:t>                                            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u="sng" dirty="0" err="1" smtClean="0">
                <a:solidFill>
                  <a:schemeClr val="bg2"/>
                </a:solidFill>
              </a:rPr>
              <a:t>agg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chemeClr val="tx2"/>
                </a:solidFill>
              </a:rPr>
              <a:t>avg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Mittel</a:t>
            </a:r>
            <a:r>
              <a:rPr lang="en-US" dirty="0" smtClean="0"/>
              <a:t> der </a:t>
            </a:r>
            <a:r>
              <a:rPr lang="en-US" dirty="0" err="1" smtClean="0"/>
              <a:t>ungeraden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in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u="sng" dirty="0" err="1" smtClean="0">
                <a:solidFill>
                  <a:schemeClr val="bg2"/>
                </a:solidFill>
              </a:rPr>
              <a:t>agg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tx2"/>
                </a:solidFill>
              </a:rPr>
              <a:t>count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Mittel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Summanden</a:t>
            </a:r>
            <a:r>
              <a:rPr lang="en-US" dirty="0" smtClean="0"/>
              <a:t> </a:t>
            </a:r>
            <a:r>
              <a:rPr lang="en-US" dirty="0" err="1" smtClean="0"/>
              <a:t>abgel</a:t>
            </a:r>
            <a:r>
              <a:rPr lang="en-US" dirty="0" smtClean="0"/>
              <a:t>. </a:t>
            </a:r>
            <a:r>
              <a:rPr lang="en-US" dirty="0" err="1" smtClean="0"/>
              <a:t>aus</a:t>
            </a:r>
            <a:r>
              <a:rPr lang="en-US" dirty="0" smtClean="0"/>
              <a:t> e </a:t>
            </a:r>
            <a:r>
              <a:rPr lang="en-US" dirty="0"/>
              <a:t>in S </a:t>
            </a:r>
            <a:r>
              <a:rPr lang="en-US" dirty="0" err="1"/>
              <a:t>mit</a:t>
            </a:r>
            <a:r>
              <a:rPr lang="en-US" dirty="0"/>
              <a:t> </a:t>
            </a:r>
            <a:endParaRPr lang="en-US" dirty="0" smtClean="0"/>
          </a:p>
          <a:p>
            <a:pPr lvl="2" eaLnBrk="1" hangingPunct="1">
              <a:defRPr/>
            </a:pPr>
            <a:r>
              <a:rPr lang="en-US" i="1" dirty="0" smtClean="0"/>
              <a:t>n</a:t>
            </a:r>
            <a:r>
              <a:rPr lang="en-US" dirty="0" smtClean="0"/>
              <a:t> falls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ungerade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0 falls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gerade</a:t>
            </a:r>
            <a:endParaRPr lang="en-US" dirty="0" smtClean="0"/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2160745" y="3323456"/>
            <a:ext cx="615650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000" b="0" dirty="0" err="1" smtClean="0">
                <a:latin typeface="Comic Sans MS" charset="0"/>
                <a:cs typeface="+mn-cs"/>
              </a:rPr>
              <a:t>Datenstrom</a:t>
            </a:r>
            <a:r>
              <a:rPr lang="en-US" sz="2000" b="0" dirty="0" smtClean="0">
                <a:latin typeface="Comic Sans MS" charset="0"/>
                <a:cs typeface="+mn-cs"/>
              </a:rPr>
              <a:t>:  </a:t>
            </a:r>
            <a:r>
              <a:rPr lang="en-US" sz="2000" b="0" dirty="0">
                <a:solidFill>
                  <a:schemeClr val="tx2"/>
                </a:solidFill>
                <a:latin typeface="Comic Sans MS" charset="0"/>
                <a:cs typeface="+mn-cs"/>
              </a:rPr>
              <a:t>9</a:t>
            </a:r>
            <a:r>
              <a:rPr lang="en-US" sz="2000" b="0" dirty="0">
                <a:latin typeface="Comic Sans MS" charset="0"/>
                <a:cs typeface="+mn-cs"/>
              </a:rPr>
              <a:t>   3   </a:t>
            </a:r>
            <a:r>
              <a:rPr lang="en-US" sz="2000" b="0" dirty="0">
                <a:solidFill>
                  <a:schemeClr val="tx2"/>
                </a:solidFill>
                <a:latin typeface="Comic Sans MS" charset="0"/>
                <a:cs typeface="+mn-cs"/>
              </a:rPr>
              <a:t>5</a:t>
            </a:r>
            <a:r>
              <a:rPr lang="en-US" sz="2000" b="0" dirty="0">
                <a:latin typeface="Comic Sans MS" charset="0"/>
                <a:cs typeface="+mn-cs"/>
              </a:rPr>
              <a:t>   2   7   </a:t>
            </a:r>
            <a:r>
              <a:rPr lang="en-US" sz="2000" b="0" dirty="0">
                <a:solidFill>
                  <a:schemeClr val="tx2"/>
                </a:solidFill>
                <a:latin typeface="Comic Sans MS" charset="0"/>
                <a:cs typeface="+mn-cs"/>
              </a:rPr>
              <a:t>1</a:t>
            </a:r>
            <a:r>
              <a:rPr lang="en-US" sz="2000" b="0" dirty="0">
                <a:latin typeface="Comic Sans MS" charset="0"/>
                <a:cs typeface="+mn-cs"/>
              </a:rPr>
              <a:t>   6   5   </a:t>
            </a:r>
            <a:r>
              <a:rPr lang="en-US" sz="2000" b="0" dirty="0">
                <a:solidFill>
                  <a:schemeClr val="tx2"/>
                </a:solidFill>
                <a:latin typeface="Comic Sans MS" charset="0"/>
                <a:cs typeface="+mn-cs"/>
              </a:rPr>
              <a:t>8</a:t>
            </a:r>
            <a:r>
              <a:rPr lang="en-US" sz="2000" b="0" dirty="0">
                <a:latin typeface="Comic Sans MS" charset="0"/>
                <a:cs typeface="+mn-cs"/>
              </a:rPr>
              <a:t>   4   9   1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1835696" y="3933056"/>
            <a:ext cx="366761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000" b="0" dirty="0" err="1" smtClean="0">
                <a:latin typeface="Comic Sans MS" charset="0"/>
                <a:cs typeface="+mn-cs"/>
              </a:rPr>
              <a:t>Ausschnitt</a:t>
            </a:r>
            <a:r>
              <a:rPr lang="en-US" sz="2000" b="0" dirty="0" smtClean="0">
                <a:latin typeface="Comic Sans MS" charset="0"/>
                <a:cs typeface="+mn-cs"/>
              </a:rPr>
              <a:t> S</a:t>
            </a:r>
            <a:r>
              <a:rPr lang="en-US" sz="2000" b="0" dirty="0">
                <a:latin typeface="Comic Sans MS" charset="0"/>
                <a:cs typeface="+mn-cs"/>
              </a:rPr>
              <a:t>:  9   5   1   8</a:t>
            </a:r>
          </a:p>
        </p:txBody>
      </p:sp>
      <p:sp>
        <p:nvSpPr>
          <p:cNvPr id="528392" name="Text Box 8"/>
          <p:cNvSpPr txBox="1">
            <a:spLocks noChangeArrowheads="1"/>
          </p:cNvSpPr>
          <p:nvPr/>
        </p:nvSpPr>
        <p:spPr bwMode="auto">
          <a:xfrm>
            <a:off x="7475435" y="4435495"/>
            <a:ext cx="1491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 err="1" smtClean="0">
                <a:solidFill>
                  <a:srgbClr val="FF5050"/>
                </a:solidFill>
                <a:latin typeface="Comic Sans MS" charset="0"/>
                <a:cs typeface="+mn-cs"/>
              </a:rPr>
              <a:t>Antwort</a:t>
            </a:r>
            <a:r>
              <a:rPr lang="en-US" sz="2000" dirty="0" smtClean="0">
                <a:solidFill>
                  <a:srgbClr val="FF5050"/>
                </a:solidFill>
                <a:latin typeface="Comic Sans MS" charset="0"/>
                <a:cs typeface="+mn-cs"/>
              </a:rPr>
              <a:t>: </a:t>
            </a:r>
            <a:r>
              <a:rPr lang="en-US" sz="2000" dirty="0">
                <a:solidFill>
                  <a:srgbClr val="FF5050"/>
                </a:solidFill>
                <a:latin typeface="Comic Sans MS" charset="0"/>
                <a:cs typeface="+mn-cs"/>
              </a:rPr>
              <a:t>5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7600528" y="4437112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4730880" y="5461119"/>
            <a:ext cx="2551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 err="1" smtClean="0">
                <a:solidFill>
                  <a:srgbClr val="FF5050"/>
                </a:solidFill>
                <a:latin typeface="Comic Sans MS" charset="0"/>
                <a:cs typeface="+mn-cs"/>
              </a:rPr>
              <a:t>Antwort</a:t>
            </a:r>
            <a:r>
              <a:rPr lang="en-US" sz="2000" dirty="0" smtClean="0">
                <a:solidFill>
                  <a:srgbClr val="FF5050"/>
                </a:solidFill>
                <a:latin typeface="Comic Sans MS" charset="0"/>
                <a:cs typeface="+mn-cs"/>
              </a:rPr>
              <a:t>: </a:t>
            </a:r>
            <a:r>
              <a:rPr lang="en-US" sz="2000" dirty="0">
                <a:solidFill>
                  <a:srgbClr val="FF5050"/>
                </a:solidFill>
                <a:latin typeface="Comic Sans MS" charset="0"/>
                <a:cs typeface="+mn-cs"/>
              </a:rPr>
              <a:t>12*3/4 =9</a:t>
            </a:r>
          </a:p>
        </p:txBody>
      </p:sp>
      <p:sp>
        <p:nvSpPr>
          <p:cNvPr id="528395" name="Rectangle 11"/>
          <p:cNvSpPr>
            <a:spLocks noChangeArrowheads="1"/>
          </p:cNvSpPr>
          <p:nvPr/>
        </p:nvSpPr>
        <p:spPr bwMode="auto">
          <a:xfrm>
            <a:off x="4793704" y="5492080"/>
            <a:ext cx="2514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0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Randbereichsschätzungen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für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Summen</a:t>
            </a:r>
            <a:endParaRPr lang="en-US" dirty="0" smtClean="0">
              <a:cs typeface="+mj-cs"/>
            </a:endParaRPr>
          </a:p>
        </p:txBody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b="1" u="sng" dirty="0" err="1" smtClean="0">
                <a:cs typeface="+mn-cs"/>
                <a:sym typeface="Symbol" charset="0"/>
              </a:rPr>
              <a:t>Hoeffding-Ungleichung</a:t>
            </a:r>
            <a:r>
              <a:rPr lang="en-US" sz="2000" u="sng" dirty="0" smtClean="0">
                <a:cs typeface="+mn-cs"/>
                <a:sym typeface="Symbol" charset="0"/>
              </a:rPr>
              <a:t>: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Seien</a:t>
            </a:r>
            <a:r>
              <a:rPr lang="en-US" sz="2000" dirty="0" smtClean="0">
                <a:cs typeface="+mn-cs"/>
                <a:sym typeface="Symbol" charset="0"/>
              </a:rPr>
              <a:t> X</a:t>
            </a:r>
            <a:r>
              <a:rPr lang="en-US" sz="2000" baseline="-25000" dirty="0" smtClean="0">
                <a:cs typeface="+mn-cs"/>
                <a:sym typeface="Symbol" charset="0"/>
              </a:rPr>
              <a:t>1</a:t>
            </a:r>
            <a:r>
              <a:rPr lang="en-US" sz="2000" dirty="0" smtClean="0">
                <a:cs typeface="+mn-cs"/>
                <a:sym typeface="Symbol" charset="0"/>
              </a:rPr>
              <a:t>, ..., </a:t>
            </a:r>
            <a:r>
              <a:rPr lang="en-US" sz="2000" dirty="0" err="1" smtClean="0">
                <a:cs typeface="+mn-cs"/>
                <a:sym typeface="Symbol" charset="0"/>
              </a:rPr>
              <a:t>X</a:t>
            </a:r>
            <a:r>
              <a:rPr lang="en-US" sz="2000" baseline="-25000" dirty="0" err="1" smtClean="0">
                <a:cs typeface="+mn-cs"/>
                <a:sym typeface="Symbol" charset="0"/>
              </a:rPr>
              <a:t>m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unabhängige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Zufallsvariablenmit</a:t>
            </a:r>
            <a:r>
              <a:rPr lang="en-US" sz="2000" dirty="0" smtClean="0">
                <a:cs typeface="+mn-cs"/>
                <a:sym typeface="Symbol" charset="0"/>
              </a:rPr>
              <a:t> 0 ≤ X</a:t>
            </a:r>
            <a:r>
              <a:rPr lang="en-US" sz="2000" baseline="-25000" dirty="0" smtClean="0">
                <a:cs typeface="+mn-cs"/>
                <a:sym typeface="Symbol" charset="0"/>
              </a:rPr>
              <a:t>i</a:t>
            </a:r>
            <a:r>
              <a:rPr lang="en-US" sz="2000" dirty="0" smtClean="0">
                <a:cs typeface="+mn-cs"/>
                <a:sym typeface="Symbol" charset="0"/>
              </a:rPr>
              <a:t> ≤ r</a:t>
            </a:r>
            <a:r>
              <a:rPr lang="en-US" sz="2000" dirty="0" smtClean="0">
                <a:cs typeface="+mn-cs"/>
              </a:rPr>
              <a:t>. </a:t>
            </a:r>
            <a:br>
              <a:rPr lang="en-US" sz="2000" dirty="0" smtClean="0">
                <a:cs typeface="+mn-cs"/>
              </a:rPr>
            </a:br>
            <a:r>
              <a:rPr lang="en-US" sz="2000" dirty="0" smtClean="0">
                <a:cs typeface="+mn-cs"/>
              </a:rPr>
              <a:t/>
            </a:r>
            <a:br>
              <a:rPr lang="en-US" sz="2000" dirty="0" smtClean="0">
                <a:cs typeface="+mn-cs"/>
              </a:rPr>
            </a:br>
            <a:r>
              <a:rPr lang="en-US" sz="2000" dirty="0" err="1" smtClean="0">
                <a:cs typeface="+mn-cs"/>
              </a:rPr>
              <a:t>Sei</a:t>
            </a:r>
            <a:r>
              <a:rPr lang="en-US" sz="2000" dirty="0" smtClean="0">
                <a:cs typeface="+mn-cs"/>
              </a:rPr>
              <a:t>                             und       der </a:t>
            </a:r>
            <a:r>
              <a:rPr lang="en-US" sz="2000" dirty="0" err="1" smtClean="0">
                <a:cs typeface="+mn-cs"/>
              </a:rPr>
              <a:t>Erwartungswert</a:t>
            </a:r>
            <a:r>
              <a:rPr lang="en-US" sz="2000" dirty="0" smtClean="0">
                <a:cs typeface="+mn-cs"/>
              </a:rPr>
              <a:t> von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000" dirty="0" smtClean="0">
                <a:cs typeface="+mn-cs"/>
              </a:rPr>
              <a:t>      </a:t>
            </a:r>
            <a:r>
              <a:rPr lang="en-US" sz="2000" dirty="0" err="1" smtClean="0">
                <a:cs typeface="+mn-cs"/>
              </a:rPr>
              <a:t>Dann</a:t>
            </a:r>
            <a:r>
              <a:rPr lang="en-US" sz="2000" dirty="0" smtClean="0">
                <a:cs typeface="+mn-cs"/>
              </a:rPr>
              <a:t> gilt </a:t>
            </a:r>
            <a:r>
              <a:rPr lang="en-US" sz="2000" dirty="0" err="1" smtClean="0">
                <a:cs typeface="+mn-cs"/>
              </a:rPr>
              <a:t>für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alle</a:t>
            </a:r>
            <a:endParaRPr lang="en-US" sz="2000" dirty="0" smtClean="0">
              <a:cs typeface="+mn-cs"/>
              <a:sym typeface="Symbol" charset="0"/>
            </a:endParaRPr>
          </a:p>
        </p:txBody>
      </p:sp>
      <p:sp>
        <p:nvSpPr>
          <p:cNvPr id="1647620" name="Rectangle 4"/>
          <p:cNvSpPr>
            <a:spLocks noChangeArrowheads="1"/>
          </p:cNvSpPr>
          <p:nvPr/>
        </p:nvSpPr>
        <p:spPr bwMode="auto">
          <a:xfrm>
            <a:off x="467544" y="3429000"/>
            <a:ext cx="8676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dirty="0" err="1" smtClean="0">
                <a:cs typeface="+mn-cs"/>
              </a:rPr>
              <a:t>Anwendung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für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Anfragen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mit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Mittelwert</a:t>
            </a:r>
            <a:r>
              <a:rPr lang="en-US" sz="2000" dirty="0" smtClean="0">
                <a:cs typeface="+mn-cs"/>
              </a:rPr>
              <a:t>-Operation (</a:t>
            </a:r>
            <a:r>
              <a:rPr lang="en-US" sz="2000" dirty="0" err="1" smtClean="0">
                <a:cs typeface="+mn-cs"/>
              </a:rPr>
              <a:t>avg</a:t>
            </a:r>
            <a:r>
              <a:rPr lang="en-US" sz="2000" dirty="0" smtClean="0">
                <a:cs typeface="+mn-cs"/>
              </a:rPr>
              <a:t>)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: 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  <a:p>
            <a:pPr marL="742950" lvl="1" indent="-28575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800" b="0" u="none" dirty="0">
                <a:solidFill>
                  <a:schemeClr val="tx1"/>
                </a:solidFill>
                <a:cs typeface="+mn-cs"/>
              </a:rPr>
              <a:t>m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ist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Größe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der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Untermenge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der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Stichprobe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S, die das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Prädikat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erfüllt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br>
              <a:rPr lang="en-US" sz="1800" b="0" u="none" dirty="0" smtClean="0">
                <a:solidFill>
                  <a:schemeClr val="tx1"/>
                </a:solidFill>
                <a:cs typeface="+mn-cs"/>
              </a:rPr>
            </a:b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(</a:t>
            </a:r>
            <a:r>
              <a:rPr lang="en-US" sz="1800" b="0" u="none" dirty="0">
                <a:solidFill>
                  <a:schemeClr val="tx1"/>
                </a:solidFill>
                <a:cs typeface="+mn-cs"/>
              </a:rPr>
              <a:t>3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Beispiel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)</a:t>
            </a:r>
            <a:endParaRPr lang="en-US" sz="1800" b="0" u="none" dirty="0">
              <a:solidFill>
                <a:schemeClr val="tx1"/>
              </a:solidFill>
              <a:cs typeface="+mn-cs"/>
            </a:endParaRPr>
          </a:p>
          <a:p>
            <a:pPr marL="742950" lvl="1" indent="-28575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800" b="0" u="none" dirty="0">
                <a:solidFill>
                  <a:schemeClr val="tx1"/>
                </a:solidFill>
                <a:cs typeface="+mn-cs"/>
              </a:rPr>
              <a:t>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ist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Bereich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der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Elemente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in der </a:t>
            </a:r>
            <a:r>
              <a:rPr lang="en-US" dirty="0" err="1" smtClean="0">
                <a:cs typeface="+mn-cs"/>
              </a:rPr>
              <a:t>Stichprobe</a:t>
            </a:r>
            <a:r>
              <a:rPr lang="en-US" dirty="0" smtClean="0">
                <a:cs typeface="+mn-cs"/>
              </a:rPr>
              <a:t> (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8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Beispiel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)</a:t>
            </a:r>
            <a:endParaRPr lang="en-US" sz="1800" b="0" u="none" dirty="0">
              <a:solidFill>
                <a:schemeClr val="tx1"/>
              </a:solidFill>
              <a:cs typeface="+mn-cs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Anwendung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auf 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Zählanfragen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: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800" b="0" u="none" dirty="0">
                <a:solidFill>
                  <a:schemeClr val="tx1"/>
                </a:solidFill>
                <a:cs typeface="+mn-cs"/>
              </a:rPr>
              <a:t>m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ist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Größe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der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Stichprobe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i="1" u="none" dirty="0" smtClean="0">
                <a:solidFill>
                  <a:schemeClr val="tx1"/>
                </a:solidFill>
                <a:cs typeface="+mn-cs"/>
              </a:rPr>
              <a:t>S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>
                <a:solidFill>
                  <a:schemeClr val="tx1"/>
                </a:solidFill>
                <a:cs typeface="+mn-cs"/>
              </a:rPr>
              <a:t>(4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)</a:t>
            </a:r>
            <a:endParaRPr lang="en-US" sz="1800" b="0" u="none" dirty="0">
              <a:solidFill>
                <a:schemeClr val="tx1"/>
              </a:solidFill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800" b="0" u="none" dirty="0">
                <a:solidFill>
                  <a:schemeClr val="tx1"/>
                </a:solidFill>
                <a:cs typeface="+mn-cs"/>
              </a:rPr>
              <a:t>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ist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Anzahl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der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Elemente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n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Strom (</a:t>
            </a:r>
            <a:r>
              <a:rPr lang="en-US" sz="1800" b="0" u="none" dirty="0">
                <a:solidFill>
                  <a:schemeClr val="tx1"/>
                </a:solidFill>
                <a:cs typeface="+mn-cs"/>
              </a:rPr>
              <a:t>12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)</a:t>
            </a:r>
            <a:endParaRPr lang="en-US" sz="1800" b="0" u="none" dirty="0">
              <a:solidFill>
                <a:schemeClr val="tx1"/>
              </a:solidFill>
              <a:cs typeface="+mn-cs"/>
            </a:endParaRP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53998"/>
              </p:ext>
            </p:extLst>
          </p:nvPr>
        </p:nvGraphicFramePr>
        <p:xfrm>
          <a:off x="1691680" y="2560637"/>
          <a:ext cx="40386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3" name="Equation" r:id="rId4" imgW="1714500" imgH="368300" progId="Equation.3">
                  <p:embed/>
                </p:oleObj>
              </mc:Choice>
              <mc:Fallback>
                <p:oleObj name="Equation" r:id="rId4" imgW="1714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560637"/>
                        <a:ext cx="40386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10770"/>
              </p:ext>
            </p:extLst>
          </p:nvPr>
        </p:nvGraphicFramePr>
        <p:xfrm>
          <a:off x="2757162" y="2524319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4"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162" y="2524319"/>
                        <a:ext cx="68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71047"/>
              </p:ext>
            </p:extLst>
          </p:nvPr>
        </p:nvGraphicFramePr>
        <p:xfrm>
          <a:off x="1305812" y="1970884"/>
          <a:ext cx="1406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5" name="Equation" r:id="rId8" imgW="863225" imgH="393529" progId="Equation.3">
                  <p:embed/>
                </p:oleObj>
              </mc:Choice>
              <mc:Fallback>
                <p:oleObj name="Equation" r:id="rId8" imgW="8632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812" y="1970884"/>
                        <a:ext cx="14065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74491"/>
              </p:ext>
            </p:extLst>
          </p:nvPr>
        </p:nvGraphicFramePr>
        <p:xfrm>
          <a:off x="3203848" y="2169254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6" name="Equation" r:id="rId10" imgW="152268" imgH="164957" progId="Equation.3">
                  <p:embed/>
                </p:oleObj>
              </mc:Choice>
              <mc:Fallback>
                <p:oleObj name="Equation" r:id="rId1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169254"/>
                        <a:ext cx="349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802113"/>
              </p:ext>
            </p:extLst>
          </p:nvPr>
        </p:nvGraphicFramePr>
        <p:xfrm>
          <a:off x="6228184" y="2145514"/>
          <a:ext cx="2873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7" name="Formel" r:id="rId12" imgW="177646" imgH="190335" progId="Equation.3">
                  <p:embed/>
                </p:oleObj>
              </mc:Choice>
              <mc:Fallback>
                <p:oleObj name="Formel" r:id="rId12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145514"/>
                        <a:ext cx="28733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555776" y="6207695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 M. </a:t>
            </a:r>
            <a:r>
              <a:rPr lang="de-DE" sz="1200" dirty="0" err="1">
                <a:solidFill>
                  <a:srgbClr val="0000FF"/>
                </a:solidFill>
              </a:rPr>
              <a:t>Hellerstein</a:t>
            </a:r>
            <a:r>
              <a:rPr lang="de-DE" sz="1200" dirty="0">
                <a:solidFill>
                  <a:srgbClr val="0000FF"/>
                </a:solidFill>
              </a:rPr>
              <a:t>, P. J. Haas,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H. J. Wang. “Online Aggregation”. ACM SIGMOD </a:t>
            </a:r>
            <a:r>
              <a:rPr lang="de-DE" sz="1200" b="1" dirty="0">
                <a:solidFill>
                  <a:srgbClr val="FF0000"/>
                </a:solidFill>
              </a:rPr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149169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328" y="136352"/>
            <a:ext cx="8175104" cy="62835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Randbereichsschätzungen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 smtClean="0"/>
              <a:t>Summen</a:t>
            </a:r>
            <a:r>
              <a:rPr lang="en-US" dirty="0" smtClean="0"/>
              <a:t> (2)</a:t>
            </a:r>
            <a:endParaRPr lang="en-US" sz="3200" dirty="0" smtClean="0">
              <a:cs typeface="+mj-cs"/>
            </a:endParaRP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err="1" smtClean="0">
                <a:cs typeface="+mn-cs"/>
              </a:rPr>
              <a:t>Für</a:t>
            </a:r>
            <a:r>
              <a:rPr lang="en-US" sz="2000" dirty="0" smtClean="0">
                <a:cs typeface="+mn-cs"/>
              </a:rPr>
              <a:t> Bernoulli-</a:t>
            </a:r>
            <a:r>
              <a:rPr lang="en-US" sz="2000" dirty="0" err="1" smtClean="0">
                <a:cs typeface="+mn-cs"/>
              </a:rPr>
              <a:t>Versuche</a:t>
            </a:r>
            <a:r>
              <a:rPr lang="en-US" sz="2000" dirty="0" smtClean="0">
                <a:cs typeface="+mn-cs"/>
              </a:rPr>
              <a:t> (</a:t>
            </a:r>
            <a:r>
              <a:rPr lang="en-US" sz="2000" dirty="0" err="1" smtClean="0">
                <a:cs typeface="+mn-cs"/>
              </a:rPr>
              <a:t>zwei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mögliche</a:t>
            </a:r>
            <a:r>
              <a:rPr lang="en-US" sz="2000" dirty="0" smtClean="0">
                <a:cs typeface="+mn-cs"/>
              </a:rPr>
              <a:t> Erg.) </a:t>
            </a:r>
            <a:r>
              <a:rPr lang="en-US" sz="2000" dirty="0" err="1" smtClean="0">
                <a:cs typeface="+mn-cs"/>
              </a:rPr>
              <a:t>sogar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stärke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Eingrenzung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möglich</a:t>
            </a:r>
            <a:r>
              <a:rPr lang="en-US" sz="2000" dirty="0" smtClean="0">
                <a:cs typeface="+mn-cs"/>
              </a:rPr>
              <a:t>:</a:t>
            </a:r>
            <a:endParaRPr lang="en-US" sz="2000" dirty="0" smtClean="0">
              <a:cs typeface="+mn-cs"/>
              <a:sym typeface="Symbol" charset="0"/>
            </a:endParaRPr>
          </a:p>
          <a:p>
            <a:pPr>
              <a:defRPr/>
            </a:pPr>
            <a:r>
              <a:rPr lang="en-US" sz="2000" u="sng" dirty="0" err="1" smtClean="0">
                <a:cs typeface="+mn-cs"/>
                <a:sym typeface="Symbol" charset="0"/>
              </a:rPr>
              <a:t>Chernoff</a:t>
            </a:r>
            <a:r>
              <a:rPr lang="en-US" sz="2000" u="sng" dirty="0" smtClean="0">
                <a:cs typeface="+mn-cs"/>
                <a:sym typeface="Symbol" charset="0"/>
              </a:rPr>
              <a:t> </a:t>
            </a:r>
            <a:r>
              <a:rPr lang="en-US" sz="2000" u="sng" dirty="0" err="1" smtClean="0">
                <a:cs typeface="+mn-cs"/>
                <a:sym typeface="Symbol" charset="0"/>
              </a:rPr>
              <a:t>Abschätzung</a:t>
            </a:r>
            <a:r>
              <a:rPr lang="en-US" sz="2000" u="sng" dirty="0" smtClean="0">
                <a:cs typeface="+mn-cs"/>
                <a:sym typeface="Symbol" charset="0"/>
              </a:rPr>
              <a:t>: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Sei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i="1" dirty="0" smtClean="0">
                <a:cs typeface="+mn-cs"/>
                <a:sym typeface="Symbol" charset="0"/>
              </a:rPr>
              <a:t>X</a:t>
            </a:r>
            <a:r>
              <a:rPr lang="en-US" sz="2000" i="1" baseline="-25000" dirty="0" smtClean="0">
                <a:cs typeface="+mn-cs"/>
                <a:sym typeface="Symbol" charset="0"/>
              </a:rPr>
              <a:t>1</a:t>
            </a:r>
            <a:r>
              <a:rPr lang="en-US" sz="2000" i="1" dirty="0" smtClean="0">
                <a:cs typeface="+mn-cs"/>
                <a:sym typeface="Symbol" charset="0"/>
              </a:rPr>
              <a:t>, ..., </a:t>
            </a:r>
            <a:r>
              <a:rPr lang="en-US" sz="2000" i="1" dirty="0" err="1" smtClean="0">
                <a:cs typeface="+mn-cs"/>
                <a:sym typeface="Symbol" charset="0"/>
              </a:rPr>
              <a:t>X</a:t>
            </a:r>
            <a:r>
              <a:rPr lang="en-US" sz="2000" i="1" baseline="-25000" dirty="0" err="1" smtClean="0">
                <a:cs typeface="+mn-cs"/>
                <a:sym typeface="Symbol" charset="0"/>
              </a:rPr>
              <a:t>m</a:t>
            </a:r>
            <a:r>
              <a:rPr lang="en-US" sz="2000" i="1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unabhängig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Zufallsvariable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für</a:t>
            </a:r>
            <a:r>
              <a:rPr lang="en-US" sz="2000" dirty="0" smtClean="0">
                <a:cs typeface="+mn-cs"/>
                <a:sym typeface="Symbol" charset="0"/>
              </a:rPr>
              <a:t> Bernoulli-</a:t>
            </a:r>
            <a:r>
              <a:rPr lang="en-US" sz="2000" dirty="0" err="1" smtClean="0">
                <a:cs typeface="+mn-cs"/>
                <a:sym typeface="Symbol" charset="0"/>
              </a:rPr>
              <a:t>Versuche</a:t>
            </a:r>
            <a:r>
              <a:rPr lang="en-US" sz="2000" dirty="0" smtClean="0">
                <a:cs typeface="+mn-cs"/>
                <a:sym typeface="Symbol" charset="0"/>
              </a:rPr>
              <a:t>, so </a:t>
            </a:r>
            <a:r>
              <a:rPr lang="en-US" sz="2000" dirty="0" err="1" smtClean="0">
                <a:cs typeface="+mn-cs"/>
                <a:sym typeface="Symbol" charset="0"/>
              </a:rPr>
              <a:t>dass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i="1" dirty="0" err="1" smtClean="0">
                <a:cs typeface="+mn-cs"/>
                <a:sym typeface="Symbol" charset="0"/>
              </a:rPr>
              <a:t>Pr</a:t>
            </a:r>
            <a:r>
              <a:rPr lang="en-US" sz="2000" i="1" dirty="0" smtClean="0">
                <a:cs typeface="+mn-cs"/>
                <a:sym typeface="Symbol" charset="0"/>
              </a:rPr>
              <a:t>[X</a:t>
            </a:r>
            <a:r>
              <a:rPr lang="en-US" sz="2000" i="1" baseline="-25000" dirty="0" smtClean="0">
                <a:cs typeface="+mn-cs"/>
                <a:sym typeface="Symbol" charset="0"/>
              </a:rPr>
              <a:t>i</a:t>
            </a:r>
            <a:r>
              <a:rPr lang="en-US" sz="2000" i="1" dirty="0" smtClean="0">
                <a:cs typeface="+mn-cs"/>
                <a:sym typeface="Symbol" charset="0"/>
              </a:rPr>
              <a:t>=1] = p </a:t>
            </a:r>
            <a:r>
              <a:rPr lang="en-US" sz="2000" dirty="0" smtClean="0">
                <a:cs typeface="+mn-cs"/>
                <a:sym typeface="Symbol" charset="0"/>
              </a:rPr>
              <a:t>(</a:t>
            </a:r>
            <a:r>
              <a:rPr lang="en-US" sz="2000" i="1" dirty="0" err="1" smtClean="0">
                <a:cs typeface="+mn-cs"/>
                <a:sym typeface="Symbol" charset="0"/>
              </a:rPr>
              <a:t>Pr</a:t>
            </a:r>
            <a:r>
              <a:rPr lang="en-US" sz="2000" i="1" dirty="0" smtClean="0">
                <a:cs typeface="+mn-cs"/>
                <a:sym typeface="Symbol" charset="0"/>
              </a:rPr>
              <a:t>[X</a:t>
            </a:r>
            <a:r>
              <a:rPr lang="en-US" sz="2000" i="1" baseline="-25000" dirty="0" smtClean="0">
                <a:cs typeface="+mn-cs"/>
                <a:sym typeface="Symbol" charset="0"/>
              </a:rPr>
              <a:t>i</a:t>
            </a:r>
            <a:r>
              <a:rPr lang="en-US" sz="2000" i="1" dirty="0" smtClean="0">
                <a:cs typeface="+mn-cs"/>
                <a:sym typeface="Symbol" charset="0"/>
              </a:rPr>
              <a:t>=0] = 1-p</a:t>
            </a:r>
            <a:r>
              <a:rPr lang="en-US" sz="2000" dirty="0" smtClean="0">
                <a:cs typeface="+mn-cs"/>
                <a:sym typeface="Symbol" charset="0"/>
              </a:rPr>
              <a:t>) </a:t>
            </a:r>
          </a:p>
          <a:p>
            <a:pPr>
              <a:defRPr/>
            </a:pPr>
            <a:r>
              <a:rPr lang="en-US" sz="2000" dirty="0" err="1" smtClean="0">
                <a:cs typeface="+mn-cs"/>
              </a:rPr>
              <a:t>Sei</a:t>
            </a:r>
            <a:r>
              <a:rPr lang="en-US" sz="2000" dirty="0" smtClean="0">
                <a:cs typeface="+mn-cs"/>
              </a:rPr>
              <a:t>                       und                    der </a:t>
            </a:r>
            <a:r>
              <a:rPr lang="en-US" sz="2000" dirty="0" err="1" smtClean="0">
                <a:cs typeface="+mn-cs"/>
              </a:rPr>
              <a:t>Erwartungswert</a:t>
            </a:r>
            <a:r>
              <a:rPr lang="en-US" sz="2000" dirty="0" smtClean="0">
                <a:cs typeface="+mn-cs"/>
              </a:rPr>
              <a:t> von     </a:t>
            </a:r>
          </a:p>
          <a:p>
            <a:pPr>
              <a:defRPr/>
            </a:pPr>
            <a:r>
              <a:rPr lang="en-US" sz="2000" dirty="0" err="1" smtClean="0">
                <a:cs typeface="+mn-cs"/>
              </a:rPr>
              <a:t>Dann</a:t>
            </a:r>
            <a:r>
              <a:rPr lang="en-US" sz="2000" dirty="0" smtClean="0">
                <a:cs typeface="+mn-cs"/>
              </a:rPr>
              <a:t> gilt, </a:t>
            </a:r>
            <a:r>
              <a:rPr lang="en-US" sz="2000" dirty="0" err="1" smtClean="0">
                <a:cs typeface="+mn-cs"/>
              </a:rPr>
              <a:t>für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jedes</a:t>
            </a:r>
            <a:r>
              <a:rPr lang="en-US" sz="2000" dirty="0" smtClean="0">
                <a:cs typeface="+mn-cs"/>
              </a:rPr>
              <a:t> </a:t>
            </a:r>
            <a:endParaRPr lang="en-US" sz="2000" dirty="0" smtClean="0">
              <a:cs typeface="+mn-cs"/>
              <a:sym typeface="Symbol" charset="0"/>
            </a:endParaRPr>
          </a:p>
        </p:txBody>
      </p:sp>
      <p:sp>
        <p:nvSpPr>
          <p:cNvPr id="1649668" name="Rectangle 4"/>
          <p:cNvSpPr>
            <a:spLocks noChangeArrowheads="1"/>
          </p:cNvSpPr>
          <p:nvPr/>
        </p:nvSpPr>
        <p:spPr bwMode="auto">
          <a:xfrm>
            <a:off x="467544" y="3933056"/>
            <a:ext cx="8676456" cy="212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Verwendung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für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Anzahlanfrage</a:t>
            </a:r>
            <a:r>
              <a:rPr lang="en-US" sz="2000" dirty="0" smtClean="0">
                <a:cs typeface="+mn-cs"/>
              </a:rPr>
              <a:t> (</a:t>
            </a:r>
            <a:r>
              <a:rPr lang="en-US" sz="2000" b="0" u="none" dirty="0" smtClean="0">
                <a:solidFill>
                  <a:schemeClr val="tx2"/>
                </a:solidFill>
                <a:cs typeface="+mn-cs"/>
              </a:rPr>
              <a:t>count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 queries):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  <a:p>
            <a:pPr marL="742950" lvl="1" indent="-28575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800" b="0" u="none" dirty="0">
                <a:solidFill>
                  <a:schemeClr val="tx1"/>
                </a:solidFill>
                <a:cs typeface="+mn-cs"/>
              </a:rPr>
              <a:t>m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ist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Größe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der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Stichprobe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S (</a:t>
            </a:r>
            <a:r>
              <a:rPr lang="en-US" sz="1800" b="0" u="none" dirty="0">
                <a:solidFill>
                  <a:schemeClr val="tx1"/>
                </a:solidFill>
                <a:cs typeface="+mn-cs"/>
              </a:rPr>
              <a:t>4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Beispiel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)</a:t>
            </a:r>
            <a:endParaRPr lang="en-US" sz="1800" b="0" u="none" dirty="0">
              <a:solidFill>
                <a:schemeClr val="tx1"/>
              </a:solidFill>
              <a:cs typeface="+mn-cs"/>
            </a:endParaRPr>
          </a:p>
          <a:p>
            <a:pPr marL="742950" lvl="1" indent="-28575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800" b="0" u="none" dirty="0">
                <a:solidFill>
                  <a:schemeClr val="tx1"/>
                </a:solidFill>
                <a:cs typeface="+mn-cs"/>
              </a:rPr>
              <a:t>p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ist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Anteil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der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ungeraden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Elemente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Strom (</a:t>
            </a:r>
            <a:r>
              <a:rPr lang="en-US" sz="1800" b="0" u="none" dirty="0">
                <a:solidFill>
                  <a:schemeClr val="tx1"/>
                </a:solidFill>
                <a:cs typeface="+mn-cs"/>
              </a:rPr>
              <a:t>2/3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im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1800" b="0" u="none" dirty="0" err="1" smtClean="0">
                <a:solidFill>
                  <a:schemeClr val="tx1"/>
                </a:solidFill>
                <a:cs typeface="+mn-cs"/>
              </a:rPr>
              <a:t>Beispiel</a:t>
            </a:r>
            <a:r>
              <a:rPr lang="en-US" sz="1800" b="0" u="none" dirty="0" smtClean="0">
                <a:solidFill>
                  <a:schemeClr val="tx1"/>
                </a:solidFill>
                <a:cs typeface="+mn-cs"/>
              </a:rPr>
              <a:t>)</a:t>
            </a:r>
            <a:endParaRPr lang="en-US" sz="1800" b="0" u="none" dirty="0">
              <a:solidFill>
                <a:schemeClr val="tx1"/>
              </a:solidFill>
              <a:cs typeface="+mn-cs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Anmerkung</a:t>
            </a:r>
            <a:r>
              <a:rPr lang="en-US" sz="2000" b="0" u="none" dirty="0" smtClean="0">
                <a:solidFill>
                  <a:schemeClr val="tx1"/>
                </a:solidFill>
                <a:cs typeface="+mn-cs"/>
              </a:rPr>
              <a:t>: </a:t>
            </a:r>
            <a:r>
              <a:rPr lang="en-US" sz="2000" b="0" u="none" dirty="0" err="1" smtClean="0">
                <a:solidFill>
                  <a:schemeClr val="tx1"/>
                </a:solidFill>
                <a:cs typeface="+mn-cs"/>
              </a:rPr>
              <a:t>Chernoff</a:t>
            </a:r>
            <a:r>
              <a:rPr lang="en-US" sz="2000" dirty="0" err="1" smtClean="0">
                <a:cs typeface="+mn-cs"/>
              </a:rPr>
              <a:t>-Abschätzung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liefert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engere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Grenzen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für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Anzahlanfragen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als</a:t>
            </a:r>
            <a:r>
              <a:rPr lang="en-US" sz="2000" dirty="0" smtClean="0">
                <a:cs typeface="+mn-cs"/>
              </a:rPr>
              <a:t> die </a:t>
            </a:r>
            <a:r>
              <a:rPr lang="en-US" sz="2000" dirty="0" err="1" smtClean="0">
                <a:cs typeface="+mn-cs"/>
              </a:rPr>
              <a:t>Hoeffding-Ungleichung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495550" y="2873375"/>
          <a:ext cx="41290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37" name="Equation" r:id="rId4" imgW="1752600" imgH="355600" progId="Equation.3">
                  <p:embed/>
                </p:oleObj>
              </mc:Choice>
              <mc:Fallback>
                <p:oleObj name="Equation" r:id="rId4" imgW="175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873375"/>
                        <a:ext cx="41290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737455"/>
              </p:ext>
            </p:extLst>
          </p:nvPr>
        </p:nvGraphicFramePr>
        <p:xfrm>
          <a:off x="2987824" y="261389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38"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613890"/>
                        <a:ext cx="68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02068"/>
              </p:ext>
            </p:extLst>
          </p:nvPr>
        </p:nvGraphicFramePr>
        <p:xfrm>
          <a:off x="1259632" y="2242237"/>
          <a:ext cx="11604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39" name="Equation" r:id="rId8" imgW="710891" imgH="266584" progId="Equation.3">
                  <p:embed/>
                </p:oleObj>
              </mc:Choice>
              <mc:Fallback>
                <p:oleObj name="Equation" r:id="rId8" imgW="710891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42237"/>
                        <a:ext cx="11604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30546"/>
              </p:ext>
            </p:extLst>
          </p:nvPr>
        </p:nvGraphicFramePr>
        <p:xfrm>
          <a:off x="2930256" y="2311507"/>
          <a:ext cx="950038" cy="31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0" name="Equation" r:id="rId10" imgW="494870" imgH="164957" progId="Equation.3">
                  <p:embed/>
                </p:oleObj>
              </mc:Choice>
              <mc:Fallback>
                <p:oleObj name="Equation" r:id="rId10" imgW="49487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256" y="2311507"/>
                        <a:ext cx="950038" cy="316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423"/>
              </p:ext>
            </p:extLst>
          </p:nvPr>
        </p:nvGraphicFramePr>
        <p:xfrm>
          <a:off x="6536568" y="2296616"/>
          <a:ext cx="2873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1" name="Formel" r:id="rId12" imgW="177492" imgH="164814" progId="Equation.3">
                  <p:embed/>
                </p:oleObj>
              </mc:Choice>
              <mc:Fallback>
                <p:oleObj name="Formel" r:id="rId12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568" y="2296616"/>
                        <a:ext cx="287338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555776" y="623731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 M. </a:t>
            </a:r>
            <a:r>
              <a:rPr lang="de-DE" sz="1200" dirty="0" err="1">
                <a:solidFill>
                  <a:srgbClr val="0000FF"/>
                </a:solidFill>
              </a:rPr>
              <a:t>Hellerstein</a:t>
            </a:r>
            <a:r>
              <a:rPr lang="de-DE" sz="1200" dirty="0">
                <a:solidFill>
                  <a:srgbClr val="0000FF"/>
                </a:solidFill>
              </a:rPr>
              <a:t>, P. J. Haas,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H. J. Wang. “Online Aggregation”. ACM SIGMOD </a:t>
            </a:r>
            <a:r>
              <a:rPr lang="de-DE" sz="1200" b="1" dirty="0">
                <a:solidFill>
                  <a:srgbClr val="FF0000"/>
                </a:solidFill>
              </a:rPr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64627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7F-7162-4144-9A58-F190FA4BE585}" type="slidenum">
              <a:rPr lang="en-US"/>
              <a:pPr/>
              <a:t>7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Anfrage</a:t>
            </a:r>
            <a:r>
              <a:rPr lang="en-US" dirty="0" smtClean="0"/>
              <a:t> 2 </a:t>
            </a:r>
            <a:r>
              <a:rPr lang="en-US" dirty="0"/>
              <a:t>(</a:t>
            </a:r>
            <a:r>
              <a:rPr lang="en-US" dirty="0">
                <a:latin typeface="Copperplate Gothic Bold" charset="0"/>
              </a:rPr>
              <a:t>join</a:t>
            </a:r>
            <a:r>
              <a:rPr lang="en-US" dirty="0"/>
              <a:t>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Pair up </a:t>
            </a:r>
            <a:r>
              <a:rPr lang="en-US" dirty="0">
                <a:solidFill>
                  <a:schemeClr val="accent2"/>
                </a:solidFill>
              </a:rPr>
              <a:t>callers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2"/>
                </a:solidFill>
              </a:rPr>
              <a:t>callees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SELECT   </a:t>
            </a:r>
            <a:r>
              <a:rPr lang="en-US" dirty="0" err="1">
                <a:solidFill>
                  <a:srgbClr val="339933"/>
                </a:solidFill>
              </a:rPr>
              <a:t>O.caller</a:t>
            </a:r>
            <a:r>
              <a:rPr lang="en-US" dirty="0">
                <a:solidFill>
                  <a:srgbClr val="339933"/>
                </a:solidFill>
              </a:rPr>
              <a:t>, </a:t>
            </a:r>
            <a:r>
              <a:rPr lang="en-US" dirty="0" err="1">
                <a:solidFill>
                  <a:srgbClr val="339933"/>
                </a:solidFill>
              </a:rPr>
              <a:t>I.callee</a:t>
            </a:r>
            <a:endParaRPr lang="en-US" dirty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FROM      Outgoing O, Incoming I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solidFill>
                  <a:srgbClr val="339933"/>
                </a:solidFill>
              </a:rPr>
              <a:t>WHERE   </a:t>
            </a:r>
            <a:r>
              <a:rPr lang="en-US" dirty="0" err="1">
                <a:solidFill>
                  <a:srgbClr val="339933"/>
                </a:solidFill>
              </a:rPr>
              <a:t>O.call_ID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dirty="0" err="1" smtClean="0">
                <a:solidFill>
                  <a:srgbClr val="339933"/>
                </a:solidFill>
              </a:rPr>
              <a:t>I.call_ID</a:t>
            </a:r>
            <a:r>
              <a:rPr lang="en-US" dirty="0" smtClean="0">
                <a:solidFill>
                  <a:srgbClr val="339933"/>
                </a:solidFill>
              </a:rPr>
              <a:t/>
            </a:r>
            <a:br>
              <a:rPr lang="en-US" dirty="0" smtClean="0">
                <a:solidFill>
                  <a:srgbClr val="339933"/>
                </a:solidFill>
              </a:rPr>
            </a:br>
            <a:endParaRPr lang="en-US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>
                <a:solidFill>
                  <a:schemeClr val="accent2"/>
                </a:solidFill>
              </a:rPr>
              <a:t>Ergebnis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3399"/>
                </a:solidFill>
              </a:rPr>
              <a:t>als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>
                <a:solidFill>
                  <a:srgbClr val="333399"/>
                </a:solidFill>
              </a:rPr>
              <a:t>Datenstrom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/>
              <a:t>bereitgestellt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>
                <a:solidFill>
                  <a:schemeClr val="accent2"/>
                </a:solidFill>
              </a:rPr>
              <a:t>Unbegrenzter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temporärer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Speicher</a:t>
            </a:r>
            <a:r>
              <a:rPr lang="en-US" dirty="0"/>
              <a:t> </a:t>
            </a:r>
            <a:r>
              <a:rPr lang="en-US" dirty="0" err="1" smtClean="0"/>
              <a:t>notwendig</a:t>
            </a:r>
            <a:r>
              <a:rPr lang="en-US" dirty="0" smtClean="0"/>
              <a:t> …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... </a:t>
            </a:r>
            <a:r>
              <a:rPr lang="en-US" dirty="0" err="1" smtClean="0">
                <a:solidFill>
                  <a:srgbClr val="000000"/>
                </a:solidFill>
              </a:rPr>
              <a:t>wenn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Ströme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nicht</a:t>
            </a:r>
            <a:r>
              <a:rPr lang="en-US" dirty="0" smtClean="0">
                <a:solidFill>
                  <a:schemeClr val="accent2"/>
                </a:solidFill>
              </a:rPr>
              <a:t> quasi-</a:t>
            </a:r>
            <a:r>
              <a:rPr lang="en-US" dirty="0" err="1" smtClean="0">
                <a:solidFill>
                  <a:schemeClr val="accent2"/>
                </a:solidFill>
              </a:rPr>
              <a:t>synchronisiert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2460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Stichproben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für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Datenströme</a:t>
            </a:r>
            <a:endParaRPr lang="en-US" dirty="0" smtClean="0">
              <a:cs typeface="+mj-cs"/>
            </a:endParaRP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200400"/>
            <a:ext cx="866388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cs typeface="+mn-cs"/>
              </a:rPr>
              <a:t>Kernproblem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Wähle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Stichprobe</a:t>
            </a:r>
            <a:r>
              <a:rPr lang="en-US" dirty="0" smtClean="0">
                <a:cs typeface="+mn-cs"/>
              </a:rPr>
              <a:t> von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Elementen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gleichverteilt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aus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dem</a:t>
            </a:r>
            <a:r>
              <a:rPr lang="en-US" dirty="0" smtClean="0">
                <a:cs typeface="+mn-cs"/>
              </a:rPr>
              <a:t> Strom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rgbClr val="FF0000"/>
                </a:solidFill>
                <a:cs typeface="+mn-cs"/>
              </a:rPr>
              <a:t>Herausforderung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Länge</a:t>
            </a:r>
            <a:r>
              <a:rPr lang="en-US" dirty="0" smtClean="0">
                <a:cs typeface="+mn-cs"/>
              </a:rPr>
              <a:t> des </a:t>
            </a:r>
            <a:r>
              <a:rPr lang="en-US" dirty="0" err="1" smtClean="0">
                <a:cs typeface="+mn-cs"/>
              </a:rPr>
              <a:t>Stroms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nicht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bekannt</a:t>
            </a:r>
            <a:endParaRPr lang="en-US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Wann</a:t>
            </a:r>
            <a:r>
              <a:rPr lang="en-US" dirty="0" smtClean="0"/>
              <a:t>/</a:t>
            </a:r>
            <a:r>
              <a:rPr lang="en-US" dirty="0" err="1" smtClean="0"/>
              <a:t>wie</a:t>
            </a:r>
            <a:r>
              <a:rPr lang="en-US" dirty="0" smtClean="0"/>
              <a:t> oft </a:t>
            </a:r>
            <a:r>
              <a:rPr lang="en-US" dirty="0" err="1" smtClean="0"/>
              <a:t>Stichprobe</a:t>
            </a:r>
            <a:r>
              <a:rPr lang="en-US" dirty="0" smtClean="0"/>
              <a:t> </a:t>
            </a:r>
            <a:r>
              <a:rPr lang="en-US" dirty="0" err="1" smtClean="0"/>
              <a:t>entnehmen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cs typeface="+mn-cs"/>
              </a:rPr>
              <a:t>Zwei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Lösungsvorschläge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für</a:t>
            </a:r>
            <a:r>
              <a:rPr lang="en-US" dirty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verschiedene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Anwendungen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Reservoir Sampling (</a:t>
            </a:r>
            <a:r>
              <a:rPr lang="en-US" dirty="0" err="1" smtClean="0"/>
              <a:t>aus</a:t>
            </a:r>
            <a:r>
              <a:rPr lang="en-US" dirty="0" smtClean="0"/>
              <a:t> den 80ern?)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Min-wise Sampling (</a:t>
            </a:r>
            <a:r>
              <a:rPr lang="en-US" dirty="0" err="1" smtClean="0"/>
              <a:t>aus</a:t>
            </a:r>
            <a:r>
              <a:rPr lang="en-US" dirty="0" smtClean="0"/>
              <a:t> den 90ern?)</a:t>
            </a:r>
          </a:p>
        </p:txBody>
      </p:sp>
      <p:grpSp>
        <p:nvGrpSpPr>
          <p:cNvPr id="54277" name="Group 4"/>
          <p:cNvGrpSpPr>
            <a:grpSpLocks/>
          </p:cNvGrpSpPr>
          <p:nvPr/>
        </p:nvGrpSpPr>
        <p:grpSpPr bwMode="auto">
          <a:xfrm>
            <a:off x="685800" y="1371600"/>
            <a:ext cx="7924800" cy="1447800"/>
            <a:chOff x="432" y="864"/>
            <a:chExt cx="4992" cy="912"/>
          </a:xfrm>
        </p:grpSpPr>
        <p:grpSp>
          <p:nvGrpSpPr>
            <p:cNvPr id="54278" name="Group 5"/>
            <p:cNvGrpSpPr>
              <a:grpSpLocks/>
            </p:cNvGrpSpPr>
            <p:nvPr/>
          </p:nvGrpSpPr>
          <p:grpSpPr bwMode="auto">
            <a:xfrm>
              <a:off x="432" y="1056"/>
              <a:ext cx="3580" cy="528"/>
              <a:chOff x="432" y="960"/>
              <a:chExt cx="3580" cy="528"/>
            </a:xfrm>
          </p:grpSpPr>
          <p:sp>
            <p:nvSpPr>
              <p:cNvPr id="530438" name="Oval 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39" name="Oval 7"/>
              <p:cNvSpPr>
                <a:spLocks noChangeArrowheads="1"/>
              </p:cNvSpPr>
              <p:nvPr/>
            </p:nvSpPr>
            <p:spPr bwMode="auto">
              <a:xfrm>
                <a:off x="56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0" name="Oval 8"/>
              <p:cNvSpPr>
                <a:spLocks noChangeArrowheads="1"/>
              </p:cNvSpPr>
              <p:nvPr/>
            </p:nvSpPr>
            <p:spPr bwMode="auto">
              <a:xfrm>
                <a:off x="70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1" name="Oval 9"/>
              <p:cNvSpPr>
                <a:spLocks noChangeArrowheads="1"/>
              </p:cNvSpPr>
              <p:nvPr/>
            </p:nvSpPr>
            <p:spPr bwMode="auto">
              <a:xfrm>
                <a:off x="83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2" name="Oval 10"/>
              <p:cNvSpPr>
                <a:spLocks noChangeArrowheads="1"/>
              </p:cNvSpPr>
              <p:nvPr/>
            </p:nvSpPr>
            <p:spPr bwMode="auto">
              <a:xfrm>
                <a:off x="96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3" name="Oval 11"/>
              <p:cNvSpPr>
                <a:spLocks noChangeArrowheads="1"/>
              </p:cNvSpPr>
              <p:nvPr/>
            </p:nvSpPr>
            <p:spPr bwMode="auto">
              <a:xfrm>
                <a:off x="110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4" name="Oval 12"/>
              <p:cNvSpPr>
                <a:spLocks noChangeArrowheads="1"/>
              </p:cNvSpPr>
              <p:nvPr/>
            </p:nvSpPr>
            <p:spPr bwMode="auto">
              <a:xfrm>
                <a:off x="123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5" name="Oval 13"/>
              <p:cNvSpPr>
                <a:spLocks noChangeArrowheads="1"/>
              </p:cNvSpPr>
              <p:nvPr/>
            </p:nvSpPr>
            <p:spPr bwMode="auto">
              <a:xfrm>
                <a:off x="137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6" name="Oval 14"/>
              <p:cNvSpPr>
                <a:spLocks noChangeArrowheads="1"/>
              </p:cNvSpPr>
              <p:nvPr/>
            </p:nvSpPr>
            <p:spPr bwMode="auto">
              <a:xfrm>
                <a:off x="150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7" name="Oval 15"/>
              <p:cNvSpPr>
                <a:spLocks noChangeArrowheads="1"/>
              </p:cNvSpPr>
              <p:nvPr/>
            </p:nvSpPr>
            <p:spPr bwMode="auto">
              <a:xfrm>
                <a:off x="163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8" name="Oval 16"/>
              <p:cNvSpPr>
                <a:spLocks noChangeArrowheads="1"/>
              </p:cNvSpPr>
              <p:nvPr/>
            </p:nvSpPr>
            <p:spPr bwMode="auto">
              <a:xfrm>
                <a:off x="177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49" name="Oval 17"/>
              <p:cNvSpPr>
                <a:spLocks noChangeArrowheads="1"/>
              </p:cNvSpPr>
              <p:nvPr/>
            </p:nvSpPr>
            <p:spPr bwMode="auto">
              <a:xfrm>
                <a:off x="190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0" name="Oval 18"/>
              <p:cNvSpPr>
                <a:spLocks noChangeArrowheads="1"/>
              </p:cNvSpPr>
              <p:nvPr/>
            </p:nvSpPr>
            <p:spPr bwMode="auto">
              <a:xfrm>
                <a:off x="204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1" name="Oval 19"/>
              <p:cNvSpPr>
                <a:spLocks noChangeArrowheads="1"/>
              </p:cNvSpPr>
              <p:nvPr/>
            </p:nvSpPr>
            <p:spPr bwMode="auto">
              <a:xfrm>
                <a:off x="217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2" name="Oval 20"/>
              <p:cNvSpPr>
                <a:spLocks noChangeArrowheads="1"/>
              </p:cNvSpPr>
              <p:nvPr/>
            </p:nvSpPr>
            <p:spPr bwMode="auto">
              <a:xfrm>
                <a:off x="230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3" name="Oval 21"/>
              <p:cNvSpPr>
                <a:spLocks noChangeArrowheads="1"/>
              </p:cNvSpPr>
              <p:nvPr/>
            </p:nvSpPr>
            <p:spPr bwMode="auto">
              <a:xfrm>
                <a:off x="244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4" name="Oval 22"/>
              <p:cNvSpPr>
                <a:spLocks noChangeArrowheads="1"/>
              </p:cNvSpPr>
              <p:nvPr/>
            </p:nvSpPr>
            <p:spPr bwMode="auto">
              <a:xfrm>
                <a:off x="257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5" name="Oval 23"/>
              <p:cNvSpPr>
                <a:spLocks noChangeArrowheads="1"/>
              </p:cNvSpPr>
              <p:nvPr/>
            </p:nvSpPr>
            <p:spPr bwMode="auto">
              <a:xfrm>
                <a:off x="271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6" name="Oval 24"/>
              <p:cNvSpPr>
                <a:spLocks noChangeArrowheads="1"/>
              </p:cNvSpPr>
              <p:nvPr/>
            </p:nvSpPr>
            <p:spPr bwMode="auto">
              <a:xfrm>
                <a:off x="284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7" name="Oval 25"/>
              <p:cNvSpPr>
                <a:spLocks noChangeArrowheads="1"/>
              </p:cNvSpPr>
              <p:nvPr/>
            </p:nvSpPr>
            <p:spPr bwMode="auto">
              <a:xfrm>
                <a:off x="297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8" name="Oval 26"/>
              <p:cNvSpPr>
                <a:spLocks noChangeArrowheads="1"/>
              </p:cNvSpPr>
              <p:nvPr/>
            </p:nvSpPr>
            <p:spPr bwMode="auto">
              <a:xfrm>
                <a:off x="311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59" name="Oval 27"/>
              <p:cNvSpPr>
                <a:spLocks noChangeArrowheads="1"/>
              </p:cNvSpPr>
              <p:nvPr/>
            </p:nvSpPr>
            <p:spPr bwMode="auto">
              <a:xfrm>
                <a:off x="324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0" name="Oval 28"/>
              <p:cNvSpPr>
                <a:spLocks noChangeArrowheads="1"/>
              </p:cNvSpPr>
              <p:nvPr/>
            </p:nvSpPr>
            <p:spPr bwMode="auto">
              <a:xfrm>
                <a:off x="338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1" name="Oval 29"/>
              <p:cNvSpPr>
                <a:spLocks noChangeArrowheads="1"/>
              </p:cNvSpPr>
              <p:nvPr/>
            </p:nvSpPr>
            <p:spPr bwMode="auto">
              <a:xfrm>
                <a:off x="351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2" name="Oval 30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3" name="Oval 31"/>
              <p:cNvSpPr>
                <a:spLocks noChangeArrowheads="1"/>
              </p:cNvSpPr>
              <p:nvPr/>
            </p:nvSpPr>
            <p:spPr bwMode="auto">
              <a:xfrm>
                <a:off x="378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4" name="Oval 32"/>
              <p:cNvSpPr>
                <a:spLocks noChangeArrowheads="1"/>
              </p:cNvSpPr>
              <p:nvPr/>
            </p:nvSpPr>
            <p:spPr bwMode="auto">
              <a:xfrm>
                <a:off x="391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5" name="Oval 3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6" name="Oval 34"/>
              <p:cNvSpPr>
                <a:spLocks noChangeArrowheads="1"/>
              </p:cNvSpPr>
              <p:nvPr/>
            </p:nvSpPr>
            <p:spPr bwMode="auto">
              <a:xfrm>
                <a:off x="56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7" name="Oval 35"/>
              <p:cNvSpPr>
                <a:spLocks noChangeArrowheads="1"/>
              </p:cNvSpPr>
              <p:nvPr/>
            </p:nvSpPr>
            <p:spPr bwMode="auto">
              <a:xfrm>
                <a:off x="70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8" name="Oval 36"/>
              <p:cNvSpPr>
                <a:spLocks noChangeArrowheads="1"/>
              </p:cNvSpPr>
              <p:nvPr/>
            </p:nvSpPr>
            <p:spPr bwMode="auto">
              <a:xfrm>
                <a:off x="83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69" name="Oval 37"/>
              <p:cNvSpPr>
                <a:spLocks noChangeArrowheads="1"/>
              </p:cNvSpPr>
              <p:nvPr/>
            </p:nvSpPr>
            <p:spPr bwMode="auto">
              <a:xfrm>
                <a:off x="96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0" name="Oval 38"/>
              <p:cNvSpPr>
                <a:spLocks noChangeArrowheads="1"/>
              </p:cNvSpPr>
              <p:nvPr/>
            </p:nvSpPr>
            <p:spPr bwMode="auto">
              <a:xfrm>
                <a:off x="110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1" name="Oval 39"/>
              <p:cNvSpPr>
                <a:spLocks noChangeArrowheads="1"/>
              </p:cNvSpPr>
              <p:nvPr/>
            </p:nvSpPr>
            <p:spPr bwMode="auto">
              <a:xfrm>
                <a:off x="123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2" name="Oval 40"/>
              <p:cNvSpPr>
                <a:spLocks noChangeArrowheads="1"/>
              </p:cNvSpPr>
              <p:nvPr/>
            </p:nvSpPr>
            <p:spPr bwMode="auto">
              <a:xfrm>
                <a:off x="137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3" name="Oval 41"/>
              <p:cNvSpPr>
                <a:spLocks noChangeArrowheads="1"/>
              </p:cNvSpPr>
              <p:nvPr/>
            </p:nvSpPr>
            <p:spPr bwMode="auto">
              <a:xfrm>
                <a:off x="150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4" name="Oval 42"/>
              <p:cNvSpPr>
                <a:spLocks noChangeArrowheads="1"/>
              </p:cNvSpPr>
              <p:nvPr/>
            </p:nvSpPr>
            <p:spPr bwMode="auto">
              <a:xfrm>
                <a:off x="163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5" name="Oval 43"/>
              <p:cNvSpPr>
                <a:spLocks noChangeArrowheads="1"/>
              </p:cNvSpPr>
              <p:nvPr/>
            </p:nvSpPr>
            <p:spPr bwMode="auto">
              <a:xfrm>
                <a:off x="177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6" name="Oval 44"/>
              <p:cNvSpPr>
                <a:spLocks noChangeArrowheads="1"/>
              </p:cNvSpPr>
              <p:nvPr/>
            </p:nvSpPr>
            <p:spPr bwMode="auto">
              <a:xfrm>
                <a:off x="190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7" name="Oval 45"/>
              <p:cNvSpPr>
                <a:spLocks noChangeArrowheads="1"/>
              </p:cNvSpPr>
              <p:nvPr/>
            </p:nvSpPr>
            <p:spPr bwMode="auto">
              <a:xfrm>
                <a:off x="204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8" name="Oval 46"/>
              <p:cNvSpPr>
                <a:spLocks noChangeArrowheads="1"/>
              </p:cNvSpPr>
              <p:nvPr/>
            </p:nvSpPr>
            <p:spPr bwMode="auto">
              <a:xfrm>
                <a:off x="217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79" name="Oval 47"/>
              <p:cNvSpPr>
                <a:spLocks noChangeArrowheads="1"/>
              </p:cNvSpPr>
              <p:nvPr/>
            </p:nvSpPr>
            <p:spPr bwMode="auto">
              <a:xfrm>
                <a:off x="230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0" name="Oval 48"/>
              <p:cNvSpPr>
                <a:spLocks noChangeArrowheads="1"/>
              </p:cNvSpPr>
              <p:nvPr/>
            </p:nvSpPr>
            <p:spPr bwMode="auto">
              <a:xfrm>
                <a:off x="244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1" name="Oval 49"/>
              <p:cNvSpPr>
                <a:spLocks noChangeArrowheads="1"/>
              </p:cNvSpPr>
              <p:nvPr/>
            </p:nvSpPr>
            <p:spPr bwMode="auto">
              <a:xfrm>
                <a:off x="257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2" name="Oval 50"/>
              <p:cNvSpPr>
                <a:spLocks noChangeArrowheads="1"/>
              </p:cNvSpPr>
              <p:nvPr/>
            </p:nvSpPr>
            <p:spPr bwMode="auto">
              <a:xfrm>
                <a:off x="271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3" name="Oval 51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4" name="Oval 52"/>
              <p:cNvSpPr>
                <a:spLocks noChangeArrowheads="1"/>
              </p:cNvSpPr>
              <p:nvPr/>
            </p:nvSpPr>
            <p:spPr bwMode="auto">
              <a:xfrm>
                <a:off x="56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5" name="Oval 53"/>
              <p:cNvSpPr>
                <a:spLocks noChangeArrowheads="1"/>
              </p:cNvSpPr>
              <p:nvPr/>
            </p:nvSpPr>
            <p:spPr bwMode="auto">
              <a:xfrm>
                <a:off x="70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6" name="Oval 54"/>
              <p:cNvSpPr>
                <a:spLocks noChangeArrowheads="1"/>
              </p:cNvSpPr>
              <p:nvPr/>
            </p:nvSpPr>
            <p:spPr bwMode="auto">
              <a:xfrm>
                <a:off x="834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7" name="Oval 55"/>
              <p:cNvSpPr>
                <a:spLocks noChangeArrowheads="1"/>
              </p:cNvSpPr>
              <p:nvPr/>
            </p:nvSpPr>
            <p:spPr bwMode="auto">
              <a:xfrm>
                <a:off x="968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8" name="Oval 56"/>
              <p:cNvSpPr>
                <a:spLocks noChangeArrowheads="1"/>
              </p:cNvSpPr>
              <p:nvPr/>
            </p:nvSpPr>
            <p:spPr bwMode="auto">
              <a:xfrm>
                <a:off x="110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89" name="Oval 57"/>
              <p:cNvSpPr>
                <a:spLocks noChangeArrowheads="1"/>
              </p:cNvSpPr>
              <p:nvPr/>
            </p:nvSpPr>
            <p:spPr bwMode="auto">
              <a:xfrm>
                <a:off x="123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0" name="Oval 58"/>
              <p:cNvSpPr>
                <a:spLocks noChangeArrowheads="1"/>
              </p:cNvSpPr>
              <p:nvPr/>
            </p:nvSpPr>
            <p:spPr bwMode="auto">
              <a:xfrm>
                <a:off x="137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1" name="Oval 59"/>
              <p:cNvSpPr>
                <a:spLocks noChangeArrowheads="1"/>
              </p:cNvSpPr>
              <p:nvPr/>
            </p:nvSpPr>
            <p:spPr bwMode="auto">
              <a:xfrm>
                <a:off x="43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2" name="Oval 60"/>
              <p:cNvSpPr>
                <a:spLocks noChangeArrowheads="1"/>
              </p:cNvSpPr>
              <p:nvPr/>
            </p:nvSpPr>
            <p:spPr bwMode="auto">
              <a:xfrm>
                <a:off x="56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3" name="Oval 61"/>
              <p:cNvSpPr>
                <a:spLocks noChangeArrowheads="1"/>
              </p:cNvSpPr>
              <p:nvPr/>
            </p:nvSpPr>
            <p:spPr bwMode="auto">
              <a:xfrm>
                <a:off x="70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4" name="Oval 62"/>
              <p:cNvSpPr>
                <a:spLocks noChangeArrowheads="1"/>
              </p:cNvSpPr>
              <p:nvPr/>
            </p:nvSpPr>
            <p:spPr bwMode="auto">
              <a:xfrm>
                <a:off x="83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5" name="Oval 63"/>
              <p:cNvSpPr>
                <a:spLocks noChangeArrowheads="1"/>
              </p:cNvSpPr>
              <p:nvPr/>
            </p:nvSpPr>
            <p:spPr bwMode="auto">
              <a:xfrm>
                <a:off x="96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6" name="Oval 64"/>
              <p:cNvSpPr>
                <a:spLocks noChangeArrowheads="1"/>
              </p:cNvSpPr>
              <p:nvPr/>
            </p:nvSpPr>
            <p:spPr bwMode="auto">
              <a:xfrm>
                <a:off x="110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7" name="Oval 65"/>
              <p:cNvSpPr>
                <a:spLocks noChangeArrowheads="1"/>
              </p:cNvSpPr>
              <p:nvPr/>
            </p:nvSpPr>
            <p:spPr bwMode="auto">
              <a:xfrm>
                <a:off x="123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8" name="Oval 66"/>
              <p:cNvSpPr>
                <a:spLocks noChangeArrowheads="1"/>
              </p:cNvSpPr>
              <p:nvPr/>
            </p:nvSpPr>
            <p:spPr bwMode="auto">
              <a:xfrm>
                <a:off x="137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499" name="Oval 67"/>
              <p:cNvSpPr>
                <a:spLocks noChangeArrowheads="1"/>
              </p:cNvSpPr>
              <p:nvPr/>
            </p:nvSpPr>
            <p:spPr bwMode="auto">
              <a:xfrm>
                <a:off x="150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0" name="Oval 68"/>
              <p:cNvSpPr>
                <a:spLocks noChangeArrowheads="1"/>
              </p:cNvSpPr>
              <p:nvPr/>
            </p:nvSpPr>
            <p:spPr bwMode="auto">
              <a:xfrm>
                <a:off x="163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1" name="Oval 69"/>
              <p:cNvSpPr>
                <a:spLocks noChangeArrowheads="1"/>
              </p:cNvSpPr>
              <p:nvPr/>
            </p:nvSpPr>
            <p:spPr bwMode="auto">
              <a:xfrm>
                <a:off x="177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2" name="Oval 70"/>
              <p:cNvSpPr>
                <a:spLocks noChangeArrowheads="1"/>
              </p:cNvSpPr>
              <p:nvPr/>
            </p:nvSpPr>
            <p:spPr bwMode="auto">
              <a:xfrm>
                <a:off x="190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3" name="Oval 71"/>
              <p:cNvSpPr>
                <a:spLocks noChangeArrowheads="1"/>
              </p:cNvSpPr>
              <p:nvPr/>
            </p:nvSpPr>
            <p:spPr bwMode="auto">
              <a:xfrm>
                <a:off x="204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4" name="Oval 72"/>
              <p:cNvSpPr>
                <a:spLocks noChangeArrowheads="1"/>
              </p:cNvSpPr>
              <p:nvPr/>
            </p:nvSpPr>
            <p:spPr bwMode="auto">
              <a:xfrm>
                <a:off x="217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5" name="Oval 73"/>
              <p:cNvSpPr>
                <a:spLocks noChangeArrowheads="1"/>
              </p:cNvSpPr>
              <p:nvPr/>
            </p:nvSpPr>
            <p:spPr bwMode="auto">
              <a:xfrm>
                <a:off x="230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6" name="Oval 74"/>
              <p:cNvSpPr>
                <a:spLocks noChangeArrowheads="1"/>
              </p:cNvSpPr>
              <p:nvPr/>
            </p:nvSpPr>
            <p:spPr bwMode="auto">
              <a:xfrm>
                <a:off x="244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0507" name="Oval 75"/>
              <p:cNvSpPr>
                <a:spLocks noChangeArrowheads="1"/>
              </p:cNvSpPr>
              <p:nvPr/>
            </p:nvSpPr>
            <p:spPr bwMode="auto">
              <a:xfrm>
                <a:off x="257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530508" name="Oval 76"/>
            <p:cNvSpPr>
              <a:spLocks noChangeArrowheads="1"/>
            </p:cNvSpPr>
            <p:nvPr/>
          </p:nvSpPr>
          <p:spPr bwMode="auto">
            <a:xfrm>
              <a:off x="475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09" name="Oval 77"/>
            <p:cNvSpPr>
              <a:spLocks noChangeArrowheads="1"/>
            </p:cNvSpPr>
            <p:nvPr/>
          </p:nvSpPr>
          <p:spPr bwMode="auto">
            <a:xfrm>
              <a:off x="499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10" name="Oval 78"/>
            <p:cNvSpPr>
              <a:spLocks noChangeArrowheads="1"/>
            </p:cNvSpPr>
            <p:nvPr/>
          </p:nvSpPr>
          <p:spPr bwMode="auto">
            <a:xfrm>
              <a:off x="523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11" name="Oval 79"/>
            <p:cNvSpPr>
              <a:spLocks noChangeArrowheads="1"/>
            </p:cNvSpPr>
            <p:nvPr/>
          </p:nvSpPr>
          <p:spPr bwMode="auto">
            <a:xfrm>
              <a:off x="475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12" name="Oval 80"/>
            <p:cNvSpPr>
              <a:spLocks noChangeArrowheads="1"/>
            </p:cNvSpPr>
            <p:nvPr/>
          </p:nvSpPr>
          <p:spPr bwMode="auto">
            <a:xfrm>
              <a:off x="4752" y="134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13" name="Oval 81"/>
            <p:cNvSpPr>
              <a:spLocks noChangeArrowheads="1"/>
            </p:cNvSpPr>
            <p:nvPr/>
          </p:nvSpPr>
          <p:spPr bwMode="auto">
            <a:xfrm>
              <a:off x="475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14" name="Oval 82"/>
            <p:cNvSpPr>
              <a:spLocks noChangeArrowheads="1"/>
            </p:cNvSpPr>
            <p:nvPr/>
          </p:nvSpPr>
          <p:spPr bwMode="auto">
            <a:xfrm>
              <a:off x="499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15" name="Oval 83"/>
            <p:cNvSpPr>
              <a:spLocks noChangeArrowheads="1"/>
            </p:cNvSpPr>
            <p:nvPr/>
          </p:nvSpPr>
          <p:spPr bwMode="auto">
            <a:xfrm>
              <a:off x="499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0516" name="AutoShape 84"/>
            <p:cNvSpPr>
              <a:spLocks noChangeArrowheads="1"/>
            </p:cNvSpPr>
            <p:nvPr/>
          </p:nvSpPr>
          <p:spPr bwMode="auto">
            <a:xfrm>
              <a:off x="3792" y="1200"/>
              <a:ext cx="768" cy="288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8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1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Reservoir Sampling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Übernehme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erste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Elemente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Wähle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i</a:t>
            </a:r>
            <a:r>
              <a:rPr lang="de-DE" altLang="ja-JP" dirty="0" smtClean="0">
                <a:latin typeface="Arial"/>
                <a:cs typeface="+mn-cs"/>
              </a:rPr>
              <a:t>-</a:t>
            </a:r>
            <a:r>
              <a:rPr lang="en-US" dirty="0" err="1" smtClean="0">
                <a:cs typeface="+mn-cs"/>
              </a:rPr>
              <a:t>tes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Elemente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i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&gt;m</a:t>
            </a:r>
            <a:r>
              <a:rPr lang="en-US" dirty="0" smtClean="0">
                <a:cs typeface="+mn-cs"/>
              </a:rPr>
              <a:t>) </a:t>
            </a:r>
            <a:r>
              <a:rPr lang="en-US" dirty="0" err="1" smtClean="0">
                <a:cs typeface="+mn-cs"/>
              </a:rPr>
              <a:t>mit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Wahrscheinlichkeit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m/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i</a:t>
            </a:r>
            <a:endParaRPr lang="en-US" dirty="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Wenn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neues</a:t>
            </a:r>
            <a:r>
              <a:rPr lang="en-US" dirty="0" smtClean="0">
                <a:cs typeface="+mn-cs"/>
              </a:rPr>
              <a:t> Element </a:t>
            </a:r>
            <a:r>
              <a:rPr lang="en-US" dirty="0" err="1" smtClean="0">
                <a:cs typeface="+mn-cs"/>
              </a:rPr>
              <a:t>gewählt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ersetze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beliebiges</a:t>
            </a:r>
            <a:r>
              <a:rPr lang="en-US" dirty="0" smtClean="0">
                <a:cs typeface="+mn-cs"/>
              </a:rPr>
              <a:t> Element </a:t>
            </a:r>
            <a:r>
              <a:rPr lang="en-US" dirty="0" err="1" smtClean="0">
                <a:cs typeface="+mn-cs"/>
              </a:rPr>
              <a:t>im</a:t>
            </a:r>
            <a:r>
              <a:rPr lang="en-US" dirty="0" smtClean="0">
                <a:cs typeface="+mn-cs"/>
              </a:rPr>
              <a:t> Reservoir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2"/>
                </a:solidFill>
                <a:cs typeface="+mn-cs"/>
              </a:rPr>
              <a:t>Optimierung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Wenn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groß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berechne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jeweils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nächstes</a:t>
            </a:r>
            <a:r>
              <a:rPr lang="en-US" dirty="0" smtClean="0">
                <a:cs typeface="+mn-cs"/>
              </a:rPr>
              <a:t> Element (</a:t>
            </a:r>
            <a:r>
              <a:rPr lang="en-US" dirty="0" err="1" smtClean="0">
                <a:cs typeface="+mn-cs"/>
              </a:rPr>
              <a:t>überspringe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Zwischenelemente</a:t>
            </a:r>
            <a:r>
              <a:rPr lang="en-US" dirty="0" smtClean="0">
                <a:cs typeface="+mn-cs"/>
              </a:rPr>
              <a:t>)</a:t>
            </a:r>
            <a:endParaRPr lang="en-US" dirty="0" smtClean="0">
              <a:solidFill>
                <a:schemeClr val="bg2"/>
              </a:solidFill>
              <a:latin typeface="Arial Narrow" charset="0"/>
              <a:cs typeface="+mn-cs"/>
            </a:endParaRP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1524000" y="1447800"/>
            <a:ext cx="1447800" cy="144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2485" name="Oval 5"/>
          <p:cNvSpPr>
            <a:spLocks noChangeArrowheads="1"/>
          </p:cNvSpPr>
          <p:nvPr/>
        </p:nvSpPr>
        <p:spPr bwMode="auto">
          <a:xfrm>
            <a:off x="1828800" y="1600200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2486" name="Oval 6"/>
          <p:cNvSpPr>
            <a:spLocks noChangeArrowheads="1"/>
          </p:cNvSpPr>
          <p:nvPr/>
        </p:nvSpPr>
        <p:spPr bwMode="auto">
          <a:xfrm>
            <a:off x="2209800" y="1752600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2487" name="Oval 7"/>
          <p:cNvSpPr>
            <a:spLocks noChangeArrowheads="1"/>
          </p:cNvSpPr>
          <p:nvPr/>
        </p:nvSpPr>
        <p:spPr bwMode="auto">
          <a:xfrm>
            <a:off x="1828800" y="2362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2488" name="Oval 8"/>
          <p:cNvSpPr>
            <a:spLocks noChangeArrowheads="1"/>
          </p:cNvSpPr>
          <p:nvPr/>
        </p:nvSpPr>
        <p:spPr bwMode="auto">
          <a:xfrm>
            <a:off x="2362200" y="220980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2489" name="Oval 9"/>
          <p:cNvSpPr>
            <a:spLocks noChangeArrowheads="1"/>
          </p:cNvSpPr>
          <p:nvPr/>
        </p:nvSpPr>
        <p:spPr bwMode="auto">
          <a:xfrm>
            <a:off x="4191000" y="1905000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2490" name="Oval 10"/>
          <p:cNvSpPr>
            <a:spLocks noChangeArrowheads="1"/>
          </p:cNvSpPr>
          <p:nvPr/>
        </p:nvSpPr>
        <p:spPr bwMode="auto">
          <a:xfrm>
            <a:off x="4648200" y="1905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267744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 S. </a:t>
            </a:r>
            <a:r>
              <a:rPr lang="de-DE" sz="1200" dirty="0" err="1">
                <a:solidFill>
                  <a:srgbClr val="0000FF"/>
                </a:solidFill>
              </a:rPr>
              <a:t>Vitter</a:t>
            </a:r>
            <a:r>
              <a:rPr lang="de-DE" sz="1200" dirty="0">
                <a:solidFill>
                  <a:srgbClr val="0000FF"/>
                </a:solidFill>
              </a:rPr>
              <a:t>.  “Random Sampling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a Reservoir”. ACM TOMS, </a:t>
            </a:r>
            <a:r>
              <a:rPr lang="de-DE" sz="12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72555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111 L -0.24167 0.04444 " pathEditMode="relative" ptsTypes="AA">
                                      <p:cBhvr>
                                        <p:cTn id="24" dur="2000" fill="hold"/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8" grpId="0" animBg="1"/>
      <p:bldP spid="532489" grpId="0" animBg="1"/>
      <p:bldP spid="532489" grpId="1" animBg="1"/>
      <p:bldP spid="532490" grpId="0" animBg="1"/>
      <p:bldP spid="532490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Reservoir Sampling – </a:t>
            </a:r>
            <a:r>
              <a:rPr lang="en-US" dirty="0" err="1" smtClean="0">
                <a:cs typeface="+mj-cs"/>
              </a:rPr>
              <a:t>Analyse</a:t>
            </a:r>
            <a:endParaRPr lang="en-US" dirty="0" smtClean="0">
              <a:cs typeface="+mj-cs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58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Analysieren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wir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einfachen</a:t>
            </a:r>
            <a:r>
              <a:rPr lang="en-US" dirty="0" smtClean="0">
                <a:cs typeface="+mn-cs"/>
              </a:rPr>
              <a:t> Fall: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m = 1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Wahrscheinlichkeit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dass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i</a:t>
            </a:r>
            <a:r>
              <a:rPr lang="de-DE" altLang="ja-JP" dirty="0" smtClean="0">
                <a:latin typeface="Arial"/>
                <a:cs typeface="+mn-cs"/>
              </a:rPr>
              <a:t>-</a:t>
            </a:r>
            <a:r>
              <a:rPr lang="en-US" dirty="0" err="1" smtClean="0">
                <a:cs typeface="+mn-cs"/>
              </a:rPr>
              <a:t>tes</a:t>
            </a:r>
            <a:r>
              <a:rPr lang="en-US" dirty="0" smtClean="0">
                <a:cs typeface="+mn-cs"/>
              </a:rPr>
              <a:t> Element </a:t>
            </a:r>
            <a:r>
              <a:rPr lang="en-US" dirty="0" err="1" smtClean="0">
                <a:cs typeface="+mn-cs"/>
              </a:rPr>
              <a:t>nach</a:t>
            </a:r>
            <a:r>
              <a:rPr lang="en-US" dirty="0" smtClean="0">
                <a:cs typeface="+mn-cs"/>
              </a:rPr>
              <a:t> n </a:t>
            </a:r>
            <a:r>
              <a:rPr lang="en-US" dirty="0" err="1" smtClean="0">
                <a:cs typeface="+mn-cs"/>
              </a:rPr>
              <a:t>Elementen</a:t>
            </a:r>
            <a:r>
              <a:rPr lang="en-US" dirty="0" smtClean="0">
                <a:cs typeface="+mn-cs"/>
              </a:rPr>
              <a:t> die </a:t>
            </a:r>
            <a:r>
              <a:rPr lang="en-US" dirty="0" err="1" smtClean="0">
                <a:cs typeface="+mn-cs"/>
              </a:rPr>
              <a:t>Stichprobe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bildet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 smtClean="0"/>
              <a:t>Wahrscheinlichkeit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Ankunft</a:t>
            </a:r>
            <a:r>
              <a:rPr lang="en-US" dirty="0" smtClean="0"/>
              <a:t> </a:t>
            </a:r>
            <a:r>
              <a:rPr lang="en-US" dirty="0" err="1" smtClean="0"/>
              <a:t>gewählt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Symbol" charset="0"/>
                <a:sym typeface="Symbol" charset="0"/>
              </a:rPr>
              <a:t></a:t>
            </a:r>
            <a:r>
              <a:rPr lang="en-US" dirty="0" smtClean="0"/>
              <a:t> </a:t>
            </a:r>
            <a:r>
              <a:rPr lang="en-US" dirty="0" err="1" smtClean="0"/>
              <a:t>Wahrscheinlichkeit</a:t>
            </a:r>
            <a:r>
              <a:rPr lang="en-US" dirty="0" smtClean="0"/>
              <a:t>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/>
              <a:t> “</a:t>
            </a:r>
            <a:r>
              <a:rPr lang="en-US" dirty="0" err="1" smtClean="0"/>
              <a:t>überlebt</a:t>
            </a:r>
            <a:r>
              <a:rPr lang="en-US" dirty="0" smtClean="0"/>
              <a:t>”</a:t>
            </a:r>
          </a:p>
        </p:txBody>
      </p:sp>
      <p:grpSp>
        <p:nvGrpSpPr>
          <p:cNvPr id="58373" name="Group 4"/>
          <p:cNvGrpSpPr>
            <a:grpSpLocks/>
          </p:cNvGrpSpPr>
          <p:nvPr/>
        </p:nvGrpSpPr>
        <p:grpSpPr bwMode="auto">
          <a:xfrm>
            <a:off x="2004120" y="4207768"/>
            <a:ext cx="4648200" cy="838200"/>
            <a:chOff x="1056" y="2400"/>
            <a:chExt cx="2928" cy="528"/>
          </a:xfrm>
        </p:grpSpPr>
        <p:sp>
          <p:nvSpPr>
            <p:cNvPr id="534533" name="Text Box 5"/>
            <p:cNvSpPr txBox="1">
              <a:spLocks noChangeArrowheads="1"/>
            </p:cNvSpPr>
            <p:nvPr/>
          </p:nvSpPr>
          <p:spPr bwMode="auto">
            <a:xfrm>
              <a:off x="1056" y="2400"/>
              <a:ext cx="2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bg2"/>
                  </a:solidFill>
                  <a:cs typeface="+mn-cs"/>
                </a:rPr>
                <a:t> </a:t>
              </a:r>
              <a:r>
                <a:rPr lang="en-US" sz="2400" u="sng">
                  <a:solidFill>
                    <a:schemeClr val="bg2"/>
                  </a:solidFill>
                  <a:cs typeface="+mn-cs"/>
                </a:rPr>
                <a:t>1 </a:t>
              </a:r>
              <a:r>
                <a:rPr lang="en-US" sz="2400">
                  <a:solidFill>
                    <a:schemeClr val="bg2"/>
                  </a:solidFill>
                  <a:cs typeface="+mn-cs"/>
                </a:rPr>
                <a:t>	</a:t>
              </a:r>
              <a:r>
                <a:rPr lang="en-US" sz="2400" u="sng">
                  <a:solidFill>
                    <a:schemeClr val="bg2"/>
                  </a:solidFill>
                  <a:cs typeface="+mn-cs"/>
                </a:rPr>
                <a:t>  i  </a:t>
              </a:r>
              <a:r>
                <a:rPr lang="en-US" sz="2400">
                  <a:solidFill>
                    <a:schemeClr val="bg2"/>
                  </a:solidFill>
                  <a:cs typeface="+mn-cs"/>
                </a:rPr>
                <a:t>	</a:t>
              </a:r>
              <a:r>
                <a:rPr lang="en-US" sz="2400" u="sng">
                  <a:solidFill>
                    <a:schemeClr val="bg2"/>
                  </a:solidFill>
                  <a:cs typeface="+mn-cs"/>
                </a:rPr>
                <a:t>i+1</a:t>
              </a:r>
              <a:r>
                <a:rPr lang="en-US" sz="2400">
                  <a:solidFill>
                    <a:schemeClr val="bg2"/>
                  </a:solidFill>
                  <a:cs typeface="+mn-cs"/>
                </a:rPr>
                <a:t>	</a:t>
              </a:r>
              <a:r>
                <a:rPr lang="en-US" sz="2400" u="sng">
                  <a:solidFill>
                    <a:schemeClr val="bg2"/>
                  </a:solidFill>
                  <a:cs typeface="+mn-cs"/>
                </a:rPr>
                <a:t>n-2</a:t>
              </a:r>
              <a:r>
                <a:rPr lang="en-US" sz="2400">
                  <a:solidFill>
                    <a:schemeClr val="bg2"/>
                  </a:solidFill>
                  <a:cs typeface="+mn-cs"/>
                </a:rPr>
                <a:t>	</a:t>
              </a:r>
              <a:r>
                <a:rPr lang="en-US" sz="2400" u="sng">
                  <a:solidFill>
                    <a:schemeClr val="bg2"/>
                  </a:solidFill>
                  <a:cs typeface="+mn-cs"/>
                </a:rPr>
                <a:t>n-1</a:t>
              </a:r>
            </a:p>
          </p:txBody>
        </p:sp>
        <p:sp>
          <p:nvSpPr>
            <p:cNvPr id="534534" name="Text Box 6"/>
            <p:cNvSpPr txBox="1">
              <a:spLocks noChangeArrowheads="1"/>
            </p:cNvSpPr>
            <p:nvPr/>
          </p:nvSpPr>
          <p:spPr bwMode="auto">
            <a:xfrm>
              <a:off x="1056" y="2640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bg2"/>
                  </a:solidFill>
                  <a:cs typeface="+mn-cs"/>
                </a:rPr>
                <a:t>  i 	i+1 	i+2	n-1	 n</a:t>
              </a:r>
            </a:p>
          </p:txBody>
        </p:sp>
        <p:sp>
          <p:nvSpPr>
            <p:cNvPr id="534535" name="Text Box 7"/>
            <p:cNvSpPr txBox="1">
              <a:spLocks noChangeArrowheads="1"/>
            </p:cNvSpPr>
            <p:nvPr/>
          </p:nvSpPr>
          <p:spPr bwMode="auto">
            <a:xfrm>
              <a:off x="1412" y="2496"/>
              <a:ext cx="25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bg2"/>
                  </a:solidFill>
                  <a:latin typeface="Symbol" charset="0"/>
                  <a:cs typeface="+mn-cs"/>
                  <a:sym typeface="Symbol" charset="0"/>
                </a:rPr>
                <a:t></a:t>
              </a:r>
              <a:r>
                <a:rPr lang="en-US" sz="2400">
                  <a:cs typeface="+mn-cs"/>
                </a:rPr>
                <a:t> </a:t>
              </a:r>
              <a:r>
                <a:rPr lang="en-US" sz="2400">
                  <a:solidFill>
                    <a:schemeClr val="bg2"/>
                  </a:solidFill>
                  <a:cs typeface="+mn-cs"/>
                </a:rPr>
                <a:t>	 </a:t>
              </a:r>
              <a:r>
                <a:rPr lang="en-US" sz="2400">
                  <a:solidFill>
                    <a:schemeClr val="bg2"/>
                  </a:solidFill>
                  <a:latin typeface="Symbol" charset="0"/>
                  <a:cs typeface="+mn-cs"/>
                  <a:sym typeface="Symbol" charset="0"/>
                </a:rPr>
                <a:t></a:t>
              </a:r>
              <a:r>
                <a:rPr lang="en-US" sz="2400">
                  <a:cs typeface="+mn-cs"/>
                </a:rPr>
                <a:t> </a:t>
              </a:r>
              <a:r>
                <a:rPr lang="en-US" sz="2400">
                  <a:solidFill>
                    <a:schemeClr val="bg2"/>
                  </a:solidFill>
                  <a:cs typeface="+mn-cs"/>
                </a:rPr>
                <a:t>	…	</a:t>
              </a:r>
              <a:r>
                <a:rPr lang="en-US" sz="2400">
                  <a:solidFill>
                    <a:schemeClr val="bg2"/>
                  </a:solidFill>
                  <a:latin typeface="Symbol" charset="0"/>
                  <a:cs typeface="+mn-cs"/>
                  <a:sym typeface="Symbol" charset="0"/>
                </a:rPr>
                <a:t></a:t>
              </a:r>
            </a:p>
          </p:txBody>
        </p:sp>
      </p:grpSp>
      <p:grpSp>
        <p:nvGrpSpPr>
          <p:cNvPr id="534536" name="Group 8"/>
          <p:cNvGrpSpPr>
            <a:grpSpLocks/>
          </p:cNvGrpSpPr>
          <p:nvPr/>
        </p:nvGrpSpPr>
        <p:grpSpPr bwMode="auto">
          <a:xfrm>
            <a:off x="2080320" y="4360168"/>
            <a:ext cx="1295400" cy="609600"/>
            <a:chOff x="1440" y="2016"/>
            <a:chExt cx="816" cy="384"/>
          </a:xfrm>
        </p:grpSpPr>
        <p:sp>
          <p:nvSpPr>
            <p:cNvPr id="534537" name="Line 9"/>
            <p:cNvSpPr>
              <a:spLocks noChangeShapeType="1"/>
            </p:cNvSpPr>
            <p:nvPr/>
          </p:nvSpPr>
          <p:spPr bwMode="auto">
            <a:xfrm flipV="1">
              <a:off x="1440" y="225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4538" name="Line 10"/>
            <p:cNvSpPr>
              <a:spLocks noChangeShapeType="1"/>
            </p:cNvSpPr>
            <p:nvPr/>
          </p:nvSpPr>
          <p:spPr bwMode="auto">
            <a:xfrm flipV="1">
              <a:off x="2016" y="201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34539" name="Group 11"/>
          <p:cNvGrpSpPr>
            <a:grpSpLocks/>
          </p:cNvGrpSpPr>
          <p:nvPr/>
        </p:nvGrpSpPr>
        <p:grpSpPr bwMode="auto">
          <a:xfrm>
            <a:off x="2994720" y="4360168"/>
            <a:ext cx="1295400" cy="609600"/>
            <a:chOff x="1440" y="2016"/>
            <a:chExt cx="816" cy="384"/>
          </a:xfrm>
        </p:grpSpPr>
        <p:sp>
          <p:nvSpPr>
            <p:cNvPr id="534540" name="Line 12"/>
            <p:cNvSpPr>
              <a:spLocks noChangeShapeType="1"/>
            </p:cNvSpPr>
            <p:nvPr/>
          </p:nvSpPr>
          <p:spPr bwMode="auto">
            <a:xfrm flipV="1">
              <a:off x="1440" y="225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4541" name="Line 13"/>
            <p:cNvSpPr>
              <a:spLocks noChangeShapeType="1"/>
            </p:cNvSpPr>
            <p:nvPr/>
          </p:nvSpPr>
          <p:spPr bwMode="auto">
            <a:xfrm flipV="1">
              <a:off x="2016" y="201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34542" name="Group 14"/>
          <p:cNvGrpSpPr>
            <a:grpSpLocks/>
          </p:cNvGrpSpPr>
          <p:nvPr/>
        </p:nvGrpSpPr>
        <p:grpSpPr bwMode="auto">
          <a:xfrm>
            <a:off x="3909120" y="4360168"/>
            <a:ext cx="1295400" cy="609600"/>
            <a:chOff x="1440" y="2016"/>
            <a:chExt cx="816" cy="384"/>
          </a:xfrm>
        </p:grpSpPr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 flipV="1">
              <a:off x="1440" y="225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4544" name="Line 16"/>
            <p:cNvSpPr>
              <a:spLocks noChangeShapeType="1"/>
            </p:cNvSpPr>
            <p:nvPr/>
          </p:nvSpPr>
          <p:spPr bwMode="auto">
            <a:xfrm flipV="1">
              <a:off x="2016" y="201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34545" name="Group 17"/>
          <p:cNvGrpSpPr>
            <a:grpSpLocks/>
          </p:cNvGrpSpPr>
          <p:nvPr/>
        </p:nvGrpSpPr>
        <p:grpSpPr bwMode="auto">
          <a:xfrm>
            <a:off x="4823520" y="4360168"/>
            <a:ext cx="1295400" cy="609600"/>
            <a:chOff x="1440" y="2016"/>
            <a:chExt cx="816" cy="384"/>
          </a:xfrm>
        </p:grpSpPr>
        <p:sp>
          <p:nvSpPr>
            <p:cNvPr id="534546" name="Line 18"/>
            <p:cNvSpPr>
              <a:spLocks noChangeShapeType="1"/>
            </p:cNvSpPr>
            <p:nvPr/>
          </p:nvSpPr>
          <p:spPr bwMode="auto">
            <a:xfrm flipV="1">
              <a:off x="1440" y="225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34547" name="Line 19"/>
            <p:cNvSpPr>
              <a:spLocks noChangeShapeType="1"/>
            </p:cNvSpPr>
            <p:nvPr/>
          </p:nvSpPr>
          <p:spPr bwMode="auto">
            <a:xfrm flipV="1">
              <a:off x="2016" y="201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34548" name="Text Box 20"/>
          <p:cNvSpPr txBox="1">
            <a:spLocks noChangeArrowheads="1"/>
          </p:cNvSpPr>
          <p:nvPr/>
        </p:nvSpPr>
        <p:spPr bwMode="auto">
          <a:xfrm>
            <a:off x="6454552" y="4397896"/>
            <a:ext cx="12961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= 1/n</a:t>
            </a:r>
          </a:p>
        </p:txBody>
      </p:sp>
      <p:sp>
        <p:nvSpPr>
          <p:cNvPr id="534549" name="Rectangle 21"/>
          <p:cNvSpPr>
            <a:spLocks noChangeArrowheads="1"/>
          </p:cNvSpPr>
          <p:nvPr/>
        </p:nvSpPr>
        <p:spPr bwMode="auto">
          <a:xfrm>
            <a:off x="251520" y="462156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endParaRPr lang="en-US" sz="2400" b="0" dirty="0" smtClean="0"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/>
              <a:buChar char="•"/>
              <a:defRPr/>
            </a:pPr>
            <a:r>
              <a:rPr lang="en-US" sz="2600" b="0" dirty="0" err="1" smtClean="0">
                <a:cs typeface="+mn-cs"/>
              </a:rPr>
              <a:t>Analyse</a:t>
            </a:r>
            <a:r>
              <a:rPr lang="en-US" sz="2600" b="0" dirty="0" smtClean="0">
                <a:cs typeface="+mn-cs"/>
              </a:rPr>
              <a:t> </a:t>
            </a:r>
            <a:r>
              <a:rPr lang="en-US" sz="2600" b="0" dirty="0" err="1" smtClean="0">
                <a:cs typeface="+mn-cs"/>
              </a:rPr>
              <a:t>für</a:t>
            </a:r>
            <a:r>
              <a:rPr lang="en-US" sz="2600" b="0" dirty="0" smtClean="0">
                <a:cs typeface="+mn-cs"/>
              </a:rPr>
              <a:t> </a:t>
            </a:r>
            <a:r>
              <a:rPr lang="en-US" sz="2600" b="0" dirty="0" smtClean="0">
                <a:solidFill>
                  <a:schemeClr val="bg2"/>
                </a:solidFill>
                <a:cs typeface="+mn-cs"/>
              </a:rPr>
              <a:t>m </a:t>
            </a:r>
            <a:r>
              <a:rPr lang="en-US" sz="2600" b="0" dirty="0">
                <a:solidFill>
                  <a:schemeClr val="bg2"/>
                </a:solidFill>
                <a:cs typeface="+mn-cs"/>
              </a:rPr>
              <a:t>&gt; 1</a:t>
            </a:r>
            <a:r>
              <a:rPr lang="en-US" sz="2600" b="0" dirty="0">
                <a:cs typeface="+mn-cs"/>
              </a:rPr>
              <a:t> </a:t>
            </a:r>
            <a:r>
              <a:rPr lang="en-US" sz="2600" b="0" dirty="0" err="1" smtClean="0">
                <a:cs typeface="+mn-cs"/>
              </a:rPr>
              <a:t>ähnlich</a:t>
            </a:r>
            <a:r>
              <a:rPr lang="en-US" sz="2600" b="0" dirty="0" smtClean="0">
                <a:cs typeface="+mn-cs"/>
              </a:rPr>
              <a:t>, </a:t>
            </a:r>
            <a:r>
              <a:rPr lang="en-US" sz="2600" b="0" dirty="0" err="1" smtClean="0">
                <a:cs typeface="+mn-cs"/>
              </a:rPr>
              <a:t>Gleichverteilung</a:t>
            </a:r>
            <a:r>
              <a:rPr lang="en-US" sz="2600" b="0" dirty="0" smtClean="0">
                <a:cs typeface="+mn-cs"/>
              </a:rPr>
              <a:t> </a:t>
            </a:r>
            <a:r>
              <a:rPr lang="en-US" sz="2600" b="0" dirty="0" err="1" smtClean="0">
                <a:cs typeface="+mn-cs"/>
              </a:rPr>
              <a:t>leicht</a:t>
            </a:r>
            <a:r>
              <a:rPr lang="en-US" sz="2600" b="0" dirty="0" smtClean="0">
                <a:cs typeface="+mn-cs"/>
              </a:rPr>
              <a:t> </a:t>
            </a:r>
            <a:r>
              <a:rPr lang="en-US" sz="2600" b="0" dirty="0" err="1" smtClean="0">
                <a:cs typeface="+mn-cs"/>
              </a:rPr>
              <a:t>zu</a:t>
            </a:r>
            <a:r>
              <a:rPr lang="en-US" sz="2600" b="0" dirty="0" smtClean="0">
                <a:cs typeface="+mn-cs"/>
              </a:rPr>
              <a:t> </a:t>
            </a:r>
            <a:r>
              <a:rPr lang="en-US" sz="2600" b="0" dirty="0" err="1" smtClean="0">
                <a:cs typeface="+mn-cs"/>
              </a:rPr>
              <a:t>zeigen</a:t>
            </a:r>
            <a:endParaRPr lang="en-US" sz="2600" b="0" dirty="0"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/>
              <a:buChar char="•"/>
              <a:defRPr/>
            </a:pPr>
            <a:r>
              <a:rPr lang="en-US" sz="2600" b="0" dirty="0" err="1" smtClean="0">
                <a:cs typeface="+mn-cs"/>
              </a:rPr>
              <a:t>Nachteil</a:t>
            </a:r>
            <a:r>
              <a:rPr lang="en-US" sz="2600" b="0" dirty="0" smtClean="0">
                <a:cs typeface="+mn-cs"/>
              </a:rPr>
              <a:t>: </a:t>
            </a:r>
            <a:r>
              <a:rPr lang="en-US" sz="2600" b="0" dirty="0" err="1" smtClean="0">
                <a:cs typeface="+mn-cs"/>
              </a:rPr>
              <a:t>Nicht</a:t>
            </a:r>
            <a:r>
              <a:rPr lang="en-US" sz="2600" b="0" dirty="0" smtClean="0">
                <a:cs typeface="+mn-cs"/>
              </a:rPr>
              <a:t> </a:t>
            </a:r>
            <a:r>
              <a:rPr lang="en-US" sz="2600" b="0" dirty="0" err="1" smtClean="0">
                <a:cs typeface="+mn-cs"/>
              </a:rPr>
              <a:t>einfach</a:t>
            </a:r>
            <a:r>
              <a:rPr lang="en-US" sz="2600" b="0" dirty="0" smtClean="0">
                <a:cs typeface="+mn-cs"/>
              </a:rPr>
              <a:t> </a:t>
            </a:r>
            <a:r>
              <a:rPr lang="en-US" sz="2600" b="0" dirty="0" err="1" smtClean="0">
                <a:cs typeface="+mn-cs"/>
              </a:rPr>
              <a:t>parallelisierbar</a:t>
            </a:r>
            <a:endParaRPr lang="en-US" sz="2600" b="0" dirty="0">
              <a:cs typeface="+mn-cs"/>
            </a:endParaRP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2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2004120" y="3415683"/>
            <a:ext cx="6538913" cy="842963"/>
            <a:chOff x="1056" y="2400"/>
            <a:chExt cx="4119" cy="531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056" y="2400"/>
              <a:ext cx="41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 </a:t>
              </a:r>
              <a:r>
                <a:rPr lang="en-US" sz="2400" u="sng" dirty="0">
                  <a:solidFill>
                    <a:schemeClr val="bg2"/>
                  </a:solidFill>
                  <a:cs typeface="+mn-cs"/>
                </a:rPr>
                <a:t>1 </a:t>
              </a: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	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  </a:t>
              </a:r>
              <a:r>
                <a:rPr lang="en-US" sz="2400" u="sng" dirty="0" smtClean="0">
                  <a:solidFill>
                    <a:schemeClr val="bg2"/>
                  </a:solidFill>
                  <a:cs typeface="+mn-cs"/>
                </a:rPr>
                <a:t>  1  </a:t>
              </a: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	 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      </a:t>
              </a:r>
              <a:r>
                <a:rPr lang="en-US" sz="2400" u="sng" dirty="0" smtClean="0">
                  <a:solidFill>
                    <a:schemeClr val="bg2"/>
                  </a:solidFill>
                  <a:cs typeface="+mn-cs"/>
                </a:rPr>
                <a:t>  1</a:t>
              </a:r>
              <a:r>
                <a:rPr lang="en-US" sz="2400" u="sng" dirty="0">
                  <a:solidFill>
                    <a:schemeClr val="bg2"/>
                  </a:solidFill>
                  <a:cs typeface="+mn-cs"/>
                </a:rPr>
                <a:t>	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                    </a:t>
              </a:r>
              <a:r>
                <a:rPr lang="en-US" sz="2400" u="sng" dirty="0" smtClean="0">
                  <a:solidFill>
                    <a:schemeClr val="bg2"/>
                  </a:solidFill>
                  <a:cs typeface="+mn-cs"/>
                </a:rPr>
                <a:t> 1  </a:t>
              </a: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	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             </a:t>
              </a:r>
              <a:r>
                <a:rPr lang="en-US" sz="2400" u="sng" dirty="0" smtClean="0">
                  <a:solidFill>
                    <a:schemeClr val="bg2"/>
                  </a:solidFill>
                  <a:cs typeface="+mn-cs"/>
                </a:rPr>
                <a:t>1</a:t>
              </a:r>
              <a:endParaRPr lang="en-US" sz="2400" u="sng" dirty="0">
                <a:solidFill>
                  <a:schemeClr val="bg2"/>
                </a:solidFill>
                <a:cs typeface="+mn-cs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056" y="2640"/>
              <a:ext cx="40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  </a:t>
              </a:r>
              <a:r>
                <a:rPr lang="en-US" sz="2400" dirty="0" err="1">
                  <a:solidFill>
                    <a:schemeClr val="bg2"/>
                  </a:solidFill>
                  <a:cs typeface="+mn-cs"/>
                </a:rPr>
                <a:t>i</a:t>
              </a: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 	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   i</a:t>
              </a: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+1 	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        i</a:t>
              </a: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+2	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      n</a:t>
              </a:r>
              <a:r>
                <a:rPr lang="en-US" sz="2400" dirty="0">
                  <a:solidFill>
                    <a:schemeClr val="bg2"/>
                  </a:solidFill>
                  <a:cs typeface="+mn-cs"/>
                </a:rPr>
                <a:t>-</a:t>
              </a:r>
              <a:r>
                <a:rPr lang="en-US" sz="2400" dirty="0" smtClean="0">
                  <a:solidFill>
                    <a:schemeClr val="bg2"/>
                  </a:solidFill>
                  <a:cs typeface="+mn-cs"/>
                </a:rPr>
                <a:t>1               n</a:t>
              </a:r>
              <a:endParaRPr lang="en-US" sz="2400" dirty="0">
                <a:solidFill>
                  <a:schemeClr val="bg2"/>
                </a:solidFill>
                <a:cs typeface="+mn-cs"/>
              </a:endParaRPr>
            </a:p>
          </p:txBody>
        </p:sp>
      </p:grp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1413992" y="4397896"/>
            <a:ext cx="12961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cs typeface="+mn-cs"/>
              </a:rPr>
              <a:t>=</a:t>
            </a:r>
            <a:endParaRPr lang="en-US" sz="24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350096" y="3576191"/>
            <a:ext cx="5879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  <a:sym typeface="Symbol" charset="0"/>
              </a:rPr>
              <a:t>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(1-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	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  )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  <a:sym typeface="Symbol" charset="0"/>
              </a:rPr>
              <a:t>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(1-        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…  (1- 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      )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  <a:sym typeface="Symbol" charset="0"/>
              </a:rPr>
              <a:t> (1-      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cs typeface="+mn-cs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0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48" grpId="0"/>
      <p:bldP spid="53454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Min-wise Sampling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79296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Für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jedes</a:t>
            </a:r>
            <a:r>
              <a:rPr lang="en-US" dirty="0" smtClean="0">
                <a:cs typeface="+mn-cs"/>
              </a:rPr>
              <a:t> Element: </a:t>
            </a:r>
            <a:r>
              <a:rPr lang="en-US" dirty="0" err="1" smtClean="0">
                <a:cs typeface="+mn-cs"/>
              </a:rPr>
              <a:t>Wähle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Anteil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zwischen</a:t>
            </a:r>
            <a:r>
              <a:rPr lang="en-US" dirty="0" smtClean="0">
                <a:cs typeface="+mn-cs"/>
              </a:rPr>
              <a:t> 0 und 1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Wähle</a:t>
            </a:r>
            <a:r>
              <a:rPr lang="en-US" dirty="0" smtClean="0">
                <a:cs typeface="+mn-cs"/>
              </a:rPr>
              <a:t> Element </a:t>
            </a:r>
            <a:r>
              <a:rPr lang="en-US" dirty="0" err="1" smtClean="0">
                <a:cs typeface="+mn-cs"/>
              </a:rPr>
              <a:t>mit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kleinstem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Anteilswert</a:t>
            </a:r>
            <a:endParaRPr lang="en-US" dirty="0" smtClean="0">
              <a:solidFill>
                <a:schemeClr val="bg2"/>
              </a:solidFill>
              <a:latin typeface="Arial Narrow" charset="0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36580" name="Oval 4"/>
          <p:cNvSpPr>
            <a:spLocks noChangeArrowheads="1"/>
          </p:cNvSpPr>
          <p:nvPr/>
        </p:nvSpPr>
        <p:spPr bwMode="auto">
          <a:xfrm>
            <a:off x="1524000" y="2564160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6581" name="Oval 5"/>
          <p:cNvSpPr>
            <a:spLocks noChangeArrowheads="1"/>
          </p:cNvSpPr>
          <p:nvPr/>
        </p:nvSpPr>
        <p:spPr bwMode="auto">
          <a:xfrm>
            <a:off x="2590800" y="256416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6582" name="Oval 6"/>
          <p:cNvSpPr>
            <a:spLocks noChangeArrowheads="1"/>
          </p:cNvSpPr>
          <p:nvPr/>
        </p:nvSpPr>
        <p:spPr bwMode="auto">
          <a:xfrm>
            <a:off x="3657600" y="256416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6583" name="Oval 7"/>
          <p:cNvSpPr>
            <a:spLocks noChangeArrowheads="1"/>
          </p:cNvSpPr>
          <p:nvPr/>
        </p:nvSpPr>
        <p:spPr bwMode="auto">
          <a:xfrm>
            <a:off x="4724400" y="2564160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6584" name="Oval 8"/>
          <p:cNvSpPr>
            <a:spLocks noChangeArrowheads="1"/>
          </p:cNvSpPr>
          <p:nvPr/>
        </p:nvSpPr>
        <p:spPr bwMode="auto">
          <a:xfrm>
            <a:off x="5791200" y="2564160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6585" name="Oval 9"/>
          <p:cNvSpPr>
            <a:spLocks noChangeArrowheads="1"/>
          </p:cNvSpPr>
          <p:nvPr/>
        </p:nvSpPr>
        <p:spPr bwMode="auto">
          <a:xfrm>
            <a:off x="6858000" y="256416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1219200" y="309756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0.391</a:t>
            </a:r>
          </a:p>
        </p:txBody>
      </p:sp>
      <p:sp>
        <p:nvSpPr>
          <p:cNvPr id="536587" name="Text Box 11"/>
          <p:cNvSpPr txBox="1">
            <a:spLocks noChangeArrowheads="1"/>
          </p:cNvSpPr>
          <p:nvPr/>
        </p:nvSpPr>
        <p:spPr bwMode="auto">
          <a:xfrm>
            <a:off x="2362200" y="309756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0.908</a:t>
            </a:r>
          </a:p>
        </p:txBody>
      </p:sp>
      <p:sp>
        <p:nvSpPr>
          <p:cNvPr id="536588" name="Text Box 12"/>
          <p:cNvSpPr txBox="1">
            <a:spLocks noChangeArrowheads="1"/>
          </p:cNvSpPr>
          <p:nvPr/>
        </p:nvSpPr>
        <p:spPr bwMode="auto">
          <a:xfrm>
            <a:off x="3352800" y="309756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0.291</a:t>
            </a:r>
          </a:p>
        </p:txBody>
      </p:sp>
      <p:sp>
        <p:nvSpPr>
          <p:cNvPr id="536589" name="Text Box 13"/>
          <p:cNvSpPr txBox="1">
            <a:spLocks noChangeArrowheads="1"/>
          </p:cNvSpPr>
          <p:nvPr/>
        </p:nvSpPr>
        <p:spPr bwMode="auto">
          <a:xfrm>
            <a:off x="4419600" y="309756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0.555</a:t>
            </a:r>
          </a:p>
        </p:txBody>
      </p:sp>
      <p:sp>
        <p:nvSpPr>
          <p:cNvPr id="536590" name="Text Box 14"/>
          <p:cNvSpPr txBox="1">
            <a:spLocks noChangeArrowheads="1"/>
          </p:cNvSpPr>
          <p:nvPr/>
        </p:nvSpPr>
        <p:spPr bwMode="auto">
          <a:xfrm>
            <a:off x="5562600" y="309756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0.619</a:t>
            </a:r>
          </a:p>
        </p:txBody>
      </p:sp>
      <p:sp>
        <p:nvSpPr>
          <p:cNvPr id="536591" name="Text Box 15"/>
          <p:cNvSpPr txBox="1">
            <a:spLocks noChangeArrowheads="1"/>
          </p:cNvSpPr>
          <p:nvPr/>
        </p:nvSpPr>
        <p:spPr bwMode="auto">
          <a:xfrm>
            <a:off x="6629400" y="309756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0.273</a:t>
            </a:r>
          </a:p>
        </p:txBody>
      </p:sp>
      <p:sp>
        <p:nvSpPr>
          <p:cNvPr id="536592" name="AutoShape 16"/>
          <p:cNvSpPr>
            <a:spLocks noChangeArrowheads="1"/>
          </p:cNvSpPr>
          <p:nvPr/>
        </p:nvSpPr>
        <p:spPr bwMode="auto">
          <a:xfrm>
            <a:off x="1371600" y="363096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6593" name="Rectangle 17"/>
          <p:cNvSpPr>
            <a:spLocks noChangeArrowheads="1"/>
          </p:cNvSpPr>
          <p:nvPr/>
        </p:nvSpPr>
        <p:spPr bwMode="auto">
          <a:xfrm>
            <a:off x="533400" y="4397896"/>
            <a:ext cx="82296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r>
              <a:rPr lang="en-US" sz="2400" b="0" dirty="0" err="1" smtClean="0">
                <a:cs typeface="+mn-cs"/>
              </a:rPr>
              <a:t>Jedes</a:t>
            </a:r>
            <a:r>
              <a:rPr lang="en-US" sz="2400" b="0" dirty="0" smtClean="0">
                <a:cs typeface="+mn-cs"/>
              </a:rPr>
              <a:t> Element hat </a:t>
            </a:r>
            <a:r>
              <a:rPr lang="en-US" sz="2400" dirty="0" err="1" smtClean="0">
                <a:cs typeface="+mn-cs"/>
              </a:rPr>
              <a:t>gleiche</a:t>
            </a:r>
            <a:r>
              <a:rPr lang="en-US" sz="2400" dirty="0" smtClean="0">
                <a:cs typeface="+mn-cs"/>
              </a:rPr>
              <a:t> Chance, </a:t>
            </a:r>
            <a:r>
              <a:rPr lang="en-US" sz="2400" dirty="0" err="1" smtClean="0">
                <a:cs typeface="+mn-cs"/>
              </a:rPr>
              <a:t>kleinstes</a:t>
            </a:r>
            <a:r>
              <a:rPr lang="en-US" sz="2400" dirty="0" smtClean="0">
                <a:cs typeface="+mn-cs"/>
              </a:rPr>
              <a:t> Element </a:t>
            </a:r>
            <a:r>
              <a:rPr lang="en-US" sz="2400" dirty="0" err="1" smtClean="0">
                <a:cs typeface="+mn-cs"/>
              </a:rPr>
              <a:t>zu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werden</a:t>
            </a:r>
            <a:r>
              <a:rPr lang="en-US" sz="2400" dirty="0" smtClean="0">
                <a:cs typeface="+mn-cs"/>
              </a:rPr>
              <a:t>, also </a:t>
            </a:r>
            <a:r>
              <a:rPr lang="en-US" sz="2400" dirty="0" err="1" smtClean="0">
                <a:cs typeface="+mn-cs"/>
              </a:rPr>
              <a:t>gleichverteilt</a:t>
            </a:r>
            <a:endParaRPr lang="en-US" sz="2400" b="0" dirty="0"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r>
              <a:rPr lang="en-US" sz="2400" b="0" dirty="0" err="1" smtClean="0">
                <a:cs typeface="+mn-cs"/>
              </a:rPr>
              <a:t>Anwendung</a:t>
            </a:r>
            <a:r>
              <a:rPr lang="en-US" sz="2400" b="0" dirty="0" smtClean="0">
                <a:cs typeface="+mn-cs"/>
              </a:rPr>
              <a:t> auf </a:t>
            </a:r>
            <a:r>
              <a:rPr lang="en-US" sz="2400" b="0" dirty="0" err="1" smtClean="0">
                <a:cs typeface="+mn-cs"/>
              </a:rPr>
              <a:t>mehrere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b="0" dirty="0" err="1" smtClean="0">
                <a:cs typeface="+mn-cs"/>
              </a:rPr>
              <a:t>Ströme</a:t>
            </a:r>
            <a:r>
              <a:rPr lang="en-US" sz="2400" b="0" dirty="0" smtClean="0">
                <a:cs typeface="+mn-cs"/>
              </a:rPr>
              <a:t>, </a:t>
            </a:r>
            <a:r>
              <a:rPr lang="en-US" sz="2400" b="0" dirty="0" err="1" smtClean="0">
                <a:cs typeface="+mn-cs"/>
              </a:rPr>
              <a:t>dann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Zusammenführung</a:t>
            </a:r>
            <a:endParaRPr lang="en-US" sz="2400" b="0" dirty="0"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endParaRPr lang="en-US" sz="2400" b="0" dirty="0">
              <a:cs typeface="+mn-cs"/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286000" y="59306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S. </a:t>
            </a:r>
            <a:r>
              <a:rPr lang="de-DE" sz="1400" dirty="0" err="1">
                <a:solidFill>
                  <a:srgbClr val="0000FF"/>
                </a:solidFill>
              </a:rPr>
              <a:t>Nath</a:t>
            </a:r>
            <a:r>
              <a:rPr lang="de-DE" sz="1400" dirty="0">
                <a:solidFill>
                  <a:srgbClr val="0000FF"/>
                </a:solidFill>
              </a:rPr>
              <a:t>, P. B. Gibbons, S. </a:t>
            </a:r>
            <a:r>
              <a:rPr lang="de-DE" sz="1400" dirty="0" err="1">
                <a:solidFill>
                  <a:srgbClr val="0000FF"/>
                </a:solidFill>
              </a:rPr>
              <a:t>Seshan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Z. R. Anderson. Synopsis </a:t>
            </a:r>
            <a:r>
              <a:rPr lang="de-DE" sz="1400" dirty="0" err="1">
                <a:solidFill>
                  <a:srgbClr val="0000FF"/>
                </a:solidFill>
              </a:rPr>
              <a:t>diffusion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robust </a:t>
            </a:r>
            <a:r>
              <a:rPr lang="de-DE" sz="1400" dirty="0" err="1" smtClean="0">
                <a:solidFill>
                  <a:srgbClr val="0000FF"/>
                </a:solidFill>
              </a:rPr>
              <a:t>aggregation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>
                <a:solidFill>
                  <a:srgbClr val="0000FF"/>
                </a:solidFill>
              </a:rPr>
              <a:t>in </a:t>
            </a:r>
            <a:r>
              <a:rPr lang="de-DE" sz="1400" dirty="0" err="1">
                <a:solidFill>
                  <a:srgbClr val="0000FF"/>
                </a:solidFill>
              </a:rPr>
              <a:t>sensor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networks</a:t>
            </a:r>
            <a:r>
              <a:rPr lang="de-DE" sz="1400" dirty="0">
                <a:solidFill>
                  <a:srgbClr val="0000FF"/>
                </a:solidFill>
              </a:rPr>
              <a:t>.  In ACM </a:t>
            </a:r>
            <a:r>
              <a:rPr lang="de-DE" sz="1400" dirty="0" err="1">
                <a:solidFill>
                  <a:srgbClr val="0000FF"/>
                </a:solidFill>
              </a:rPr>
              <a:t>SenSys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6838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4167 -1.11111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-1.11111E-6 L 0.6 -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nimBg="1"/>
      <p:bldP spid="536581" grpId="0" animBg="1"/>
      <p:bldP spid="536582" grpId="0" animBg="1"/>
      <p:bldP spid="536583" grpId="0" animBg="1"/>
      <p:bldP spid="536584" grpId="0" animBg="1"/>
      <p:bldP spid="536585" grpId="0" animBg="1"/>
      <p:bldP spid="536586" grpId="0"/>
      <p:bldP spid="536587" grpId="0"/>
      <p:bldP spid="536588" grpId="0"/>
      <p:bldP spid="536589" grpId="0"/>
      <p:bldP spid="536590" grpId="0"/>
      <p:bldP spid="536591" grpId="0"/>
      <p:bldP spid="536592" grpId="0" animBg="1"/>
      <p:bldP spid="536592" grpId="1" animBg="1"/>
      <p:bldP spid="536592" grpId="2" animBg="1"/>
      <p:bldP spid="53659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Count-Min-</a:t>
            </a:r>
            <a:r>
              <a:rPr lang="en-US" sz="3200" dirty="0" err="1" smtClean="0">
                <a:cs typeface="+mj-cs"/>
              </a:rPr>
              <a:t>Skizzen</a:t>
            </a:r>
            <a:r>
              <a:rPr lang="en-US" sz="3200" dirty="0" smtClean="0">
                <a:cs typeface="+mj-cs"/>
              </a:rPr>
              <a:t> (CM-</a:t>
            </a:r>
            <a:r>
              <a:rPr lang="en-US" sz="3200" dirty="0" err="1" smtClean="0">
                <a:cs typeface="+mj-cs"/>
              </a:rPr>
              <a:t>Skizze</a:t>
            </a:r>
            <a:r>
              <a:rPr lang="en-US" dirty="0" err="1" smtClean="0">
                <a:cs typeface="+mj-cs"/>
              </a:rPr>
              <a:t>n</a:t>
            </a:r>
            <a:r>
              <a:rPr lang="en-US" dirty="0" smtClean="0">
                <a:cs typeface="+mj-cs"/>
              </a:rPr>
              <a:t>)</a:t>
            </a:r>
            <a:endParaRPr lang="en-US" sz="2400" dirty="0" smtClean="0">
              <a:cs typeface="+mj-cs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4744"/>
            <a:ext cx="8763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Einfache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Skizzenidee</a:t>
            </a:r>
            <a:r>
              <a:rPr lang="en-US" sz="2400" dirty="0" smtClean="0">
                <a:cs typeface="+mn-cs"/>
              </a:rPr>
              <a:t>, </a:t>
            </a:r>
            <a:r>
              <a:rPr lang="en-US" sz="2400" dirty="0" err="1" smtClean="0">
                <a:cs typeface="+mn-cs"/>
              </a:rPr>
              <a:t>als</a:t>
            </a:r>
            <a:r>
              <a:rPr lang="en-US" sz="2400" dirty="0" smtClean="0">
                <a:cs typeface="+mn-cs"/>
              </a:rPr>
              <a:t> Basis </a:t>
            </a:r>
            <a:r>
              <a:rPr lang="en-US" sz="2400" dirty="0" err="1" smtClean="0">
                <a:cs typeface="+mn-cs"/>
              </a:rPr>
              <a:t>für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viele</a:t>
            </a:r>
            <a:r>
              <a:rPr lang="en-US" sz="2400" dirty="0" smtClean="0">
                <a:cs typeface="+mn-cs"/>
              </a:rPr>
              <a:t> Strom-</a:t>
            </a:r>
            <a:r>
              <a:rPr lang="en-US" sz="2400" dirty="0" err="1" smtClean="0">
                <a:cs typeface="+mn-cs"/>
              </a:rPr>
              <a:t>Untersuchungsaufgaben</a:t>
            </a:r>
            <a:r>
              <a:rPr lang="en-US" sz="2400" dirty="0" smtClean="0">
                <a:cs typeface="+mn-cs"/>
              </a:rPr>
              <a:t> (stream mining tasks)</a:t>
            </a:r>
          </a:p>
          <a:p>
            <a:pPr lvl="1" eaLnBrk="1" hangingPunct="1">
              <a:defRPr/>
            </a:pPr>
            <a:r>
              <a:rPr lang="en-US" sz="2000" dirty="0" err="1" smtClean="0"/>
              <a:t>hauptsächlich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 “</a:t>
            </a:r>
            <a:r>
              <a:rPr lang="en-US" sz="2000" dirty="0" err="1" smtClean="0"/>
              <a:t>Anzahl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pro </a:t>
            </a:r>
            <a:r>
              <a:rPr lang="en-US" sz="2000" dirty="0" err="1" smtClean="0"/>
              <a:t>Typ</a:t>
            </a:r>
            <a:r>
              <a:rPr lang="en-US" sz="2000" dirty="0" smtClean="0"/>
              <a:t>” (item </a:t>
            </a:r>
            <a:r>
              <a:rPr lang="en-US" sz="2000" dirty="0" err="1" smtClean="0"/>
              <a:t>frequenciens</a:t>
            </a:r>
            <a:r>
              <a:rPr lang="en-US" sz="2000" dirty="0" smtClean="0"/>
              <a:t>)</a:t>
            </a:r>
          </a:p>
          <a:p>
            <a:pPr lvl="1" eaLnBrk="1" hangingPunct="1">
              <a:defRPr/>
            </a:pP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Zählerakkumulierung</a:t>
            </a:r>
            <a:r>
              <a:rPr lang="en-US" sz="2000" dirty="0" smtClean="0"/>
              <a:t> und </a:t>
            </a:r>
            <a:r>
              <a:rPr lang="en-US" sz="2000" dirty="0" err="1" smtClean="0"/>
              <a:t>Drehkreuzmodell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Eingabestrom</a:t>
            </a:r>
            <a:r>
              <a:rPr lang="en-US" sz="2400" dirty="0" smtClean="0">
                <a:cs typeface="+mn-cs"/>
              </a:rPr>
              <a:t> intern </a:t>
            </a:r>
            <a:r>
              <a:rPr lang="en-US" sz="2400" dirty="0" err="1" smtClean="0">
                <a:cs typeface="+mn-cs"/>
              </a:rPr>
              <a:t>als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Vektor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A</a:t>
            </a:r>
            <a:r>
              <a:rPr lang="en-US" sz="2400" dirty="0" smtClean="0">
                <a:cs typeface="+mn-cs"/>
              </a:rPr>
              <a:t> der Dimension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N </a:t>
            </a:r>
            <a:r>
              <a:rPr lang="en-US" sz="2400" dirty="0" err="1" smtClean="0">
                <a:cs typeface="+mn-cs"/>
              </a:rPr>
              <a:t>repräsentiert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Skizze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als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kleines</a:t>
            </a:r>
            <a:r>
              <a:rPr lang="en-US" sz="2400" dirty="0" smtClean="0">
                <a:cs typeface="+mn-cs"/>
              </a:rPr>
              <a:t> Feld CM der </a:t>
            </a:r>
            <a:r>
              <a:rPr lang="en-US" sz="2400" dirty="0" err="1" smtClean="0">
                <a:cs typeface="+mn-cs"/>
              </a:rPr>
              <a:t>Größe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w </a:t>
            </a:r>
            <a:r>
              <a:rPr lang="en-US" sz="2400" dirty="0" smtClean="0">
                <a:solidFill>
                  <a:schemeClr val="bg2"/>
                </a:solidFill>
                <a:latin typeface="Symbol" charset="0"/>
                <a:cs typeface="+mn-cs"/>
                <a:sym typeface="Symbol" charset="0"/>
              </a:rPr>
              <a:t>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 d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dargestellt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Verwende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d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Hashfunktionen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zur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Abbildung</a:t>
            </a:r>
            <a:r>
              <a:rPr lang="en-US" sz="2400" dirty="0" smtClean="0">
                <a:cs typeface="+mn-cs"/>
              </a:rPr>
              <a:t> der A-</a:t>
            </a:r>
            <a:r>
              <a:rPr lang="en-US" sz="2400" dirty="0" err="1" smtClean="0">
                <a:cs typeface="+mn-cs"/>
              </a:rPr>
              <a:t>Elemente</a:t>
            </a:r>
            <a:r>
              <a:rPr lang="en-US" sz="2400" dirty="0" smtClean="0">
                <a:cs typeface="+mn-cs"/>
              </a:rPr>
              <a:t> auf </a:t>
            </a:r>
            <a:r>
              <a:rPr lang="en-US" sz="2400" dirty="0" err="1" smtClean="0">
                <a:cs typeface="+mn-cs"/>
              </a:rPr>
              <a:t>Intervall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[1..w]</a:t>
            </a:r>
          </a:p>
        </p:txBody>
      </p:sp>
      <p:grpSp>
        <p:nvGrpSpPr>
          <p:cNvPr id="64517" name="Group 4"/>
          <p:cNvGrpSpPr>
            <a:grpSpLocks/>
          </p:cNvGrpSpPr>
          <p:nvPr/>
        </p:nvGrpSpPr>
        <p:grpSpPr bwMode="auto">
          <a:xfrm>
            <a:off x="5444614" y="5090120"/>
            <a:ext cx="2133600" cy="1184275"/>
            <a:chOff x="4128" y="864"/>
            <a:chExt cx="864" cy="480"/>
          </a:xfrm>
        </p:grpSpPr>
        <p:sp>
          <p:nvSpPr>
            <p:cNvPr id="343045" name="Rectangle 5"/>
            <p:cNvSpPr>
              <a:spLocks noChangeArrowheads="1"/>
            </p:cNvSpPr>
            <p:nvPr/>
          </p:nvSpPr>
          <p:spPr bwMode="auto">
            <a:xfrm>
              <a:off x="4128" y="864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>
              <a:off x="4224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47" name="Line 7"/>
            <p:cNvSpPr>
              <a:spLocks noChangeShapeType="1"/>
            </p:cNvSpPr>
            <p:nvPr/>
          </p:nvSpPr>
          <p:spPr bwMode="auto">
            <a:xfrm>
              <a:off x="4320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48" name="Line 8"/>
            <p:cNvSpPr>
              <a:spLocks noChangeShapeType="1"/>
            </p:cNvSpPr>
            <p:nvPr/>
          </p:nvSpPr>
          <p:spPr bwMode="auto">
            <a:xfrm>
              <a:off x="4416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>
              <a:off x="4512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4608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1" name="Line 11"/>
            <p:cNvSpPr>
              <a:spLocks noChangeShapeType="1"/>
            </p:cNvSpPr>
            <p:nvPr/>
          </p:nvSpPr>
          <p:spPr bwMode="auto">
            <a:xfrm>
              <a:off x="4704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4800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>
              <a:off x="4896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4" name="Line 14"/>
            <p:cNvSpPr>
              <a:spLocks noChangeShapeType="1"/>
            </p:cNvSpPr>
            <p:nvPr/>
          </p:nvSpPr>
          <p:spPr bwMode="auto">
            <a:xfrm>
              <a:off x="4128" y="9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5" name="Line 15"/>
            <p:cNvSpPr>
              <a:spLocks noChangeShapeType="1"/>
            </p:cNvSpPr>
            <p:nvPr/>
          </p:nvSpPr>
          <p:spPr bwMode="auto">
            <a:xfrm>
              <a:off x="4128" y="10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6" name="Line 16"/>
            <p:cNvSpPr>
              <a:spLocks noChangeShapeType="1"/>
            </p:cNvSpPr>
            <p:nvPr/>
          </p:nvSpPr>
          <p:spPr bwMode="auto">
            <a:xfrm>
              <a:off x="4128" y="11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3057" name="Line 17"/>
            <p:cNvSpPr>
              <a:spLocks noChangeShapeType="1"/>
            </p:cNvSpPr>
            <p:nvPr/>
          </p:nvSpPr>
          <p:spPr bwMode="auto">
            <a:xfrm>
              <a:off x="4128" y="12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343058" name="Line 18"/>
          <p:cNvSpPr>
            <a:spLocks noChangeShapeType="1"/>
          </p:cNvSpPr>
          <p:nvPr/>
        </p:nvSpPr>
        <p:spPr bwMode="auto">
          <a:xfrm>
            <a:off x="5368414" y="486152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6282814" y="4480520"/>
            <a:ext cx="42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W</a:t>
            </a:r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7806814" y="509012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7806814" y="547112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d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4225414" y="5471120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 smtClean="0">
                <a:solidFill>
                  <a:schemeClr val="bg2"/>
                </a:solidFill>
                <a:cs typeface="+mn-cs"/>
              </a:rPr>
              <a:t>Feld: </a:t>
            </a:r>
            <a:r>
              <a:rPr lang="en-US" sz="2400" b="0" dirty="0">
                <a:solidFill>
                  <a:schemeClr val="bg2"/>
                </a:solidFill>
                <a:cs typeface="+mn-cs"/>
              </a:rPr>
              <a:t>CM[</a:t>
            </a:r>
            <a:r>
              <a:rPr lang="en-US" sz="2400" b="0" dirty="0" err="1">
                <a:solidFill>
                  <a:schemeClr val="bg2"/>
                </a:solidFill>
                <a:cs typeface="+mn-cs"/>
              </a:rPr>
              <a:t>i,j</a:t>
            </a:r>
            <a:r>
              <a:rPr lang="en-US" sz="2400" b="0" dirty="0">
                <a:solidFill>
                  <a:schemeClr val="bg2"/>
                </a:solidFill>
                <a:cs typeface="+mn-cs"/>
              </a:rPr>
              <a:t>]</a:t>
            </a:r>
            <a:endParaRPr lang="en-GB" sz="2400" b="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3996814" y="4785320"/>
            <a:ext cx="12192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67" name="Rectangle 27"/>
          <p:cNvSpPr>
            <a:spLocks noChangeArrowheads="1"/>
          </p:cNvSpPr>
          <p:nvPr/>
        </p:nvSpPr>
        <p:spPr bwMode="auto">
          <a:xfrm rot="-1095674">
            <a:off x="1710814" y="4709120"/>
            <a:ext cx="3048000" cy="15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2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179512" y="551723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G. </a:t>
            </a:r>
            <a:r>
              <a:rPr lang="de-DE" sz="1200" dirty="0" err="1">
                <a:solidFill>
                  <a:srgbClr val="0000FF"/>
                </a:solidFill>
              </a:rPr>
              <a:t>Cormode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S. </a:t>
            </a:r>
            <a:r>
              <a:rPr lang="de-DE" sz="1200" dirty="0" err="1">
                <a:solidFill>
                  <a:srgbClr val="0000FF"/>
                </a:solidFill>
              </a:rPr>
              <a:t>Muthukrishnan</a:t>
            </a:r>
            <a:r>
              <a:rPr lang="de-DE" sz="1200" dirty="0">
                <a:solidFill>
                  <a:srgbClr val="0000FF"/>
                </a:solidFill>
              </a:rPr>
              <a:t>. An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stream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summary</a:t>
            </a:r>
            <a:r>
              <a:rPr lang="de-DE" sz="1200" dirty="0">
                <a:solidFill>
                  <a:srgbClr val="0000FF"/>
                </a:solidFill>
              </a:rPr>
              <a:t>: The count-min </a:t>
            </a:r>
            <a:r>
              <a:rPr lang="de-DE" sz="1200" dirty="0" err="1">
                <a:solidFill>
                  <a:srgbClr val="0000FF"/>
                </a:solidFill>
              </a:rPr>
              <a:t>sketch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its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applications</a:t>
            </a:r>
            <a:r>
              <a:rPr lang="de-DE" sz="1200" dirty="0">
                <a:solidFill>
                  <a:srgbClr val="0000FF"/>
                </a:solidFill>
              </a:rPr>
              <a:t>.  Journal of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55(1):58–75, </a:t>
            </a:r>
            <a:r>
              <a:rPr lang="de-DE" sz="1200" b="1" dirty="0" smtClean="0">
                <a:solidFill>
                  <a:srgbClr val="FF0000"/>
                </a:solidFill>
              </a:rPr>
              <a:t>2004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2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CM-</a:t>
            </a:r>
            <a:r>
              <a:rPr lang="en-US" dirty="0" err="1" smtClean="0">
                <a:cs typeface="+mj-cs"/>
              </a:rPr>
              <a:t>Skizzen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Struktur</a:t>
            </a:r>
            <a:endParaRPr lang="en-US" dirty="0" smtClean="0">
              <a:cs typeface="+mj-cs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68552"/>
            <a:ext cx="8305800" cy="2362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Jedes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A[]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wird</a:t>
            </a:r>
            <a:r>
              <a:rPr lang="en-US" sz="2400" dirty="0" smtClean="0">
                <a:cs typeface="+mn-cs"/>
              </a:rPr>
              <a:t> auf CM-</a:t>
            </a:r>
            <a:r>
              <a:rPr lang="en-US" sz="2400" dirty="0" err="1" smtClean="0">
                <a:cs typeface="+mn-cs"/>
              </a:rPr>
              <a:t>Eintrag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abgebildet</a:t>
            </a: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h()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i="1" dirty="0" err="1" smtClean="0"/>
              <a:t>paarweise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unabhängig</a:t>
            </a:r>
            <a:endParaRPr lang="en-US" sz="2000" i="1" dirty="0" smtClean="0"/>
          </a:p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Parallelisierung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err="1" smtClean="0">
                <a:cs typeface="+mn-cs"/>
              </a:rPr>
              <a:t>Verschmelzung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eintragsweise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durch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Summierung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verschiedener</a:t>
            </a:r>
            <a:r>
              <a:rPr lang="en-US" sz="2400" dirty="0" smtClean="0">
                <a:cs typeface="+mn-cs"/>
              </a:rPr>
              <a:t> CMs </a:t>
            </a:r>
            <a:r>
              <a:rPr lang="en-US" sz="2400" dirty="0" err="1" smtClean="0">
                <a:cs typeface="+mn-cs"/>
              </a:rPr>
              <a:t>möglich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Schätze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A[j]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über</a:t>
            </a:r>
            <a:r>
              <a:rPr lang="en-US" sz="2400" dirty="0" smtClean="0">
                <a:cs typeface="+mn-cs"/>
              </a:rPr>
              <a:t> den </a:t>
            </a:r>
            <a:r>
              <a:rPr lang="en-US" sz="2400" dirty="0" err="1" smtClean="0">
                <a:cs typeface="+mn-cs"/>
              </a:rPr>
              <a:t>Ausdruck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min</a:t>
            </a:r>
            <a:r>
              <a:rPr lang="en-US" sz="2400" baseline="-25000" dirty="0" smtClean="0">
                <a:solidFill>
                  <a:schemeClr val="bg2"/>
                </a:solidFill>
                <a:cs typeface="+mn-cs"/>
              </a:rPr>
              <a:t>k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 { CM[</a:t>
            </a:r>
            <a:r>
              <a:rPr lang="en-US" sz="2400" dirty="0" err="1" smtClean="0">
                <a:solidFill>
                  <a:schemeClr val="bg2"/>
                </a:solidFill>
                <a:cs typeface="+mn-cs"/>
              </a:rPr>
              <a:t>k,h</a:t>
            </a:r>
            <a:r>
              <a:rPr lang="en-US" sz="2400" baseline="-25000" dirty="0" err="1" smtClean="0">
                <a:solidFill>
                  <a:schemeClr val="bg2"/>
                </a:solidFill>
                <a:cs typeface="+mn-cs"/>
              </a:rPr>
              <a:t>k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(j)] }</a:t>
            </a:r>
          </a:p>
        </p:txBody>
      </p:sp>
      <p:sp>
        <p:nvSpPr>
          <p:cNvPr id="345092" name="Oval 4"/>
          <p:cNvSpPr>
            <a:spLocks noChangeArrowheads="1"/>
          </p:cNvSpPr>
          <p:nvPr/>
        </p:nvSpPr>
        <p:spPr bwMode="auto">
          <a:xfrm>
            <a:off x="76200" y="1958752"/>
            <a:ext cx="16764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2209800" y="1196752"/>
            <a:ext cx="5486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2209800" y="1399952"/>
            <a:ext cx="6096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819400" y="1603152"/>
            <a:ext cx="609600" cy="203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3429000" y="1265015"/>
            <a:ext cx="609600" cy="541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4038600" y="1671415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648200" y="1468215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867400" y="1738090"/>
            <a:ext cx="609600" cy="68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6477000" y="1671415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086600" y="1468215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cs typeface="+mn-cs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28194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4290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40386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46482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>
            <a:off x="52578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>
            <a:off x="58674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4770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7086600" y="119675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2209800" y="1196752"/>
            <a:ext cx="5486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28194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34290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40386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4" name="Line 26"/>
          <p:cNvSpPr>
            <a:spLocks noChangeShapeType="1"/>
          </p:cNvSpPr>
          <p:nvPr/>
        </p:nvSpPr>
        <p:spPr bwMode="auto">
          <a:xfrm>
            <a:off x="46482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5" name="Line 27"/>
          <p:cNvSpPr>
            <a:spLocks noChangeShapeType="1"/>
          </p:cNvSpPr>
          <p:nvPr/>
        </p:nvSpPr>
        <p:spPr bwMode="auto">
          <a:xfrm>
            <a:off x="52578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6" name="Line 28"/>
          <p:cNvSpPr>
            <a:spLocks noChangeShapeType="1"/>
          </p:cNvSpPr>
          <p:nvPr/>
        </p:nvSpPr>
        <p:spPr bwMode="auto">
          <a:xfrm>
            <a:off x="58674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7" name="Line 29"/>
          <p:cNvSpPr>
            <a:spLocks noChangeShapeType="1"/>
          </p:cNvSpPr>
          <p:nvPr/>
        </p:nvSpPr>
        <p:spPr bwMode="auto">
          <a:xfrm>
            <a:off x="64770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>
            <a:off x="7086600" y="1196752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>
            <a:off x="2209800" y="1806352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20" name="Line 32"/>
          <p:cNvSpPr>
            <a:spLocks noChangeShapeType="1"/>
          </p:cNvSpPr>
          <p:nvPr/>
        </p:nvSpPr>
        <p:spPr bwMode="auto">
          <a:xfrm>
            <a:off x="2209800" y="2415952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21" name="Line 33"/>
          <p:cNvSpPr>
            <a:spLocks noChangeShapeType="1"/>
          </p:cNvSpPr>
          <p:nvPr/>
        </p:nvSpPr>
        <p:spPr bwMode="auto">
          <a:xfrm>
            <a:off x="2209800" y="3025552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45122" name="Group 34"/>
          <p:cNvGrpSpPr>
            <a:grpSpLocks/>
          </p:cNvGrpSpPr>
          <p:nvPr/>
        </p:nvGrpSpPr>
        <p:grpSpPr bwMode="auto">
          <a:xfrm>
            <a:off x="3200400" y="1211040"/>
            <a:ext cx="4114800" cy="2225675"/>
            <a:chOff x="2016" y="873"/>
            <a:chExt cx="2592" cy="1402"/>
          </a:xfrm>
        </p:grpSpPr>
        <p:sp>
          <p:nvSpPr>
            <p:cNvPr id="345123" name="Text Box 35"/>
            <p:cNvSpPr txBox="1">
              <a:spLocks noChangeArrowheads="1"/>
            </p:cNvSpPr>
            <p:nvPr/>
          </p:nvSpPr>
          <p:spPr bwMode="auto">
            <a:xfrm>
              <a:off x="2016" y="873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+c</a:t>
              </a:r>
            </a:p>
          </p:txBody>
        </p:sp>
        <p:sp>
          <p:nvSpPr>
            <p:cNvPr id="345124" name="Text Box 36"/>
            <p:cNvSpPr txBox="1">
              <a:spLocks noChangeArrowheads="1"/>
            </p:cNvSpPr>
            <p:nvPr/>
          </p:nvSpPr>
          <p:spPr bwMode="auto">
            <a:xfrm>
              <a:off x="3936" y="1344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+c</a:t>
              </a:r>
            </a:p>
          </p:txBody>
        </p:sp>
        <p:sp>
          <p:nvSpPr>
            <p:cNvPr id="345125" name="Text Box 37"/>
            <p:cNvSpPr txBox="1">
              <a:spLocks noChangeArrowheads="1"/>
            </p:cNvSpPr>
            <p:nvPr/>
          </p:nvSpPr>
          <p:spPr bwMode="auto">
            <a:xfrm>
              <a:off x="2400" y="1680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+c</a:t>
              </a:r>
            </a:p>
          </p:txBody>
        </p:sp>
        <p:sp>
          <p:nvSpPr>
            <p:cNvPr id="345126" name="Text Box 38"/>
            <p:cNvSpPr txBox="1">
              <a:spLocks noChangeArrowheads="1"/>
            </p:cNvSpPr>
            <p:nvPr/>
          </p:nvSpPr>
          <p:spPr bwMode="auto">
            <a:xfrm>
              <a:off x="3168" y="2025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+c</a:t>
              </a:r>
            </a:p>
          </p:txBody>
        </p:sp>
      </p:grpSp>
      <p:grpSp>
        <p:nvGrpSpPr>
          <p:cNvPr id="345127" name="Group 39"/>
          <p:cNvGrpSpPr>
            <a:grpSpLocks/>
          </p:cNvGrpSpPr>
          <p:nvPr/>
        </p:nvGrpSpPr>
        <p:grpSpPr bwMode="auto">
          <a:xfrm>
            <a:off x="1143000" y="1501552"/>
            <a:ext cx="5562600" cy="1905000"/>
            <a:chOff x="720" y="1056"/>
            <a:chExt cx="3504" cy="1200"/>
          </a:xfrm>
        </p:grpSpPr>
        <p:sp>
          <p:nvSpPr>
            <p:cNvPr id="345128" name="Line 40"/>
            <p:cNvSpPr>
              <a:spLocks noChangeShapeType="1"/>
            </p:cNvSpPr>
            <p:nvPr/>
          </p:nvSpPr>
          <p:spPr bwMode="auto">
            <a:xfrm flipV="1">
              <a:off x="1104" y="1056"/>
              <a:ext cx="1248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5129" name="Line 41"/>
            <p:cNvSpPr>
              <a:spLocks noChangeShapeType="1"/>
            </p:cNvSpPr>
            <p:nvPr/>
          </p:nvSpPr>
          <p:spPr bwMode="auto">
            <a:xfrm flipV="1">
              <a:off x="1104" y="1392"/>
              <a:ext cx="3120" cy="14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5130" name="Line 42"/>
            <p:cNvSpPr>
              <a:spLocks noChangeShapeType="1"/>
            </p:cNvSpPr>
            <p:nvPr/>
          </p:nvSpPr>
          <p:spPr bwMode="auto">
            <a:xfrm>
              <a:off x="1104" y="1536"/>
              <a:ext cx="1632" cy="3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5131" name="Line 43"/>
            <p:cNvSpPr>
              <a:spLocks noChangeShapeType="1"/>
            </p:cNvSpPr>
            <p:nvPr/>
          </p:nvSpPr>
          <p:spPr bwMode="auto">
            <a:xfrm>
              <a:off x="1104" y="1536"/>
              <a:ext cx="2400" cy="72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5132" name="Text Box 44"/>
            <p:cNvSpPr txBox="1">
              <a:spLocks noChangeArrowheads="1"/>
            </p:cNvSpPr>
            <p:nvPr/>
          </p:nvSpPr>
          <p:spPr bwMode="auto">
            <a:xfrm>
              <a:off x="864" y="105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b="0">
                  <a:solidFill>
                    <a:srgbClr val="CC3300"/>
                  </a:solidFill>
                  <a:cs typeface="+mn-cs"/>
                </a:rPr>
                <a:t>h</a:t>
              </a:r>
              <a:r>
                <a:rPr lang="en-US" sz="2400" b="0" baseline="-25000">
                  <a:solidFill>
                    <a:srgbClr val="CC3300"/>
                  </a:solidFill>
                  <a:cs typeface="+mn-cs"/>
                </a:rPr>
                <a:t>1</a:t>
              </a:r>
              <a:r>
                <a:rPr lang="en-US" sz="2400" b="0">
                  <a:solidFill>
                    <a:srgbClr val="CC3300"/>
                  </a:solidFill>
                  <a:cs typeface="+mn-cs"/>
                </a:rPr>
                <a:t>(j)</a:t>
              </a:r>
            </a:p>
          </p:txBody>
        </p:sp>
        <p:sp>
          <p:nvSpPr>
            <p:cNvPr id="345133" name="Text Box 45"/>
            <p:cNvSpPr txBox="1">
              <a:spLocks noChangeArrowheads="1"/>
            </p:cNvSpPr>
            <p:nvPr/>
          </p:nvSpPr>
          <p:spPr bwMode="auto">
            <a:xfrm>
              <a:off x="720" y="1776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b="0">
                  <a:solidFill>
                    <a:srgbClr val="CC3300"/>
                  </a:solidFill>
                  <a:cs typeface="+mn-cs"/>
                </a:rPr>
                <a:t>h</a:t>
              </a:r>
              <a:r>
                <a:rPr lang="en-US" sz="2400" b="0" baseline="-25000">
                  <a:solidFill>
                    <a:srgbClr val="CC3300"/>
                  </a:solidFill>
                  <a:cs typeface="+mn-cs"/>
                </a:rPr>
                <a:t>d</a:t>
              </a:r>
              <a:r>
                <a:rPr lang="en-US" sz="2400" b="0">
                  <a:solidFill>
                    <a:srgbClr val="CC3300"/>
                  </a:solidFill>
                  <a:cs typeface="+mn-cs"/>
                </a:rPr>
                <a:t>(j)</a:t>
              </a:r>
            </a:p>
          </p:txBody>
        </p:sp>
      </p:grp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81000" y="203495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0">
                <a:solidFill>
                  <a:schemeClr val="bg2"/>
                </a:solidFill>
                <a:cs typeface="+mn-cs"/>
              </a:rPr>
              <a:t>&lt;j, +c&gt;</a:t>
            </a:r>
          </a:p>
        </p:txBody>
      </p:sp>
      <p:sp>
        <p:nvSpPr>
          <p:cNvPr id="345135" name="Line 47"/>
          <p:cNvSpPr>
            <a:spLocks noChangeShapeType="1"/>
          </p:cNvSpPr>
          <p:nvPr/>
        </p:nvSpPr>
        <p:spPr bwMode="auto">
          <a:xfrm>
            <a:off x="7924800" y="1196752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36" name="Line 48"/>
          <p:cNvSpPr>
            <a:spLocks noChangeShapeType="1"/>
          </p:cNvSpPr>
          <p:nvPr/>
        </p:nvSpPr>
        <p:spPr bwMode="auto">
          <a:xfrm>
            <a:off x="2209800" y="3863752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 rot="5400000">
            <a:off x="7403307" y="2191321"/>
            <a:ext cx="182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0">
                <a:solidFill>
                  <a:schemeClr val="bg2"/>
                </a:solidFill>
                <a:cs typeface="+mn-cs"/>
              </a:rPr>
              <a:t>d=log 1/</a:t>
            </a:r>
            <a:r>
              <a:rPr lang="en-US" sz="2400" b="0">
                <a:solidFill>
                  <a:schemeClr val="bg2"/>
                </a:solidFill>
                <a:latin typeface="Symbol" charset="0"/>
                <a:cs typeface="+mn-cs"/>
                <a:sym typeface="Symbol" charset="0"/>
              </a:rPr>
              <a:t></a:t>
            </a: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4419600" y="3787552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0">
                <a:solidFill>
                  <a:schemeClr val="bg2"/>
                </a:solidFill>
                <a:cs typeface="+mn-cs"/>
              </a:rPr>
              <a:t>w = 2/</a:t>
            </a:r>
            <a:r>
              <a:rPr lang="en-US" sz="2400" b="0">
                <a:solidFill>
                  <a:schemeClr val="bg2"/>
                </a:solidFill>
                <a:latin typeface="Symbol" charset="0"/>
                <a:cs typeface="+mn-cs"/>
                <a:sym typeface="Symbol" charset="0"/>
              </a:rPr>
              <a:t></a:t>
            </a:r>
          </a:p>
        </p:txBody>
      </p:sp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5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6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CM-</a:t>
            </a:r>
            <a:r>
              <a:rPr lang="en-US" dirty="0" err="1" smtClean="0">
                <a:cs typeface="+mj-cs"/>
              </a:rPr>
              <a:t>Skizzen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Garantien</a:t>
            </a:r>
            <a:endParaRPr lang="en-US" dirty="0" smtClean="0">
              <a:cs typeface="+mj-cs"/>
            </a:endParaRP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19200"/>
            <a:ext cx="8961437" cy="5464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CM-</a:t>
            </a:r>
            <a:r>
              <a:rPr lang="en-US" dirty="0" err="1" smtClean="0">
                <a:cs typeface="+mn-cs"/>
              </a:rPr>
              <a:t>Approximierungsfehler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Punktanfragen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kleiner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als</a:t>
            </a:r>
            <a:r>
              <a:rPr lang="en-US" dirty="0" smtClean="0">
                <a:cs typeface="+mn-cs"/>
              </a:rPr>
              <a:t>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e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||A||</a:t>
            </a:r>
            <a:r>
              <a:rPr lang="en-US" baseline="-25000" dirty="0" smtClean="0">
                <a:solidFill>
                  <a:schemeClr val="bg2"/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Platzbedarf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O(1/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e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log 1/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d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sz="2300" dirty="0" err="1" smtClean="0"/>
              <a:t>Wahrscheinlichkeit</a:t>
            </a:r>
            <a:r>
              <a:rPr lang="en-US" sz="2300" dirty="0" smtClean="0"/>
              <a:t> </a:t>
            </a:r>
            <a:r>
              <a:rPr lang="en-US" sz="2300" dirty="0" err="1" smtClean="0"/>
              <a:t>eines</a:t>
            </a:r>
            <a:r>
              <a:rPr lang="en-US" sz="2300" dirty="0" smtClean="0"/>
              <a:t> </a:t>
            </a:r>
            <a:r>
              <a:rPr lang="en-US" sz="2300" dirty="0" err="1" smtClean="0"/>
              <a:t>größeren</a:t>
            </a:r>
            <a:r>
              <a:rPr lang="en-US" sz="2300" dirty="0" smtClean="0"/>
              <a:t> </a:t>
            </a:r>
            <a:r>
              <a:rPr lang="en-US" sz="2300" dirty="0" err="1" smtClean="0"/>
              <a:t>Fehlers</a:t>
            </a:r>
            <a:r>
              <a:rPr lang="en-US" sz="2300" dirty="0" smtClean="0"/>
              <a:t> </a:t>
            </a:r>
            <a:r>
              <a:rPr lang="en-US" sz="2300" dirty="0" err="1" smtClean="0"/>
              <a:t>kleiner</a:t>
            </a:r>
            <a:r>
              <a:rPr lang="en-US" sz="2300" dirty="0" smtClean="0"/>
              <a:t> </a:t>
            </a:r>
            <a:r>
              <a:rPr lang="en-US" sz="2300" dirty="0" err="1" smtClean="0"/>
              <a:t>als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chemeClr val="bg2"/>
                </a:solidFill>
              </a:rPr>
              <a:t>1-</a:t>
            </a:r>
            <a:r>
              <a:rPr lang="en-US" sz="2300" dirty="0" smtClean="0">
                <a:solidFill>
                  <a:schemeClr val="bg2"/>
                </a:solidFill>
                <a:latin typeface="Symbol" charset="0"/>
              </a:rPr>
              <a:t>d</a:t>
            </a:r>
          </a:p>
          <a:p>
            <a:pPr lvl="1" eaLnBrk="1" hangingPunct="1">
              <a:defRPr/>
            </a:pPr>
            <a:r>
              <a:rPr lang="en-US" sz="2300" dirty="0" err="1" smtClean="0"/>
              <a:t>Ähnliche</a:t>
            </a:r>
            <a:r>
              <a:rPr lang="en-US" sz="2300" dirty="0" smtClean="0"/>
              <a:t> </a:t>
            </a:r>
            <a:r>
              <a:rPr lang="en-US" sz="2300" dirty="0" err="1" smtClean="0"/>
              <a:t>Garantien</a:t>
            </a:r>
            <a:r>
              <a:rPr lang="en-US" sz="2300" dirty="0" smtClean="0"/>
              <a:t> </a:t>
            </a:r>
            <a:r>
              <a:rPr lang="en-US" sz="2300" dirty="0" err="1" smtClean="0"/>
              <a:t>für</a:t>
            </a:r>
            <a:r>
              <a:rPr lang="en-US" sz="2300" dirty="0" smtClean="0"/>
              <a:t> </a:t>
            </a:r>
            <a:r>
              <a:rPr lang="en-US" sz="2300" dirty="0" err="1" smtClean="0"/>
              <a:t>Bereichsanfragen</a:t>
            </a:r>
            <a:r>
              <a:rPr lang="en-US" sz="2300" dirty="0" smtClean="0"/>
              <a:t>, </a:t>
            </a:r>
            <a:r>
              <a:rPr lang="en-US" sz="2300" dirty="0" err="1" smtClean="0"/>
              <a:t>Quantile</a:t>
            </a:r>
            <a:r>
              <a:rPr lang="en-US" sz="2300" dirty="0" smtClean="0"/>
              <a:t>, </a:t>
            </a:r>
            <a:r>
              <a:rPr lang="en-US" sz="2300" dirty="0" err="1" smtClean="0"/>
              <a:t>Verbundgrößen</a:t>
            </a:r>
            <a:r>
              <a:rPr lang="en-US" sz="2300" dirty="0" smtClean="0"/>
              <a:t> (join size), …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Hinweise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300" dirty="0" err="1" smtClean="0"/>
              <a:t>Zähler</a:t>
            </a:r>
            <a:r>
              <a:rPr lang="en-US" sz="2300" dirty="0" smtClean="0"/>
              <a:t> </a:t>
            </a:r>
            <a:r>
              <a:rPr lang="en-US" sz="2300" dirty="0" err="1" smtClean="0"/>
              <a:t>überschätzen</a:t>
            </a:r>
            <a:r>
              <a:rPr lang="en-US" sz="2300" dirty="0" smtClean="0"/>
              <a:t> </a:t>
            </a:r>
            <a:r>
              <a:rPr lang="en-US" sz="2300" dirty="0" err="1" smtClean="0"/>
              <a:t>durch</a:t>
            </a:r>
            <a:r>
              <a:rPr lang="en-US" sz="2300" dirty="0" smtClean="0"/>
              <a:t> Hash-</a:t>
            </a:r>
            <a:r>
              <a:rPr lang="en-US" sz="2300" dirty="0" err="1" smtClean="0"/>
              <a:t>Kollisionen</a:t>
            </a:r>
            <a:endParaRPr lang="en-US" sz="2300" dirty="0" smtClean="0"/>
          </a:p>
          <a:p>
            <a:pPr lvl="2" eaLnBrk="1" hangingPunct="1">
              <a:defRPr/>
            </a:pPr>
            <a:r>
              <a:rPr lang="en-US" sz="2300" dirty="0" err="1" smtClean="0"/>
              <a:t>Wie</a:t>
            </a:r>
            <a:r>
              <a:rPr lang="en-US" sz="2300" dirty="0" smtClean="0"/>
              <a:t> </a:t>
            </a:r>
            <a:r>
              <a:rPr lang="en-US" sz="2300" dirty="0" err="1" smtClean="0"/>
              <a:t>begrenzbar</a:t>
            </a:r>
            <a:r>
              <a:rPr lang="en-US" sz="2300" dirty="0" smtClean="0"/>
              <a:t> in </a:t>
            </a:r>
            <a:r>
              <a:rPr lang="en-US" sz="2300" dirty="0" err="1" smtClean="0"/>
              <a:t>jedem</a:t>
            </a:r>
            <a:r>
              <a:rPr lang="en-US" sz="2300" dirty="0" smtClean="0"/>
              <a:t> Feld?  </a:t>
            </a:r>
            <a:endParaRPr lang="en-US" sz="2300" i="1" dirty="0" smtClean="0">
              <a:solidFill>
                <a:srgbClr val="CC0000"/>
              </a:solidFill>
            </a:endParaRPr>
          </a:p>
          <a:p>
            <a:pPr lvl="1" eaLnBrk="1" hangingPunct="1">
              <a:defRPr/>
            </a:pPr>
            <a:r>
              <a:rPr lang="en-US" sz="2300" dirty="0" err="1" smtClean="0">
                <a:solidFill>
                  <a:srgbClr val="CC0000"/>
                </a:solidFill>
              </a:rPr>
              <a:t>Nutze</a:t>
            </a:r>
            <a:r>
              <a:rPr lang="en-US" sz="2300" dirty="0" smtClean="0">
                <a:solidFill>
                  <a:srgbClr val="CC0000"/>
                </a:solidFill>
              </a:rPr>
              <a:t> </a:t>
            </a:r>
            <a:r>
              <a:rPr lang="en-US" sz="2300" dirty="0" err="1" smtClean="0">
                <a:solidFill>
                  <a:srgbClr val="CC0000"/>
                </a:solidFill>
              </a:rPr>
              <a:t>Unabhängigkeit</a:t>
            </a:r>
            <a:r>
              <a:rPr lang="en-US" sz="2300" dirty="0" smtClean="0">
                <a:solidFill>
                  <a:srgbClr val="CC0000"/>
                </a:solidFill>
              </a:rPr>
              <a:t> </a:t>
            </a:r>
            <a:r>
              <a:rPr lang="en-US" sz="2300" dirty="0" err="1" smtClean="0">
                <a:solidFill>
                  <a:srgbClr val="CC0000"/>
                </a:solidFill>
              </a:rPr>
              <a:t>über</a:t>
            </a:r>
            <a:r>
              <a:rPr lang="en-US" sz="2300" dirty="0" smtClean="0">
                <a:solidFill>
                  <a:srgbClr val="CC0000"/>
                </a:solidFill>
              </a:rPr>
              <a:t> </a:t>
            </a:r>
            <a:r>
              <a:rPr lang="en-US" sz="2300" dirty="0" err="1" smtClean="0">
                <a:solidFill>
                  <a:srgbClr val="CC0000"/>
                </a:solidFill>
              </a:rPr>
              <a:t>Zeilen</a:t>
            </a:r>
            <a:r>
              <a:rPr lang="en-US" sz="2300" dirty="0" smtClean="0">
                <a:solidFill>
                  <a:srgbClr val="CC0000"/>
                </a:solidFill>
              </a:rPr>
              <a:t>, </a:t>
            </a:r>
            <a:br>
              <a:rPr lang="en-US" sz="2300" dirty="0" smtClean="0">
                <a:solidFill>
                  <a:srgbClr val="CC0000"/>
                </a:solidFill>
              </a:rPr>
            </a:br>
            <a:r>
              <a:rPr lang="en-US" sz="2300" dirty="0" smtClean="0"/>
              <a:t>um </a:t>
            </a:r>
            <a:r>
              <a:rPr lang="en-US" sz="2300" dirty="0" err="1" smtClean="0"/>
              <a:t>Konfidenz</a:t>
            </a:r>
            <a:r>
              <a:rPr lang="en-US" sz="2300" dirty="0" smtClean="0"/>
              <a:t> </a:t>
            </a:r>
            <a:r>
              <a:rPr lang="en-US" sz="2300" dirty="0" err="1" smtClean="0"/>
              <a:t>für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chemeClr val="bg2"/>
                </a:solidFill>
              </a:rPr>
              <a:t>min{}</a:t>
            </a:r>
            <a:r>
              <a:rPr lang="en-US" sz="2300" dirty="0" smtClean="0"/>
              <a:t> </a:t>
            </a:r>
            <a:r>
              <a:rPr lang="en-US" sz="2300" dirty="0" err="1" smtClean="0"/>
              <a:t>Schätzung</a:t>
            </a:r>
            <a:r>
              <a:rPr lang="en-US" sz="2300" dirty="0" smtClean="0"/>
              <a:t> </a:t>
            </a:r>
            <a:r>
              <a:rPr lang="en-US" sz="2300" dirty="0" err="1" smtClean="0"/>
              <a:t>zu</a:t>
            </a:r>
            <a:r>
              <a:rPr lang="en-US" sz="2300" dirty="0" smtClean="0"/>
              <a:t> </a:t>
            </a:r>
            <a:r>
              <a:rPr lang="en-US" sz="2300" dirty="0" err="1" smtClean="0"/>
              <a:t>erhöhen</a:t>
            </a:r>
            <a:endParaRPr lang="en-US" sz="23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6012160" y="169151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[</a:t>
            </a:r>
            <a:r>
              <a:rPr lang="en-US" i="1" dirty="0" err="1">
                <a:solidFill>
                  <a:schemeClr val="bg2"/>
                </a:solidFill>
              </a:rPr>
              <a:t>Cormode</a:t>
            </a:r>
            <a:r>
              <a:rPr lang="en-US" i="1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Muthukrishnan</a:t>
            </a:r>
            <a:r>
              <a:rPr lang="ja-JP" altLang="en-US" i="1" dirty="0">
                <a:solidFill>
                  <a:schemeClr val="bg2"/>
                </a:solidFill>
                <a:latin typeface="Arial"/>
              </a:rPr>
              <a:t>’</a:t>
            </a:r>
            <a:r>
              <a:rPr lang="en-US" i="1" dirty="0">
                <a:solidFill>
                  <a:schemeClr val="bg2"/>
                </a:solidFill>
              </a:rPr>
              <a:t>04]</a:t>
            </a:r>
            <a:r>
              <a:rPr lang="en-US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343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Herleitung der Abschätzung A‘[</a:t>
            </a:r>
            <a:r>
              <a:rPr lang="de-DE" dirty="0" err="1" smtClean="0"/>
              <a:t>j</a:t>
            </a:r>
            <a:r>
              <a:rPr lang="de-DE" dirty="0" smtClean="0"/>
              <a:t>] für A[</a:t>
            </a:r>
            <a:r>
              <a:rPr lang="de-DE" dirty="0" err="1" smtClean="0"/>
              <a:t>j</a:t>
            </a:r>
            <a:r>
              <a:rPr lang="de-DE" dirty="0" smtClean="0"/>
              <a:t>]</a:t>
            </a:r>
            <a:endParaRPr lang="de-DE" dirty="0"/>
          </a:p>
        </p:txBody>
      </p:sp>
      <p:pic>
        <p:nvPicPr>
          <p:cNvPr id="5" name="Inhaltsplatzhalter 4" descr="Screen Shot 2015-01-19 at 16.21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" b="507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3608" y="1124744"/>
            <a:ext cx="79208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A‘[</a:t>
            </a:r>
            <a:r>
              <a:rPr lang="de-DE" sz="2400" dirty="0" err="1" smtClean="0"/>
              <a:t>j</a:t>
            </a:r>
            <a:r>
              <a:rPr lang="de-DE" sz="2400" dirty="0" smtClean="0"/>
              <a:t>]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40665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Herleitung der Abschätzung A‘[</a:t>
            </a:r>
            <a:r>
              <a:rPr lang="de-DE" dirty="0" err="1"/>
              <a:t>j</a:t>
            </a:r>
            <a:r>
              <a:rPr lang="de-DE" dirty="0"/>
              <a:t>] für A[</a:t>
            </a:r>
            <a:r>
              <a:rPr lang="de-DE" dirty="0" err="1"/>
              <a:t>j</a:t>
            </a:r>
            <a:r>
              <a:rPr lang="de-DE" dirty="0" smtClean="0"/>
              <a:t>] (2)</a:t>
            </a:r>
            <a:endParaRPr lang="de-DE" dirty="0"/>
          </a:p>
        </p:txBody>
      </p:sp>
      <p:pic>
        <p:nvPicPr>
          <p:cNvPr id="5" name="Inhaltsplatzhalter 4" descr="Screen Shot 2015-01-19 at 16.21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" b="468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7544" y="4581128"/>
            <a:ext cx="12961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s. Folie 66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856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CM-</a:t>
            </a:r>
            <a:r>
              <a:rPr lang="en-US" dirty="0" err="1" smtClean="0">
                <a:cs typeface="+mj-cs"/>
              </a:rPr>
              <a:t>Skizzen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Analyse</a:t>
            </a:r>
            <a:endParaRPr lang="en-US" dirty="0" smtClean="0">
              <a:cs typeface="+mj-cs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0943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0"/>
              <a:buNone/>
              <a:defRPr/>
            </a:pPr>
            <a:r>
              <a:rPr lang="en-US" dirty="0" err="1" smtClean="0">
                <a:cs typeface="+mn-cs"/>
              </a:rPr>
              <a:t>Schätze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A</a:t>
            </a:r>
            <a:r>
              <a:rPr lang="ja-JP" altLang="en-US" dirty="0" smtClean="0">
                <a:solidFill>
                  <a:schemeClr val="bg2"/>
                </a:solidFill>
                <a:latin typeface="Arial"/>
                <a:cs typeface="+mn-cs"/>
              </a:rPr>
              <a:t>’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[j] = min</a:t>
            </a:r>
            <a:r>
              <a:rPr lang="en-US" baseline="-25000" dirty="0" smtClean="0">
                <a:solidFill>
                  <a:schemeClr val="bg2"/>
                </a:solidFill>
                <a:cs typeface="+mn-cs"/>
              </a:rPr>
              <a:t>k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{ CM[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k,h</a:t>
            </a:r>
            <a:r>
              <a:rPr lang="en-US" baseline="-25000" dirty="0" err="1" smtClean="0">
                <a:solidFill>
                  <a:schemeClr val="bg2"/>
                </a:solidFill>
                <a:cs typeface="+mn-cs"/>
              </a:rPr>
              <a:t>k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(j)]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err="1" smtClean="0">
                <a:cs typeface="+mn-cs"/>
              </a:rPr>
              <a:t>Analyse</a:t>
            </a:r>
            <a:r>
              <a:rPr lang="en-US" dirty="0" smtClean="0">
                <a:cs typeface="+mn-cs"/>
              </a:rPr>
              <a:t>: In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k</a:t>
            </a:r>
            <a:r>
              <a:rPr lang="en-US" dirty="0" err="1" smtClean="0">
                <a:cs typeface="+mn-cs"/>
              </a:rPr>
              <a:t>'ter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Zeile</a:t>
            </a:r>
            <a:r>
              <a:rPr lang="en-US" dirty="0" smtClean="0">
                <a:cs typeface="+mn-cs"/>
              </a:rPr>
              <a:t>,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CM[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k,h</a:t>
            </a:r>
            <a:r>
              <a:rPr lang="en-US" baseline="-25000" dirty="0" err="1" smtClean="0">
                <a:solidFill>
                  <a:schemeClr val="bg2"/>
                </a:solidFill>
                <a:cs typeface="+mn-cs"/>
              </a:rPr>
              <a:t>k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(j)] = A[j] +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  <a:cs typeface="+mn-cs"/>
              </a:rPr>
              <a:t>k,j</a:t>
            </a:r>
            <a:endParaRPr lang="en-US" baseline="-25000" dirty="0" smtClean="0">
              <a:solidFill>
                <a:schemeClr val="bg2"/>
              </a:solidFill>
              <a:cs typeface="+mn-cs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err="1" smtClean="0">
                <a:solidFill>
                  <a:schemeClr val="bg2"/>
                </a:solidFill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</a:rPr>
              <a:t>k,j</a:t>
            </a:r>
            <a:r>
              <a:rPr lang="en-US" baseline="-25000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= </a:t>
            </a:r>
            <a:r>
              <a:rPr lang="en-US" dirty="0" smtClean="0">
                <a:solidFill>
                  <a:schemeClr val="bg2"/>
                </a:solidFill>
                <a:latin typeface="Symbol" charset="0"/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 A[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] | </a:t>
            </a:r>
            <a:r>
              <a:rPr lang="en-US" dirty="0" err="1" smtClean="0">
                <a:solidFill>
                  <a:schemeClr val="bg2"/>
                </a:solidFill>
              </a:rPr>
              <a:t>h</a:t>
            </a:r>
            <a:r>
              <a:rPr lang="en-US" baseline="-25000" dirty="0" err="1" smtClean="0">
                <a:solidFill>
                  <a:schemeClr val="bg2"/>
                </a:solidFill>
              </a:rPr>
              <a:t>k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 = </a:t>
            </a:r>
            <a:r>
              <a:rPr lang="en-US" dirty="0" err="1" smtClean="0">
                <a:solidFill>
                  <a:schemeClr val="bg2"/>
                </a:solidFill>
              </a:rPr>
              <a:t>h</a:t>
            </a:r>
            <a:r>
              <a:rPr lang="en-US" baseline="-25000" dirty="0" err="1" smtClean="0">
                <a:solidFill>
                  <a:schemeClr val="bg2"/>
                </a:solidFill>
              </a:rPr>
              <a:t>k</a:t>
            </a:r>
            <a:r>
              <a:rPr lang="en-US" dirty="0" smtClean="0">
                <a:solidFill>
                  <a:schemeClr val="bg2"/>
                </a:solidFill>
              </a:rPr>
              <a:t>(j)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E[</a:t>
            </a:r>
            <a:r>
              <a:rPr lang="en-US" dirty="0" err="1" smtClean="0">
                <a:solidFill>
                  <a:schemeClr val="bg2"/>
                </a:solidFill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</a:rPr>
              <a:t>k,j</a:t>
            </a:r>
            <a:r>
              <a:rPr lang="en-US" dirty="0" smtClean="0">
                <a:solidFill>
                  <a:schemeClr val="bg2"/>
                </a:solidFill>
              </a:rPr>
              <a:t>]	= </a:t>
            </a:r>
            <a:r>
              <a:rPr lang="en-US" dirty="0" smtClean="0">
                <a:solidFill>
                  <a:schemeClr val="bg2"/>
                </a:solidFill>
                <a:latin typeface="Symbol" charset="0"/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 A[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]*</a:t>
            </a:r>
            <a:r>
              <a:rPr lang="en-US" dirty="0" err="1" smtClean="0">
                <a:solidFill>
                  <a:schemeClr val="bg2"/>
                </a:solidFill>
              </a:rPr>
              <a:t>Pr</a:t>
            </a:r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h</a:t>
            </a:r>
            <a:r>
              <a:rPr lang="en-US" baseline="-25000" dirty="0" err="1" smtClean="0">
                <a:solidFill>
                  <a:schemeClr val="bg2"/>
                </a:solidFill>
              </a:rPr>
              <a:t>k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)=</a:t>
            </a:r>
            <a:r>
              <a:rPr lang="en-US" dirty="0" err="1" smtClean="0">
                <a:solidFill>
                  <a:schemeClr val="bg2"/>
                </a:solidFill>
              </a:rPr>
              <a:t>h</a:t>
            </a:r>
            <a:r>
              <a:rPr lang="en-US" baseline="-25000" dirty="0" err="1" smtClean="0">
                <a:solidFill>
                  <a:schemeClr val="bg2"/>
                </a:solidFill>
              </a:rPr>
              <a:t>k</a:t>
            </a:r>
            <a:r>
              <a:rPr lang="en-US" dirty="0" smtClean="0">
                <a:solidFill>
                  <a:schemeClr val="bg2"/>
                </a:solidFill>
              </a:rPr>
              <a:t>(j)]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		</a:t>
            </a:r>
            <a:r>
              <a:rPr lang="en-US" dirty="0" smtClean="0">
                <a:solidFill>
                  <a:schemeClr val="bg2"/>
                </a:solidFill>
                <a:sym typeface="Symbol" charset="0"/>
              </a:rPr>
              <a:t>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sym typeface="Symbol" charset="0"/>
              </a:rPr>
              <a:t></a:t>
            </a:r>
            <a:r>
              <a:rPr lang="en-US" dirty="0" smtClean="0">
                <a:solidFill>
                  <a:schemeClr val="bg2"/>
                </a:solidFill>
              </a:rPr>
              <a:t>/2) * </a:t>
            </a:r>
            <a:r>
              <a:rPr lang="en-US" dirty="0" smtClean="0">
                <a:solidFill>
                  <a:schemeClr val="bg2"/>
                </a:solidFill>
                <a:latin typeface="Symbol" charset="0"/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 A[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] = </a:t>
            </a:r>
            <a:r>
              <a:rPr lang="en-US" dirty="0" smtClean="0">
                <a:solidFill>
                  <a:schemeClr val="bg2"/>
                </a:solidFill>
                <a:latin typeface="Symbol" charset="0"/>
              </a:rPr>
              <a:t>e </a:t>
            </a:r>
            <a:r>
              <a:rPr lang="en-US" dirty="0" smtClean="0">
                <a:solidFill>
                  <a:schemeClr val="bg2"/>
                </a:solidFill>
              </a:rPr>
              <a:t>||A||</a:t>
            </a:r>
            <a:r>
              <a:rPr lang="en-US" baseline="-25000" dirty="0" smtClean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/2</a:t>
            </a:r>
            <a:r>
              <a:rPr lang="en-US" dirty="0" smtClean="0"/>
              <a:t>  (</a:t>
            </a:r>
            <a:r>
              <a:rPr lang="en-US" dirty="0" err="1" smtClean="0"/>
              <a:t>paarweise</a:t>
            </a:r>
            <a:r>
              <a:rPr lang="en-US" dirty="0" smtClean="0"/>
              <a:t> </a:t>
            </a:r>
            <a:r>
              <a:rPr lang="en-US" dirty="0" err="1" smtClean="0"/>
              <a:t>Unabh</a:t>
            </a:r>
            <a:r>
              <a:rPr lang="en-US" dirty="0" smtClean="0"/>
              <a:t>. von </a:t>
            </a:r>
            <a:r>
              <a:rPr lang="en-US" dirty="0" smtClean="0">
                <a:solidFill>
                  <a:schemeClr val="bg2"/>
                </a:solidFill>
              </a:rPr>
              <a:t>h)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err="1" smtClean="0">
                <a:solidFill>
                  <a:schemeClr val="bg2"/>
                </a:solidFill>
              </a:rPr>
              <a:t>Pr</a:t>
            </a:r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</a:rPr>
              <a:t>k,j</a:t>
            </a:r>
            <a:r>
              <a:rPr lang="en-US" baseline="-25000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  <a:sym typeface="Symbol" charset="0"/>
              </a:rPr>
              <a:t>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Symbol" charset="0"/>
              </a:rPr>
              <a:t>e</a:t>
            </a:r>
            <a:r>
              <a:rPr lang="en-US" dirty="0" smtClean="0">
                <a:solidFill>
                  <a:schemeClr val="bg2"/>
                </a:solidFill>
              </a:rPr>
              <a:t>||A||</a:t>
            </a:r>
            <a:r>
              <a:rPr lang="en-US" baseline="-25000" dirty="0" smtClean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] = </a:t>
            </a:r>
            <a:r>
              <a:rPr lang="en-US" dirty="0" err="1" smtClean="0">
                <a:solidFill>
                  <a:schemeClr val="bg2"/>
                </a:solidFill>
              </a:rPr>
              <a:t>Pr</a:t>
            </a:r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</a:rPr>
              <a:t>k,j</a:t>
            </a:r>
            <a:r>
              <a:rPr lang="en-US" baseline="-25000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  <a:sym typeface="Symbol" charset="0"/>
              </a:rPr>
              <a:t></a:t>
            </a:r>
            <a:r>
              <a:rPr lang="en-US" dirty="0" smtClean="0">
                <a:solidFill>
                  <a:schemeClr val="bg2"/>
                </a:solidFill>
              </a:rPr>
              <a:t> 2E[</a:t>
            </a:r>
            <a:r>
              <a:rPr lang="en-US" dirty="0" err="1" smtClean="0">
                <a:solidFill>
                  <a:schemeClr val="bg2"/>
                </a:solidFill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</a:rPr>
              <a:t>k,j</a:t>
            </a:r>
            <a:r>
              <a:rPr lang="en-US" dirty="0" smtClean="0">
                <a:solidFill>
                  <a:schemeClr val="bg2"/>
                </a:solidFill>
              </a:rPr>
              <a:t>]] </a:t>
            </a:r>
            <a:r>
              <a:rPr lang="en-US" dirty="0" smtClean="0">
                <a:solidFill>
                  <a:schemeClr val="bg2"/>
                </a:solidFill>
                <a:sym typeface="Symbol" charset="0"/>
              </a:rPr>
              <a:t></a:t>
            </a:r>
            <a:r>
              <a:rPr lang="en-US" dirty="0" smtClean="0">
                <a:solidFill>
                  <a:schemeClr val="bg2"/>
                </a:solidFill>
              </a:rPr>
              <a:t> 1/2</a:t>
            </a:r>
            <a:r>
              <a:rPr lang="en-US" dirty="0" smtClean="0"/>
              <a:t>  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3300"/>
                </a:solidFill>
              </a:rPr>
              <a:t>Markov </a:t>
            </a:r>
            <a:r>
              <a:rPr lang="en-US" dirty="0" err="1" smtClean="0">
                <a:solidFill>
                  <a:srgbClr val="CC3300"/>
                </a:solidFill>
              </a:rPr>
              <a:t>Ungl</a:t>
            </a:r>
            <a:r>
              <a:rPr lang="en-US" dirty="0" smtClean="0">
                <a:solidFill>
                  <a:srgbClr val="CC3300"/>
                </a:solidFill>
              </a:rPr>
              <a:t>.</a:t>
            </a:r>
            <a:endParaRPr lang="en-US" dirty="0" smtClean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Also, 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Pr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[A</a:t>
            </a:r>
            <a:r>
              <a:rPr lang="ja-JP" altLang="en-US" dirty="0" smtClean="0">
                <a:solidFill>
                  <a:schemeClr val="bg2"/>
                </a:solidFill>
                <a:latin typeface="Arial"/>
                <a:cs typeface="+mn-cs"/>
              </a:rPr>
              <a:t>’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[j]</a:t>
            </a:r>
            <a:r>
              <a:rPr lang="en-US" dirty="0" smtClean="0">
                <a:solidFill>
                  <a:schemeClr val="bg2"/>
                </a:solidFill>
                <a:cs typeface="+mn-cs"/>
                <a:sym typeface="Symbol" charset="0"/>
              </a:rPr>
              <a:t>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A[j] + 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e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||A||</a:t>
            </a:r>
            <a:r>
              <a:rPr lang="en-US" baseline="-25000" dirty="0" smtClean="0">
                <a:solidFill>
                  <a:schemeClr val="bg2"/>
                </a:solidFill>
                <a:cs typeface="+mn-cs"/>
              </a:rPr>
              <a:t>1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] =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Pr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[</a:t>
            </a:r>
            <a:r>
              <a:rPr lang="en-US" dirty="0" smtClean="0">
                <a:solidFill>
                  <a:schemeClr val="bg2"/>
                </a:solidFill>
                <a:cs typeface="+mn-cs"/>
                <a:sym typeface="Symbol" charset="0"/>
              </a:rPr>
              <a:t>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k.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  <a:cs typeface="+mn-cs"/>
              </a:rPr>
              <a:t>k,j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&gt;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e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||A||</a:t>
            </a:r>
            <a:r>
              <a:rPr lang="en-US" baseline="-25000" dirty="0" smtClean="0">
                <a:solidFill>
                  <a:schemeClr val="bg2"/>
                </a:solidFill>
                <a:cs typeface="+mn-cs"/>
              </a:rPr>
              <a:t>1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] </a:t>
            </a:r>
            <a:r>
              <a:rPr lang="en-US" dirty="0" smtClean="0">
                <a:solidFill>
                  <a:schemeClr val="bg2"/>
                </a:solidFill>
                <a:cs typeface="+mn-cs"/>
                <a:sym typeface="Symbol" charset="0"/>
              </a:rPr>
              <a:t>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1/2</a:t>
            </a:r>
            <a:r>
              <a:rPr lang="en-US" baseline="30000" dirty="0" smtClean="0">
                <a:solidFill>
                  <a:schemeClr val="bg2"/>
                </a:solidFill>
                <a:cs typeface="+mn-cs"/>
              </a:rPr>
              <a:t>log 1/</a:t>
            </a:r>
            <a:r>
              <a:rPr lang="en-US" baseline="30000" dirty="0" smtClean="0">
                <a:solidFill>
                  <a:schemeClr val="bg2"/>
                </a:solidFill>
                <a:latin typeface="Symbol" charset="0"/>
                <a:cs typeface="+mn-cs"/>
              </a:rPr>
              <a:t>d</a:t>
            </a:r>
            <a:r>
              <a:rPr lang="en-US" baseline="-250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= 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d </a:t>
            </a:r>
            <a:endParaRPr lang="en-US" sz="2200" dirty="0" smtClean="0">
              <a:solidFill>
                <a:srgbClr val="CC3300"/>
              </a:solidFill>
              <a:cs typeface="+mn-cs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err="1" smtClean="0">
                <a:cs typeface="+mn-cs"/>
              </a:rPr>
              <a:t>Endergebnis</a:t>
            </a:r>
            <a:r>
              <a:rPr lang="en-US" dirty="0" smtClean="0">
                <a:cs typeface="+mn-cs"/>
              </a:rPr>
              <a:t>: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A[j] </a:t>
            </a:r>
            <a:r>
              <a:rPr lang="en-US" dirty="0" smtClean="0">
                <a:solidFill>
                  <a:schemeClr val="bg2"/>
                </a:solidFill>
                <a:cs typeface="+mn-cs"/>
                <a:sym typeface="Symbol" charset="0"/>
              </a:rPr>
              <a:t>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A</a:t>
            </a:r>
            <a:r>
              <a:rPr lang="ja-JP" altLang="en-US" dirty="0" smtClean="0">
                <a:solidFill>
                  <a:schemeClr val="bg2"/>
                </a:solidFill>
                <a:latin typeface="Arial"/>
                <a:cs typeface="+mn-cs"/>
              </a:rPr>
              <a:t>’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[j]</a:t>
            </a:r>
            <a:r>
              <a:rPr lang="en-US" dirty="0" smtClean="0">
                <a:cs typeface="+mn-cs"/>
              </a:rPr>
              <a:t> und </a:t>
            </a:r>
            <a:br>
              <a:rPr lang="en-US" dirty="0" smtClean="0">
                <a:cs typeface="+mn-cs"/>
              </a:rPr>
            </a:br>
            <a:r>
              <a:rPr lang="en-US" dirty="0" err="1" smtClean="0">
                <a:cs typeface="+mn-cs"/>
              </a:rPr>
              <a:t>mit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Wahrscheinlichkeit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1-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d</a:t>
            </a:r>
            <a:r>
              <a:rPr lang="en-US" dirty="0" smtClean="0">
                <a:cs typeface="+mn-cs"/>
              </a:rPr>
              <a:t> gilt 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A</a:t>
            </a:r>
            <a:r>
              <a:rPr lang="ja-JP" altLang="en-US" dirty="0" smtClean="0">
                <a:solidFill>
                  <a:schemeClr val="bg2"/>
                </a:solidFill>
                <a:latin typeface="Arial"/>
                <a:cs typeface="+mn-cs"/>
              </a:rPr>
              <a:t>’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[j]</a:t>
            </a:r>
            <a:r>
              <a:rPr lang="en-US" dirty="0" smtClean="0">
                <a:solidFill>
                  <a:schemeClr val="bg2"/>
                </a:solidFill>
                <a:cs typeface="+mn-cs"/>
                <a:sym typeface="Symbol" charset="0"/>
              </a:rPr>
              <a:t>&lt;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A[j] + 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e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||A||</a:t>
            </a:r>
            <a:r>
              <a:rPr lang="en-US" baseline="-25000" dirty="0" smtClean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17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25C3-F847-BB4C-9F71-FAAFD65D42C5}" type="slidenum">
              <a:rPr lang="en-US"/>
              <a:pPr/>
              <a:t>8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Anfrage</a:t>
            </a:r>
            <a:r>
              <a:rPr lang="en-US" dirty="0" smtClean="0"/>
              <a:t> 3  </a:t>
            </a:r>
            <a:r>
              <a:rPr lang="en-US" dirty="0" smtClean="0">
                <a:latin typeface="Copperplate Gothic Light" charset="0"/>
              </a:rPr>
              <a:t>(</a:t>
            </a:r>
            <a:r>
              <a:rPr lang="en-US" dirty="0" err="1" smtClean="0"/>
              <a:t>Gruppierung</a:t>
            </a:r>
            <a:r>
              <a:rPr lang="en-US" dirty="0" smtClean="0"/>
              <a:t> und Aggregation</a:t>
            </a:r>
            <a:r>
              <a:rPr lang="en-US" dirty="0">
                <a:latin typeface="Copperplate Gothic Light" charset="0"/>
              </a:rPr>
              <a:t>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>
                <a:solidFill>
                  <a:schemeClr val="accent2"/>
                </a:solidFill>
              </a:rPr>
              <a:t>Total connection time</a:t>
            </a:r>
            <a:r>
              <a:rPr lang="en-US" dirty="0"/>
              <a:t> for each caller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SELECT         O1.caller, sum(O2.time – O1.time)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FROM            Outgoing O1, Outgoing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WHERE          (O1.call_ID = O2.call_ID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                        AND O1.event = </a:t>
            </a:r>
            <a:r>
              <a:rPr lang="en-US" dirty="0">
                <a:solidFill>
                  <a:srgbClr val="339933"/>
                </a:solidFill>
                <a:latin typeface="Copperplate Gothic Bold" charset="0"/>
              </a:rPr>
              <a:t>start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  <a:latin typeface="Copperplate Gothic Bold" charset="0"/>
              </a:rPr>
              <a:t>                          </a:t>
            </a:r>
            <a:r>
              <a:rPr lang="en-US" dirty="0">
                <a:solidFill>
                  <a:srgbClr val="339933"/>
                </a:solidFill>
              </a:rPr>
              <a:t>AND  O2.event = </a:t>
            </a:r>
            <a:r>
              <a:rPr lang="en-US" dirty="0">
                <a:solidFill>
                  <a:srgbClr val="339933"/>
                </a:solidFill>
                <a:latin typeface="Copperplate Gothic Bold" charset="0"/>
              </a:rPr>
              <a:t>end</a:t>
            </a:r>
            <a:r>
              <a:rPr lang="en-US" b="1" dirty="0">
                <a:solidFill>
                  <a:srgbClr val="339933"/>
                </a:solidFill>
                <a:latin typeface="Copperplate Gothic Bold" charset="0"/>
              </a:rPr>
              <a:t>)</a:t>
            </a:r>
            <a:endParaRPr lang="en-US" b="1" dirty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GROUP BY    O1.</a:t>
            </a:r>
            <a:r>
              <a:rPr lang="en-US" dirty="0" smtClean="0">
                <a:solidFill>
                  <a:srgbClr val="339933"/>
                </a:solidFill>
              </a:rPr>
              <a:t>caller</a:t>
            </a:r>
            <a:br>
              <a:rPr lang="en-US" dirty="0" smtClean="0">
                <a:solidFill>
                  <a:srgbClr val="339933"/>
                </a:solidFill>
              </a:rPr>
            </a:br>
            <a:endParaRPr lang="en-US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>
                <a:solidFill>
                  <a:schemeClr val="accent2"/>
                </a:solidFill>
              </a:rPr>
              <a:t>Ergebnis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kann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nicht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als</a:t>
            </a:r>
            <a:r>
              <a:rPr lang="en-US" dirty="0" smtClean="0">
                <a:solidFill>
                  <a:schemeClr val="accent2"/>
                </a:solidFill>
              </a:rPr>
              <a:t> Strom (</a:t>
            </a:r>
            <a:r>
              <a:rPr lang="en-US" dirty="0" err="1" smtClean="0">
                <a:solidFill>
                  <a:schemeClr val="accent2"/>
                </a:solidFill>
              </a:rPr>
              <a:t>ohne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Überschreibung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err="1" smtClean="0">
                <a:solidFill>
                  <a:schemeClr val="accent2"/>
                </a:solidFill>
              </a:rPr>
              <a:t>dargestellt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werden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/>
              <a:t>Ausgabeaktualisierung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/>
              <a:t>Aktueller</a:t>
            </a:r>
            <a:r>
              <a:rPr lang="en-US" dirty="0" smtClean="0"/>
              <a:t> Wert auf </a:t>
            </a:r>
            <a:r>
              <a:rPr lang="en-US" dirty="0" err="1" smtClean="0"/>
              <a:t>Anforderung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Speicherverbrauch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Rajeev </a:t>
            </a:r>
            <a:r>
              <a:rPr lang="en-US" sz="1400" dirty="0" err="1" smtClean="0">
                <a:solidFill>
                  <a:srgbClr val="0000FF"/>
                </a:solidFill>
              </a:rPr>
              <a:t>Motwani</a:t>
            </a:r>
            <a:r>
              <a:rPr lang="en-US" sz="1400" dirty="0" smtClean="0">
                <a:solidFill>
                  <a:srgbClr val="0000FF"/>
                </a:solidFill>
              </a:rPr>
              <a:t> PODS </a:t>
            </a:r>
            <a:r>
              <a:rPr lang="en-US" sz="1400" dirty="0">
                <a:solidFill>
                  <a:srgbClr val="0000FF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25915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528"/>
            <a:ext cx="8291264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cs typeface="+mj-cs"/>
              </a:rPr>
              <a:t>Anzahl</a:t>
            </a:r>
            <a:r>
              <a:rPr lang="en-US" sz="3600" dirty="0" smtClean="0">
                <a:cs typeface="+mj-cs"/>
              </a:rPr>
              <a:t> </a:t>
            </a:r>
            <a:r>
              <a:rPr lang="en-US" sz="3600" b="1" dirty="0" err="1" smtClean="0">
                <a:cs typeface="+mj-cs"/>
              </a:rPr>
              <a:t>verschiedener</a:t>
            </a:r>
            <a:r>
              <a:rPr lang="en-US" sz="3600" dirty="0" smtClean="0">
                <a:cs typeface="+mj-cs"/>
              </a:rPr>
              <a:t> </a:t>
            </a:r>
            <a:r>
              <a:rPr lang="en-US" sz="3600" dirty="0" err="1" smtClean="0">
                <a:cs typeface="+mj-cs"/>
              </a:rPr>
              <a:t>Werte</a:t>
            </a:r>
            <a:r>
              <a:rPr lang="en-US" sz="3600" dirty="0" smtClean="0">
                <a:cs typeface="+mj-cs"/>
              </a:rPr>
              <a:t> </a:t>
            </a:r>
            <a:r>
              <a:rPr lang="en-US" sz="3600" dirty="0" err="1" smtClean="0">
                <a:cs typeface="+mj-cs"/>
              </a:rPr>
              <a:t>abschätzen</a:t>
            </a:r>
            <a:endParaRPr lang="en-US" sz="3600" dirty="0" smtClean="0">
              <a:cs typeface="+mj-cs"/>
            </a:endParaRP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47150" cy="55213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u="sng" dirty="0" err="1" smtClean="0">
                <a:solidFill>
                  <a:schemeClr val="bg2"/>
                </a:solidFill>
                <a:cs typeface="+mn-cs"/>
              </a:rPr>
              <a:t>Aufgabe</a:t>
            </a:r>
            <a:r>
              <a:rPr lang="en-US" u="sng" dirty="0" smtClean="0">
                <a:solidFill>
                  <a:schemeClr val="bg2"/>
                </a:solidFill>
                <a:cs typeface="+mn-cs"/>
              </a:rPr>
              <a:t>: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Finde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Anzahl</a:t>
            </a:r>
            <a:r>
              <a:rPr lang="en-US" dirty="0" smtClean="0">
                <a:cs typeface="+mn-cs"/>
              </a:rPr>
              <a:t> der </a:t>
            </a:r>
            <a:r>
              <a:rPr lang="en-US" dirty="0" err="1" smtClean="0">
                <a:cs typeface="+mn-cs"/>
              </a:rPr>
              <a:t>verschiedenen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Werte</a:t>
            </a:r>
            <a:r>
              <a:rPr lang="en-US" dirty="0" smtClean="0">
                <a:cs typeface="+mn-cs"/>
              </a:rPr>
              <a:t> in </a:t>
            </a:r>
            <a:r>
              <a:rPr lang="en-US" dirty="0" err="1" smtClean="0">
                <a:cs typeface="+mn-cs"/>
              </a:rPr>
              <a:t>einem</a:t>
            </a:r>
            <a:r>
              <a:rPr lang="en-US" dirty="0" smtClean="0">
                <a:cs typeface="+mn-cs"/>
              </a:rPr>
              <a:t> Storm von </a:t>
            </a:r>
            <a:r>
              <a:rPr lang="en-US" dirty="0" err="1" smtClean="0">
                <a:cs typeface="+mn-cs"/>
              </a:rPr>
              <a:t>Werten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aus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[1,...,N] </a:t>
            </a:r>
            <a:r>
              <a:rPr lang="en-US" dirty="0"/>
              <a:t>(</a:t>
            </a:r>
            <a:r>
              <a:rPr lang="en-US" b="1" dirty="0">
                <a:solidFill>
                  <a:schemeClr val="bg2"/>
                </a:solidFill>
                <a:latin typeface="Courier New" charset="0"/>
              </a:rPr>
              <a:t>count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  <a:latin typeface="Courier New" charset="0"/>
              </a:rPr>
              <a:t>distinct</a:t>
            </a:r>
            <a:r>
              <a:rPr lang="en-US" dirty="0"/>
              <a:t>)</a:t>
            </a:r>
            <a:endParaRPr lang="en-US" dirty="0" smtClean="0">
              <a:solidFill>
                <a:schemeClr val="bg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Statistik</a:t>
            </a:r>
            <a:r>
              <a:rPr lang="en-US" dirty="0" smtClean="0"/>
              <a:t>: </a:t>
            </a:r>
            <a:r>
              <a:rPr lang="en-US" dirty="0" err="1" smtClean="0"/>
              <a:t>Anzahl</a:t>
            </a:r>
            <a:r>
              <a:rPr lang="en-US" dirty="0" smtClean="0"/>
              <a:t> von </a:t>
            </a:r>
            <a:r>
              <a:rPr lang="en-US" dirty="0" err="1" smtClean="0"/>
              <a:t>Arten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Klassen</a:t>
            </a:r>
            <a:r>
              <a:rPr lang="en-US" dirty="0" smtClean="0"/>
              <a:t> in Population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Informatik</a:t>
            </a:r>
            <a:r>
              <a:rPr lang="en-US" dirty="0" smtClean="0"/>
              <a:t>: </a:t>
            </a:r>
            <a:r>
              <a:rPr lang="en-US" dirty="0" err="1" smtClean="0"/>
              <a:t>Anfrageoptimierung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i="1" dirty="0" err="1" smtClean="0"/>
              <a:t>Netzwerkbeobachtung</a:t>
            </a:r>
            <a:r>
              <a:rPr lang="en-US" i="1" dirty="0" smtClean="0"/>
              <a:t>:</a:t>
            </a:r>
            <a:r>
              <a:rPr lang="en-US" dirty="0" smtClean="0"/>
              <a:t>  IP-</a:t>
            </a:r>
            <a:r>
              <a:rPr lang="en-US" dirty="0" err="1" smtClean="0"/>
              <a:t>Adressen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unterschiedlichem</a:t>
            </a:r>
            <a:r>
              <a:rPr lang="en-US" dirty="0" smtClean="0"/>
              <a:t> </a:t>
            </a:r>
            <a:r>
              <a:rPr lang="en-US" dirty="0" err="1" smtClean="0"/>
              <a:t>Ziel</a:t>
            </a:r>
            <a:r>
              <a:rPr lang="en-US" dirty="0" smtClean="0"/>
              <a:t>, </a:t>
            </a:r>
            <a:r>
              <a:rPr lang="en-US" dirty="0" err="1" smtClean="0"/>
              <a:t>Quelle</a:t>
            </a:r>
            <a:r>
              <a:rPr lang="en-US" dirty="0" smtClean="0"/>
              <a:t>/</a:t>
            </a:r>
            <a:r>
              <a:rPr lang="en-US" dirty="0" err="1" smtClean="0"/>
              <a:t>Ziel-Paare</a:t>
            </a:r>
            <a:r>
              <a:rPr lang="en-US" dirty="0" smtClean="0"/>
              <a:t>, </a:t>
            </a:r>
            <a:r>
              <a:rPr lang="en-US" dirty="0" err="1" smtClean="0"/>
              <a:t>angeforderte</a:t>
            </a:r>
            <a:r>
              <a:rPr lang="en-US" dirty="0" smtClean="0"/>
              <a:t> URLs </a:t>
            </a:r>
            <a:r>
              <a:rPr lang="en-US" dirty="0" err="1" smtClean="0"/>
              <a:t>usw</a:t>
            </a:r>
            <a:endParaRPr lang="en-US" dirty="0" smtClean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err="1" smtClean="0">
                <a:cs typeface="+mn-cs"/>
              </a:rPr>
              <a:t>Beispiel</a:t>
            </a:r>
            <a:r>
              <a:rPr lang="en-US" dirty="0" smtClean="0">
                <a:cs typeface="+mn-cs"/>
              </a:rPr>
              <a:t> (N=64)</a:t>
            </a: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5000"/>
              </a:lnSpc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err="1" smtClean="0">
                <a:solidFill>
                  <a:srgbClr val="000000"/>
                </a:solidFill>
                <a:cs typeface="+mn-cs"/>
              </a:rPr>
              <a:t>Schwierig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mit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CM (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gedacht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Multimengen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grpSp>
        <p:nvGrpSpPr>
          <p:cNvPr id="72709" name="Group 4"/>
          <p:cNvGrpSpPr>
            <a:grpSpLocks/>
          </p:cNvGrpSpPr>
          <p:nvPr/>
        </p:nvGrpSpPr>
        <p:grpSpPr bwMode="auto">
          <a:xfrm>
            <a:off x="2819402" y="3827463"/>
            <a:ext cx="6172201" cy="427037"/>
            <a:chOff x="968" y="2267"/>
            <a:chExt cx="3888" cy="269"/>
          </a:xfrm>
        </p:grpSpPr>
        <p:sp>
          <p:nvSpPr>
            <p:cNvPr id="850949" name="Text Box 5"/>
            <p:cNvSpPr txBox="1">
              <a:spLocks noChangeArrowheads="1"/>
            </p:cNvSpPr>
            <p:nvPr/>
          </p:nvSpPr>
          <p:spPr bwMode="auto">
            <a:xfrm>
              <a:off x="968" y="2267"/>
              <a:ext cx="38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 dirty="0" err="1" smtClean="0">
                  <a:solidFill>
                    <a:schemeClr val="tx2"/>
                  </a:solidFill>
                  <a:latin typeface="Comic Sans MS" charset="0"/>
                  <a:cs typeface="+mn-cs"/>
                </a:rPr>
                <a:t>Datenstrom</a:t>
              </a:r>
              <a:r>
                <a:rPr lang="en-US" sz="2000" b="0" dirty="0" smtClean="0">
                  <a:solidFill>
                    <a:schemeClr val="tx2"/>
                  </a:solidFill>
                  <a:latin typeface="Comic Sans MS" charset="0"/>
                  <a:cs typeface="+mn-cs"/>
                </a:rPr>
                <a:t>:  </a:t>
              </a:r>
              <a:r>
                <a:rPr lang="en-US" sz="2000" b="0" dirty="0">
                  <a:solidFill>
                    <a:srgbClr val="CC3300"/>
                  </a:solidFill>
                  <a:latin typeface="Comic Sans MS" charset="0"/>
                  <a:cs typeface="+mn-cs"/>
                </a:rPr>
                <a:t>3   2   5   3   2   1   7   5   1   2   3   7</a:t>
              </a:r>
            </a:p>
          </p:txBody>
        </p:sp>
        <p:sp>
          <p:nvSpPr>
            <p:cNvPr id="850950" name="Rectangle 6"/>
            <p:cNvSpPr>
              <a:spLocks noChangeArrowheads="1"/>
            </p:cNvSpPr>
            <p:nvPr/>
          </p:nvSpPr>
          <p:spPr bwMode="auto">
            <a:xfrm>
              <a:off x="2032" y="2272"/>
              <a:ext cx="2824" cy="264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50951" name="Text Box 7"/>
          <p:cNvSpPr txBox="1">
            <a:spLocks noChangeArrowheads="1"/>
          </p:cNvSpPr>
          <p:nvPr/>
        </p:nvSpPr>
        <p:spPr bwMode="auto">
          <a:xfrm>
            <a:off x="4499992" y="4343400"/>
            <a:ext cx="447934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000" b="0" i="1" dirty="0" err="1" smtClean="0">
                <a:solidFill>
                  <a:schemeClr val="tx2"/>
                </a:solidFill>
                <a:latin typeface="Comic Sans MS" charset="0"/>
                <a:cs typeface="+mn-cs"/>
              </a:rPr>
              <a:t>Anzahl</a:t>
            </a:r>
            <a:r>
              <a:rPr lang="en-US" sz="2000" b="0" i="1" dirty="0" smtClean="0">
                <a:solidFill>
                  <a:schemeClr val="tx2"/>
                </a:solidFill>
                <a:latin typeface="Comic Sans MS" charset="0"/>
                <a:cs typeface="+mn-cs"/>
              </a:rPr>
              <a:t> der </a:t>
            </a:r>
            <a:r>
              <a:rPr lang="en-US" sz="2000" b="0" i="1" dirty="0" err="1" smtClean="0">
                <a:solidFill>
                  <a:schemeClr val="tx2"/>
                </a:solidFill>
                <a:latin typeface="Comic Sans MS" charset="0"/>
                <a:cs typeface="+mn-cs"/>
              </a:rPr>
              <a:t>verschiedene</a:t>
            </a:r>
            <a:r>
              <a:rPr lang="en-US" sz="2000" b="0" i="1" dirty="0" smtClean="0">
                <a:solidFill>
                  <a:schemeClr val="tx2"/>
                </a:solidFill>
                <a:latin typeface="Comic Sans MS" charset="0"/>
                <a:cs typeface="+mn-cs"/>
              </a:rPr>
              <a:t> </a:t>
            </a:r>
            <a:r>
              <a:rPr lang="en-US" sz="2000" b="0" i="1" dirty="0" err="1" smtClean="0">
                <a:solidFill>
                  <a:schemeClr val="tx2"/>
                </a:solidFill>
                <a:latin typeface="Comic Sans MS" charset="0"/>
                <a:cs typeface="+mn-cs"/>
              </a:rPr>
              <a:t>Werte</a:t>
            </a:r>
            <a:r>
              <a:rPr lang="en-US" sz="2000" b="0" i="1" dirty="0" smtClean="0">
                <a:solidFill>
                  <a:schemeClr val="tx2"/>
                </a:solidFill>
                <a:latin typeface="Comic Sans MS" charset="0"/>
                <a:cs typeface="+mn-cs"/>
              </a:rPr>
              <a:t>:  </a:t>
            </a:r>
            <a:r>
              <a:rPr lang="en-US" sz="2000" b="0" i="1" dirty="0">
                <a:solidFill>
                  <a:schemeClr val="tx2"/>
                </a:solidFill>
                <a:latin typeface="Comic Sans MS" charset="0"/>
                <a:cs typeface="+mn-cs"/>
              </a:rPr>
              <a:t>5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8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Text Box 2"/>
          <p:cNvSpPr txBox="1">
            <a:spLocks noChangeArrowheads="1"/>
          </p:cNvSpPr>
          <p:nvPr/>
        </p:nvSpPr>
        <p:spPr bwMode="auto">
          <a:xfrm>
            <a:off x="6820991" y="5095619"/>
            <a:ext cx="325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FM-</a:t>
            </a:r>
            <a:r>
              <a:rPr lang="en-US" dirty="0" err="1" smtClean="0">
                <a:cs typeface="+mj-cs"/>
              </a:rPr>
              <a:t>Skizzen</a:t>
            </a:r>
            <a:r>
              <a:rPr lang="en-US" dirty="0" smtClean="0">
                <a:cs typeface="+mj-cs"/>
              </a:rPr>
              <a:t> </a:t>
            </a:r>
            <a:r>
              <a:rPr lang="en-US" sz="2800" dirty="0" smtClean="0">
                <a:cs typeface="+mj-cs"/>
              </a:rPr>
              <a:t>[</a:t>
            </a:r>
            <a:r>
              <a:rPr lang="en-US" sz="2800" dirty="0" err="1" smtClean="0">
                <a:cs typeface="+mj-cs"/>
              </a:rPr>
              <a:t>Flajolet</a:t>
            </a:r>
            <a:r>
              <a:rPr lang="en-US" sz="2800" dirty="0" smtClean="0">
                <a:cs typeface="+mj-cs"/>
              </a:rPr>
              <a:t>, Martin</a:t>
            </a:r>
            <a:r>
              <a:rPr lang="ja-JP" altLang="en-US" sz="2800" dirty="0" smtClean="0">
                <a:latin typeface="Arial"/>
                <a:cs typeface="+mj-cs"/>
              </a:rPr>
              <a:t>’</a:t>
            </a:r>
            <a:r>
              <a:rPr lang="en-US" sz="2800" dirty="0" smtClean="0">
                <a:cs typeface="+mj-cs"/>
              </a:rPr>
              <a:t>85]</a:t>
            </a:r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13199"/>
            <a:ext cx="843528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Hashfunktion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Abbildung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Eingabeelementen</a:t>
            </a:r>
            <a:r>
              <a:rPr lang="en-US" dirty="0" smtClean="0">
                <a:cs typeface="+mn-cs"/>
              </a:rPr>
              <a:t> auf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Wahrscheinlichkeit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cs typeface="+mn-cs"/>
              </a:rPr>
              <a:t>-i</a:t>
            </a:r>
            <a:endParaRPr lang="en-US" dirty="0" smtClean="0">
              <a:solidFill>
                <a:schemeClr val="bg2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also </a:t>
            </a:r>
            <a:r>
              <a:rPr lang="en-US" dirty="0" err="1" smtClean="0">
                <a:solidFill>
                  <a:schemeClr val="bg2"/>
                </a:solidFill>
              </a:rPr>
              <a:t>Pr</a:t>
            </a:r>
            <a:r>
              <a:rPr lang="en-US" dirty="0" smtClean="0">
                <a:solidFill>
                  <a:schemeClr val="bg2"/>
                </a:solidFill>
              </a:rPr>
              <a:t>[h(x) = 1] = ½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2"/>
                </a:solidFill>
              </a:rPr>
              <a:t>Pr</a:t>
            </a:r>
            <a:r>
              <a:rPr lang="en-US" dirty="0" smtClean="0">
                <a:solidFill>
                  <a:schemeClr val="bg2"/>
                </a:solidFill>
              </a:rPr>
              <a:t>[h(x) = 2] = ¼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2"/>
                </a:solidFill>
              </a:rPr>
              <a:t>Pr</a:t>
            </a:r>
            <a:r>
              <a:rPr lang="en-US" dirty="0" smtClean="0">
                <a:solidFill>
                  <a:schemeClr val="bg2"/>
                </a:solidFill>
              </a:rPr>
              <a:t>[h(x)=3] = 1/8</a:t>
            </a:r>
            <a:r>
              <a:rPr lang="en-US" dirty="0" smtClean="0"/>
              <a:t> …</a:t>
            </a:r>
          </a:p>
          <a:p>
            <a:pPr lvl="1" eaLnBrk="1" hangingPunct="1">
              <a:defRPr/>
            </a:pPr>
            <a:r>
              <a:rPr lang="en-US" dirty="0" err="1" smtClean="0"/>
              <a:t>Konstruiere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h()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gleichverteilter</a:t>
            </a:r>
            <a:r>
              <a:rPr lang="en-US" dirty="0" smtClean="0"/>
              <a:t> </a:t>
            </a:r>
            <a:r>
              <a:rPr lang="en-US" dirty="0" err="1" smtClean="0"/>
              <a:t>Hashfunktion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Zählen</a:t>
            </a:r>
            <a:r>
              <a:rPr lang="en-US" dirty="0" smtClean="0"/>
              <a:t> der Null am </a:t>
            </a:r>
            <a:r>
              <a:rPr lang="en-US" dirty="0" err="1" smtClean="0"/>
              <a:t>Ende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Aufbau</a:t>
            </a:r>
            <a:r>
              <a:rPr lang="en-US" dirty="0" smtClean="0">
                <a:cs typeface="+mn-cs"/>
              </a:rPr>
              <a:t> FM-</a:t>
            </a:r>
            <a:r>
              <a:rPr lang="en-US" dirty="0" err="1" smtClean="0">
                <a:cs typeface="+mn-cs"/>
              </a:rPr>
              <a:t>Skizze</a:t>
            </a:r>
            <a:r>
              <a:rPr lang="en-US" dirty="0" smtClean="0">
                <a:cs typeface="+mn-cs"/>
              </a:rPr>
              <a:t>=  </a:t>
            </a:r>
            <a:r>
              <a:rPr lang="en-US" dirty="0" err="1" smtClean="0">
                <a:cs typeface="+mn-cs"/>
              </a:rPr>
              <a:t>Bitfeld</a:t>
            </a:r>
            <a:r>
              <a:rPr lang="en-US" dirty="0" smtClean="0">
                <a:cs typeface="+mn-cs"/>
              </a:rPr>
              <a:t> von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L = log N</a:t>
            </a:r>
            <a:r>
              <a:rPr lang="en-US" dirty="0" smtClean="0">
                <a:cs typeface="+mn-cs"/>
              </a:rPr>
              <a:t> Bits </a:t>
            </a:r>
          </a:p>
          <a:p>
            <a:pPr lvl="1" eaLnBrk="1" hangingPunct="1">
              <a:defRPr/>
            </a:pPr>
            <a:r>
              <a:rPr lang="en-US" dirty="0" err="1" smtClean="0"/>
              <a:t>Initialisiere</a:t>
            </a:r>
            <a:r>
              <a:rPr lang="en-US" dirty="0" smtClean="0"/>
              <a:t> </a:t>
            </a:r>
            <a:r>
              <a:rPr lang="en-US" dirty="0" err="1" smtClean="0"/>
              <a:t>Bitfelder</a:t>
            </a:r>
            <a:r>
              <a:rPr lang="en-US" dirty="0" smtClean="0"/>
              <a:t> of 0</a:t>
            </a:r>
          </a:p>
          <a:p>
            <a:pPr lvl="1" eaLnBrk="1" hangingPunct="1">
              <a:defRPr/>
            </a:pP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neuen</a:t>
            </a:r>
            <a:r>
              <a:rPr lang="en-US" dirty="0" smtClean="0"/>
              <a:t> Wert </a:t>
            </a:r>
            <a:r>
              <a:rPr lang="en-US" dirty="0" smtClean="0">
                <a:solidFill>
                  <a:schemeClr val="bg2"/>
                </a:solidFill>
              </a:rPr>
              <a:t>x</a:t>
            </a:r>
            <a:r>
              <a:rPr lang="en-US" dirty="0" smtClean="0"/>
              <a:t>, </a:t>
            </a:r>
            <a:r>
              <a:rPr lang="en-US" dirty="0" err="1" smtClean="0"/>
              <a:t>setze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FM[h(x)] = 1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851973" name="Text Box 5"/>
          <p:cNvSpPr txBox="1">
            <a:spLocks noChangeArrowheads="1"/>
          </p:cNvSpPr>
          <p:nvPr/>
        </p:nvSpPr>
        <p:spPr bwMode="auto">
          <a:xfrm>
            <a:off x="1652091" y="5076569"/>
            <a:ext cx="73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x = 5</a:t>
            </a:r>
          </a:p>
        </p:txBody>
      </p:sp>
      <p:grpSp>
        <p:nvGrpSpPr>
          <p:cNvPr id="851974" name="Group 6"/>
          <p:cNvGrpSpPr>
            <a:grpSpLocks/>
          </p:cNvGrpSpPr>
          <p:nvPr/>
        </p:nvGrpSpPr>
        <p:grpSpPr bwMode="auto">
          <a:xfrm>
            <a:off x="2696666" y="5076569"/>
            <a:ext cx="1925637" cy="396875"/>
            <a:chOff x="1968" y="2479"/>
            <a:chExt cx="1213" cy="250"/>
          </a:xfrm>
        </p:grpSpPr>
        <p:sp>
          <p:nvSpPr>
            <p:cNvPr id="851975" name="Text Box 7"/>
            <p:cNvSpPr txBox="1">
              <a:spLocks noChangeArrowheads="1"/>
            </p:cNvSpPr>
            <p:nvPr/>
          </p:nvSpPr>
          <p:spPr bwMode="auto">
            <a:xfrm>
              <a:off x="2520" y="2479"/>
              <a:ext cx="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h(x) = 3</a:t>
              </a:r>
            </a:p>
          </p:txBody>
        </p:sp>
        <p:sp>
          <p:nvSpPr>
            <p:cNvPr id="851976" name="Line 8"/>
            <p:cNvSpPr>
              <a:spLocks noChangeShapeType="1"/>
            </p:cNvSpPr>
            <p:nvPr/>
          </p:nvSpPr>
          <p:spPr bwMode="auto">
            <a:xfrm>
              <a:off x="1968" y="2608"/>
              <a:ext cx="36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73736" name="Group 9"/>
          <p:cNvGrpSpPr>
            <a:grpSpLocks/>
          </p:cNvGrpSpPr>
          <p:nvPr/>
        </p:nvGrpSpPr>
        <p:grpSpPr bwMode="auto">
          <a:xfrm>
            <a:off x="5411291" y="5049582"/>
            <a:ext cx="2832100" cy="508000"/>
            <a:chOff x="1056" y="3096"/>
            <a:chExt cx="1784" cy="320"/>
          </a:xfrm>
        </p:grpSpPr>
        <p:sp>
          <p:nvSpPr>
            <p:cNvPr id="851978" name="Rectangle 10"/>
            <p:cNvSpPr>
              <a:spLocks noChangeArrowheads="1"/>
            </p:cNvSpPr>
            <p:nvPr/>
          </p:nvSpPr>
          <p:spPr bwMode="auto">
            <a:xfrm>
              <a:off x="1056" y="3096"/>
              <a:ext cx="1784" cy="31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1979" name="Line 11"/>
            <p:cNvSpPr>
              <a:spLocks noChangeShapeType="1"/>
            </p:cNvSpPr>
            <p:nvPr/>
          </p:nvSpPr>
          <p:spPr bwMode="auto">
            <a:xfrm>
              <a:off x="1312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1980" name="Line 12"/>
            <p:cNvSpPr>
              <a:spLocks noChangeShapeType="1"/>
            </p:cNvSpPr>
            <p:nvPr/>
          </p:nvSpPr>
          <p:spPr bwMode="auto">
            <a:xfrm>
              <a:off x="1592" y="3104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1981" name="Line 13"/>
            <p:cNvSpPr>
              <a:spLocks noChangeShapeType="1"/>
            </p:cNvSpPr>
            <p:nvPr/>
          </p:nvSpPr>
          <p:spPr bwMode="auto">
            <a:xfrm>
              <a:off x="1896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1982" name="Line 14"/>
            <p:cNvSpPr>
              <a:spLocks noChangeShapeType="1"/>
            </p:cNvSpPr>
            <p:nvPr/>
          </p:nvSpPr>
          <p:spPr bwMode="auto">
            <a:xfrm>
              <a:off x="2184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1983" name="Line 15"/>
            <p:cNvSpPr>
              <a:spLocks noChangeShapeType="1"/>
            </p:cNvSpPr>
            <p:nvPr/>
          </p:nvSpPr>
          <p:spPr bwMode="auto">
            <a:xfrm>
              <a:off x="2488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51984" name="Text Box 16"/>
          <p:cNvSpPr txBox="1">
            <a:spLocks noChangeArrowheads="1"/>
          </p:cNvSpPr>
          <p:nvPr/>
        </p:nvSpPr>
        <p:spPr bwMode="auto">
          <a:xfrm>
            <a:off x="5443041" y="508609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1985" name="Text Box 17"/>
          <p:cNvSpPr txBox="1">
            <a:spLocks noChangeArrowheads="1"/>
          </p:cNvSpPr>
          <p:nvPr/>
        </p:nvSpPr>
        <p:spPr bwMode="auto">
          <a:xfrm>
            <a:off x="5862141" y="508609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1986" name="Text Box 18"/>
          <p:cNvSpPr txBox="1">
            <a:spLocks noChangeArrowheads="1"/>
          </p:cNvSpPr>
          <p:nvPr/>
        </p:nvSpPr>
        <p:spPr bwMode="auto">
          <a:xfrm>
            <a:off x="6319341" y="509879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7805241" y="509879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1988" name="Text Box 20"/>
          <p:cNvSpPr txBox="1">
            <a:spLocks noChangeArrowheads="1"/>
          </p:cNvSpPr>
          <p:nvPr/>
        </p:nvSpPr>
        <p:spPr bwMode="auto">
          <a:xfrm>
            <a:off x="7259141" y="509879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6813053" y="5108319"/>
            <a:ext cx="3254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004061" y="5733794"/>
            <a:ext cx="1254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2"/>
                </a:solidFill>
                <a:cs typeface="+mn-cs"/>
              </a:rPr>
              <a:t>FM </a:t>
            </a:r>
            <a:r>
              <a:rPr lang="en-US" sz="2000" dirty="0" err="1" smtClean="0">
                <a:solidFill>
                  <a:schemeClr val="bg2"/>
                </a:solidFill>
                <a:cs typeface="+mn-cs"/>
              </a:rPr>
              <a:t>Bitfeld</a:t>
            </a:r>
            <a:endParaRPr lang="en-US" sz="20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851991" name="AutoShape 23"/>
          <p:cNvSpPr>
            <a:spLocks noChangeArrowheads="1"/>
          </p:cNvSpPr>
          <p:nvPr/>
        </p:nvSpPr>
        <p:spPr bwMode="auto">
          <a:xfrm>
            <a:off x="4242891" y="5455982"/>
            <a:ext cx="3182937" cy="504825"/>
          </a:xfrm>
          <a:prstGeom prst="curvedUpArrow">
            <a:avLst>
              <a:gd name="adj1" fmla="val 40574"/>
              <a:gd name="adj2" fmla="val 166675"/>
              <a:gd name="adj3" fmla="val 33333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51992" name="Text Box 24"/>
          <p:cNvSpPr txBox="1">
            <a:spLocks noChangeArrowheads="1"/>
          </p:cNvSpPr>
          <p:nvPr/>
        </p:nvSpPr>
        <p:spPr bwMode="auto">
          <a:xfrm>
            <a:off x="5322391" y="4666994"/>
            <a:ext cx="2882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2"/>
                </a:solidFill>
                <a:cs typeface="+mn-cs"/>
              </a:rPr>
              <a:t>6      5     4     3     2      1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81</a:t>
            </a:fld>
            <a:endParaRPr lang="en-US" dirty="0"/>
          </a:p>
        </p:txBody>
      </p:sp>
      <p:sp>
        <p:nvSpPr>
          <p:cNvPr id="2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179512" y="5509681"/>
            <a:ext cx="3600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P. </a:t>
            </a:r>
            <a:r>
              <a:rPr lang="de-DE" sz="1100" dirty="0" err="1">
                <a:solidFill>
                  <a:srgbClr val="0000FF"/>
                </a:solidFill>
              </a:rPr>
              <a:t>Flajolet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G. N. Martin. </a:t>
            </a:r>
            <a:r>
              <a:rPr lang="de-DE" sz="1100" dirty="0" err="1">
                <a:solidFill>
                  <a:srgbClr val="0000FF"/>
                </a:solidFill>
              </a:rPr>
              <a:t>Probabilistic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counting</a:t>
            </a:r>
            <a:r>
              <a:rPr lang="de-DE" sz="1100" dirty="0">
                <a:solidFill>
                  <a:srgbClr val="0000FF"/>
                </a:solidFill>
              </a:rPr>
              <a:t>. In IEEE Conference on </a:t>
            </a:r>
            <a:r>
              <a:rPr lang="de-DE" sz="1100" dirty="0" err="1">
                <a:solidFill>
                  <a:srgbClr val="0000FF"/>
                </a:solidFill>
              </a:rPr>
              <a:t>Foundations</a:t>
            </a:r>
            <a:r>
              <a:rPr lang="de-DE" sz="1100" dirty="0">
                <a:solidFill>
                  <a:srgbClr val="0000FF"/>
                </a:solidFill>
              </a:rPr>
              <a:t> of Computer Science, </a:t>
            </a:r>
            <a:r>
              <a:rPr lang="de-DE" sz="1100" dirty="0" err="1">
                <a:solidFill>
                  <a:srgbClr val="0000FF"/>
                </a:solidFill>
              </a:rPr>
              <a:t>pages</a:t>
            </a:r>
            <a:r>
              <a:rPr lang="de-DE" sz="1100" dirty="0">
                <a:solidFill>
                  <a:srgbClr val="0000FF"/>
                </a:solidFill>
              </a:rPr>
              <a:t> 76–82, 1983. Journal </a:t>
            </a:r>
            <a:r>
              <a:rPr lang="de-DE" sz="1100" dirty="0" err="1">
                <a:solidFill>
                  <a:srgbClr val="0000FF"/>
                </a:solidFill>
              </a:rPr>
              <a:t>version</a:t>
            </a:r>
            <a:r>
              <a:rPr lang="de-DE" sz="1100" dirty="0">
                <a:solidFill>
                  <a:srgbClr val="0000FF"/>
                </a:solidFill>
              </a:rPr>
              <a:t> in Journal of Computer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System </a:t>
            </a:r>
            <a:r>
              <a:rPr lang="de-DE" sz="1100" dirty="0" err="1">
                <a:solidFill>
                  <a:srgbClr val="0000FF"/>
                </a:solidFill>
              </a:rPr>
              <a:t>Sciences</a:t>
            </a:r>
            <a:r>
              <a:rPr lang="de-DE" sz="1100" dirty="0">
                <a:solidFill>
                  <a:srgbClr val="0000FF"/>
                </a:solidFill>
              </a:rPr>
              <a:t>, 31:182–209,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  <a:r>
              <a:rPr lang="de-DE" sz="1100" dirty="0">
                <a:solidFill>
                  <a:srgbClr val="0000FF"/>
                </a:solidFill>
              </a:rPr>
              <a:t>.</a:t>
            </a:r>
          </a:p>
          <a:p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1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3" grpId="0" autoUpdateAnimBg="0"/>
      <p:bldP spid="851989" grpId="0" animBg="1"/>
      <p:bldP spid="85199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FM-</a:t>
            </a:r>
            <a:r>
              <a:rPr lang="en-US" dirty="0" err="1" smtClean="0">
                <a:cs typeface="+mj-cs"/>
              </a:rPr>
              <a:t>Skizzen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Analyse</a:t>
            </a:r>
            <a:endParaRPr lang="en-US" dirty="0" smtClean="0">
              <a:cs typeface="+mj-cs"/>
            </a:endParaRP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5096"/>
            <a:ext cx="8534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Bei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d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verschiedenen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Werten</a:t>
            </a:r>
            <a:r>
              <a:rPr lang="en-US" sz="2400" dirty="0" smtClean="0">
                <a:cs typeface="+mn-cs"/>
              </a:rPr>
              <a:t>, </a:t>
            </a:r>
            <a:r>
              <a:rPr lang="en-US" sz="2400" dirty="0" err="1" smtClean="0">
                <a:cs typeface="+mn-cs"/>
              </a:rPr>
              <a:t>erwarte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d/2</a:t>
            </a:r>
            <a:r>
              <a:rPr lang="en-US" sz="2400" dirty="0" smtClean="0">
                <a:cs typeface="+mn-cs"/>
              </a:rPr>
              <a:t> in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FM[1]</a:t>
            </a:r>
            <a:r>
              <a:rPr lang="en-US" sz="2400" dirty="0" smtClean="0">
                <a:cs typeface="+mn-cs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d/4</a:t>
            </a:r>
            <a:r>
              <a:rPr lang="en-US" sz="2400" dirty="0" smtClean="0">
                <a:cs typeface="+mn-cs"/>
              </a:rPr>
              <a:t> in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FM[2]…</a:t>
            </a:r>
            <a:r>
              <a:rPr lang="en-US" sz="2400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000" dirty="0" err="1" smtClean="0"/>
              <a:t>Sei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R</a:t>
            </a:r>
            <a:r>
              <a:rPr lang="en-US" sz="2000" dirty="0" smtClean="0"/>
              <a:t> = Position der </a:t>
            </a:r>
            <a:r>
              <a:rPr lang="en-US" sz="2000" dirty="0" err="1" smtClean="0"/>
              <a:t>rechtesten</a:t>
            </a:r>
            <a:r>
              <a:rPr lang="en-US" sz="2000" dirty="0" smtClean="0"/>
              <a:t> 0 in FM, </a:t>
            </a:r>
            <a:r>
              <a:rPr lang="en-US" sz="2000" dirty="0" err="1" smtClean="0"/>
              <a:t>Indikator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log(d)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US" sz="1800" dirty="0"/>
              <a:t>[FM85] </a:t>
            </a:r>
            <a:r>
              <a:rPr lang="en-US" sz="1800" dirty="0" err="1" smtClean="0"/>
              <a:t>zeigen</a:t>
            </a:r>
            <a:r>
              <a:rPr lang="en-US" sz="1800" dirty="0" smtClean="0"/>
              <a:t>, </a:t>
            </a:r>
            <a:r>
              <a:rPr lang="en-US" sz="1800" dirty="0" err="1" smtClean="0"/>
              <a:t>dass</a:t>
            </a:r>
            <a:r>
              <a:rPr lang="en-US" sz="1800" dirty="0" smtClean="0"/>
              <a:t> E</a:t>
            </a:r>
            <a:r>
              <a:rPr lang="en-US" sz="1800" dirty="0"/>
              <a:t>[R]  =                   ,  </a:t>
            </a:r>
            <a:r>
              <a:rPr lang="en-US" sz="1800" dirty="0" err="1" smtClean="0"/>
              <a:t>mit</a:t>
            </a:r>
            <a:endParaRPr lang="en-US" sz="1800" dirty="0"/>
          </a:p>
          <a:p>
            <a:pPr lvl="1" eaLnBrk="1" hangingPunct="1">
              <a:defRPr/>
            </a:pPr>
            <a:r>
              <a:rPr lang="en-US" sz="2000" dirty="0" err="1" smtClean="0"/>
              <a:t>Schätzung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d = c2</a:t>
            </a:r>
            <a:r>
              <a:rPr lang="en-US" sz="2000" baseline="30000" dirty="0" smtClean="0">
                <a:solidFill>
                  <a:schemeClr val="bg2"/>
                </a:solidFill>
              </a:rPr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Skalierungskonstante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c </a:t>
            </a:r>
            <a:r>
              <a:rPr lang="en-US" sz="2000" dirty="0" smtClean="0">
                <a:solidFill>
                  <a:schemeClr val="bg2"/>
                </a:solidFill>
                <a:latin typeface="Arial Unicode MS" charset="0"/>
                <a:cs typeface="Arial Unicode MS" charset="0"/>
              </a:rPr>
              <a:t>≈</a:t>
            </a:r>
            <a:r>
              <a:rPr lang="en-US" sz="2000" dirty="0" smtClean="0">
                <a:solidFill>
                  <a:schemeClr val="bg2"/>
                </a:solidFill>
              </a:rPr>
              <a:t> 1.3</a:t>
            </a:r>
          </a:p>
          <a:p>
            <a:pPr lvl="1" eaLnBrk="1" hangingPunct="1">
              <a:defRPr/>
            </a:pPr>
            <a:r>
              <a:rPr lang="en-US" sz="2000" dirty="0" err="1" smtClean="0"/>
              <a:t>Mittelung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verschiedenen</a:t>
            </a:r>
            <a:r>
              <a:rPr lang="en-US" sz="2000" dirty="0" smtClean="0"/>
              <a:t> </a:t>
            </a:r>
            <a:r>
              <a:rPr lang="en-US" sz="2000" dirty="0" err="1" smtClean="0"/>
              <a:t>Hashfunktionen</a:t>
            </a:r>
            <a:r>
              <a:rPr lang="en-US" sz="2000" dirty="0" smtClean="0"/>
              <a:t> </a:t>
            </a:r>
            <a:r>
              <a:rPr lang="en-US" sz="2000" dirty="0" err="1" smtClean="0"/>
              <a:t>dient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Verbesserung</a:t>
            </a:r>
            <a:r>
              <a:rPr lang="en-US" sz="2000" dirty="0" smtClean="0"/>
              <a:t> des </a:t>
            </a:r>
            <a:r>
              <a:rPr lang="en-US" sz="2000" dirty="0" err="1" smtClean="0"/>
              <a:t>Ergebnisses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err="1" smtClean="0"/>
              <a:t>Wieviele</a:t>
            </a:r>
            <a:r>
              <a:rPr lang="en-US" sz="2000" dirty="0" smtClean="0"/>
              <a:t> </a:t>
            </a:r>
            <a:r>
              <a:rPr lang="en-US" sz="2000" dirty="0" err="1" smtClean="0"/>
              <a:t>Hashfunktionen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best. </a:t>
            </a:r>
            <a:r>
              <a:rPr lang="en-US" sz="2000" dirty="0" err="1" smtClean="0"/>
              <a:t>Anforderung</a:t>
            </a:r>
            <a:r>
              <a:rPr lang="en-US" sz="2000" dirty="0" smtClean="0"/>
              <a:t> </a:t>
            </a:r>
            <a:r>
              <a:rPr lang="en-US" sz="2000" dirty="0" err="1" smtClean="0"/>
              <a:t>benötigt</a:t>
            </a:r>
            <a:r>
              <a:rPr lang="en-US" sz="2000" dirty="0" smtClean="0"/>
              <a:t>?</a:t>
            </a:r>
          </a:p>
        </p:txBody>
      </p:sp>
      <p:sp>
        <p:nvSpPr>
          <p:cNvPr id="854020" name="Text Box 4"/>
          <p:cNvSpPr txBox="1">
            <a:spLocks noChangeArrowheads="1"/>
          </p:cNvSpPr>
          <p:nvPr/>
        </p:nvSpPr>
        <p:spPr bwMode="auto">
          <a:xfrm>
            <a:off x="3068638" y="3336925"/>
            <a:ext cx="243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0" dirty="0" smtClean="0">
                <a:solidFill>
                  <a:srgbClr val="CC3300"/>
                </a:solidFill>
                <a:cs typeface="+mn-cs"/>
              </a:rPr>
              <a:t>Rand von 0</a:t>
            </a:r>
            <a:r>
              <a:rPr lang="en-US" sz="2000" b="0" dirty="0">
                <a:solidFill>
                  <a:srgbClr val="CC3300"/>
                </a:solidFill>
                <a:cs typeface="+mn-cs"/>
              </a:rPr>
              <a:t>/</a:t>
            </a:r>
            <a:r>
              <a:rPr lang="en-US" sz="2000" b="0" dirty="0" smtClean="0">
                <a:solidFill>
                  <a:srgbClr val="CC3300"/>
                </a:solidFill>
                <a:cs typeface="+mn-cs"/>
              </a:rPr>
              <a:t>1-en </a:t>
            </a:r>
            <a:br>
              <a:rPr lang="en-US" sz="2000" b="0" dirty="0" smtClean="0">
                <a:solidFill>
                  <a:srgbClr val="CC3300"/>
                </a:solidFill>
                <a:cs typeface="+mn-cs"/>
              </a:rPr>
            </a:br>
            <a:r>
              <a:rPr lang="en-US" sz="2000" b="0" dirty="0" smtClean="0">
                <a:solidFill>
                  <a:srgbClr val="CC3300"/>
                </a:solidFill>
                <a:cs typeface="+mn-cs"/>
              </a:rPr>
              <a:t>um  </a:t>
            </a:r>
            <a:r>
              <a:rPr lang="en-US" sz="2000" b="0" dirty="0">
                <a:solidFill>
                  <a:srgbClr val="CC3300"/>
                </a:solidFill>
                <a:cs typeface="+mn-cs"/>
              </a:rPr>
              <a:t>log(d)</a:t>
            </a:r>
          </a:p>
        </p:txBody>
      </p:sp>
      <p:grpSp>
        <p:nvGrpSpPr>
          <p:cNvPr id="75782" name="Group 5"/>
          <p:cNvGrpSpPr>
            <a:grpSpLocks/>
          </p:cNvGrpSpPr>
          <p:nvPr/>
        </p:nvGrpSpPr>
        <p:grpSpPr bwMode="auto">
          <a:xfrm>
            <a:off x="325438" y="2678113"/>
            <a:ext cx="2832100" cy="508000"/>
            <a:chOff x="1056" y="3096"/>
            <a:chExt cx="1784" cy="320"/>
          </a:xfrm>
        </p:grpSpPr>
        <p:sp>
          <p:nvSpPr>
            <p:cNvPr id="854022" name="Rectangle 6"/>
            <p:cNvSpPr>
              <a:spLocks noChangeArrowheads="1"/>
            </p:cNvSpPr>
            <p:nvPr/>
          </p:nvSpPr>
          <p:spPr bwMode="auto">
            <a:xfrm>
              <a:off x="1056" y="3096"/>
              <a:ext cx="1784" cy="31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23" name="Line 7"/>
            <p:cNvSpPr>
              <a:spLocks noChangeShapeType="1"/>
            </p:cNvSpPr>
            <p:nvPr/>
          </p:nvSpPr>
          <p:spPr bwMode="auto">
            <a:xfrm>
              <a:off x="1312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24" name="Line 8"/>
            <p:cNvSpPr>
              <a:spLocks noChangeShapeType="1"/>
            </p:cNvSpPr>
            <p:nvPr/>
          </p:nvSpPr>
          <p:spPr bwMode="auto">
            <a:xfrm>
              <a:off x="1592" y="3104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25" name="Line 9"/>
            <p:cNvSpPr>
              <a:spLocks noChangeShapeType="1"/>
            </p:cNvSpPr>
            <p:nvPr/>
          </p:nvSpPr>
          <p:spPr bwMode="auto">
            <a:xfrm>
              <a:off x="1896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26" name="Line 10"/>
            <p:cNvSpPr>
              <a:spLocks noChangeShapeType="1"/>
            </p:cNvSpPr>
            <p:nvPr/>
          </p:nvSpPr>
          <p:spPr bwMode="auto">
            <a:xfrm>
              <a:off x="2184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27" name="Line 11"/>
            <p:cNvSpPr>
              <a:spLocks noChangeShapeType="1"/>
            </p:cNvSpPr>
            <p:nvPr/>
          </p:nvSpPr>
          <p:spPr bwMode="auto">
            <a:xfrm>
              <a:off x="2488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54028" name="Text Box 12"/>
          <p:cNvSpPr txBox="1">
            <a:spLocks noChangeArrowheads="1"/>
          </p:cNvSpPr>
          <p:nvPr/>
        </p:nvSpPr>
        <p:spPr bwMode="auto">
          <a:xfrm>
            <a:off x="382588" y="26892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29" name="Text Box 13"/>
          <p:cNvSpPr txBox="1">
            <a:spLocks noChangeArrowheads="1"/>
          </p:cNvSpPr>
          <p:nvPr/>
        </p:nvSpPr>
        <p:spPr bwMode="auto">
          <a:xfrm>
            <a:off x="801688" y="26765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30" name="Text Box 14"/>
          <p:cNvSpPr txBox="1">
            <a:spLocks noChangeArrowheads="1"/>
          </p:cNvSpPr>
          <p:nvPr/>
        </p:nvSpPr>
        <p:spPr bwMode="auto">
          <a:xfrm>
            <a:off x="1258888" y="27019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31" name="Text Box 15"/>
          <p:cNvSpPr txBox="1">
            <a:spLocks noChangeArrowheads="1"/>
          </p:cNvSpPr>
          <p:nvPr/>
        </p:nvSpPr>
        <p:spPr bwMode="auto">
          <a:xfrm>
            <a:off x="2198688" y="27019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32" name="Text Box 16"/>
          <p:cNvSpPr txBox="1">
            <a:spLocks noChangeArrowheads="1"/>
          </p:cNvSpPr>
          <p:nvPr/>
        </p:nvSpPr>
        <p:spPr bwMode="auto">
          <a:xfrm>
            <a:off x="1741488" y="26892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33" name="Text Box 17"/>
          <p:cNvSpPr txBox="1">
            <a:spLocks noChangeArrowheads="1"/>
          </p:cNvSpPr>
          <p:nvPr/>
        </p:nvSpPr>
        <p:spPr bwMode="auto">
          <a:xfrm>
            <a:off x="8397875" y="2740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34" name="Text Box 18"/>
          <p:cNvSpPr txBox="1">
            <a:spLocks noChangeArrowheads="1"/>
          </p:cNvSpPr>
          <p:nvPr/>
        </p:nvSpPr>
        <p:spPr bwMode="auto">
          <a:xfrm>
            <a:off x="6096000" y="21336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2"/>
                </a:solidFill>
                <a:cs typeface="+mn-cs"/>
              </a:rPr>
              <a:t>FM-</a:t>
            </a:r>
            <a:r>
              <a:rPr lang="en-US" sz="2000" dirty="0" err="1" smtClean="0">
                <a:solidFill>
                  <a:schemeClr val="bg2"/>
                </a:solidFill>
                <a:cs typeface="+mn-cs"/>
              </a:rPr>
              <a:t>Bitfeld</a:t>
            </a:r>
            <a:endParaRPr lang="en-US" sz="2000" dirty="0">
              <a:solidFill>
                <a:schemeClr val="bg2"/>
              </a:solidFill>
              <a:cs typeface="+mn-cs"/>
            </a:endParaRPr>
          </a:p>
        </p:txBody>
      </p:sp>
      <p:grpSp>
        <p:nvGrpSpPr>
          <p:cNvPr id="75790" name="Group 19"/>
          <p:cNvGrpSpPr>
            <a:grpSpLocks/>
          </p:cNvGrpSpPr>
          <p:nvPr/>
        </p:nvGrpSpPr>
        <p:grpSpPr bwMode="auto">
          <a:xfrm>
            <a:off x="3170238" y="2678113"/>
            <a:ext cx="2832100" cy="508000"/>
            <a:chOff x="1056" y="3096"/>
            <a:chExt cx="1784" cy="320"/>
          </a:xfrm>
        </p:grpSpPr>
        <p:sp>
          <p:nvSpPr>
            <p:cNvPr id="854036" name="Rectangle 20"/>
            <p:cNvSpPr>
              <a:spLocks noChangeArrowheads="1"/>
            </p:cNvSpPr>
            <p:nvPr/>
          </p:nvSpPr>
          <p:spPr bwMode="auto">
            <a:xfrm>
              <a:off x="1056" y="3096"/>
              <a:ext cx="1784" cy="31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37" name="Line 21"/>
            <p:cNvSpPr>
              <a:spLocks noChangeShapeType="1"/>
            </p:cNvSpPr>
            <p:nvPr/>
          </p:nvSpPr>
          <p:spPr bwMode="auto">
            <a:xfrm>
              <a:off x="1312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38" name="Line 22"/>
            <p:cNvSpPr>
              <a:spLocks noChangeShapeType="1"/>
            </p:cNvSpPr>
            <p:nvPr/>
          </p:nvSpPr>
          <p:spPr bwMode="auto">
            <a:xfrm>
              <a:off x="1592" y="3104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39" name="Line 23"/>
            <p:cNvSpPr>
              <a:spLocks noChangeShapeType="1"/>
            </p:cNvSpPr>
            <p:nvPr/>
          </p:nvSpPr>
          <p:spPr bwMode="auto">
            <a:xfrm>
              <a:off x="1896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40" name="Line 24"/>
            <p:cNvSpPr>
              <a:spLocks noChangeShapeType="1"/>
            </p:cNvSpPr>
            <p:nvPr/>
          </p:nvSpPr>
          <p:spPr bwMode="auto">
            <a:xfrm>
              <a:off x="2184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41" name="Line 25"/>
            <p:cNvSpPr>
              <a:spLocks noChangeShapeType="1"/>
            </p:cNvSpPr>
            <p:nvPr/>
          </p:nvSpPr>
          <p:spPr bwMode="auto">
            <a:xfrm>
              <a:off x="2488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75791" name="Group 26"/>
          <p:cNvGrpSpPr>
            <a:grpSpLocks/>
          </p:cNvGrpSpPr>
          <p:nvPr/>
        </p:nvGrpSpPr>
        <p:grpSpPr bwMode="auto">
          <a:xfrm>
            <a:off x="6002338" y="2678113"/>
            <a:ext cx="2832100" cy="508000"/>
            <a:chOff x="1056" y="3096"/>
            <a:chExt cx="1784" cy="320"/>
          </a:xfrm>
        </p:grpSpPr>
        <p:sp>
          <p:nvSpPr>
            <p:cNvPr id="854043" name="Rectangle 27"/>
            <p:cNvSpPr>
              <a:spLocks noChangeArrowheads="1"/>
            </p:cNvSpPr>
            <p:nvPr/>
          </p:nvSpPr>
          <p:spPr bwMode="auto">
            <a:xfrm>
              <a:off x="1056" y="3096"/>
              <a:ext cx="1784" cy="31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44" name="Line 28"/>
            <p:cNvSpPr>
              <a:spLocks noChangeShapeType="1"/>
            </p:cNvSpPr>
            <p:nvPr/>
          </p:nvSpPr>
          <p:spPr bwMode="auto">
            <a:xfrm>
              <a:off x="1312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45" name="Line 29"/>
            <p:cNvSpPr>
              <a:spLocks noChangeShapeType="1"/>
            </p:cNvSpPr>
            <p:nvPr/>
          </p:nvSpPr>
          <p:spPr bwMode="auto">
            <a:xfrm>
              <a:off x="1592" y="3104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46" name="Line 30"/>
            <p:cNvSpPr>
              <a:spLocks noChangeShapeType="1"/>
            </p:cNvSpPr>
            <p:nvPr/>
          </p:nvSpPr>
          <p:spPr bwMode="auto">
            <a:xfrm>
              <a:off x="1896" y="3096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47" name="Line 31"/>
            <p:cNvSpPr>
              <a:spLocks noChangeShapeType="1"/>
            </p:cNvSpPr>
            <p:nvPr/>
          </p:nvSpPr>
          <p:spPr bwMode="auto">
            <a:xfrm>
              <a:off x="2184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4048" name="Line 32"/>
            <p:cNvSpPr>
              <a:spLocks noChangeShapeType="1"/>
            </p:cNvSpPr>
            <p:nvPr/>
          </p:nvSpPr>
          <p:spPr bwMode="auto">
            <a:xfrm>
              <a:off x="2488" y="3112"/>
              <a:ext cx="0" cy="3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54049" name="Text Box 33"/>
          <p:cNvSpPr txBox="1">
            <a:spLocks noChangeArrowheads="1"/>
          </p:cNvSpPr>
          <p:nvPr/>
        </p:nvSpPr>
        <p:spPr bwMode="auto">
          <a:xfrm>
            <a:off x="2668588" y="27273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50" name="Text Box 34"/>
          <p:cNvSpPr txBox="1">
            <a:spLocks noChangeArrowheads="1"/>
          </p:cNvSpPr>
          <p:nvPr/>
        </p:nvSpPr>
        <p:spPr bwMode="auto">
          <a:xfrm>
            <a:off x="4560888" y="27146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51" name="Text Box 35"/>
          <p:cNvSpPr txBox="1">
            <a:spLocks noChangeArrowheads="1"/>
          </p:cNvSpPr>
          <p:nvPr/>
        </p:nvSpPr>
        <p:spPr bwMode="auto">
          <a:xfrm>
            <a:off x="3627438" y="2708275"/>
            <a:ext cx="37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0</a:t>
            </a:r>
          </a:p>
        </p:txBody>
      </p:sp>
      <p:sp>
        <p:nvSpPr>
          <p:cNvPr id="854052" name="Text Box 36"/>
          <p:cNvSpPr txBox="1">
            <a:spLocks noChangeArrowheads="1"/>
          </p:cNvSpPr>
          <p:nvPr/>
        </p:nvSpPr>
        <p:spPr bwMode="auto">
          <a:xfrm>
            <a:off x="7902575" y="2727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53" name="Text Box 37"/>
          <p:cNvSpPr txBox="1">
            <a:spLocks noChangeArrowheads="1"/>
          </p:cNvSpPr>
          <p:nvPr/>
        </p:nvSpPr>
        <p:spPr bwMode="auto">
          <a:xfrm>
            <a:off x="7432675" y="2727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54" name="Text Box 38"/>
          <p:cNvSpPr txBox="1">
            <a:spLocks noChangeArrowheads="1"/>
          </p:cNvSpPr>
          <p:nvPr/>
        </p:nvSpPr>
        <p:spPr bwMode="auto">
          <a:xfrm>
            <a:off x="6035675" y="27146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55" name="Text Box 39"/>
          <p:cNvSpPr txBox="1">
            <a:spLocks noChangeArrowheads="1"/>
          </p:cNvSpPr>
          <p:nvPr/>
        </p:nvSpPr>
        <p:spPr bwMode="auto">
          <a:xfrm>
            <a:off x="6467475" y="27146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56" name="Text Box 40"/>
          <p:cNvSpPr txBox="1">
            <a:spLocks noChangeArrowheads="1"/>
          </p:cNvSpPr>
          <p:nvPr/>
        </p:nvSpPr>
        <p:spPr bwMode="auto">
          <a:xfrm>
            <a:off x="6962775" y="27146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57" name="Text Box 41"/>
          <p:cNvSpPr txBox="1">
            <a:spLocks noChangeArrowheads="1"/>
          </p:cNvSpPr>
          <p:nvPr/>
        </p:nvSpPr>
        <p:spPr bwMode="auto">
          <a:xfrm>
            <a:off x="5553075" y="27019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58" name="Text Box 42"/>
          <p:cNvSpPr txBox="1">
            <a:spLocks noChangeArrowheads="1"/>
          </p:cNvSpPr>
          <p:nvPr/>
        </p:nvSpPr>
        <p:spPr bwMode="auto">
          <a:xfrm>
            <a:off x="5057775" y="27146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59" name="Text Box 43"/>
          <p:cNvSpPr txBox="1">
            <a:spLocks noChangeArrowheads="1"/>
          </p:cNvSpPr>
          <p:nvPr/>
        </p:nvSpPr>
        <p:spPr bwMode="auto">
          <a:xfrm>
            <a:off x="4079875" y="27019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60" name="Text Box 44"/>
          <p:cNvSpPr txBox="1">
            <a:spLocks noChangeArrowheads="1"/>
          </p:cNvSpPr>
          <p:nvPr/>
        </p:nvSpPr>
        <p:spPr bwMode="auto">
          <a:xfrm>
            <a:off x="3190875" y="26892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854061" name="AutoShape 45"/>
          <p:cNvSpPr>
            <a:spLocks/>
          </p:cNvSpPr>
          <p:nvPr/>
        </p:nvSpPr>
        <p:spPr bwMode="auto">
          <a:xfrm rot="5400000">
            <a:off x="1582738" y="1960563"/>
            <a:ext cx="266700" cy="2794000"/>
          </a:xfrm>
          <a:prstGeom prst="rightBrace">
            <a:avLst>
              <a:gd name="adj1" fmla="val 8730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54062" name="AutoShape 46"/>
          <p:cNvSpPr>
            <a:spLocks/>
          </p:cNvSpPr>
          <p:nvPr/>
        </p:nvSpPr>
        <p:spPr bwMode="auto">
          <a:xfrm rot="5400000">
            <a:off x="7011988" y="1674813"/>
            <a:ext cx="266700" cy="3390900"/>
          </a:xfrm>
          <a:prstGeom prst="rightBrace">
            <a:avLst>
              <a:gd name="adj1" fmla="val 10595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54063" name="Text Box 47"/>
          <p:cNvSpPr txBox="1">
            <a:spLocks noChangeArrowheads="1"/>
          </p:cNvSpPr>
          <p:nvPr/>
        </p:nvSpPr>
        <p:spPr bwMode="auto">
          <a:xfrm>
            <a:off x="5964238" y="3552825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rgbClr val="CC3300"/>
                </a:solidFill>
                <a:cs typeface="+mn-cs"/>
              </a:rPr>
              <a:t>position </a:t>
            </a:r>
            <a:r>
              <a:rPr lang="en-US" sz="2000" b="0">
                <a:solidFill>
                  <a:srgbClr val="CC3300"/>
                </a:solidFill>
                <a:latin typeface="Verdana" charset="0"/>
                <a:cs typeface="+mn-cs"/>
              </a:rPr>
              <a:t>≪</a:t>
            </a:r>
            <a:r>
              <a:rPr lang="en-US" sz="2000" b="0">
                <a:solidFill>
                  <a:srgbClr val="CC3300"/>
                </a:solidFill>
                <a:cs typeface="+mn-cs"/>
              </a:rPr>
              <a:t> log(d)</a:t>
            </a:r>
          </a:p>
        </p:txBody>
      </p:sp>
      <p:sp>
        <p:nvSpPr>
          <p:cNvPr id="854064" name="Text Box 48"/>
          <p:cNvSpPr txBox="1">
            <a:spLocks noChangeArrowheads="1"/>
          </p:cNvSpPr>
          <p:nvPr/>
        </p:nvSpPr>
        <p:spPr bwMode="auto">
          <a:xfrm>
            <a:off x="452438" y="3527425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0">
                <a:solidFill>
                  <a:srgbClr val="CC3300"/>
                </a:solidFill>
                <a:cs typeface="+mn-cs"/>
              </a:rPr>
              <a:t>position </a:t>
            </a:r>
            <a:r>
              <a:rPr lang="en-US" b="0">
                <a:solidFill>
                  <a:srgbClr val="CC3300"/>
                </a:solidFill>
                <a:latin typeface="Verdana" charset="0"/>
                <a:cs typeface="+mn-cs"/>
              </a:rPr>
              <a:t>≫</a:t>
            </a:r>
            <a:r>
              <a:rPr lang="en-US" sz="2000" b="0">
                <a:solidFill>
                  <a:srgbClr val="CC3300"/>
                </a:solidFill>
                <a:cs typeface="+mn-cs"/>
              </a:rPr>
              <a:t> log(d)</a:t>
            </a:r>
          </a:p>
        </p:txBody>
      </p:sp>
      <p:sp>
        <p:nvSpPr>
          <p:cNvPr id="854065" name="Oval 49"/>
          <p:cNvSpPr>
            <a:spLocks noChangeArrowheads="1"/>
          </p:cNvSpPr>
          <p:nvPr/>
        </p:nvSpPr>
        <p:spPr bwMode="auto">
          <a:xfrm>
            <a:off x="4452938" y="2474913"/>
            <a:ext cx="533400" cy="850900"/>
          </a:xfrm>
          <a:prstGeom prst="ellips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54066" name="Text Box 50"/>
          <p:cNvSpPr txBox="1">
            <a:spLocks noChangeArrowheads="1"/>
          </p:cNvSpPr>
          <p:nvPr/>
        </p:nvSpPr>
        <p:spPr bwMode="auto">
          <a:xfrm>
            <a:off x="8343900" y="22812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cs typeface="+mn-cs"/>
              </a:rPr>
              <a:t>1</a:t>
            </a:r>
          </a:p>
        </p:txBody>
      </p:sp>
      <p:sp>
        <p:nvSpPr>
          <p:cNvPr id="854067" name="Text Box 51"/>
          <p:cNvSpPr txBox="1">
            <a:spLocks noChangeArrowheads="1"/>
          </p:cNvSpPr>
          <p:nvPr/>
        </p:nvSpPr>
        <p:spPr bwMode="auto">
          <a:xfrm>
            <a:off x="336550" y="22812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cs typeface="+mn-cs"/>
              </a:rPr>
              <a:t>L</a:t>
            </a:r>
          </a:p>
        </p:txBody>
      </p:sp>
      <p:sp>
        <p:nvSpPr>
          <p:cNvPr id="854068" name="Text Box 52"/>
          <p:cNvSpPr txBox="1">
            <a:spLocks noChangeArrowheads="1"/>
          </p:cNvSpPr>
          <p:nvPr/>
        </p:nvSpPr>
        <p:spPr bwMode="auto">
          <a:xfrm>
            <a:off x="4495800" y="21701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2"/>
                </a:solidFill>
                <a:cs typeface="+mn-cs"/>
              </a:rPr>
              <a:t>R</a:t>
            </a:r>
          </a:p>
        </p:txBody>
      </p:sp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82</a:t>
            </a:fld>
            <a:endParaRPr lang="en-US" dirty="0"/>
          </a:p>
        </p:txBody>
      </p:sp>
      <p:sp>
        <p:nvSpPr>
          <p:cNvPr id="5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56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97517"/>
              </p:ext>
            </p:extLst>
          </p:nvPr>
        </p:nvGraphicFramePr>
        <p:xfrm>
          <a:off x="3851920" y="4448657"/>
          <a:ext cx="768598" cy="30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Equation" r:id="rId4" imgW="507780" imgH="203112" progId="Equation.3">
                  <p:embed/>
                </p:oleObj>
              </mc:Choice>
              <mc:Fallback>
                <p:oleObj name="Equation" r:id="rId4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448657"/>
                        <a:ext cx="768598" cy="307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09673"/>
              </p:ext>
            </p:extLst>
          </p:nvPr>
        </p:nvGraphicFramePr>
        <p:xfrm>
          <a:off x="5292080" y="4437112"/>
          <a:ext cx="86510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Equation" r:id="rId6" imgW="609336" imgH="203112" progId="Equation.3">
                  <p:embed/>
                </p:oleObj>
              </mc:Choice>
              <mc:Fallback>
                <p:oleObj name="Equation" r:id="rId6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437112"/>
                        <a:ext cx="865106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52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Herleitung der Schätzung von 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  <p:pic>
        <p:nvPicPr>
          <p:cNvPr id="7" name="Bild 6" descr="Screen Shot 2015-01-19 at 16.2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15" y="1152127"/>
            <a:ext cx="5062865" cy="54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030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FM-</a:t>
            </a:r>
            <a:r>
              <a:rPr lang="en-US" dirty="0" err="1" smtClean="0">
                <a:cs typeface="+mj-cs"/>
              </a:rPr>
              <a:t>Skizzen</a:t>
            </a:r>
            <a:r>
              <a:rPr lang="en-US" dirty="0" smtClean="0">
                <a:cs typeface="+mj-cs"/>
              </a:rPr>
              <a:t> – </a:t>
            </a:r>
            <a:r>
              <a:rPr lang="en-US" dirty="0" err="1" smtClean="0">
                <a:cs typeface="+mj-cs"/>
              </a:rPr>
              <a:t>Eigenschaften</a:t>
            </a:r>
            <a:endParaRPr lang="en-US" dirty="0" smtClean="0">
              <a:cs typeface="+mj-cs"/>
            </a:endParaRP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3103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Mit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O(1/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e</a:t>
            </a:r>
            <a:r>
              <a:rPr lang="en-US" baseline="30000" dirty="0" smtClean="0">
                <a:solidFill>
                  <a:schemeClr val="bg2"/>
                </a:solidFill>
                <a:cs typeface="+mn-cs"/>
              </a:rPr>
              <a:t>2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log 1/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d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)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Hashfunktionen</a:t>
            </a:r>
            <a:r>
              <a:rPr lang="en-US" dirty="0" smtClean="0">
                <a:cs typeface="+mn-cs"/>
              </a:rPr>
              <a:t>,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(1±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e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)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Genauigkeit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Wahrscheinlichkeit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mindestens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1-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  <a:t>d   </a:t>
            </a:r>
            <a:br>
              <a:rPr lang="en-US" dirty="0" smtClean="0">
                <a:solidFill>
                  <a:schemeClr val="bg2"/>
                </a:solidFill>
                <a:latin typeface="Symbol" charset="0"/>
                <a:cs typeface="+mn-cs"/>
              </a:rPr>
            </a:br>
            <a:r>
              <a:rPr lang="de-DE" sz="2000" dirty="0" smtClean="0">
                <a:solidFill>
                  <a:schemeClr val="bg2"/>
                </a:solidFill>
                <a:cs typeface="+mn-cs"/>
              </a:rPr>
              <a:t>Ohne Beweis: siehe [</a:t>
            </a:r>
            <a:r>
              <a:rPr lang="en-US" sz="2000" dirty="0" smtClean="0">
                <a:solidFill>
                  <a:schemeClr val="bg2"/>
                </a:solidFill>
                <a:cs typeface="+mn-cs"/>
              </a:rPr>
              <a:t>Bar-</a:t>
            </a:r>
            <a:r>
              <a:rPr lang="en-US" sz="2000" dirty="0" err="1" smtClean="0">
                <a:solidFill>
                  <a:schemeClr val="bg2"/>
                </a:solidFill>
                <a:cs typeface="+mn-cs"/>
              </a:rPr>
              <a:t>Yossef</a:t>
            </a:r>
            <a:r>
              <a:rPr lang="en-US" sz="2000" dirty="0" smtClean="0">
                <a:solidFill>
                  <a:schemeClr val="bg2"/>
                </a:solidFill>
                <a:cs typeface="+mn-cs"/>
              </a:rPr>
              <a:t> et al</a:t>
            </a:r>
            <a:r>
              <a:rPr lang="ja-JP" altLang="en-US" sz="2000" dirty="0" smtClean="0">
                <a:solidFill>
                  <a:schemeClr val="bg2"/>
                </a:solidFill>
                <a:latin typeface="Arial"/>
                <a:cs typeface="+mn-cs"/>
              </a:rPr>
              <a:t>’</a:t>
            </a:r>
            <a:r>
              <a:rPr lang="en-US" sz="2000" dirty="0" smtClean="0">
                <a:solidFill>
                  <a:schemeClr val="bg2"/>
                </a:solidFill>
                <a:cs typeface="+mn-cs"/>
              </a:rPr>
              <a:t>02], [</a:t>
            </a:r>
            <a:r>
              <a:rPr lang="en-US" sz="2000" dirty="0" err="1" smtClean="0">
                <a:solidFill>
                  <a:schemeClr val="bg2"/>
                </a:solidFill>
                <a:cs typeface="+mn-cs"/>
              </a:rPr>
              <a:t>Ganguly</a:t>
            </a:r>
            <a:r>
              <a:rPr lang="en-US" sz="2000" dirty="0" smtClean="0">
                <a:solidFill>
                  <a:schemeClr val="bg2"/>
                </a:solidFill>
                <a:cs typeface="+mn-cs"/>
              </a:rPr>
              <a:t> et al.</a:t>
            </a:r>
            <a:r>
              <a:rPr lang="ja-JP" altLang="en-US" sz="2000" dirty="0" smtClean="0">
                <a:solidFill>
                  <a:schemeClr val="bg2"/>
                </a:solidFill>
                <a:latin typeface="Arial"/>
                <a:cs typeface="+mn-cs"/>
              </a:rPr>
              <a:t>’</a:t>
            </a:r>
            <a:r>
              <a:rPr lang="en-US" sz="2000" dirty="0" smtClean="0">
                <a:solidFill>
                  <a:schemeClr val="bg2"/>
                </a:solidFill>
                <a:cs typeface="+mn-cs"/>
              </a:rPr>
              <a:t>04]</a:t>
            </a:r>
          </a:p>
          <a:p>
            <a:pPr lvl="1" eaLnBrk="1" hangingPunct="1">
              <a:defRPr/>
            </a:pPr>
            <a:r>
              <a:rPr lang="en-US" sz="2400" dirty="0" smtClean="0"/>
              <a:t>10 </a:t>
            </a:r>
            <a:r>
              <a:rPr lang="en-US" sz="2400" dirty="0" err="1" smtClean="0"/>
              <a:t>Funktionen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 Unicode MS" charset="0"/>
                <a:cs typeface="Arial Unicode MS" charset="0"/>
              </a:rPr>
              <a:t>≈</a:t>
            </a:r>
            <a:r>
              <a:rPr lang="en-US" sz="2400" dirty="0" smtClean="0"/>
              <a:t> 30% </a:t>
            </a:r>
            <a:r>
              <a:rPr lang="en-US" sz="2400" dirty="0" err="1" smtClean="0"/>
              <a:t>Fehler</a:t>
            </a:r>
            <a:r>
              <a:rPr lang="en-US" sz="2400" dirty="0" smtClean="0"/>
              <a:t>, 100 </a:t>
            </a:r>
            <a:r>
              <a:rPr lang="en-US" sz="2400" dirty="0" err="1" smtClean="0"/>
              <a:t>Funkt</a:t>
            </a:r>
            <a:r>
              <a:rPr lang="en-US" sz="2400" dirty="0" smtClean="0"/>
              <a:t>. &lt; 10% </a:t>
            </a:r>
            <a:r>
              <a:rPr lang="en-US" sz="2400" dirty="0" err="1" smtClean="0"/>
              <a:t>Fehler</a:t>
            </a:r>
            <a:endParaRPr lang="en-US" sz="2400" dirty="0" smtClean="0"/>
          </a:p>
          <a:p>
            <a:pPr lvl="1" eaLnBrk="1" hangingPunct="1">
              <a:defRPr/>
            </a:pPr>
            <a:endParaRPr lang="en-US" sz="14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i="1" dirty="0" err="1" smtClean="0">
                <a:solidFill>
                  <a:schemeClr val="bg2"/>
                </a:solidFill>
                <a:cs typeface="+mn-cs"/>
              </a:rPr>
              <a:t>Bei</a:t>
            </a:r>
            <a:r>
              <a:rPr lang="en-US" i="1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cs typeface="+mn-cs"/>
              </a:rPr>
              <a:t>Löschung</a:t>
            </a:r>
            <a:r>
              <a:rPr lang="en-US" i="1" dirty="0" smtClean="0">
                <a:solidFill>
                  <a:schemeClr val="bg2"/>
                </a:solidFill>
                <a:cs typeface="+mn-cs"/>
              </a:rPr>
              <a:t>:</a:t>
            </a:r>
            <a:r>
              <a:rPr lang="en-US" dirty="0" smtClean="0">
                <a:cs typeface="+mn-cs"/>
              </a:rPr>
              <a:t>  </a:t>
            </a:r>
            <a:r>
              <a:rPr lang="en-US" dirty="0" err="1" smtClean="0">
                <a:cs typeface="+mn-cs"/>
              </a:rPr>
              <a:t>Verwende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Zähler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statt</a:t>
            </a:r>
            <a:r>
              <a:rPr lang="en-US" dirty="0" smtClean="0">
                <a:cs typeface="+mn-cs"/>
              </a:rPr>
              <a:t> Bits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/>
              <a:t>+1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Einfügungen</a:t>
            </a:r>
            <a:r>
              <a:rPr lang="en-US" sz="2400" dirty="0" smtClean="0"/>
              <a:t>,  -1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Löschungen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i="1" dirty="0" err="1" smtClean="0">
                <a:solidFill>
                  <a:schemeClr val="bg2"/>
                </a:solidFill>
                <a:cs typeface="+mn-cs"/>
              </a:rPr>
              <a:t>Komposition</a:t>
            </a:r>
            <a:r>
              <a:rPr lang="en-US" i="1" dirty="0" smtClean="0">
                <a:solidFill>
                  <a:schemeClr val="bg2"/>
                </a:solidFill>
                <a:cs typeface="+mn-cs"/>
              </a:rPr>
              <a:t>: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komponentenweise</a:t>
            </a:r>
            <a:r>
              <a:rPr lang="en-US" dirty="0" smtClean="0">
                <a:cs typeface="+mn-cs"/>
              </a:rPr>
              <a:t> OR </a:t>
            </a:r>
            <a:r>
              <a:rPr lang="en-US" dirty="0" err="1" smtClean="0">
                <a:cs typeface="+mn-cs"/>
              </a:rPr>
              <a:t>bzw</a:t>
            </a:r>
            <a:r>
              <a:rPr lang="en-US" dirty="0" smtClean="0">
                <a:cs typeface="+mn-cs"/>
              </a:rPr>
              <a:t>. +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3200" dirty="0" smtClean="0">
              <a:cs typeface="+mn-cs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 smtClean="0"/>
              <a:t>Schätze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|S</a:t>
            </a:r>
            <a:r>
              <a:rPr lang="en-US" sz="2400" baseline="-25000" dirty="0" smtClean="0">
                <a:solidFill>
                  <a:schemeClr val="bg2"/>
                </a:solidFill>
              </a:rPr>
              <a:t>1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cmsy10" charset="0"/>
              </a:rPr>
              <a:t>⋃</a:t>
            </a:r>
            <a:r>
              <a:rPr lang="en-US" sz="2400" dirty="0" smtClean="0">
                <a:solidFill>
                  <a:schemeClr val="bg2"/>
                </a:solidFill>
                <a:latin typeface="MT Extra" charset="0"/>
                <a:sym typeface="MT Extra" charset="0"/>
              </a:rPr>
              <a:t></a:t>
            </a:r>
            <a:r>
              <a:rPr lang="en-US" dirty="0">
                <a:solidFill>
                  <a:schemeClr val="bg2"/>
                </a:solidFill>
                <a:latin typeface="cmsy10" charset="0"/>
              </a:rPr>
              <a:t>⋃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S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k</a:t>
            </a:r>
            <a:r>
              <a:rPr lang="en-US" sz="2400" dirty="0" smtClean="0">
                <a:solidFill>
                  <a:schemeClr val="bg2"/>
                </a:solidFill>
              </a:rPr>
              <a:t>|</a:t>
            </a:r>
            <a:r>
              <a:rPr lang="en-US" sz="2400" dirty="0" smtClean="0"/>
              <a:t> = </a:t>
            </a:r>
            <a:r>
              <a:rPr lang="en-US" i="1" dirty="0" err="1" smtClean="0"/>
              <a:t>Kardinalität</a:t>
            </a:r>
            <a:r>
              <a:rPr lang="en-US" i="1" dirty="0" smtClean="0"/>
              <a:t> der </a:t>
            </a:r>
            <a:r>
              <a:rPr lang="en-US" i="1" dirty="0" err="1" smtClean="0"/>
              <a:t>Vereinigungsmenge</a:t>
            </a:r>
            <a:endParaRPr lang="en-US" dirty="0" smtClean="0">
              <a:cs typeface="+mn-cs"/>
            </a:endParaRPr>
          </a:p>
        </p:txBody>
      </p:sp>
      <p:grpSp>
        <p:nvGrpSpPr>
          <p:cNvPr id="77829" name="Group 4"/>
          <p:cNvGrpSpPr>
            <a:grpSpLocks/>
          </p:cNvGrpSpPr>
          <p:nvPr/>
        </p:nvGrpSpPr>
        <p:grpSpPr bwMode="auto">
          <a:xfrm>
            <a:off x="531813" y="4800600"/>
            <a:ext cx="2363787" cy="438150"/>
            <a:chOff x="2303" y="3606"/>
            <a:chExt cx="1489" cy="276"/>
          </a:xfrm>
        </p:grpSpPr>
        <p:sp>
          <p:nvSpPr>
            <p:cNvPr id="856069" name="Text Box 5"/>
            <p:cNvSpPr txBox="1">
              <a:spLocks noChangeArrowheads="1"/>
            </p:cNvSpPr>
            <p:nvPr/>
          </p:nvSpPr>
          <p:spPr bwMode="auto">
            <a:xfrm>
              <a:off x="3027" y="3630"/>
              <a:ext cx="20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  <p:grpSp>
          <p:nvGrpSpPr>
            <p:cNvPr id="77864" name="Group 6"/>
            <p:cNvGrpSpPr>
              <a:grpSpLocks/>
            </p:cNvGrpSpPr>
            <p:nvPr/>
          </p:nvGrpSpPr>
          <p:grpSpPr bwMode="auto">
            <a:xfrm>
              <a:off x="2303" y="3606"/>
              <a:ext cx="1489" cy="267"/>
              <a:chOff x="1056" y="3096"/>
              <a:chExt cx="1784" cy="320"/>
            </a:xfrm>
          </p:grpSpPr>
          <p:sp>
            <p:nvSpPr>
              <p:cNvPr id="856071" name="Rectangle 7"/>
              <p:cNvSpPr>
                <a:spLocks noChangeArrowheads="1"/>
              </p:cNvSpPr>
              <p:nvPr/>
            </p:nvSpPr>
            <p:spPr bwMode="auto">
              <a:xfrm>
                <a:off x="1056" y="3096"/>
                <a:ext cx="1784" cy="31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72" name="Line 8"/>
              <p:cNvSpPr>
                <a:spLocks noChangeShapeType="1"/>
              </p:cNvSpPr>
              <p:nvPr/>
            </p:nvSpPr>
            <p:spPr bwMode="auto">
              <a:xfrm>
                <a:off x="1312" y="3096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73" name="Line 9"/>
              <p:cNvSpPr>
                <a:spLocks noChangeShapeType="1"/>
              </p:cNvSpPr>
              <p:nvPr/>
            </p:nvSpPr>
            <p:spPr bwMode="auto">
              <a:xfrm>
                <a:off x="1592" y="3104"/>
                <a:ext cx="0" cy="30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74" name="Line 10"/>
              <p:cNvSpPr>
                <a:spLocks noChangeShapeType="1"/>
              </p:cNvSpPr>
              <p:nvPr/>
            </p:nvSpPr>
            <p:spPr bwMode="auto">
              <a:xfrm>
                <a:off x="1896" y="3096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75" name="Line 11"/>
              <p:cNvSpPr>
                <a:spLocks noChangeShapeType="1"/>
              </p:cNvSpPr>
              <p:nvPr/>
            </p:nvSpPr>
            <p:spPr bwMode="auto">
              <a:xfrm>
                <a:off x="2183" y="3112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76" name="Line 12"/>
              <p:cNvSpPr>
                <a:spLocks noChangeShapeType="1"/>
              </p:cNvSpPr>
              <p:nvPr/>
            </p:nvSpPr>
            <p:spPr bwMode="auto">
              <a:xfrm>
                <a:off x="2488" y="3112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856077" name="Text Box 13"/>
            <p:cNvSpPr txBox="1">
              <a:spLocks noChangeArrowheads="1"/>
            </p:cNvSpPr>
            <p:nvPr/>
          </p:nvSpPr>
          <p:spPr bwMode="auto">
            <a:xfrm>
              <a:off x="2303" y="36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  <p:sp>
          <p:nvSpPr>
            <p:cNvPr id="856078" name="Text Box 14"/>
            <p:cNvSpPr txBox="1">
              <a:spLocks noChangeArrowheads="1"/>
            </p:cNvSpPr>
            <p:nvPr/>
          </p:nvSpPr>
          <p:spPr bwMode="auto">
            <a:xfrm>
              <a:off x="2523" y="36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  <p:sp>
          <p:nvSpPr>
            <p:cNvPr id="856079" name="Text Box 15"/>
            <p:cNvSpPr txBox="1">
              <a:spLocks noChangeArrowheads="1"/>
            </p:cNvSpPr>
            <p:nvPr/>
          </p:nvSpPr>
          <p:spPr bwMode="auto">
            <a:xfrm>
              <a:off x="2763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080" name="Text Box 16"/>
            <p:cNvSpPr txBox="1">
              <a:spLocks noChangeArrowheads="1"/>
            </p:cNvSpPr>
            <p:nvPr/>
          </p:nvSpPr>
          <p:spPr bwMode="auto">
            <a:xfrm>
              <a:off x="3545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081" name="Text Box 17"/>
            <p:cNvSpPr txBox="1">
              <a:spLocks noChangeArrowheads="1"/>
            </p:cNvSpPr>
            <p:nvPr/>
          </p:nvSpPr>
          <p:spPr bwMode="auto">
            <a:xfrm>
              <a:off x="3258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856082" name="Text Box 18"/>
          <p:cNvSpPr txBox="1">
            <a:spLocks noChangeArrowheads="1"/>
          </p:cNvSpPr>
          <p:nvPr/>
        </p:nvSpPr>
        <p:spPr bwMode="auto">
          <a:xfrm>
            <a:off x="304800" y="4481513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2"/>
                </a:solidFill>
                <a:cs typeface="+mn-cs"/>
              </a:rPr>
              <a:t>6    5    4    3    2     1</a:t>
            </a:r>
          </a:p>
        </p:txBody>
      </p:sp>
      <p:grpSp>
        <p:nvGrpSpPr>
          <p:cNvPr id="77831" name="Group 19"/>
          <p:cNvGrpSpPr>
            <a:grpSpLocks/>
          </p:cNvGrpSpPr>
          <p:nvPr/>
        </p:nvGrpSpPr>
        <p:grpSpPr bwMode="auto">
          <a:xfrm>
            <a:off x="3579813" y="4800600"/>
            <a:ext cx="2363787" cy="438150"/>
            <a:chOff x="2303" y="3606"/>
            <a:chExt cx="1489" cy="276"/>
          </a:xfrm>
        </p:grpSpPr>
        <p:sp>
          <p:nvSpPr>
            <p:cNvPr id="856084" name="Text Box 20"/>
            <p:cNvSpPr txBox="1">
              <a:spLocks noChangeArrowheads="1"/>
            </p:cNvSpPr>
            <p:nvPr/>
          </p:nvSpPr>
          <p:spPr bwMode="auto">
            <a:xfrm>
              <a:off x="3027" y="3630"/>
              <a:ext cx="20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  <p:grpSp>
          <p:nvGrpSpPr>
            <p:cNvPr id="77851" name="Group 21"/>
            <p:cNvGrpSpPr>
              <a:grpSpLocks/>
            </p:cNvGrpSpPr>
            <p:nvPr/>
          </p:nvGrpSpPr>
          <p:grpSpPr bwMode="auto">
            <a:xfrm>
              <a:off x="2303" y="3606"/>
              <a:ext cx="1489" cy="267"/>
              <a:chOff x="1056" y="3096"/>
              <a:chExt cx="1784" cy="320"/>
            </a:xfrm>
          </p:grpSpPr>
          <p:sp>
            <p:nvSpPr>
              <p:cNvPr id="856086" name="Rectangle 22"/>
              <p:cNvSpPr>
                <a:spLocks noChangeArrowheads="1"/>
              </p:cNvSpPr>
              <p:nvPr/>
            </p:nvSpPr>
            <p:spPr bwMode="auto">
              <a:xfrm>
                <a:off x="1056" y="3096"/>
                <a:ext cx="1784" cy="31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87" name="Line 23"/>
              <p:cNvSpPr>
                <a:spLocks noChangeShapeType="1"/>
              </p:cNvSpPr>
              <p:nvPr/>
            </p:nvSpPr>
            <p:spPr bwMode="auto">
              <a:xfrm>
                <a:off x="1312" y="3096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88" name="Line 24"/>
              <p:cNvSpPr>
                <a:spLocks noChangeShapeType="1"/>
              </p:cNvSpPr>
              <p:nvPr/>
            </p:nvSpPr>
            <p:spPr bwMode="auto">
              <a:xfrm>
                <a:off x="1592" y="3104"/>
                <a:ext cx="0" cy="30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89" name="Line 25"/>
              <p:cNvSpPr>
                <a:spLocks noChangeShapeType="1"/>
              </p:cNvSpPr>
              <p:nvPr/>
            </p:nvSpPr>
            <p:spPr bwMode="auto">
              <a:xfrm>
                <a:off x="1896" y="3096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90" name="Line 26"/>
              <p:cNvSpPr>
                <a:spLocks noChangeShapeType="1"/>
              </p:cNvSpPr>
              <p:nvPr/>
            </p:nvSpPr>
            <p:spPr bwMode="auto">
              <a:xfrm>
                <a:off x="2183" y="3112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091" name="Line 27"/>
              <p:cNvSpPr>
                <a:spLocks noChangeShapeType="1"/>
              </p:cNvSpPr>
              <p:nvPr/>
            </p:nvSpPr>
            <p:spPr bwMode="auto">
              <a:xfrm>
                <a:off x="2488" y="3112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856092" name="Text Box 28"/>
            <p:cNvSpPr txBox="1">
              <a:spLocks noChangeArrowheads="1"/>
            </p:cNvSpPr>
            <p:nvPr/>
          </p:nvSpPr>
          <p:spPr bwMode="auto">
            <a:xfrm>
              <a:off x="2303" y="36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  <p:sp>
          <p:nvSpPr>
            <p:cNvPr id="856093" name="Text Box 29"/>
            <p:cNvSpPr txBox="1">
              <a:spLocks noChangeArrowheads="1"/>
            </p:cNvSpPr>
            <p:nvPr/>
          </p:nvSpPr>
          <p:spPr bwMode="auto">
            <a:xfrm>
              <a:off x="2523" y="36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094" name="Text Box 30"/>
            <p:cNvSpPr txBox="1">
              <a:spLocks noChangeArrowheads="1"/>
            </p:cNvSpPr>
            <p:nvPr/>
          </p:nvSpPr>
          <p:spPr bwMode="auto">
            <a:xfrm>
              <a:off x="2763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095" name="Text Box 31"/>
            <p:cNvSpPr txBox="1">
              <a:spLocks noChangeArrowheads="1"/>
            </p:cNvSpPr>
            <p:nvPr/>
          </p:nvSpPr>
          <p:spPr bwMode="auto">
            <a:xfrm>
              <a:off x="3545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096" name="Text Box 32"/>
            <p:cNvSpPr txBox="1">
              <a:spLocks noChangeArrowheads="1"/>
            </p:cNvSpPr>
            <p:nvPr/>
          </p:nvSpPr>
          <p:spPr bwMode="auto">
            <a:xfrm>
              <a:off x="3258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</p:grpSp>
      <p:sp>
        <p:nvSpPr>
          <p:cNvPr id="856097" name="Text Box 33"/>
          <p:cNvSpPr txBox="1">
            <a:spLocks noChangeArrowheads="1"/>
          </p:cNvSpPr>
          <p:nvPr/>
        </p:nvSpPr>
        <p:spPr bwMode="auto">
          <a:xfrm>
            <a:off x="3352800" y="4481513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2"/>
                </a:solidFill>
                <a:cs typeface="+mn-cs"/>
              </a:rPr>
              <a:t>6    5    4    3    2     1</a:t>
            </a:r>
          </a:p>
        </p:txBody>
      </p:sp>
      <p:grpSp>
        <p:nvGrpSpPr>
          <p:cNvPr id="77833" name="Group 34"/>
          <p:cNvGrpSpPr>
            <a:grpSpLocks/>
          </p:cNvGrpSpPr>
          <p:nvPr/>
        </p:nvGrpSpPr>
        <p:grpSpPr bwMode="auto">
          <a:xfrm>
            <a:off x="6627813" y="4800600"/>
            <a:ext cx="2363787" cy="438150"/>
            <a:chOff x="2303" y="3606"/>
            <a:chExt cx="1489" cy="276"/>
          </a:xfrm>
        </p:grpSpPr>
        <p:sp>
          <p:nvSpPr>
            <p:cNvPr id="856099" name="Text Box 35"/>
            <p:cNvSpPr txBox="1">
              <a:spLocks noChangeArrowheads="1"/>
            </p:cNvSpPr>
            <p:nvPr/>
          </p:nvSpPr>
          <p:spPr bwMode="auto">
            <a:xfrm>
              <a:off x="3027" y="3630"/>
              <a:ext cx="20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  <p:grpSp>
          <p:nvGrpSpPr>
            <p:cNvPr id="77838" name="Group 36"/>
            <p:cNvGrpSpPr>
              <a:grpSpLocks/>
            </p:cNvGrpSpPr>
            <p:nvPr/>
          </p:nvGrpSpPr>
          <p:grpSpPr bwMode="auto">
            <a:xfrm>
              <a:off x="2303" y="3606"/>
              <a:ext cx="1489" cy="267"/>
              <a:chOff x="1056" y="3096"/>
              <a:chExt cx="1784" cy="320"/>
            </a:xfrm>
          </p:grpSpPr>
          <p:sp>
            <p:nvSpPr>
              <p:cNvPr id="856101" name="Rectangle 37"/>
              <p:cNvSpPr>
                <a:spLocks noChangeArrowheads="1"/>
              </p:cNvSpPr>
              <p:nvPr/>
            </p:nvSpPr>
            <p:spPr bwMode="auto">
              <a:xfrm>
                <a:off x="1056" y="3096"/>
                <a:ext cx="1784" cy="31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102" name="Line 38"/>
              <p:cNvSpPr>
                <a:spLocks noChangeShapeType="1"/>
              </p:cNvSpPr>
              <p:nvPr/>
            </p:nvSpPr>
            <p:spPr bwMode="auto">
              <a:xfrm>
                <a:off x="1312" y="3096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103" name="Line 39"/>
              <p:cNvSpPr>
                <a:spLocks noChangeShapeType="1"/>
              </p:cNvSpPr>
              <p:nvPr/>
            </p:nvSpPr>
            <p:spPr bwMode="auto">
              <a:xfrm>
                <a:off x="1592" y="3104"/>
                <a:ext cx="0" cy="30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104" name="Line 40"/>
              <p:cNvSpPr>
                <a:spLocks noChangeShapeType="1"/>
              </p:cNvSpPr>
              <p:nvPr/>
            </p:nvSpPr>
            <p:spPr bwMode="auto">
              <a:xfrm>
                <a:off x="1896" y="3096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105" name="Line 41"/>
              <p:cNvSpPr>
                <a:spLocks noChangeShapeType="1"/>
              </p:cNvSpPr>
              <p:nvPr/>
            </p:nvSpPr>
            <p:spPr bwMode="auto">
              <a:xfrm>
                <a:off x="2183" y="3112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856106" name="Line 42"/>
              <p:cNvSpPr>
                <a:spLocks noChangeShapeType="1"/>
              </p:cNvSpPr>
              <p:nvPr/>
            </p:nvSpPr>
            <p:spPr bwMode="auto">
              <a:xfrm>
                <a:off x="2488" y="3112"/>
                <a:ext cx="0" cy="3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856107" name="Text Box 43"/>
            <p:cNvSpPr txBox="1">
              <a:spLocks noChangeArrowheads="1"/>
            </p:cNvSpPr>
            <p:nvPr/>
          </p:nvSpPr>
          <p:spPr bwMode="auto">
            <a:xfrm>
              <a:off x="2303" y="36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0</a:t>
              </a:r>
            </a:p>
          </p:txBody>
        </p:sp>
        <p:sp>
          <p:nvSpPr>
            <p:cNvPr id="856108" name="Text Box 44"/>
            <p:cNvSpPr txBox="1">
              <a:spLocks noChangeArrowheads="1"/>
            </p:cNvSpPr>
            <p:nvPr/>
          </p:nvSpPr>
          <p:spPr bwMode="auto">
            <a:xfrm>
              <a:off x="2523" y="36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109" name="Text Box 45"/>
            <p:cNvSpPr txBox="1">
              <a:spLocks noChangeArrowheads="1"/>
            </p:cNvSpPr>
            <p:nvPr/>
          </p:nvSpPr>
          <p:spPr bwMode="auto">
            <a:xfrm>
              <a:off x="2763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110" name="Text Box 46"/>
            <p:cNvSpPr txBox="1">
              <a:spLocks noChangeArrowheads="1"/>
            </p:cNvSpPr>
            <p:nvPr/>
          </p:nvSpPr>
          <p:spPr bwMode="auto">
            <a:xfrm>
              <a:off x="3545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  <p:sp>
          <p:nvSpPr>
            <p:cNvPr id="856111" name="Text Box 47"/>
            <p:cNvSpPr txBox="1">
              <a:spLocks noChangeArrowheads="1"/>
            </p:cNvSpPr>
            <p:nvPr/>
          </p:nvSpPr>
          <p:spPr bwMode="auto">
            <a:xfrm>
              <a:off x="3258" y="36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chemeClr val="bg2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856112" name="Text Box 48"/>
          <p:cNvSpPr txBox="1">
            <a:spLocks noChangeArrowheads="1"/>
          </p:cNvSpPr>
          <p:nvPr/>
        </p:nvSpPr>
        <p:spPr bwMode="auto">
          <a:xfrm>
            <a:off x="6400800" y="4481513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2"/>
                </a:solidFill>
                <a:cs typeface="+mn-cs"/>
              </a:rPr>
              <a:t>6    5    4    3    2     1</a:t>
            </a:r>
          </a:p>
        </p:txBody>
      </p:sp>
      <p:sp>
        <p:nvSpPr>
          <p:cNvPr id="856113" name="Text Box 49"/>
          <p:cNvSpPr txBox="1">
            <a:spLocks noChangeArrowheads="1"/>
          </p:cNvSpPr>
          <p:nvPr/>
        </p:nvSpPr>
        <p:spPr bwMode="auto">
          <a:xfrm>
            <a:off x="3048000" y="46783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0">
                <a:solidFill>
                  <a:schemeClr val="bg2"/>
                </a:solidFill>
                <a:cs typeface="+mn-cs"/>
              </a:rPr>
              <a:t>+</a:t>
            </a:r>
          </a:p>
        </p:txBody>
      </p:sp>
      <p:sp>
        <p:nvSpPr>
          <p:cNvPr id="856114" name="Text Box 50"/>
          <p:cNvSpPr txBox="1">
            <a:spLocks noChangeArrowheads="1"/>
          </p:cNvSpPr>
          <p:nvPr/>
        </p:nvSpPr>
        <p:spPr bwMode="auto">
          <a:xfrm>
            <a:off x="6019800" y="46783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0">
                <a:solidFill>
                  <a:schemeClr val="bg2"/>
                </a:solidFill>
                <a:cs typeface="+mn-cs"/>
              </a:rPr>
              <a:t>=</a:t>
            </a:r>
          </a:p>
        </p:txBody>
      </p:sp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84</a:t>
            </a:fld>
            <a:endParaRPr lang="en-US" dirty="0"/>
          </a:p>
        </p:txBody>
      </p:sp>
      <p:sp>
        <p:nvSpPr>
          <p:cNvPr id="5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73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50294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Stichproben</a:t>
            </a:r>
            <a:r>
              <a:rPr lang="en-US" dirty="0" smtClean="0"/>
              <a:t> und </a:t>
            </a:r>
            <a:r>
              <a:rPr lang="en-US" dirty="0" err="1" smtClean="0">
                <a:cs typeface="+mj-cs"/>
              </a:rPr>
              <a:t>Skizzierung</a:t>
            </a:r>
            <a:r>
              <a:rPr lang="en-US" dirty="0" smtClean="0">
                <a:cs typeface="+mj-cs"/>
              </a:rPr>
              <a:t>: </a:t>
            </a:r>
            <a:r>
              <a:rPr lang="en-US" dirty="0" err="1" smtClean="0">
                <a:cs typeface="+mj-cs"/>
              </a:rPr>
              <a:t>Zusammenfassung</a:t>
            </a:r>
            <a:endParaRPr lang="en-US" dirty="0" smtClean="0">
              <a:cs typeface="+mj-cs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Zentrale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Idee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für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viele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Stromanalyseverfahren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/>
              <a:t>Momente</a:t>
            </a:r>
            <a:r>
              <a:rPr lang="en-US" dirty="0" smtClean="0"/>
              <a:t>/</a:t>
            </a:r>
            <a:r>
              <a:rPr lang="en-US" dirty="0" err="1" smtClean="0"/>
              <a:t>Verbundaggregate</a:t>
            </a:r>
            <a:r>
              <a:rPr lang="en-US" dirty="0" smtClean="0"/>
              <a:t>, </a:t>
            </a:r>
            <a:r>
              <a:rPr lang="en-US" dirty="0" err="1" smtClean="0"/>
              <a:t>Histogramme</a:t>
            </a:r>
            <a:r>
              <a:rPr lang="en-US" dirty="0" smtClean="0"/>
              <a:t>, top-k, </a:t>
            </a:r>
            <a:r>
              <a:rPr lang="en-US" dirty="0" err="1" smtClean="0"/>
              <a:t>Meistfrequentierte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,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Analyseprobleme</a:t>
            </a:r>
            <a:r>
              <a:rPr lang="en-US" dirty="0" smtClean="0"/>
              <a:t>, …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Stichproben</a:t>
            </a:r>
            <a:r>
              <a:rPr lang="en-US" dirty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eher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generelle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Repräsentation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Datensatzes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Stichproben</a:t>
            </a:r>
            <a:r>
              <a:rPr lang="en-US" dirty="0"/>
              <a:t> (sampling)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Strommodelle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- und </a:t>
            </a:r>
            <a:r>
              <a:rPr lang="en-US" dirty="0" err="1"/>
              <a:t>Abgängen</a:t>
            </a:r>
            <a:r>
              <a:rPr lang="en-US" dirty="0"/>
              <a:t> (</a:t>
            </a:r>
            <a:r>
              <a:rPr lang="en-US" dirty="0" err="1"/>
              <a:t>Drehkreuzmodell</a:t>
            </a:r>
            <a:r>
              <a:rPr lang="en-US" dirty="0"/>
              <a:t>) </a:t>
            </a:r>
            <a:r>
              <a:rPr lang="en-US" dirty="0" err="1" smtClean="0"/>
              <a:t>geeignet</a:t>
            </a:r>
            <a:r>
              <a:rPr lang="en-US" dirty="0" smtClean="0"/>
              <a:t> (</a:t>
            </a:r>
            <a:r>
              <a:rPr lang="en-US" dirty="0" err="1" smtClean="0"/>
              <a:t>es</a:t>
            </a:r>
            <a:r>
              <a:rPr lang="en-US" dirty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)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Skizzierung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eher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für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speziellen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Zweck</a:t>
            </a:r>
            <a:endParaRPr lang="en-US" i="1" dirty="0" smtClean="0">
              <a:solidFill>
                <a:schemeClr val="bg2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FM-</a:t>
            </a:r>
            <a:r>
              <a:rPr lang="en-US" dirty="0" err="1" smtClean="0"/>
              <a:t>Skizze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“</a:t>
            </a: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Typen</a:t>
            </a:r>
            <a:r>
              <a:rPr lang="en-US" dirty="0" smtClean="0"/>
              <a:t>”, </a:t>
            </a:r>
          </a:p>
          <a:p>
            <a:pPr lvl="1" eaLnBrk="1" hangingPunct="1">
              <a:defRPr/>
            </a:pPr>
            <a:r>
              <a:rPr lang="en-US" dirty="0" smtClean="0"/>
              <a:t>CM-</a:t>
            </a:r>
            <a:r>
              <a:rPr lang="en-US" dirty="0" err="1" smtClean="0"/>
              <a:t>Skizze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“</a:t>
            </a:r>
            <a:r>
              <a:rPr lang="en-US" dirty="0" err="1" smtClean="0"/>
              <a:t>Anzahl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pro </a:t>
            </a:r>
            <a:r>
              <a:rPr lang="en-US" dirty="0" err="1" smtClean="0"/>
              <a:t>Typ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auch</a:t>
            </a:r>
            <a:r>
              <a:rPr lang="en-US" dirty="0" smtClean="0"/>
              <a:t>: </a:t>
            </a:r>
            <a:r>
              <a:rPr lang="en-US" dirty="0" err="1" smtClean="0"/>
              <a:t>Verbundgröße</a:t>
            </a:r>
            <a:r>
              <a:rPr lang="en-US" dirty="0" smtClean="0"/>
              <a:t>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Momentenschätzung</a:t>
            </a:r>
            <a:r>
              <a:rPr lang="en-US" dirty="0" smtClean="0"/>
              <a:t> …)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5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Praktische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Betrachtungen</a:t>
            </a:r>
            <a:endParaRPr lang="en-US" dirty="0" smtClean="0">
              <a:cs typeface="+mj-cs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Algorithmen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sind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einfach</a:t>
            </a:r>
            <a:r>
              <a:rPr lang="en-US" dirty="0" smtClean="0">
                <a:cs typeface="+mn-cs"/>
              </a:rPr>
              <a:t> und </a:t>
            </a:r>
            <a:r>
              <a:rPr lang="en-US" dirty="0" err="1" smtClean="0">
                <a:cs typeface="+mn-cs"/>
              </a:rPr>
              <a:t>schnell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/>
              <a:t>Skizzen</a:t>
            </a:r>
            <a:r>
              <a:rPr lang="en-US" dirty="0" smtClean="0"/>
              <a:t> </a:t>
            </a:r>
            <a:r>
              <a:rPr lang="en-US" dirty="0" err="1" smtClean="0"/>
              <a:t>geeignet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Millionen</a:t>
            </a:r>
            <a:r>
              <a:rPr lang="en-US" dirty="0" smtClean="0"/>
              <a:t> von </a:t>
            </a:r>
            <a:r>
              <a:rPr lang="en-US" dirty="0" err="1" smtClean="0"/>
              <a:t>Operationen</a:t>
            </a:r>
            <a:r>
              <a:rPr lang="en-US" dirty="0" smtClean="0"/>
              <a:t> pro </a:t>
            </a:r>
            <a:r>
              <a:rPr lang="en-US" dirty="0" err="1" smtClean="0"/>
              <a:t>Sekunden</a:t>
            </a:r>
            <a:r>
              <a:rPr lang="en-US" dirty="0" smtClean="0"/>
              <a:t> auf Standard-Hardware</a:t>
            </a:r>
          </a:p>
          <a:p>
            <a:pPr lvl="1" eaLnBrk="1" hangingPunct="1">
              <a:defRPr/>
            </a:pPr>
            <a:r>
              <a:rPr lang="en-US" dirty="0" err="1" smtClean="0"/>
              <a:t>Begrenzung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I/O-</a:t>
            </a:r>
            <a:r>
              <a:rPr lang="en-US" dirty="0" err="1" smtClean="0"/>
              <a:t>Aspekte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Implementiert</a:t>
            </a:r>
            <a:r>
              <a:rPr lang="en-US" dirty="0" smtClean="0">
                <a:cs typeface="+mn-cs"/>
              </a:rPr>
              <a:t> in </a:t>
            </a:r>
            <a:r>
              <a:rPr lang="en-US" dirty="0" err="1" smtClean="0">
                <a:cs typeface="+mn-cs"/>
              </a:rPr>
              <a:t>praktischen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Systemen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AT&amp;Ts </a:t>
            </a:r>
            <a:r>
              <a:rPr lang="en-US" dirty="0" err="1" smtClean="0"/>
              <a:t>Gigascope</a:t>
            </a:r>
            <a:r>
              <a:rPr lang="en-US" dirty="0" smtClean="0"/>
              <a:t>-System </a:t>
            </a:r>
            <a:r>
              <a:rPr lang="en-US" dirty="0" err="1" smtClean="0"/>
              <a:t>oder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Sprints CMON-System </a:t>
            </a:r>
            <a:r>
              <a:rPr lang="en-US" dirty="0" err="1" smtClean="0"/>
              <a:t>für</a:t>
            </a:r>
            <a:r>
              <a:rPr lang="en-US" dirty="0" smtClean="0"/>
              <a:t> Online-</a:t>
            </a:r>
            <a:r>
              <a:rPr lang="en-US" dirty="0" err="1" smtClean="0"/>
              <a:t>Netzwerk</a:t>
            </a:r>
            <a:r>
              <a:rPr lang="en-US" dirty="0" smtClean="0"/>
              <a:t>-</a:t>
            </a:r>
            <a:r>
              <a:rPr lang="en-US" dirty="0" err="1" smtClean="0"/>
              <a:t>Analyse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Googles</a:t>
            </a:r>
            <a:r>
              <a:rPr lang="en-US" dirty="0" smtClean="0"/>
              <a:t> </a:t>
            </a:r>
            <a:r>
              <a:rPr lang="en-US" dirty="0" err="1" smtClean="0"/>
              <a:t>Loganalyse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Anwendbarkeit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Big Data </a:t>
            </a:r>
            <a:r>
              <a:rPr lang="en-US" dirty="0" err="1" smtClean="0"/>
              <a:t>offensichtlich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Beispielimplementierungen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bg2"/>
                </a:solidFill>
                <a:latin typeface="Courier New" charset="0"/>
                <a:hlinkClick r:id="rId3"/>
              </a:rPr>
              <a:t>http://</a:t>
            </a:r>
            <a:r>
              <a:rPr lang="en-US" sz="1800" b="1" dirty="0" err="1" smtClean="0">
                <a:solidFill>
                  <a:schemeClr val="bg2"/>
                </a:solidFill>
                <a:latin typeface="Courier New" charset="0"/>
                <a:hlinkClick r:id="rId3"/>
              </a:rPr>
              <a:t>www.cs.rutgers.edu</a:t>
            </a:r>
            <a:r>
              <a:rPr lang="en-US" sz="1800" b="1" dirty="0" smtClean="0">
                <a:solidFill>
                  <a:schemeClr val="bg2"/>
                </a:solidFill>
                <a:latin typeface="Courier New" charset="0"/>
                <a:hlinkClick r:id="rId3"/>
              </a:rPr>
              <a:t>/~</a:t>
            </a:r>
            <a:r>
              <a:rPr lang="en-US" sz="1800" b="1" dirty="0" err="1" smtClean="0">
                <a:solidFill>
                  <a:schemeClr val="bg2"/>
                </a:solidFill>
                <a:latin typeface="Courier New" charset="0"/>
                <a:hlinkClick r:id="rId3"/>
              </a:rPr>
              <a:t>muthu</a:t>
            </a:r>
            <a:r>
              <a:rPr lang="en-US" sz="1800" b="1" dirty="0" smtClean="0">
                <a:solidFill>
                  <a:schemeClr val="bg2"/>
                </a:solidFill>
                <a:latin typeface="Courier New" charset="0"/>
                <a:hlinkClick r:id="rId3"/>
              </a:rPr>
              <a:t>/</a:t>
            </a:r>
            <a:r>
              <a:rPr lang="en-US" sz="1800" b="1" dirty="0" err="1" smtClean="0">
                <a:solidFill>
                  <a:schemeClr val="bg2"/>
                </a:solidFill>
                <a:latin typeface="Courier New" charset="0"/>
                <a:hlinkClick r:id="rId3"/>
              </a:rPr>
              <a:t>massdal</a:t>
            </a:r>
            <a:r>
              <a:rPr lang="en-US" sz="1800" b="1" dirty="0" smtClean="0">
                <a:solidFill>
                  <a:schemeClr val="bg2"/>
                </a:solidFill>
                <a:latin typeface="Courier New" charset="0"/>
                <a:hlinkClick r:id="rId3"/>
              </a:rPr>
              <a:t>-code-</a:t>
            </a:r>
            <a:r>
              <a:rPr lang="en-US" sz="1800" b="1" dirty="0" err="1" smtClean="0">
                <a:solidFill>
                  <a:schemeClr val="bg2"/>
                </a:solidFill>
                <a:latin typeface="Courier New" charset="0"/>
                <a:hlinkClick r:id="rId3"/>
              </a:rPr>
              <a:t>index.html</a:t>
            </a:r>
            <a:endParaRPr lang="en-US" sz="1800" b="1" dirty="0" smtClean="0">
              <a:solidFill>
                <a:schemeClr val="bg2"/>
              </a:solidFill>
              <a:latin typeface="Courier New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E3502DC1-8384-C640-9D14-4B8C55F3B65C}" type="slidenum">
              <a:rPr lang="en-US"/>
              <a:pPr/>
              <a:t>86</a:t>
            </a:fld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95736" y="6381328"/>
            <a:ext cx="4680519" cy="21602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 smtClean="0">
                <a:solidFill>
                  <a:srgbClr val="0000FF"/>
                </a:solidFill>
              </a:rPr>
              <a:t>Garofalakis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79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35496" y="1988841"/>
            <a:ext cx="2880320" cy="2330751"/>
            <a:chOff x="33502" y="1988885"/>
            <a:chExt cx="2882464" cy="2331440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33502" y="1988885"/>
              <a:ext cx="2882464" cy="2199839"/>
              <a:chOff x="933018" y="3168303"/>
              <a:chExt cx="2882464" cy="2199839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933018" y="3168303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Stromanfragesprachen </a:t>
                </a:r>
                <a:br>
                  <a:rPr lang="de-DE" sz="2000" dirty="0" smtClean="0"/>
                </a:br>
                <a:r>
                  <a:rPr lang="de-DE" sz="2000" dirty="0" smtClean="0"/>
                  <a:t>und deren Auswertung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Zusammenfassung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  <a:effectLst/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69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Begrenzter Speicher</a:t>
                </a: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und Approximation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52119" y="2990030"/>
            <a:ext cx="3168353" cy="1977260"/>
            <a:chOff x="565210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5210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 smtClean="0"/>
                <a:t>Bioinformatikdatenbanken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Von Stromdatenbanken zu Big Data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837904"/>
            <a:ext cx="3927698" cy="1278359"/>
            <a:chOff x="2876550" y="1837904"/>
            <a:chExt cx="3927698" cy="1278359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837904"/>
              <a:ext cx="3805283" cy="1131290"/>
              <a:chOff x="2474518" y="4039141"/>
              <a:chExt cx="3805667" cy="1131773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614247" y="4039141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Stromkonzept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7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op_detectors_on_roa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58900"/>
            <a:ext cx="3178175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635" y="150912"/>
            <a:ext cx="6624637" cy="685800"/>
          </a:xfrm>
        </p:spPr>
        <p:txBody>
          <a:bodyPr/>
          <a:lstStyle/>
          <a:p>
            <a:r>
              <a:rPr lang="en-US" sz="3600" dirty="0" err="1" smtClean="0"/>
              <a:t>Beispielanwendung</a:t>
            </a:r>
            <a:r>
              <a:rPr lang="en-US" sz="3600" dirty="0" smtClean="0"/>
              <a:t> 2</a:t>
            </a:r>
            <a:endParaRPr lang="en-US" sz="3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00450" y="1277938"/>
            <a:ext cx="5472113" cy="4246562"/>
          </a:xfrm>
        </p:spPr>
        <p:txBody>
          <a:bodyPr/>
          <a:lstStyle/>
          <a:p>
            <a:r>
              <a:rPr lang="en-US" sz="2400" dirty="0" err="1" smtClean="0"/>
              <a:t>Verkehrsüberwachung</a:t>
            </a:r>
            <a:endParaRPr lang="en-US" sz="2400" dirty="0"/>
          </a:p>
          <a:p>
            <a:pPr lvl="1"/>
            <a:r>
              <a:rPr lang="en-US" sz="2000" dirty="0" err="1" smtClean="0"/>
              <a:t>Datenformat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 err="1" smtClean="0"/>
              <a:t>Zeitstempel</a:t>
            </a:r>
            <a:r>
              <a:rPr lang="en-US" sz="2000" dirty="0" smtClean="0"/>
              <a:t> </a:t>
            </a:r>
            <a:r>
              <a:rPr lang="en-US" sz="2000" dirty="0" err="1" smtClean="0"/>
              <a:t>explizit</a:t>
            </a:r>
            <a:endParaRPr lang="en-US" sz="2000" dirty="0"/>
          </a:p>
          <a:p>
            <a:pPr lvl="1"/>
            <a:r>
              <a:rPr lang="en-US" sz="2000" dirty="0" err="1" smtClean="0"/>
              <a:t>Kontinuierlicher</a:t>
            </a:r>
            <a:r>
              <a:rPr lang="en-US" sz="2000" dirty="0" smtClean="0"/>
              <a:t> </a:t>
            </a:r>
            <a:r>
              <a:rPr lang="en-US" sz="2000" dirty="0" err="1" smtClean="0"/>
              <a:t>Datenfluss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ym typeface="Wingdings" charset="0"/>
              </a:rPr>
              <a:t> Strom von </a:t>
            </a:r>
            <a:r>
              <a:rPr lang="en-US" sz="2000" dirty="0" err="1" smtClean="0">
                <a:sym typeface="Wingdings" charset="0"/>
              </a:rPr>
              <a:t>Daten</a:t>
            </a:r>
            <a:endParaRPr lang="en-US" sz="2000" dirty="0">
              <a:sym typeface="Wingdings" charset="0"/>
            </a:endParaRPr>
          </a:p>
          <a:p>
            <a:pPr lvl="2"/>
            <a:r>
              <a:rPr lang="en-US" sz="2000" dirty="0"/>
              <a:t>Variable </a:t>
            </a:r>
            <a:r>
              <a:rPr lang="en-US" sz="2000" dirty="0" err="1" smtClean="0"/>
              <a:t>Datenraten</a:t>
            </a:r>
            <a:endParaRPr lang="en-US" sz="2000" dirty="0"/>
          </a:p>
          <a:p>
            <a:pPr lvl="2"/>
            <a:r>
              <a:rPr lang="en-US" sz="2000" dirty="0" err="1" smtClean="0"/>
              <a:t>Zeit</a:t>
            </a:r>
            <a:r>
              <a:rPr lang="en-US" sz="2000" dirty="0" smtClean="0"/>
              <a:t>- und </a:t>
            </a:r>
            <a:r>
              <a:rPr lang="en-US" sz="2000" dirty="0" err="1" smtClean="0"/>
              <a:t>Ortsabhängig</a:t>
            </a:r>
            <a:endParaRPr lang="en-US" sz="2000" dirty="0"/>
          </a:p>
          <a:p>
            <a:pPr lvl="1"/>
            <a:r>
              <a:rPr lang="en-US" sz="2000" dirty="0" err="1" smtClean="0"/>
              <a:t>Anfragen</a:t>
            </a:r>
            <a:endParaRPr lang="en-US" sz="2000" dirty="0"/>
          </a:p>
          <a:p>
            <a:pPr lvl="2"/>
            <a:r>
              <a:rPr lang="en-US" sz="2000" dirty="0" err="1" smtClean="0"/>
              <a:t>Kontinuierlich</a:t>
            </a:r>
            <a:r>
              <a:rPr lang="en-US" sz="2000" dirty="0" smtClean="0"/>
              <a:t>, </a:t>
            </a:r>
            <a:r>
              <a:rPr lang="en-US" sz="2000" dirty="0" err="1" smtClean="0"/>
              <a:t>langlaufend</a:t>
            </a:r>
            <a:endParaRPr lang="en-US" sz="20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06488" y="5085184"/>
            <a:ext cx="5457825" cy="1108075"/>
          </a:xfrm>
          <a:prstGeom prst="rect">
            <a:avLst/>
          </a:prstGeom>
          <a:solidFill>
            <a:schemeClr val="bg1"/>
          </a:solidFill>
          <a:ln w="1016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000" b="0" dirty="0">
                <a:latin typeface="Arial"/>
              </a:rPr>
              <a:t>“</a:t>
            </a:r>
            <a:r>
              <a:rPr lang="en-US" sz="2000" b="0" dirty="0">
                <a:latin typeface="Arial" charset="0"/>
              </a:rPr>
              <a:t>At which measuring stations of the highway has the average speed of vehicles been below 15 m/s over the last 15 minutes ?</a:t>
            </a:r>
            <a:r>
              <a:rPr lang="ja-JP" altLang="en-US" sz="2000" b="0" dirty="0">
                <a:latin typeface="Arial"/>
              </a:rPr>
              <a:t>”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23928" y="2132856"/>
            <a:ext cx="52565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>
                <a:latin typeface="Courier New" charset="0"/>
              </a:rPr>
              <a:t>HighwayStream</a:t>
            </a:r>
            <a:r>
              <a:rPr lang="en-US" sz="1400" dirty="0" smtClean="0">
                <a:latin typeface="Courier New" charset="0"/>
              </a:rPr>
              <a:t>( </a:t>
            </a:r>
            <a:r>
              <a:rPr lang="en-US" sz="1400" dirty="0">
                <a:latin typeface="Courier New" charset="0"/>
              </a:rPr>
              <a:t>lane, speed, </a:t>
            </a:r>
            <a:r>
              <a:rPr lang="en-US" sz="1400" dirty="0" smtClean="0">
                <a:latin typeface="Courier New" charset="0"/>
              </a:rPr>
              <a:t>length</a:t>
            </a:r>
            <a:r>
              <a:rPr lang="en-US" sz="1400" dirty="0">
                <a:latin typeface="Courier New" charset="0"/>
              </a:rPr>
              <a:t>, timestamp )</a:t>
            </a:r>
          </a:p>
        </p:txBody>
      </p:sp>
      <p:pic>
        <p:nvPicPr>
          <p:cNvPr id="9223" name="Picture 7" descr="highway_j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24075"/>
            <a:ext cx="323373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2627312" y="6356176"/>
            <a:ext cx="3240832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FF"/>
                </a:solidFill>
              </a:rPr>
              <a:t>Bernhard Seeger 2006</a:t>
            </a:r>
          </a:p>
        </p:txBody>
      </p:sp>
      <p:sp>
        <p:nvSpPr>
          <p:cNvPr id="3" name="Rechteck 2"/>
          <p:cNvSpPr/>
          <p:nvPr/>
        </p:nvSpPr>
        <p:spPr>
          <a:xfrm>
            <a:off x="6804248" y="5036983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siehe auch:</a:t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, L. </a:t>
            </a:r>
            <a:r>
              <a:rPr lang="de-DE" sz="1200" dirty="0" err="1">
                <a:solidFill>
                  <a:srgbClr val="0000FF"/>
                </a:solidFill>
              </a:rPr>
              <a:t>Subramanian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A Data Stream Management System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Traffic Management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of NRDM 2001, May 2001 </a:t>
            </a:r>
          </a:p>
        </p:txBody>
      </p:sp>
    </p:spTree>
    <p:extLst>
      <p:ext uri="{BB962C8B-B14F-4D97-AF65-F5344CB8AC3E}">
        <p14:creationId xmlns:p14="http://schemas.microsoft.com/office/powerpoint/2010/main" val="94446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3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4969</Words>
  <Application>Microsoft Macintosh PowerPoint</Application>
  <PresentationFormat>Bildschirmpräsentation (4:3)</PresentationFormat>
  <Paragraphs>1014</Paragraphs>
  <Slides>87</Slides>
  <Notes>33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87</vt:i4>
      </vt:variant>
    </vt:vector>
  </HeadingPairs>
  <TitlesOfParts>
    <vt:vector size="90" baseType="lpstr">
      <vt:lpstr>7_Standarddesign</vt:lpstr>
      <vt:lpstr>Equation</vt:lpstr>
      <vt:lpstr>Formel</vt:lpstr>
      <vt:lpstr>Non-Standard-Datenbanken</vt:lpstr>
      <vt:lpstr>Non-Standard-Datenbanken</vt:lpstr>
      <vt:lpstr>Datenströme: Motivation</vt:lpstr>
      <vt:lpstr>Stromdatenbanken vs. Stromverarbeitungs-SW</vt:lpstr>
      <vt:lpstr>Beispiel 1: Telefondatenauswertung</vt:lpstr>
      <vt:lpstr>Anfrage 1 (self-join)</vt:lpstr>
      <vt:lpstr>Anfrage 2 (join)</vt:lpstr>
      <vt:lpstr>Anfrage 3  (Gruppierung und Aggregation)</vt:lpstr>
      <vt:lpstr>Beispielanwendung 2</vt:lpstr>
      <vt:lpstr>Anforderungen</vt:lpstr>
      <vt:lpstr>Das allgemeine Anwendungsszenario</vt:lpstr>
      <vt:lpstr>Spezielle Ausprägung: Netzwerküberwachung</vt:lpstr>
      <vt:lpstr>   Beispiel 3: Auswertung von Netzwerkdaten</vt:lpstr>
      <vt:lpstr>Data Stream Management System</vt:lpstr>
      <vt:lpstr>DBMS versus DSMS</vt:lpstr>
      <vt:lpstr>Fensterkonzept</vt:lpstr>
      <vt:lpstr>Non-Standard-Datenbanken</vt:lpstr>
      <vt:lpstr>Standards?</vt:lpstr>
      <vt:lpstr>STREAM: Stanford Stream Data Manager</vt:lpstr>
      <vt:lpstr>CQL Beispielanfrage 1</vt:lpstr>
      <vt:lpstr>CQL Beispielanfrage 2</vt:lpstr>
      <vt:lpstr>Überblick</vt:lpstr>
      <vt:lpstr>Relationen und Ströme</vt:lpstr>
      <vt:lpstr>Konversion</vt:lpstr>
      <vt:lpstr>Konversion – Definitionen</vt:lpstr>
      <vt:lpstr>Präzisierung – Multimengensemantik</vt:lpstr>
      <vt:lpstr>CQL: Ansatz</vt:lpstr>
      <vt:lpstr>Anfrageergebnis zum Zeitpunkt T</vt:lpstr>
      <vt:lpstr>Abstrakte Semantik – Beispiel 1</vt:lpstr>
      <vt:lpstr>Abstrakte Semantik – Beispiel 1</vt:lpstr>
      <vt:lpstr>Abstrakte Semantik – Beispiel 1</vt:lpstr>
      <vt:lpstr>Abstrakte Semantik – Beispiel 2</vt:lpstr>
      <vt:lpstr>Abstrakte Semantik – Beispiel 2</vt:lpstr>
      <vt:lpstr>Annahmen</vt:lpstr>
      <vt:lpstr>Einfachstes Szenario</vt:lpstr>
      <vt:lpstr>Komplexeres Szenario</vt:lpstr>
      <vt:lpstr>Non-Standard-Datenbanken</vt:lpstr>
      <vt:lpstr>Konkrete Sprache – CQL</vt:lpstr>
      <vt:lpstr>Die einfachste CQL-Anfrage</vt:lpstr>
      <vt:lpstr>Einfache Verbundanfrage</vt:lpstr>
      <vt:lpstr>Einfache Verbundanfrage</vt:lpstr>
      <vt:lpstr>Äquivalenztransformationen</vt:lpstr>
      <vt:lpstr>Fensterreduktion: Aufgabe</vt:lpstr>
      <vt:lpstr>Fensterreduktion</vt:lpstr>
      <vt:lpstr>Istream, Rstream, Fenster</vt:lpstr>
      <vt:lpstr>Einige Anmerkungen</vt:lpstr>
      <vt:lpstr>Kommutativität von Filterfenstern:</vt:lpstr>
      <vt:lpstr>Einschränkungsbasierte Transformationen</vt:lpstr>
      <vt:lpstr>Non-Standard-Datenbanken</vt:lpstr>
      <vt:lpstr>Benchmark: “Linear Road”</vt:lpstr>
      <vt:lpstr>Linear Road-Benchmark</vt:lpstr>
      <vt:lpstr>Einfaches Beispiel</vt:lpstr>
      <vt:lpstr>Schwieriges Beispiel</vt:lpstr>
      <vt:lpstr>Maut-Beispiel in CQL</vt:lpstr>
      <vt:lpstr>Maut-Beispiel in CQL (2)</vt:lpstr>
      <vt:lpstr>Non-Standard-Datenbanken</vt:lpstr>
      <vt:lpstr>Stromverarbeitungsmodelle – interner Speicher A[.]</vt:lpstr>
      <vt:lpstr>Implementierung eines DSMS – Designeinflüsse</vt:lpstr>
      <vt:lpstr>Anfrageverarbeitung</vt:lpstr>
      <vt:lpstr>Ein Beispiel</vt:lpstr>
      <vt:lpstr>Warum auch Projektion  ggf. mit Zustand?</vt:lpstr>
      <vt:lpstr>Problembetrachtung</vt:lpstr>
      <vt:lpstr>Approximation und Randomisierung</vt:lpstr>
      <vt:lpstr>Approximation</vt:lpstr>
      <vt:lpstr>Probabilistische Garantien </vt:lpstr>
      <vt:lpstr>Exkurs: Randbereichsabschätzungen</vt:lpstr>
      <vt:lpstr>Stichproben (Abtastung, sampling): Grundlagen</vt:lpstr>
      <vt:lpstr>Randbereichsschätzungen für Summen</vt:lpstr>
      <vt:lpstr>Randbereichsschätzungen für Summen (2)</vt:lpstr>
      <vt:lpstr>Stichproben für Datenströme</vt:lpstr>
      <vt:lpstr>Reservoir Sampling</vt:lpstr>
      <vt:lpstr>Reservoir Sampling – Analyse</vt:lpstr>
      <vt:lpstr>Min-wise Sampling</vt:lpstr>
      <vt:lpstr>Count-Min-Skizzen (CM-Skizzen)</vt:lpstr>
      <vt:lpstr>CM-Skizzen – Struktur</vt:lpstr>
      <vt:lpstr>CM-Skizzen – Garantien</vt:lpstr>
      <vt:lpstr>Herleitung der Abschätzung A‘[j] für A[j]</vt:lpstr>
      <vt:lpstr>Herleitung der Abschätzung A‘[j] für A[j] (2)</vt:lpstr>
      <vt:lpstr>CM-Skizzen – Analyse</vt:lpstr>
      <vt:lpstr>Anzahl verschiedener Werte abschätzen</vt:lpstr>
      <vt:lpstr>FM-Skizzen [Flajolet, Martin’85]</vt:lpstr>
      <vt:lpstr>FM-Skizzen – Analyse</vt:lpstr>
      <vt:lpstr>Herleitung der Schätzung von d</vt:lpstr>
      <vt:lpstr>FM-Skizzen – Eigenschaften</vt:lpstr>
      <vt:lpstr>Stichproben und Skizzierung: Zusammenfassung</vt:lpstr>
      <vt:lpstr>Praktische Betrachtungen</vt:lpstr>
      <vt:lpstr>Zusammenfassung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1772</cp:revision>
  <dcterms:created xsi:type="dcterms:W3CDTF">2010-04-27T12:26:40Z</dcterms:created>
  <dcterms:modified xsi:type="dcterms:W3CDTF">2015-01-20T07:27:02Z</dcterms:modified>
</cp:coreProperties>
</file>