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7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18.bin" ContentType="application/vnd.openxmlformats-officedocument.oleObject"/>
  <Override PartName="/ppt/notesSlides/notesSlide31.xml" ContentType="application/vnd.openxmlformats-officedocument.presentationml.notesSlide+xml"/>
  <Override PartName="/ppt/embeddings/oleObject19.bin" ContentType="application/vnd.openxmlformats-officedocument.oleObject"/>
  <Override PartName="/ppt/notesSlides/notesSlide32.xml" ContentType="application/vnd.openxmlformats-officedocument.presentationml.notesSlide+xml"/>
  <Override PartName="/ppt/embeddings/oleObject20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64" r:id="rId2"/>
    <p:sldMasterId id="2147483679" r:id="rId3"/>
    <p:sldMasterId id="2147483694" r:id="rId4"/>
    <p:sldMasterId id="2147484096" r:id="rId5"/>
    <p:sldMasterId id="2147484111" r:id="rId6"/>
    <p:sldMasterId id="2147484126" r:id="rId7"/>
    <p:sldMasterId id="2147484141" r:id="rId8"/>
  </p:sldMasterIdLst>
  <p:notesMasterIdLst>
    <p:notesMasterId r:id="rId81"/>
  </p:notesMasterIdLst>
  <p:handoutMasterIdLst>
    <p:handoutMasterId r:id="rId82"/>
  </p:handoutMasterIdLst>
  <p:sldIdLst>
    <p:sldId id="941" r:id="rId9"/>
    <p:sldId id="481" r:id="rId10"/>
    <p:sldId id="940" r:id="rId11"/>
    <p:sldId id="749" r:id="rId12"/>
    <p:sldId id="771" r:id="rId13"/>
    <p:sldId id="454" r:id="rId14"/>
    <p:sldId id="944" r:id="rId15"/>
    <p:sldId id="945" r:id="rId16"/>
    <p:sldId id="968" r:id="rId17"/>
    <p:sldId id="947" r:id="rId18"/>
    <p:sldId id="948" r:id="rId19"/>
    <p:sldId id="949" r:id="rId20"/>
    <p:sldId id="950" r:id="rId21"/>
    <p:sldId id="951" r:id="rId22"/>
    <p:sldId id="952" r:id="rId23"/>
    <p:sldId id="953" r:id="rId24"/>
    <p:sldId id="954" r:id="rId25"/>
    <p:sldId id="955" r:id="rId26"/>
    <p:sldId id="956" r:id="rId27"/>
    <p:sldId id="752" r:id="rId28"/>
    <p:sldId id="666" r:id="rId29"/>
    <p:sldId id="970" r:id="rId30"/>
    <p:sldId id="971" r:id="rId31"/>
    <p:sldId id="972" r:id="rId32"/>
    <p:sldId id="668" r:id="rId33"/>
    <p:sldId id="684" r:id="rId34"/>
    <p:sldId id="701" r:id="rId35"/>
    <p:sldId id="651" r:id="rId36"/>
    <p:sldId id="943" r:id="rId37"/>
    <p:sldId id="685" r:id="rId38"/>
    <p:sldId id="703" r:id="rId39"/>
    <p:sldId id="686" r:id="rId40"/>
    <p:sldId id="973" r:id="rId41"/>
    <p:sldId id="974" r:id="rId42"/>
    <p:sldId id="975" r:id="rId43"/>
    <p:sldId id="815" r:id="rId44"/>
    <p:sldId id="957" r:id="rId45"/>
    <p:sldId id="958" r:id="rId46"/>
    <p:sldId id="816" r:id="rId47"/>
    <p:sldId id="817" r:id="rId48"/>
    <p:sldId id="818" r:id="rId49"/>
    <p:sldId id="819" r:id="rId50"/>
    <p:sldId id="820" r:id="rId51"/>
    <p:sldId id="959" r:id="rId52"/>
    <p:sldId id="821" r:id="rId53"/>
    <p:sldId id="960" r:id="rId54"/>
    <p:sldId id="822" r:id="rId55"/>
    <p:sldId id="823" r:id="rId56"/>
    <p:sldId id="824" r:id="rId57"/>
    <p:sldId id="961" r:id="rId58"/>
    <p:sldId id="962" r:id="rId59"/>
    <p:sldId id="963" r:id="rId60"/>
    <p:sldId id="964" r:id="rId61"/>
    <p:sldId id="825" r:id="rId62"/>
    <p:sldId id="826" r:id="rId63"/>
    <p:sldId id="827" r:id="rId64"/>
    <p:sldId id="828" r:id="rId65"/>
    <p:sldId id="829" r:id="rId66"/>
    <p:sldId id="965" r:id="rId67"/>
    <p:sldId id="966" r:id="rId68"/>
    <p:sldId id="830" r:id="rId69"/>
    <p:sldId id="831" r:id="rId70"/>
    <p:sldId id="832" r:id="rId71"/>
    <p:sldId id="969" r:id="rId72"/>
    <p:sldId id="852" r:id="rId73"/>
    <p:sldId id="854" r:id="rId74"/>
    <p:sldId id="977" r:id="rId75"/>
    <p:sldId id="978" r:id="rId76"/>
    <p:sldId id="979" r:id="rId77"/>
    <p:sldId id="862" r:id="rId78"/>
    <p:sldId id="913" r:id="rId79"/>
    <p:sldId id="739" r:id="rId80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FF3300"/>
    <a:srgbClr val="FF9900"/>
    <a:srgbClr val="CC99FF"/>
    <a:srgbClr val="FF99FF"/>
    <a:srgbClr val="00FFFF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49" autoAdjust="0"/>
  </p:normalViewPr>
  <p:slideViewPr>
    <p:cSldViewPr snapToGrid="0">
      <p:cViewPr varScale="1">
        <p:scale>
          <a:sx n="84" d="100"/>
          <a:sy n="84" d="100"/>
        </p:scale>
        <p:origin x="-1424" y="-96"/>
      </p:cViewPr>
      <p:guideLst>
        <p:guide orient="horz" pos="3702"/>
        <p:guide pos="285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42"/>
    </p:cViewPr>
  </p:sorterViewPr>
  <p:notesViewPr>
    <p:cSldViewPr snapToGrid="0">
      <p:cViewPr varScale="1">
        <p:scale>
          <a:sx n="40" d="100"/>
          <a:sy n="40" d="100"/>
        </p:scale>
        <p:origin x="-1392" y="-90"/>
      </p:cViewPr>
      <p:guideLst>
        <p:guide orient="horz" pos="2919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w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57238" cy="27463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vert="horz" wrap="none" lIns="91364" tIns="45682" rIns="91364" bIns="45682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8019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99175" y="0"/>
            <a:ext cx="911225" cy="27463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vert="horz" wrap="none" lIns="91364" tIns="45682" rIns="91364" bIns="45682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8020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10650"/>
            <a:ext cx="674688" cy="27463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vert="horz" wrap="none" lIns="91364" tIns="45682" rIns="91364" bIns="45682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8021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21450" y="9010650"/>
            <a:ext cx="488950" cy="27463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vert="horz" wrap="none" lIns="91364" tIns="45682" rIns="91364" bIns="45682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fld id="{F4D27FAD-64F9-3742-A7A8-0CDC2D36B56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3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2138"/>
            <a:ext cx="512127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27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9038"/>
            <a:ext cx="302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fld id="{731D861C-B781-2541-897E-87A9E72A0DC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98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06AFE4-D4C3-064F-8809-8FD39F0C39D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C92502-6F21-8F43-9D92-2ED9A16AE31D}" type="slidenum">
              <a:rPr lang="en-US" sz="1200" b="0">
                <a:latin typeface="Times New Roman" charset="0"/>
              </a:rPr>
              <a:pPr/>
              <a:t>12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BD0303-1433-284D-B8B3-F4916BD78EBD}" type="slidenum">
              <a:rPr lang="en-US" sz="1200" b="0">
                <a:latin typeface="Times New Roman" charset="0"/>
              </a:rPr>
              <a:pPr/>
              <a:t>13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1F3674-3C32-7749-8267-4CB0705F8F61}" type="slidenum">
              <a:rPr lang="en-US" sz="1200" b="0">
                <a:latin typeface="Times New Roman" charset="0"/>
              </a:rPr>
              <a:pPr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5E863F-B6DE-3F42-8A7A-791EEBBA2D75}" type="slidenum">
              <a:rPr lang="en-US" sz="1200" b="0">
                <a:latin typeface="Times New Roman" charset="0"/>
              </a:rPr>
              <a:pPr/>
              <a:t>15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F97F3-DA56-7741-8324-B0F58D8C2984}" type="slidenum">
              <a:rPr lang="en-US" sz="1200" b="0">
                <a:latin typeface="Times New Roman" charset="0"/>
              </a:rPr>
              <a:pPr/>
              <a:t>16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DB7205-C633-AC47-B794-3F2A74916976}" type="slidenum">
              <a:rPr lang="en-US" sz="1200" b="0">
                <a:latin typeface="Times New Roman" charset="0"/>
              </a:rPr>
              <a:pPr/>
              <a:t>17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42" tIns="46271" rIns="92542" bIns="46271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7A7866-8206-CD4D-969A-3172AD538E45}" type="slidenum">
              <a:rPr lang="en-US" sz="1200" b="0">
                <a:latin typeface="Times New Roman" charset="0"/>
              </a:rPr>
              <a:pPr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2" tIns="46271" rIns="92542" bIns="46271"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May have more relations, Probabilistc is also possible, agreggates of sets of set and logic is possible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782C13-17CD-B04A-83B4-D4113DFF31BE}" type="slidenum">
              <a:rPr lang="en-US" sz="1200" b="0">
                <a:latin typeface="Times New Roman" charset="0"/>
              </a:rPr>
              <a:pPr/>
              <a:t>19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7" tIns="46438" rIns="92877" bIns="46438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Remember to say that this is just like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chain rule used in BNs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D52904-2EB7-D548-B731-161561D88ED8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6338" y="700088"/>
            <a:ext cx="4560887" cy="3421062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1" tIns="45681" rIns="91361" bIns="45681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1CF2AD-8DC5-5346-93E5-2AEA82356F9A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9EE892-A513-1A4F-B04F-0A61C3C9D188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8314CA-7564-0D4C-8D94-32298056F3C1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499F81-E584-9847-8E9D-79921B0DAC5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877" tIns="46438" rIns="92877" bIns="46438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D75B91-FAAA-8C43-A4F9-B5DC92795886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877" tIns="46438" rIns="92877" bIns="46438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F64EC9-0B43-8143-B58D-700963F22F17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CFE233-DA1B-5249-B580-E044510B5F8A}" type="slidenum">
              <a:rPr lang="en-US" sz="1200" b="0"/>
              <a:pPr/>
              <a:t>26</a:t>
            </a:fld>
            <a:endParaRPr lang="en-US" sz="1200" b="0"/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36FBFB-485F-C94A-9031-881E79430BC4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CBCC6D-D95D-C64B-96DD-65B0FFFAC708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Temporary Relations, Time, Parent … we can assure that its acylcix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2BE54E-1AB2-AA4F-8775-392CA6F0C7DD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227BCC-33F6-B342-9C3F-9EDE75DE6D96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3" tIns="46276" rIns="92553" bIns="46276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there are a number of approaches we could use;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ML, MDL, here we use Bayesian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83C063-AB5D-FA43-B147-D2B498F117E4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A6782A-D76A-C341-BDB2-4EDCFF510AF8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70" tIns="45685" rIns="91370" bIns="45685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173E88-5D84-774D-A37D-1999313B5D0F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140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214020" name="Rectangle 3"/>
          <p:cNvSpPr>
            <a:spLocks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7" tIns="46268" rIns="92537" bIns="46268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relation to BN structure learning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to compute the new networks score we need only calculate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new local score.  To do this , requires that we make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pass through the database to compute the required sufficient statistics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that these are just a few of the potential changes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also detleting and reversing arcs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evaluate changes one edge at a time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dominant cost: passes over database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BB76E2-E33A-6B40-B3C8-67FBD689D31E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150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215044" name="Rectangle 3"/>
          <p:cNvSpPr>
            <a:spLocks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7" tIns="46268" rIns="92537" bIns="46268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to compute the new networks score we need only calculate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new local score.  To do this , requires that we make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pass through the database to compute the required sufficient statistics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that these are just a few of the potential changes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also detleting and reversing arcs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evaluate changes one edge at a time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dominant cost: passes over database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52A81-7B41-A440-AD05-68E862371449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160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216068" name="Rectangle 3"/>
          <p:cNvSpPr>
            <a:spLocks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7" tIns="46268" rIns="92537" bIns="46268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to compute the new networks score we need only calculate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new local score.  To do this , requires that we make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pass through the database to compute the required sufficient statistics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that these are just a few of the potential changes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also detleting and reversing arcs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evaluate changes one edge at a time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dominant cost: passes over database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0DC25E-7992-3E40-9E0B-05CD92D3990F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217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42177A-140B-FF4A-B3B4-DA68F4B8A63A}" type="slidenum">
              <a:rPr lang="en-US" sz="1200" b="0"/>
              <a:pPr/>
              <a:t>42</a:t>
            </a:fld>
            <a:endParaRPr lang="en-US" sz="1200" b="0"/>
          </a:p>
        </p:txBody>
      </p:sp>
      <p:sp>
        <p:nvSpPr>
          <p:cNvPr id="218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Patents.  Using topic hierarchy. But Knowing the number of possible instantiations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6FB66B-62FF-E94E-8119-14E37A075EFA}" type="slidenum">
              <a:rPr lang="en-US" sz="1200" b="0"/>
              <a:pPr/>
              <a:t>43</a:t>
            </a:fld>
            <a:endParaRPr lang="en-US" sz="1200" b="0"/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properties and ratings of one person to rech conclusions about the properites of a program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(how funny it is) reach conclusions about how likely another person is to like it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Generalize over primary keys so we have to learn rel. between existing papers. What about a new one.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Gather papers under topics (one possibility). But only takes into account the general distribution of cited papers</a:t>
            </a:r>
          </a:p>
        </p:txBody>
      </p:sp>
      <p:sp>
        <p:nvSpPr>
          <p:cNvPr id="2201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B4028A-BEE0-D544-BAC1-D7BB050A8BD7}" type="slidenum">
              <a:rPr lang="en-US" sz="1200" b="0">
                <a:latin typeface="Times New Roman" charset="0"/>
              </a:rPr>
              <a:pPr/>
              <a:t>44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The dependency goes from the topic of the citing paper. Have to anotate relation</a:t>
            </a:r>
          </a:p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11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CF1AD9-8CD9-2944-83F2-88BC7E4A6507}" type="slidenum">
              <a:rPr lang="en-US" sz="1200" b="0"/>
              <a:pPr/>
              <a:t>45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B7E567-7593-854C-9E91-BBA816823CDC}" type="slidenum">
              <a:rPr lang="en-US" sz="1200" b="0"/>
              <a:pPr/>
              <a:t>47</a:t>
            </a:fld>
            <a:endParaRPr lang="en-US" sz="1200" b="0"/>
          </a:p>
        </p:txBody>
      </p:sp>
      <p:sp>
        <p:nvSpPr>
          <p:cNvPr id="222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Remember to say that this is just like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chain rule used in BNs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1E88B3-69CD-F245-B4BD-6077AFCF6219}" type="slidenum">
              <a:rPr lang="en-US" sz="1200" b="0"/>
              <a:pPr/>
              <a:t>48</a:t>
            </a:fld>
            <a:endParaRPr lang="en-US" sz="1200" b="0"/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3738"/>
            <a:ext cx="4629150" cy="3471862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97375"/>
            <a:ext cx="5121275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629" tIns="46314" rIns="92629" bIns="46314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38F3C7-84A9-B840-BA13-3037682567D6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these are different from BNs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0C6981-43C8-7D4A-8BD7-DA69E2FAD036}" type="slidenum">
              <a:rPr lang="en-US" sz="1200" b="0"/>
              <a:pPr/>
              <a:t>49</a:t>
            </a:fld>
            <a:endParaRPr lang="en-US" sz="1200" b="0"/>
          </a:p>
        </p:txBody>
      </p:sp>
      <p:sp>
        <p:nvSpPr>
          <p:cNvPr id="2242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5325"/>
            <a:ext cx="4630737" cy="3473450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1275" cy="417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39" tIns="46269" rIns="92539" bIns="46269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Depends on whether the cited paper is important. The mood depends on wheter the reviewed paper cites important paepers</a:t>
            </a:r>
          </a:p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Have to resolve the potential cited papers (can have uncertainty) before computing the mood.</a:t>
            </a:r>
          </a:p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Before the reviewer decides he scan scans the „potential“ SITED papers which influences his mood.</a:t>
            </a:r>
          </a:p>
        </p:txBody>
      </p:sp>
      <p:sp>
        <p:nvSpPr>
          <p:cNvPr id="225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B05097-D6EC-F447-B3F6-9CE895EF54BD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50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All Papers have influence on the mood, but the new selector will push the probability of some papers. Therefore we must include cites.cited</a:t>
            </a:r>
          </a:p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Ordering of random variables.</a:t>
            </a:r>
          </a:p>
        </p:txBody>
      </p:sp>
      <p:sp>
        <p:nvSpPr>
          <p:cNvPr id="2263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E158B4-0462-974B-8F5E-070DB59DF641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51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31F987-8925-6646-A9BF-7194D1CDC2A6}" type="slidenum">
              <a:rPr lang="en-US" sz="1200" b="0"/>
              <a:pPr/>
              <a:t>56</a:t>
            </a:fld>
            <a:endParaRPr lang="en-US" sz="1200" b="0"/>
          </a:p>
        </p:txBody>
      </p:sp>
      <p:sp>
        <p:nvSpPr>
          <p:cNvPr id="227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Patents.  Using topic hierarchy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BABEBE-6C9B-9049-BD66-1A99835AAF5B}" type="slidenum">
              <a:rPr lang="en-US" sz="1200" b="0"/>
              <a:pPr/>
              <a:t>57</a:t>
            </a:fld>
            <a:endParaRPr lang="en-US" sz="1200" b="0"/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5B6C53-21ED-344D-9D98-5F75DB6F86F1}" type="slidenum">
              <a:rPr lang="en-US" sz="1200" b="0"/>
              <a:pPr/>
              <a:t>58</a:t>
            </a:fld>
            <a:endParaRPr lang="en-US" sz="1200" b="0"/>
          </a:p>
        </p:txBody>
      </p:sp>
      <p:sp>
        <p:nvSpPr>
          <p:cNvPr id="229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Remember to say that this is just like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chain rule used in BNs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Given words and citation do collective inference on the topic</a:t>
            </a:r>
          </a:p>
        </p:txBody>
      </p:sp>
      <p:sp>
        <p:nvSpPr>
          <p:cNvPr id="2304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680F6A-3445-284C-AC78-2EE70AC7DDBA}" type="slidenum">
              <a:rPr lang="en-US" sz="1200" b="0"/>
              <a:pPr/>
              <a:t>60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F2D80C-C025-424A-883B-AD101962CD6D}" type="slidenum">
              <a:rPr lang="en-US" sz="1200" b="0"/>
              <a:pPr/>
              <a:t>61</a:t>
            </a:fld>
            <a:endParaRPr lang="en-US" sz="1200" b="0"/>
          </a:p>
        </p:txBody>
      </p:sp>
      <p:sp>
        <p:nvSpPr>
          <p:cNvPr id="231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Remember to say that this is just like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chain rule used in BNs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4D8C5B-CBD8-224E-8103-85E0363B8794}" type="slidenum">
              <a:rPr lang="en-US" sz="1200" b="0"/>
              <a:pPr/>
              <a:t>62</a:t>
            </a:fld>
            <a:endParaRPr lang="en-US" sz="1200" b="0"/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3738"/>
            <a:ext cx="4629150" cy="3471862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97375"/>
            <a:ext cx="5121275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629" tIns="46314" rIns="92629" bIns="46314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1BE70A-DAAB-BD43-98BE-3E08F60D436A}" type="slidenum">
              <a:rPr lang="en-US" sz="1200" b="0"/>
              <a:pPr/>
              <a:t>63</a:t>
            </a:fld>
            <a:endParaRPr lang="en-US" sz="1200" b="0"/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5325"/>
            <a:ext cx="4630737" cy="347345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1275" cy="417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9" tIns="46269" rIns="92539" bIns="46269"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Have to take care about new dependencies. Prior to follow a relation(s) one has to figure out which potential candidates we have to be able to depend on a distant attribute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94C973-FEFF-094F-B1B2-C4485FB03820}" type="slidenum">
              <a:rPr lang="en-US" sz="1200" b="0">
                <a:latin typeface="Times New Roman" charset="0"/>
              </a:rPr>
              <a:pPr/>
              <a:t>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F062D8-86DD-9042-983E-CCA0A0870B80}" type="slidenum">
              <a:rPr lang="en-US" sz="1200" b="0"/>
              <a:pPr/>
              <a:t>65</a:t>
            </a:fld>
            <a:endParaRPr lang="en-US" sz="1200" b="0"/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DE8C58-8B3F-3A47-96EC-FB9C8539B58E}" type="slidenum">
              <a:rPr lang="en-US" sz="1200" b="0"/>
              <a:pPr/>
              <a:t>66</a:t>
            </a:fld>
            <a:endParaRPr lang="en-US" sz="1200" b="0"/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7CBE9A-F363-3848-BF6B-27A65CE31F1A}" type="slidenum">
              <a:rPr lang="en-US" sz="1200" b="0">
                <a:solidFill>
                  <a:srgbClr val="000000"/>
                </a:solidFill>
              </a:rPr>
              <a:pPr/>
              <a:t>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365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5325"/>
            <a:ext cx="4632325" cy="347345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 first glance, increase in representational power is deceptively small.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Extra type variable, could just as well be exploited using structured CPTs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88E043-C44D-AC41-817C-49D6BFE94ED9}" type="slidenum">
              <a:rPr lang="en-US" sz="1200" b="0">
                <a:solidFill>
                  <a:srgbClr val="000000"/>
                </a:solidFill>
              </a:rPr>
              <a:pPr/>
              <a:t>68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37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5325"/>
            <a:ext cx="4632325" cy="3473450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DD82F4-64C4-FD49-8E25-F31D2990DD59}" type="slidenum">
              <a:rPr lang="en-US" sz="1200" b="0">
                <a:solidFill>
                  <a:srgbClr val="000000"/>
                </a:solidFill>
              </a:rPr>
              <a:pPr/>
              <a:t>69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385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5325"/>
            <a:ext cx="4632325" cy="347345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F6D0E1-759C-8341-A58C-2AD28708B6C3}" type="slidenum">
              <a:rPr lang="en-US" sz="1200" b="0"/>
              <a:pPr/>
              <a:t>70</a:t>
            </a:fld>
            <a:endParaRPr lang="en-US" sz="1200" b="0"/>
          </a:p>
        </p:txBody>
      </p:sp>
      <p:sp>
        <p:nvSpPr>
          <p:cNvPr id="239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1" tIns="45681" rIns="91361" bIns="45681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78CBA2-7829-DC41-B737-E9A77ABDD529}" type="slidenum">
              <a:rPr lang="en-US" sz="1200" b="0"/>
              <a:pPr/>
              <a:t>71</a:t>
            </a:fld>
            <a:endParaRPr lang="en-US" sz="1200" b="0"/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0D6A8C-D49B-914D-8C39-DE91E72D3335}" type="slidenum">
              <a:rPr lang="en-US" sz="1200" b="0">
                <a:latin typeface="Times New Roman" charset="0"/>
              </a:rPr>
              <a:pPr/>
              <a:t>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Anotation of relationships</a:t>
            </a:r>
          </a:p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F00913-A73F-AF44-BA78-FD8922081AB5}" type="slidenum">
              <a:rPr lang="en-US" sz="1200" b="0">
                <a:latin typeface="Times New Roman" charset="0"/>
              </a:rPr>
              <a:pPr/>
              <a:t>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58B965-0A00-B64F-A41E-046C140A618F}" type="slidenum">
              <a:rPr lang="en-US" sz="1200" b="0">
                <a:latin typeface="Times New Roman" charset="0"/>
              </a:rPr>
              <a:pPr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C5311B-7728-2845-B49B-3C635579CAEF}" type="slidenum">
              <a:rPr lang="en-US" sz="1200" b="0">
                <a:latin typeface="Times New Roman" charset="0"/>
              </a:rPr>
              <a:pPr/>
              <a:t>11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877" tIns="46438" rIns="92877" bIns="46438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12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491EC-E079-1C49-80D9-ED54BF92B7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9F021-6937-6243-8C3F-8D1CEFBC429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70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F5F3CEBA-DA05-6C46-8363-1696CBF7B15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39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9CD3A14-04DB-4645-87C6-AF4CEBE77B8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08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8037641-997D-F142-9BD0-74ECC511B77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01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8B6DA630-17D4-594C-B5A0-421431B724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136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AA49D681-C1DA-AC43-81F0-E6AC8A666EF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28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97DE09C3-A6CC-8544-91A1-16E3454954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40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A13035AF-B9F8-3E4B-B68D-402EB7E604A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148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3162C251-8873-AF41-A4F5-358668B4C0D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677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F8930581-B235-3448-982C-F84FA591D9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90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FAA183B-67B0-D647-926D-13D2D9859E5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60960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60960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F805D-EA8B-9443-8424-8EDAF484106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686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EFF2933E-2665-C44C-8855-D00D7CB905C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534400" cy="24384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800" y="3962400"/>
            <a:ext cx="8534400" cy="24384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B2E98-0871-BD40-82A4-04749E3F89A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4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/>
            </a:lvl1pPr>
          </a:lstStyle>
          <a:p>
            <a:fld id="{DFC7555C-9233-884C-9216-E68AC2874DF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42894960-2D08-4C45-8F76-7709E300BF5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EC6EE5AA-54C9-DB45-B827-A4022D05ABA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036AD758-BCC6-0A4A-88B6-70CDCD6655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8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34C807ED-ECDE-544A-88FA-EE7E69622BB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332EB5C1-30DE-D748-A829-3C9352B7413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6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0CB65B08-7600-3C46-8066-EE8FE5F0723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BBF72-7C67-9843-B160-9AD2FDFC788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25724A2-1CF6-974D-95D5-4C9D1B4D506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F747498E-F738-1540-9C04-DF9D55C4441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9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24F777D-5FBC-124A-9961-827588887D2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0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4C06F244-4EA0-A34C-9DC2-301964B6B84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5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DE3D0D89-4A28-3641-838B-CFEEEE8FE94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69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CCA4476-0B92-B64C-A56E-05E07EED0B5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C7BDC86-59E4-C441-AC7E-EAD747572D8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9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/>
            </a:lvl1pPr>
          </a:lstStyle>
          <a:p>
            <a:fld id="{8C1F3327-7F04-0040-95AA-0D21FD38B1D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6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FF9E76B-8EED-1241-A763-34AEE06661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70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3075C20-552A-AE42-9851-A46BA035310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CA807-7783-3C4E-A70A-4A8905B4E8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90A5E363-F209-114B-BEA7-E4757387D4A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7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74440D92-DB00-7242-AF10-FF873C1CCEA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3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FA11932D-E3A0-154F-8CBD-D11DC4B2D28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0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2FFAC7CC-A3F2-7545-BA1F-D0C7BA26F33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4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9910DDA7-7A4F-E949-AAFF-55588C7507C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0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3862433B-0193-3243-B79B-E5DAB378FA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00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3F27CBA-ED84-994D-A9EC-8F1318BC25D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0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12DC894-BC5C-4244-8A66-6E296AE73F9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0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F6CD0807-A13D-FC4B-91CB-550C30B399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5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8027CD19-18ED-E643-9A2E-A06E14AC7AD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0AEA6-3132-934A-BF20-B13104C9F2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59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4C605AA1-2A6D-5846-A797-E6E97CE28C5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2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/>
            </a:lvl1pPr>
          </a:lstStyle>
          <a:p>
            <a:fld id="{8B1D2A60-1784-454C-8D6D-3FB7F2114F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2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D9F8CCF1-F217-2249-937E-3321A067FA4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1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6D7D9A83-3306-024E-9BB4-2978C6CAA50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9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58F8D1AA-5497-FF43-9B55-4072067E9E6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94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FDE5397B-84DF-EB4C-BF6B-213BFABA2DD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57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5C33F9EF-DCAD-F94B-A9CF-453BA4BA222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7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0EACB4FD-47CD-3E46-BAD9-D8E69DD757C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21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7002C2ED-7B31-2141-A07D-AB2BD2B258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0BBA396F-5B90-0342-8887-59939DA6BE4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E0768-26A0-0043-BF90-42E4A33AE12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75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A50F540-32A8-8441-891B-2F4ABE372D3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4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46F061B8-2EA0-4947-8FB4-1D4DCA827E5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7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D22267E-16D0-9844-92CC-DB7DA10B2E6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4EC40489-C139-FB49-B16C-62F86B9F894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6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3CB220B-21E3-7642-A737-FA5C6664B4E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6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/>
            </a:lvl1pPr>
          </a:lstStyle>
          <a:p>
            <a:fld id="{DEFED432-A1A2-EC4B-B46D-FBFD537409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04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873A9CFB-0BC2-4F4A-8487-579816CAB03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7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4F2BB063-E81D-3A49-A780-EA512CD2AC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7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0DEA777A-8080-614E-9955-B41872ADEF0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2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5EA91EE8-4404-174C-8870-6D0B5C0A9F6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F752D-A570-3A46-BBA4-DE7699715AA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74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CD319EF-2AA6-E144-A9E9-44071ABAF4F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5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E8A6C4C-AE24-F946-845D-75DFCC26FF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61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78D0655A-9B1D-B44A-80EB-A2803A6199F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5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4DDCCBE5-4F85-354E-8BC2-23DDF78425F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5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6C91F4DC-BB9A-B043-BBD8-60DAE190742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92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3ED5FF77-F9E3-764C-B8FC-DDAFB4CAE7B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8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6448BB1F-0AA6-824A-86D4-34FC1C3E4F1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0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575B377-3E8A-194A-B667-849B48C5213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4DEB6C4-C8DF-884F-92D4-B2600568C54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2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/>
            </a:lvl1pPr>
          </a:lstStyle>
          <a:p>
            <a:fld id="{91E00C72-0FF4-2E46-91EB-E97A54A4F23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7D1CD-589D-1E48-9E72-F4197649024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2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80719EE1-AB1B-6346-87F2-0A6EA57B7F7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2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3E2E4B66-46F6-7D41-9DE2-2B0474052BB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214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B4287BF-08C7-194C-A884-9A489083338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0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5C376FA4-F4A0-9A41-9E31-5FA9CDFDFD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4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092E72D3-92B3-1149-88EA-8538408A71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2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2CB35848-0D00-CB4D-B8AA-8E3ECD41DB9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8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2EC3C854-3074-7345-A49B-26FA1700CC7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04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620D29B-2C3C-8248-974B-E45B99D67C2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24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2D656465-513B-6C49-AE36-CC379CA95CD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671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00C4A05D-895A-F443-8AE1-589FFF8F1EF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DCBB5-1A48-CE48-BA72-D9C21BAA515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113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81848653-CACD-C740-9977-F2D47D294B0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69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ABF5D8B-CCB4-A34C-A5A8-3CF5C20E2E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368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6854CAB-BABC-9C49-9D9D-BFFB1C702F7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/>
            </a:lvl1pPr>
          </a:lstStyle>
          <a:p>
            <a:fld id="{573AA3A0-BAEA-8342-8B31-B2784B43D1D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54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3A4E998-4CB9-6849-8384-15200B43F7D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17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5060446F-2F74-8044-8BC4-501180E3ED8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4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73CFFC92-E831-1C46-90B8-0EB90FC094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73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FBC915ED-A4E8-804E-9738-4BA55F5B396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3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D19C840A-B231-E34E-A126-5776E15C49B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16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9B5FEA6-D100-8048-A7A2-6D8CC905E92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1E9E0-6140-244B-9629-FF6EBC4DFAF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192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80CE463E-2DD3-0E43-88A8-DA5C087BB70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05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007FEA7-C146-564E-9CA0-5421026BD5A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5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B291874F-BF83-2748-BAEF-F2E1F317BBA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5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11239EB5-8B85-3440-BED7-E58E603B8A3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036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52398985-5B92-0641-BE00-6D0FB7948AF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89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38DABBEA-C605-2D42-B46F-789CCDE7BBB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160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7C1F8416-DE5A-E149-9108-2B40C4DD739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0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/>
            </a:lvl1pPr>
          </a:lstStyle>
          <a:p>
            <a:fld id="{6552416B-512C-A340-9A15-C858E52CBBC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3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E2395E38-0F9E-D04C-A53B-848533A9B02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57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/>
            </a:lvl1pPr>
          </a:lstStyle>
          <a:p>
            <a:fld id="{C7678B87-DAEE-1A42-9F14-FE287988D44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<Relationship Id="rId15" Type="http://schemas.openxmlformats.org/officeDocument/2006/relationships/theme" Target="../theme/theme7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0.xml"/><Relationship Id="rId15" Type="http://schemas.openxmlformats.org/officeDocument/2006/relationships/theme" Target="../theme/theme8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20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7" name="Rectangle 20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0238" name="Rectangle 20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0239" name="Rectangle 20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ACCDB4B-7D52-6349-924A-78C9D566BF5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  <p:sldLayoutId id="2147484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50B0B"/>
                </a:solidFill>
              </a:defRPr>
            </a:lvl1pPr>
          </a:lstStyle>
          <a:p>
            <a:fld id="{5A6FF1F1-1C16-0B4D-920E-0F0BE060345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5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2056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2057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  <p:sldLayoutId id="2147484693" r:id="rId12"/>
    <p:sldLayoutId id="2147484694" r:id="rId13"/>
    <p:sldLayoutId id="214748469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50B0B"/>
                </a:solidFill>
              </a:defRPr>
            </a:lvl1pPr>
          </a:lstStyle>
          <a:p>
            <a:fld id="{A86AD49A-647D-6444-8D8C-F7C5C7924A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079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3080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3081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  <p:sldLayoutId id="2147484708" r:id="rId13"/>
    <p:sldLayoutId id="2147484709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50B0B"/>
                </a:solidFill>
              </a:defRPr>
            </a:lvl1pPr>
          </a:lstStyle>
          <a:p>
            <a:fld id="{9B30B930-4DA4-E948-B0E4-8FCB4D1A38AA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  <p:sldLayoutId id="2147484721" r:id="rId12"/>
    <p:sldLayoutId id="2147484722" r:id="rId13"/>
    <p:sldLayoutId id="214748472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50B0B"/>
                </a:solidFill>
              </a:defRPr>
            </a:lvl1pPr>
          </a:lstStyle>
          <a:p>
            <a:fld id="{173F6E3D-DBE5-3A44-B11B-B09F6715C83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5128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  <p:sldLayoutId id="2147484736" r:id="rId13"/>
    <p:sldLayoutId id="214748473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50B0B"/>
                </a:solidFill>
              </a:defRPr>
            </a:lvl1pPr>
          </a:lstStyle>
          <a:p>
            <a:fld id="{69B67565-67C1-3647-8CDF-937772A6597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  <p:sldLayoutId id="2147484749" r:id="rId12"/>
    <p:sldLayoutId id="2147484750" r:id="rId13"/>
    <p:sldLayoutId id="2147484751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50B0B"/>
                </a:solidFill>
              </a:defRPr>
            </a:lvl1pPr>
          </a:lstStyle>
          <a:p>
            <a:fld id="{F87BC04C-F320-F343-8D2B-C4E46C65C48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63" r:id="rId12"/>
    <p:sldLayoutId id="2147484764" r:id="rId13"/>
    <p:sldLayoutId id="214748476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50B0B"/>
                </a:solidFill>
              </a:defRPr>
            </a:lvl1pPr>
          </a:lstStyle>
          <a:p>
            <a:fld id="{DAF8924A-7646-D747-BB2F-947BBC69AAA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77" r:id="rId12"/>
    <p:sldLayoutId id="2147484778" r:id="rId13"/>
    <p:sldLayoutId id="2147484779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4.bin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3.emf"/><Relationship Id="rId15" Type="http://schemas.openxmlformats.org/officeDocument/2006/relationships/oleObject" Target="../embeddings/oleObject6.bin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4.emf"/><Relationship Id="rId18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Bild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7988"/>
            <a:ext cx="7010400" cy="3540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Probabilistic Relational Model</a:t>
            </a:r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788" name="Rectangle 4"/>
          <p:cNvSpPr>
            <a:spLocks noChangeAspect="1" noChangeArrowheads="1"/>
          </p:cNvSpPr>
          <p:nvPr/>
        </p:nvSpPr>
        <p:spPr bwMode="auto">
          <a:xfrm>
            <a:off x="3352800" y="36576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18789" name="Rectangle 5"/>
          <p:cNvSpPr>
            <a:spLocks noChangeAspect="1" noChangeArrowheads="1"/>
          </p:cNvSpPr>
          <p:nvPr/>
        </p:nvSpPr>
        <p:spPr bwMode="auto">
          <a:xfrm>
            <a:off x="5715000" y="1219200"/>
            <a:ext cx="2895600" cy="19812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6973888" y="2576513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7205663" y="26289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Length</a:t>
            </a:r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6096000" y="1814513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6369050" y="18811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Mood</a:t>
            </a:r>
          </a:p>
        </p:txBody>
      </p:sp>
      <p:sp>
        <p:nvSpPr>
          <p:cNvPr id="118794" name="Rectangle 10"/>
          <p:cNvSpPr>
            <a:spLocks noChangeAspect="1" noChangeArrowheads="1"/>
          </p:cNvSpPr>
          <p:nvPr/>
        </p:nvSpPr>
        <p:spPr bwMode="auto">
          <a:xfrm>
            <a:off x="609600" y="1371600"/>
            <a:ext cx="29718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8795" name="Text Box 11"/>
          <p:cNvSpPr txBox="1">
            <a:spLocks noChangeAspect="1" noChangeArrowheads="1"/>
          </p:cNvSpPr>
          <p:nvPr/>
        </p:nvSpPr>
        <p:spPr bwMode="auto">
          <a:xfrm>
            <a:off x="673100" y="14319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762000" y="2438400"/>
            <a:ext cx="18288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797" name="Text Box 13"/>
          <p:cNvSpPr txBox="1">
            <a:spLocks noChangeAspect="1" noChangeArrowheads="1"/>
          </p:cNvSpPr>
          <p:nvPr/>
        </p:nvSpPr>
        <p:spPr bwMode="auto">
          <a:xfrm>
            <a:off x="990600" y="25146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Good Writer</a:t>
            </a:r>
          </a:p>
        </p:txBody>
      </p:sp>
      <p:cxnSp>
        <p:nvCxnSpPr>
          <p:cNvPr id="118798" name="AutoShape 14"/>
          <p:cNvCxnSpPr>
            <a:cxnSpLocks noChangeAspect="1" noChangeShapeType="1"/>
            <a:stCxn id="118788" idx="3"/>
            <a:endCxn id="118789" idx="2"/>
          </p:cNvCxnSpPr>
          <p:nvPr/>
        </p:nvCxnSpPr>
        <p:spPr bwMode="auto">
          <a:xfrm flipV="1">
            <a:off x="6057900" y="3238500"/>
            <a:ext cx="1104900" cy="14859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799" name="AutoShape 15"/>
          <p:cNvCxnSpPr>
            <a:cxnSpLocks noChangeAspect="1" noChangeShapeType="1"/>
            <a:stCxn id="118794" idx="2"/>
            <a:endCxn id="118788" idx="1"/>
          </p:cNvCxnSpPr>
          <p:nvPr/>
        </p:nvCxnSpPr>
        <p:spPr bwMode="auto">
          <a:xfrm rot="16200000" flipH="1">
            <a:off x="1885950" y="3295650"/>
            <a:ext cx="1638300" cy="12192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00" name="Text Box 16"/>
          <p:cNvSpPr txBox="1">
            <a:spLocks noChangeAspect="1" noChangeArrowheads="1"/>
          </p:cNvSpPr>
          <p:nvPr/>
        </p:nvSpPr>
        <p:spPr bwMode="auto">
          <a:xfrm>
            <a:off x="4073525" y="365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18801" name="Oval 17"/>
          <p:cNvSpPr>
            <a:spLocks noChangeArrowheads="1"/>
          </p:cNvSpPr>
          <p:nvPr/>
        </p:nvSpPr>
        <p:spPr bwMode="auto">
          <a:xfrm>
            <a:off x="3476625" y="4343400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802" name="Text Box 18"/>
          <p:cNvSpPr txBox="1">
            <a:spLocks noChangeAspect="1" noChangeArrowheads="1"/>
          </p:cNvSpPr>
          <p:nvPr/>
        </p:nvSpPr>
        <p:spPr bwMode="auto">
          <a:xfrm>
            <a:off x="3632200" y="439578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Quality</a:t>
            </a:r>
          </a:p>
        </p:txBody>
      </p:sp>
      <p:sp>
        <p:nvSpPr>
          <p:cNvPr id="118803" name="Oval 19"/>
          <p:cNvSpPr>
            <a:spLocks noChangeArrowheads="1"/>
          </p:cNvSpPr>
          <p:nvPr/>
        </p:nvSpPr>
        <p:spPr bwMode="auto">
          <a:xfrm>
            <a:off x="4208463" y="5105400"/>
            <a:ext cx="1506537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804" name="Text Box 20"/>
          <p:cNvSpPr txBox="1">
            <a:spLocks noChangeAspect="1" noChangeArrowheads="1"/>
          </p:cNvSpPr>
          <p:nvPr/>
        </p:nvSpPr>
        <p:spPr bwMode="auto">
          <a:xfrm>
            <a:off x="4356100" y="51514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Accepted</a:t>
            </a:r>
          </a:p>
        </p:txBody>
      </p:sp>
      <p:sp>
        <p:nvSpPr>
          <p:cNvPr id="118805" name="Text Box 21"/>
          <p:cNvSpPr txBox="1">
            <a:spLocks noChangeAspect="1" noChangeArrowheads="1"/>
          </p:cNvSpPr>
          <p:nvPr/>
        </p:nvSpPr>
        <p:spPr bwMode="auto">
          <a:xfrm>
            <a:off x="5791200" y="129540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1917700" y="1481138"/>
            <a:ext cx="3505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8807" name="AutoShape 23"/>
          <p:cNvCxnSpPr>
            <a:cxnSpLocks noChangeShapeType="1"/>
            <a:stCxn id="118796" idx="4"/>
            <a:endCxn id="118801" idx="1"/>
          </p:cNvCxnSpPr>
          <p:nvPr/>
        </p:nvCxnSpPr>
        <p:spPr bwMode="auto">
          <a:xfrm>
            <a:off x="1676400" y="2909888"/>
            <a:ext cx="1982788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08" name="Oval 24"/>
          <p:cNvSpPr>
            <a:spLocks noChangeArrowheads="1"/>
          </p:cNvSpPr>
          <p:nvPr/>
        </p:nvSpPr>
        <p:spPr bwMode="auto">
          <a:xfrm>
            <a:off x="2057400" y="1676400"/>
            <a:ext cx="11430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18809" name="AutoShape 25"/>
          <p:cNvCxnSpPr>
            <a:cxnSpLocks noChangeShapeType="1"/>
            <a:stCxn id="118808" idx="5"/>
            <a:endCxn id="118801" idx="0"/>
          </p:cNvCxnSpPr>
          <p:nvPr/>
        </p:nvCxnSpPr>
        <p:spPr bwMode="auto">
          <a:xfrm>
            <a:off x="3033713" y="2079625"/>
            <a:ext cx="1066800" cy="2263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10" name="Text Box 26"/>
          <p:cNvSpPr txBox="1">
            <a:spLocks noChangeAspect="1" noChangeArrowheads="1"/>
          </p:cNvSpPr>
          <p:nvPr/>
        </p:nvSpPr>
        <p:spPr bwMode="auto">
          <a:xfrm>
            <a:off x="2212975" y="17383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Smart</a:t>
            </a:r>
          </a:p>
        </p:txBody>
      </p:sp>
      <p:cxnSp>
        <p:nvCxnSpPr>
          <p:cNvPr id="118811" name="AutoShape 27"/>
          <p:cNvCxnSpPr>
            <a:cxnSpLocks noChangeShapeType="1"/>
            <a:stCxn id="118792" idx="3"/>
            <a:endCxn id="118803" idx="7"/>
          </p:cNvCxnSpPr>
          <p:nvPr/>
        </p:nvCxnSpPr>
        <p:spPr bwMode="auto">
          <a:xfrm flipH="1">
            <a:off x="5494338" y="2217738"/>
            <a:ext cx="790575" cy="2954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812" name="AutoShape 28"/>
          <p:cNvCxnSpPr>
            <a:cxnSpLocks noChangeShapeType="1"/>
            <a:stCxn id="118792" idx="5"/>
            <a:endCxn id="118790" idx="0"/>
          </p:cNvCxnSpPr>
          <p:nvPr/>
        </p:nvCxnSpPr>
        <p:spPr bwMode="auto">
          <a:xfrm>
            <a:off x="7202488" y="2217738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813" name="AutoShape 29"/>
          <p:cNvCxnSpPr>
            <a:cxnSpLocks noChangeShapeType="1"/>
          </p:cNvCxnSpPr>
          <p:nvPr/>
        </p:nvCxnSpPr>
        <p:spPr bwMode="auto">
          <a:xfrm>
            <a:off x="4100513" y="4814888"/>
            <a:ext cx="328612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14" name="AutoShape 30"/>
          <p:cNvSpPr>
            <a:spLocks noChangeArrowheads="1"/>
          </p:cNvSpPr>
          <p:nvPr/>
        </p:nvSpPr>
        <p:spPr bwMode="auto">
          <a:xfrm>
            <a:off x="944563" y="3810000"/>
            <a:ext cx="2789237" cy="2362200"/>
          </a:xfrm>
          <a:prstGeom prst="wedgeRoundRectCallout">
            <a:avLst>
              <a:gd name="adj1" fmla="val 68097"/>
              <a:gd name="adj2" fmla="val 15727"/>
              <a:gd name="adj3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i="1">
              <a:latin typeface="Tahoma" charset="0"/>
            </a:endParaRPr>
          </a:p>
        </p:txBody>
      </p:sp>
      <p:sp>
        <p:nvSpPr>
          <p:cNvPr id="118815" name="Rectangle 31"/>
          <p:cNvSpPr>
            <a:spLocks noChangeArrowheads="1"/>
          </p:cNvSpPr>
          <p:nvPr/>
        </p:nvSpPr>
        <p:spPr bwMode="auto">
          <a:xfrm>
            <a:off x="3141663" y="57007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3065463" y="57007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2906713" y="57007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2466975" y="57007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2390775" y="570071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2232025" y="57007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8821" name="Rectangle 37"/>
          <p:cNvSpPr>
            <a:spLocks noChangeArrowheads="1"/>
          </p:cNvSpPr>
          <p:nvPr/>
        </p:nvSpPr>
        <p:spPr bwMode="auto">
          <a:xfrm>
            <a:off x="3154363" y="524033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3078163" y="52403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2919413" y="524033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8824" name="Rectangle 40"/>
          <p:cNvSpPr>
            <a:spLocks noChangeArrowheads="1"/>
          </p:cNvSpPr>
          <p:nvPr/>
        </p:nvSpPr>
        <p:spPr bwMode="auto">
          <a:xfrm>
            <a:off x="2465388" y="524033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8825" name="Rectangle 41"/>
          <p:cNvSpPr>
            <a:spLocks noChangeArrowheads="1"/>
          </p:cNvSpPr>
          <p:nvPr/>
        </p:nvSpPr>
        <p:spPr bwMode="auto">
          <a:xfrm>
            <a:off x="2387600" y="524033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18826" name="Rectangle 42"/>
          <p:cNvSpPr>
            <a:spLocks noChangeArrowheads="1"/>
          </p:cNvSpPr>
          <p:nvPr/>
        </p:nvSpPr>
        <p:spPr bwMode="auto">
          <a:xfrm>
            <a:off x="2230438" y="524033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3144838" y="47799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8828" name="Rectangle 44"/>
          <p:cNvSpPr>
            <a:spLocks noChangeArrowheads="1"/>
          </p:cNvSpPr>
          <p:nvPr/>
        </p:nvSpPr>
        <p:spPr bwMode="auto">
          <a:xfrm>
            <a:off x="3067050" y="47799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2908300" y="47799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2474913" y="47799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8831" name="Rectangle 47"/>
          <p:cNvSpPr>
            <a:spLocks noChangeArrowheads="1"/>
          </p:cNvSpPr>
          <p:nvPr/>
        </p:nvSpPr>
        <p:spPr bwMode="auto">
          <a:xfrm>
            <a:off x="2398713" y="47799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18832" name="Rectangle 48"/>
          <p:cNvSpPr>
            <a:spLocks noChangeArrowheads="1"/>
          </p:cNvSpPr>
          <p:nvPr/>
        </p:nvSpPr>
        <p:spPr bwMode="auto">
          <a:xfrm>
            <a:off x="2239963" y="47799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8833" name="Rectangle 49"/>
          <p:cNvSpPr>
            <a:spLocks noChangeArrowheads="1"/>
          </p:cNvSpPr>
          <p:nvPr/>
        </p:nvSpPr>
        <p:spPr bwMode="auto">
          <a:xfrm>
            <a:off x="3141663" y="431958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18834" name="Rectangle 50"/>
          <p:cNvSpPr>
            <a:spLocks noChangeArrowheads="1"/>
          </p:cNvSpPr>
          <p:nvPr/>
        </p:nvSpPr>
        <p:spPr bwMode="auto">
          <a:xfrm>
            <a:off x="3065463" y="43195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18835" name="Rectangle 51"/>
          <p:cNvSpPr>
            <a:spLocks noChangeArrowheads="1"/>
          </p:cNvSpPr>
          <p:nvPr/>
        </p:nvSpPr>
        <p:spPr bwMode="auto">
          <a:xfrm>
            <a:off x="2906713" y="431958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8836" name="Rectangle 52"/>
          <p:cNvSpPr>
            <a:spLocks noChangeArrowheads="1"/>
          </p:cNvSpPr>
          <p:nvPr/>
        </p:nvSpPr>
        <p:spPr bwMode="auto">
          <a:xfrm>
            <a:off x="2465388" y="431958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8837" name="Rectangle 53"/>
          <p:cNvSpPr>
            <a:spLocks noChangeArrowheads="1"/>
          </p:cNvSpPr>
          <p:nvPr/>
        </p:nvSpPr>
        <p:spPr bwMode="auto">
          <a:xfrm>
            <a:off x="2387600" y="431958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18838" name="Rectangle 54"/>
          <p:cNvSpPr>
            <a:spLocks noChangeArrowheads="1"/>
          </p:cNvSpPr>
          <p:nvPr/>
        </p:nvSpPr>
        <p:spPr bwMode="auto">
          <a:xfrm>
            <a:off x="2230438" y="431958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8839" name="Rectangle 55"/>
          <p:cNvSpPr>
            <a:spLocks noChangeArrowheads="1"/>
          </p:cNvSpPr>
          <p:nvPr/>
        </p:nvSpPr>
        <p:spPr bwMode="auto">
          <a:xfrm>
            <a:off x="1549400" y="570071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18840" name="Rectangle 56"/>
          <p:cNvSpPr>
            <a:spLocks noChangeArrowheads="1"/>
          </p:cNvSpPr>
          <p:nvPr/>
        </p:nvSpPr>
        <p:spPr bwMode="auto">
          <a:xfrm>
            <a:off x="1520825" y="524033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18841" name="Rectangle 57"/>
          <p:cNvSpPr>
            <a:spLocks noChangeArrowheads="1"/>
          </p:cNvSpPr>
          <p:nvPr/>
        </p:nvSpPr>
        <p:spPr bwMode="auto">
          <a:xfrm>
            <a:off x="1579563" y="47799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18842" name="Rectangle 58"/>
          <p:cNvSpPr>
            <a:spLocks noChangeArrowheads="1"/>
          </p:cNvSpPr>
          <p:nvPr/>
        </p:nvSpPr>
        <p:spPr bwMode="auto">
          <a:xfrm>
            <a:off x="1549400" y="431958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18843" name="Rectangle 59"/>
          <p:cNvSpPr>
            <a:spLocks noChangeArrowheads="1"/>
          </p:cNvSpPr>
          <p:nvPr/>
        </p:nvSpPr>
        <p:spPr bwMode="auto">
          <a:xfrm>
            <a:off x="1450975" y="39036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18844" name="Rectangle 60"/>
          <p:cNvSpPr>
            <a:spLocks noChangeArrowheads="1"/>
          </p:cNvSpPr>
          <p:nvPr/>
        </p:nvSpPr>
        <p:spPr bwMode="auto">
          <a:xfrm>
            <a:off x="1665288" y="57007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18845" name="Rectangle 61"/>
          <p:cNvSpPr>
            <a:spLocks noChangeArrowheads="1"/>
          </p:cNvSpPr>
          <p:nvPr/>
        </p:nvSpPr>
        <p:spPr bwMode="auto">
          <a:xfrm>
            <a:off x="1439863" y="57007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18846" name="Rectangle 62"/>
          <p:cNvSpPr>
            <a:spLocks noChangeArrowheads="1"/>
          </p:cNvSpPr>
          <p:nvPr/>
        </p:nvSpPr>
        <p:spPr bwMode="auto">
          <a:xfrm>
            <a:off x="1679575" y="52403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18847" name="Rectangle 63"/>
          <p:cNvSpPr>
            <a:spLocks noChangeArrowheads="1"/>
          </p:cNvSpPr>
          <p:nvPr/>
        </p:nvSpPr>
        <p:spPr bwMode="auto">
          <a:xfrm>
            <a:off x="1411288" y="52403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18848" name="Rectangle 64"/>
          <p:cNvSpPr>
            <a:spLocks noChangeArrowheads="1"/>
          </p:cNvSpPr>
          <p:nvPr/>
        </p:nvSpPr>
        <p:spPr bwMode="auto">
          <a:xfrm>
            <a:off x="1695450" y="47799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18849" name="Rectangle 65"/>
          <p:cNvSpPr>
            <a:spLocks noChangeArrowheads="1"/>
          </p:cNvSpPr>
          <p:nvPr/>
        </p:nvSpPr>
        <p:spPr bwMode="auto">
          <a:xfrm>
            <a:off x="1454150" y="47799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18850" name="Rectangle 66"/>
          <p:cNvSpPr>
            <a:spLocks noChangeArrowheads="1"/>
          </p:cNvSpPr>
          <p:nvPr/>
        </p:nvSpPr>
        <p:spPr bwMode="auto">
          <a:xfrm>
            <a:off x="1708150" y="43195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18851" name="Rectangle 67"/>
          <p:cNvSpPr>
            <a:spLocks noChangeArrowheads="1"/>
          </p:cNvSpPr>
          <p:nvPr/>
        </p:nvSpPr>
        <p:spPr bwMode="auto">
          <a:xfrm>
            <a:off x="1423988" y="43195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18852" name="Rectangle 68"/>
          <p:cNvSpPr>
            <a:spLocks noChangeArrowheads="1"/>
          </p:cNvSpPr>
          <p:nvPr/>
        </p:nvSpPr>
        <p:spPr bwMode="auto">
          <a:xfrm>
            <a:off x="2041525" y="3868738"/>
            <a:ext cx="1539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P(A | Q, M)</a:t>
            </a:r>
            <a:endParaRPr lang="en-US"/>
          </a:p>
        </p:txBody>
      </p:sp>
      <p:sp>
        <p:nvSpPr>
          <p:cNvPr id="118853" name="Rectangle 69"/>
          <p:cNvSpPr>
            <a:spLocks noChangeArrowheads="1"/>
          </p:cNvSpPr>
          <p:nvPr/>
        </p:nvSpPr>
        <p:spPr bwMode="auto">
          <a:xfrm>
            <a:off x="1481138" y="3903663"/>
            <a:ext cx="338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 M</a:t>
            </a:r>
            <a:endParaRPr lang="en-US"/>
          </a:p>
        </p:txBody>
      </p:sp>
      <p:sp>
        <p:nvSpPr>
          <p:cNvPr id="118854" name="Rectangle 70"/>
          <p:cNvSpPr>
            <a:spLocks noChangeArrowheads="1"/>
          </p:cNvSpPr>
          <p:nvPr/>
        </p:nvSpPr>
        <p:spPr bwMode="auto">
          <a:xfrm>
            <a:off x="1222375" y="3903663"/>
            <a:ext cx="2365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Q</a:t>
            </a:r>
            <a:endParaRPr lang="en-US"/>
          </a:p>
        </p:txBody>
      </p:sp>
      <p:sp>
        <p:nvSpPr>
          <p:cNvPr id="118855" name="Line 71"/>
          <p:cNvSpPr>
            <a:spLocks noChangeShapeType="1"/>
          </p:cNvSpPr>
          <p:nvPr/>
        </p:nvSpPr>
        <p:spPr bwMode="auto">
          <a:xfrm flipV="1">
            <a:off x="1106488" y="4262438"/>
            <a:ext cx="2560637" cy="17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56" name="Line 72"/>
          <p:cNvSpPr>
            <a:spLocks noChangeShapeType="1"/>
          </p:cNvSpPr>
          <p:nvPr/>
        </p:nvSpPr>
        <p:spPr bwMode="auto">
          <a:xfrm>
            <a:off x="2011363" y="3962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857" name="Line 73"/>
          <p:cNvSpPr>
            <a:spLocks noChangeShapeType="1"/>
          </p:cNvSpPr>
          <p:nvPr/>
        </p:nvSpPr>
        <p:spPr bwMode="auto">
          <a:xfrm>
            <a:off x="1020763" y="4267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838200" y="5029200"/>
            <a:ext cx="53387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2200">
                <a:solidFill>
                  <a:schemeClr val="tx2"/>
                </a:solidFill>
              </a:rPr>
              <a:t>Fixed relational skeleton </a:t>
            </a:r>
            <a:r>
              <a:rPr lang="en-US" sz="2200">
                <a:solidFill>
                  <a:schemeClr val="tx2"/>
                </a:solidFill>
                <a:sym typeface="Symbol" charset="0"/>
              </a:rPr>
              <a:t>:</a:t>
            </a:r>
            <a:endParaRPr lang="en-US" sz="220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l"/>
            </a:pPr>
            <a:r>
              <a:rPr lang="en-US">
                <a:solidFill>
                  <a:schemeClr val="tx2"/>
                </a:solidFill>
              </a:rPr>
              <a:t>set of objects in each class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l"/>
            </a:pPr>
            <a:r>
              <a:rPr lang="en-US">
                <a:solidFill>
                  <a:schemeClr val="tx2"/>
                </a:solidFill>
              </a:rPr>
              <a:t>relations between them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1909763" y="2424113"/>
            <a:ext cx="1073150" cy="534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1400" i="1">
                <a:solidFill>
                  <a:srgbClr val="800080"/>
                </a:solidFill>
              </a:rPr>
              <a:t>Author  </a:t>
            </a:r>
            <a:r>
              <a:rPr lang="en-US" sz="1400" u="sng"/>
              <a:t>A1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3775075" y="1841500"/>
            <a:ext cx="1327150" cy="815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P1</a:t>
            </a:r>
          </a:p>
          <a:p>
            <a:r>
              <a:rPr lang="en-US" sz="1400"/>
              <a:t>  Author: A1</a:t>
            </a:r>
            <a:endParaRPr lang="en-US" sz="1400" u="sng"/>
          </a:p>
          <a:p>
            <a:r>
              <a:rPr lang="en-US" sz="1400"/>
              <a:t>  Review: R1</a:t>
            </a:r>
          </a:p>
        </p:txBody>
      </p:sp>
      <p:cxnSp>
        <p:nvCxnSpPr>
          <p:cNvPr id="119813" name="AutoShape 5"/>
          <p:cNvCxnSpPr>
            <a:cxnSpLocks noChangeShapeType="1"/>
            <a:stCxn id="119811" idx="3"/>
            <a:endCxn id="119823" idx="1"/>
          </p:cNvCxnSpPr>
          <p:nvPr/>
        </p:nvCxnSpPr>
        <p:spPr bwMode="auto">
          <a:xfrm>
            <a:off x="2997200" y="2692400"/>
            <a:ext cx="758825" cy="48418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814" name="AutoShape 6"/>
          <p:cNvCxnSpPr>
            <a:cxnSpLocks noChangeShapeType="1"/>
            <a:stCxn id="119811" idx="3"/>
            <a:endCxn id="119812" idx="1"/>
          </p:cNvCxnSpPr>
          <p:nvPr/>
        </p:nvCxnSpPr>
        <p:spPr bwMode="auto">
          <a:xfrm flipV="1">
            <a:off x="2997200" y="2249488"/>
            <a:ext cx="758825" cy="442912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5864225" y="3048000"/>
            <a:ext cx="1128713" cy="536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R2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5767388" y="2420938"/>
            <a:ext cx="1116012" cy="550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pPr>
              <a:lnSpc>
                <a:spcPct val="90000"/>
              </a:lnSpc>
            </a:pPr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R1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cxnSp>
        <p:nvCxnSpPr>
          <p:cNvPr id="119817" name="AutoShape 9"/>
          <p:cNvCxnSpPr>
            <a:cxnSpLocks noChangeShapeType="1"/>
            <a:stCxn id="119816" idx="1"/>
            <a:endCxn id="119812" idx="3"/>
          </p:cNvCxnSpPr>
          <p:nvPr/>
        </p:nvCxnSpPr>
        <p:spPr bwMode="auto">
          <a:xfrm flipH="1" flipV="1">
            <a:off x="5121275" y="2249488"/>
            <a:ext cx="627063" cy="44767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818" name="AutoShape 10"/>
          <p:cNvCxnSpPr>
            <a:cxnSpLocks noChangeShapeType="1"/>
            <a:stCxn id="119815" idx="1"/>
            <a:endCxn id="119823" idx="3"/>
          </p:cNvCxnSpPr>
          <p:nvPr/>
        </p:nvCxnSpPr>
        <p:spPr bwMode="auto">
          <a:xfrm flipH="1" flipV="1">
            <a:off x="5095875" y="3176588"/>
            <a:ext cx="749300" cy="139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1905000" y="3292475"/>
            <a:ext cx="1060450" cy="522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1400" i="1">
                <a:solidFill>
                  <a:srgbClr val="800080"/>
                </a:solidFill>
              </a:rPr>
              <a:t>Author  </a:t>
            </a:r>
            <a:r>
              <a:rPr lang="en-US" sz="1400" u="sng"/>
              <a:t>A2</a:t>
            </a:r>
          </a:p>
        </p:txBody>
      </p:sp>
      <p:cxnSp>
        <p:nvCxnSpPr>
          <p:cNvPr id="119820" name="AutoShape 12"/>
          <p:cNvCxnSpPr>
            <a:cxnSpLocks noChangeShapeType="1"/>
            <a:stCxn id="119819" idx="3"/>
            <a:endCxn id="119824" idx="1"/>
          </p:cNvCxnSpPr>
          <p:nvPr/>
        </p:nvCxnSpPr>
        <p:spPr bwMode="auto">
          <a:xfrm>
            <a:off x="2979738" y="3554413"/>
            <a:ext cx="776287" cy="61277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821" name="AutoShape 13"/>
          <p:cNvCxnSpPr>
            <a:cxnSpLocks noChangeShapeType="1"/>
            <a:stCxn id="119827" idx="1"/>
            <a:endCxn id="119824" idx="3"/>
          </p:cNvCxnSpPr>
          <p:nvPr/>
        </p:nvCxnSpPr>
        <p:spPr bwMode="auto">
          <a:xfrm flipH="1">
            <a:off x="5121275" y="3925888"/>
            <a:ext cx="876300" cy="2413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98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Relational Skeleton</a:t>
            </a:r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3775075" y="2768600"/>
            <a:ext cx="1301750" cy="815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P2</a:t>
            </a:r>
          </a:p>
          <a:p>
            <a:r>
              <a:rPr lang="en-US" sz="1400"/>
              <a:t>  Author: A1</a:t>
            </a:r>
            <a:endParaRPr lang="en-US" sz="1400" u="sng"/>
          </a:p>
          <a:p>
            <a:r>
              <a:rPr lang="en-US" sz="1400"/>
              <a:t>  Review: R2</a:t>
            </a:r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>
            <a:off x="3775075" y="3759200"/>
            <a:ext cx="1327150" cy="815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P3</a:t>
            </a:r>
          </a:p>
          <a:p>
            <a:r>
              <a:rPr lang="en-US" sz="1400"/>
              <a:t>  Author: A2</a:t>
            </a:r>
            <a:endParaRPr lang="en-US" sz="1400" u="sng"/>
          </a:p>
          <a:p>
            <a:r>
              <a:rPr lang="en-US" sz="1400"/>
              <a:t>  Review: R2</a:t>
            </a:r>
          </a:p>
        </p:txBody>
      </p:sp>
      <p:grpSp>
        <p:nvGrpSpPr>
          <p:cNvPr id="186385" name="Group 17"/>
          <p:cNvGrpSpPr>
            <a:grpSpLocks/>
          </p:cNvGrpSpPr>
          <p:nvPr/>
        </p:nvGrpSpPr>
        <p:grpSpPr bwMode="auto">
          <a:xfrm>
            <a:off x="4765675" y="1828800"/>
            <a:ext cx="2774950" cy="704850"/>
            <a:chOff x="2984" y="716"/>
            <a:chExt cx="1748" cy="444"/>
          </a:xfrm>
        </p:grpSpPr>
        <p:sp>
          <p:nvSpPr>
            <p:cNvPr id="119831" name="Text Box 18"/>
            <p:cNvSpPr txBox="1">
              <a:spLocks noChangeArrowheads="1"/>
            </p:cNvSpPr>
            <p:nvPr/>
          </p:nvSpPr>
          <p:spPr bwMode="auto">
            <a:xfrm>
              <a:off x="3408" y="716"/>
              <a:ext cx="1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>
                  <a:latin typeface="Arial " charset="0"/>
                </a:rPr>
                <a:t>Primary Keys</a:t>
              </a:r>
            </a:p>
          </p:txBody>
        </p:sp>
        <p:sp>
          <p:nvSpPr>
            <p:cNvPr id="119832" name="Line 19"/>
            <p:cNvSpPr>
              <a:spLocks noChangeShapeType="1"/>
            </p:cNvSpPr>
            <p:nvPr/>
          </p:nvSpPr>
          <p:spPr bwMode="auto">
            <a:xfrm>
              <a:off x="3936" y="952"/>
              <a:ext cx="288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833" name="Line 20"/>
            <p:cNvSpPr>
              <a:spLocks noChangeShapeType="1"/>
            </p:cNvSpPr>
            <p:nvPr/>
          </p:nvSpPr>
          <p:spPr bwMode="auto">
            <a:xfrm flipH="1" flipV="1">
              <a:off x="2984" y="848"/>
              <a:ext cx="408" cy="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6389" name="Group 21"/>
          <p:cNvGrpSpPr>
            <a:grpSpLocks/>
          </p:cNvGrpSpPr>
          <p:nvPr/>
        </p:nvGrpSpPr>
        <p:grpSpPr bwMode="auto">
          <a:xfrm>
            <a:off x="4949825" y="4133850"/>
            <a:ext cx="3041650" cy="539750"/>
            <a:chOff x="3088" y="2176"/>
            <a:chExt cx="1916" cy="340"/>
          </a:xfrm>
        </p:grpSpPr>
        <p:sp>
          <p:nvSpPr>
            <p:cNvPr id="119828" name="Text Box 22"/>
            <p:cNvSpPr txBox="1">
              <a:spLocks noChangeArrowheads="1"/>
            </p:cNvSpPr>
            <p:nvPr/>
          </p:nvSpPr>
          <p:spPr bwMode="auto">
            <a:xfrm>
              <a:off x="3708" y="2228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 " charset="0"/>
                </a:rPr>
                <a:t>Foreign Keys</a:t>
              </a:r>
            </a:p>
          </p:txBody>
        </p:sp>
        <p:sp>
          <p:nvSpPr>
            <p:cNvPr id="119829" name="Line 23"/>
            <p:cNvSpPr>
              <a:spLocks noChangeShapeType="1"/>
            </p:cNvSpPr>
            <p:nvPr/>
          </p:nvSpPr>
          <p:spPr bwMode="auto">
            <a:xfrm flipH="1" flipV="1">
              <a:off x="3088" y="2176"/>
              <a:ext cx="632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830" name="Line 24"/>
            <p:cNvSpPr>
              <a:spLocks noChangeShapeType="1"/>
            </p:cNvSpPr>
            <p:nvPr/>
          </p:nvSpPr>
          <p:spPr bwMode="auto">
            <a:xfrm flipH="1" flipV="1">
              <a:off x="3104" y="2336"/>
              <a:ext cx="592" cy="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9827" name="AutoShape 25"/>
          <p:cNvSpPr>
            <a:spLocks noChangeArrowheads="1"/>
          </p:cNvSpPr>
          <p:nvPr/>
        </p:nvSpPr>
        <p:spPr bwMode="auto">
          <a:xfrm>
            <a:off x="6016625" y="3657600"/>
            <a:ext cx="1128713" cy="536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R2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ChangeArrowheads="1"/>
          </p:cNvSpPr>
          <p:nvPr/>
        </p:nvSpPr>
        <p:spPr bwMode="auto">
          <a:xfrm>
            <a:off x="1600200" y="1219200"/>
            <a:ext cx="1462088" cy="1262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1400" i="1">
                <a:solidFill>
                  <a:srgbClr val="800080"/>
                </a:solidFill>
              </a:rPr>
              <a:t>Author  </a:t>
            </a:r>
            <a:r>
              <a:rPr lang="en-US" sz="1400" u="sng"/>
              <a:t>A1</a:t>
            </a: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3854450" y="914400"/>
            <a:ext cx="1327150" cy="16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P1</a:t>
            </a:r>
          </a:p>
          <a:p>
            <a:r>
              <a:rPr lang="en-US" sz="1400"/>
              <a:t>  Author: A1</a:t>
            </a:r>
            <a:endParaRPr lang="en-US" sz="1400" u="sng"/>
          </a:p>
          <a:p>
            <a:r>
              <a:rPr lang="en-US" sz="1400"/>
              <a:t>  Review: R1</a:t>
            </a:r>
          </a:p>
        </p:txBody>
      </p:sp>
      <p:cxnSp>
        <p:nvCxnSpPr>
          <p:cNvPr id="120836" name="AutoShape 4"/>
          <p:cNvCxnSpPr>
            <a:cxnSpLocks noChangeShapeType="1"/>
            <a:stCxn id="120834" idx="3"/>
            <a:endCxn id="120847" idx="1"/>
          </p:cNvCxnSpPr>
          <p:nvPr/>
        </p:nvCxnSpPr>
        <p:spPr bwMode="auto">
          <a:xfrm>
            <a:off x="3076575" y="1851025"/>
            <a:ext cx="758825" cy="153828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37" name="AutoShape 5"/>
          <p:cNvCxnSpPr>
            <a:cxnSpLocks noChangeShapeType="1"/>
            <a:stCxn id="120834" idx="3"/>
            <a:endCxn id="120835" idx="1"/>
          </p:cNvCxnSpPr>
          <p:nvPr/>
        </p:nvCxnSpPr>
        <p:spPr bwMode="auto">
          <a:xfrm flipV="1">
            <a:off x="3076575" y="1714500"/>
            <a:ext cx="758825" cy="1365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5943600" y="2895600"/>
            <a:ext cx="1371600" cy="1219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R2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6096000" y="1295400"/>
            <a:ext cx="1295400" cy="1219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pPr>
              <a:lnSpc>
                <a:spcPct val="90000"/>
              </a:lnSpc>
            </a:pPr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R1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cxnSp>
        <p:nvCxnSpPr>
          <p:cNvPr id="120840" name="AutoShape 8"/>
          <p:cNvCxnSpPr>
            <a:cxnSpLocks noChangeShapeType="1"/>
            <a:stCxn id="120839" idx="1"/>
            <a:endCxn id="120835" idx="3"/>
          </p:cNvCxnSpPr>
          <p:nvPr/>
        </p:nvCxnSpPr>
        <p:spPr bwMode="auto">
          <a:xfrm flipH="1" flipV="1">
            <a:off x="5200650" y="1714500"/>
            <a:ext cx="876300" cy="1905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41" name="AutoShape 9"/>
          <p:cNvCxnSpPr>
            <a:cxnSpLocks noChangeShapeType="1"/>
            <a:stCxn id="120838" idx="1"/>
            <a:endCxn id="120847" idx="3"/>
          </p:cNvCxnSpPr>
          <p:nvPr/>
        </p:nvCxnSpPr>
        <p:spPr bwMode="auto">
          <a:xfrm flipH="1" flipV="1">
            <a:off x="5175250" y="3389313"/>
            <a:ext cx="749300" cy="11588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1600200" y="2814638"/>
            <a:ext cx="1444625" cy="12239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1400" i="1">
                <a:solidFill>
                  <a:srgbClr val="800080"/>
                </a:solidFill>
              </a:rPr>
              <a:t>Author  </a:t>
            </a:r>
            <a:r>
              <a:rPr lang="en-US" sz="1400" u="sng"/>
              <a:t>A2</a:t>
            </a:r>
          </a:p>
        </p:txBody>
      </p:sp>
      <p:cxnSp>
        <p:nvCxnSpPr>
          <p:cNvPr id="120843" name="AutoShape 11"/>
          <p:cNvCxnSpPr>
            <a:cxnSpLocks noChangeShapeType="1"/>
            <a:stCxn id="120842" idx="3"/>
            <a:endCxn id="120848" idx="1"/>
          </p:cNvCxnSpPr>
          <p:nvPr/>
        </p:nvCxnSpPr>
        <p:spPr bwMode="auto">
          <a:xfrm>
            <a:off x="3059113" y="3427413"/>
            <a:ext cx="776287" cy="16383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44" name="AutoShape 12"/>
          <p:cNvCxnSpPr>
            <a:cxnSpLocks noChangeShapeType="1"/>
            <a:stCxn id="120862" idx="1"/>
            <a:endCxn id="120848" idx="3"/>
          </p:cNvCxnSpPr>
          <p:nvPr/>
        </p:nvCxnSpPr>
        <p:spPr bwMode="auto">
          <a:xfrm flipH="1" flipV="1">
            <a:off x="5200650" y="5065713"/>
            <a:ext cx="723900" cy="6985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336550" y="6076950"/>
            <a:ext cx="8426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2200">
                <a:solidFill>
                  <a:schemeClr val="tx2"/>
                </a:solidFill>
              </a:rPr>
              <a:t>PRM defines distribution over instantiations of attributes</a:t>
            </a:r>
            <a:r>
              <a:rPr lang="en-US" sz="2600">
                <a:solidFill>
                  <a:schemeClr val="tx2"/>
                </a:solidFill>
              </a:rPr>
              <a:t> </a:t>
            </a:r>
            <a:endParaRPr lang="en-US" sz="2600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208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w/ Attribute Uncertainty</a:t>
            </a:r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3854450" y="2590800"/>
            <a:ext cx="1301750" cy="1595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P2</a:t>
            </a:r>
          </a:p>
          <a:p>
            <a:r>
              <a:rPr lang="en-US" sz="1400"/>
              <a:t>  Author: A1</a:t>
            </a:r>
            <a:endParaRPr lang="en-US" sz="1400" u="sng"/>
          </a:p>
          <a:p>
            <a:r>
              <a:rPr lang="en-US" sz="1400"/>
              <a:t>  Review: R2</a:t>
            </a:r>
          </a:p>
        </p:txBody>
      </p:sp>
      <p:sp>
        <p:nvSpPr>
          <p:cNvPr id="120848" name="AutoShape 16"/>
          <p:cNvSpPr>
            <a:spLocks noChangeArrowheads="1"/>
          </p:cNvSpPr>
          <p:nvPr/>
        </p:nvSpPr>
        <p:spPr bwMode="auto">
          <a:xfrm>
            <a:off x="3854450" y="4267200"/>
            <a:ext cx="1327150" cy="1595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P3</a:t>
            </a:r>
          </a:p>
          <a:p>
            <a:r>
              <a:rPr lang="en-US" sz="1400"/>
              <a:t>  Author: A2</a:t>
            </a:r>
            <a:endParaRPr lang="en-US" sz="1400" u="sng"/>
          </a:p>
          <a:p>
            <a:r>
              <a:rPr lang="en-US" sz="1400"/>
              <a:t>  Review: R2</a:t>
            </a:r>
          </a:p>
        </p:txBody>
      </p:sp>
      <p:grpSp>
        <p:nvGrpSpPr>
          <p:cNvPr id="120849" name="Group 17"/>
          <p:cNvGrpSpPr>
            <a:grpSpLocks/>
          </p:cNvGrpSpPr>
          <p:nvPr/>
        </p:nvGrpSpPr>
        <p:grpSpPr bwMode="auto">
          <a:xfrm>
            <a:off x="1676400" y="2057400"/>
            <a:ext cx="1295400" cy="306388"/>
            <a:chOff x="480" y="1598"/>
            <a:chExt cx="816" cy="193"/>
          </a:xfrm>
        </p:grpSpPr>
        <p:sp>
          <p:nvSpPr>
            <p:cNvPr id="120911" name="Oval 18"/>
            <p:cNvSpPr>
              <a:spLocks noChangeArrowheads="1"/>
            </p:cNvSpPr>
            <p:nvPr/>
          </p:nvSpPr>
          <p:spPr bwMode="auto">
            <a:xfrm>
              <a:off x="480" y="1598"/>
              <a:ext cx="816" cy="192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0912" name="Text Box 19"/>
            <p:cNvSpPr txBox="1">
              <a:spLocks noChangeAspect="1" noChangeArrowheads="1"/>
            </p:cNvSpPr>
            <p:nvPr/>
          </p:nvSpPr>
          <p:spPr bwMode="auto">
            <a:xfrm>
              <a:off x="507" y="1599"/>
              <a:ext cx="7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Good Writer</a:t>
              </a:r>
            </a:p>
          </p:txBody>
        </p:sp>
      </p:grpSp>
      <p:grpSp>
        <p:nvGrpSpPr>
          <p:cNvPr id="120850" name="Group 20"/>
          <p:cNvGrpSpPr>
            <a:grpSpLocks/>
          </p:cNvGrpSpPr>
          <p:nvPr/>
        </p:nvGrpSpPr>
        <p:grpSpPr bwMode="auto">
          <a:xfrm>
            <a:off x="2057400" y="1600200"/>
            <a:ext cx="838200" cy="306388"/>
            <a:chOff x="1298" y="1115"/>
            <a:chExt cx="528" cy="193"/>
          </a:xfrm>
        </p:grpSpPr>
        <p:sp>
          <p:nvSpPr>
            <p:cNvPr id="120909" name="Oval 21"/>
            <p:cNvSpPr>
              <a:spLocks noChangeArrowheads="1"/>
            </p:cNvSpPr>
            <p:nvPr/>
          </p:nvSpPr>
          <p:spPr bwMode="auto">
            <a:xfrm>
              <a:off x="1298" y="1115"/>
              <a:ext cx="528" cy="192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10" name="Text Box 22"/>
            <p:cNvSpPr txBox="1">
              <a:spLocks noChangeAspect="1" noChangeArrowheads="1"/>
            </p:cNvSpPr>
            <p:nvPr/>
          </p:nvSpPr>
          <p:spPr bwMode="auto">
            <a:xfrm>
              <a:off x="1345" y="1116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Smart</a:t>
              </a:r>
            </a:p>
          </p:txBody>
        </p:sp>
      </p:grpSp>
      <p:grpSp>
        <p:nvGrpSpPr>
          <p:cNvPr id="120851" name="Group 23"/>
          <p:cNvGrpSpPr>
            <a:grpSpLocks/>
          </p:cNvGrpSpPr>
          <p:nvPr/>
        </p:nvGrpSpPr>
        <p:grpSpPr bwMode="auto">
          <a:xfrm>
            <a:off x="6248400" y="3657600"/>
            <a:ext cx="914400" cy="304800"/>
            <a:chOff x="4464" y="1668"/>
            <a:chExt cx="576" cy="192"/>
          </a:xfrm>
        </p:grpSpPr>
        <p:sp>
          <p:nvSpPr>
            <p:cNvPr id="120907" name="Oval 24"/>
            <p:cNvSpPr>
              <a:spLocks noChangeArrowheads="1"/>
            </p:cNvSpPr>
            <p:nvPr/>
          </p:nvSpPr>
          <p:spPr bwMode="auto">
            <a:xfrm>
              <a:off x="4464" y="1668"/>
              <a:ext cx="576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8" name="Text Box 25"/>
            <p:cNvSpPr txBox="1">
              <a:spLocks noChangeArrowheads="1"/>
            </p:cNvSpPr>
            <p:nvPr/>
          </p:nvSpPr>
          <p:spPr bwMode="auto">
            <a:xfrm>
              <a:off x="4509" y="1668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Length</a:t>
              </a:r>
            </a:p>
          </p:txBody>
        </p:sp>
      </p:grpSp>
      <p:grpSp>
        <p:nvGrpSpPr>
          <p:cNvPr id="120852" name="Group 26"/>
          <p:cNvGrpSpPr>
            <a:grpSpLocks/>
          </p:cNvGrpSpPr>
          <p:nvPr/>
        </p:nvGrpSpPr>
        <p:grpSpPr bwMode="auto">
          <a:xfrm>
            <a:off x="6019800" y="3275013"/>
            <a:ext cx="762000" cy="306387"/>
            <a:chOff x="3984" y="1208"/>
            <a:chExt cx="480" cy="193"/>
          </a:xfrm>
        </p:grpSpPr>
        <p:sp>
          <p:nvSpPr>
            <p:cNvPr id="120905" name="Oval 27"/>
            <p:cNvSpPr>
              <a:spLocks noChangeArrowheads="1"/>
            </p:cNvSpPr>
            <p:nvPr/>
          </p:nvSpPr>
          <p:spPr bwMode="auto">
            <a:xfrm>
              <a:off x="3984" y="1208"/>
              <a:ext cx="480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6" name="Text Box 28"/>
            <p:cNvSpPr txBox="1">
              <a:spLocks noChangeArrowheads="1"/>
            </p:cNvSpPr>
            <p:nvPr/>
          </p:nvSpPr>
          <p:spPr bwMode="auto">
            <a:xfrm>
              <a:off x="4017" y="1209"/>
              <a:ext cx="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Mood</a:t>
              </a:r>
            </a:p>
          </p:txBody>
        </p:sp>
      </p:grpSp>
      <p:grpSp>
        <p:nvGrpSpPr>
          <p:cNvPr id="120853" name="Group 29"/>
          <p:cNvGrpSpPr>
            <a:grpSpLocks/>
          </p:cNvGrpSpPr>
          <p:nvPr/>
        </p:nvGrpSpPr>
        <p:grpSpPr bwMode="auto">
          <a:xfrm>
            <a:off x="3962400" y="5024438"/>
            <a:ext cx="866775" cy="319087"/>
            <a:chOff x="2175" y="2832"/>
            <a:chExt cx="546" cy="201"/>
          </a:xfrm>
        </p:grpSpPr>
        <p:sp>
          <p:nvSpPr>
            <p:cNvPr id="120903" name="Oval 30"/>
            <p:cNvSpPr>
              <a:spLocks noChangeArrowheads="1"/>
            </p:cNvSpPr>
            <p:nvPr/>
          </p:nvSpPr>
          <p:spPr bwMode="auto">
            <a:xfrm>
              <a:off x="2175" y="2832"/>
              <a:ext cx="546" cy="201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4" name="Text Box 31"/>
            <p:cNvSpPr txBox="1">
              <a:spLocks noChangeAspect="1" noChangeArrowheads="1"/>
            </p:cNvSpPr>
            <p:nvPr/>
          </p:nvSpPr>
          <p:spPr bwMode="auto">
            <a:xfrm>
              <a:off x="2201" y="2836"/>
              <a:ext cx="4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Quality</a:t>
              </a:r>
            </a:p>
          </p:txBody>
        </p:sp>
      </p:grpSp>
      <p:grpSp>
        <p:nvGrpSpPr>
          <p:cNvPr id="120854" name="Group 32"/>
          <p:cNvGrpSpPr>
            <a:grpSpLocks/>
          </p:cNvGrpSpPr>
          <p:nvPr/>
        </p:nvGrpSpPr>
        <p:grpSpPr bwMode="auto">
          <a:xfrm>
            <a:off x="4076700" y="5405438"/>
            <a:ext cx="990600" cy="381000"/>
            <a:chOff x="2737" y="3264"/>
            <a:chExt cx="624" cy="240"/>
          </a:xfrm>
        </p:grpSpPr>
        <p:sp>
          <p:nvSpPr>
            <p:cNvPr id="120901" name="Oval 33"/>
            <p:cNvSpPr>
              <a:spLocks noChangeArrowheads="1"/>
            </p:cNvSpPr>
            <p:nvPr/>
          </p:nvSpPr>
          <p:spPr bwMode="auto">
            <a:xfrm>
              <a:off x="2737" y="3264"/>
              <a:ext cx="624" cy="240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2" name="Text Box 34"/>
            <p:cNvSpPr txBox="1">
              <a:spLocks noChangeAspect="1" noChangeArrowheads="1"/>
            </p:cNvSpPr>
            <p:nvPr/>
          </p:nvSpPr>
          <p:spPr bwMode="auto">
            <a:xfrm>
              <a:off x="2740" y="3288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Accepted</a:t>
              </a:r>
            </a:p>
          </p:txBody>
        </p:sp>
      </p:grpSp>
      <p:cxnSp>
        <p:nvCxnSpPr>
          <p:cNvPr id="120855" name="AutoShape 35"/>
          <p:cNvCxnSpPr>
            <a:cxnSpLocks noChangeShapeType="1"/>
            <a:stCxn id="120911" idx="6"/>
            <a:endCxn id="120888" idx="1"/>
          </p:cNvCxnSpPr>
          <p:nvPr/>
        </p:nvCxnSpPr>
        <p:spPr bwMode="auto">
          <a:xfrm flipV="1">
            <a:off x="2971800" y="1835150"/>
            <a:ext cx="1031875" cy="374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56" name="AutoShape 36"/>
          <p:cNvCxnSpPr>
            <a:cxnSpLocks noChangeShapeType="1"/>
            <a:stCxn id="120909" idx="5"/>
            <a:endCxn id="120891" idx="1"/>
          </p:cNvCxnSpPr>
          <p:nvPr/>
        </p:nvCxnSpPr>
        <p:spPr bwMode="auto">
          <a:xfrm>
            <a:off x="2773363" y="1860550"/>
            <a:ext cx="1316037" cy="1533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57" name="AutoShape 37"/>
          <p:cNvCxnSpPr>
            <a:cxnSpLocks noChangeShapeType="1"/>
            <a:stCxn id="120898" idx="1"/>
            <a:endCxn id="120886" idx="3"/>
          </p:cNvCxnSpPr>
          <p:nvPr/>
        </p:nvCxnSpPr>
        <p:spPr bwMode="auto">
          <a:xfrm flipH="1">
            <a:off x="5062538" y="1905000"/>
            <a:ext cx="1162050" cy="342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58" name="AutoShape 38"/>
          <p:cNvCxnSpPr>
            <a:cxnSpLocks noChangeShapeType="1"/>
            <a:stCxn id="120898" idx="2"/>
            <a:endCxn id="120900" idx="0"/>
          </p:cNvCxnSpPr>
          <p:nvPr/>
        </p:nvCxnSpPr>
        <p:spPr bwMode="auto">
          <a:xfrm>
            <a:off x="6553200" y="2057400"/>
            <a:ext cx="306388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59" name="AutoShape 39"/>
          <p:cNvCxnSpPr>
            <a:cxnSpLocks noChangeShapeType="1"/>
            <a:stCxn id="120904" idx="2"/>
            <a:endCxn id="120901" idx="0"/>
          </p:cNvCxnSpPr>
          <p:nvPr/>
        </p:nvCxnSpPr>
        <p:spPr bwMode="auto">
          <a:xfrm>
            <a:off x="4395788" y="5335588"/>
            <a:ext cx="176212" cy="69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20860" name="Group 40"/>
          <p:cNvGrpSpPr>
            <a:grpSpLocks/>
          </p:cNvGrpSpPr>
          <p:nvPr/>
        </p:nvGrpSpPr>
        <p:grpSpPr bwMode="auto">
          <a:xfrm>
            <a:off x="6400800" y="2133600"/>
            <a:ext cx="914400" cy="304800"/>
            <a:chOff x="4464" y="1668"/>
            <a:chExt cx="576" cy="192"/>
          </a:xfrm>
        </p:grpSpPr>
        <p:sp>
          <p:nvSpPr>
            <p:cNvPr id="120899" name="Oval 41"/>
            <p:cNvSpPr>
              <a:spLocks noChangeArrowheads="1"/>
            </p:cNvSpPr>
            <p:nvPr/>
          </p:nvSpPr>
          <p:spPr bwMode="auto">
            <a:xfrm>
              <a:off x="4464" y="1668"/>
              <a:ext cx="576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0" name="Text Box 42"/>
            <p:cNvSpPr txBox="1">
              <a:spLocks noChangeArrowheads="1"/>
            </p:cNvSpPr>
            <p:nvPr/>
          </p:nvSpPr>
          <p:spPr bwMode="auto">
            <a:xfrm>
              <a:off x="4509" y="1668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Length</a:t>
              </a:r>
            </a:p>
          </p:txBody>
        </p:sp>
      </p:grpSp>
      <p:grpSp>
        <p:nvGrpSpPr>
          <p:cNvPr id="120861" name="Group 43"/>
          <p:cNvGrpSpPr>
            <a:grpSpLocks/>
          </p:cNvGrpSpPr>
          <p:nvPr/>
        </p:nvGrpSpPr>
        <p:grpSpPr bwMode="auto">
          <a:xfrm>
            <a:off x="6172200" y="1751013"/>
            <a:ext cx="762000" cy="306387"/>
            <a:chOff x="3984" y="1208"/>
            <a:chExt cx="480" cy="193"/>
          </a:xfrm>
        </p:grpSpPr>
        <p:sp>
          <p:nvSpPr>
            <p:cNvPr id="120897" name="Oval 44"/>
            <p:cNvSpPr>
              <a:spLocks noChangeArrowheads="1"/>
            </p:cNvSpPr>
            <p:nvPr/>
          </p:nvSpPr>
          <p:spPr bwMode="auto">
            <a:xfrm>
              <a:off x="3984" y="1208"/>
              <a:ext cx="480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8" name="Text Box 45"/>
            <p:cNvSpPr txBox="1">
              <a:spLocks noChangeArrowheads="1"/>
            </p:cNvSpPr>
            <p:nvPr/>
          </p:nvSpPr>
          <p:spPr bwMode="auto">
            <a:xfrm>
              <a:off x="4017" y="1209"/>
              <a:ext cx="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Mood</a:t>
              </a:r>
            </a:p>
          </p:txBody>
        </p:sp>
      </p:grpSp>
      <p:sp>
        <p:nvSpPr>
          <p:cNvPr id="120862" name="AutoShape 46"/>
          <p:cNvSpPr>
            <a:spLocks noChangeArrowheads="1"/>
          </p:cNvSpPr>
          <p:nvPr/>
        </p:nvSpPr>
        <p:spPr bwMode="auto">
          <a:xfrm>
            <a:off x="5943600" y="4495800"/>
            <a:ext cx="1295400" cy="1279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R3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grpSp>
        <p:nvGrpSpPr>
          <p:cNvPr id="120863" name="Group 47"/>
          <p:cNvGrpSpPr>
            <a:grpSpLocks/>
          </p:cNvGrpSpPr>
          <p:nvPr/>
        </p:nvGrpSpPr>
        <p:grpSpPr bwMode="auto">
          <a:xfrm>
            <a:off x="6248400" y="5318125"/>
            <a:ext cx="914400" cy="304800"/>
            <a:chOff x="4464" y="1668"/>
            <a:chExt cx="576" cy="192"/>
          </a:xfrm>
        </p:grpSpPr>
        <p:sp>
          <p:nvSpPr>
            <p:cNvPr id="120895" name="Oval 48"/>
            <p:cNvSpPr>
              <a:spLocks noChangeArrowheads="1"/>
            </p:cNvSpPr>
            <p:nvPr/>
          </p:nvSpPr>
          <p:spPr bwMode="auto">
            <a:xfrm>
              <a:off x="4464" y="1668"/>
              <a:ext cx="576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6" name="Text Box 49"/>
            <p:cNvSpPr txBox="1">
              <a:spLocks noChangeArrowheads="1"/>
            </p:cNvSpPr>
            <p:nvPr/>
          </p:nvSpPr>
          <p:spPr bwMode="auto">
            <a:xfrm>
              <a:off x="4509" y="1668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Length</a:t>
              </a:r>
            </a:p>
          </p:txBody>
        </p:sp>
      </p:grpSp>
      <p:grpSp>
        <p:nvGrpSpPr>
          <p:cNvPr id="120864" name="Group 50"/>
          <p:cNvGrpSpPr>
            <a:grpSpLocks/>
          </p:cNvGrpSpPr>
          <p:nvPr/>
        </p:nvGrpSpPr>
        <p:grpSpPr bwMode="auto">
          <a:xfrm>
            <a:off x="6019800" y="4935538"/>
            <a:ext cx="762000" cy="306387"/>
            <a:chOff x="3984" y="1208"/>
            <a:chExt cx="480" cy="193"/>
          </a:xfrm>
        </p:grpSpPr>
        <p:sp>
          <p:nvSpPr>
            <p:cNvPr id="120893" name="Oval 51"/>
            <p:cNvSpPr>
              <a:spLocks noChangeArrowheads="1"/>
            </p:cNvSpPr>
            <p:nvPr/>
          </p:nvSpPr>
          <p:spPr bwMode="auto">
            <a:xfrm>
              <a:off x="3984" y="1208"/>
              <a:ext cx="480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4" name="Text Box 52"/>
            <p:cNvSpPr txBox="1">
              <a:spLocks noChangeArrowheads="1"/>
            </p:cNvSpPr>
            <p:nvPr/>
          </p:nvSpPr>
          <p:spPr bwMode="auto">
            <a:xfrm>
              <a:off x="4017" y="1209"/>
              <a:ext cx="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Mood</a:t>
              </a:r>
            </a:p>
          </p:txBody>
        </p:sp>
      </p:grpSp>
      <p:grpSp>
        <p:nvGrpSpPr>
          <p:cNvPr id="120865" name="Group 53"/>
          <p:cNvGrpSpPr>
            <a:grpSpLocks/>
          </p:cNvGrpSpPr>
          <p:nvPr/>
        </p:nvGrpSpPr>
        <p:grpSpPr bwMode="auto">
          <a:xfrm>
            <a:off x="3962400" y="3348038"/>
            <a:ext cx="866775" cy="319087"/>
            <a:chOff x="2175" y="2832"/>
            <a:chExt cx="546" cy="201"/>
          </a:xfrm>
        </p:grpSpPr>
        <p:sp>
          <p:nvSpPr>
            <p:cNvPr id="120891" name="Oval 54"/>
            <p:cNvSpPr>
              <a:spLocks noChangeArrowheads="1"/>
            </p:cNvSpPr>
            <p:nvPr/>
          </p:nvSpPr>
          <p:spPr bwMode="auto">
            <a:xfrm>
              <a:off x="2175" y="2832"/>
              <a:ext cx="546" cy="201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2" name="Text Box 55"/>
            <p:cNvSpPr txBox="1">
              <a:spLocks noChangeAspect="1" noChangeArrowheads="1"/>
            </p:cNvSpPr>
            <p:nvPr/>
          </p:nvSpPr>
          <p:spPr bwMode="auto">
            <a:xfrm>
              <a:off x="2201" y="2836"/>
              <a:ext cx="4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Quality</a:t>
              </a:r>
            </a:p>
          </p:txBody>
        </p:sp>
      </p:grpSp>
      <p:grpSp>
        <p:nvGrpSpPr>
          <p:cNvPr id="120866" name="Group 56"/>
          <p:cNvGrpSpPr>
            <a:grpSpLocks/>
          </p:cNvGrpSpPr>
          <p:nvPr/>
        </p:nvGrpSpPr>
        <p:grpSpPr bwMode="auto">
          <a:xfrm>
            <a:off x="4076700" y="3729038"/>
            <a:ext cx="990600" cy="381000"/>
            <a:chOff x="2737" y="3264"/>
            <a:chExt cx="624" cy="240"/>
          </a:xfrm>
        </p:grpSpPr>
        <p:sp>
          <p:nvSpPr>
            <p:cNvPr id="120889" name="Oval 57"/>
            <p:cNvSpPr>
              <a:spLocks noChangeArrowheads="1"/>
            </p:cNvSpPr>
            <p:nvPr/>
          </p:nvSpPr>
          <p:spPr bwMode="auto">
            <a:xfrm>
              <a:off x="2737" y="3264"/>
              <a:ext cx="624" cy="240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0" name="Text Box 58"/>
            <p:cNvSpPr txBox="1">
              <a:spLocks noChangeAspect="1" noChangeArrowheads="1"/>
            </p:cNvSpPr>
            <p:nvPr/>
          </p:nvSpPr>
          <p:spPr bwMode="auto">
            <a:xfrm>
              <a:off x="2740" y="3288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Accepted</a:t>
              </a:r>
            </a:p>
          </p:txBody>
        </p:sp>
      </p:grpSp>
      <p:grpSp>
        <p:nvGrpSpPr>
          <p:cNvPr id="120867" name="Group 59"/>
          <p:cNvGrpSpPr>
            <a:grpSpLocks/>
          </p:cNvGrpSpPr>
          <p:nvPr/>
        </p:nvGrpSpPr>
        <p:grpSpPr bwMode="auto">
          <a:xfrm>
            <a:off x="3962400" y="1676400"/>
            <a:ext cx="866775" cy="319088"/>
            <a:chOff x="2175" y="2832"/>
            <a:chExt cx="546" cy="201"/>
          </a:xfrm>
        </p:grpSpPr>
        <p:sp>
          <p:nvSpPr>
            <p:cNvPr id="120887" name="Oval 60"/>
            <p:cNvSpPr>
              <a:spLocks noChangeArrowheads="1"/>
            </p:cNvSpPr>
            <p:nvPr/>
          </p:nvSpPr>
          <p:spPr bwMode="auto">
            <a:xfrm>
              <a:off x="2175" y="2832"/>
              <a:ext cx="546" cy="201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88" name="Text Box 61"/>
            <p:cNvSpPr txBox="1">
              <a:spLocks noChangeAspect="1" noChangeArrowheads="1"/>
            </p:cNvSpPr>
            <p:nvPr/>
          </p:nvSpPr>
          <p:spPr bwMode="auto">
            <a:xfrm>
              <a:off x="2201" y="2836"/>
              <a:ext cx="4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Quality</a:t>
              </a:r>
            </a:p>
          </p:txBody>
        </p:sp>
      </p:grpSp>
      <p:grpSp>
        <p:nvGrpSpPr>
          <p:cNvPr id="120868" name="Group 62"/>
          <p:cNvGrpSpPr>
            <a:grpSpLocks/>
          </p:cNvGrpSpPr>
          <p:nvPr/>
        </p:nvGrpSpPr>
        <p:grpSpPr bwMode="auto">
          <a:xfrm>
            <a:off x="4076700" y="2057400"/>
            <a:ext cx="990600" cy="381000"/>
            <a:chOff x="2737" y="3264"/>
            <a:chExt cx="624" cy="240"/>
          </a:xfrm>
        </p:grpSpPr>
        <p:sp>
          <p:nvSpPr>
            <p:cNvPr id="120885" name="Oval 63"/>
            <p:cNvSpPr>
              <a:spLocks noChangeArrowheads="1"/>
            </p:cNvSpPr>
            <p:nvPr/>
          </p:nvSpPr>
          <p:spPr bwMode="auto">
            <a:xfrm>
              <a:off x="2737" y="3264"/>
              <a:ext cx="624" cy="240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86" name="Text Box 64"/>
            <p:cNvSpPr txBox="1">
              <a:spLocks noChangeAspect="1" noChangeArrowheads="1"/>
            </p:cNvSpPr>
            <p:nvPr/>
          </p:nvSpPr>
          <p:spPr bwMode="auto">
            <a:xfrm>
              <a:off x="2740" y="3288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Accepted</a:t>
              </a:r>
            </a:p>
          </p:txBody>
        </p:sp>
      </p:grpSp>
      <p:grpSp>
        <p:nvGrpSpPr>
          <p:cNvPr id="120869" name="Group 65"/>
          <p:cNvGrpSpPr>
            <a:grpSpLocks/>
          </p:cNvGrpSpPr>
          <p:nvPr/>
        </p:nvGrpSpPr>
        <p:grpSpPr bwMode="auto">
          <a:xfrm>
            <a:off x="1676400" y="3657600"/>
            <a:ext cx="1295400" cy="306388"/>
            <a:chOff x="480" y="1598"/>
            <a:chExt cx="816" cy="193"/>
          </a:xfrm>
        </p:grpSpPr>
        <p:sp>
          <p:nvSpPr>
            <p:cNvPr id="120883" name="Oval 66"/>
            <p:cNvSpPr>
              <a:spLocks noChangeArrowheads="1"/>
            </p:cNvSpPr>
            <p:nvPr/>
          </p:nvSpPr>
          <p:spPr bwMode="auto">
            <a:xfrm>
              <a:off x="480" y="1598"/>
              <a:ext cx="816" cy="192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0884" name="Text Box 67"/>
            <p:cNvSpPr txBox="1">
              <a:spLocks noChangeAspect="1" noChangeArrowheads="1"/>
            </p:cNvSpPr>
            <p:nvPr/>
          </p:nvSpPr>
          <p:spPr bwMode="auto">
            <a:xfrm>
              <a:off x="507" y="1599"/>
              <a:ext cx="7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Good Writer</a:t>
              </a:r>
            </a:p>
          </p:txBody>
        </p:sp>
      </p:grpSp>
      <p:grpSp>
        <p:nvGrpSpPr>
          <p:cNvPr id="120870" name="Group 68"/>
          <p:cNvGrpSpPr>
            <a:grpSpLocks/>
          </p:cNvGrpSpPr>
          <p:nvPr/>
        </p:nvGrpSpPr>
        <p:grpSpPr bwMode="auto">
          <a:xfrm>
            <a:off x="2057400" y="3200400"/>
            <a:ext cx="838200" cy="306388"/>
            <a:chOff x="1298" y="1115"/>
            <a:chExt cx="528" cy="193"/>
          </a:xfrm>
        </p:grpSpPr>
        <p:sp>
          <p:nvSpPr>
            <p:cNvPr id="120881" name="Oval 69"/>
            <p:cNvSpPr>
              <a:spLocks noChangeArrowheads="1"/>
            </p:cNvSpPr>
            <p:nvPr/>
          </p:nvSpPr>
          <p:spPr bwMode="auto">
            <a:xfrm>
              <a:off x="1298" y="1115"/>
              <a:ext cx="528" cy="192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82" name="Text Box 70"/>
            <p:cNvSpPr txBox="1">
              <a:spLocks noChangeAspect="1" noChangeArrowheads="1"/>
            </p:cNvSpPr>
            <p:nvPr/>
          </p:nvSpPr>
          <p:spPr bwMode="auto">
            <a:xfrm>
              <a:off x="1345" y="1116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Smart</a:t>
              </a:r>
            </a:p>
          </p:txBody>
        </p:sp>
      </p:grpSp>
      <p:cxnSp>
        <p:nvCxnSpPr>
          <p:cNvPr id="120871" name="AutoShape 71"/>
          <p:cNvCxnSpPr>
            <a:cxnSpLocks noChangeShapeType="1"/>
            <a:stCxn id="120911" idx="5"/>
            <a:endCxn id="120891" idx="1"/>
          </p:cNvCxnSpPr>
          <p:nvPr/>
        </p:nvCxnSpPr>
        <p:spPr bwMode="auto">
          <a:xfrm>
            <a:off x="2782888" y="2317750"/>
            <a:ext cx="1306512" cy="1076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2" name="AutoShape 72"/>
          <p:cNvCxnSpPr>
            <a:cxnSpLocks noChangeShapeType="1"/>
            <a:stCxn id="120909" idx="6"/>
            <a:endCxn id="120888" idx="1"/>
          </p:cNvCxnSpPr>
          <p:nvPr/>
        </p:nvCxnSpPr>
        <p:spPr bwMode="auto">
          <a:xfrm>
            <a:off x="2895600" y="1752600"/>
            <a:ext cx="1108075" cy="82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3" name="AutoShape 73"/>
          <p:cNvCxnSpPr>
            <a:cxnSpLocks noChangeShapeType="1"/>
            <a:stCxn id="120881" idx="6"/>
            <a:endCxn id="120904" idx="1"/>
          </p:cNvCxnSpPr>
          <p:nvPr/>
        </p:nvCxnSpPr>
        <p:spPr bwMode="auto">
          <a:xfrm>
            <a:off x="2895600" y="3352800"/>
            <a:ext cx="1108075" cy="18303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4" name="AutoShape 74"/>
          <p:cNvCxnSpPr>
            <a:cxnSpLocks noChangeShapeType="1"/>
            <a:stCxn id="120884" idx="2"/>
            <a:endCxn id="120903" idx="2"/>
          </p:cNvCxnSpPr>
          <p:nvPr/>
        </p:nvCxnSpPr>
        <p:spPr bwMode="auto">
          <a:xfrm>
            <a:off x="2324100" y="3963988"/>
            <a:ext cx="1638300" cy="1220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5" name="AutoShape 75"/>
          <p:cNvCxnSpPr>
            <a:cxnSpLocks noChangeShapeType="1"/>
          </p:cNvCxnSpPr>
          <p:nvPr/>
        </p:nvCxnSpPr>
        <p:spPr bwMode="auto">
          <a:xfrm>
            <a:off x="4395788" y="3657600"/>
            <a:ext cx="176212" cy="69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6" name="AutoShape 76"/>
          <p:cNvCxnSpPr>
            <a:cxnSpLocks noChangeShapeType="1"/>
            <a:stCxn id="120888" idx="2"/>
            <a:endCxn id="120885" idx="0"/>
          </p:cNvCxnSpPr>
          <p:nvPr/>
        </p:nvCxnSpPr>
        <p:spPr bwMode="auto">
          <a:xfrm>
            <a:off x="4395788" y="1987550"/>
            <a:ext cx="176212" cy="69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7" name="AutoShape 77"/>
          <p:cNvCxnSpPr>
            <a:cxnSpLocks noChangeShapeType="1"/>
            <a:stCxn id="120906" idx="1"/>
            <a:endCxn id="120890" idx="3"/>
          </p:cNvCxnSpPr>
          <p:nvPr/>
        </p:nvCxnSpPr>
        <p:spPr bwMode="auto">
          <a:xfrm flipH="1">
            <a:off x="5062538" y="3429000"/>
            <a:ext cx="1009650" cy="4905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8" name="AutoShape 78"/>
          <p:cNvCxnSpPr>
            <a:cxnSpLocks noChangeShapeType="1"/>
            <a:stCxn id="120894" idx="1"/>
            <a:endCxn id="120902" idx="3"/>
          </p:cNvCxnSpPr>
          <p:nvPr/>
        </p:nvCxnSpPr>
        <p:spPr bwMode="auto">
          <a:xfrm flipH="1">
            <a:off x="5062538" y="5089525"/>
            <a:ext cx="1009650" cy="506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9" name="AutoShape 79"/>
          <p:cNvCxnSpPr>
            <a:cxnSpLocks noChangeShapeType="1"/>
            <a:stCxn id="120906" idx="2"/>
            <a:endCxn id="120908" idx="0"/>
          </p:cNvCxnSpPr>
          <p:nvPr/>
        </p:nvCxnSpPr>
        <p:spPr bwMode="auto">
          <a:xfrm>
            <a:off x="6400800" y="3581400"/>
            <a:ext cx="306388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80" name="AutoShape 80"/>
          <p:cNvCxnSpPr>
            <a:cxnSpLocks noChangeShapeType="1"/>
            <a:stCxn id="120894" idx="2"/>
            <a:endCxn id="120896" idx="0"/>
          </p:cNvCxnSpPr>
          <p:nvPr/>
        </p:nvCxnSpPr>
        <p:spPr bwMode="auto">
          <a:xfrm>
            <a:off x="6400800" y="5241925"/>
            <a:ext cx="306388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59" name="Oval 4"/>
          <p:cNvSpPr>
            <a:spLocks noChangeArrowheads="1"/>
          </p:cNvSpPr>
          <p:nvPr/>
        </p:nvSpPr>
        <p:spPr bwMode="auto">
          <a:xfrm>
            <a:off x="1981200" y="3048000"/>
            <a:ext cx="1371600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1860" name="Text Box 5"/>
          <p:cNvSpPr txBox="1">
            <a:spLocks noChangeAspect="1" noChangeArrowheads="1"/>
          </p:cNvSpPr>
          <p:nvPr/>
        </p:nvSpPr>
        <p:spPr bwMode="auto">
          <a:xfrm>
            <a:off x="2028825" y="3124200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P2.Accepted</a:t>
            </a:r>
          </a:p>
        </p:txBody>
      </p:sp>
      <p:grpSp>
        <p:nvGrpSpPr>
          <p:cNvPr id="121861" name="Group 6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265" y="1470"/>
            <a:chExt cx="1189" cy="288"/>
          </a:xfrm>
        </p:grpSpPr>
        <p:sp>
          <p:nvSpPr>
            <p:cNvPr id="121976" name="Oval 7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977" name="Text Box 8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P2.Quality</a:t>
              </a:r>
            </a:p>
          </p:txBody>
        </p:sp>
      </p:grpSp>
      <p:grpSp>
        <p:nvGrpSpPr>
          <p:cNvPr id="121862" name="Group 9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1728" y="1152"/>
            <a:chExt cx="720" cy="297"/>
          </a:xfrm>
        </p:grpSpPr>
        <p:sp>
          <p:nvSpPr>
            <p:cNvPr id="121974" name="Oval 10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975" name="Text Box 11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r2.Mood</a:t>
              </a:r>
            </a:p>
          </p:txBody>
        </p:sp>
      </p:grpSp>
      <p:cxnSp>
        <p:nvCxnSpPr>
          <p:cNvPr id="121863" name="AutoShape 12"/>
          <p:cNvCxnSpPr>
            <a:cxnSpLocks noChangeShapeType="1"/>
            <a:stCxn id="121976" idx="4"/>
            <a:endCxn id="121859" idx="1"/>
          </p:cNvCxnSpPr>
          <p:nvPr/>
        </p:nvCxnSpPr>
        <p:spPr bwMode="auto">
          <a:xfrm>
            <a:off x="1752600" y="2695575"/>
            <a:ext cx="430213" cy="420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1864" name="Oval 13"/>
          <p:cNvSpPr>
            <a:spLocks noChangeArrowheads="1"/>
          </p:cNvSpPr>
          <p:nvPr/>
        </p:nvSpPr>
        <p:spPr bwMode="auto">
          <a:xfrm>
            <a:off x="2057400" y="4633913"/>
            <a:ext cx="1371600" cy="471487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1865" name="Text Box 14"/>
          <p:cNvSpPr txBox="1">
            <a:spLocks noChangeAspect="1" noChangeArrowheads="1"/>
          </p:cNvSpPr>
          <p:nvPr/>
        </p:nvSpPr>
        <p:spPr bwMode="auto">
          <a:xfrm>
            <a:off x="2105025" y="4710113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P3.Accepted</a:t>
            </a:r>
          </a:p>
        </p:txBody>
      </p:sp>
      <p:grpSp>
        <p:nvGrpSpPr>
          <p:cNvPr id="121866" name="Group 15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265" y="1470"/>
            <a:chExt cx="1189" cy="288"/>
          </a:xfrm>
        </p:grpSpPr>
        <p:sp>
          <p:nvSpPr>
            <p:cNvPr id="121972" name="Oval 16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973" name="Text Box 17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P3.Quality</a:t>
              </a:r>
            </a:p>
          </p:txBody>
        </p:sp>
      </p:grpSp>
      <p:cxnSp>
        <p:nvCxnSpPr>
          <p:cNvPr id="121867" name="AutoShape 18"/>
          <p:cNvCxnSpPr>
            <a:cxnSpLocks noChangeShapeType="1"/>
            <a:stCxn id="121972" idx="4"/>
            <a:endCxn id="121864" idx="1"/>
          </p:cNvCxnSpPr>
          <p:nvPr/>
        </p:nvCxnSpPr>
        <p:spPr bwMode="auto">
          <a:xfrm>
            <a:off x="1828800" y="4295775"/>
            <a:ext cx="430213" cy="40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868" name="AutoShape 19"/>
          <p:cNvCxnSpPr>
            <a:cxnSpLocks noChangeShapeType="1"/>
            <a:stCxn id="121974" idx="3"/>
            <a:endCxn id="121859" idx="7"/>
          </p:cNvCxnSpPr>
          <p:nvPr/>
        </p:nvCxnSpPr>
        <p:spPr bwMode="auto">
          <a:xfrm flipH="1">
            <a:off x="3151188" y="2613025"/>
            <a:ext cx="113030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869" name="AutoShape 20"/>
          <p:cNvCxnSpPr>
            <a:cxnSpLocks noChangeShapeType="1"/>
            <a:stCxn id="121878" idx="4"/>
            <a:endCxn id="121864" idx="7"/>
          </p:cNvCxnSpPr>
          <p:nvPr/>
        </p:nvCxnSpPr>
        <p:spPr bwMode="auto">
          <a:xfrm flipH="1">
            <a:off x="3227388" y="4281488"/>
            <a:ext cx="1077912" cy="4206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1870" name="Line 21"/>
          <p:cNvSpPr>
            <a:spLocks noChangeShapeType="1"/>
          </p:cNvSpPr>
          <p:nvPr/>
        </p:nvSpPr>
        <p:spPr bwMode="auto">
          <a:xfrm>
            <a:off x="6334125" y="2433638"/>
            <a:ext cx="0" cy="2103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1113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1871" name="Group 22"/>
          <p:cNvGrpSpPr>
            <a:grpSpLocks/>
          </p:cNvGrpSpPr>
          <p:nvPr/>
        </p:nvGrpSpPr>
        <p:grpSpPr bwMode="auto">
          <a:xfrm>
            <a:off x="5440363" y="2209800"/>
            <a:ext cx="2789237" cy="2362200"/>
            <a:chOff x="3427" y="1392"/>
            <a:chExt cx="1757" cy="1488"/>
          </a:xfrm>
        </p:grpSpPr>
        <p:sp>
          <p:nvSpPr>
            <p:cNvPr id="121928" name="AutoShape 23"/>
            <p:cNvSpPr>
              <a:spLocks noChangeArrowheads="1"/>
            </p:cNvSpPr>
            <p:nvPr/>
          </p:nvSpPr>
          <p:spPr bwMode="auto">
            <a:xfrm>
              <a:off x="3427" y="1392"/>
              <a:ext cx="1757" cy="1488"/>
            </a:xfrm>
            <a:prstGeom prst="wedgeRoundRectCallout">
              <a:avLst>
                <a:gd name="adj1" fmla="val -50968"/>
                <a:gd name="adj2" fmla="val -15324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 i="1">
                <a:latin typeface="Tahoma" charset="0"/>
              </a:endParaRPr>
            </a:p>
          </p:txBody>
        </p:sp>
        <p:sp>
          <p:nvSpPr>
            <p:cNvPr id="121929" name="Rectangle 24"/>
            <p:cNvSpPr>
              <a:spLocks noChangeArrowheads="1"/>
            </p:cNvSpPr>
            <p:nvPr/>
          </p:nvSpPr>
          <p:spPr bwMode="auto">
            <a:xfrm>
              <a:off x="4811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21930" name="Rectangle 25"/>
            <p:cNvSpPr>
              <a:spLocks noChangeArrowheads="1"/>
            </p:cNvSpPr>
            <p:nvPr/>
          </p:nvSpPr>
          <p:spPr bwMode="auto">
            <a:xfrm>
              <a:off x="4763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31" name="Rectangle 26"/>
            <p:cNvSpPr>
              <a:spLocks noChangeArrowheads="1"/>
            </p:cNvSpPr>
            <p:nvPr/>
          </p:nvSpPr>
          <p:spPr bwMode="auto">
            <a:xfrm>
              <a:off x="4663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32" name="Rectangle 27"/>
            <p:cNvSpPr>
              <a:spLocks noChangeArrowheads="1"/>
            </p:cNvSpPr>
            <p:nvPr/>
          </p:nvSpPr>
          <p:spPr bwMode="auto">
            <a:xfrm>
              <a:off x="4386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21933" name="Rectangle 28"/>
            <p:cNvSpPr>
              <a:spLocks noChangeArrowheads="1"/>
            </p:cNvSpPr>
            <p:nvPr/>
          </p:nvSpPr>
          <p:spPr bwMode="auto">
            <a:xfrm>
              <a:off x="4338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34" name="Rectangle 29"/>
            <p:cNvSpPr>
              <a:spLocks noChangeArrowheads="1"/>
            </p:cNvSpPr>
            <p:nvPr/>
          </p:nvSpPr>
          <p:spPr bwMode="auto">
            <a:xfrm>
              <a:off x="4238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35" name="Rectangle 30"/>
            <p:cNvSpPr>
              <a:spLocks noChangeArrowheads="1"/>
            </p:cNvSpPr>
            <p:nvPr/>
          </p:nvSpPr>
          <p:spPr bwMode="auto">
            <a:xfrm>
              <a:off x="4819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21936" name="Rectangle 31"/>
            <p:cNvSpPr>
              <a:spLocks noChangeArrowheads="1"/>
            </p:cNvSpPr>
            <p:nvPr/>
          </p:nvSpPr>
          <p:spPr bwMode="auto">
            <a:xfrm>
              <a:off x="4771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37" name="Rectangle 32"/>
            <p:cNvSpPr>
              <a:spLocks noChangeArrowheads="1"/>
            </p:cNvSpPr>
            <p:nvPr/>
          </p:nvSpPr>
          <p:spPr bwMode="auto">
            <a:xfrm>
              <a:off x="4671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38" name="Rectangle 33"/>
            <p:cNvSpPr>
              <a:spLocks noChangeArrowheads="1"/>
            </p:cNvSpPr>
            <p:nvPr/>
          </p:nvSpPr>
          <p:spPr bwMode="auto">
            <a:xfrm>
              <a:off x="4385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21939" name="Rectangle 34"/>
            <p:cNvSpPr>
              <a:spLocks noChangeArrowheads="1"/>
            </p:cNvSpPr>
            <p:nvPr/>
          </p:nvSpPr>
          <p:spPr bwMode="auto">
            <a:xfrm>
              <a:off x="4336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40" name="Rectangle 35"/>
            <p:cNvSpPr>
              <a:spLocks noChangeArrowheads="1"/>
            </p:cNvSpPr>
            <p:nvPr/>
          </p:nvSpPr>
          <p:spPr bwMode="auto">
            <a:xfrm>
              <a:off x="4237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41" name="Rectangle 36"/>
            <p:cNvSpPr>
              <a:spLocks noChangeArrowheads="1"/>
            </p:cNvSpPr>
            <p:nvPr/>
          </p:nvSpPr>
          <p:spPr bwMode="auto">
            <a:xfrm>
              <a:off x="4813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21942" name="Rectangle 37"/>
            <p:cNvSpPr>
              <a:spLocks noChangeArrowheads="1"/>
            </p:cNvSpPr>
            <p:nvPr/>
          </p:nvSpPr>
          <p:spPr bwMode="auto">
            <a:xfrm>
              <a:off x="4764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43" name="Rectangle 38"/>
            <p:cNvSpPr>
              <a:spLocks noChangeArrowheads="1"/>
            </p:cNvSpPr>
            <p:nvPr/>
          </p:nvSpPr>
          <p:spPr bwMode="auto">
            <a:xfrm>
              <a:off x="4664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44" name="Rectangle 39"/>
            <p:cNvSpPr>
              <a:spLocks noChangeArrowheads="1"/>
            </p:cNvSpPr>
            <p:nvPr/>
          </p:nvSpPr>
          <p:spPr bwMode="auto">
            <a:xfrm>
              <a:off x="4391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21945" name="Rectangle 40"/>
            <p:cNvSpPr>
              <a:spLocks noChangeArrowheads="1"/>
            </p:cNvSpPr>
            <p:nvPr/>
          </p:nvSpPr>
          <p:spPr bwMode="auto">
            <a:xfrm>
              <a:off x="4343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46" name="Rectangle 41"/>
            <p:cNvSpPr>
              <a:spLocks noChangeArrowheads="1"/>
            </p:cNvSpPr>
            <p:nvPr/>
          </p:nvSpPr>
          <p:spPr bwMode="auto">
            <a:xfrm>
              <a:off x="4243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47" name="Rectangle 42"/>
            <p:cNvSpPr>
              <a:spLocks noChangeArrowheads="1"/>
            </p:cNvSpPr>
            <p:nvPr/>
          </p:nvSpPr>
          <p:spPr bwMode="auto">
            <a:xfrm>
              <a:off x="4811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21948" name="Rectangle 43"/>
            <p:cNvSpPr>
              <a:spLocks noChangeArrowheads="1"/>
            </p:cNvSpPr>
            <p:nvPr/>
          </p:nvSpPr>
          <p:spPr bwMode="auto">
            <a:xfrm>
              <a:off x="4763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49" name="Rectangle 44"/>
            <p:cNvSpPr>
              <a:spLocks noChangeArrowheads="1"/>
            </p:cNvSpPr>
            <p:nvPr/>
          </p:nvSpPr>
          <p:spPr bwMode="auto">
            <a:xfrm>
              <a:off x="4663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50" name="Rectangle 45"/>
            <p:cNvSpPr>
              <a:spLocks noChangeArrowheads="1"/>
            </p:cNvSpPr>
            <p:nvPr/>
          </p:nvSpPr>
          <p:spPr bwMode="auto">
            <a:xfrm>
              <a:off x="4385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21951" name="Rectangle 46"/>
            <p:cNvSpPr>
              <a:spLocks noChangeArrowheads="1"/>
            </p:cNvSpPr>
            <p:nvPr/>
          </p:nvSpPr>
          <p:spPr bwMode="auto">
            <a:xfrm>
              <a:off x="4336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52" name="Rectangle 47"/>
            <p:cNvSpPr>
              <a:spLocks noChangeArrowheads="1"/>
            </p:cNvSpPr>
            <p:nvPr/>
          </p:nvSpPr>
          <p:spPr bwMode="auto">
            <a:xfrm>
              <a:off x="4237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53" name="Rectangle 48"/>
            <p:cNvSpPr>
              <a:spLocks noChangeArrowheads="1"/>
            </p:cNvSpPr>
            <p:nvPr/>
          </p:nvSpPr>
          <p:spPr bwMode="auto">
            <a:xfrm>
              <a:off x="3808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54" name="Rectangle 49"/>
            <p:cNvSpPr>
              <a:spLocks noChangeArrowheads="1"/>
            </p:cNvSpPr>
            <p:nvPr/>
          </p:nvSpPr>
          <p:spPr bwMode="auto">
            <a:xfrm>
              <a:off x="3790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55" name="Rectangle 50"/>
            <p:cNvSpPr>
              <a:spLocks noChangeArrowheads="1"/>
            </p:cNvSpPr>
            <p:nvPr/>
          </p:nvSpPr>
          <p:spPr bwMode="auto">
            <a:xfrm>
              <a:off x="3827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56" name="Rectangle 51"/>
            <p:cNvSpPr>
              <a:spLocks noChangeArrowheads="1"/>
            </p:cNvSpPr>
            <p:nvPr/>
          </p:nvSpPr>
          <p:spPr bwMode="auto">
            <a:xfrm>
              <a:off x="3808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57" name="Rectangle 52"/>
            <p:cNvSpPr>
              <a:spLocks noChangeArrowheads="1"/>
            </p:cNvSpPr>
            <p:nvPr/>
          </p:nvSpPr>
          <p:spPr bwMode="auto">
            <a:xfrm>
              <a:off x="3746" y="1451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58" name="Rectangle 53"/>
            <p:cNvSpPr>
              <a:spLocks noChangeArrowheads="1"/>
            </p:cNvSpPr>
            <p:nvPr/>
          </p:nvSpPr>
          <p:spPr bwMode="auto">
            <a:xfrm>
              <a:off x="3881" y="258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1959" name="Rectangle 54"/>
            <p:cNvSpPr>
              <a:spLocks noChangeArrowheads="1"/>
            </p:cNvSpPr>
            <p:nvPr/>
          </p:nvSpPr>
          <p:spPr bwMode="auto">
            <a:xfrm>
              <a:off x="3739" y="258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1960" name="Rectangle 55"/>
            <p:cNvSpPr>
              <a:spLocks noChangeArrowheads="1"/>
            </p:cNvSpPr>
            <p:nvPr/>
          </p:nvSpPr>
          <p:spPr bwMode="auto">
            <a:xfrm>
              <a:off x="3890" y="229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1961" name="Rectangle 56"/>
            <p:cNvSpPr>
              <a:spLocks noChangeArrowheads="1"/>
            </p:cNvSpPr>
            <p:nvPr/>
          </p:nvSpPr>
          <p:spPr bwMode="auto">
            <a:xfrm>
              <a:off x="3721" y="229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1962" name="Rectangle 57"/>
            <p:cNvSpPr>
              <a:spLocks noChangeArrowheads="1"/>
            </p:cNvSpPr>
            <p:nvPr/>
          </p:nvSpPr>
          <p:spPr bwMode="auto">
            <a:xfrm>
              <a:off x="3900" y="200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1963" name="Rectangle 58"/>
            <p:cNvSpPr>
              <a:spLocks noChangeArrowheads="1"/>
            </p:cNvSpPr>
            <p:nvPr/>
          </p:nvSpPr>
          <p:spPr bwMode="auto">
            <a:xfrm>
              <a:off x="3748" y="200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1964" name="Rectangle 59"/>
            <p:cNvSpPr>
              <a:spLocks noChangeArrowheads="1"/>
            </p:cNvSpPr>
            <p:nvPr/>
          </p:nvSpPr>
          <p:spPr bwMode="auto">
            <a:xfrm>
              <a:off x="3908" y="171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1965" name="Rectangle 60"/>
            <p:cNvSpPr>
              <a:spLocks noChangeArrowheads="1"/>
            </p:cNvSpPr>
            <p:nvPr/>
          </p:nvSpPr>
          <p:spPr bwMode="auto">
            <a:xfrm>
              <a:off x="3729" y="171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1966" name="Rectangle 61"/>
            <p:cNvSpPr>
              <a:spLocks noChangeArrowheads="1"/>
            </p:cNvSpPr>
            <p:nvPr/>
          </p:nvSpPr>
          <p:spPr bwMode="auto">
            <a:xfrm>
              <a:off x="4118" y="1429"/>
              <a:ext cx="9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P(A | Q, M)</a:t>
              </a:r>
              <a:endParaRPr lang="en-US"/>
            </a:p>
          </p:txBody>
        </p:sp>
        <p:sp>
          <p:nvSpPr>
            <p:cNvPr id="121967" name="Rectangle 62"/>
            <p:cNvSpPr>
              <a:spLocks noChangeArrowheads="1"/>
            </p:cNvSpPr>
            <p:nvPr/>
          </p:nvSpPr>
          <p:spPr bwMode="auto">
            <a:xfrm>
              <a:off x="3765" y="1451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 M</a:t>
              </a:r>
              <a:endParaRPr lang="en-US"/>
            </a:p>
          </p:txBody>
        </p:sp>
        <p:sp>
          <p:nvSpPr>
            <p:cNvPr id="121968" name="Rectangle 63"/>
            <p:cNvSpPr>
              <a:spLocks noChangeArrowheads="1"/>
            </p:cNvSpPr>
            <p:nvPr/>
          </p:nvSpPr>
          <p:spPr bwMode="auto">
            <a:xfrm>
              <a:off x="3602" y="1451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Q</a:t>
              </a:r>
              <a:endParaRPr lang="en-US"/>
            </a:p>
          </p:txBody>
        </p:sp>
        <p:sp>
          <p:nvSpPr>
            <p:cNvPr id="121969" name="Line 64"/>
            <p:cNvSpPr>
              <a:spLocks noChangeShapeType="1"/>
            </p:cNvSpPr>
            <p:nvPr/>
          </p:nvSpPr>
          <p:spPr bwMode="auto">
            <a:xfrm flipV="1">
              <a:off x="3529" y="1677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970" name="Line 65"/>
            <p:cNvSpPr>
              <a:spLocks noChangeShapeType="1"/>
            </p:cNvSpPr>
            <p:nvPr/>
          </p:nvSpPr>
          <p:spPr bwMode="auto">
            <a:xfrm>
              <a:off x="4099" y="1488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971" name="Line 66"/>
            <p:cNvSpPr>
              <a:spLocks noChangeShapeType="1"/>
            </p:cNvSpPr>
            <p:nvPr/>
          </p:nvSpPr>
          <p:spPr bwMode="auto">
            <a:xfrm>
              <a:off x="3475" y="168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0531" name="Group 67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2592" y="1008"/>
            <a:chExt cx="720" cy="297"/>
          </a:xfrm>
        </p:grpSpPr>
        <p:sp>
          <p:nvSpPr>
            <p:cNvPr id="121926" name="Oval 68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1927" name="Text Box 69"/>
            <p:cNvSpPr txBox="1">
              <a:spLocks noChangeArrowheads="1"/>
            </p:cNvSpPr>
            <p:nvPr/>
          </p:nvSpPr>
          <p:spPr bwMode="auto">
            <a:xfrm>
              <a:off x="2801" y="1056"/>
              <a:ext cx="329" cy="19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Bad</a:t>
              </a:r>
            </a:p>
          </p:txBody>
        </p:sp>
      </p:grpSp>
      <p:grpSp>
        <p:nvGrpSpPr>
          <p:cNvPr id="190534" name="Group 70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771" y="965"/>
            <a:chExt cx="864" cy="258"/>
          </a:xfrm>
        </p:grpSpPr>
        <p:sp>
          <p:nvSpPr>
            <p:cNvPr id="121924" name="Oval 71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925" name="Text Box 72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39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Low</a:t>
              </a:r>
            </a:p>
          </p:txBody>
        </p:sp>
      </p:grpSp>
      <p:grpSp>
        <p:nvGrpSpPr>
          <p:cNvPr id="121874" name="Group 73"/>
          <p:cNvGrpSpPr>
            <a:grpSpLocks/>
          </p:cNvGrpSpPr>
          <p:nvPr/>
        </p:nvGrpSpPr>
        <p:grpSpPr bwMode="auto">
          <a:xfrm>
            <a:off x="5410200" y="2209800"/>
            <a:ext cx="2789238" cy="2362200"/>
            <a:chOff x="3504" y="2016"/>
            <a:chExt cx="1757" cy="1488"/>
          </a:xfrm>
        </p:grpSpPr>
        <p:sp>
          <p:nvSpPr>
            <p:cNvPr id="121880" name="AutoShape 74"/>
            <p:cNvSpPr>
              <a:spLocks noChangeArrowheads="1"/>
            </p:cNvSpPr>
            <p:nvPr/>
          </p:nvSpPr>
          <p:spPr bwMode="auto">
            <a:xfrm>
              <a:off x="3504" y="2016"/>
              <a:ext cx="1757" cy="1488"/>
            </a:xfrm>
            <a:prstGeom prst="wedgeRoundRectCallout">
              <a:avLst>
                <a:gd name="adj1" fmla="val -124102"/>
                <a:gd name="adj2" fmla="val -4838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 i="1">
                <a:latin typeface="Tahoma" charset="0"/>
              </a:endParaRPr>
            </a:p>
          </p:txBody>
        </p:sp>
        <p:sp>
          <p:nvSpPr>
            <p:cNvPr id="121881" name="Rectangle 75"/>
            <p:cNvSpPr>
              <a:spLocks noChangeArrowheads="1"/>
            </p:cNvSpPr>
            <p:nvPr/>
          </p:nvSpPr>
          <p:spPr bwMode="auto">
            <a:xfrm>
              <a:off x="4888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21882" name="Rectangle 76"/>
            <p:cNvSpPr>
              <a:spLocks noChangeArrowheads="1"/>
            </p:cNvSpPr>
            <p:nvPr/>
          </p:nvSpPr>
          <p:spPr bwMode="auto">
            <a:xfrm>
              <a:off x="4840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883" name="Rectangle 77"/>
            <p:cNvSpPr>
              <a:spLocks noChangeArrowheads="1"/>
            </p:cNvSpPr>
            <p:nvPr/>
          </p:nvSpPr>
          <p:spPr bwMode="auto">
            <a:xfrm>
              <a:off x="4740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884" name="Rectangle 78"/>
            <p:cNvSpPr>
              <a:spLocks noChangeArrowheads="1"/>
            </p:cNvSpPr>
            <p:nvPr/>
          </p:nvSpPr>
          <p:spPr bwMode="auto">
            <a:xfrm>
              <a:off x="4463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21885" name="Rectangle 79"/>
            <p:cNvSpPr>
              <a:spLocks noChangeArrowheads="1"/>
            </p:cNvSpPr>
            <p:nvPr/>
          </p:nvSpPr>
          <p:spPr bwMode="auto">
            <a:xfrm>
              <a:off x="4415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886" name="Rectangle 80"/>
            <p:cNvSpPr>
              <a:spLocks noChangeArrowheads="1"/>
            </p:cNvSpPr>
            <p:nvPr/>
          </p:nvSpPr>
          <p:spPr bwMode="auto">
            <a:xfrm>
              <a:off x="4315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887" name="Rectangle 81"/>
            <p:cNvSpPr>
              <a:spLocks noChangeArrowheads="1"/>
            </p:cNvSpPr>
            <p:nvPr/>
          </p:nvSpPr>
          <p:spPr bwMode="auto">
            <a:xfrm>
              <a:off x="4896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21888" name="Rectangle 82"/>
            <p:cNvSpPr>
              <a:spLocks noChangeArrowheads="1"/>
            </p:cNvSpPr>
            <p:nvPr/>
          </p:nvSpPr>
          <p:spPr bwMode="auto">
            <a:xfrm>
              <a:off x="4848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889" name="Rectangle 83"/>
            <p:cNvSpPr>
              <a:spLocks noChangeArrowheads="1"/>
            </p:cNvSpPr>
            <p:nvPr/>
          </p:nvSpPr>
          <p:spPr bwMode="auto">
            <a:xfrm>
              <a:off x="4748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890" name="Rectangle 84"/>
            <p:cNvSpPr>
              <a:spLocks noChangeArrowheads="1"/>
            </p:cNvSpPr>
            <p:nvPr/>
          </p:nvSpPr>
          <p:spPr bwMode="auto">
            <a:xfrm>
              <a:off x="4462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21891" name="Rectangle 85"/>
            <p:cNvSpPr>
              <a:spLocks noChangeArrowheads="1"/>
            </p:cNvSpPr>
            <p:nvPr/>
          </p:nvSpPr>
          <p:spPr bwMode="auto">
            <a:xfrm>
              <a:off x="4413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892" name="Rectangle 86"/>
            <p:cNvSpPr>
              <a:spLocks noChangeArrowheads="1"/>
            </p:cNvSpPr>
            <p:nvPr/>
          </p:nvSpPr>
          <p:spPr bwMode="auto">
            <a:xfrm>
              <a:off x="4314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893" name="Rectangle 87"/>
            <p:cNvSpPr>
              <a:spLocks noChangeArrowheads="1"/>
            </p:cNvSpPr>
            <p:nvPr/>
          </p:nvSpPr>
          <p:spPr bwMode="auto">
            <a:xfrm>
              <a:off x="4890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21894" name="Rectangle 88"/>
            <p:cNvSpPr>
              <a:spLocks noChangeArrowheads="1"/>
            </p:cNvSpPr>
            <p:nvPr/>
          </p:nvSpPr>
          <p:spPr bwMode="auto">
            <a:xfrm>
              <a:off x="4841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895" name="Rectangle 89"/>
            <p:cNvSpPr>
              <a:spLocks noChangeArrowheads="1"/>
            </p:cNvSpPr>
            <p:nvPr/>
          </p:nvSpPr>
          <p:spPr bwMode="auto">
            <a:xfrm>
              <a:off x="4741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896" name="Rectangle 90"/>
            <p:cNvSpPr>
              <a:spLocks noChangeArrowheads="1"/>
            </p:cNvSpPr>
            <p:nvPr/>
          </p:nvSpPr>
          <p:spPr bwMode="auto">
            <a:xfrm>
              <a:off x="4468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21897" name="Rectangle 91"/>
            <p:cNvSpPr>
              <a:spLocks noChangeArrowheads="1"/>
            </p:cNvSpPr>
            <p:nvPr/>
          </p:nvSpPr>
          <p:spPr bwMode="auto">
            <a:xfrm>
              <a:off x="4420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898" name="Rectangle 92"/>
            <p:cNvSpPr>
              <a:spLocks noChangeArrowheads="1"/>
            </p:cNvSpPr>
            <p:nvPr/>
          </p:nvSpPr>
          <p:spPr bwMode="auto">
            <a:xfrm>
              <a:off x="4320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899" name="Rectangle 93"/>
            <p:cNvSpPr>
              <a:spLocks noChangeArrowheads="1"/>
            </p:cNvSpPr>
            <p:nvPr/>
          </p:nvSpPr>
          <p:spPr bwMode="auto">
            <a:xfrm>
              <a:off x="4888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21900" name="Rectangle 94"/>
            <p:cNvSpPr>
              <a:spLocks noChangeArrowheads="1"/>
            </p:cNvSpPr>
            <p:nvPr/>
          </p:nvSpPr>
          <p:spPr bwMode="auto">
            <a:xfrm>
              <a:off x="4840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01" name="Rectangle 95"/>
            <p:cNvSpPr>
              <a:spLocks noChangeArrowheads="1"/>
            </p:cNvSpPr>
            <p:nvPr/>
          </p:nvSpPr>
          <p:spPr bwMode="auto">
            <a:xfrm>
              <a:off x="4740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02" name="Rectangle 96"/>
            <p:cNvSpPr>
              <a:spLocks noChangeArrowheads="1"/>
            </p:cNvSpPr>
            <p:nvPr/>
          </p:nvSpPr>
          <p:spPr bwMode="auto">
            <a:xfrm>
              <a:off x="4462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21903" name="Rectangle 97"/>
            <p:cNvSpPr>
              <a:spLocks noChangeArrowheads="1"/>
            </p:cNvSpPr>
            <p:nvPr/>
          </p:nvSpPr>
          <p:spPr bwMode="auto">
            <a:xfrm>
              <a:off x="4413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1904" name="Rectangle 98"/>
            <p:cNvSpPr>
              <a:spLocks noChangeArrowheads="1"/>
            </p:cNvSpPr>
            <p:nvPr/>
          </p:nvSpPr>
          <p:spPr bwMode="auto">
            <a:xfrm>
              <a:off x="4314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1905" name="Rectangle 99"/>
            <p:cNvSpPr>
              <a:spLocks noChangeArrowheads="1"/>
            </p:cNvSpPr>
            <p:nvPr/>
          </p:nvSpPr>
          <p:spPr bwMode="auto">
            <a:xfrm>
              <a:off x="3885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06" name="Rectangle 100"/>
            <p:cNvSpPr>
              <a:spLocks noChangeArrowheads="1"/>
            </p:cNvSpPr>
            <p:nvPr/>
          </p:nvSpPr>
          <p:spPr bwMode="auto">
            <a:xfrm>
              <a:off x="3867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07" name="Rectangle 101"/>
            <p:cNvSpPr>
              <a:spLocks noChangeArrowheads="1"/>
            </p:cNvSpPr>
            <p:nvPr/>
          </p:nvSpPr>
          <p:spPr bwMode="auto">
            <a:xfrm>
              <a:off x="3904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08" name="Rectangle 102"/>
            <p:cNvSpPr>
              <a:spLocks noChangeArrowheads="1"/>
            </p:cNvSpPr>
            <p:nvPr/>
          </p:nvSpPr>
          <p:spPr bwMode="auto">
            <a:xfrm>
              <a:off x="3885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09" name="Rectangle 103"/>
            <p:cNvSpPr>
              <a:spLocks noChangeArrowheads="1"/>
            </p:cNvSpPr>
            <p:nvPr/>
          </p:nvSpPr>
          <p:spPr bwMode="auto">
            <a:xfrm>
              <a:off x="3823" y="2075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1910" name="Rectangle 104"/>
            <p:cNvSpPr>
              <a:spLocks noChangeArrowheads="1"/>
            </p:cNvSpPr>
            <p:nvPr/>
          </p:nvSpPr>
          <p:spPr bwMode="auto">
            <a:xfrm>
              <a:off x="3958" y="320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1911" name="Rectangle 105"/>
            <p:cNvSpPr>
              <a:spLocks noChangeArrowheads="1"/>
            </p:cNvSpPr>
            <p:nvPr/>
          </p:nvSpPr>
          <p:spPr bwMode="auto">
            <a:xfrm>
              <a:off x="3816" y="320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1912" name="Rectangle 106"/>
            <p:cNvSpPr>
              <a:spLocks noChangeArrowheads="1"/>
            </p:cNvSpPr>
            <p:nvPr/>
          </p:nvSpPr>
          <p:spPr bwMode="auto">
            <a:xfrm>
              <a:off x="3967" y="291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1913" name="Rectangle 107"/>
            <p:cNvSpPr>
              <a:spLocks noChangeArrowheads="1"/>
            </p:cNvSpPr>
            <p:nvPr/>
          </p:nvSpPr>
          <p:spPr bwMode="auto">
            <a:xfrm>
              <a:off x="3798" y="291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1914" name="Rectangle 108"/>
            <p:cNvSpPr>
              <a:spLocks noChangeArrowheads="1"/>
            </p:cNvSpPr>
            <p:nvPr/>
          </p:nvSpPr>
          <p:spPr bwMode="auto">
            <a:xfrm>
              <a:off x="3977" y="262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1915" name="Rectangle 109"/>
            <p:cNvSpPr>
              <a:spLocks noChangeArrowheads="1"/>
            </p:cNvSpPr>
            <p:nvPr/>
          </p:nvSpPr>
          <p:spPr bwMode="auto">
            <a:xfrm>
              <a:off x="3825" y="262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1916" name="Rectangle 110"/>
            <p:cNvSpPr>
              <a:spLocks noChangeArrowheads="1"/>
            </p:cNvSpPr>
            <p:nvPr/>
          </p:nvSpPr>
          <p:spPr bwMode="auto">
            <a:xfrm>
              <a:off x="3985" y="233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1917" name="Rectangle 111"/>
            <p:cNvSpPr>
              <a:spLocks noChangeArrowheads="1"/>
            </p:cNvSpPr>
            <p:nvPr/>
          </p:nvSpPr>
          <p:spPr bwMode="auto">
            <a:xfrm>
              <a:off x="3806" y="233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1918" name="Rectangle 112"/>
            <p:cNvSpPr>
              <a:spLocks noChangeArrowheads="1"/>
            </p:cNvSpPr>
            <p:nvPr/>
          </p:nvSpPr>
          <p:spPr bwMode="auto">
            <a:xfrm>
              <a:off x="4195" y="2053"/>
              <a:ext cx="9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P(A | Q, M)</a:t>
              </a:r>
              <a:endParaRPr lang="en-US"/>
            </a:p>
          </p:txBody>
        </p:sp>
        <p:sp>
          <p:nvSpPr>
            <p:cNvPr id="121919" name="Rectangle 113"/>
            <p:cNvSpPr>
              <a:spLocks noChangeArrowheads="1"/>
            </p:cNvSpPr>
            <p:nvPr/>
          </p:nvSpPr>
          <p:spPr bwMode="auto">
            <a:xfrm>
              <a:off x="3842" y="2075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 M</a:t>
              </a:r>
              <a:endParaRPr lang="en-US"/>
            </a:p>
          </p:txBody>
        </p:sp>
        <p:sp>
          <p:nvSpPr>
            <p:cNvPr id="121920" name="Rectangle 114"/>
            <p:cNvSpPr>
              <a:spLocks noChangeArrowheads="1"/>
            </p:cNvSpPr>
            <p:nvPr/>
          </p:nvSpPr>
          <p:spPr bwMode="auto">
            <a:xfrm>
              <a:off x="3679" y="2075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Q</a:t>
              </a:r>
              <a:endParaRPr lang="en-US"/>
            </a:p>
          </p:txBody>
        </p:sp>
        <p:sp>
          <p:nvSpPr>
            <p:cNvPr id="121921" name="Line 115"/>
            <p:cNvSpPr>
              <a:spLocks noChangeShapeType="1"/>
            </p:cNvSpPr>
            <p:nvPr/>
          </p:nvSpPr>
          <p:spPr bwMode="auto">
            <a:xfrm flipV="1">
              <a:off x="3606" y="2301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922" name="Line 116"/>
            <p:cNvSpPr>
              <a:spLocks noChangeShapeType="1"/>
            </p:cNvSpPr>
            <p:nvPr/>
          </p:nvSpPr>
          <p:spPr bwMode="auto">
            <a:xfrm>
              <a:off x="4176" y="2112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923" name="Line 117"/>
            <p:cNvSpPr>
              <a:spLocks noChangeShapeType="1"/>
            </p:cNvSpPr>
            <p:nvPr/>
          </p:nvSpPr>
          <p:spPr bwMode="auto">
            <a:xfrm>
              <a:off x="3552" y="2304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0582" name="Rectangle 118"/>
          <p:cNvSpPr>
            <a:spLocks noChangeArrowheads="1"/>
          </p:cNvSpPr>
          <p:nvPr/>
        </p:nvSpPr>
        <p:spPr bwMode="auto">
          <a:xfrm>
            <a:off x="5486400" y="2667000"/>
            <a:ext cx="2667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1876" name="Group 119"/>
          <p:cNvGrpSpPr>
            <a:grpSpLocks/>
          </p:cNvGrpSpPr>
          <p:nvPr/>
        </p:nvGrpSpPr>
        <p:grpSpPr bwMode="auto">
          <a:xfrm>
            <a:off x="3733800" y="3810000"/>
            <a:ext cx="1143000" cy="471488"/>
            <a:chOff x="1728" y="1152"/>
            <a:chExt cx="720" cy="297"/>
          </a:xfrm>
        </p:grpSpPr>
        <p:sp>
          <p:nvSpPr>
            <p:cNvPr id="121878" name="Oval 120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879" name="Text Box 121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r3.Mood</a:t>
              </a:r>
            </a:p>
          </p:txBody>
        </p:sp>
      </p:grpSp>
      <p:sp>
        <p:nvSpPr>
          <p:cNvPr id="121877" name="Rectangle 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Portion of the BN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883" name="Oval 4"/>
          <p:cNvSpPr>
            <a:spLocks noChangeArrowheads="1"/>
          </p:cNvSpPr>
          <p:nvPr/>
        </p:nvSpPr>
        <p:spPr bwMode="auto">
          <a:xfrm>
            <a:off x="1981200" y="3048000"/>
            <a:ext cx="1371600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884" name="Text Box 5"/>
          <p:cNvSpPr txBox="1">
            <a:spLocks noChangeAspect="1" noChangeArrowheads="1"/>
          </p:cNvSpPr>
          <p:nvPr/>
        </p:nvSpPr>
        <p:spPr bwMode="auto">
          <a:xfrm>
            <a:off x="2028825" y="3124200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P2.Accepted</a:t>
            </a:r>
          </a:p>
        </p:txBody>
      </p:sp>
      <p:grpSp>
        <p:nvGrpSpPr>
          <p:cNvPr id="122885" name="Group 6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265" y="1470"/>
            <a:chExt cx="1189" cy="288"/>
          </a:xfrm>
        </p:grpSpPr>
        <p:sp>
          <p:nvSpPr>
            <p:cNvPr id="122960" name="Oval 7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61" name="Text Box 8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P2.Quality</a:t>
              </a:r>
            </a:p>
          </p:txBody>
        </p:sp>
      </p:grpSp>
      <p:grpSp>
        <p:nvGrpSpPr>
          <p:cNvPr id="122886" name="Group 9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1728" y="1152"/>
            <a:chExt cx="720" cy="297"/>
          </a:xfrm>
        </p:grpSpPr>
        <p:sp>
          <p:nvSpPr>
            <p:cNvPr id="122958" name="Oval 10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9" name="Text Box 11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r2.Mood</a:t>
              </a:r>
            </a:p>
          </p:txBody>
        </p:sp>
      </p:grpSp>
      <p:cxnSp>
        <p:nvCxnSpPr>
          <p:cNvPr id="122887" name="AutoShape 12"/>
          <p:cNvCxnSpPr>
            <a:cxnSpLocks noChangeShapeType="1"/>
            <a:stCxn id="122960" idx="4"/>
            <a:endCxn id="122883" idx="1"/>
          </p:cNvCxnSpPr>
          <p:nvPr/>
        </p:nvCxnSpPr>
        <p:spPr bwMode="auto">
          <a:xfrm>
            <a:off x="1752600" y="2695575"/>
            <a:ext cx="430213" cy="420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888" name="Oval 13"/>
          <p:cNvSpPr>
            <a:spLocks noChangeArrowheads="1"/>
          </p:cNvSpPr>
          <p:nvPr/>
        </p:nvSpPr>
        <p:spPr bwMode="auto">
          <a:xfrm>
            <a:off x="2057400" y="4633913"/>
            <a:ext cx="1371600" cy="471487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889" name="Text Box 14"/>
          <p:cNvSpPr txBox="1">
            <a:spLocks noChangeAspect="1" noChangeArrowheads="1"/>
          </p:cNvSpPr>
          <p:nvPr/>
        </p:nvSpPr>
        <p:spPr bwMode="auto">
          <a:xfrm>
            <a:off x="2105025" y="4710113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P3.Accepted</a:t>
            </a:r>
          </a:p>
        </p:txBody>
      </p:sp>
      <p:grpSp>
        <p:nvGrpSpPr>
          <p:cNvPr id="122890" name="Group 15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265" y="1470"/>
            <a:chExt cx="1189" cy="288"/>
          </a:xfrm>
        </p:grpSpPr>
        <p:sp>
          <p:nvSpPr>
            <p:cNvPr id="122956" name="Oval 16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7" name="Text Box 17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P3.Quality</a:t>
              </a:r>
            </a:p>
          </p:txBody>
        </p:sp>
      </p:grpSp>
      <p:cxnSp>
        <p:nvCxnSpPr>
          <p:cNvPr id="122891" name="AutoShape 18"/>
          <p:cNvCxnSpPr>
            <a:cxnSpLocks noChangeShapeType="1"/>
            <a:stCxn id="122956" idx="4"/>
            <a:endCxn id="122888" idx="1"/>
          </p:cNvCxnSpPr>
          <p:nvPr/>
        </p:nvCxnSpPr>
        <p:spPr bwMode="auto">
          <a:xfrm>
            <a:off x="1828800" y="4295775"/>
            <a:ext cx="430213" cy="40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892" name="AutoShape 19"/>
          <p:cNvCxnSpPr>
            <a:cxnSpLocks noChangeShapeType="1"/>
            <a:stCxn id="122958" idx="3"/>
            <a:endCxn id="122883" idx="7"/>
          </p:cNvCxnSpPr>
          <p:nvPr/>
        </p:nvCxnSpPr>
        <p:spPr bwMode="auto">
          <a:xfrm flipH="1">
            <a:off x="3151188" y="2613025"/>
            <a:ext cx="113030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893" name="AutoShape 20"/>
          <p:cNvCxnSpPr>
            <a:cxnSpLocks noChangeShapeType="1"/>
            <a:stCxn id="122950" idx="4"/>
            <a:endCxn id="122888" idx="7"/>
          </p:cNvCxnSpPr>
          <p:nvPr/>
        </p:nvCxnSpPr>
        <p:spPr bwMode="auto">
          <a:xfrm flipH="1">
            <a:off x="3227388" y="4281488"/>
            <a:ext cx="1077912" cy="4206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894" name="Line 21"/>
          <p:cNvSpPr>
            <a:spLocks noChangeShapeType="1"/>
          </p:cNvSpPr>
          <p:nvPr/>
        </p:nvSpPr>
        <p:spPr bwMode="auto">
          <a:xfrm>
            <a:off x="6334125" y="2433638"/>
            <a:ext cx="0" cy="2103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1113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2895" name="Group 22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2592" y="1008"/>
            <a:chExt cx="720" cy="297"/>
          </a:xfrm>
        </p:grpSpPr>
        <p:sp>
          <p:nvSpPr>
            <p:cNvPr id="122954" name="Oval 23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2955" name="Text Box 24"/>
            <p:cNvSpPr txBox="1">
              <a:spLocks noChangeArrowheads="1"/>
            </p:cNvSpPr>
            <p:nvPr/>
          </p:nvSpPr>
          <p:spPr bwMode="auto">
            <a:xfrm>
              <a:off x="2800" y="1056"/>
              <a:ext cx="329" cy="19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Bad</a:t>
              </a:r>
            </a:p>
          </p:txBody>
        </p:sp>
      </p:grpSp>
      <p:grpSp>
        <p:nvGrpSpPr>
          <p:cNvPr id="122896" name="Group 25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771" y="965"/>
            <a:chExt cx="864" cy="258"/>
          </a:xfrm>
        </p:grpSpPr>
        <p:sp>
          <p:nvSpPr>
            <p:cNvPr id="122952" name="Oval 26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3" name="Text Box 27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39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Low</a:t>
              </a:r>
            </a:p>
          </p:txBody>
        </p:sp>
      </p:grpSp>
      <p:grpSp>
        <p:nvGrpSpPr>
          <p:cNvPr id="122897" name="Group 28"/>
          <p:cNvGrpSpPr>
            <a:grpSpLocks/>
          </p:cNvGrpSpPr>
          <p:nvPr/>
        </p:nvGrpSpPr>
        <p:grpSpPr bwMode="auto">
          <a:xfrm>
            <a:off x="3733800" y="3810000"/>
            <a:ext cx="1143000" cy="471488"/>
            <a:chOff x="1728" y="1152"/>
            <a:chExt cx="720" cy="297"/>
          </a:xfrm>
        </p:grpSpPr>
        <p:sp>
          <p:nvSpPr>
            <p:cNvPr id="122950" name="Oval 29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1" name="Text Box 30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r3.Mood</a:t>
              </a:r>
            </a:p>
          </p:txBody>
        </p:sp>
      </p:grpSp>
      <p:grpSp>
        <p:nvGrpSpPr>
          <p:cNvPr id="192543" name="Group 31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771" y="965"/>
            <a:chExt cx="864" cy="258"/>
          </a:xfrm>
        </p:grpSpPr>
        <p:sp>
          <p:nvSpPr>
            <p:cNvPr id="122948" name="Oval 32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49" name="Text Box 33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64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High</a:t>
              </a:r>
            </a:p>
          </p:txBody>
        </p:sp>
      </p:grpSp>
      <p:sp>
        <p:nvSpPr>
          <p:cNvPr id="122899" name="AutoShape 34"/>
          <p:cNvSpPr>
            <a:spLocks noChangeArrowheads="1"/>
          </p:cNvSpPr>
          <p:nvPr/>
        </p:nvSpPr>
        <p:spPr bwMode="auto">
          <a:xfrm>
            <a:off x="5486400" y="2133600"/>
            <a:ext cx="2789238" cy="2438400"/>
          </a:xfrm>
          <a:prstGeom prst="wedgeRoundRectCallout">
            <a:avLst>
              <a:gd name="adj1" fmla="val -123194"/>
              <a:gd name="adj2" fmla="val 59699"/>
              <a:gd name="adj3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i="1">
              <a:latin typeface="Tahoma" charset="0"/>
            </a:endParaRPr>
          </a:p>
        </p:txBody>
      </p:sp>
      <p:sp>
        <p:nvSpPr>
          <p:cNvPr id="122900" name="Rectangle 35"/>
          <p:cNvSpPr>
            <a:spLocks noChangeArrowheads="1"/>
          </p:cNvSpPr>
          <p:nvPr/>
        </p:nvSpPr>
        <p:spPr bwMode="auto">
          <a:xfrm>
            <a:off x="7683500" y="40243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2901" name="Rectangle 36"/>
          <p:cNvSpPr>
            <a:spLocks noChangeArrowheads="1"/>
          </p:cNvSpPr>
          <p:nvPr/>
        </p:nvSpPr>
        <p:spPr bwMode="auto">
          <a:xfrm>
            <a:off x="7607300" y="402431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2902" name="Rectangle 37"/>
          <p:cNvSpPr>
            <a:spLocks noChangeArrowheads="1"/>
          </p:cNvSpPr>
          <p:nvPr/>
        </p:nvSpPr>
        <p:spPr bwMode="auto">
          <a:xfrm>
            <a:off x="7448550" y="40243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2903" name="Rectangle 38"/>
          <p:cNvSpPr>
            <a:spLocks noChangeArrowheads="1"/>
          </p:cNvSpPr>
          <p:nvPr/>
        </p:nvSpPr>
        <p:spPr bwMode="auto">
          <a:xfrm>
            <a:off x="7008813" y="40243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22904" name="Rectangle 39"/>
          <p:cNvSpPr>
            <a:spLocks noChangeArrowheads="1"/>
          </p:cNvSpPr>
          <p:nvPr/>
        </p:nvSpPr>
        <p:spPr bwMode="auto">
          <a:xfrm>
            <a:off x="6932613" y="40243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2905" name="Rectangle 40"/>
          <p:cNvSpPr>
            <a:spLocks noChangeArrowheads="1"/>
          </p:cNvSpPr>
          <p:nvPr/>
        </p:nvSpPr>
        <p:spPr bwMode="auto">
          <a:xfrm>
            <a:off x="6773863" y="40243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2906" name="Rectangle 41"/>
          <p:cNvSpPr>
            <a:spLocks noChangeArrowheads="1"/>
          </p:cNvSpPr>
          <p:nvPr/>
        </p:nvSpPr>
        <p:spPr bwMode="auto">
          <a:xfrm>
            <a:off x="7696200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22907" name="Rectangle 42"/>
          <p:cNvSpPr>
            <a:spLocks noChangeArrowheads="1"/>
          </p:cNvSpPr>
          <p:nvPr/>
        </p:nvSpPr>
        <p:spPr bwMode="auto">
          <a:xfrm>
            <a:off x="7620000" y="356393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2908" name="Rectangle 43"/>
          <p:cNvSpPr>
            <a:spLocks noChangeArrowheads="1"/>
          </p:cNvSpPr>
          <p:nvPr/>
        </p:nvSpPr>
        <p:spPr bwMode="auto">
          <a:xfrm>
            <a:off x="7461250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2909" name="Rectangle 44"/>
          <p:cNvSpPr>
            <a:spLocks noChangeArrowheads="1"/>
          </p:cNvSpPr>
          <p:nvPr/>
        </p:nvSpPr>
        <p:spPr bwMode="auto">
          <a:xfrm>
            <a:off x="7007225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22910" name="Rectangle 45"/>
          <p:cNvSpPr>
            <a:spLocks noChangeArrowheads="1"/>
          </p:cNvSpPr>
          <p:nvPr/>
        </p:nvSpPr>
        <p:spPr bwMode="auto">
          <a:xfrm>
            <a:off x="6929438" y="35639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2911" name="Rectangle 46"/>
          <p:cNvSpPr>
            <a:spLocks noChangeArrowheads="1"/>
          </p:cNvSpPr>
          <p:nvPr/>
        </p:nvSpPr>
        <p:spPr bwMode="auto">
          <a:xfrm>
            <a:off x="6772275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2912" name="Rectangle 47"/>
          <p:cNvSpPr>
            <a:spLocks noChangeArrowheads="1"/>
          </p:cNvSpPr>
          <p:nvPr/>
        </p:nvSpPr>
        <p:spPr bwMode="auto">
          <a:xfrm>
            <a:off x="7686675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22913" name="Rectangle 48"/>
          <p:cNvSpPr>
            <a:spLocks noChangeArrowheads="1"/>
          </p:cNvSpPr>
          <p:nvPr/>
        </p:nvSpPr>
        <p:spPr bwMode="auto">
          <a:xfrm>
            <a:off x="7608888" y="31035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2914" name="Rectangle 49"/>
          <p:cNvSpPr>
            <a:spLocks noChangeArrowheads="1"/>
          </p:cNvSpPr>
          <p:nvPr/>
        </p:nvSpPr>
        <p:spPr bwMode="auto">
          <a:xfrm>
            <a:off x="7450138" y="31035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2915" name="Rectangle 50"/>
          <p:cNvSpPr>
            <a:spLocks noChangeArrowheads="1"/>
          </p:cNvSpPr>
          <p:nvPr/>
        </p:nvSpPr>
        <p:spPr bwMode="auto">
          <a:xfrm>
            <a:off x="7016750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2916" name="Rectangle 51"/>
          <p:cNvSpPr>
            <a:spLocks noChangeArrowheads="1"/>
          </p:cNvSpPr>
          <p:nvPr/>
        </p:nvSpPr>
        <p:spPr bwMode="auto">
          <a:xfrm>
            <a:off x="6940550" y="31035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2917" name="Rectangle 52"/>
          <p:cNvSpPr>
            <a:spLocks noChangeArrowheads="1"/>
          </p:cNvSpPr>
          <p:nvPr/>
        </p:nvSpPr>
        <p:spPr bwMode="auto">
          <a:xfrm>
            <a:off x="6781800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2918" name="Rectangle 53"/>
          <p:cNvSpPr>
            <a:spLocks noChangeArrowheads="1"/>
          </p:cNvSpPr>
          <p:nvPr/>
        </p:nvSpPr>
        <p:spPr bwMode="auto">
          <a:xfrm>
            <a:off x="7683500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22919" name="Rectangle 54"/>
          <p:cNvSpPr>
            <a:spLocks noChangeArrowheads="1"/>
          </p:cNvSpPr>
          <p:nvPr/>
        </p:nvSpPr>
        <p:spPr bwMode="auto">
          <a:xfrm>
            <a:off x="7607300" y="264318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2920" name="Rectangle 55"/>
          <p:cNvSpPr>
            <a:spLocks noChangeArrowheads="1"/>
          </p:cNvSpPr>
          <p:nvPr/>
        </p:nvSpPr>
        <p:spPr bwMode="auto">
          <a:xfrm>
            <a:off x="7448550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2921" name="Rectangle 56"/>
          <p:cNvSpPr>
            <a:spLocks noChangeArrowheads="1"/>
          </p:cNvSpPr>
          <p:nvPr/>
        </p:nvSpPr>
        <p:spPr bwMode="auto">
          <a:xfrm>
            <a:off x="7007225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2922" name="Rectangle 57"/>
          <p:cNvSpPr>
            <a:spLocks noChangeArrowheads="1"/>
          </p:cNvSpPr>
          <p:nvPr/>
        </p:nvSpPr>
        <p:spPr bwMode="auto">
          <a:xfrm>
            <a:off x="6929438" y="26431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2923" name="Rectangle 58"/>
          <p:cNvSpPr>
            <a:spLocks noChangeArrowheads="1"/>
          </p:cNvSpPr>
          <p:nvPr/>
        </p:nvSpPr>
        <p:spPr bwMode="auto">
          <a:xfrm>
            <a:off x="6772275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2924" name="Rectangle 59"/>
          <p:cNvSpPr>
            <a:spLocks noChangeArrowheads="1"/>
          </p:cNvSpPr>
          <p:nvPr/>
        </p:nvSpPr>
        <p:spPr bwMode="auto">
          <a:xfrm>
            <a:off x="6091238" y="40243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2925" name="Rectangle 60"/>
          <p:cNvSpPr>
            <a:spLocks noChangeArrowheads="1"/>
          </p:cNvSpPr>
          <p:nvPr/>
        </p:nvSpPr>
        <p:spPr bwMode="auto">
          <a:xfrm>
            <a:off x="6062663" y="35639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2926" name="Rectangle 61"/>
          <p:cNvSpPr>
            <a:spLocks noChangeArrowheads="1"/>
          </p:cNvSpPr>
          <p:nvPr/>
        </p:nvSpPr>
        <p:spPr bwMode="auto">
          <a:xfrm>
            <a:off x="6121400" y="31035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2927" name="Rectangle 62"/>
          <p:cNvSpPr>
            <a:spLocks noChangeArrowheads="1"/>
          </p:cNvSpPr>
          <p:nvPr/>
        </p:nvSpPr>
        <p:spPr bwMode="auto">
          <a:xfrm>
            <a:off x="6091238" y="26431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2928" name="Rectangle 63"/>
          <p:cNvSpPr>
            <a:spLocks noChangeArrowheads="1"/>
          </p:cNvSpPr>
          <p:nvPr/>
        </p:nvSpPr>
        <p:spPr bwMode="auto">
          <a:xfrm>
            <a:off x="5992813" y="22272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2929" name="Rectangle 64"/>
          <p:cNvSpPr>
            <a:spLocks noChangeArrowheads="1"/>
          </p:cNvSpPr>
          <p:nvPr/>
        </p:nvSpPr>
        <p:spPr bwMode="auto">
          <a:xfrm>
            <a:off x="6207125" y="40243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22930" name="Rectangle 65"/>
          <p:cNvSpPr>
            <a:spLocks noChangeArrowheads="1"/>
          </p:cNvSpPr>
          <p:nvPr/>
        </p:nvSpPr>
        <p:spPr bwMode="auto">
          <a:xfrm>
            <a:off x="5981700" y="40243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22931" name="Rectangle 66"/>
          <p:cNvSpPr>
            <a:spLocks noChangeArrowheads="1"/>
          </p:cNvSpPr>
          <p:nvPr/>
        </p:nvSpPr>
        <p:spPr bwMode="auto">
          <a:xfrm>
            <a:off x="6221413" y="35639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22932" name="Rectangle 67"/>
          <p:cNvSpPr>
            <a:spLocks noChangeArrowheads="1"/>
          </p:cNvSpPr>
          <p:nvPr/>
        </p:nvSpPr>
        <p:spPr bwMode="auto">
          <a:xfrm>
            <a:off x="5953125" y="35639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22933" name="Rectangle 68"/>
          <p:cNvSpPr>
            <a:spLocks noChangeArrowheads="1"/>
          </p:cNvSpPr>
          <p:nvPr/>
        </p:nvSpPr>
        <p:spPr bwMode="auto">
          <a:xfrm>
            <a:off x="6237288" y="31035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22934" name="Rectangle 69"/>
          <p:cNvSpPr>
            <a:spLocks noChangeArrowheads="1"/>
          </p:cNvSpPr>
          <p:nvPr/>
        </p:nvSpPr>
        <p:spPr bwMode="auto">
          <a:xfrm>
            <a:off x="5995988" y="31035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22935" name="Rectangle 70"/>
          <p:cNvSpPr>
            <a:spLocks noChangeArrowheads="1"/>
          </p:cNvSpPr>
          <p:nvPr/>
        </p:nvSpPr>
        <p:spPr bwMode="auto">
          <a:xfrm>
            <a:off x="6249988" y="26431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22936" name="Rectangle 71"/>
          <p:cNvSpPr>
            <a:spLocks noChangeArrowheads="1"/>
          </p:cNvSpPr>
          <p:nvPr/>
        </p:nvSpPr>
        <p:spPr bwMode="auto">
          <a:xfrm>
            <a:off x="5965825" y="26431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22937" name="Rectangle 72"/>
          <p:cNvSpPr>
            <a:spLocks noChangeArrowheads="1"/>
          </p:cNvSpPr>
          <p:nvPr/>
        </p:nvSpPr>
        <p:spPr bwMode="auto">
          <a:xfrm>
            <a:off x="6583363" y="2192338"/>
            <a:ext cx="1539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P(A | Q, M)</a:t>
            </a:r>
            <a:endParaRPr lang="en-US"/>
          </a:p>
        </p:txBody>
      </p:sp>
      <p:sp>
        <p:nvSpPr>
          <p:cNvPr id="122938" name="Rectangle 73"/>
          <p:cNvSpPr>
            <a:spLocks noChangeArrowheads="1"/>
          </p:cNvSpPr>
          <p:nvPr/>
        </p:nvSpPr>
        <p:spPr bwMode="auto">
          <a:xfrm>
            <a:off x="6022975" y="2227263"/>
            <a:ext cx="338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 M</a:t>
            </a:r>
            <a:endParaRPr lang="en-US"/>
          </a:p>
        </p:txBody>
      </p:sp>
      <p:sp>
        <p:nvSpPr>
          <p:cNvPr id="122939" name="Rectangle 74"/>
          <p:cNvSpPr>
            <a:spLocks noChangeArrowheads="1"/>
          </p:cNvSpPr>
          <p:nvPr/>
        </p:nvSpPr>
        <p:spPr bwMode="auto">
          <a:xfrm>
            <a:off x="5764213" y="2227263"/>
            <a:ext cx="236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Q</a:t>
            </a:r>
            <a:endParaRPr lang="en-US"/>
          </a:p>
        </p:txBody>
      </p:sp>
      <p:sp>
        <p:nvSpPr>
          <p:cNvPr id="122940" name="Line 75"/>
          <p:cNvSpPr>
            <a:spLocks noChangeShapeType="1"/>
          </p:cNvSpPr>
          <p:nvPr/>
        </p:nvSpPr>
        <p:spPr bwMode="auto">
          <a:xfrm flipV="1">
            <a:off x="5648325" y="2586038"/>
            <a:ext cx="2560638" cy="17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41" name="Line 76"/>
          <p:cNvSpPr>
            <a:spLocks noChangeShapeType="1"/>
          </p:cNvSpPr>
          <p:nvPr/>
        </p:nvSpPr>
        <p:spPr bwMode="auto">
          <a:xfrm>
            <a:off x="6553200" y="22860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42" name="Line 77"/>
          <p:cNvSpPr>
            <a:spLocks noChangeShapeType="1"/>
          </p:cNvSpPr>
          <p:nvPr/>
        </p:nvSpPr>
        <p:spPr bwMode="auto">
          <a:xfrm>
            <a:off x="5562600" y="25908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590" name="Rectangle 78"/>
          <p:cNvSpPr>
            <a:spLocks noChangeArrowheads="1"/>
          </p:cNvSpPr>
          <p:nvPr/>
        </p:nvSpPr>
        <p:spPr bwMode="auto">
          <a:xfrm>
            <a:off x="5562600" y="3505200"/>
            <a:ext cx="2667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2591" name="Group 79"/>
          <p:cNvGrpSpPr>
            <a:grpSpLocks/>
          </p:cNvGrpSpPr>
          <p:nvPr/>
        </p:nvGrpSpPr>
        <p:grpSpPr bwMode="auto">
          <a:xfrm>
            <a:off x="3733800" y="3810000"/>
            <a:ext cx="1143000" cy="471488"/>
            <a:chOff x="2592" y="1008"/>
            <a:chExt cx="720" cy="297"/>
          </a:xfrm>
        </p:grpSpPr>
        <p:sp>
          <p:nvSpPr>
            <p:cNvPr id="122946" name="Oval 80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2947" name="Text Box 81"/>
            <p:cNvSpPr txBox="1">
              <a:spLocks noChangeArrowheads="1"/>
            </p:cNvSpPr>
            <p:nvPr/>
          </p:nvSpPr>
          <p:spPr bwMode="auto">
            <a:xfrm>
              <a:off x="2800" y="1056"/>
              <a:ext cx="329" cy="19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Bad</a:t>
              </a:r>
            </a:p>
          </p:txBody>
        </p:sp>
      </p:grpSp>
      <p:sp>
        <p:nvSpPr>
          <p:cNvPr id="122945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Portion of the BN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907" name="Oval 4"/>
          <p:cNvSpPr>
            <a:spLocks noChangeArrowheads="1"/>
          </p:cNvSpPr>
          <p:nvPr/>
        </p:nvSpPr>
        <p:spPr bwMode="auto">
          <a:xfrm>
            <a:off x="1981200" y="3048000"/>
            <a:ext cx="1371600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908" name="Text Box 5"/>
          <p:cNvSpPr txBox="1">
            <a:spLocks noChangeAspect="1" noChangeArrowheads="1"/>
          </p:cNvSpPr>
          <p:nvPr/>
        </p:nvSpPr>
        <p:spPr bwMode="auto">
          <a:xfrm>
            <a:off x="2028825" y="3124200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P2.Accepted</a:t>
            </a:r>
          </a:p>
        </p:txBody>
      </p:sp>
      <p:grpSp>
        <p:nvGrpSpPr>
          <p:cNvPr id="123909" name="Group 6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265" y="1470"/>
            <a:chExt cx="1189" cy="288"/>
          </a:xfrm>
        </p:grpSpPr>
        <p:sp>
          <p:nvSpPr>
            <p:cNvPr id="124021" name="Oval 7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22" name="Text Box 8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P2.Quality</a:t>
              </a:r>
            </a:p>
          </p:txBody>
        </p:sp>
      </p:grpSp>
      <p:grpSp>
        <p:nvGrpSpPr>
          <p:cNvPr id="123910" name="Group 9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1728" y="1152"/>
            <a:chExt cx="720" cy="297"/>
          </a:xfrm>
        </p:grpSpPr>
        <p:sp>
          <p:nvSpPr>
            <p:cNvPr id="124019" name="Oval 10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20" name="Text Box 11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r2.Mood</a:t>
              </a:r>
            </a:p>
          </p:txBody>
        </p:sp>
      </p:grpSp>
      <p:cxnSp>
        <p:nvCxnSpPr>
          <p:cNvPr id="123911" name="AutoShape 12"/>
          <p:cNvCxnSpPr>
            <a:cxnSpLocks noChangeShapeType="1"/>
            <a:stCxn id="124021" idx="4"/>
            <a:endCxn id="123907" idx="1"/>
          </p:cNvCxnSpPr>
          <p:nvPr/>
        </p:nvCxnSpPr>
        <p:spPr bwMode="auto">
          <a:xfrm>
            <a:off x="1752600" y="2695575"/>
            <a:ext cx="430213" cy="420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3912" name="Oval 13"/>
          <p:cNvSpPr>
            <a:spLocks noChangeArrowheads="1"/>
          </p:cNvSpPr>
          <p:nvPr/>
        </p:nvSpPr>
        <p:spPr bwMode="auto">
          <a:xfrm>
            <a:off x="2057400" y="4633913"/>
            <a:ext cx="1371600" cy="471487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913" name="Text Box 14"/>
          <p:cNvSpPr txBox="1">
            <a:spLocks noChangeAspect="1" noChangeArrowheads="1"/>
          </p:cNvSpPr>
          <p:nvPr/>
        </p:nvSpPr>
        <p:spPr bwMode="auto">
          <a:xfrm>
            <a:off x="2105025" y="4710113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P3.Accepted</a:t>
            </a:r>
          </a:p>
        </p:txBody>
      </p:sp>
      <p:grpSp>
        <p:nvGrpSpPr>
          <p:cNvPr id="123914" name="Group 15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265" y="1470"/>
            <a:chExt cx="1189" cy="288"/>
          </a:xfrm>
        </p:grpSpPr>
        <p:sp>
          <p:nvSpPr>
            <p:cNvPr id="124017" name="Oval 16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18" name="Text Box 17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P3.Quality</a:t>
              </a:r>
            </a:p>
          </p:txBody>
        </p:sp>
      </p:grpSp>
      <p:cxnSp>
        <p:nvCxnSpPr>
          <p:cNvPr id="123915" name="AutoShape 18"/>
          <p:cNvCxnSpPr>
            <a:cxnSpLocks noChangeShapeType="1"/>
            <a:stCxn id="124017" idx="4"/>
            <a:endCxn id="123912" idx="1"/>
          </p:cNvCxnSpPr>
          <p:nvPr/>
        </p:nvCxnSpPr>
        <p:spPr bwMode="auto">
          <a:xfrm>
            <a:off x="1828800" y="4295775"/>
            <a:ext cx="430213" cy="40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916" name="AutoShape 19"/>
          <p:cNvCxnSpPr>
            <a:cxnSpLocks noChangeShapeType="1"/>
            <a:stCxn id="124019" idx="3"/>
            <a:endCxn id="123907" idx="7"/>
          </p:cNvCxnSpPr>
          <p:nvPr/>
        </p:nvCxnSpPr>
        <p:spPr bwMode="auto">
          <a:xfrm flipH="1">
            <a:off x="3151188" y="2613025"/>
            <a:ext cx="113030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917" name="AutoShape 20"/>
          <p:cNvCxnSpPr>
            <a:cxnSpLocks noChangeShapeType="1"/>
            <a:stCxn id="124019" idx="4"/>
            <a:endCxn id="123912" idx="7"/>
          </p:cNvCxnSpPr>
          <p:nvPr/>
        </p:nvCxnSpPr>
        <p:spPr bwMode="auto">
          <a:xfrm flipH="1">
            <a:off x="3227388" y="2681288"/>
            <a:ext cx="1458912" cy="2020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3918" name="Line 21"/>
          <p:cNvSpPr>
            <a:spLocks noChangeShapeType="1"/>
          </p:cNvSpPr>
          <p:nvPr/>
        </p:nvSpPr>
        <p:spPr bwMode="auto">
          <a:xfrm>
            <a:off x="6334125" y="2433638"/>
            <a:ext cx="0" cy="2103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1113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919" name="Group 22"/>
          <p:cNvGrpSpPr>
            <a:grpSpLocks/>
          </p:cNvGrpSpPr>
          <p:nvPr/>
        </p:nvGrpSpPr>
        <p:grpSpPr bwMode="auto">
          <a:xfrm>
            <a:off x="5440363" y="2209800"/>
            <a:ext cx="2789237" cy="2362200"/>
            <a:chOff x="3427" y="1392"/>
            <a:chExt cx="1757" cy="1488"/>
          </a:xfrm>
        </p:grpSpPr>
        <p:sp>
          <p:nvSpPr>
            <p:cNvPr id="123973" name="AutoShape 23"/>
            <p:cNvSpPr>
              <a:spLocks noChangeArrowheads="1"/>
            </p:cNvSpPr>
            <p:nvPr/>
          </p:nvSpPr>
          <p:spPr bwMode="auto">
            <a:xfrm>
              <a:off x="3427" y="1392"/>
              <a:ext cx="1757" cy="1488"/>
            </a:xfrm>
            <a:prstGeom prst="wedgeRoundRectCallout">
              <a:avLst>
                <a:gd name="adj1" fmla="val -50968"/>
                <a:gd name="adj2" fmla="val -15324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 i="1">
                <a:latin typeface="Tahoma" charset="0"/>
              </a:endParaRPr>
            </a:p>
          </p:txBody>
        </p:sp>
        <p:sp>
          <p:nvSpPr>
            <p:cNvPr id="123974" name="Rectangle 24"/>
            <p:cNvSpPr>
              <a:spLocks noChangeArrowheads="1"/>
            </p:cNvSpPr>
            <p:nvPr/>
          </p:nvSpPr>
          <p:spPr bwMode="auto">
            <a:xfrm>
              <a:off x="4811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23975" name="Rectangle 25"/>
            <p:cNvSpPr>
              <a:spLocks noChangeArrowheads="1"/>
            </p:cNvSpPr>
            <p:nvPr/>
          </p:nvSpPr>
          <p:spPr bwMode="auto">
            <a:xfrm>
              <a:off x="4763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76" name="Rectangle 26"/>
            <p:cNvSpPr>
              <a:spLocks noChangeArrowheads="1"/>
            </p:cNvSpPr>
            <p:nvPr/>
          </p:nvSpPr>
          <p:spPr bwMode="auto">
            <a:xfrm>
              <a:off x="4663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77" name="Rectangle 27"/>
            <p:cNvSpPr>
              <a:spLocks noChangeArrowheads="1"/>
            </p:cNvSpPr>
            <p:nvPr/>
          </p:nvSpPr>
          <p:spPr bwMode="auto">
            <a:xfrm>
              <a:off x="4386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23978" name="Rectangle 28"/>
            <p:cNvSpPr>
              <a:spLocks noChangeArrowheads="1"/>
            </p:cNvSpPr>
            <p:nvPr/>
          </p:nvSpPr>
          <p:spPr bwMode="auto">
            <a:xfrm>
              <a:off x="4338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79" name="Rectangle 29"/>
            <p:cNvSpPr>
              <a:spLocks noChangeArrowheads="1"/>
            </p:cNvSpPr>
            <p:nvPr/>
          </p:nvSpPr>
          <p:spPr bwMode="auto">
            <a:xfrm>
              <a:off x="4238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80" name="Rectangle 30"/>
            <p:cNvSpPr>
              <a:spLocks noChangeArrowheads="1"/>
            </p:cNvSpPr>
            <p:nvPr/>
          </p:nvSpPr>
          <p:spPr bwMode="auto">
            <a:xfrm>
              <a:off x="4819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23981" name="Rectangle 31"/>
            <p:cNvSpPr>
              <a:spLocks noChangeArrowheads="1"/>
            </p:cNvSpPr>
            <p:nvPr/>
          </p:nvSpPr>
          <p:spPr bwMode="auto">
            <a:xfrm>
              <a:off x="4771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82" name="Rectangle 32"/>
            <p:cNvSpPr>
              <a:spLocks noChangeArrowheads="1"/>
            </p:cNvSpPr>
            <p:nvPr/>
          </p:nvSpPr>
          <p:spPr bwMode="auto">
            <a:xfrm>
              <a:off x="4671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83" name="Rectangle 33"/>
            <p:cNvSpPr>
              <a:spLocks noChangeArrowheads="1"/>
            </p:cNvSpPr>
            <p:nvPr/>
          </p:nvSpPr>
          <p:spPr bwMode="auto">
            <a:xfrm>
              <a:off x="4385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23984" name="Rectangle 34"/>
            <p:cNvSpPr>
              <a:spLocks noChangeArrowheads="1"/>
            </p:cNvSpPr>
            <p:nvPr/>
          </p:nvSpPr>
          <p:spPr bwMode="auto">
            <a:xfrm>
              <a:off x="4336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85" name="Rectangle 35"/>
            <p:cNvSpPr>
              <a:spLocks noChangeArrowheads="1"/>
            </p:cNvSpPr>
            <p:nvPr/>
          </p:nvSpPr>
          <p:spPr bwMode="auto">
            <a:xfrm>
              <a:off x="4237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86" name="Rectangle 36"/>
            <p:cNvSpPr>
              <a:spLocks noChangeArrowheads="1"/>
            </p:cNvSpPr>
            <p:nvPr/>
          </p:nvSpPr>
          <p:spPr bwMode="auto">
            <a:xfrm>
              <a:off x="4813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23987" name="Rectangle 37"/>
            <p:cNvSpPr>
              <a:spLocks noChangeArrowheads="1"/>
            </p:cNvSpPr>
            <p:nvPr/>
          </p:nvSpPr>
          <p:spPr bwMode="auto">
            <a:xfrm>
              <a:off x="4764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88" name="Rectangle 38"/>
            <p:cNvSpPr>
              <a:spLocks noChangeArrowheads="1"/>
            </p:cNvSpPr>
            <p:nvPr/>
          </p:nvSpPr>
          <p:spPr bwMode="auto">
            <a:xfrm>
              <a:off x="4664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89" name="Rectangle 39"/>
            <p:cNvSpPr>
              <a:spLocks noChangeArrowheads="1"/>
            </p:cNvSpPr>
            <p:nvPr/>
          </p:nvSpPr>
          <p:spPr bwMode="auto">
            <a:xfrm>
              <a:off x="4391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23990" name="Rectangle 40"/>
            <p:cNvSpPr>
              <a:spLocks noChangeArrowheads="1"/>
            </p:cNvSpPr>
            <p:nvPr/>
          </p:nvSpPr>
          <p:spPr bwMode="auto">
            <a:xfrm>
              <a:off x="4343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91" name="Rectangle 41"/>
            <p:cNvSpPr>
              <a:spLocks noChangeArrowheads="1"/>
            </p:cNvSpPr>
            <p:nvPr/>
          </p:nvSpPr>
          <p:spPr bwMode="auto">
            <a:xfrm>
              <a:off x="4243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92" name="Rectangle 42"/>
            <p:cNvSpPr>
              <a:spLocks noChangeArrowheads="1"/>
            </p:cNvSpPr>
            <p:nvPr/>
          </p:nvSpPr>
          <p:spPr bwMode="auto">
            <a:xfrm>
              <a:off x="4811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23993" name="Rectangle 43"/>
            <p:cNvSpPr>
              <a:spLocks noChangeArrowheads="1"/>
            </p:cNvSpPr>
            <p:nvPr/>
          </p:nvSpPr>
          <p:spPr bwMode="auto">
            <a:xfrm>
              <a:off x="4763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94" name="Rectangle 44"/>
            <p:cNvSpPr>
              <a:spLocks noChangeArrowheads="1"/>
            </p:cNvSpPr>
            <p:nvPr/>
          </p:nvSpPr>
          <p:spPr bwMode="auto">
            <a:xfrm>
              <a:off x="4663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95" name="Rectangle 45"/>
            <p:cNvSpPr>
              <a:spLocks noChangeArrowheads="1"/>
            </p:cNvSpPr>
            <p:nvPr/>
          </p:nvSpPr>
          <p:spPr bwMode="auto">
            <a:xfrm>
              <a:off x="4385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23996" name="Rectangle 46"/>
            <p:cNvSpPr>
              <a:spLocks noChangeArrowheads="1"/>
            </p:cNvSpPr>
            <p:nvPr/>
          </p:nvSpPr>
          <p:spPr bwMode="auto">
            <a:xfrm>
              <a:off x="4336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97" name="Rectangle 47"/>
            <p:cNvSpPr>
              <a:spLocks noChangeArrowheads="1"/>
            </p:cNvSpPr>
            <p:nvPr/>
          </p:nvSpPr>
          <p:spPr bwMode="auto">
            <a:xfrm>
              <a:off x="4237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98" name="Rectangle 48"/>
            <p:cNvSpPr>
              <a:spLocks noChangeArrowheads="1"/>
            </p:cNvSpPr>
            <p:nvPr/>
          </p:nvSpPr>
          <p:spPr bwMode="auto">
            <a:xfrm>
              <a:off x="3808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3999" name="Rectangle 49"/>
            <p:cNvSpPr>
              <a:spLocks noChangeArrowheads="1"/>
            </p:cNvSpPr>
            <p:nvPr/>
          </p:nvSpPr>
          <p:spPr bwMode="auto">
            <a:xfrm>
              <a:off x="3790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4000" name="Rectangle 50"/>
            <p:cNvSpPr>
              <a:spLocks noChangeArrowheads="1"/>
            </p:cNvSpPr>
            <p:nvPr/>
          </p:nvSpPr>
          <p:spPr bwMode="auto">
            <a:xfrm>
              <a:off x="3827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4001" name="Rectangle 51"/>
            <p:cNvSpPr>
              <a:spLocks noChangeArrowheads="1"/>
            </p:cNvSpPr>
            <p:nvPr/>
          </p:nvSpPr>
          <p:spPr bwMode="auto">
            <a:xfrm>
              <a:off x="3808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4002" name="Rectangle 52"/>
            <p:cNvSpPr>
              <a:spLocks noChangeArrowheads="1"/>
            </p:cNvSpPr>
            <p:nvPr/>
          </p:nvSpPr>
          <p:spPr bwMode="auto">
            <a:xfrm>
              <a:off x="3746" y="1451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4003" name="Rectangle 53"/>
            <p:cNvSpPr>
              <a:spLocks noChangeArrowheads="1"/>
            </p:cNvSpPr>
            <p:nvPr/>
          </p:nvSpPr>
          <p:spPr bwMode="auto">
            <a:xfrm>
              <a:off x="3881" y="258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4004" name="Rectangle 54"/>
            <p:cNvSpPr>
              <a:spLocks noChangeArrowheads="1"/>
            </p:cNvSpPr>
            <p:nvPr/>
          </p:nvSpPr>
          <p:spPr bwMode="auto">
            <a:xfrm>
              <a:off x="3739" y="258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4005" name="Rectangle 55"/>
            <p:cNvSpPr>
              <a:spLocks noChangeArrowheads="1"/>
            </p:cNvSpPr>
            <p:nvPr/>
          </p:nvSpPr>
          <p:spPr bwMode="auto">
            <a:xfrm>
              <a:off x="3890" y="229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4006" name="Rectangle 56"/>
            <p:cNvSpPr>
              <a:spLocks noChangeArrowheads="1"/>
            </p:cNvSpPr>
            <p:nvPr/>
          </p:nvSpPr>
          <p:spPr bwMode="auto">
            <a:xfrm>
              <a:off x="3721" y="229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4007" name="Rectangle 57"/>
            <p:cNvSpPr>
              <a:spLocks noChangeArrowheads="1"/>
            </p:cNvSpPr>
            <p:nvPr/>
          </p:nvSpPr>
          <p:spPr bwMode="auto">
            <a:xfrm>
              <a:off x="3900" y="200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4008" name="Rectangle 58"/>
            <p:cNvSpPr>
              <a:spLocks noChangeArrowheads="1"/>
            </p:cNvSpPr>
            <p:nvPr/>
          </p:nvSpPr>
          <p:spPr bwMode="auto">
            <a:xfrm>
              <a:off x="3748" y="200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4009" name="Rectangle 59"/>
            <p:cNvSpPr>
              <a:spLocks noChangeArrowheads="1"/>
            </p:cNvSpPr>
            <p:nvPr/>
          </p:nvSpPr>
          <p:spPr bwMode="auto">
            <a:xfrm>
              <a:off x="3908" y="171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4010" name="Rectangle 60"/>
            <p:cNvSpPr>
              <a:spLocks noChangeArrowheads="1"/>
            </p:cNvSpPr>
            <p:nvPr/>
          </p:nvSpPr>
          <p:spPr bwMode="auto">
            <a:xfrm>
              <a:off x="3729" y="171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4011" name="Rectangle 61"/>
            <p:cNvSpPr>
              <a:spLocks noChangeArrowheads="1"/>
            </p:cNvSpPr>
            <p:nvPr/>
          </p:nvSpPr>
          <p:spPr bwMode="auto">
            <a:xfrm>
              <a:off x="4118" y="1429"/>
              <a:ext cx="9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P(A | Q, M)</a:t>
              </a:r>
              <a:endParaRPr lang="en-US"/>
            </a:p>
          </p:txBody>
        </p:sp>
        <p:sp>
          <p:nvSpPr>
            <p:cNvPr id="124012" name="Rectangle 62"/>
            <p:cNvSpPr>
              <a:spLocks noChangeArrowheads="1"/>
            </p:cNvSpPr>
            <p:nvPr/>
          </p:nvSpPr>
          <p:spPr bwMode="auto">
            <a:xfrm>
              <a:off x="3765" y="1451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 M</a:t>
              </a:r>
              <a:endParaRPr lang="en-US"/>
            </a:p>
          </p:txBody>
        </p:sp>
        <p:sp>
          <p:nvSpPr>
            <p:cNvPr id="124013" name="Rectangle 63"/>
            <p:cNvSpPr>
              <a:spLocks noChangeArrowheads="1"/>
            </p:cNvSpPr>
            <p:nvPr/>
          </p:nvSpPr>
          <p:spPr bwMode="auto">
            <a:xfrm>
              <a:off x="3602" y="1451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Q</a:t>
              </a:r>
              <a:endParaRPr lang="en-US"/>
            </a:p>
          </p:txBody>
        </p:sp>
        <p:sp>
          <p:nvSpPr>
            <p:cNvPr id="124014" name="Line 64"/>
            <p:cNvSpPr>
              <a:spLocks noChangeShapeType="1"/>
            </p:cNvSpPr>
            <p:nvPr/>
          </p:nvSpPr>
          <p:spPr bwMode="auto">
            <a:xfrm flipV="1">
              <a:off x="3529" y="1677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015" name="Line 65"/>
            <p:cNvSpPr>
              <a:spLocks noChangeShapeType="1"/>
            </p:cNvSpPr>
            <p:nvPr/>
          </p:nvSpPr>
          <p:spPr bwMode="auto">
            <a:xfrm>
              <a:off x="4099" y="1488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016" name="Line 66"/>
            <p:cNvSpPr>
              <a:spLocks noChangeShapeType="1"/>
            </p:cNvSpPr>
            <p:nvPr/>
          </p:nvSpPr>
          <p:spPr bwMode="auto">
            <a:xfrm>
              <a:off x="3475" y="168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4627" name="Group 67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2592" y="1008"/>
            <a:chExt cx="720" cy="297"/>
          </a:xfrm>
        </p:grpSpPr>
        <p:sp>
          <p:nvSpPr>
            <p:cNvPr id="123971" name="Oval 68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3972" name="Text Box 69"/>
            <p:cNvSpPr txBox="1">
              <a:spLocks noChangeArrowheads="1"/>
            </p:cNvSpPr>
            <p:nvPr/>
          </p:nvSpPr>
          <p:spPr bwMode="auto">
            <a:xfrm>
              <a:off x="2760" y="1056"/>
              <a:ext cx="408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Pissy</a:t>
              </a:r>
            </a:p>
          </p:txBody>
        </p:sp>
      </p:grpSp>
      <p:grpSp>
        <p:nvGrpSpPr>
          <p:cNvPr id="194630" name="Group 70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771" y="965"/>
            <a:chExt cx="864" cy="258"/>
          </a:xfrm>
        </p:grpSpPr>
        <p:sp>
          <p:nvSpPr>
            <p:cNvPr id="123969" name="Oval 71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70" name="Text Box 72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39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Low</a:t>
              </a:r>
            </a:p>
          </p:txBody>
        </p:sp>
      </p:grpSp>
      <p:grpSp>
        <p:nvGrpSpPr>
          <p:cNvPr id="123922" name="Group 73"/>
          <p:cNvGrpSpPr>
            <a:grpSpLocks/>
          </p:cNvGrpSpPr>
          <p:nvPr/>
        </p:nvGrpSpPr>
        <p:grpSpPr bwMode="auto">
          <a:xfrm>
            <a:off x="5410200" y="2209800"/>
            <a:ext cx="2789238" cy="2362200"/>
            <a:chOff x="3504" y="2016"/>
            <a:chExt cx="1757" cy="1488"/>
          </a:xfrm>
        </p:grpSpPr>
        <p:sp>
          <p:nvSpPr>
            <p:cNvPr id="123925" name="AutoShape 74"/>
            <p:cNvSpPr>
              <a:spLocks noChangeArrowheads="1"/>
            </p:cNvSpPr>
            <p:nvPr/>
          </p:nvSpPr>
          <p:spPr bwMode="auto">
            <a:xfrm>
              <a:off x="3504" y="2016"/>
              <a:ext cx="1757" cy="1488"/>
            </a:xfrm>
            <a:prstGeom prst="wedgeRoundRectCallout">
              <a:avLst>
                <a:gd name="adj1" fmla="val -124102"/>
                <a:gd name="adj2" fmla="val -4838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 i="1">
                <a:latin typeface="Tahoma" charset="0"/>
              </a:endParaRPr>
            </a:p>
          </p:txBody>
        </p:sp>
        <p:sp>
          <p:nvSpPr>
            <p:cNvPr id="123926" name="Rectangle 75"/>
            <p:cNvSpPr>
              <a:spLocks noChangeArrowheads="1"/>
            </p:cNvSpPr>
            <p:nvPr/>
          </p:nvSpPr>
          <p:spPr bwMode="auto">
            <a:xfrm>
              <a:off x="4888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23927" name="Rectangle 76"/>
            <p:cNvSpPr>
              <a:spLocks noChangeArrowheads="1"/>
            </p:cNvSpPr>
            <p:nvPr/>
          </p:nvSpPr>
          <p:spPr bwMode="auto">
            <a:xfrm>
              <a:off x="4840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28" name="Rectangle 77"/>
            <p:cNvSpPr>
              <a:spLocks noChangeArrowheads="1"/>
            </p:cNvSpPr>
            <p:nvPr/>
          </p:nvSpPr>
          <p:spPr bwMode="auto">
            <a:xfrm>
              <a:off x="4740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29" name="Rectangle 78"/>
            <p:cNvSpPr>
              <a:spLocks noChangeArrowheads="1"/>
            </p:cNvSpPr>
            <p:nvPr/>
          </p:nvSpPr>
          <p:spPr bwMode="auto">
            <a:xfrm>
              <a:off x="4463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23930" name="Rectangle 79"/>
            <p:cNvSpPr>
              <a:spLocks noChangeArrowheads="1"/>
            </p:cNvSpPr>
            <p:nvPr/>
          </p:nvSpPr>
          <p:spPr bwMode="auto">
            <a:xfrm>
              <a:off x="4415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31" name="Rectangle 80"/>
            <p:cNvSpPr>
              <a:spLocks noChangeArrowheads="1"/>
            </p:cNvSpPr>
            <p:nvPr/>
          </p:nvSpPr>
          <p:spPr bwMode="auto">
            <a:xfrm>
              <a:off x="4315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32" name="Rectangle 81"/>
            <p:cNvSpPr>
              <a:spLocks noChangeArrowheads="1"/>
            </p:cNvSpPr>
            <p:nvPr/>
          </p:nvSpPr>
          <p:spPr bwMode="auto">
            <a:xfrm>
              <a:off x="4896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23933" name="Rectangle 82"/>
            <p:cNvSpPr>
              <a:spLocks noChangeArrowheads="1"/>
            </p:cNvSpPr>
            <p:nvPr/>
          </p:nvSpPr>
          <p:spPr bwMode="auto">
            <a:xfrm>
              <a:off x="4848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34" name="Rectangle 83"/>
            <p:cNvSpPr>
              <a:spLocks noChangeArrowheads="1"/>
            </p:cNvSpPr>
            <p:nvPr/>
          </p:nvSpPr>
          <p:spPr bwMode="auto">
            <a:xfrm>
              <a:off x="4748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35" name="Rectangle 84"/>
            <p:cNvSpPr>
              <a:spLocks noChangeArrowheads="1"/>
            </p:cNvSpPr>
            <p:nvPr/>
          </p:nvSpPr>
          <p:spPr bwMode="auto">
            <a:xfrm>
              <a:off x="4462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23936" name="Rectangle 85"/>
            <p:cNvSpPr>
              <a:spLocks noChangeArrowheads="1"/>
            </p:cNvSpPr>
            <p:nvPr/>
          </p:nvSpPr>
          <p:spPr bwMode="auto">
            <a:xfrm>
              <a:off x="4413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37" name="Rectangle 86"/>
            <p:cNvSpPr>
              <a:spLocks noChangeArrowheads="1"/>
            </p:cNvSpPr>
            <p:nvPr/>
          </p:nvSpPr>
          <p:spPr bwMode="auto">
            <a:xfrm>
              <a:off x="4314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38" name="Rectangle 87"/>
            <p:cNvSpPr>
              <a:spLocks noChangeArrowheads="1"/>
            </p:cNvSpPr>
            <p:nvPr/>
          </p:nvSpPr>
          <p:spPr bwMode="auto">
            <a:xfrm>
              <a:off x="4890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23939" name="Rectangle 88"/>
            <p:cNvSpPr>
              <a:spLocks noChangeArrowheads="1"/>
            </p:cNvSpPr>
            <p:nvPr/>
          </p:nvSpPr>
          <p:spPr bwMode="auto">
            <a:xfrm>
              <a:off x="4841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40" name="Rectangle 89"/>
            <p:cNvSpPr>
              <a:spLocks noChangeArrowheads="1"/>
            </p:cNvSpPr>
            <p:nvPr/>
          </p:nvSpPr>
          <p:spPr bwMode="auto">
            <a:xfrm>
              <a:off x="4741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41" name="Rectangle 90"/>
            <p:cNvSpPr>
              <a:spLocks noChangeArrowheads="1"/>
            </p:cNvSpPr>
            <p:nvPr/>
          </p:nvSpPr>
          <p:spPr bwMode="auto">
            <a:xfrm>
              <a:off x="4468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23942" name="Rectangle 91"/>
            <p:cNvSpPr>
              <a:spLocks noChangeArrowheads="1"/>
            </p:cNvSpPr>
            <p:nvPr/>
          </p:nvSpPr>
          <p:spPr bwMode="auto">
            <a:xfrm>
              <a:off x="4420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43" name="Rectangle 92"/>
            <p:cNvSpPr>
              <a:spLocks noChangeArrowheads="1"/>
            </p:cNvSpPr>
            <p:nvPr/>
          </p:nvSpPr>
          <p:spPr bwMode="auto">
            <a:xfrm>
              <a:off x="4320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44" name="Rectangle 93"/>
            <p:cNvSpPr>
              <a:spLocks noChangeArrowheads="1"/>
            </p:cNvSpPr>
            <p:nvPr/>
          </p:nvSpPr>
          <p:spPr bwMode="auto">
            <a:xfrm>
              <a:off x="4888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23945" name="Rectangle 94"/>
            <p:cNvSpPr>
              <a:spLocks noChangeArrowheads="1"/>
            </p:cNvSpPr>
            <p:nvPr/>
          </p:nvSpPr>
          <p:spPr bwMode="auto">
            <a:xfrm>
              <a:off x="4840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46" name="Rectangle 95"/>
            <p:cNvSpPr>
              <a:spLocks noChangeArrowheads="1"/>
            </p:cNvSpPr>
            <p:nvPr/>
          </p:nvSpPr>
          <p:spPr bwMode="auto">
            <a:xfrm>
              <a:off x="4740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47" name="Rectangle 96"/>
            <p:cNvSpPr>
              <a:spLocks noChangeArrowheads="1"/>
            </p:cNvSpPr>
            <p:nvPr/>
          </p:nvSpPr>
          <p:spPr bwMode="auto">
            <a:xfrm>
              <a:off x="4462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23948" name="Rectangle 97"/>
            <p:cNvSpPr>
              <a:spLocks noChangeArrowheads="1"/>
            </p:cNvSpPr>
            <p:nvPr/>
          </p:nvSpPr>
          <p:spPr bwMode="auto">
            <a:xfrm>
              <a:off x="4413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23949" name="Rectangle 98"/>
            <p:cNvSpPr>
              <a:spLocks noChangeArrowheads="1"/>
            </p:cNvSpPr>
            <p:nvPr/>
          </p:nvSpPr>
          <p:spPr bwMode="auto">
            <a:xfrm>
              <a:off x="4314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23950" name="Rectangle 99"/>
            <p:cNvSpPr>
              <a:spLocks noChangeArrowheads="1"/>
            </p:cNvSpPr>
            <p:nvPr/>
          </p:nvSpPr>
          <p:spPr bwMode="auto">
            <a:xfrm>
              <a:off x="3885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3951" name="Rectangle 100"/>
            <p:cNvSpPr>
              <a:spLocks noChangeArrowheads="1"/>
            </p:cNvSpPr>
            <p:nvPr/>
          </p:nvSpPr>
          <p:spPr bwMode="auto">
            <a:xfrm>
              <a:off x="3867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3952" name="Rectangle 101"/>
            <p:cNvSpPr>
              <a:spLocks noChangeArrowheads="1"/>
            </p:cNvSpPr>
            <p:nvPr/>
          </p:nvSpPr>
          <p:spPr bwMode="auto">
            <a:xfrm>
              <a:off x="3904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3953" name="Rectangle 102"/>
            <p:cNvSpPr>
              <a:spLocks noChangeArrowheads="1"/>
            </p:cNvSpPr>
            <p:nvPr/>
          </p:nvSpPr>
          <p:spPr bwMode="auto">
            <a:xfrm>
              <a:off x="3885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3954" name="Rectangle 103"/>
            <p:cNvSpPr>
              <a:spLocks noChangeArrowheads="1"/>
            </p:cNvSpPr>
            <p:nvPr/>
          </p:nvSpPr>
          <p:spPr bwMode="auto">
            <a:xfrm>
              <a:off x="3823" y="2075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23955" name="Rectangle 104"/>
            <p:cNvSpPr>
              <a:spLocks noChangeArrowheads="1"/>
            </p:cNvSpPr>
            <p:nvPr/>
          </p:nvSpPr>
          <p:spPr bwMode="auto">
            <a:xfrm>
              <a:off x="3958" y="320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3956" name="Rectangle 105"/>
            <p:cNvSpPr>
              <a:spLocks noChangeArrowheads="1"/>
            </p:cNvSpPr>
            <p:nvPr/>
          </p:nvSpPr>
          <p:spPr bwMode="auto">
            <a:xfrm>
              <a:off x="3816" y="320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3957" name="Rectangle 106"/>
            <p:cNvSpPr>
              <a:spLocks noChangeArrowheads="1"/>
            </p:cNvSpPr>
            <p:nvPr/>
          </p:nvSpPr>
          <p:spPr bwMode="auto">
            <a:xfrm>
              <a:off x="3967" y="291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3958" name="Rectangle 107"/>
            <p:cNvSpPr>
              <a:spLocks noChangeArrowheads="1"/>
            </p:cNvSpPr>
            <p:nvPr/>
          </p:nvSpPr>
          <p:spPr bwMode="auto">
            <a:xfrm>
              <a:off x="3798" y="291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3959" name="Rectangle 108"/>
            <p:cNvSpPr>
              <a:spLocks noChangeArrowheads="1"/>
            </p:cNvSpPr>
            <p:nvPr/>
          </p:nvSpPr>
          <p:spPr bwMode="auto">
            <a:xfrm>
              <a:off x="3977" y="262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23960" name="Rectangle 109"/>
            <p:cNvSpPr>
              <a:spLocks noChangeArrowheads="1"/>
            </p:cNvSpPr>
            <p:nvPr/>
          </p:nvSpPr>
          <p:spPr bwMode="auto">
            <a:xfrm>
              <a:off x="3825" y="262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3961" name="Rectangle 110"/>
            <p:cNvSpPr>
              <a:spLocks noChangeArrowheads="1"/>
            </p:cNvSpPr>
            <p:nvPr/>
          </p:nvSpPr>
          <p:spPr bwMode="auto">
            <a:xfrm>
              <a:off x="3985" y="233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3962" name="Rectangle 111"/>
            <p:cNvSpPr>
              <a:spLocks noChangeArrowheads="1"/>
            </p:cNvSpPr>
            <p:nvPr/>
          </p:nvSpPr>
          <p:spPr bwMode="auto">
            <a:xfrm>
              <a:off x="3806" y="233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23963" name="Rectangle 112"/>
            <p:cNvSpPr>
              <a:spLocks noChangeArrowheads="1"/>
            </p:cNvSpPr>
            <p:nvPr/>
          </p:nvSpPr>
          <p:spPr bwMode="auto">
            <a:xfrm>
              <a:off x="4195" y="2053"/>
              <a:ext cx="9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P(A | Q, M)</a:t>
              </a:r>
              <a:endParaRPr lang="en-US"/>
            </a:p>
          </p:txBody>
        </p:sp>
        <p:sp>
          <p:nvSpPr>
            <p:cNvPr id="123964" name="Rectangle 113"/>
            <p:cNvSpPr>
              <a:spLocks noChangeArrowheads="1"/>
            </p:cNvSpPr>
            <p:nvPr/>
          </p:nvSpPr>
          <p:spPr bwMode="auto">
            <a:xfrm>
              <a:off x="3842" y="2075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 M</a:t>
              </a:r>
              <a:endParaRPr lang="en-US"/>
            </a:p>
          </p:txBody>
        </p:sp>
        <p:sp>
          <p:nvSpPr>
            <p:cNvPr id="123965" name="Rectangle 114"/>
            <p:cNvSpPr>
              <a:spLocks noChangeArrowheads="1"/>
            </p:cNvSpPr>
            <p:nvPr/>
          </p:nvSpPr>
          <p:spPr bwMode="auto">
            <a:xfrm>
              <a:off x="3679" y="2075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Q</a:t>
              </a:r>
              <a:endParaRPr lang="en-US"/>
            </a:p>
          </p:txBody>
        </p:sp>
        <p:sp>
          <p:nvSpPr>
            <p:cNvPr id="123966" name="Line 115"/>
            <p:cNvSpPr>
              <a:spLocks noChangeShapeType="1"/>
            </p:cNvSpPr>
            <p:nvPr/>
          </p:nvSpPr>
          <p:spPr bwMode="auto">
            <a:xfrm flipV="1">
              <a:off x="3606" y="2301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967" name="Line 116"/>
            <p:cNvSpPr>
              <a:spLocks noChangeShapeType="1"/>
            </p:cNvSpPr>
            <p:nvPr/>
          </p:nvSpPr>
          <p:spPr bwMode="auto">
            <a:xfrm>
              <a:off x="4176" y="2112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968" name="Line 117"/>
            <p:cNvSpPr>
              <a:spLocks noChangeShapeType="1"/>
            </p:cNvSpPr>
            <p:nvPr/>
          </p:nvSpPr>
          <p:spPr bwMode="auto">
            <a:xfrm>
              <a:off x="3552" y="2304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4678" name="Rectangle 118"/>
          <p:cNvSpPr>
            <a:spLocks noChangeArrowheads="1"/>
          </p:cNvSpPr>
          <p:nvPr/>
        </p:nvSpPr>
        <p:spPr bwMode="auto">
          <a:xfrm>
            <a:off x="5486400" y="2667000"/>
            <a:ext cx="2667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924" name="Rectangle 1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Portion of the BN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5486400" y="2133600"/>
            <a:ext cx="2789238" cy="2438400"/>
          </a:xfrm>
          <a:prstGeom prst="wedgeRoundRectCallout">
            <a:avLst>
              <a:gd name="adj1" fmla="val -123194"/>
              <a:gd name="adj2" fmla="val 59699"/>
              <a:gd name="adj3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i="1">
              <a:latin typeface="Tahoma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7683500" y="40243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7607300" y="402431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7448550" y="40243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7008813" y="40243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6932613" y="40243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6773863" y="40243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7696200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7620000" y="356393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7461250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7007225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6929438" y="35639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6772275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7686675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7608888" y="31035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7450138" y="31035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7016750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6940550" y="31035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6781800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7683500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7607300" y="264318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7448550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7007225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6929438" y="26431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24954" name="Rectangle 26"/>
          <p:cNvSpPr>
            <a:spLocks noChangeArrowheads="1"/>
          </p:cNvSpPr>
          <p:nvPr/>
        </p:nvSpPr>
        <p:spPr bwMode="auto">
          <a:xfrm>
            <a:off x="6772275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4955" name="Rectangle 27"/>
          <p:cNvSpPr>
            <a:spLocks noChangeArrowheads="1"/>
          </p:cNvSpPr>
          <p:nvPr/>
        </p:nvSpPr>
        <p:spPr bwMode="auto">
          <a:xfrm>
            <a:off x="6091238" y="40243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6062663" y="35639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6121400" y="31035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6091238" y="26431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4959" name="Rectangle 31"/>
          <p:cNvSpPr>
            <a:spLocks noChangeArrowheads="1"/>
          </p:cNvSpPr>
          <p:nvPr/>
        </p:nvSpPr>
        <p:spPr bwMode="auto">
          <a:xfrm>
            <a:off x="5992813" y="22272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24960" name="Rectangle 32"/>
          <p:cNvSpPr>
            <a:spLocks noChangeArrowheads="1"/>
          </p:cNvSpPr>
          <p:nvPr/>
        </p:nvSpPr>
        <p:spPr bwMode="auto">
          <a:xfrm>
            <a:off x="6207125" y="40243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24961" name="Rectangle 33"/>
          <p:cNvSpPr>
            <a:spLocks noChangeArrowheads="1"/>
          </p:cNvSpPr>
          <p:nvPr/>
        </p:nvSpPr>
        <p:spPr bwMode="auto">
          <a:xfrm>
            <a:off x="5981700" y="40243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6221413" y="35639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5953125" y="35639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24964" name="Rectangle 36"/>
          <p:cNvSpPr>
            <a:spLocks noChangeArrowheads="1"/>
          </p:cNvSpPr>
          <p:nvPr/>
        </p:nvSpPr>
        <p:spPr bwMode="auto">
          <a:xfrm>
            <a:off x="6237288" y="31035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24965" name="Rectangle 37"/>
          <p:cNvSpPr>
            <a:spLocks noChangeArrowheads="1"/>
          </p:cNvSpPr>
          <p:nvPr/>
        </p:nvSpPr>
        <p:spPr bwMode="auto">
          <a:xfrm>
            <a:off x="5995988" y="31035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24966" name="Rectangle 38"/>
          <p:cNvSpPr>
            <a:spLocks noChangeArrowheads="1"/>
          </p:cNvSpPr>
          <p:nvPr/>
        </p:nvSpPr>
        <p:spPr bwMode="auto">
          <a:xfrm>
            <a:off x="6249988" y="26431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24967" name="Rectangle 39"/>
          <p:cNvSpPr>
            <a:spLocks noChangeArrowheads="1"/>
          </p:cNvSpPr>
          <p:nvPr/>
        </p:nvSpPr>
        <p:spPr bwMode="auto">
          <a:xfrm>
            <a:off x="5965825" y="26431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24968" name="Rectangle 40"/>
          <p:cNvSpPr>
            <a:spLocks noChangeArrowheads="1"/>
          </p:cNvSpPr>
          <p:nvPr/>
        </p:nvSpPr>
        <p:spPr bwMode="auto">
          <a:xfrm>
            <a:off x="6583363" y="2192338"/>
            <a:ext cx="1539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P(A | Q, M)</a:t>
            </a:r>
            <a:endParaRPr lang="en-US"/>
          </a:p>
        </p:txBody>
      </p:sp>
      <p:sp>
        <p:nvSpPr>
          <p:cNvPr id="124969" name="Rectangle 41"/>
          <p:cNvSpPr>
            <a:spLocks noChangeArrowheads="1"/>
          </p:cNvSpPr>
          <p:nvPr/>
        </p:nvSpPr>
        <p:spPr bwMode="auto">
          <a:xfrm>
            <a:off x="6022975" y="2227263"/>
            <a:ext cx="338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 M</a:t>
            </a:r>
            <a:endParaRPr lang="en-US"/>
          </a:p>
        </p:txBody>
      </p:sp>
      <p:sp>
        <p:nvSpPr>
          <p:cNvPr id="124970" name="Rectangle 42"/>
          <p:cNvSpPr>
            <a:spLocks noChangeArrowheads="1"/>
          </p:cNvSpPr>
          <p:nvPr/>
        </p:nvSpPr>
        <p:spPr bwMode="auto">
          <a:xfrm>
            <a:off x="5764213" y="2227263"/>
            <a:ext cx="236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Q</a:t>
            </a:r>
            <a:endParaRPr lang="en-US"/>
          </a:p>
        </p:txBody>
      </p:sp>
      <p:sp>
        <p:nvSpPr>
          <p:cNvPr id="124971" name="Line 43"/>
          <p:cNvSpPr>
            <a:spLocks noChangeShapeType="1"/>
          </p:cNvSpPr>
          <p:nvPr/>
        </p:nvSpPr>
        <p:spPr bwMode="auto">
          <a:xfrm flipV="1">
            <a:off x="5648325" y="2586038"/>
            <a:ext cx="2560638" cy="17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972" name="Line 44"/>
          <p:cNvSpPr>
            <a:spLocks noChangeShapeType="1"/>
          </p:cNvSpPr>
          <p:nvPr/>
        </p:nvSpPr>
        <p:spPr bwMode="auto">
          <a:xfrm>
            <a:off x="6553200" y="22860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973" name="Line 45"/>
          <p:cNvSpPr>
            <a:spLocks noChangeShapeType="1"/>
          </p:cNvSpPr>
          <p:nvPr/>
        </p:nvSpPr>
        <p:spPr bwMode="auto">
          <a:xfrm>
            <a:off x="5562600" y="25908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654" name="Rectangle 46"/>
          <p:cNvSpPr>
            <a:spLocks noChangeArrowheads="1"/>
          </p:cNvSpPr>
          <p:nvPr/>
        </p:nvSpPr>
        <p:spPr bwMode="auto">
          <a:xfrm>
            <a:off x="5562600" y="3505200"/>
            <a:ext cx="2667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975" name="Line 48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976" name="Oval 49"/>
          <p:cNvSpPr>
            <a:spLocks noChangeArrowheads="1"/>
          </p:cNvSpPr>
          <p:nvPr/>
        </p:nvSpPr>
        <p:spPr bwMode="auto">
          <a:xfrm>
            <a:off x="1981200" y="3048000"/>
            <a:ext cx="1371600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977" name="Text Box 50"/>
          <p:cNvSpPr txBox="1">
            <a:spLocks noChangeAspect="1" noChangeArrowheads="1"/>
          </p:cNvSpPr>
          <p:nvPr/>
        </p:nvSpPr>
        <p:spPr bwMode="auto">
          <a:xfrm>
            <a:off x="2028825" y="3124200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P2.Accepted</a:t>
            </a:r>
          </a:p>
        </p:txBody>
      </p:sp>
      <p:grpSp>
        <p:nvGrpSpPr>
          <p:cNvPr id="124978" name="Group 51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265" y="1470"/>
            <a:chExt cx="1189" cy="288"/>
          </a:xfrm>
        </p:grpSpPr>
        <p:sp>
          <p:nvSpPr>
            <p:cNvPr id="125002" name="Oval 52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003" name="Text Box 53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P2.Quality</a:t>
              </a:r>
            </a:p>
          </p:txBody>
        </p:sp>
      </p:grpSp>
      <p:grpSp>
        <p:nvGrpSpPr>
          <p:cNvPr id="124979" name="Group 54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1728" y="1152"/>
            <a:chExt cx="720" cy="297"/>
          </a:xfrm>
        </p:grpSpPr>
        <p:sp>
          <p:nvSpPr>
            <p:cNvPr id="125000" name="Oval 55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001" name="Text Box 56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r2.Mood</a:t>
              </a:r>
            </a:p>
          </p:txBody>
        </p:sp>
      </p:grpSp>
      <p:cxnSp>
        <p:nvCxnSpPr>
          <p:cNvPr id="124980" name="AutoShape 57"/>
          <p:cNvCxnSpPr>
            <a:cxnSpLocks noChangeShapeType="1"/>
            <a:stCxn id="125002" idx="4"/>
            <a:endCxn id="124976" idx="1"/>
          </p:cNvCxnSpPr>
          <p:nvPr/>
        </p:nvCxnSpPr>
        <p:spPr bwMode="auto">
          <a:xfrm>
            <a:off x="1752600" y="2695575"/>
            <a:ext cx="430213" cy="420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4981" name="Oval 58"/>
          <p:cNvSpPr>
            <a:spLocks noChangeArrowheads="1"/>
          </p:cNvSpPr>
          <p:nvPr/>
        </p:nvSpPr>
        <p:spPr bwMode="auto">
          <a:xfrm>
            <a:off x="2057400" y="4633913"/>
            <a:ext cx="1371600" cy="471487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982" name="Text Box 59"/>
          <p:cNvSpPr txBox="1">
            <a:spLocks noChangeAspect="1" noChangeArrowheads="1"/>
          </p:cNvSpPr>
          <p:nvPr/>
        </p:nvSpPr>
        <p:spPr bwMode="auto">
          <a:xfrm>
            <a:off x="2105025" y="4710113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P3.Accepted</a:t>
            </a:r>
          </a:p>
        </p:txBody>
      </p:sp>
      <p:grpSp>
        <p:nvGrpSpPr>
          <p:cNvPr id="124983" name="Group 60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265" y="1470"/>
            <a:chExt cx="1189" cy="288"/>
          </a:xfrm>
        </p:grpSpPr>
        <p:sp>
          <p:nvSpPr>
            <p:cNvPr id="124998" name="Oval 61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99" name="Text Box 62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P3.Quality</a:t>
              </a:r>
            </a:p>
          </p:txBody>
        </p:sp>
      </p:grpSp>
      <p:cxnSp>
        <p:nvCxnSpPr>
          <p:cNvPr id="124984" name="AutoShape 63"/>
          <p:cNvCxnSpPr>
            <a:cxnSpLocks noChangeShapeType="1"/>
            <a:stCxn id="124998" idx="4"/>
            <a:endCxn id="124981" idx="1"/>
          </p:cNvCxnSpPr>
          <p:nvPr/>
        </p:nvCxnSpPr>
        <p:spPr bwMode="auto">
          <a:xfrm>
            <a:off x="1828800" y="4295775"/>
            <a:ext cx="430213" cy="40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985" name="AutoShape 64"/>
          <p:cNvCxnSpPr>
            <a:cxnSpLocks noChangeShapeType="1"/>
            <a:stCxn id="125000" idx="3"/>
            <a:endCxn id="124976" idx="7"/>
          </p:cNvCxnSpPr>
          <p:nvPr/>
        </p:nvCxnSpPr>
        <p:spPr bwMode="auto">
          <a:xfrm flipH="1">
            <a:off x="3151188" y="2613025"/>
            <a:ext cx="113030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986" name="AutoShape 65"/>
          <p:cNvCxnSpPr>
            <a:cxnSpLocks noChangeShapeType="1"/>
            <a:stCxn id="125000" idx="4"/>
            <a:endCxn id="124981" idx="7"/>
          </p:cNvCxnSpPr>
          <p:nvPr/>
        </p:nvCxnSpPr>
        <p:spPr bwMode="auto">
          <a:xfrm flipH="1">
            <a:off x="3227388" y="2681288"/>
            <a:ext cx="1458912" cy="2020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4987" name="Line 66"/>
          <p:cNvSpPr>
            <a:spLocks noChangeShapeType="1"/>
          </p:cNvSpPr>
          <p:nvPr/>
        </p:nvSpPr>
        <p:spPr bwMode="auto">
          <a:xfrm>
            <a:off x="6334125" y="2433638"/>
            <a:ext cx="0" cy="2103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1113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4988" name="Group 67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2592" y="1008"/>
            <a:chExt cx="720" cy="297"/>
          </a:xfrm>
        </p:grpSpPr>
        <p:sp>
          <p:nvSpPr>
            <p:cNvPr id="124996" name="Oval 68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4997" name="Text Box 69"/>
            <p:cNvSpPr txBox="1">
              <a:spLocks noChangeArrowheads="1"/>
            </p:cNvSpPr>
            <p:nvPr/>
          </p:nvSpPr>
          <p:spPr bwMode="auto">
            <a:xfrm>
              <a:off x="2760" y="1056"/>
              <a:ext cx="408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Pissy</a:t>
              </a:r>
            </a:p>
          </p:txBody>
        </p:sp>
      </p:grpSp>
      <p:grpSp>
        <p:nvGrpSpPr>
          <p:cNvPr id="124989" name="Group 70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771" y="965"/>
            <a:chExt cx="864" cy="258"/>
          </a:xfrm>
        </p:grpSpPr>
        <p:sp>
          <p:nvSpPr>
            <p:cNvPr id="124994" name="Oval 71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95" name="Text Box 72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39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Low</a:t>
              </a:r>
            </a:p>
          </p:txBody>
        </p:sp>
      </p:grpSp>
      <p:grpSp>
        <p:nvGrpSpPr>
          <p:cNvPr id="196681" name="Group 73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771" y="965"/>
            <a:chExt cx="864" cy="258"/>
          </a:xfrm>
        </p:grpSpPr>
        <p:sp>
          <p:nvSpPr>
            <p:cNvPr id="124992" name="Oval 74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93" name="Text Box 75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64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High</a:t>
              </a:r>
            </a:p>
          </p:txBody>
        </p:sp>
      </p:grpSp>
      <p:sp>
        <p:nvSpPr>
          <p:cNvPr id="124991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Portion of the BN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ChangeAspect="1" noChangeArrowheads="1"/>
          </p:cNvSpPr>
          <p:nvPr/>
        </p:nvSpPr>
        <p:spPr bwMode="auto">
          <a:xfrm>
            <a:off x="1204913" y="10541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25955" name="Rectangle 4"/>
          <p:cNvSpPr>
            <a:spLocks noChangeAspect="1" noChangeArrowheads="1"/>
          </p:cNvSpPr>
          <p:nvPr/>
        </p:nvSpPr>
        <p:spPr bwMode="auto">
          <a:xfrm>
            <a:off x="5270500" y="1046163"/>
            <a:ext cx="2895600" cy="2154237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5956" name="Oval 5"/>
          <p:cNvSpPr>
            <a:spLocks noChangeArrowheads="1"/>
          </p:cNvSpPr>
          <p:nvPr/>
        </p:nvSpPr>
        <p:spPr bwMode="auto">
          <a:xfrm>
            <a:off x="6370638" y="2370138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6602413" y="24225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Length</a:t>
            </a:r>
          </a:p>
        </p:txBody>
      </p:sp>
      <p:sp>
        <p:nvSpPr>
          <p:cNvPr id="125958" name="Oval 7"/>
          <p:cNvSpPr>
            <a:spLocks noChangeArrowheads="1"/>
          </p:cNvSpPr>
          <p:nvPr/>
        </p:nvSpPr>
        <p:spPr bwMode="auto">
          <a:xfrm>
            <a:off x="5492750" y="1608138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5765800" y="16748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Mood</a:t>
            </a:r>
          </a:p>
        </p:txBody>
      </p:sp>
      <p:cxnSp>
        <p:nvCxnSpPr>
          <p:cNvPr id="125960" name="AutoShape 9"/>
          <p:cNvCxnSpPr>
            <a:cxnSpLocks noChangeAspect="1" noChangeShapeType="1"/>
            <a:stCxn id="125954" idx="3"/>
            <a:endCxn id="125955" idx="1"/>
          </p:cNvCxnSpPr>
          <p:nvPr/>
        </p:nvCxnSpPr>
        <p:spPr bwMode="auto">
          <a:xfrm>
            <a:off x="3910013" y="2120900"/>
            <a:ext cx="1322387" cy="3175"/>
          </a:xfrm>
          <a:prstGeom prst="bentConnector3">
            <a:avLst>
              <a:gd name="adj1" fmla="val 49940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5961" name="Text Box 10"/>
          <p:cNvSpPr txBox="1">
            <a:spLocks noChangeAspect="1" noChangeArrowheads="1"/>
          </p:cNvSpPr>
          <p:nvPr/>
        </p:nvSpPr>
        <p:spPr bwMode="auto">
          <a:xfrm>
            <a:off x="1295400" y="111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25962" name="Oval 11"/>
          <p:cNvSpPr>
            <a:spLocks noChangeArrowheads="1"/>
          </p:cNvSpPr>
          <p:nvPr/>
        </p:nvSpPr>
        <p:spPr bwMode="auto">
          <a:xfrm>
            <a:off x="1423988" y="1692275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963" name="Text Box 12"/>
          <p:cNvSpPr txBox="1">
            <a:spLocks noChangeAspect="1" noChangeArrowheads="1"/>
          </p:cNvSpPr>
          <p:nvPr/>
        </p:nvSpPr>
        <p:spPr bwMode="auto">
          <a:xfrm>
            <a:off x="1579563" y="17446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Quality</a:t>
            </a:r>
          </a:p>
        </p:txBody>
      </p:sp>
      <p:sp>
        <p:nvSpPr>
          <p:cNvPr id="125964" name="Oval 13"/>
          <p:cNvSpPr>
            <a:spLocks noChangeArrowheads="1"/>
          </p:cNvSpPr>
          <p:nvPr/>
        </p:nvSpPr>
        <p:spPr bwMode="auto">
          <a:xfrm>
            <a:off x="2155825" y="2454275"/>
            <a:ext cx="1506538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965" name="Text Box 14"/>
          <p:cNvSpPr txBox="1">
            <a:spLocks noChangeAspect="1" noChangeArrowheads="1"/>
          </p:cNvSpPr>
          <p:nvPr/>
        </p:nvSpPr>
        <p:spPr bwMode="auto">
          <a:xfrm>
            <a:off x="2303463" y="250031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Accepted</a:t>
            </a:r>
          </a:p>
        </p:txBody>
      </p:sp>
      <p:sp>
        <p:nvSpPr>
          <p:cNvPr id="125966" name="Text Box 15"/>
          <p:cNvSpPr txBox="1">
            <a:spLocks noChangeAspect="1" noChangeArrowheads="1"/>
          </p:cNvSpPr>
          <p:nvPr/>
        </p:nvSpPr>
        <p:spPr bwMode="auto">
          <a:xfrm>
            <a:off x="5394325" y="1120775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cxnSp>
        <p:nvCxnSpPr>
          <p:cNvPr id="125967" name="AutoShape 16"/>
          <p:cNvCxnSpPr>
            <a:cxnSpLocks noChangeShapeType="1"/>
            <a:stCxn id="125958" idx="3"/>
            <a:endCxn id="125964" idx="7"/>
          </p:cNvCxnSpPr>
          <p:nvPr/>
        </p:nvCxnSpPr>
        <p:spPr bwMode="auto">
          <a:xfrm flipH="1">
            <a:off x="3441700" y="2011363"/>
            <a:ext cx="2239963" cy="509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968" name="AutoShape 17"/>
          <p:cNvCxnSpPr>
            <a:cxnSpLocks noChangeShapeType="1"/>
            <a:stCxn id="125958" idx="5"/>
            <a:endCxn id="125956" idx="0"/>
          </p:cNvCxnSpPr>
          <p:nvPr/>
        </p:nvCxnSpPr>
        <p:spPr bwMode="auto">
          <a:xfrm>
            <a:off x="6599238" y="2011363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969" name="AutoShape 18"/>
          <p:cNvCxnSpPr>
            <a:cxnSpLocks noChangeShapeType="1"/>
            <a:stCxn id="125962" idx="4"/>
            <a:endCxn id="125964" idx="1"/>
          </p:cNvCxnSpPr>
          <p:nvPr/>
        </p:nvCxnSpPr>
        <p:spPr bwMode="auto">
          <a:xfrm>
            <a:off x="2047875" y="2163763"/>
            <a:ext cx="328613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8675" name="Group 19"/>
          <p:cNvGrpSpPr>
            <a:grpSpLocks/>
          </p:cNvGrpSpPr>
          <p:nvPr/>
        </p:nvGrpSpPr>
        <p:grpSpPr bwMode="auto">
          <a:xfrm>
            <a:off x="1344613" y="3441700"/>
            <a:ext cx="7272337" cy="2994025"/>
            <a:chOff x="847" y="2168"/>
            <a:chExt cx="4581" cy="1886"/>
          </a:xfrm>
        </p:grpSpPr>
        <p:cxnSp>
          <p:nvCxnSpPr>
            <p:cNvPr id="125977" name="AutoShape 20"/>
            <p:cNvCxnSpPr>
              <a:cxnSpLocks noChangeShapeType="1"/>
              <a:stCxn id="125983" idx="3"/>
              <a:endCxn id="125995" idx="1"/>
            </p:cNvCxnSpPr>
            <p:nvPr/>
          </p:nvCxnSpPr>
          <p:spPr bwMode="auto">
            <a:xfrm flipV="1">
              <a:off x="1967" y="3097"/>
              <a:ext cx="2081" cy="23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978" name="AutoShape 21"/>
            <p:cNvCxnSpPr>
              <a:cxnSpLocks noChangeShapeType="1"/>
              <a:stCxn id="125983" idx="3"/>
              <a:endCxn id="126001" idx="1"/>
            </p:cNvCxnSpPr>
            <p:nvPr/>
          </p:nvCxnSpPr>
          <p:spPr bwMode="auto">
            <a:xfrm flipV="1">
              <a:off x="1967" y="2596"/>
              <a:ext cx="1600" cy="73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25979" name="Group 22"/>
            <p:cNvGrpSpPr>
              <a:grpSpLocks/>
            </p:cNvGrpSpPr>
            <p:nvPr/>
          </p:nvGrpSpPr>
          <p:grpSpPr bwMode="auto">
            <a:xfrm>
              <a:off x="3579" y="2168"/>
              <a:ext cx="1108" cy="856"/>
              <a:chOff x="4143" y="2128"/>
              <a:chExt cx="1108" cy="856"/>
            </a:xfrm>
          </p:grpSpPr>
          <p:sp>
            <p:nvSpPr>
              <p:cNvPr id="126001" name="AutoShape 23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R1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26002" name="Oval 24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03" name="Text Box 25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Length</a:t>
                </a:r>
              </a:p>
            </p:txBody>
          </p:sp>
          <p:sp>
            <p:nvSpPr>
              <p:cNvPr id="126004" name="Oval 26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05" name="Text Box 27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Mood</a:t>
                </a:r>
              </a:p>
            </p:txBody>
          </p:sp>
          <p:cxnSp>
            <p:nvCxnSpPr>
              <p:cNvPr id="126006" name="AutoShape 28"/>
              <p:cNvCxnSpPr>
                <a:cxnSpLocks noChangeShapeType="1"/>
                <a:stCxn id="126004" idx="5"/>
                <a:endCxn id="126002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5980" name="Group 29"/>
            <p:cNvGrpSpPr>
              <a:grpSpLocks/>
            </p:cNvGrpSpPr>
            <p:nvPr/>
          </p:nvGrpSpPr>
          <p:grpSpPr bwMode="auto">
            <a:xfrm>
              <a:off x="4060" y="2669"/>
              <a:ext cx="1108" cy="856"/>
              <a:chOff x="4143" y="2128"/>
              <a:chExt cx="1108" cy="856"/>
            </a:xfrm>
          </p:grpSpPr>
          <p:sp>
            <p:nvSpPr>
              <p:cNvPr id="125995" name="AutoShape 30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R2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25996" name="Oval 31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7" name="Text Box 32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Length</a:t>
                </a:r>
              </a:p>
            </p:txBody>
          </p:sp>
          <p:sp>
            <p:nvSpPr>
              <p:cNvPr id="125998" name="Oval 33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9" name="Text Box 34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Mood</a:t>
                </a:r>
              </a:p>
            </p:txBody>
          </p:sp>
          <p:cxnSp>
            <p:nvCxnSpPr>
              <p:cNvPr id="126000" name="AutoShape 35"/>
              <p:cNvCxnSpPr>
                <a:cxnSpLocks noChangeShapeType="1"/>
                <a:stCxn id="125998" idx="5"/>
                <a:endCxn id="125996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5981" name="Group 36"/>
            <p:cNvGrpSpPr>
              <a:grpSpLocks/>
            </p:cNvGrpSpPr>
            <p:nvPr/>
          </p:nvGrpSpPr>
          <p:grpSpPr bwMode="auto">
            <a:xfrm>
              <a:off x="4320" y="3198"/>
              <a:ext cx="1108" cy="856"/>
              <a:chOff x="4143" y="2128"/>
              <a:chExt cx="1108" cy="856"/>
            </a:xfrm>
          </p:grpSpPr>
          <p:sp>
            <p:nvSpPr>
              <p:cNvPr id="125989" name="AutoShape 37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R3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25990" name="Oval 38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1" name="Text Box 39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Length</a:t>
                </a:r>
              </a:p>
            </p:txBody>
          </p:sp>
          <p:sp>
            <p:nvSpPr>
              <p:cNvPr id="125992" name="Oval 40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3" name="Text Box 41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Mood</a:t>
                </a:r>
              </a:p>
            </p:txBody>
          </p:sp>
          <p:cxnSp>
            <p:nvCxnSpPr>
              <p:cNvPr id="125994" name="AutoShape 42"/>
              <p:cNvCxnSpPr>
                <a:cxnSpLocks noChangeShapeType="1"/>
                <a:stCxn id="125992" idx="5"/>
                <a:endCxn id="125990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5982" name="AutoShape 43"/>
            <p:cNvCxnSpPr>
              <a:cxnSpLocks noChangeShapeType="1"/>
              <a:stCxn id="125983" idx="3"/>
              <a:endCxn id="125992" idx="2"/>
            </p:cNvCxnSpPr>
            <p:nvPr/>
          </p:nvCxnSpPr>
          <p:spPr bwMode="auto">
            <a:xfrm>
              <a:off x="1967" y="3333"/>
              <a:ext cx="2392" cy="22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5983" name="AutoShape 44"/>
            <p:cNvSpPr>
              <a:spLocks noChangeArrowheads="1"/>
            </p:cNvSpPr>
            <p:nvPr/>
          </p:nvSpPr>
          <p:spPr bwMode="auto">
            <a:xfrm>
              <a:off x="847" y="2905"/>
              <a:ext cx="1108" cy="8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en-US" sz="1400" i="1">
                  <a:solidFill>
                    <a:srgbClr val="800080"/>
                  </a:solidFill>
                </a:rPr>
                <a:t>Paper </a:t>
              </a:r>
              <a:r>
                <a:rPr lang="en-US" sz="1400" u="sng"/>
                <a:t>P1</a:t>
              </a:r>
              <a:endParaRPr lang="en-US" i="1">
                <a:solidFill>
                  <a:srgbClr val="00FF99"/>
                </a:solidFill>
                <a:latin typeface="Tahoma" charset="0"/>
              </a:endParaRPr>
            </a:p>
          </p:txBody>
        </p:sp>
        <p:sp>
          <p:nvSpPr>
            <p:cNvPr id="125984" name="Oval 45"/>
            <p:cNvSpPr>
              <a:spLocks noChangeArrowheads="1"/>
            </p:cNvSpPr>
            <p:nvPr/>
          </p:nvSpPr>
          <p:spPr bwMode="auto">
            <a:xfrm>
              <a:off x="1371" y="3514"/>
              <a:ext cx="560" cy="207"/>
            </a:xfrm>
            <a:prstGeom prst="ellipse">
              <a:avLst/>
            </a:prstGeom>
            <a:solidFill>
              <a:srgbClr val="FF66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985" name="Text Box 46"/>
            <p:cNvSpPr txBox="1">
              <a:spLocks noChangeArrowheads="1"/>
            </p:cNvSpPr>
            <p:nvPr/>
          </p:nvSpPr>
          <p:spPr bwMode="auto">
            <a:xfrm>
              <a:off x="1373" y="3521"/>
              <a:ext cx="5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Accepted</a:t>
              </a:r>
            </a:p>
          </p:txBody>
        </p:sp>
        <p:sp>
          <p:nvSpPr>
            <p:cNvPr id="125986" name="Oval 47"/>
            <p:cNvSpPr>
              <a:spLocks noChangeArrowheads="1"/>
            </p:cNvSpPr>
            <p:nvPr/>
          </p:nvSpPr>
          <p:spPr bwMode="auto">
            <a:xfrm>
              <a:off x="886" y="3173"/>
              <a:ext cx="529" cy="188"/>
            </a:xfrm>
            <a:prstGeom prst="ellipse">
              <a:avLst/>
            </a:prstGeom>
            <a:solidFill>
              <a:srgbClr val="FF66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987" name="Text Box 48"/>
            <p:cNvSpPr txBox="1">
              <a:spLocks noChangeArrowheads="1"/>
            </p:cNvSpPr>
            <p:nvPr/>
          </p:nvSpPr>
          <p:spPr bwMode="auto">
            <a:xfrm>
              <a:off x="930" y="3180"/>
              <a:ext cx="4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Quality</a:t>
              </a:r>
            </a:p>
          </p:txBody>
        </p:sp>
        <p:cxnSp>
          <p:nvCxnSpPr>
            <p:cNvPr id="125988" name="AutoShape 49"/>
            <p:cNvCxnSpPr>
              <a:cxnSpLocks noChangeShapeType="1"/>
              <a:stCxn id="125986" idx="5"/>
              <a:endCxn id="125984" idx="0"/>
            </p:cNvCxnSpPr>
            <p:nvPr/>
          </p:nvCxnSpPr>
          <p:spPr bwMode="auto">
            <a:xfrm>
              <a:off x="1338" y="3333"/>
              <a:ext cx="31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8706" name="Group 50"/>
          <p:cNvGrpSpPr>
            <a:grpSpLocks/>
          </p:cNvGrpSpPr>
          <p:nvPr/>
        </p:nvGrpSpPr>
        <p:grpSpPr bwMode="auto">
          <a:xfrm>
            <a:off x="2614613" y="4017963"/>
            <a:ext cx="4338637" cy="1662112"/>
            <a:chOff x="1647" y="2531"/>
            <a:chExt cx="2733" cy="1047"/>
          </a:xfrm>
        </p:grpSpPr>
        <p:cxnSp>
          <p:nvCxnSpPr>
            <p:cNvPr id="125974" name="AutoShape 51"/>
            <p:cNvCxnSpPr>
              <a:cxnSpLocks noChangeShapeType="1"/>
              <a:stCxn id="126004" idx="2"/>
              <a:endCxn id="125984" idx="0"/>
            </p:cNvCxnSpPr>
            <p:nvPr/>
          </p:nvCxnSpPr>
          <p:spPr bwMode="auto">
            <a:xfrm rot="10800000" flipV="1">
              <a:off x="1651" y="2531"/>
              <a:ext cx="1967" cy="983"/>
            </a:xfrm>
            <a:prstGeom prst="curvedConnector2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975" name="AutoShape 52"/>
            <p:cNvCxnSpPr>
              <a:cxnSpLocks noChangeShapeType="1"/>
              <a:stCxn id="125998" idx="2"/>
              <a:endCxn id="125984" idx="0"/>
            </p:cNvCxnSpPr>
            <p:nvPr/>
          </p:nvCxnSpPr>
          <p:spPr bwMode="auto">
            <a:xfrm rot="10800000" flipV="1">
              <a:off x="1651" y="3032"/>
              <a:ext cx="2448" cy="482"/>
            </a:xfrm>
            <a:prstGeom prst="curvedConnector2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976" name="AutoShape 53"/>
            <p:cNvCxnSpPr>
              <a:cxnSpLocks noChangeShapeType="1"/>
              <a:endCxn id="125985" idx="0"/>
            </p:cNvCxnSpPr>
            <p:nvPr/>
          </p:nvCxnSpPr>
          <p:spPr bwMode="auto">
            <a:xfrm rot="10800000">
              <a:off x="1647" y="3521"/>
              <a:ext cx="2733" cy="57"/>
            </a:xfrm>
            <a:prstGeom prst="curvedConnector4">
              <a:avLst>
                <a:gd name="adj1" fmla="val 45005"/>
                <a:gd name="adj2" fmla="val 352630"/>
              </a:avLst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5972" name="Line 54"/>
          <p:cNvSpPr>
            <a:spLocks noChangeShapeType="1"/>
          </p:cNvSpPr>
          <p:nvPr/>
        </p:nvSpPr>
        <p:spPr bwMode="auto">
          <a:xfrm flipV="1">
            <a:off x="514350" y="3314700"/>
            <a:ext cx="2560638" cy="14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73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PRM: Aggregate Dependencies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906838" y="6010275"/>
            <a:ext cx="282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</a:rPr>
              <a:t>sum, min, max, </a:t>
            </a:r>
          </a:p>
          <a:p>
            <a:r>
              <a:rPr lang="en-US">
                <a:latin typeface="Tahoma" charset="0"/>
              </a:rPr>
              <a:t>avg, mode, count</a:t>
            </a:r>
            <a:endParaRPr lang="en-US"/>
          </a:p>
        </p:txBody>
      </p:sp>
      <p:sp>
        <p:nvSpPr>
          <p:cNvPr id="126979" name="Rectangle 4"/>
          <p:cNvSpPr>
            <a:spLocks noChangeAspect="1" noChangeArrowheads="1"/>
          </p:cNvSpPr>
          <p:nvPr/>
        </p:nvSpPr>
        <p:spPr bwMode="auto">
          <a:xfrm>
            <a:off x="1204913" y="10541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26980" name="Rectangle 5"/>
          <p:cNvSpPr>
            <a:spLocks noChangeAspect="1" noChangeArrowheads="1"/>
          </p:cNvSpPr>
          <p:nvPr/>
        </p:nvSpPr>
        <p:spPr bwMode="auto">
          <a:xfrm>
            <a:off x="5270500" y="1046163"/>
            <a:ext cx="2895600" cy="2154237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6981" name="Oval 6"/>
          <p:cNvSpPr>
            <a:spLocks noChangeArrowheads="1"/>
          </p:cNvSpPr>
          <p:nvPr/>
        </p:nvSpPr>
        <p:spPr bwMode="auto">
          <a:xfrm>
            <a:off x="6370638" y="2370138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982" name="Text Box 7"/>
          <p:cNvSpPr txBox="1">
            <a:spLocks noChangeArrowheads="1"/>
          </p:cNvSpPr>
          <p:nvPr/>
        </p:nvSpPr>
        <p:spPr bwMode="auto">
          <a:xfrm>
            <a:off x="6602413" y="24225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Length</a:t>
            </a:r>
          </a:p>
        </p:txBody>
      </p:sp>
      <p:sp>
        <p:nvSpPr>
          <p:cNvPr id="126983" name="Oval 8"/>
          <p:cNvSpPr>
            <a:spLocks noChangeArrowheads="1"/>
          </p:cNvSpPr>
          <p:nvPr/>
        </p:nvSpPr>
        <p:spPr bwMode="auto">
          <a:xfrm>
            <a:off x="5492750" y="1608138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984" name="Text Box 9"/>
          <p:cNvSpPr txBox="1">
            <a:spLocks noChangeArrowheads="1"/>
          </p:cNvSpPr>
          <p:nvPr/>
        </p:nvSpPr>
        <p:spPr bwMode="auto">
          <a:xfrm>
            <a:off x="5765800" y="16748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Mood</a:t>
            </a:r>
          </a:p>
        </p:txBody>
      </p:sp>
      <p:cxnSp>
        <p:nvCxnSpPr>
          <p:cNvPr id="126985" name="AutoShape 10"/>
          <p:cNvCxnSpPr>
            <a:cxnSpLocks noChangeAspect="1" noChangeShapeType="1"/>
            <a:stCxn id="126979" idx="3"/>
            <a:endCxn id="126980" idx="1"/>
          </p:cNvCxnSpPr>
          <p:nvPr/>
        </p:nvCxnSpPr>
        <p:spPr bwMode="auto">
          <a:xfrm>
            <a:off x="3910013" y="2120900"/>
            <a:ext cx="1322387" cy="3175"/>
          </a:xfrm>
          <a:prstGeom prst="bentConnector3">
            <a:avLst>
              <a:gd name="adj1" fmla="val 49940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6986" name="Text Box 11"/>
          <p:cNvSpPr txBox="1">
            <a:spLocks noChangeAspect="1" noChangeArrowheads="1"/>
          </p:cNvSpPr>
          <p:nvPr/>
        </p:nvSpPr>
        <p:spPr bwMode="auto">
          <a:xfrm>
            <a:off x="1295400" y="111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26987" name="Oval 12"/>
          <p:cNvSpPr>
            <a:spLocks noChangeArrowheads="1"/>
          </p:cNvSpPr>
          <p:nvPr/>
        </p:nvSpPr>
        <p:spPr bwMode="auto">
          <a:xfrm>
            <a:off x="1423988" y="1692275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988" name="Text Box 13"/>
          <p:cNvSpPr txBox="1">
            <a:spLocks noChangeAspect="1" noChangeArrowheads="1"/>
          </p:cNvSpPr>
          <p:nvPr/>
        </p:nvSpPr>
        <p:spPr bwMode="auto">
          <a:xfrm>
            <a:off x="1579563" y="17446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Quality</a:t>
            </a:r>
          </a:p>
        </p:txBody>
      </p:sp>
      <p:sp>
        <p:nvSpPr>
          <p:cNvPr id="126989" name="Oval 14"/>
          <p:cNvSpPr>
            <a:spLocks noChangeArrowheads="1"/>
          </p:cNvSpPr>
          <p:nvPr/>
        </p:nvSpPr>
        <p:spPr bwMode="auto">
          <a:xfrm>
            <a:off x="2155825" y="2454275"/>
            <a:ext cx="1506538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990" name="Text Box 15"/>
          <p:cNvSpPr txBox="1">
            <a:spLocks noChangeAspect="1" noChangeArrowheads="1"/>
          </p:cNvSpPr>
          <p:nvPr/>
        </p:nvSpPr>
        <p:spPr bwMode="auto">
          <a:xfrm>
            <a:off x="2303463" y="250031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Accepted</a:t>
            </a:r>
          </a:p>
        </p:txBody>
      </p:sp>
      <p:sp>
        <p:nvSpPr>
          <p:cNvPr id="126991" name="Text Box 16"/>
          <p:cNvSpPr txBox="1">
            <a:spLocks noChangeAspect="1" noChangeArrowheads="1"/>
          </p:cNvSpPr>
          <p:nvPr/>
        </p:nvSpPr>
        <p:spPr bwMode="auto">
          <a:xfrm>
            <a:off x="5394325" y="1120775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cxnSp>
        <p:nvCxnSpPr>
          <p:cNvPr id="126992" name="AutoShape 17"/>
          <p:cNvCxnSpPr>
            <a:cxnSpLocks noChangeShapeType="1"/>
            <a:stCxn id="126983" idx="3"/>
            <a:endCxn id="126989" idx="7"/>
          </p:cNvCxnSpPr>
          <p:nvPr/>
        </p:nvCxnSpPr>
        <p:spPr bwMode="auto">
          <a:xfrm flipH="1">
            <a:off x="3441700" y="2011363"/>
            <a:ext cx="2239963" cy="509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993" name="AutoShape 18"/>
          <p:cNvCxnSpPr>
            <a:cxnSpLocks noChangeShapeType="1"/>
            <a:stCxn id="126983" idx="5"/>
            <a:endCxn id="126981" idx="0"/>
          </p:cNvCxnSpPr>
          <p:nvPr/>
        </p:nvCxnSpPr>
        <p:spPr bwMode="auto">
          <a:xfrm>
            <a:off x="6599238" y="2011363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994" name="AutoShape 19"/>
          <p:cNvCxnSpPr>
            <a:cxnSpLocks noChangeShapeType="1"/>
            <a:stCxn id="126987" idx="4"/>
            <a:endCxn id="126989" idx="1"/>
          </p:cNvCxnSpPr>
          <p:nvPr/>
        </p:nvCxnSpPr>
        <p:spPr bwMode="auto">
          <a:xfrm>
            <a:off x="2047875" y="2163763"/>
            <a:ext cx="328613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26995" name="Group 20"/>
          <p:cNvGrpSpPr>
            <a:grpSpLocks/>
          </p:cNvGrpSpPr>
          <p:nvPr/>
        </p:nvGrpSpPr>
        <p:grpSpPr bwMode="auto">
          <a:xfrm>
            <a:off x="1344613" y="3441700"/>
            <a:ext cx="7272337" cy="2994025"/>
            <a:chOff x="847" y="2168"/>
            <a:chExt cx="4581" cy="1886"/>
          </a:xfrm>
        </p:grpSpPr>
        <p:cxnSp>
          <p:nvCxnSpPr>
            <p:cNvPr id="127045" name="AutoShape 21"/>
            <p:cNvCxnSpPr>
              <a:cxnSpLocks noChangeShapeType="1"/>
              <a:stCxn id="127051" idx="3"/>
              <a:endCxn id="127063" idx="1"/>
            </p:cNvCxnSpPr>
            <p:nvPr/>
          </p:nvCxnSpPr>
          <p:spPr bwMode="auto">
            <a:xfrm flipV="1">
              <a:off x="1967" y="3097"/>
              <a:ext cx="2081" cy="23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046" name="AutoShape 22"/>
            <p:cNvCxnSpPr>
              <a:cxnSpLocks noChangeShapeType="1"/>
              <a:stCxn id="127051" idx="3"/>
              <a:endCxn id="127069" idx="1"/>
            </p:cNvCxnSpPr>
            <p:nvPr/>
          </p:nvCxnSpPr>
          <p:spPr bwMode="auto">
            <a:xfrm flipV="1">
              <a:off x="1967" y="2596"/>
              <a:ext cx="1600" cy="73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27047" name="Group 23"/>
            <p:cNvGrpSpPr>
              <a:grpSpLocks/>
            </p:cNvGrpSpPr>
            <p:nvPr/>
          </p:nvGrpSpPr>
          <p:grpSpPr bwMode="auto">
            <a:xfrm>
              <a:off x="3579" y="2168"/>
              <a:ext cx="1108" cy="856"/>
              <a:chOff x="4143" y="2128"/>
              <a:chExt cx="1108" cy="856"/>
            </a:xfrm>
          </p:grpSpPr>
          <p:sp>
            <p:nvSpPr>
              <p:cNvPr id="127069" name="AutoShape 24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R1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27070" name="Oval 25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71" name="Text Box 26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Length</a:t>
                </a:r>
              </a:p>
            </p:txBody>
          </p:sp>
          <p:sp>
            <p:nvSpPr>
              <p:cNvPr id="127072" name="Oval 27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73" name="Text Box 28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Mood</a:t>
                </a:r>
              </a:p>
            </p:txBody>
          </p:sp>
          <p:cxnSp>
            <p:nvCxnSpPr>
              <p:cNvPr id="127074" name="AutoShape 29"/>
              <p:cNvCxnSpPr>
                <a:cxnSpLocks noChangeShapeType="1"/>
                <a:stCxn id="127072" idx="5"/>
                <a:endCxn id="127070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7048" name="Group 30"/>
            <p:cNvGrpSpPr>
              <a:grpSpLocks/>
            </p:cNvGrpSpPr>
            <p:nvPr/>
          </p:nvGrpSpPr>
          <p:grpSpPr bwMode="auto">
            <a:xfrm>
              <a:off x="4060" y="2669"/>
              <a:ext cx="1108" cy="856"/>
              <a:chOff x="4143" y="2128"/>
              <a:chExt cx="1108" cy="856"/>
            </a:xfrm>
          </p:grpSpPr>
          <p:sp>
            <p:nvSpPr>
              <p:cNvPr id="127063" name="AutoShape 31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R2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27064" name="Oval 32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65" name="Text Box 33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Length</a:t>
                </a:r>
              </a:p>
            </p:txBody>
          </p:sp>
          <p:sp>
            <p:nvSpPr>
              <p:cNvPr id="127066" name="Oval 34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67" name="Text Box 35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Mood</a:t>
                </a:r>
              </a:p>
            </p:txBody>
          </p:sp>
          <p:cxnSp>
            <p:nvCxnSpPr>
              <p:cNvPr id="127068" name="AutoShape 36"/>
              <p:cNvCxnSpPr>
                <a:cxnSpLocks noChangeShapeType="1"/>
                <a:stCxn id="127066" idx="5"/>
                <a:endCxn id="127064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7049" name="Group 37"/>
            <p:cNvGrpSpPr>
              <a:grpSpLocks/>
            </p:cNvGrpSpPr>
            <p:nvPr/>
          </p:nvGrpSpPr>
          <p:grpSpPr bwMode="auto">
            <a:xfrm>
              <a:off x="4320" y="3198"/>
              <a:ext cx="1108" cy="856"/>
              <a:chOff x="4143" y="2128"/>
              <a:chExt cx="1108" cy="856"/>
            </a:xfrm>
          </p:grpSpPr>
          <p:sp>
            <p:nvSpPr>
              <p:cNvPr id="127057" name="AutoShape 38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R3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27058" name="Oval 39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59" name="Text Box 40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Length</a:t>
                </a:r>
              </a:p>
            </p:txBody>
          </p:sp>
          <p:sp>
            <p:nvSpPr>
              <p:cNvPr id="127060" name="Oval 41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61" name="Text Box 42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Mood</a:t>
                </a:r>
              </a:p>
            </p:txBody>
          </p:sp>
          <p:cxnSp>
            <p:nvCxnSpPr>
              <p:cNvPr id="127062" name="AutoShape 43"/>
              <p:cNvCxnSpPr>
                <a:cxnSpLocks noChangeShapeType="1"/>
                <a:stCxn id="127060" idx="5"/>
                <a:endCxn id="127058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7050" name="AutoShape 44"/>
            <p:cNvCxnSpPr>
              <a:cxnSpLocks noChangeShapeType="1"/>
              <a:stCxn id="127051" idx="3"/>
              <a:endCxn id="127060" idx="2"/>
            </p:cNvCxnSpPr>
            <p:nvPr/>
          </p:nvCxnSpPr>
          <p:spPr bwMode="auto">
            <a:xfrm>
              <a:off x="1967" y="3333"/>
              <a:ext cx="2392" cy="22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7051" name="AutoShape 45"/>
            <p:cNvSpPr>
              <a:spLocks noChangeArrowheads="1"/>
            </p:cNvSpPr>
            <p:nvPr/>
          </p:nvSpPr>
          <p:spPr bwMode="auto">
            <a:xfrm>
              <a:off x="847" y="2905"/>
              <a:ext cx="1108" cy="8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en-US" sz="1400" i="1">
                  <a:solidFill>
                    <a:srgbClr val="800080"/>
                  </a:solidFill>
                </a:rPr>
                <a:t>Paper </a:t>
              </a:r>
              <a:r>
                <a:rPr lang="en-US" sz="1400" u="sng"/>
                <a:t>P1</a:t>
              </a:r>
              <a:endParaRPr lang="en-US" i="1">
                <a:solidFill>
                  <a:srgbClr val="00FF99"/>
                </a:solidFill>
                <a:latin typeface="Tahoma" charset="0"/>
              </a:endParaRPr>
            </a:p>
          </p:txBody>
        </p:sp>
        <p:sp>
          <p:nvSpPr>
            <p:cNvPr id="127052" name="Oval 46"/>
            <p:cNvSpPr>
              <a:spLocks noChangeArrowheads="1"/>
            </p:cNvSpPr>
            <p:nvPr/>
          </p:nvSpPr>
          <p:spPr bwMode="auto">
            <a:xfrm>
              <a:off x="1371" y="3514"/>
              <a:ext cx="560" cy="207"/>
            </a:xfrm>
            <a:prstGeom prst="ellipse">
              <a:avLst/>
            </a:prstGeom>
            <a:solidFill>
              <a:srgbClr val="FF66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053" name="Text Box 47"/>
            <p:cNvSpPr txBox="1">
              <a:spLocks noChangeArrowheads="1"/>
            </p:cNvSpPr>
            <p:nvPr/>
          </p:nvSpPr>
          <p:spPr bwMode="auto">
            <a:xfrm>
              <a:off x="1373" y="3521"/>
              <a:ext cx="5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Accepted</a:t>
              </a:r>
            </a:p>
          </p:txBody>
        </p:sp>
        <p:sp>
          <p:nvSpPr>
            <p:cNvPr id="127054" name="Oval 48"/>
            <p:cNvSpPr>
              <a:spLocks noChangeArrowheads="1"/>
            </p:cNvSpPr>
            <p:nvPr/>
          </p:nvSpPr>
          <p:spPr bwMode="auto">
            <a:xfrm>
              <a:off x="886" y="3173"/>
              <a:ext cx="529" cy="188"/>
            </a:xfrm>
            <a:prstGeom prst="ellipse">
              <a:avLst/>
            </a:prstGeom>
            <a:solidFill>
              <a:srgbClr val="FF66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055" name="Text Box 49"/>
            <p:cNvSpPr txBox="1">
              <a:spLocks noChangeArrowheads="1"/>
            </p:cNvSpPr>
            <p:nvPr/>
          </p:nvSpPr>
          <p:spPr bwMode="auto">
            <a:xfrm>
              <a:off x="930" y="3180"/>
              <a:ext cx="4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Quality</a:t>
              </a:r>
            </a:p>
          </p:txBody>
        </p:sp>
        <p:cxnSp>
          <p:nvCxnSpPr>
            <p:cNvPr id="127056" name="AutoShape 50"/>
            <p:cNvCxnSpPr>
              <a:cxnSpLocks noChangeShapeType="1"/>
              <a:stCxn id="127054" idx="5"/>
              <a:endCxn id="127052" idx="0"/>
            </p:cNvCxnSpPr>
            <p:nvPr/>
          </p:nvCxnSpPr>
          <p:spPr bwMode="auto">
            <a:xfrm>
              <a:off x="1338" y="3333"/>
              <a:ext cx="31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6996" name="Line 51"/>
          <p:cNvSpPr>
            <a:spLocks noChangeShapeType="1"/>
          </p:cNvSpPr>
          <p:nvPr/>
        </p:nvSpPr>
        <p:spPr bwMode="auto">
          <a:xfrm flipV="1">
            <a:off x="514350" y="3314700"/>
            <a:ext cx="2560638" cy="14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6997" name="AutoShape 52"/>
          <p:cNvCxnSpPr>
            <a:cxnSpLocks noChangeShapeType="1"/>
            <a:stCxn id="127060" idx="2"/>
            <a:endCxn id="127000" idx="1"/>
          </p:cNvCxnSpPr>
          <p:nvPr/>
        </p:nvCxnSpPr>
        <p:spPr bwMode="auto">
          <a:xfrm rot="10800000" flipV="1">
            <a:off x="4559300" y="5653088"/>
            <a:ext cx="2360613" cy="63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998" name="AutoShape 53"/>
          <p:cNvCxnSpPr>
            <a:cxnSpLocks noChangeShapeType="1"/>
            <a:stCxn id="127066" idx="2"/>
            <a:endCxn id="127000" idx="1"/>
          </p:cNvCxnSpPr>
          <p:nvPr/>
        </p:nvCxnSpPr>
        <p:spPr bwMode="auto">
          <a:xfrm rot="10800000" flipV="1">
            <a:off x="4559300" y="4813300"/>
            <a:ext cx="1947863" cy="8461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999" name="AutoShape 54"/>
          <p:cNvCxnSpPr>
            <a:cxnSpLocks noChangeShapeType="1"/>
            <a:stCxn id="127072" idx="1"/>
            <a:endCxn id="127000" idx="1"/>
          </p:cNvCxnSpPr>
          <p:nvPr/>
        </p:nvCxnSpPr>
        <p:spPr bwMode="auto">
          <a:xfrm rot="-5400000" flipH="1" flipV="1">
            <a:off x="4339432" y="4133056"/>
            <a:ext cx="1746250" cy="1306513"/>
          </a:xfrm>
          <a:prstGeom prst="curvedConnector4">
            <a:avLst>
              <a:gd name="adj1" fmla="val -13083"/>
              <a:gd name="adj2" fmla="val 54704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7000" name="AutoShape 55"/>
          <p:cNvSpPr>
            <a:spLocks noChangeArrowheads="1"/>
          </p:cNvSpPr>
          <p:nvPr/>
        </p:nvSpPr>
        <p:spPr bwMode="auto">
          <a:xfrm flipH="1">
            <a:off x="3127375" y="5475288"/>
            <a:ext cx="1431925" cy="368300"/>
          </a:xfrm>
          <a:prstGeom prst="rightArrowCallout">
            <a:avLst>
              <a:gd name="adj1" fmla="val 33981"/>
              <a:gd name="adj2" fmla="val 39106"/>
              <a:gd name="adj3" fmla="val 44675"/>
              <a:gd name="adj4" fmla="val 66667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mode</a:t>
            </a:r>
          </a:p>
        </p:txBody>
      </p:sp>
      <p:sp>
        <p:nvSpPr>
          <p:cNvPr id="127001" name="AutoShape 56"/>
          <p:cNvSpPr>
            <a:spLocks noChangeArrowheads="1"/>
          </p:cNvSpPr>
          <p:nvPr/>
        </p:nvSpPr>
        <p:spPr bwMode="auto">
          <a:xfrm>
            <a:off x="2547938" y="3232150"/>
            <a:ext cx="2481262" cy="1860550"/>
          </a:xfrm>
          <a:prstGeom prst="wedgeRoundRectCallout">
            <a:avLst>
              <a:gd name="adj1" fmla="val -25625"/>
              <a:gd name="adj2" fmla="val 79694"/>
              <a:gd name="adj3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200" i="1">
              <a:latin typeface="Tahoma" charset="0"/>
            </a:endParaRPr>
          </a:p>
        </p:txBody>
      </p:sp>
      <p:sp>
        <p:nvSpPr>
          <p:cNvPr id="127002" name="Rectangle 57"/>
          <p:cNvSpPr>
            <a:spLocks noChangeArrowheads="1"/>
          </p:cNvSpPr>
          <p:nvPr/>
        </p:nvSpPr>
        <p:spPr bwMode="auto">
          <a:xfrm>
            <a:off x="4543425" y="475297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127003" name="Rectangle 58"/>
          <p:cNvSpPr>
            <a:spLocks noChangeArrowheads="1"/>
          </p:cNvSpPr>
          <p:nvPr/>
        </p:nvSpPr>
        <p:spPr bwMode="auto">
          <a:xfrm>
            <a:off x="4459288" y="475297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27004" name="Rectangle 59"/>
          <p:cNvSpPr>
            <a:spLocks noChangeArrowheads="1"/>
          </p:cNvSpPr>
          <p:nvPr/>
        </p:nvSpPr>
        <p:spPr bwMode="auto">
          <a:xfrm>
            <a:off x="4308475" y="475297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27005" name="Rectangle 60"/>
          <p:cNvSpPr>
            <a:spLocks noChangeArrowheads="1"/>
          </p:cNvSpPr>
          <p:nvPr/>
        </p:nvSpPr>
        <p:spPr bwMode="auto">
          <a:xfrm>
            <a:off x="3868738" y="4752975"/>
            <a:ext cx="14128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127006" name="Rectangle 61"/>
          <p:cNvSpPr>
            <a:spLocks noChangeArrowheads="1"/>
          </p:cNvSpPr>
          <p:nvPr/>
        </p:nvSpPr>
        <p:spPr bwMode="auto">
          <a:xfrm>
            <a:off x="3784600" y="475297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27007" name="Rectangle 62"/>
          <p:cNvSpPr>
            <a:spLocks noChangeArrowheads="1"/>
          </p:cNvSpPr>
          <p:nvPr/>
        </p:nvSpPr>
        <p:spPr bwMode="auto">
          <a:xfrm>
            <a:off x="3633788" y="4752975"/>
            <a:ext cx="14128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27008" name="Rectangle 63"/>
          <p:cNvSpPr>
            <a:spLocks noChangeArrowheads="1"/>
          </p:cNvSpPr>
          <p:nvPr/>
        </p:nvSpPr>
        <p:spPr bwMode="auto">
          <a:xfrm>
            <a:off x="4556125" y="439102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127009" name="Rectangle 64"/>
          <p:cNvSpPr>
            <a:spLocks noChangeArrowheads="1"/>
          </p:cNvSpPr>
          <p:nvPr/>
        </p:nvSpPr>
        <p:spPr bwMode="auto">
          <a:xfrm>
            <a:off x="4471988" y="439102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27010" name="Rectangle 65"/>
          <p:cNvSpPr>
            <a:spLocks noChangeArrowheads="1"/>
          </p:cNvSpPr>
          <p:nvPr/>
        </p:nvSpPr>
        <p:spPr bwMode="auto">
          <a:xfrm>
            <a:off x="4321175" y="439102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27011" name="Rectangle 66"/>
          <p:cNvSpPr>
            <a:spLocks noChangeArrowheads="1"/>
          </p:cNvSpPr>
          <p:nvPr/>
        </p:nvSpPr>
        <p:spPr bwMode="auto">
          <a:xfrm>
            <a:off x="3867150" y="439102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127012" name="Rectangle 67"/>
          <p:cNvSpPr>
            <a:spLocks noChangeArrowheads="1"/>
          </p:cNvSpPr>
          <p:nvPr/>
        </p:nvSpPr>
        <p:spPr bwMode="auto">
          <a:xfrm>
            <a:off x="3781425" y="439102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27013" name="Rectangle 68"/>
          <p:cNvSpPr>
            <a:spLocks noChangeArrowheads="1"/>
          </p:cNvSpPr>
          <p:nvPr/>
        </p:nvSpPr>
        <p:spPr bwMode="auto">
          <a:xfrm>
            <a:off x="3632200" y="439102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27014" name="Rectangle 69"/>
          <p:cNvSpPr>
            <a:spLocks noChangeArrowheads="1"/>
          </p:cNvSpPr>
          <p:nvPr/>
        </p:nvSpPr>
        <p:spPr bwMode="auto">
          <a:xfrm>
            <a:off x="4546600" y="402748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127015" name="Rectangle 70"/>
          <p:cNvSpPr>
            <a:spLocks noChangeArrowheads="1"/>
          </p:cNvSpPr>
          <p:nvPr/>
        </p:nvSpPr>
        <p:spPr bwMode="auto">
          <a:xfrm>
            <a:off x="4460875" y="402748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27016" name="Rectangle 71"/>
          <p:cNvSpPr>
            <a:spLocks noChangeArrowheads="1"/>
          </p:cNvSpPr>
          <p:nvPr/>
        </p:nvSpPr>
        <p:spPr bwMode="auto">
          <a:xfrm>
            <a:off x="4310063" y="4027488"/>
            <a:ext cx="14128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27017" name="Rectangle 72"/>
          <p:cNvSpPr>
            <a:spLocks noChangeArrowheads="1"/>
          </p:cNvSpPr>
          <p:nvPr/>
        </p:nvSpPr>
        <p:spPr bwMode="auto">
          <a:xfrm>
            <a:off x="3876675" y="402748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27018" name="Rectangle 73"/>
          <p:cNvSpPr>
            <a:spLocks noChangeArrowheads="1"/>
          </p:cNvSpPr>
          <p:nvPr/>
        </p:nvSpPr>
        <p:spPr bwMode="auto">
          <a:xfrm>
            <a:off x="3792538" y="402748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27019" name="Rectangle 74"/>
          <p:cNvSpPr>
            <a:spLocks noChangeArrowheads="1"/>
          </p:cNvSpPr>
          <p:nvPr/>
        </p:nvSpPr>
        <p:spPr bwMode="auto">
          <a:xfrm>
            <a:off x="3641725" y="402748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27020" name="Rectangle 75"/>
          <p:cNvSpPr>
            <a:spLocks noChangeArrowheads="1"/>
          </p:cNvSpPr>
          <p:nvPr/>
        </p:nvSpPr>
        <p:spPr bwMode="auto">
          <a:xfrm>
            <a:off x="4543425" y="366553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127021" name="Rectangle 76"/>
          <p:cNvSpPr>
            <a:spLocks noChangeArrowheads="1"/>
          </p:cNvSpPr>
          <p:nvPr/>
        </p:nvSpPr>
        <p:spPr bwMode="auto">
          <a:xfrm>
            <a:off x="4459288" y="366553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27022" name="Rectangle 77"/>
          <p:cNvSpPr>
            <a:spLocks noChangeArrowheads="1"/>
          </p:cNvSpPr>
          <p:nvPr/>
        </p:nvSpPr>
        <p:spPr bwMode="auto">
          <a:xfrm>
            <a:off x="4308475" y="366553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27023" name="Rectangle 78"/>
          <p:cNvSpPr>
            <a:spLocks noChangeArrowheads="1"/>
          </p:cNvSpPr>
          <p:nvPr/>
        </p:nvSpPr>
        <p:spPr bwMode="auto">
          <a:xfrm>
            <a:off x="3867150" y="366553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27024" name="Rectangle 79"/>
          <p:cNvSpPr>
            <a:spLocks noChangeArrowheads="1"/>
          </p:cNvSpPr>
          <p:nvPr/>
        </p:nvSpPr>
        <p:spPr bwMode="auto">
          <a:xfrm>
            <a:off x="3781425" y="366553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27025" name="Rectangle 80"/>
          <p:cNvSpPr>
            <a:spLocks noChangeArrowheads="1"/>
          </p:cNvSpPr>
          <p:nvPr/>
        </p:nvSpPr>
        <p:spPr bwMode="auto">
          <a:xfrm>
            <a:off x="3632200" y="366553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27026" name="Rectangle 81"/>
          <p:cNvSpPr>
            <a:spLocks noChangeArrowheads="1"/>
          </p:cNvSpPr>
          <p:nvPr/>
        </p:nvSpPr>
        <p:spPr bwMode="auto">
          <a:xfrm>
            <a:off x="2943225" y="475297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27027" name="Rectangle 82"/>
          <p:cNvSpPr>
            <a:spLocks noChangeArrowheads="1"/>
          </p:cNvSpPr>
          <p:nvPr/>
        </p:nvSpPr>
        <p:spPr bwMode="auto">
          <a:xfrm>
            <a:off x="2914650" y="439102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27028" name="Rectangle 83"/>
          <p:cNvSpPr>
            <a:spLocks noChangeArrowheads="1"/>
          </p:cNvSpPr>
          <p:nvPr/>
        </p:nvSpPr>
        <p:spPr bwMode="auto">
          <a:xfrm>
            <a:off x="2973388" y="402748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27029" name="Rectangle 84"/>
          <p:cNvSpPr>
            <a:spLocks noChangeArrowheads="1"/>
          </p:cNvSpPr>
          <p:nvPr/>
        </p:nvSpPr>
        <p:spPr bwMode="auto">
          <a:xfrm>
            <a:off x="2943225" y="366553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27030" name="Rectangle 85"/>
          <p:cNvSpPr>
            <a:spLocks noChangeArrowheads="1"/>
          </p:cNvSpPr>
          <p:nvPr/>
        </p:nvSpPr>
        <p:spPr bwMode="auto">
          <a:xfrm>
            <a:off x="2844800" y="333692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27031" name="Rectangle 86"/>
          <p:cNvSpPr>
            <a:spLocks noChangeArrowheads="1"/>
          </p:cNvSpPr>
          <p:nvPr/>
        </p:nvSpPr>
        <p:spPr bwMode="auto">
          <a:xfrm>
            <a:off x="3060700" y="4752975"/>
            <a:ext cx="8413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t</a:t>
            </a:r>
            <a:endParaRPr lang="en-US" sz="2000"/>
          </a:p>
        </p:txBody>
      </p:sp>
      <p:sp>
        <p:nvSpPr>
          <p:cNvPr id="127032" name="Rectangle 87"/>
          <p:cNvSpPr>
            <a:spLocks noChangeArrowheads="1"/>
          </p:cNvSpPr>
          <p:nvPr/>
        </p:nvSpPr>
        <p:spPr bwMode="auto">
          <a:xfrm>
            <a:off x="2835275" y="4752975"/>
            <a:ext cx="8413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t</a:t>
            </a:r>
            <a:endParaRPr lang="en-US" sz="2000"/>
          </a:p>
        </p:txBody>
      </p:sp>
      <p:sp>
        <p:nvSpPr>
          <p:cNvPr id="127033" name="Rectangle 88"/>
          <p:cNvSpPr>
            <a:spLocks noChangeArrowheads="1"/>
          </p:cNvSpPr>
          <p:nvPr/>
        </p:nvSpPr>
        <p:spPr bwMode="auto">
          <a:xfrm>
            <a:off x="3074988" y="4391025"/>
            <a:ext cx="8413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f</a:t>
            </a:r>
            <a:endParaRPr lang="en-US" sz="2000"/>
          </a:p>
        </p:txBody>
      </p:sp>
      <p:sp>
        <p:nvSpPr>
          <p:cNvPr id="127034" name="Rectangle 89"/>
          <p:cNvSpPr>
            <a:spLocks noChangeArrowheads="1"/>
          </p:cNvSpPr>
          <p:nvPr/>
        </p:nvSpPr>
        <p:spPr bwMode="auto">
          <a:xfrm>
            <a:off x="2806700" y="4391025"/>
            <a:ext cx="8413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t</a:t>
            </a:r>
            <a:endParaRPr lang="en-US" sz="2000"/>
          </a:p>
        </p:txBody>
      </p:sp>
      <p:sp>
        <p:nvSpPr>
          <p:cNvPr id="127035" name="Rectangle 90"/>
          <p:cNvSpPr>
            <a:spLocks noChangeArrowheads="1"/>
          </p:cNvSpPr>
          <p:nvPr/>
        </p:nvSpPr>
        <p:spPr bwMode="auto">
          <a:xfrm>
            <a:off x="3090863" y="4027488"/>
            <a:ext cx="8413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t</a:t>
            </a:r>
            <a:endParaRPr lang="en-US" sz="2000"/>
          </a:p>
        </p:txBody>
      </p:sp>
      <p:sp>
        <p:nvSpPr>
          <p:cNvPr id="127036" name="Rectangle 91"/>
          <p:cNvSpPr>
            <a:spLocks noChangeArrowheads="1"/>
          </p:cNvSpPr>
          <p:nvPr/>
        </p:nvSpPr>
        <p:spPr bwMode="auto">
          <a:xfrm>
            <a:off x="2849563" y="4027488"/>
            <a:ext cx="8413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f</a:t>
            </a:r>
            <a:endParaRPr lang="en-US" sz="2000"/>
          </a:p>
        </p:txBody>
      </p:sp>
      <p:sp>
        <p:nvSpPr>
          <p:cNvPr id="127037" name="Rectangle 92"/>
          <p:cNvSpPr>
            <a:spLocks noChangeArrowheads="1"/>
          </p:cNvSpPr>
          <p:nvPr/>
        </p:nvSpPr>
        <p:spPr bwMode="auto">
          <a:xfrm>
            <a:off x="3103563" y="3665538"/>
            <a:ext cx="8413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f</a:t>
            </a:r>
            <a:endParaRPr lang="en-US" sz="2000"/>
          </a:p>
        </p:txBody>
      </p:sp>
      <p:sp>
        <p:nvSpPr>
          <p:cNvPr id="127038" name="Rectangle 93"/>
          <p:cNvSpPr>
            <a:spLocks noChangeArrowheads="1"/>
          </p:cNvSpPr>
          <p:nvPr/>
        </p:nvSpPr>
        <p:spPr bwMode="auto">
          <a:xfrm>
            <a:off x="2819400" y="3665538"/>
            <a:ext cx="8413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f</a:t>
            </a:r>
            <a:endParaRPr lang="en-US" sz="2000"/>
          </a:p>
        </p:txBody>
      </p:sp>
      <p:sp>
        <p:nvSpPr>
          <p:cNvPr id="127039" name="Rectangle 94"/>
          <p:cNvSpPr>
            <a:spLocks noChangeArrowheads="1"/>
          </p:cNvSpPr>
          <p:nvPr/>
        </p:nvSpPr>
        <p:spPr bwMode="auto">
          <a:xfrm>
            <a:off x="3557588" y="3309938"/>
            <a:ext cx="1281112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P(A | Q, M)</a:t>
            </a:r>
            <a:endParaRPr lang="en-US" sz="2000"/>
          </a:p>
        </p:txBody>
      </p:sp>
      <p:sp>
        <p:nvSpPr>
          <p:cNvPr id="127040" name="Rectangle 95"/>
          <p:cNvSpPr>
            <a:spLocks noChangeArrowheads="1"/>
          </p:cNvSpPr>
          <p:nvPr/>
        </p:nvSpPr>
        <p:spPr bwMode="auto">
          <a:xfrm>
            <a:off x="2897188" y="3336925"/>
            <a:ext cx="28098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 M</a:t>
            </a:r>
            <a:endParaRPr lang="en-US" sz="2000"/>
          </a:p>
        </p:txBody>
      </p:sp>
      <p:sp>
        <p:nvSpPr>
          <p:cNvPr id="127041" name="Rectangle 96"/>
          <p:cNvSpPr>
            <a:spLocks noChangeArrowheads="1"/>
          </p:cNvSpPr>
          <p:nvPr/>
        </p:nvSpPr>
        <p:spPr bwMode="auto">
          <a:xfrm>
            <a:off x="2628900" y="3336925"/>
            <a:ext cx="19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Q</a:t>
            </a:r>
            <a:endParaRPr lang="en-US" sz="2000"/>
          </a:p>
        </p:txBody>
      </p:sp>
      <p:sp>
        <p:nvSpPr>
          <p:cNvPr id="127042" name="Line 97"/>
          <p:cNvSpPr>
            <a:spLocks noChangeShapeType="1"/>
          </p:cNvSpPr>
          <p:nvPr/>
        </p:nvSpPr>
        <p:spPr bwMode="auto">
          <a:xfrm>
            <a:off x="3398838" y="3384550"/>
            <a:ext cx="0" cy="167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043" name="Line 98"/>
          <p:cNvSpPr>
            <a:spLocks noChangeShapeType="1"/>
          </p:cNvSpPr>
          <p:nvPr/>
        </p:nvSpPr>
        <p:spPr bwMode="auto">
          <a:xfrm>
            <a:off x="2541588" y="3624263"/>
            <a:ext cx="245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044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PRM: Aggregate Dependencies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with AU Semantics</a:t>
            </a:r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914400" y="5181600"/>
          <a:ext cx="76771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1" name="Equation" r:id="rId4" imgW="2908300" imgH="342900" progId="Equation.3">
                  <p:embed/>
                </p:oleObj>
              </mc:Choice>
              <mc:Fallback>
                <p:oleObj name="Equation" r:id="rId4" imgW="29083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76771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2743200" y="5965825"/>
            <a:ext cx="2601913" cy="471488"/>
            <a:chOff x="1728" y="3293"/>
            <a:chExt cx="1707" cy="377"/>
          </a:xfrm>
        </p:grpSpPr>
        <p:sp>
          <p:nvSpPr>
            <p:cNvPr id="128047" name="Text Box 5"/>
            <p:cNvSpPr txBox="1">
              <a:spLocks noChangeArrowheads="1"/>
            </p:cNvSpPr>
            <p:nvPr/>
          </p:nvSpPr>
          <p:spPr bwMode="auto">
            <a:xfrm>
              <a:off x="2473" y="3353"/>
              <a:ext cx="962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Arial " charset="0"/>
                </a:rPr>
                <a:t>Attributes</a:t>
              </a:r>
            </a:p>
          </p:txBody>
        </p:sp>
        <p:sp>
          <p:nvSpPr>
            <p:cNvPr id="128048" name="Text Box 6"/>
            <p:cNvSpPr txBox="1">
              <a:spLocks noChangeArrowheads="1"/>
            </p:cNvSpPr>
            <p:nvPr/>
          </p:nvSpPr>
          <p:spPr bwMode="auto">
            <a:xfrm>
              <a:off x="1728" y="3348"/>
              <a:ext cx="75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Arial " charset="0"/>
                </a:rPr>
                <a:t>Objects</a:t>
              </a:r>
            </a:p>
          </p:txBody>
        </p:sp>
        <p:sp>
          <p:nvSpPr>
            <p:cNvPr id="128049" name="Line 7"/>
            <p:cNvSpPr>
              <a:spLocks noChangeShapeType="1"/>
            </p:cNvSpPr>
            <p:nvPr/>
          </p:nvSpPr>
          <p:spPr bwMode="auto">
            <a:xfrm flipV="1">
              <a:off x="2064" y="3293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8050" name="Line 8"/>
            <p:cNvSpPr>
              <a:spLocks noChangeShapeType="1"/>
            </p:cNvSpPr>
            <p:nvPr/>
          </p:nvSpPr>
          <p:spPr bwMode="auto">
            <a:xfrm flipH="1" flipV="1">
              <a:off x="2640" y="3293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8005" name="Text Box 9"/>
          <p:cNvSpPr txBox="1">
            <a:spLocks noChangeArrowheads="1"/>
          </p:cNvSpPr>
          <p:nvPr/>
        </p:nvSpPr>
        <p:spPr bwMode="auto">
          <a:xfrm>
            <a:off x="1192213" y="4386263"/>
            <a:ext cx="63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" charset="0"/>
              </a:rPr>
              <a:t>probability distribution over completions I:</a:t>
            </a:r>
          </a:p>
        </p:txBody>
      </p:sp>
      <p:sp>
        <p:nvSpPr>
          <p:cNvPr id="128006" name="Text Box 10"/>
          <p:cNvSpPr txBox="1">
            <a:spLocks noChangeArrowheads="1"/>
          </p:cNvSpPr>
          <p:nvPr/>
        </p:nvSpPr>
        <p:spPr bwMode="auto">
          <a:xfrm>
            <a:off x="2066925" y="3459163"/>
            <a:ext cx="80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" charset="0"/>
              </a:rPr>
              <a:t>PRM</a:t>
            </a:r>
          </a:p>
        </p:txBody>
      </p:sp>
      <p:sp>
        <p:nvSpPr>
          <p:cNvPr id="128007" name="Text Box 11"/>
          <p:cNvSpPr txBox="1">
            <a:spLocks noChangeArrowheads="1"/>
          </p:cNvSpPr>
          <p:nvPr/>
        </p:nvSpPr>
        <p:spPr bwMode="auto">
          <a:xfrm>
            <a:off x="4675188" y="3459163"/>
            <a:ext cx="332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n-US">
                <a:latin typeface="Arial " charset="0"/>
              </a:rPr>
              <a:t>relational skeleton</a:t>
            </a:r>
            <a:r>
              <a:rPr lang="en-US"/>
              <a:t> </a:t>
            </a:r>
            <a:r>
              <a:rPr lang="en-US">
                <a:sym typeface="Symbol" charset="0"/>
              </a:rPr>
              <a:t></a:t>
            </a:r>
            <a:endParaRPr lang="en-US">
              <a:latin typeface="Times New Roman" charset="0"/>
            </a:endParaRPr>
          </a:p>
        </p:txBody>
      </p:sp>
      <p:sp>
        <p:nvSpPr>
          <p:cNvPr id="128008" name="Text Box 12"/>
          <p:cNvSpPr txBox="1">
            <a:spLocks noChangeArrowheads="1"/>
          </p:cNvSpPr>
          <p:nvPr/>
        </p:nvSpPr>
        <p:spPr bwMode="auto">
          <a:xfrm>
            <a:off x="3779838" y="3459163"/>
            <a:ext cx="398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" charset="0"/>
              </a:rPr>
              <a:t>+</a:t>
            </a:r>
          </a:p>
        </p:txBody>
      </p:sp>
      <p:sp>
        <p:nvSpPr>
          <p:cNvPr id="128009" name="Text Box 13"/>
          <p:cNvSpPr txBox="1">
            <a:spLocks noChangeArrowheads="1"/>
          </p:cNvSpPr>
          <p:nvPr/>
        </p:nvSpPr>
        <p:spPr bwMode="auto">
          <a:xfrm>
            <a:off x="8093075" y="3459163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" charset="0"/>
              </a:rPr>
              <a:t>=</a:t>
            </a:r>
          </a:p>
        </p:txBody>
      </p:sp>
      <p:sp>
        <p:nvSpPr>
          <p:cNvPr id="128010" name="Rectangle 14"/>
          <p:cNvSpPr>
            <a:spLocks noChangeAspect="1" noChangeArrowheads="1"/>
          </p:cNvSpPr>
          <p:nvPr/>
        </p:nvSpPr>
        <p:spPr bwMode="auto">
          <a:xfrm>
            <a:off x="398463" y="1528763"/>
            <a:ext cx="1019175" cy="1042987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000">
              <a:solidFill>
                <a:srgbClr val="00FF99"/>
              </a:solidFill>
            </a:endParaRPr>
          </a:p>
        </p:txBody>
      </p:sp>
      <p:sp>
        <p:nvSpPr>
          <p:cNvPr id="128011" name="Rectangle 15"/>
          <p:cNvSpPr>
            <a:spLocks noChangeAspect="1" noChangeArrowheads="1"/>
          </p:cNvSpPr>
          <p:nvPr/>
        </p:nvSpPr>
        <p:spPr bwMode="auto">
          <a:xfrm>
            <a:off x="2327275" y="2187575"/>
            <a:ext cx="1130300" cy="860425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sz="10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8012" name="Oval 16"/>
          <p:cNvSpPr>
            <a:spLocks noChangeArrowheads="1"/>
          </p:cNvSpPr>
          <p:nvPr/>
        </p:nvSpPr>
        <p:spPr bwMode="auto">
          <a:xfrm>
            <a:off x="2465388" y="2820988"/>
            <a:ext cx="642937" cy="157162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013" name="Oval 17"/>
          <p:cNvSpPr>
            <a:spLocks noChangeArrowheads="1"/>
          </p:cNvSpPr>
          <p:nvPr/>
        </p:nvSpPr>
        <p:spPr bwMode="auto">
          <a:xfrm>
            <a:off x="2667000" y="2514600"/>
            <a:ext cx="661988" cy="158750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014" name="Rectangle 18"/>
          <p:cNvSpPr>
            <a:spLocks noChangeAspect="1" noChangeArrowheads="1"/>
          </p:cNvSpPr>
          <p:nvPr/>
        </p:nvSpPr>
        <p:spPr bwMode="auto">
          <a:xfrm>
            <a:off x="1611313" y="1066800"/>
            <a:ext cx="827087" cy="6842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sz="10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8015" name="Text Box 19"/>
          <p:cNvSpPr txBox="1">
            <a:spLocks noChangeAspect="1" noChangeArrowheads="1"/>
          </p:cNvSpPr>
          <p:nvPr/>
        </p:nvSpPr>
        <p:spPr bwMode="auto">
          <a:xfrm>
            <a:off x="1563688" y="1069975"/>
            <a:ext cx="984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cxnSp>
        <p:nvCxnSpPr>
          <p:cNvPr id="128016" name="AutoShape 20"/>
          <p:cNvCxnSpPr>
            <a:cxnSpLocks noChangeAspect="1" noChangeShapeType="1"/>
            <a:stCxn id="128010" idx="2"/>
            <a:endCxn id="128011" idx="1"/>
          </p:cNvCxnSpPr>
          <p:nvPr/>
        </p:nvCxnSpPr>
        <p:spPr bwMode="auto">
          <a:xfrm rot="16200000" flipH="1">
            <a:off x="1594644" y="1899444"/>
            <a:ext cx="31750" cy="1404938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17" name="AutoShape 21"/>
          <p:cNvCxnSpPr>
            <a:cxnSpLocks noChangeAspect="1" noChangeShapeType="1"/>
          </p:cNvCxnSpPr>
          <p:nvPr/>
        </p:nvCxnSpPr>
        <p:spPr bwMode="auto">
          <a:xfrm flipV="1">
            <a:off x="1417638" y="1778000"/>
            <a:ext cx="496887" cy="431800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018" name="Text Box 22"/>
          <p:cNvSpPr txBox="1">
            <a:spLocks noChangeAspect="1" noChangeArrowheads="1"/>
          </p:cNvSpPr>
          <p:nvPr/>
        </p:nvSpPr>
        <p:spPr bwMode="auto">
          <a:xfrm>
            <a:off x="387350" y="1530350"/>
            <a:ext cx="871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28019" name="Oval 23"/>
          <p:cNvSpPr>
            <a:spLocks noChangeArrowheads="1"/>
          </p:cNvSpPr>
          <p:nvPr/>
        </p:nvSpPr>
        <p:spPr bwMode="auto">
          <a:xfrm>
            <a:off x="536575" y="2209800"/>
            <a:ext cx="682625" cy="1539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020" name="Text Box 24"/>
          <p:cNvSpPr txBox="1">
            <a:spLocks noChangeAspect="1" noChangeArrowheads="1"/>
          </p:cNvSpPr>
          <p:nvPr/>
        </p:nvSpPr>
        <p:spPr bwMode="auto">
          <a:xfrm>
            <a:off x="2284413" y="2187575"/>
            <a:ext cx="1136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28021" name="Rectangle 25"/>
          <p:cNvSpPr>
            <a:spLocks noChangeArrowheads="1"/>
          </p:cNvSpPr>
          <p:nvPr/>
        </p:nvSpPr>
        <p:spPr bwMode="auto">
          <a:xfrm>
            <a:off x="954088" y="1562100"/>
            <a:ext cx="12668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22" name="AutoShape 26"/>
          <p:cNvSpPr>
            <a:spLocks noChangeArrowheads="1"/>
          </p:cNvSpPr>
          <p:nvPr/>
        </p:nvSpPr>
        <p:spPr bwMode="auto">
          <a:xfrm>
            <a:off x="1123950" y="2498725"/>
            <a:ext cx="933450" cy="549275"/>
          </a:xfrm>
          <a:prstGeom prst="wedgeRoundRectCallout">
            <a:avLst>
              <a:gd name="adj1" fmla="val -79083"/>
              <a:gd name="adj2" fmla="val -74565"/>
              <a:gd name="adj3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200" i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28023" name="AutoShape 27"/>
          <p:cNvSpPr>
            <a:spLocks noChangeArrowheads="1"/>
          </p:cNvSpPr>
          <p:nvPr/>
        </p:nvSpPr>
        <p:spPr bwMode="auto">
          <a:xfrm>
            <a:off x="5013325" y="1430338"/>
            <a:ext cx="762000" cy="49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i="1">
                <a:solidFill>
                  <a:srgbClr val="800080"/>
                </a:solidFill>
              </a:rPr>
              <a:t>Author</a:t>
            </a:r>
          </a:p>
          <a:p>
            <a:r>
              <a:rPr lang="en-US" sz="1400" i="1">
                <a:solidFill>
                  <a:srgbClr val="800080"/>
                </a:solidFill>
              </a:rPr>
              <a:t> </a:t>
            </a:r>
            <a:r>
              <a:rPr lang="en-US" sz="1400" u="sng"/>
              <a:t>A1</a:t>
            </a:r>
          </a:p>
        </p:txBody>
      </p:sp>
      <p:sp>
        <p:nvSpPr>
          <p:cNvPr id="128024" name="AutoShape 28"/>
          <p:cNvSpPr>
            <a:spLocks noChangeArrowheads="1"/>
          </p:cNvSpPr>
          <p:nvPr/>
        </p:nvSpPr>
        <p:spPr bwMode="auto">
          <a:xfrm>
            <a:off x="6013450" y="2251075"/>
            <a:ext cx="696913" cy="461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P2</a:t>
            </a:r>
            <a:endParaRPr lang="en-US" sz="1400"/>
          </a:p>
        </p:txBody>
      </p:sp>
      <p:sp>
        <p:nvSpPr>
          <p:cNvPr id="128025" name="AutoShape 29"/>
          <p:cNvSpPr>
            <a:spLocks noChangeArrowheads="1"/>
          </p:cNvSpPr>
          <p:nvPr/>
        </p:nvSpPr>
        <p:spPr bwMode="auto">
          <a:xfrm>
            <a:off x="6026150" y="1755775"/>
            <a:ext cx="728663" cy="390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</a:p>
          <a:p>
            <a:r>
              <a:rPr lang="en-US" sz="1400" i="1">
                <a:solidFill>
                  <a:srgbClr val="800080"/>
                </a:solidFill>
              </a:rPr>
              <a:t> </a:t>
            </a:r>
            <a:r>
              <a:rPr lang="en-US" sz="1400" u="sng"/>
              <a:t>P1</a:t>
            </a:r>
            <a:endParaRPr lang="en-US" sz="1400"/>
          </a:p>
        </p:txBody>
      </p:sp>
      <p:cxnSp>
        <p:nvCxnSpPr>
          <p:cNvPr id="128026" name="AutoShape 30"/>
          <p:cNvCxnSpPr>
            <a:cxnSpLocks noChangeShapeType="1"/>
            <a:stCxn id="128023" idx="2"/>
            <a:endCxn id="128024" idx="0"/>
          </p:cNvCxnSpPr>
          <p:nvPr/>
        </p:nvCxnSpPr>
        <p:spPr bwMode="auto">
          <a:xfrm>
            <a:off x="5394325" y="1939925"/>
            <a:ext cx="968375" cy="2921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27" name="AutoShape 31"/>
          <p:cNvCxnSpPr>
            <a:cxnSpLocks noChangeShapeType="1"/>
            <a:stCxn id="128023" idx="2"/>
            <a:endCxn id="128025" idx="1"/>
          </p:cNvCxnSpPr>
          <p:nvPr/>
        </p:nvCxnSpPr>
        <p:spPr bwMode="auto">
          <a:xfrm>
            <a:off x="5394325" y="1939925"/>
            <a:ext cx="612775" cy="11113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028" name="AutoShape 32"/>
          <p:cNvSpPr>
            <a:spLocks noChangeArrowheads="1"/>
          </p:cNvSpPr>
          <p:nvPr/>
        </p:nvSpPr>
        <p:spPr bwMode="auto">
          <a:xfrm>
            <a:off x="7397750" y="2424113"/>
            <a:ext cx="811213" cy="460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400" i="1">
                <a:solidFill>
                  <a:srgbClr val="800080"/>
                </a:solidFill>
              </a:rPr>
              <a:t>Review</a:t>
            </a:r>
            <a:endParaRPr lang="en-US" sz="1400">
              <a:solidFill>
                <a:srgbClr val="00FF99"/>
              </a:solidFill>
            </a:endParaRPr>
          </a:p>
          <a:p>
            <a:pPr lvl="1"/>
            <a:r>
              <a:rPr lang="en-US" sz="1400" u="sng"/>
              <a:t>R3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8029" name="AutoShape 33"/>
          <p:cNvSpPr>
            <a:spLocks noChangeArrowheads="1"/>
          </p:cNvSpPr>
          <p:nvPr/>
        </p:nvSpPr>
        <p:spPr bwMode="auto">
          <a:xfrm>
            <a:off x="7239000" y="1874838"/>
            <a:ext cx="765175" cy="441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400" i="1">
                <a:solidFill>
                  <a:srgbClr val="800080"/>
                </a:solidFill>
              </a:rPr>
              <a:t>Review</a:t>
            </a:r>
            <a:endParaRPr lang="en-US" sz="1400">
              <a:solidFill>
                <a:srgbClr val="00FF99"/>
              </a:solidFill>
            </a:endParaRPr>
          </a:p>
          <a:p>
            <a:pPr lvl="1"/>
            <a:r>
              <a:rPr lang="en-US" sz="1400" u="sng"/>
              <a:t>R2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8030" name="AutoShape 34"/>
          <p:cNvSpPr>
            <a:spLocks noChangeArrowheads="1"/>
          </p:cNvSpPr>
          <p:nvPr/>
        </p:nvSpPr>
        <p:spPr bwMode="auto">
          <a:xfrm>
            <a:off x="7002463" y="1371600"/>
            <a:ext cx="873125" cy="433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r>
              <a:rPr lang="en-US" sz="1400" i="1">
                <a:solidFill>
                  <a:srgbClr val="800080"/>
                </a:solidFill>
              </a:rPr>
              <a:t>Review</a:t>
            </a:r>
            <a:endParaRPr lang="en-US" sz="1400">
              <a:solidFill>
                <a:srgbClr val="00FF99"/>
              </a:solidFill>
            </a:endParaRPr>
          </a:p>
          <a:p>
            <a:pPr lvl="1"/>
            <a:r>
              <a:rPr lang="en-US" sz="1400" u="sng"/>
              <a:t>R1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cxnSp>
        <p:nvCxnSpPr>
          <p:cNvPr id="128031" name="AutoShape 35"/>
          <p:cNvCxnSpPr>
            <a:cxnSpLocks noChangeShapeType="1"/>
            <a:stCxn id="128030" idx="1"/>
            <a:endCxn id="128025" idx="3"/>
          </p:cNvCxnSpPr>
          <p:nvPr/>
        </p:nvCxnSpPr>
        <p:spPr bwMode="auto">
          <a:xfrm flipH="1">
            <a:off x="6773863" y="1589088"/>
            <a:ext cx="209550" cy="36195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2" name="AutoShape 36"/>
          <p:cNvCxnSpPr>
            <a:cxnSpLocks noChangeShapeType="1"/>
            <a:stCxn id="128029" idx="1"/>
            <a:endCxn id="128024" idx="3"/>
          </p:cNvCxnSpPr>
          <p:nvPr/>
        </p:nvCxnSpPr>
        <p:spPr bwMode="auto">
          <a:xfrm flipH="1">
            <a:off x="6729413" y="2095500"/>
            <a:ext cx="490537" cy="38735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033" name="AutoShape 37"/>
          <p:cNvSpPr>
            <a:spLocks noChangeArrowheads="1"/>
          </p:cNvSpPr>
          <p:nvPr/>
        </p:nvSpPr>
        <p:spPr bwMode="auto">
          <a:xfrm>
            <a:off x="4778375" y="2033588"/>
            <a:ext cx="76200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i="1">
                <a:solidFill>
                  <a:srgbClr val="800080"/>
                </a:solidFill>
              </a:rPr>
              <a:t>Author</a:t>
            </a:r>
          </a:p>
          <a:p>
            <a:r>
              <a:rPr lang="en-US" sz="1400" i="1">
                <a:solidFill>
                  <a:srgbClr val="800080"/>
                </a:solidFill>
              </a:rPr>
              <a:t> </a:t>
            </a:r>
            <a:r>
              <a:rPr lang="en-US" sz="1400" u="sng"/>
              <a:t>A2</a:t>
            </a:r>
          </a:p>
        </p:txBody>
      </p:sp>
      <p:sp>
        <p:nvSpPr>
          <p:cNvPr id="128034" name="AutoShape 38"/>
          <p:cNvSpPr>
            <a:spLocks noChangeArrowheads="1"/>
          </p:cNvSpPr>
          <p:nvPr/>
        </p:nvSpPr>
        <p:spPr bwMode="auto">
          <a:xfrm>
            <a:off x="5895975" y="2800350"/>
            <a:ext cx="730250" cy="446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</a:p>
          <a:p>
            <a:r>
              <a:rPr lang="en-US" sz="1400" i="1">
                <a:solidFill>
                  <a:srgbClr val="800080"/>
                </a:solidFill>
              </a:rPr>
              <a:t> </a:t>
            </a:r>
            <a:r>
              <a:rPr lang="en-US" sz="1400" u="sng"/>
              <a:t>P3</a:t>
            </a:r>
            <a:endParaRPr lang="en-US" sz="1400"/>
          </a:p>
        </p:txBody>
      </p:sp>
      <p:cxnSp>
        <p:nvCxnSpPr>
          <p:cNvPr id="128035" name="AutoShape 39"/>
          <p:cNvCxnSpPr>
            <a:cxnSpLocks noChangeShapeType="1"/>
            <a:stCxn id="128033" idx="2"/>
            <a:endCxn id="128034" idx="1"/>
          </p:cNvCxnSpPr>
          <p:nvPr/>
        </p:nvCxnSpPr>
        <p:spPr bwMode="auto">
          <a:xfrm>
            <a:off x="5159375" y="2559050"/>
            <a:ext cx="717550" cy="46513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6" name="AutoShape 40"/>
          <p:cNvCxnSpPr>
            <a:cxnSpLocks noChangeShapeType="1"/>
            <a:stCxn id="128028" idx="1"/>
            <a:endCxn id="128034" idx="3"/>
          </p:cNvCxnSpPr>
          <p:nvPr/>
        </p:nvCxnSpPr>
        <p:spPr bwMode="auto">
          <a:xfrm flipH="1">
            <a:off x="6645275" y="2654300"/>
            <a:ext cx="733425" cy="36988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7" name="AutoShape 41"/>
          <p:cNvCxnSpPr>
            <a:cxnSpLocks noChangeShapeType="1"/>
            <a:stCxn id="128044" idx="4"/>
            <a:endCxn id="128019" idx="0"/>
          </p:cNvCxnSpPr>
          <p:nvPr/>
        </p:nvCxnSpPr>
        <p:spPr bwMode="auto">
          <a:xfrm>
            <a:off x="858838" y="2039938"/>
            <a:ext cx="19050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8" name="AutoShape 42"/>
          <p:cNvCxnSpPr>
            <a:cxnSpLocks noChangeShapeType="1"/>
            <a:stCxn id="128045" idx="2"/>
            <a:endCxn id="128044" idx="0"/>
          </p:cNvCxnSpPr>
          <p:nvPr/>
        </p:nvCxnSpPr>
        <p:spPr bwMode="auto">
          <a:xfrm flipH="1">
            <a:off x="858838" y="1385888"/>
            <a:ext cx="1027112" cy="496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9" name="AutoShape 43"/>
          <p:cNvCxnSpPr>
            <a:cxnSpLocks noChangeShapeType="1"/>
            <a:stCxn id="128013" idx="2"/>
            <a:endCxn id="128019" idx="5"/>
          </p:cNvCxnSpPr>
          <p:nvPr/>
        </p:nvCxnSpPr>
        <p:spPr bwMode="auto">
          <a:xfrm flipH="1" flipV="1">
            <a:off x="1119188" y="2341563"/>
            <a:ext cx="1547812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28040" name="Group 44"/>
          <p:cNvGrpSpPr>
            <a:grpSpLocks/>
          </p:cNvGrpSpPr>
          <p:nvPr/>
        </p:nvGrpSpPr>
        <p:grpSpPr bwMode="auto">
          <a:xfrm>
            <a:off x="1854200" y="1306513"/>
            <a:ext cx="528638" cy="368300"/>
            <a:chOff x="2776" y="864"/>
            <a:chExt cx="920" cy="692"/>
          </a:xfrm>
        </p:grpSpPr>
        <p:sp>
          <p:nvSpPr>
            <p:cNvPr id="128045" name="Oval 45"/>
            <p:cNvSpPr>
              <a:spLocks noChangeArrowheads="1"/>
            </p:cNvSpPr>
            <p:nvPr/>
          </p:nvSpPr>
          <p:spPr bwMode="auto">
            <a:xfrm>
              <a:off x="2832" y="864"/>
              <a:ext cx="864" cy="297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046" name="Text Box 46"/>
            <p:cNvSpPr txBox="1">
              <a:spLocks noChangeAspect="1" noChangeArrowheads="1"/>
            </p:cNvSpPr>
            <p:nvPr/>
          </p:nvSpPr>
          <p:spPr bwMode="auto">
            <a:xfrm>
              <a:off x="2776" y="1096"/>
              <a:ext cx="321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de-DE" sz="1000"/>
            </a:p>
          </p:txBody>
        </p:sp>
      </p:grpSp>
      <p:sp>
        <p:nvSpPr>
          <p:cNvPr id="128041" name="Oval 47"/>
          <p:cNvSpPr>
            <a:spLocks noChangeArrowheads="1"/>
          </p:cNvSpPr>
          <p:nvPr/>
        </p:nvSpPr>
        <p:spPr bwMode="auto">
          <a:xfrm>
            <a:off x="1665288" y="1546225"/>
            <a:ext cx="496887" cy="158750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28042" name="AutoShape 48"/>
          <p:cNvCxnSpPr>
            <a:cxnSpLocks noChangeShapeType="1"/>
            <a:stCxn id="128041" idx="3"/>
            <a:endCxn id="128044" idx="7"/>
          </p:cNvCxnSpPr>
          <p:nvPr/>
        </p:nvCxnSpPr>
        <p:spPr bwMode="auto">
          <a:xfrm flipH="1">
            <a:off x="1058863" y="1681163"/>
            <a:ext cx="67945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43" name="AutoShape 49"/>
          <p:cNvCxnSpPr>
            <a:cxnSpLocks noChangeShapeType="1"/>
            <a:stCxn id="128013" idx="4"/>
            <a:endCxn id="128012" idx="0"/>
          </p:cNvCxnSpPr>
          <p:nvPr/>
        </p:nvCxnSpPr>
        <p:spPr bwMode="auto">
          <a:xfrm flipH="1">
            <a:off x="2787650" y="2673350"/>
            <a:ext cx="211138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044" name="Oval 50"/>
          <p:cNvSpPr>
            <a:spLocks noChangeArrowheads="1"/>
          </p:cNvSpPr>
          <p:nvPr/>
        </p:nvSpPr>
        <p:spPr bwMode="auto">
          <a:xfrm>
            <a:off x="573088" y="1882775"/>
            <a:ext cx="569912" cy="157163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" y="1846263"/>
            <a:ext cx="9028113" cy="1447800"/>
          </a:xfrm>
        </p:spPr>
        <p:txBody>
          <a:bodyPr/>
          <a:lstStyle/>
          <a:p>
            <a: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Learning Statistical Models </a:t>
            </a:r>
            <a:b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From  </a:t>
            </a:r>
            <a:b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Relational Data</a:t>
            </a:r>
            <a:endParaRPr lang="en-US" sz="2800" b="1">
              <a:solidFill>
                <a:srgbClr val="99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757613"/>
            <a:ext cx="7543800" cy="1219200"/>
          </a:xfrm>
        </p:spPr>
        <p:txBody>
          <a:bodyPr/>
          <a:lstStyle/>
          <a:p>
            <a:r>
              <a:rPr lang="en-US"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Lise Getoor</a:t>
            </a:r>
          </a:p>
          <a:p>
            <a:r>
              <a:rPr lang="en-US"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University of Maryland,</a:t>
            </a:r>
          </a:p>
          <a:p>
            <a:r>
              <a:rPr lang="en-US"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College Park</a:t>
            </a:r>
          </a:p>
        </p:txBody>
      </p:sp>
      <p:sp>
        <p:nvSpPr>
          <p:cNvPr id="110596" name="Text Box 6"/>
          <p:cNvSpPr txBox="1">
            <a:spLocks noChangeArrowheads="1"/>
          </p:cNvSpPr>
          <p:nvPr/>
        </p:nvSpPr>
        <p:spPr bwMode="auto">
          <a:xfrm>
            <a:off x="514350" y="5497513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0"/>
              <a:t>Includes work done by:</a:t>
            </a:r>
            <a:endParaRPr lang="en-US" sz="1600" b="0"/>
          </a:p>
        </p:txBody>
      </p:sp>
      <p:sp>
        <p:nvSpPr>
          <p:cNvPr id="110597" name="Text Box 7"/>
          <p:cNvSpPr txBox="1">
            <a:spLocks noChangeArrowheads="1"/>
          </p:cNvSpPr>
          <p:nvPr/>
        </p:nvSpPr>
        <p:spPr bwMode="auto">
          <a:xfrm>
            <a:off x="933450" y="5935663"/>
            <a:ext cx="245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Nir Friedman, Hebrew U.</a:t>
            </a:r>
          </a:p>
          <a:p>
            <a:pPr algn="l"/>
            <a:r>
              <a:rPr lang="en-US" sz="1600" b="0"/>
              <a:t>Daphne Koller, Stanford</a:t>
            </a:r>
          </a:p>
        </p:txBody>
      </p:sp>
      <p:sp>
        <p:nvSpPr>
          <p:cNvPr id="110598" name="Text Box 8"/>
          <p:cNvSpPr txBox="1">
            <a:spLocks noChangeArrowheads="1"/>
          </p:cNvSpPr>
          <p:nvPr/>
        </p:nvSpPr>
        <p:spPr bwMode="auto">
          <a:xfrm>
            <a:off x="4800600" y="5935663"/>
            <a:ext cx="208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Avi Pfeffer, Harvard</a:t>
            </a:r>
          </a:p>
          <a:p>
            <a:pPr algn="l"/>
            <a:r>
              <a:rPr lang="en-US" sz="1600" b="0"/>
              <a:t>Ben Taskar, Stanford</a:t>
            </a:r>
          </a:p>
        </p:txBody>
      </p:sp>
      <p:sp>
        <p:nvSpPr>
          <p:cNvPr id="110599" name="Rechteck 6"/>
          <p:cNvSpPr>
            <a:spLocks noChangeArrowheads="1"/>
          </p:cNvSpPr>
          <p:nvPr/>
        </p:nvSpPr>
        <p:spPr bwMode="auto">
          <a:xfrm>
            <a:off x="2189163" y="2984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Slides taken from the presentation (subset only)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8"/>
          <p:cNvSpPr>
            <a:spLocks noChangeArrowheads="1"/>
          </p:cNvSpPr>
          <p:nvPr/>
        </p:nvSpPr>
        <p:spPr bwMode="auto">
          <a:xfrm>
            <a:off x="2160588" y="4808538"/>
            <a:ext cx="757237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9027" name="Rectangle 41"/>
          <p:cNvSpPr>
            <a:spLocks noChangeArrowheads="1"/>
          </p:cNvSpPr>
          <p:nvPr/>
        </p:nvSpPr>
        <p:spPr bwMode="auto">
          <a:xfrm>
            <a:off x="401638" y="4600575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9028" name="Rectangle 13"/>
          <p:cNvSpPr>
            <a:spLocks noChangeArrowheads="1"/>
          </p:cNvSpPr>
          <p:nvPr/>
        </p:nvSpPr>
        <p:spPr bwMode="auto">
          <a:xfrm>
            <a:off x="5249863" y="1739900"/>
            <a:ext cx="1136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9029" name="Rectangle 19"/>
          <p:cNvSpPr>
            <a:spLocks noChangeArrowheads="1"/>
          </p:cNvSpPr>
          <p:nvPr/>
        </p:nvSpPr>
        <p:spPr bwMode="auto">
          <a:xfrm>
            <a:off x="6850063" y="1054100"/>
            <a:ext cx="1219200" cy="7620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9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PRMs w/ AU</a:t>
            </a:r>
          </a:p>
        </p:txBody>
      </p:sp>
      <p:sp>
        <p:nvSpPr>
          <p:cNvPr id="129031" name="AutoShape 4" descr="25%"/>
          <p:cNvSpPr>
            <a:spLocks noChangeArrowheads="1"/>
          </p:cNvSpPr>
          <p:nvPr/>
        </p:nvSpPr>
        <p:spPr bwMode="auto">
          <a:xfrm>
            <a:off x="1752600" y="19050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9032" name="AutoShape 5" descr="25%"/>
          <p:cNvSpPr>
            <a:spLocks noChangeArrowheads="1"/>
          </p:cNvSpPr>
          <p:nvPr/>
        </p:nvSpPr>
        <p:spPr bwMode="auto">
          <a:xfrm>
            <a:off x="1219200" y="20574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9033" name="AutoShape 6" descr="25%"/>
          <p:cNvSpPr>
            <a:spLocks noChangeArrowheads="1"/>
          </p:cNvSpPr>
          <p:nvPr/>
        </p:nvSpPr>
        <p:spPr bwMode="auto">
          <a:xfrm>
            <a:off x="1600200" y="22098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9034" name="Text Box 7"/>
          <p:cNvSpPr txBox="1">
            <a:spLocks noChangeArrowheads="1"/>
          </p:cNvSpPr>
          <p:nvPr/>
        </p:nvSpPr>
        <p:spPr bwMode="auto">
          <a:xfrm>
            <a:off x="1219200" y="1219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ahoma" charset="0"/>
              </a:rPr>
              <a:t>Database</a:t>
            </a:r>
          </a:p>
        </p:txBody>
      </p:sp>
      <p:sp>
        <p:nvSpPr>
          <p:cNvPr id="129035" name="AutoShape 8"/>
          <p:cNvSpPr>
            <a:spLocks noChangeArrowheads="1"/>
          </p:cNvSpPr>
          <p:nvPr/>
        </p:nvSpPr>
        <p:spPr bwMode="auto">
          <a:xfrm>
            <a:off x="3200400" y="2133600"/>
            <a:ext cx="1524000" cy="1219200"/>
          </a:xfrm>
          <a:prstGeom prst="rightArrow">
            <a:avLst>
              <a:gd name="adj1" fmla="val 44528"/>
              <a:gd name="adj2" fmla="val 42054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9036" name="WordArt 9"/>
          <p:cNvSpPr>
            <a:spLocks noChangeArrowheads="1" noChangeShapeType="1" noTextEdit="1"/>
          </p:cNvSpPr>
          <p:nvPr/>
        </p:nvSpPr>
        <p:spPr bwMode="auto">
          <a:xfrm>
            <a:off x="5521325" y="3683000"/>
            <a:ext cx="9906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/>
                </a:ln>
                <a:solidFill>
                  <a:schemeClr val="hlink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PRM</a:t>
            </a:r>
          </a:p>
        </p:txBody>
      </p:sp>
      <p:cxnSp>
        <p:nvCxnSpPr>
          <p:cNvPr id="129037" name="AutoShape 10"/>
          <p:cNvCxnSpPr>
            <a:cxnSpLocks noChangeShapeType="1"/>
            <a:stCxn id="129028" idx="2"/>
            <a:endCxn id="129047" idx="1"/>
          </p:cNvCxnSpPr>
          <p:nvPr/>
        </p:nvCxnSpPr>
        <p:spPr bwMode="auto">
          <a:xfrm rot="16200000" flipH="1">
            <a:off x="6053138" y="2714625"/>
            <a:ext cx="466725" cy="936625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38" name="Text Box 11"/>
          <p:cNvSpPr txBox="1">
            <a:spLocks noChangeArrowheads="1"/>
          </p:cNvSpPr>
          <p:nvPr/>
        </p:nvSpPr>
        <p:spPr bwMode="auto">
          <a:xfrm>
            <a:off x="5249863" y="1739900"/>
            <a:ext cx="1025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 i="1">
                <a:solidFill>
                  <a:srgbClr val="990099"/>
                </a:solidFill>
                <a:latin typeface="Tahoma" charset="0"/>
              </a:rPr>
              <a:t>Patient</a:t>
            </a:r>
          </a:p>
        </p:txBody>
      </p:sp>
      <p:cxnSp>
        <p:nvCxnSpPr>
          <p:cNvPr id="129039" name="AutoShape 12"/>
          <p:cNvCxnSpPr>
            <a:cxnSpLocks noChangeShapeType="1"/>
            <a:stCxn id="129029" idx="1"/>
            <a:endCxn id="129028" idx="0"/>
          </p:cNvCxnSpPr>
          <p:nvPr/>
        </p:nvCxnSpPr>
        <p:spPr bwMode="auto">
          <a:xfrm rot="10800000" flipV="1">
            <a:off x="5818188" y="1435100"/>
            <a:ext cx="1012825" cy="28575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40" name="Oval 14"/>
          <p:cNvSpPr>
            <a:spLocks noChangeAspect="1" noChangeArrowheads="1"/>
          </p:cNvSpPr>
          <p:nvPr/>
        </p:nvSpPr>
        <p:spPr bwMode="auto">
          <a:xfrm>
            <a:off x="5326063" y="2044700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41" name="Oval 15"/>
          <p:cNvSpPr>
            <a:spLocks noChangeAspect="1" noChangeArrowheads="1"/>
          </p:cNvSpPr>
          <p:nvPr/>
        </p:nvSpPr>
        <p:spPr bwMode="auto">
          <a:xfrm>
            <a:off x="5665788" y="2252663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42" name="Oval 16"/>
          <p:cNvSpPr>
            <a:spLocks noChangeAspect="1" noChangeArrowheads="1"/>
          </p:cNvSpPr>
          <p:nvPr/>
        </p:nvSpPr>
        <p:spPr bwMode="auto">
          <a:xfrm>
            <a:off x="5326063" y="2459038"/>
            <a:ext cx="574675" cy="150812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43" name="Oval 17"/>
          <p:cNvSpPr>
            <a:spLocks noChangeAspect="1" noChangeArrowheads="1"/>
          </p:cNvSpPr>
          <p:nvPr/>
        </p:nvSpPr>
        <p:spPr bwMode="auto">
          <a:xfrm>
            <a:off x="5630863" y="2667000"/>
            <a:ext cx="574675" cy="150813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44" name="Text Box 18"/>
          <p:cNvSpPr txBox="1">
            <a:spLocks noChangeArrowheads="1"/>
          </p:cNvSpPr>
          <p:nvPr/>
        </p:nvSpPr>
        <p:spPr bwMode="auto">
          <a:xfrm>
            <a:off x="6846888" y="1054100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Strain</a:t>
            </a:r>
          </a:p>
        </p:txBody>
      </p:sp>
      <p:sp>
        <p:nvSpPr>
          <p:cNvPr id="129045" name="Oval 20"/>
          <p:cNvSpPr>
            <a:spLocks noChangeAspect="1" noChangeArrowheads="1"/>
          </p:cNvSpPr>
          <p:nvPr/>
        </p:nvSpPr>
        <p:spPr bwMode="auto">
          <a:xfrm>
            <a:off x="7307263" y="1358900"/>
            <a:ext cx="576262" cy="153988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46" name="Oval 21"/>
          <p:cNvSpPr>
            <a:spLocks noChangeAspect="1" noChangeArrowheads="1"/>
          </p:cNvSpPr>
          <p:nvPr/>
        </p:nvSpPr>
        <p:spPr bwMode="auto">
          <a:xfrm>
            <a:off x="6926263" y="1589088"/>
            <a:ext cx="576262" cy="150812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47" name="Rectangle 22"/>
          <p:cNvSpPr>
            <a:spLocks noChangeArrowheads="1"/>
          </p:cNvSpPr>
          <p:nvPr/>
        </p:nvSpPr>
        <p:spPr bwMode="auto">
          <a:xfrm>
            <a:off x="6773863" y="2882900"/>
            <a:ext cx="1600200" cy="10668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9048" name="Text Box 23"/>
          <p:cNvSpPr txBox="1">
            <a:spLocks noChangeArrowheads="1"/>
          </p:cNvSpPr>
          <p:nvPr/>
        </p:nvSpPr>
        <p:spPr bwMode="auto">
          <a:xfrm>
            <a:off x="6773863" y="2882900"/>
            <a:ext cx="102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Contact</a:t>
            </a:r>
          </a:p>
        </p:txBody>
      </p:sp>
      <p:sp>
        <p:nvSpPr>
          <p:cNvPr id="129049" name="Line 24"/>
          <p:cNvSpPr>
            <a:spLocks noChangeShapeType="1"/>
          </p:cNvSpPr>
          <p:nvPr/>
        </p:nvSpPr>
        <p:spPr bwMode="auto">
          <a:xfrm flipH="1">
            <a:off x="6240463" y="16637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050" name="Line 25"/>
          <p:cNvSpPr>
            <a:spLocks noChangeShapeType="1"/>
          </p:cNvSpPr>
          <p:nvPr/>
        </p:nvSpPr>
        <p:spPr bwMode="auto">
          <a:xfrm>
            <a:off x="6240463" y="28067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051" name="Line 26"/>
          <p:cNvSpPr>
            <a:spLocks noChangeShapeType="1"/>
          </p:cNvSpPr>
          <p:nvPr/>
        </p:nvSpPr>
        <p:spPr bwMode="auto">
          <a:xfrm>
            <a:off x="7612063" y="1511300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052" name="Line 27"/>
          <p:cNvSpPr>
            <a:spLocks noChangeShapeType="1"/>
          </p:cNvSpPr>
          <p:nvPr/>
        </p:nvSpPr>
        <p:spPr bwMode="auto">
          <a:xfrm>
            <a:off x="5554663" y="2197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053" name="Oval 28"/>
          <p:cNvSpPr>
            <a:spLocks noChangeAspect="1" noChangeArrowheads="1"/>
          </p:cNvSpPr>
          <p:nvPr/>
        </p:nvSpPr>
        <p:spPr bwMode="auto">
          <a:xfrm>
            <a:off x="7645400" y="3417888"/>
            <a:ext cx="576263" cy="150812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54" name="Oval 29"/>
          <p:cNvSpPr>
            <a:spLocks noChangeAspect="1" noChangeArrowheads="1"/>
          </p:cNvSpPr>
          <p:nvPr/>
        </p:nvSpPr>
        <p:spPr bwMode="auto">
          <a:xfrm>
            <a:off x="6773863" y="3263900"/>
            <a:ext cx="576262" cy="150813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55" name="Oval 30"/>
          <p:cNvSpPr>
            <a:spLocks noChangeAspect="1" noChangeArrowheads="1"/>
          </p:cNvSpPr>
          <p:nvPr/>
        </p:nvSpPr>
        <p:spPr bwMode="auto">
          <a:xfrm>
            <a:off x="7002463" y="3722688"/>
            <a:ext cx="576262" cy="150812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29056" name="Line 31"/>
          <p:cNvSpPr>
            <a:spLocks noChangeShapeType="1"/>
          </p:cNvSpPr>
          <p:nvPr/>
        </p:nvSpPr>
        <p:spPr bwMode="auto">
          <a:xfrm flipH="1">
            <a:off x="7307263" y="35687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057" name="Line 32"/>
          <p:cNvSpPr>
            <a:spLocks noChangeShapeType="1"/>
          </p:cNvSpPr>
          <p:nvPr/>
        </p:nvSpPr>
        <p:spPr bwMode="auto">
          <a:xfrm>
            <a:off x="7078663" y="34163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058" name="Text Box 34"/>
          <p:cNvSpPr txBox="1">
            <a:spLocks noChangeArrowheads="1"/>
          </p:cNvSpPr>
          <p:nvPr/>
        </p:nvSpPr>
        <p:spPr bwMode="auto">
          <a:xfrm>
            <a:off x="1203325" y="5773738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</a:rPr>
              <a:t>Relational</a:t>
            </a:r>
          </a:p>
          <a:p>
            <a:r>
              <a:rPr lang="en-US" b="0">
                <a:latin typeface="Tahoma" charset="0"/>
              </a:rPr>
              <a:t>Schema</a:t>
            </a:r>
          </a:p>
        </p:txBody>
      </p:sp>
      <p:sp>
        <p:nvSpPr>
          <p:cNvPr id="129059" name="AutoShape 35"/>
          <p:cNvSpPr>
            <a:spLocks noChangeArrowheads="1"/>
          </p:cNvSpPr>
          <p:nvPr/>
        </p:nvSpPr>
        <p:spPr bwMode="auto">
          <a:xfrm>
            <a:off x="950913" y="4137025"/>
            <a:ext cx="355600" cy="201613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cxnSp>
        <p:nvCxnSpPr>
          <p:cNvPr id="129060" name="AutoShape 36"/>
          <p:cNvCxnSpPr>
            <a:cxnSpLocks noChangeShapeType="1"/>
            <a:stCxn id="129059" idx="3"/>
            <a:endCxn id="129071" idx="1"/>
          </p:cNvCxnSpPr>
          <p:nvPr/>
        </p:nvCxnSpPr>
        <p:spPr bwMode="auto">
          <a:xfrm flipV="1">
            <a:off x="1325563" y="4202113"/>
            <a:ext cx="163512" cy="36512"/>
          </a:xfrm>
          <a:prstGeom prst="bentConnector3">
            <a:avLst>
              <a:gd name="adj1" fmla="val 49514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61" name="AutoShape 37"/>
          <p:cNvCxnSpPr>
            <a:cxnSpLocks noChangeShapeType="1"/>
            <a:stCxn id="129059" idx="1"/>
            <a:endCxn id="129027" idx="0"/>
          </p:cNvCxnSpPr>
          <p:nvPr/>
        </p:nvCxnSpPr>
        <p:spPr bwMode="auto">
          <a:xfrm rot="10800000" flipV="1">
            <a:off x="779463" y="4238625"/>
            <a:ext cx="152400" cy="342900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333375" y="4651375"/>
            <a:ext cx="1025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 i="1">
                <a:solidFill>
                  <a:srgbClr val="990099"/>
                </a:solidFill>
                <a:latin typeface="Tahoma" charset="0"/>
              </a:rPr>
              <a:t>Patient</a:t>
            </a:r>
          </a:p>
        </p:txBody>
      </p:sp>
      <p:sp>
        <p:nvSpPr>
          <p:cNvPr id="129063" name="AutoShape 39"/>
          <p:cNvSpPr>
            <a:spLocks noChangeArrowheads="1"/>
          </p:cNvSpPr>
          <p:nvPr/>
        </p:nvSpPr>
        <p:spPr bwMode="auto">
          <a:xfrm>
            <a:off x="1436688" y="5086350"/>
            <a:ext cx="425450" cy="23812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cxnSp>
        <p:nvCxnSpPr>
          <p:cNvPr id="129064" name="AutoShape 40"/>
          <p:cNvCxnSpPr>
            <a:cxnSpLocks noChangeShapeType="1"/>
            <a:stCxn id="129063" idx="1"/>
            <a:endCxn id="129078" idx="6"/>
          </p:cNvCxnSpPr>
          <p:nvPr/>
        </p:nvCxnSpPr>
        <p:spPr bwMode="auto">
          <a:xfrm rot="10800000" flipV="1">
            <a:off x="1058863" y="5205413"/>
            <a:ext cx="358775" cy="6350"/>
          </a:xfrm>
          <a:prstGeom prst="bentConnector3">
            <a:avLst>
              <a:gd name="adj1" fmla="val 49116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9065" name="Group 42"/>
          <p:cNvGrpSpPr>
            <a:grpSpLocks/>
          </p:cNvGrpSpPr>
          <p:nvPr/>
        </p:nvGrpSpPr>
        <p:grpSpPr bwMode="auto">
          <a:xfrm>
            <a:off x="469900" y="4927600"/>
            <a:ext cx="574675" cy="773113"/>
            <a:chOff x="432" y="3072"/>
            <a:chExt cx="407" cy="537"/>
          </a:xfrm>
        </p:grpSpPr>
        <p:sp>
          <p:nvSpPr>
            <p:cNvPr id="129077" name="Oval 43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3200" i="1">
                <a:latin typeface="Times New Roman" charset="0"/>
              </a:endParaRPr>
            </a:p>
          </p:txBody>
        </p:sp>
        <p:sp>
          <p:nvSpPr>
            <p:cNvPr id="129078" name="Oval 44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3200" i="1">
                <a:latin typeface="Times New Roman" charset="0"/>
              </a:endParaRPr>
            </a:p>
          </p:txBody>
        </p:sp>
        <p:sp>
          <p:nvSpPr>
            <p:cNvPr id="129079" name="Oval 45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3200" i="1">
                <a:latin typeface="Times New Roman" charset="0"/>
              </a:endParaRPr>
            </a:p>
          </p:txBody>
        </p:sp>
        <p:sp>
          <p:nvSpPr>
            <p:cNvPr id="129080" name="Oval 46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3200" i="1">
                <a:latin typeface="Times New Roman" charset="0"/>
              </a:endParaRPr>
            </a:p>
          </p:txBody>
        </p:sp>
      </p:grpSp>
      <p:sp>
        <p:nvSpPr>
          <p:cNvPr id="129066" name="Text Box 47"/>
          <p:cNvSpPr txBox="1">
            <a:spLocks noChangeArrowheads="1"/>
          </p:cNvSpPr>
          <p:nvPr/>
        </p:nvSpPr>
        <p:spPr bwMode="auto">
          <a:xfrm>
            <a:off x="2079625" y="4814888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Contact</a:t>
            </a:r>
          </a:p>
        </p:txBody>
      </p:sp>
      <p:sp>
        <p:nvSpPr>
          <p:cNvPr id="129067" name="Oval 49"/>
          <p:cNvSpPr>
            <a:spLocks noChangeAspect="1" noChangeArrowheads="1"/>
          </p:cNvSpPr>
          <p:nvPr/>
        </p:nvSpPr>
        <p:spPr bwMode="auto">
          <a:xfrm>
            <a:off x="2228850" y="5141913"/>
            <a:ext cx="576263" cy="152400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29068" name="Oval 50"/>
          <p:cNvSpPr>
            <a:spLocks noChangeAspect="1" noChangeArrowheads="1"/>
          </p:cNvSpPr>
          <p:nvPr/>
        </p:nvSpPr>
        <p:spPr bwMode="auto">
          <a:xfrm>
            <a:off x="2228850" y="5348288"/>
            <a:ext cx="576263" cy="153987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29069" name="Oval 51"/>
          <p:cNvSpPr>
            <a:spLocks noChangeAspect="1" noChangeArrowheads="1"/>
          </p:cNvSpPr>
          <p:nvPr/>
        </p:nvSpPr>
        <p:spPr bwMode="auto">
          <a:xfrm>
            <a:off x="2228850" y="5556250"/>
            <a:ext cx="576263" cy="150813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cxnSp>
        <p:nvCxnSpPr>
          <p:cNvPr id="129070" name="AutoShape 52"/>
          <p:cNvCxnSpPr>
            <a:cxnSpLocks noChangeShapeType="1"/>
            <a:stCxn id="129063" idx="3"/>
            <a:endCxn id="129067" idx="2"/>
          </p:cNvCxnSpPr>
          <p:nvPr/>
        </p:nvCxnSpPr>
        <p:spPr bwMode="auto">
          <a:xfrm>
            <a:off x="1881188" y="5205413"/>
            <a:ext cx="333375" cy="12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71" name="Rectangle 53"/>
          <p:cNvSpPr>
            <a:spLocks noChangeArrowheads="1"/>
          </p:cNvSpPr>
          <p:nvPr/>
        </p:nvSpPr>
        <p:spPr bwMode="auto">
          <a:xfrm>
            <a:off x="1508125" y="3816350"/>
            <a:ext cx="882650" cy="7715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9072" name="Text Box 54"/>
          <p:cNvSpPr txBox="1">
            <a:spLocks noChangeArrowheads="1"/>
          </p:cNvSpPr>
          <p:nvPr/>
        </p:nvSpPr>
        <p:spPr bwMode="auto">
          <a:xfrm>
            <a:off x="1508125" y="38147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Strain</a:t>
            </a:r>
          </a:p>
        </p:txBody>
      </p:sp>
      <p:sp>
        <p:nvSpPr>
          <p:cNvPr id="129073" name="Oval 55"/>
          <p:cNvSpPr>
            <a:spLocks noChangeAspect="1" noChangeArrowheads="1"/>
          </p:cNvSpPr>
          <p:nvPr/>
        </p:nvSpPr>
        <p:spPr bwMode="auto">
          <a:xfrm>
            <a:off x="1644650" y="4146550"/>
            <a:ext cx="574675" cy="152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29074" name="Oval 56"/>
          <p:cNvSpPr>
            <a:spLocks noChangeAspect="1" noChangeArrowheads="1"/>
          </p:cNvSpPr>
          <p:nvPr/>
        </p:nvSpPr>
        <p:spPr bwMode="auto">
          <a:xfrm>
            <a:off x="1644650" y="4354513"/>
            <a:ext cx="574675" cy="152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29075" name="Text Box 59"/>
          <p:cNvSpPr txBox="1">
            <a:spLocks noChangeArrowheads="1"/>
          </p:cNvSpPr>
          <p:nvPr/>
        </p:nvSpPr>
        <p:spPr bwMode="auto">
          <a:xfrm>
            <a:off x="4745038" y="4956175"/>
            <a:ext cx="3792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Char char="•"/>
            </a:pPr>
            <a:r>
              <a:rPr lang="en-US" sz="2800" b="0">
                <a:solidFill>
                  <a:schemeClr val="tx2"/>
                </a:solidFill>
              </a:rPr>
              <a:t> Parameter estimation</a:t>
            </a:r>
          </a:p>
        </p:txBody>
      </p:sp>
      <p:sp>
        <p:nvSpPr>
          <p:cNvPr id="129076" name="Text Box 60"/>
          <p:cNvSpPr txBox="1">
            <a:spLocks noChangeArrowheads="1"/>
          </p:cNvSpPr>
          <p:nvPr/>
        </p:nvSpPr>
        <p:spPr bwMode="auto">
          <a:xfrm>
            <a:off x="4745038" y="5419725"/>
            <a:ext cx="335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Char char="•"/>
            </a:pPr>
            <a:r>
              <a:rPr lang="en-US" sz="2800" b="0">
                <a:solidFill>
                  <a:schemeClr val="tx2"/>
                </a:solidFill>
              </a:rPr>
              <a:t> Structure selection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Parameter Estimation in PRMs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5388"/>
            <a:ext cx="8839200" cy="51054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Assume known dependency structure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Goal: estimate PRM parameters </a:t>
            </a:r>
            <a:r>
              <a:rPr lang="en-US" b="1">
                <a:latin typeface="Symbol" charset="0"/>
                <a:ea typeface="ＭＳ Ｐゴシック" charset="0"/>
                <a:cs typeface="ＭＳ Ｐゴシック" charset="0"/>
              </a:rPr>
              <a:t>q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entries in local probability models,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>
                <a:latin typeface="Symbol" charset="0"/>
                <a:ea typeface="ＭＳ Ｐゴシック" charset="0"/>
                <a:cs typeface="ＭＳ Ｐゴシック" charset="0"/>
              </a:rPr>
              <a:t>q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is good if it is likely to generate the observed data,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instance </a:t>
            </a:r>
            <a:r>
              <a:rPr lang="en-US">
                <a:latin typeface="Lucida Handwriting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MLE Principle: Choose </a:t>
            </a:r>
            <a:r>
              <a:rPr lang="en-US" b="1">
                <a:latin typeface="Symbol" charset="0"/>
                <a:ea typeface="ＭＳ Ｐゴシック" charset="0"/>
                <a:cs typeface="ＭＳ Ｐゴシック" charset="0"/>
              </a:rPr>
              <a:t>q</a:t>
            </a:r>
            <a:r>
              <a:rPr lang="en-US" b="1" i="1" baseline="30000">
                <a:latin typeface="Symbol" charset="0"/>
                <a:ea typeface="ＭＳ Ｐゴシック" charset="0"/>
                <a:cs typeface="ＭＳ Ｐゴシック" charset="0"/>
              </a:rPr>
              <a:t>*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 so as to maximize </a:t>
            </a: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endParaRPr lang="en-US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graphicFrame>
        <p:nvGraphicFramePr>
          <p:cNvPr id="130052" name="Object 2"/>
          <p:cNvGraphicFramePr>
            <a:graphicFrameLocks noChangeAspect="1"/>
          </p:cNvGraphicFramePr>
          <p:nvPr/>
        </p:nvGraphicFramePr>
        <p:xfrm>
          <a:off x="1555750" y="3935413"/>
          <a:ext cx="51641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Equation" r:id="rId4" imgW="1600200" imgH="203200" progId="Equation.3">
                  <p:embed/>
                </p:oleObj>
              </mc:Choice>
              <mc:Fallback>
                <p:oleObj name="Equation" r:id="rId4" imgW="16002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935413"/>
                        <a:ext cx="51641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3"/>
          <p:cNvGraphicFramePr>
            <a:graphicFrameLocks noChangeAspect="1"/>
          </p:cNvGraphicFramePr>
          <p:nvPr/>
        </p:nvGraphicFramePr>
        <p:xfrm>
          <a:off x="5881688" y="2178050"/>
          <a:ext cx="19986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Equation" r:id="rId6" imgW="812447" imgH="241195" progId="Equation.3">
                  <p:embed/>
                </p:oleObj>
              </mc:Choice>
              <mc:Fallback>
                <p:oleObj name="Equation" r:id="rId6" imgW="812447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2178050"/>
                        <a:ext cx="19986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2160588" y="4808538"/>
            <a:ext cx="757237" cy="785812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401638" y="4600575"/>
            <a:ext cx="755650" cy="7762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5249863" y="1739900"/>
            <a:ext cx="1136650" cy="97313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6850063" y="1054100"/>
            <a:ext cx="1219200" cy="7620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Learning PRMs w/ AU</a:t>
            </a:r>
          </a:p>
        </p:txBody>
      </p:sp>
      <p:sp>
        <p:nvSpPr>
          <p:cNvPr id="234503" name="AutoShape 7" descr="25%"/>
          <p:cNvSpPr>
            <a:spLocks noChangeArrowheads="1"/>
          </p:cNvSpPr>
          <p:nvPr/>
        </p:nvSpPr>
        <p:spPr bwMode="auto">
          <a:xfrm>
            <a:off x="1752600" y="19050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04" name="AutoShape 8" descr="25%"/>
          <p:cNvSpPr>
            <a:spLocks noChangeArrowheads="1"/>
          </p:cNvSpPr>
          <p:nvPr/>
        </p:nvSpPr>
        <p:spPr bwMode="auto">
          <a:xfrm>
            <a:off x="1219200" y="20574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05" name="AutoShape 9" descr="25%"/>
          <p:cNvSpPr>
            <a:spLocks noChangeArrowheads="1"/>
          </p:cNvSpPr>
          <p:nvPr/>
        </p:nvSpPr>
        <p:spPr bwMode="auto">
          <a:xfrm>
            <a:off x="1600200" y="22098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1219200" y="1219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0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rPr>
              <a:t>Database</a:t>
            </a:r>
          </a:p>
        </p:txBody>
      </p:sp>
      <p:sp>
        <p:nvSpPr>
          <p:cNvPr id="234507" name="AutoShape 11"/>
          <p:cNvSpPr>
            <a:spLocks noChangeArrowheads="1"/>
          </p:cNvSpPr>
          <p:nvPr/>
        </p:nvSpPr>
        <p:spPr bwMode="auto">
          <a:xfrm>
            <a:off x="3200400" y="2133600"/>
            <a:ext cx="1524000" cy="1219200"/>
          </a:xfrm>
          <a:prstGeom prst="rightArrow">
            <a:avLst>
              <a:gd name="adj1" fmla="val 44528"/>
              <a:gd name="adj2" fmla="val 42054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1084" name="WordArt 12"/>
          <p:cNvSpPr>
            <a:spLocks noChangeArrowheads="1" noChangeShapeType="1" noTextEdit="1"/>
          </p:cNvSpPr>
          <p:nvPr/>
        </p:nvSpPr>
        <p:spPr bwMode="auto">
          <a:xfrm>
            <a:off x="5521325" y="3683000"/>
            <a:ext cx="9906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/>
                </a:ln>
                <a:solidFill>
                  <a:srgbClr val="006666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PRM</a:t>
            </a:r>
          </a:p>
        </p:txBody>
      </p:sp>
      <p:cxnSp>
        <p:nvCxnSpPr>
          <p:cNvPr id="131085" name="AutoShape 13"/>
          <p:cNvCxnSpPr>
            <a:cxnSpLocks noChangeShapeType="1"/>
            <a:stCxn id="234500" idx="2"/>
            <a:endCxn id="234517" idx="1"/>
          </p:cNvCxnSpPr>
          <p:nvPr/>
        </p:nvCxnSpPr>
        <p:spPr bwMode="auto">
          <a:xfrm rot="16200000" flipH="1">
            <a:off x="5982495" y="2567781"/>
            <a:ext cx="557212" cy="885825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5249863" y="1739900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cxnSp>
        <p:nvCxnSpPr>
          <p:cNvPr id="131087" name="AutoShape 15"/>
          <p:cNvCxnSpPr>
            <a:cxnSpLocks noChangeShapeType="1"/>
            <a:stCxn id="234501" idx="1"/>
            <a:endCxn id="234500" idx="0"/>
          </p:cNvCxnSpPr>
          <p:nvPr/>
        </p:nvCxnSpPr>
        <p:spPr bwMode="auto">
          <a:xfrm rot="10800000" flipV="1">
            <a:off x="5818188" y="1435100"/>
            <a:ext cx="1012825" cy="28575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12" name="Oval 16"/>
          <p:cNvSpPr>
            <a:spLocks noChangeAspect="1" noChangeArrowheads="1"/>
          </p:cNvSpPr>
          <p:nvPr/>
        </p:nvSpPr>
        <p:spPr bwMode="auto">
          <a:xfrm>
            <a:off x="5665788" y="2014538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13" name="Oval 17"/>
          <p:cNvSpPr>
            <a:spLocks noChangeAspect="1" noChangeArrowheads="1"/>
          </p:cNvSpPr>
          <p:nvPr/>
        </p:nvSpPr>
        <p:spPr bwMode="auto">
          <a:xfrm>
            <a:off x="5326063" y="2411413"/>
            <a:ext cx="574675" cy="150812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6846888" y="1054100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sp>
        <p:nvSpPr>
          <p:cNvPr id="234515" name="Oval 19"/>
          <p:cNvSpPr>
            <a:spLocks noChangeAspect="1" noChangeArrowheads="1"/>
          </p:cNvSpPr>
          <p:nvPr/>
        </p:nvSpPr>
        <p:spPr bwMode="auto">
          <a:xfrm>
            <a:off x="7307263" y="1358900"/>
            <a:ext cx="576262" cy="153988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16" name="Oval 20"/>
          <p:cNvSpPr>
            <a:spLocks noChangeAspect="1" noChangeArrowheads="1"/>
          </p:cNvSpPr>
          <p:nvPr/>
        </p:nvSpPr>
        <p:spPr bwMode="auto">
          <a:xfrm>
            <a:off x="7148513" y="1589088"/>
            <a:ext cx="576262" cy="150812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6723063" y="2863850"/>
            <a:ext cx="1600200" cy="8509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518" name="Text Box 22"/>
          <p:cNvSpPr txBox="1">
            <a:spLocks noChangeArrowheads="1"/>
          </p:cNvSpPr>
          <p:nvPr/>
        </p:nvSpPr>
        <p:spPr bwMode="auto">
          <a:xfrm>
            <a:off x="6773863" y="2882900"/>
            <a:ext cx="102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34519" name="Line 23"/>
          <p:cNvSpPr>
            <a:spLocks noChangeShapeType="1"/>
          </p:cNvSpPr>
          <p:nvPr/>
        </p:nvSpPr>
        <p:spPr bwMode="auto">
          <a:xfrm flipH="1">
            <a:off x="6124575" y="1697038"/>
            <a:ext cx="1017588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20" name="Line 24"/>
          <p:cNvSpPr>
            <a:spLocks noChangeShapeType="1"/>
          </p:cNvSpPr>
          <p:nvPr/>
        </p:nvSpPr>
        <p:spPr bwMode="auto">
          <a:xfrm flipH="1" flipV="1">
            <a:off x="5662613" y="2598738"/>
            <a:ext cx="1458912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21" name="Line 25"/>
          <p:cNvSpPr>
            <a:spLocks noChangeShapeType="1"/>
          </p:cNvSpPr>
          <p:nvPr/>
        </p:nvSpPr>
        <p:spPr bwMode="auto">
          <a:xfrm flipH="1">
            <a:off x="5554663" y="2163763"/>
            <a:ext cx="25082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22" name="Oval 26"/>
          <p:cNvSpPr>
            <a:spLocks noChangeAspect="1" noChangeArrowheads="1"/>
          </p:cNvSpPr>
          <p:nvPr/>
        </p:nvSpPr>
        <p:spPr bwMode="auto">
          <a:xfrm>
            <a:off x="7645400" y="3148013"/>
            <a:ext cx="576263" cy="150812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23" name="Oval 27"/>
          <p:cNvSpPr>
            <a:spLocks noChangeAspect="1" noChangeArrowheads="1"/>
          </p:cNvSpPr>
          <p:nvPr/>
        </p:nvSpPr>
        <p:spPr bwMode="auto">
          <a:xfrm>
            <a:off x="7002463" y="3452813"/>
            <a:ext cx="576262" cy="150812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24" name="Line 28"/>
          <p:cNvSpPr>
            <a:spLocks noChangeShapeType="1"/>
          </p:cNvSpPr>
          <p:nvPr/>
        </p:nvSpPr>
        <p:spPr bwMode="auto">
          <a:xfrm flipH="1">
            <a:off x="7307263" y="3298825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25" name="Text Box 29"/>
          <p:cNvSpPr txBox="1">
            <a:spLocks noChangeArrowheads="1"/>
          </p:cNvSpPr>
          <p:nvPr/>
        </p:nvSpPr>
        <p:spPr bwMode="auto">
          <a:xfrm>
            <a:off x="1203325" y="5773738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rPr>
              <a:t>Relational</a:t>
            </a:r>
          </a:p>
          <a:p>
            <a:pPr>
              <a:defRPr/>
            </a:pPr>
            <a:r>
              <a:rPr lang="en-US" b="0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rPr>
              <a:t>Schema</a:t>
            </a:r>
          </a:p>
        </p:txBody>
      </p:sp>
      <p:sp>
        <p:nvSpPr>
          <p:cNvPr id="234526" name="AutoShape 30"/>
          <p:cNvSpPr>
            <a:spLocks noChangeArrowheads="1"/>
          </p:cNvSpPr>
          <p:nvPr/>
        </p:nvSpPr>
        <p:spPr bwMode="auto">
          <a:xfrm>
            <a:off x="950913" y="4137025"/>
            <a:ext cx="355600" cy="201613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31103" name="AutoShape 31"/>
          <p:cNvCxnSpPr>
            <a:cxnSpLocks noChangeShapeType="1"/>
            <a:stCxn id="234526" idx="3"/>
            <a:endCxn id="234538" idx="1"/>
          </p:cNvCxnSpPr>
          <p:nvPr/>
        </p:nvCxnSpPr>
        <p:spPr bwMode="auto">
          <a:xfrm flipV="1">
            <a:off x="1325563" y="4202113"/>
            <a:ext cx="163512" cy="36512"/>
          </a:xfrm>
          <a:prstGeom prst="bentConnector3">
            <a:avLst>
              <a:gd name="adj1" fmla="val 49514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104" name="AutoShape 32"/>
          <p:cNvCxnSpPr>
            <a:cxnSpLocks noChangeShapeType="1"/>
            <a:stCxn id="234526" idx="1"/>
            <a:endCxn id="234499" idx="0"/>
          </p:cNvCxnSpPr>
          <p:nvPr/>
        </p:nvCxnSpPr>
        <p:spPr bwMode="auto">
          <a:xfrm rot="10800000" flipV="1">
            <a:off x="779463" y="4238625"/>
            <a:ext cx="152400" cy="342900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29" name="Text Box 33"/>
          <p:cNvSpPr txBox="1">
            <a:spLocks noChangeArrowheads="1"/>
          </p:cNvSpPr>
          <p:nvPr/>
        </p:nvSpPr>
        <p:spPr bwMode="auto">
          <a:xfrm>
            <a:off x="333375" y="4651375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34530" name="AutoShape 34"/>
          <p:cNvSpPr>
            <a:spLocks noChangeArrowheads="1"/>
          </p:cNvSpPr>
          <p:nvPr/>
        </p:nvSpPr>
        <p:spPr bwMode="auto">
          <a:xfrm>
            <a:off x="1436688" y="5086350"/>
            <a:ext cx="425450" cy="23812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31107" name="AutoShape 35"/>
          <p:cNvCxnSpPr>
            <a:cxnSpLocks noChangeShapeType="1"/>
            <a:stCxn id="234530" idx="1"/>
            <a:endCxn id="234533" idx="6"/>
          </p:cNvCxnSpPr>
          <p:nvPr/>
        </p:nvCxnSpPr>
        <p:spPr bwMode="auto">
          <a:xfrm rot="10800000" flipV="1">
            <a:off x="1042988" y="5205413"/>
            <a:ext cx="374650" cy="6350"/>
          </a:xfrm>
          <a:prstGeom prst="bentConnector3">
            <a:avLst>
              <a:gd name="adj1" fmla="val 49153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32" name="Oval 36"/>
          <p:cNvSpPr>
            <a:spLocks noChangeAspect="1" noChangeArrowheads="1"/>
          </p:cNvSpPr>
          <p:nvPr/>
        </p:nvSpPr>
        <p:spPr bwMode="auto">
          <a:xfrm>
            <a:off x="454025" y="4927600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33" name="Oval 37"/>
          <p:cNvSpPr>
            <a:spLocks noChangeAspect="1" noChangeArrowheads="1"/>
          </p:cNvSpPr>
          <p:nvPr/>
        </p:nvSpPr>
        <p:spPr bwMode="auto">
          <a:xfrm>
            <a:off x="454025" y="5135563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34" name="Text Box 38"/>
          <p:cNvSpPr txBox="1">
            <a:spLocks noChangeArrowheads="1"/>
          </p:cNvSpPr>
          <p:nvPr/>
        </p:nvSpPr>
        <p:spPr bwMode="auto">
          <a:xfrm>
            <a:off x="2079625" y="4814888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34535" name="Oval 39"/>
          <p:cNvSpPr>
            <a:spLocks noChangeAspect="1" noChangeArrowheads="1"/>
          </p:cNvSpPr>
          <p:nvPr/>
        </p:nvSpPr>
        <p:spPr bwMode="auto">
          <a:xfrm>
            <a:off x="2228850" y="5141913"/>
            <a:ext cx="576263" cy="152400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36" name="Oval 40"/>
          <p:cNvSpPr>
            <a:spLocks noChangeAspect="1" noChangeArrowheads="1"/>
          </p:cNvSpPr>
          <p:nvPr/>
        </p:nvSpPr>
        <p:spPr bwMode="auto">
          <a:xfrm>
            <a:off x="2228850" y="5348288"/>
            <a:ext cx="576263" cy="153987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1113" name="AutoShape 41"/>
          <p:cNvCxnSpPr>
            <a:cxnSpLocks noChangeShapeType="1"/>
            <a:stCxn id="234530" idx="3"/>
            <a:endCxn id="234535" idx="2"/>
          </p:cNvCxnSpPr>
          <p:nvPr/>
        </p:nvCxnSpPr>
        <p:spPr bwMode="auto">
          <a:xfrm>
            <a:off x="1881188" y="5205413"/>
            <a:ext cx="333375" cy="12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38" name="Rectangle 42"/>
          <p:cNvSpPr>
            <a:spLocks noChangeArrowheads="1"/>
          </p:cNvSpPr>
          <p:nvPr/>
        </p:nvSpPr>
        <p:spPr bwMode="auto">
          <a:xfrm>
            <a:off x="1508125" y="3816350"/>
            <a:ext cx="882650" cy="7715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539" name="Text Box 43"/>
          <p:cNvSpPr txBox="1">
            <a:spLocks noChangeArrowheads="1"/>
          </p:cNvSpPr>
          <p:nvPr/>
        </p:nvSpPr>
        <p:spPr bwMode="auto">
          <a:xfrm>
            <a:off x="1508125" y="381476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sp>
        <p:nvSpPr>
          <p:cNvPr id="234540" name="Oval 44"/>
          <p:cNvSpPr>
            <a:spLocks noChangeAspect="1" noChangeArrowheads="1"/>
          </p:cNvSpPr>
          <p:nvPr/>
        </p:nvSpPr>
        <p:spPr bwMode="auto">
          <a:xfrm>
            <a:off x="1644650" y="4146550"/>
            <a:ext cx="574675" cy="152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41" name="Oval 45"/>
          <p:cNvSpPr>
            <a:spLocks noChangeAspect="1" noChangeArrowheads="1"/>
          </p:cNvSpPr>
          <p:nvPr/>
        </p:nvSpPr>
        <p:spPr bwMode="auto">
          <a:xfrm>
            <a:off x="1644650" y="4354513"/>
            <a:ext cx="574675" cy="152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42" name="Text Box 46"/>
          <p:cNvSpPr txBox="1">
            <a:spLocks noChangeArrowheads="1"/>
          </p:cNvSpPr>
          <p:nvPr/>
        </p:nvSpPr>
        <p:spPr bwMode="auto">
          <a:xfrm>
            <a:off x="4745038" y="4956175"/>
            <a:ext cx="3792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8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Parameter estimation</a:t>
            </a:r>
          </a:p>
        </p:txBody>
      </p:sp>
      <p:sp>
        <p:nvSpPr>
          <p:cNvPr id="234543" name="Text Box 47"/>
          <p:cNvSpPr txBox="1">
            <a:spLocks noChangeArrowheads="1"/>
          </p:cNvSpPr>
          <p:nvPr/>
        </p:nvSpPr>
        <p:spPr bwMode="auto">
          <a:xfrm>
            <a:off x="4745038" y="5419725"/>
            <a:ext cx="335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8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Structure selection</a:t>
            </a:r>
          </a:p>
        </p:txBody>
      </p:sp>
      <p:sp>
        <p:nvSpPr>
          <p:cNvPr id="234544" name="Line 48"/>
          <p:cNvSpPr>
            <a:spLocks noChangeShapeType="1"/>
          </p:cNvSpPr>
          <p:nvPr/>
        </p:nvSpPr>
        <p:spPr bwMode="auto">
          <a:xfrm flipH="1">
            <a:off x="6007100" y="1449388"/>
            <a:ext cx="1323975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685800" y="914400"/>
            <a:ext cx="2057400" cy="1258888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20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370263" y="1416050"/>
            <a:ext cx="2055812" cy="1311275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20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3340100" y="1430338"/>
            <a:ext cx="212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482975" y="182880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Quality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3482975" y="2270125"/>
            <a:ext cx="132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Accepted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685800" y="91440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819150" y="1335088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Mood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819150" y="1733550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Length</a:t>
            </a:r>
          </a:p>
        </p:txBody>
      </p:sp>
      <p:cxnSp>
        <p:nvCxnSpPr>
          <p:cNvPr id="132106" name="AutoShape 11"/>
          <p:cNvCxnSpPr>
            <a:cxnSpLocks noChangeShapeType="1"/>
            <a:stCxn id="236553" idx="3"/>
            <a:endCxn id="236551" idx="1"/>
          </p:cNvCxnSpPr>
          <p:nvPr/>
        </p:nvCxnSpPr>
        <p:spPr bwMode="auto">
          <a:xfrm>
            <a:off x="1681163" y="1533525"/>
            <a:ext cx="1801812" cy="935038"/>
          </a:xfrm>
          <a:prstGeom prst="curvedConnector3">
            <a:avLst>
              <a:gd name="adj1" fmla="val 49954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107" name="AutoShape 12"/>
          <p:cNvCxnSpPr>
            <a:cxnSpLocks noChangeShapeType="1"/>
            <a:stCxn id="236548" idx="1"/>
            <a:endCxn id="236546" idx="2"/>
          </p:cNvCxnSpPr>
          <p:nvPr/>
        </p:nvCxnSpPr>
        <p:spPr bwMode="auto">
          <a:xfrm rot="10800000" flipV="1">
            <a:off x="1714500" y="2071688"/>
            <a:ext cx="1617663" cy="139700"/>
          </a:xfrm>
          <a:prstGeom prst="bentConnector4">
            <a:avLst>
              <a:gd name="adj1" fmla="val 16977"/>
              <a:gd name="adj2" fmla="val 236366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108" name="AutoShape 13"/>
          <p:cNvCxnSpPr>
            <a:cxnSpLocks noChangeShapeType="1"/>
            <a:stCxn id="236550" idx="3"/>
            <a:endCxn id="236551" idx="3"/>
          </p:cNvCxnSpPr>
          <p:nvPr/>
        </p:nvCxnSpPr>
        <p:spPr bwMode="auto">
          <a:xfrm>
            <a:off x="4525963" y="2027238"/>
            <a:ext cx="285750" cy="441325"/>
          </a:xfrm>
          <a:prstGeom prst="curvedConnector3">
            <a:avLst>
              <a:gd name="adj1" fmla="val 18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6558" name="Group 14"/>
          <p:cNvGrpSpPr>
            <a:grpSpLocks/>
          </p:cNvGrpSpPr>
          <p:nvPr/>
        </p:nvGrpSpPr>
        <p:grpSpPr bwMode="auto">
          <a:xfrm>
            <a:off x="704850" y="3416300"/>
            <a:ext cx="8286750" cy="3103563"/>
            <a:chOff x="444" y="2152"/>
            <a:chExt cx="5220" cy="1955"/>
          </a:xfrm>
        </p:grpSpPr>
        <p:graphicFrame>
          <p:nvGraphicFramePr>
            <p:cNvPr id="132141" name="Object 15"/>
            <p:cNvGraphicFramePr>
              <a:graphicFrameLocks noChangeAspect="1"/>
            </p:cNvGraphicFramePr>
            <p:nvPr/>
          </p:nvGraphicFramePr>
          <p:xfrm>
            <a:off x="1623" y="2152"/>
            <a:ext cx="1446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46" name="Equation" r:id="rId4" imgW="571252" imgH="304668" progId="Equation.3">
                    <p:embed/>
                  </p:oleObj>
                </mc:Choice>
                <mc:Fallback>
                  <p:oleObj name="Equation" r:id="rId4" imgW="571252" imgH="304668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3" y="2152"/>
                          <a:ext cx="1446" cy="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560" name="Rectangle 16"/>
            <p:cNvSpPr>
              <a:spLocks noChangeArrowheads="1"/>
            </p:cNvSpPr>
            <p:nvPr/>
          </p:nvSpPr>
          <p:spPr bwMode="auto">
            <a:xfrm>
              <a:off x="1143" y="2344"/>
              <a:ext cx="4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FFC0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Symbol" pitchFamily="18" charset="2"/>
                  <a:ea typeface="+mn-ea"/>
                  <a:cs typeface="+mn-cs"/>
                </a:rPr>
                <a:t>q</a:t>
              </a:r>
              <a:r>
                <a:rPr lang="en-US" i="1" baseline="30000">
                  <a:solidFill>
                    <a:srgbClr val="050B0B"/>
                  </a:solidFill>
                  <a:latin typeface="Symbol" pitchFamily="18" charset="2"/>
                  <a:ea typeface="+mn-ea"/>
                  <a:cs typeface="+mn-cs"/>
                </a:rPr>
                <a:t>*  </a:t>
              </a:r>
              <a:r>
                <a:rPr lang="en-US" i="1">
                  <a:solidFill>
                    <a:srgbClr val="050B0B"/>
                  </a:solidFill>
                  <a:latin typeface="Symbol" pitchFamily="18" charset="2"/>
                  <a:ea typeface="+mn-ea"/>
                  <a:cs typeface="+mn-cs"/>
                </a:rPr>
                <a:t>=</a:t>
              </a:r>
              <a:endParaRPr lang="en-US" i="1" baseline="30000">
                <a:solidFill>
                  <a:srgbClr val="050B0B"/>
                </a:solidFill>
                <a:latin typeface="Symbol" pitchFamily="18" charset="2"/>
                <a:ea typeface="+mn-ea"/>
                <a:cs typeface="+mn-cs"/>
              </a:endParaRPr>
            </a:p>
          </p:txBody>
        </p:sp>
        <p:graphicFrame>
          <p:nvGraphicFramePr>
            <p:cNvPr id="132143" name="Object 17"/>
            <p:cNvGraphicFramePr>
              <a:graphicFrameLocks noChangeAspect="1"/>
            </p:cNvGraphicFramePr>
            <p:nvPr/>
          </p:nvGraphicFramePr>
          <p:xfrm>
            <a:off x="1200" y="3312"/>
            <a:ext cx="1191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47" name="Equation" r:id="rId6" imgW="710891" imgH="253890" progId="Equation.3">
                    <p:embed/>
                  </p:oleObj>
                </mc:Choice>
                <mc:Fallback>
                  <p:oleObj name="Equation" r:id="rId6" imgW="710891" imgH="25389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12"/>
                          <a:ext cx="1191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562" name="Rectangle 18"/>
            <p:cNvSpPr>
              <a:spLocks noChangeArrowheads="1"/>
            </p:cNvSpPr>
            <p:nvPr/>
          </p:nvSpPr>
          <p:spPr bwMode="auto">
            <a:xfrm>
              <a:off x="444" y="3330"/>
              <a:ext cx="6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FFC0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 "/>
                  <a:ea typeface="+mn-ea"/>
                  <a:cs typeface="+mn-cs"/>
                </a:rPr>
                <a:t>where</a:t>
              </a:r>
              <a:endParaRPr lang="en-US" b="0" i="1" baseline="30000">
                <a:solidFill>
                  <a:srgbClr val="050B0B"/>
                </a:solidFill>
                <a:latin typeface="Arial "/>
                <a:ea typeface="+mn-ea"/>
                <a:cs typeface="+mn-cs"/>
              </a:endParaRPr>
            </a:p>
          </p:txBody>
        </p:sp>
        <p:sp>
          <p:nvSpPr>
            <p:cNvPr id="236563" name="Rectangle 19"/>
            <p:cNvSpPr>
              <a:spLocks noChangeArrowheads="1"/>
            </p:cNvSpPr>
            <p:nvPr/>
          </p:nvSpPr>
          <p:spPr bwMode="auto">
            <a:xfrm>
              <a:off x="2452" y="3359"/>
              <a:ext cx="321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FFC0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 algn="l">
                <a:defRPr/>
              </a:pPr>
              <a:r>
                <a:rPr lang="en-US" b="0">
                  <a:solidFill>
                    <a:srgbClr val="050B0B"/>
                  </a:solidFill>
                  <a:latin typeface="Arial "/>
                  <a:ea typeface="+mn-ea"/>
                  <a:cs typeface="+mn-cs"/>
                </a:rPr>
                <a:t>is the number of accepted, </a:t>
              </a:r>
            </a:p>
            <a:p>
              <a:pPr algn="l">
                <a:defRPr/>
              </a:pPr>
              <a:r>
                <a:rPr lang="en-US" b="0">
                  <a:solidFill>
                    <a:srgbClr val="050B0B"/>
                  </a:solidFill>
                  <a:latin typeface="Arial "/>
                  <a:ea typeface="+mn-ea"/>
                  <a:cs typeface="+mn-cs"/>
                </a:rPr>
                <a:t>low quality papers </a:t>
              </a:r>
            </a:p>
            <a:p>
              <a:pPr algn="l">
                <a:defRPr/>
              </a:pPr>
              <a:r>
                <a:rPr lang="en-US" b="0">
                  <a:solidFill>
                    <a:srgbClr val="050B0B"/>
                  </a:solidFill>
                  <a:latin typeface="Arial "/>
                  <a:ea typeface="+mn-ea"/>
                  <a:cs typeface="+mn-cs"/>
                </a:rPr>
                <a:t>whose reviewer was in a poor mood</a:t>
              </a:r>
              <a:endParaRPr lang="en-US" b="0" i="1" baseline="30000">
                <a:solidFill>
                  <a:srgbClr val="050B0B"/>
                </a:solidFill>
                <a:latin typeface="Arial "/>
                <a:ea typeface="+mn-ea"/>
                <a:cs typeface="+mn-cs"/>
              </a:endParaRPr>
            </a:p>
          </p:txBody>
        </p:sp>
      </p:grpSp>
      <p:grpSp>
        <p:nvGrpSpPr>
          <p:cNvPr id="236564" name="Group 20"/>
          <p:cNvGrpSpPr>
            <a:grpSpLocks/>
          </p:cNvGrpSpPr>
          <p:nvPr/>
        </p:nvGrpSpPr>
        <p:grpSpPr bwMode="auto">
          <a:xfrm>
            <a:off x="5492750" y="1427163"/>
            <a:ext cx="2789238" cy="2362200"/>
            <a:chOff x="3468" y="891"/>
            <a:chExt cx="1757" cy="1488"/>
          </a:xfrm>
        </p:grpSpPr>
        <p:sp>
          <p:nvSpPr>
            <p:cNvPr id="236565" name="AutoShape 21"/>
            <p:cNvSpPr>
              <a:spLocks noChangeArrowheads="1"/>
            </p:cNvSpPr>
            <p:nvPr/>
          </p:nvSpPr>
          <p:spPr bwMode="auto">
            <a:xfrm>
              <a:off x="3468" y="891"/>
              <a:ext cx="1757" cy="1488"/>
            </a:xfrm>
            <a:prstGeom prst="wedgeRoundRectCallout">
              <a:avLst>
                <a:gd name="adj1" fmla="val -77375"/>
                <a:gd name="adj2" fmla="val -5509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 i="1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6566" name="Rectangle 22"/>
            <p:cNvSpPr>
              <a:spLocks noChangeArrowheads="1"/>
            </p:cNvSpPr>
            <p:nvPr/>
          </p:nvSpPr>
          <p:spPr bwMode="auto">
            <a:xfrm>
              <a:off x="3840" y="209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67" name="Rectangle 23"/>
            <p:cNvSpPr>
              <a:spLocks noChangeArrowheads="1"/>
            </p:cNvSpPr>
            <p:nvPr/>
          </p:nvSpPr>
          <p:spPr bwMode="auto">
            <a:xfrm>
              <a:off x="3822" y="180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68" name="Rectangle 24"/>
            <p:cNvSpPr>
              <a:spLocks noChangeArrowheads="1"/>
            </p:cNvSpPr>
            <p:nvPr/>
          </p:nvSpPr>
          <p:spPr bwMode="auto">
            <a:xfrm>
              <a:off x="3859" y="151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69" name="Rectangle 25"/>
            <p:cNvSpPr>
              <a:spLocks noChangeArrowheads="1"/>
            </p:cNvSpPr>
            <p:nvPr/>
          </p:nvSpPr>
          <p:spPr bwMode="auto">
            <a:xfrm>
              <a:off x="3840" y="122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70" name="Rectangle 26"/>
            <p:cNvSpPr>
              <a:spLocks noChangeArrowheads="1"/>
            </p:cNvSpPr>
            <p:nvPr/>
          </p:nvSpPr>
          <p:spPr bwMode="auto">
            <a:xfrm>
              <a:off x="3778" y="966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71" name="Rectangle 27"/>
            <p:cNvSpPr>
              <a:spLocks noChangeArrowheads="1"/>
            </p:cNvSpPr>
            <p:nvPr/>
          </p:nvSpPr>
          <p:spPr bwMode="auto">
            <a:xfrm>
              <a:off x="3913" y="209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2" name="Rectangle 28"/>
            <p:cNvSpPr>
              <a:spLocks noChangeArrowheads="1"/>
            </p:cNvSpPr>
            <p:nvPr/>
          </p:nvSpPr>
          <p:spPr bwMode="auto">
            <a:xfrm>
              <a:off x="3771" y="209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3" name="Rectangle 29"/>
            <p:cNvSpPr>
              <a:spLocks noChangeArrowheads="1"/>
            </p:cNvSpPr>
            <p:nvPr/>
          </p:nvSpPr>
          <p:spPr bwMode="auto">
            <a:xfrm>
              <a:off x="3922" y="180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4" name="Rectangle 30"/>
            <p:cNvSpPr>
              <a:spLocks noChangeArrowheads="1"/>
            </p:cNvSpPr>
            <p:nvPr/>
          </p:nvSpPr>
          <p:spPr bwMode="auto">
            <a:xfrm>
              <a:off x="3753" y="180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5" name="Rectangle 31"/>
            <p:cNvSpPr>
              <a:spLocks noChangeArrowheads="1"/>
            </p:cNvSpPr>
            <p:nvPr/>
          </p:nvSpPr>
          <p:spPr bwMode="auto">
            <a:xfrm>
              <a:off x="3932" y="151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6" name="Rectangle 32"/>
            <p:cNvSpPr>
              <a:spLocks noChangeArrowheads="1"/>
            </p:cNvSpPr>
            <p:nvPr/>
          </p:nvSpPr>
          <p:spPr bwMode="auto">
            <a:xfrm>
              <a:off x="3780" y="151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7" name="Rectangle 33"/>
            <p:cNvSpPr>
              <a:spLocks noChangeArrowheads="1"/>
            </p:cNvSpPr>
            <p:nvPr/>
          </p:nvSpPr>
          <p:spPr bwMode="auto">
            <a:xfrm>
              <a:off x="3940" y="122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8" name="Rectangle 34"/>
            <p:cNvSpPr>
              <a:spLocks noChangeArrowheads="1"/>
            </p:cNvSpPr>
            <p:nvPr/>
          </p:nvSpPr>
          <p:spPr bwMode="auto">
            <a:xfrm>
              <a:off x="3761" y="122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9" name="Rectangle 35"/>
            <p:cNvSpPr>
              <a:spLocks noChangeArrowheads="1"/>
            </p:cNvSpPr>
            <p:nvPr/>
          </p:nvSpPr>
          <p:spPr bwMode="auto">
            <a:xfrm>
              <a:off x="4150" y="944"/>
              <a:ext cx="970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P(A | Q, M)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80" name="Rectangle 36"/>
            <p:cNvSpPr>
              <a:spLocks noChangeArrowheads="1"/>
            </p:cNvSpPr>
            <p:nvPr/>
          </p:nvSpPr>
          <p:spPr bwMode="auto">
            <a:xfrm>
              <a:off x="3797" y="966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M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81" name="Rectangle 37"/>
            <p:cNvSpPr>
              <a:spLocks noChangeArrowheads="1"/>
            </p:cNvSpPr>
            <p:nvPr/>
          </p:nvSpPr>
          <p:spPr bwMode="auto">
            <a:xfrm>
              <a:off x="3634" y="966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Q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82" name="Line 38"/>
            <p:cNvSpPr>
              <a:spLocks noChangeShapeType="1"/>
            </p:cNvSpPr>
            <p:nvPr/>
          </p:nvSpPr>
          <p:spPr bwMode="auto">
            <a:xfrm flipV="1">
              <a:off x="3561" y="1192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6583" name="Line 39"/>
            <p:cNvSpPr>
              <a:spLocks noChangeShapeType="1"/>
            </p:cNvSpPr>
            <p:nvPr/>
          </p:nvSpPr>
          <p:spPr bwMode="auto">
            <a:xfrm>
              <a:off x="4131" y="1003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6584" name="Line 40"/>
            <p:cNvSpPr>
              <a:spLocks noChangeShapeType="1"/>
            </p:cNvSpPr>
            <p:nvPr/>
          </p:nvSpPr>
          <p:spPr bwMode="auto">
            <a:xfrm>
              <a:off x="3507" y="1195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6585" name="Text Box 41"/>
            <p:cNvSpPr txBox="1">
              <a:spLocks noChangeArrowheads="1"/>
            </p:cNvSpPr>
            <p:nvPr/>
          </p:nvSpPr>
          <p:spPr bwMode="auto">
            <a:xfrm>
              <a:off x="4378" y="1193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86" name="Text Box 42"/>
            <p:cNvSpPr txBox="1">
              <a:spLocks noChangeArrowheads="1"/>
            </p:cNvSpPr>
            <p:nvPr/>
          </p:nvSpPr>
          <p:spPr bwMode="auto">
            <a:xfrm>
              <a:off x="4378" y="1481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87" name="Text Box 43"/>
            <p:cNvSpPr txBox="1">
              <a:spLocks noChangeArrowheads="1"/>
            </p:cNvSpPr>
            <p:nvPr/>
          </p:nvSpPr>
          <p:spPr bwMode="auto">
            <a:xfrm>
              <a:off x="4378" y="1769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88" name="Text Box 44"/>
            <p:cNvSpPr txBox="1">
              <a:spLocks noChangeArrowheads="1"/>
            </p:cNvSpPr>
            <p:nvPr/>
          </p:nvSpPr>
          <p:spPr bwMode="auto">
            <a:xfrm>
              <a:off x="4395" y="2056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89" name="Text Box 45"/>
            <p:cNvSpPr txBox="1">
              <a:spLocks noChangeArrowheads="1"/>
            </p:cNvSpPr>
            <p:nvPr/>
          </p:nvSpPr>
          <p:spPr bwMode="auto">
            <a:xfrm>
              <a:off x="4723" y="1194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90" name="Text Box 46"/>
            <p:cNvSpPr txBox="1">
              <a:spLocks noChangeArrowheads="1"/>
            </p:cNvSpPr>
            <p:nvPr/>
          </p:nvSpPr>
          <p:spPr bwMode="auto">
            <a:xfrm>
              <a:off x="4723" y="1482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91" name="Text Box 47"/>
            <p:cNvSpPr txBox="1">
              <a:spLocks noChangeArrowheads="1"/>
            </p:cNvSpPr>
            <p:nvPr/>
          </p:nvSpPr>
          <p:spPr bwMode="auto">
            <a:xfrm>
              <a:off x="4723" y="1770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92" name="Text Box 48"/>
            <p:cNvSpPr txBox="1">
              <a:spLocks noChangeArrowheads="1"/>
            </p:cNvSpPr>
            <p:nvPr/>
          </p:nvSpPr>
          <p:spPr bwMode="auto">
            <a:xfrm>
              <a:off x="4740" y="2057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236593" name="AutoShape 49"/>
          <p:cNvCxnSpPr>
            <a:cxnSpLocks noChangeShapeType="1"/>
            <a:stCxn id="236587" idx="1"/>
          </p:cNvCxnSpPr>
          <p:nvPr/>
        </p:nvCxnSpPr>
        <p:spPr bwMode="auto">
          <a:xfrm rot="10800000" flipV="1">
            <a:off x="3724275" y="3049588"/>
            <a:ext cx="3213100" cy="1522412"/>
          </a:xfrm>
          <a:prstGeom prst="curvedConnector4">
            <a:avLst>
              <a:gd name="adj1" fmla="val 32116"/>
              <a:gd name="adj2" fmla="val 115014"/>
            </a:avLst>
          </a:prstGeom>
          <a:noFill/>
          <a:ln w="76200">
            <a:solidFill>
              <a:srgbClr val="9900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2112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ML Parameter Estimation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85800" y="914400"/>
            <a:ext cx="2057400" cy="1258888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20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3370263" y="1416050"/>
            <a:ext cx="2055812" cy="1311275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20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340100" y="1430338"/>
            <a:ext cx="212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482975" y="182880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Quality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3482975" y="2270125"/>
            <a:ext cx="132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Accepted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685800" y="91440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819150" y="1335088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Mood</a:t>
            </a: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819150" y="1733550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Length</a:t>
            </a:r>
          </a:p>
        </p:txBody>
      </p:sp>
      <p:cxnSp>
        <p:nvCxnSpPr>
          <p:cNvPr id="133130" name="AutoShape 11"/>
          <p:cNvCxnSpPr>
            <a:cxnSpLocks noChangeShapeType="1"/>
            <a:stCxn id="238601" idx="3"/>
            <a:endCxn id="238599" idx="1"/>
          </p:cNvCxnSpPr>
          <p:nvPr/>
        </p:nvCxnSpPr>
        <p:spPr bwMode="auto">
          <a:xfrm>
            <a:off x="1681163" y="1533525"/>
            <a:ext cx="1801812" cy="935038"/>
          </a:xfrm>
          <a:prstGeom prst="curvedConnector3">
            <a:avLst>
              <a:gd name="adj1" fmla="val 49954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131" name="AutoShape 12"/>
          <p:cNvCxnSpPr>
            <a:cxnSpLocks noChangeShapeType="1"/>
            <a:stCxn id="238596" idx="1"/>
            <a:endCxn id="238594" idx="2"/>
          </p:cNvCxnSpPr>
          <p:nvPr/>
        </p:nvCxnSpPr>
        <p:spPr bwMode="auto">
          <a:xfrm rot="10800000" flipV="1">
            <a:off x="1714500" y="2071688"/>
            <a:ext cx="1617663" cy="139700"/>
          </a:xfrm>
          <a:prstGeom prst="bentConnector4">
            <a:avLst>
              <a:gd name="adj1" fmla="val 16977"/>
              <a:gd name="adj2" fmla="val 236366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33132" name="Object 13"/>
          <p:cNvGraphicFramePr>
            <a:graphicFrameLocks noChangeAspect="1"/>
          </p:cNvGraphicFramePr>
          <p:nvPr/>
        </p:nvGraphicFramePr>
        <p:xfrm>
          <a:off x="2590800" y="3429000"/>
          <a:ext cx="22955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8" name="Equation" r:id="rId4" imgW="571252" imgH="304668" progId="Equation.3">
                  <p:embed/>
                </p:oleObj>
              </mc:Choice>
              <mc:Fallback>
                <p:oleObj name="Equation" r:id="rId4" imgW="571252" imgH="304668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229552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1828800" y="3721100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en-US">
                <a:solidFill>
                  <a:srgbClr val="050B0B"/>
                </a:solidFill>
                <a:latin typeface="Symbol" pitchFamily="18" charset="2"/>
                <a:ea typeface="+mn-ea"/>
                <a:cs typeface="+mn-cs"/>
              </a:rPr>
              <a:t>q</a:t>
            </a:r>
            <a:r>
              <a:rPr lang="en-US" i="1" baseline="30000">
                <a:solidFill>
                  <a:srgbClr val="050B0B"/>
                </a:solidFill>
                <a:latin typeface="Symbol" pitchFamily="18" charset="2"/>
                <a:ea typeface="+mn-ea"/>
                <a:cs typeface="+mn-cs"/>
              </a:rPr>
              <a:t>*  </a:t>
            </a:r>
            <a:r>
              <a:rPr lang="en-US" i="1">
                <a:solidFill>
                  <a:srgbClr val="050B0B"/>
                </a:solidFill>
                <a:latin typeface="Symbol" pitchFamily="18" charset="2"/>
                <a:ea typeface="+mn-ea"/>
                <a:cs typeface="+mn-cs"/>
              </a:rPr>
              <a:t>=</a:t>
            </a:r>
            <a:endParaRPr lang="en-US" i="1" baseline="30000">
              <a:solidFill>
                <a:srgbClr val="050B0B"/>
              </a:solidFill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133134" name="AutoShape 15"/>
          <p:cNvCxnSpPr>
            <a:cxnSpLocks noChangeShapeType="1"/>
            <a:stCxn id="238598" idx="3"/>
            <a:endCxn id="238599" idx="3"/>
          </p:cNvCxnSpPr>
          <p:nvPr/>
        </p:nvCxnSpPr>
        <p:spPr bwMode="auto">
          <a:xfrm>
            <a:off x="4525963" y="2027238"/>
            <a:ext cx="285750" cy="441325"/>
          </a:xfrm>
          <a:prstGeom prst="curvedConnector3">
            <a:avLst>
              <a:gd name="adj1" fmla="val 18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3135" name="Group 16"/>
          <p:cNvGrpSpPr>
            <a:grpSpLocks/>
          </p:cNvGrpSpPr>
          <p:nvPr/>
        </p:nvGrpSpPr>
        <p:grpSpPr bwMode="auto">
          <a:xfrm>
            <a:off x="5492750" y="1427163"/>
            <a:ext cx="2789238" cy="2362200"/>
            <a:chOff x="3468" y="891"/>
            <a:chExt cx="1757" cy="1488"/>
          </a:xfrm>
        </p:grpSpPr>
        <p:sp>
          <p:nvSpPr>
            <p:cNvPr id="238609" name="AutoShape 17"/>
            <p:cNvSpPr>
              <a:spLocks noChangeArrowheads="1"/>
            </p:cNvSpPr>
            <p:nvPr/>
          </p:nvSpPr>
          <p:spPr bwMode="auto">
            <a:xfrm>
              <a:off x="3468" y="891"/>
              <a:ext cx="1757" cy="1488"/>
            </a:xfrm>
            <a:prstGeom prst="wedgeRoundRectCallout">
              <a:avLst>
                <a:gd name="adj1" fmla="val -77375"/>
                <a:gd name="adj2" fmla="val -5509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 i="1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8610" name="Rectangle 18"/>
            <p:cNvSpPr>
              <a:spLocks noChangeArrowheads="1"/>
            </p:cNvSpPr>
            <p:nvPr/>
          </p:nvSpPr>
          <p:spPr bwMode="auto">
            <a:xfrm>
              <a:off x="3840" y="209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1" name="Rectangle 19"/>
            <p:cNvSpPr>
              <a:spLocks noChangeArrowheads="1"/>
            </p:cNvSpPr>
            <p:nvPr/>
          </p:nvSpPr>
          <p:spPr bwMode="auto">
            <a:xfrm>
              <a:off x="3822" y="180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2" name="Rectangle 20"/>
            <p:cNvSpPr>
              <a:spLocks noChangeArrowheads="1"/>
            </p:cNvSpPr>
            <p:nvPr/>
          </p:nvSpPr>
          <p:spPr bwMode="auto">
            <a:xfrm>
              <a:off x="3859" y="151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3" name="Rectangle 21"/>
            <p:cNvSpPr>
              <a:spLocks noChangeArrowheads="1"/>
            </p:cNvSpPr>
            <p:nvPr/>
          </p:nvSpPr>
          <p:spPr bwMode="auto">
            <a:xfrm>
              <a:off x="3840" y="122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4" name="Rectangle 22"/>
            <p:cNvSpPr>
              <a:spLocks noChangeArrowheads="1"/>
            </p:cNvSpPr>
            <p:nvPr/>
          </p:nvSpPr>
          <p:spPr bwMode="auto">
            <a:xfrm>
              <a:off x="3778" y="966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5" name="Rectangle 23"/>
            <p:cNvSpPr>
              <a:spLocks noChangeArrowheads="1"/>
            </p:cNvSpPr>
            <p:nvPr/>
          </p:nvSpPr>
          <p:spPr bwMode="auto">
            <a:xfrm>
              <a:off x="3913" y="209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16" name="Rectangle 24"/>
            <p:cNvSpPr>
              <a:spLocks noChangeArrowheads="1"/>
            </p:cNvSpPr>
            <p:nvPr/>
          </p:nvSpPr>
          <p:spPr bwMode="auto">
            <a:xfrm>
              <a:off x="3771" y="209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17" name="Rectangle 25"/>
            <p:cNvSpPr>
              <a:spLocks noChangeArrowheads="1"/>
            </p:cNvSpPr>
            <p:nvPr/>
          </p:nvSpPr>
          <p:spPr bwMode="auto">
            <a:xfrm>
              <a:off x="3922" y="180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18" name="Rectangle 26"/>
            <p:cNvSpPr>
              <a:spLocks noChangeArrowheads="1"/>
            </p:cNvSpPr>
            <p:nvPr/>
          </p:nvSpPr>
          <p:spPr bwMode="auto">
            <a:xfrm>
              <a:off x="3753" y="180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19" name="Rectangle 27"/>
            <p:cNvSpPr>
              <a:spLocks noChangeArrowheads="1"/>
            </p:cNvSpPr>
            <p:nvPr/>
          </p:nvSpPr>
          <p:spPr bwMode="auto">
            <a:xfrm>
              <a:off x="3932" y="151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0" name="Rectangle 28"/>
            <p:cNvSpPr>
              <a:spLocks noChangeArrowheads="1"/>
            </p:cNvSpPr>
            <p:nvPr/>
          </p:nvSpPr>
          <p:spPr bwMode="auto">
            <a:xfrm>
              <a:off x="3780" y="151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1" name="Rectangle 29"/>
            <p:cNvSpPr>
              <a:spLocks noChangeArrowheads="1"/>
            </p:cNvSpPr>
            <p:nvPr/>
          </p:nvSpPr>
          <p:spPr bwMode="auto">
            <a:xfrm>
              <a:off x="3940" y="122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2" name="Rectangle 30"/>
            <p:cNvSpPr>
              <a:spLocks noChangeArrowheads="1"/>
            </p:cNvSpPr>
            <p:nvPr/>
          </p:nvSpPr>
          <p:spPr bwMode="auto">
            <a:xfrm>
              <a:off x="3761" y="122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3" name="Rectangle 31"/>
            <p:cNvSpPr>
              <a:spLocks noChangeArrowheads="1"/>
            </p:cNvSpPr>
            <p:nvPr/>
          </p:nvSpPr>
          <p:spPr bwMode="auto">
            <a:xfrm>
              <a:off x="4150" y="944"/>
              <a:ext cx="970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P(A | Q, M)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4" name="Rectangle 32"/>
            <p:cNvSpPr>
              <a:spLocks noChangeArrowheads="1"/>
            </p:cNvSpPr>
            <p:nvPr/>
          </p:nvSpPr>
          <p:spPr bwMode="auto">
            <a:xfrm>
              <a:off x="3797" y="966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M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5" name="Rectangle 33"/>
            <p:cNvSpPr>
              <a:spLocks noChangeArrowheads="1"/>
            </p:cNvSpPr>
            <p:nvPr/>
          </p:nvSpPr>
          <p:spPr bwMode="auto">
            <a:xfrm>
              <a:off x="3634" y="966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Q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6" name="Line 34"/>
            <p:cNvSpPr>
              <a:spLocks noChangeShapeType="1"/>
            </p:cNvSpPr>
            <p:nvPr/>
          </p:nvSpPr>
          <p:spPr bwMode="auto">
            <a:xfrm flipV="1">
              <a:off x="3561" y="1192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8627" name="Line 35"/>
            <p:cNvSpPr>
              <a:spLocks noChangeShapeType="1"/>
            </p:cNvSpPr>
            <p:nvPr/>
          </p:nvSpPr>
          <p:spPr bwMode="auto">
            <a:xfrm>
              <a:off x="4131" y="1003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8628" name="Line 36"/>
            <p:cNvSpPr>
              <a:spLocks noChangeShapeType="1"/>
            </p:cNvSpPr>
            <p:nvPr/>
          </p:nvSpPr>
          <p:spPr bwMode="auto">
            <a:xfrm>
              <a:off x="3507" y="1195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8629" name="Text Box 37"/>
            <p:cNvSpPr txBox="1">
              <a:spLocks noChangeArrowheads="1"/>
            </p:cNvSpPr>
            <p:nvPr/>
          </p:nvSpPr>
          <p:spPr bwMode="auto">
            <a:xfrm>
              <a:off x="4378" y="1193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0" name="Text Box 38"/>
            <p:cNvSpPr txBox="1">
              <a:spLocks noChangeArrowheads="1"/>
            </p:cNvSpPr>
            <p:nvPr/>
          </p:nvSpPr>
          <p:spPr bwMode="auto">
            <a:xfrm>
              <a:off x="4378" y="1481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1" name="Text Box 39"/>
            <p:cNvSpPr txBox="1">
              <a:spLocks noChangeArrowheads="1"/>
            </p:cNvSpPr>
            <p:nvPr/>
          </p:nvSpPr>
          <p:spPr bwMode="auto">
            <a:xfrm>
              <a:off x="4378" y="1769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2" name="Text Box 40"/>
            <p:cNvSpPr txBox="1">
              <a:spLocks noChangeArrowheads="1"/>
            </p:cNvSpPr>
            <p:nvPr/>
          </p:nvSpPr>
          <p:spPr bwMode="auto">
            <a:xfrm>
              <a:off x="4395" y="2056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3" name="Text Box 41"/>
            <p:cNvSpPr txBox="1">
              <a:spLocks noChangeArrowheads="1"/>
            </p:cNvSpPr>
            <p:nvPr/>
          </p:nvSpPr>
          <p:spPr bwMode="auto">
            <a:xfrm>
              <a:off x="4723" y="1194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4" name="Text Box 42"/>
            <p:cNvSpPr txBox="1">
              <a:spLocks noChangeArrowheads="1"/>
            </p:cNvSpPr>
            <p:nvPr/>
          </p:nvSpPr>
          <p:spPr bwMode="auto">
            <a:xfrm>
              <a:off x="4723" y="1482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5" name="Text Box 43"/>
            <p:cNvSpPr txBox="1">
              <a:spLocks noChangeArrowheads="1"/>
            </p:cNvSpPr>
            <p:nvPr/>
          </p:nvSpPr>
          <p:spPr bwMode="auto">
            <a:xfrm>
              <a:off x="4723" y="1770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6" name="Text Box 44"/>
            <p:cNvSpPr txBox="1">
              <a:spLocks noChangeArrowheads="1"/>
            </p:cNvSpPr>
            <p:nvPr/>
          </p:nvSpPr>
          <p:spPr bwMode="auto">
            <a:xfrm>
              <a:off x="4740" y="2057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133136" name="AutoShape 45"/>
          <p:cNvCxnSpPr>
            <a:cxnSpLocks noChangeShapeType="1"/>
            <a:stCxn id="238631" idx="1"/>
          </p:cNvCxnSpPr>
          <p:nvPr/>
        </p:nvCxnSpPr>
        <p:spPr bwMode="auto">
          <a:xfrm rot="10800000" flipV="1">
            <a:off x="3738563" y="3049588"/>
            <a:ext cx="3198812" cy="1535112"/>
          </a:xfrm>
          <a:prstGeom prst="curvedConnector4">
            <a:avLst>
              <a:gd name="adj1" fmla="val 32060"/>
              <a:gd name="adj2" fmla="val 114894"/>
            </a:avLst>
          </a:prstGeom>
          <a:noFill/>
          <a:ln w="76200">
            <a:solidFill>
              <a:srgbClr val="9900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133137" name="Group 46"/>
          <p:cNvGrpSpPr>
            <a:grpSpLocks/>
          </p:cNvGrpSpPr>
          <p:nvPr/>
        </p:nvGrpSpPr>
        <p:grpSpPr bwMode="auto">
          <a:xfrm>
            <a:off x="685800" y="4775200"/>
            <a:ext cx="7696200" cy="2006600"/>
            <a:chOff x="432" y="2960"/>
            <a:chExt cx="4848" cy="1264"/>
          </a:xfrm>
        </p:grpSpPr>
        <p:sp>
          <p:nvSpPr>
            <p:cNvPr id="238639" name="Text Box 47"/>
            <p:cNvSpPr txBox="1">
              <a:spLocks noChangeArrowheads="1"/>
            </p:cNvSpPr>
            <p:nvPr/>
          </p:nvSpPr>
          <p:spPr bwMode="auto">
            <a:xfrm>
              <a:off x="432" y="3406"/>
              <a:ext cx="8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6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rPr>
                <a:t>Count</a:t>
              </a:r>
            </a:p>
          </p:txBody>
        </p:sp>
        <p:sp>
          <p:nvSpPr>
            <p:cNvPr id="238640" name="Text Box 48"/>
            <p:cNvSpPr txBox="1">
              <a:spLocks noChangeArrowheads="1"/>
            </p:cNvSpPr>
            <p:nvPr/>
          </p:nvSpPr>
          <p:spPr bwMode="auto">
            <a:xfrm>
              <a:off x="469" y="2960"/>
              <a:ext cx="1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Query for counts:</a:t>
              </a:r>
            </a:p>
          </p:txBody>
        </p:sp>
        <p:sp>
          <p:nvSpPr>
            <p:cNvPr id="238641" name="Rectangle 49"/>
            <p:cNvSpPr>
              <a:spLocks noChangeArrowheads="1"/>
            </p:cNvSpPr>
            <p:nvPr/>
          </p:nvSpPr>
          <p:spPr bwMode="auto">
            <a:xfrm>
              <a:off x="2656" y="3344"/>
              <a:ext cx="802" cy="54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Review</a:t>
              </a:r>
            </a:p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table</a:t>
              </a:r>
            </a:p>
          </p:txBody>
        </p:sp>
        <p:sp>
          <p:nvSpPr>
            <p:cNvPr id="238642" name="Rectangle 50"/>
            <p:cNvSpPr>
              <a:spLocks noChangeArrowheads="1"/>
            </p:cNvSpPr>
            <p:nvPr/>
          </p:nvSpPr>
          <p:spPr bwMode="auto">
            <a:xfrm>
              <a:off x="4154" y="3344"/>
              <a:ext cx="802" cy="54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</a:p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table</a:t>
              </a:r>
            </a:p>
          </p:txBody>
        </p:sp>
        <p:grpSp>
          <p:nvGrpSpPr>
            <p:cNvPr id="133143" name="Group 51"/>
            <p:cNvGrpSpPr>
              <a:grpSpLocks/>
            </p:cNvGrpSpPr>
            <p:nvPr/>
          </p:nvGrpSpPr>
          <p:grpSpPr bwMode="auto">
            <a:xfrm>
              <a:off x="3614" y="3521"/>
              <a:ext cx="384" cy="192"/>
              <a:chOff x="2448" y="1920"/>
              <a:chExt cx="384" cy="192"/>
            </a:xfrm>
          </p:grpSpPr>
          <p:sp>
            <p:nvSpPr>
              <p:cNvPr id="238644" name="AutoShape 52"/>
              <p:cNvSpPr>
                <a:spLocks noChangeArrowheads="1"/>
              </p:cNvSpPr>
              <p:nvPr/>
            </p:nvSpPr>
            <p:spPr bwMode="auto">
              <a:xfrm rot="-5400000">
                <a:off x="2640" y="1920"/>
                <a:ext cx="192" cy="192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de-DE" sz="1800" b="0">
                  <a:solidFill>
                    <a:srgbClr val="050B0B"/>
                  </a:solidFill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38645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2448" y="1920"/>
                <a:ext cx="192" cy="192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de-DE" sz="1800" b="0">
                  <a:solidFill>
                    <a:srgbClr val="050B0B"/>
                  </a:solidFill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8646" name="AutoShape 54"/>
            <p:cNvSpPr>
              <a:spLocks noChangeArrowheads="1"/>
            </p:cNvSpPr>
            <p:nvPr/>
          </p:nvSpPr>
          <p:spPr bwMode="auto">
            <a:xfrm>
              <a:off x="2533" y="3248"/>
              <a:ext cx="2555" cy="720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aphicFrame>
          <p:nvGraphicFramePr>
            <p:cNvPr id="133145" name="Object 55"/>
            <p:cNvGraphicFramePr>
              <a:graphicFrameLocks noChangeAspect="1"/>
            </p:cNvGraphicFramePr>
            <p:nvPr/>
          </p:nvGraphicFramePr>
          <p:xfrm>
            <a:off x="1657" y="3614"/>
            <a:ext cx="692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9" name="Equation" r:id="rId6" imgW="761669" imgH="672808" progId="Equation.3">
                    <p:embed/>
                  </p:oleObj>
                </mc:Choice>
                <mc:Fallback>
                  <p:oleObj name="Equation" r:id="rId6" imgW="761669" imgH="672808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7" y="3614"/>
                          <a:ext cx="692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6" name="Object 56"/>
            <p:cNvGraphicFramePr>
              <a:graphicFrameLocks noChangeAspect="1"/>
            </p:cNvGraphicFramePr>
            <p:nvPr/>
          </p:nvGraphicFramePr>
          <p:xfrm>
            <a:off x="1315" y="3507"/>
            <a:ext cx="25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0" name="Equation" r:id="rId8" imgW="126835" imgH="139518" progId="Equation.3">
                    <p:embed/>
                  </p:oleObj>
                </mc:Choice>
                <mc:Fallback>
                  <p:oleObj name="Equation" r:id="rId8" imgW="126835" imgH="139518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3507"/>
                          <a:ext cx="25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8649" name="AutoShape 57"/>
            <p:cNvSpPr>
              <a:spLocks noChangeArrowheads="1"/>
            </p:cNvSpPr>
            <p:nvPr/>
          </p:nvSpPr>
          <p:spPr bwMode="auto">
            <a:xfrm>
              <a:off x="1296" y="3248"/>
              <a:ext cx="3984" cy="720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33138" name="Rectangle 5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ML Parameter Estimation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Selection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do local search over legal structures</a:t>
            </a:r>
          </a:p>
          <a:p>
            <a:pPr lvl="1">
              <a:lnSpc>
                <a:spcPct val="10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legal models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pPr>
              <a:lnSpc>
                <a:spcPct val="100000"/>
              </a:lnSpc>
            </a:pP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Selection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do local search over legal structures</a:t>
            </a:r>
          </a:p>
          <a:p>
            <a:pPr lvl="1">
              <a:lnSpc>
                <a:spcPct val="10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>
              <a:lnSpc>
                <a:spcPct val="100000"/>
              </a:lnSpc>
              <a:buFontTx/>
              <a:buChar char="»"/>
            </a:pPr>
            <a:r>
              <a:rPr lang="en-US" sz="2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legal models</a:t>
            </a:r>
            <a:endParaRPr lang="en-US" sz="2800" b="1">
              <a:latin typeface="Arial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pPr>
              <a:lnSpc>
                <a:spcPct val="100000"/>
              </a:lnSpc>
            </a:pP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Legal Models</a:t>
            </a:r>
          </a:p>
        </p:txBody>
      </p:sp>
      <p:sp>
        <p:nvSpPr>
          <p:cNvPr id="136195" name="Text Box 21"/>
          <p:cNvSpPr txBox="1">
            <a:spLocks noChangeArrowheads="1"/>
          </p:cNvSpPr>
          <p:nvPr/>
        </p:nvSpPr>
        <p:spPr bwMode="auto">
          <a:xfrm>
            <a:off x="3325813" y="2759075"/>
            <a:ext cx="140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author-of</a:t>
            </a:r>
          </a:p>
        </p:txBody>
      </p:sp>
      <p:sp>
        <p:nvSpPr>
          <p:cNvPr id="136196" name="Rectangle 24"/>
          <p:cNvSpPr>
            <a:spLocks noChangeArrowheads="1"/>
          </p:cNvSpPr>
          <p:nvPr/>
        </p:nvSpPr>
        <p:spPr bwMode="auto">
          <a:xfrm>
            <a:off x="250825" y="1335088"/>
            <a:ext cx="85344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/>
              <a:t>PRM defines a coherent probability model over a skeleton </a:t>
            </a:r>
            <a:r>
              <a:rPr lang="en-US" sz="2800" b="0">
                <a:sym typeface="Symbol" charset="0"/>
              </a:rPr>
              <a:t> if the dependencies between object attributes are acyclic</a:t>
            </a:r>
            <a:r>
              <a:rPr lang="en-US" sz="2800" b="0"/>
              <a:t> (prop. BN).</a:t>
            </a:r>
          </a:p>
        </p:txBody>
      </p:sp>
      <p:sp>
        <p:nvSpPr>
          <p:cNvPr id="1414169" name="Text Box 25"/>
          <p:cNvSpPr txBox="1">
            <a:spLocks noChangeArrowheads="1"/>
          </p:cNvSpPr>
          <p:nvPr/>
        </p:nvSpPr>
        <p:spPr bwMode="auto">
          <a:xfrm>
            <a:off x="441325" y="5138738"/>
            <a:ext cx="8124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b="0"/>
              <a:t>How do we guarantee that a PRM is acyclic </a:t>
            </a:r>
          </a:p>
          <a:p>
            <a:pPr algn="l"/>
            <a:r>
              <a:rPr lang="en-US" sz="3200" b="0"/>
              <a:t>for </a:t>
            </a:r>
            <a:r>
              <a:rPr lang="en-US" sz="3200" i="1"/>
              <a:t>every</a:t>
            </a:r>
            <a:r>
              <a:rPr lang="en-US" sz="3200" b="0"/>
              <a:t> skeleton?</a:t>
            </a:r>
          </a:p>
        </p:txBody>
      </p:sp>
      <p:sp>
        <p:nvSpPr>
          <p:cNvPr id="136198" name="AutoShape 29"/>
          <p:cNvSpPr>
            <a:spLocks noChangeArrowheads="1"/>
          </p:cNvSpPr>
          <p:nvPr/>
        </p:nvSpPr>
        <p:spPr bwMode="auto">
          <a:xfrm>
            <a:off x="762000" y="3019425"/>
            <a:ext cx="2032000" cy="13096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800" i="1">
                <a:solidFill>
                  <a:srgbClr val="800080"/>
                </a:solidFill>
              </a:rPr>
              <a:t>Researcher</a:t>
            </a:r>
          </a:p>
          <a:p>
            <a:pPr lvl="1" algn="l">
              <a:lnSpc>
                <a:spcPct val="90000"/>
              </a:lnSpc>
            </a:pPr>
            <a:r>
              <a:rPr lang="en-US" sz="1800" u="sng"/>
              <a:t>Prof. Gump</a:t>
            </a:r>
          </a:p>
          <a:p>
            <a:pPr algn="l"/>
            <a:r>
              <a:rPr lang="en-US" sz="1800"/>
              <a:t>Reputation</a:t>
            </a:r>
          </a:p>
          <a:p>
            <a:pPr lvl="1" algn="l"/>
            <a:r>
              <a:rPr lang="en-US" sz="1800" b="0"/>
              <a:t>high</a:t>
            </a:r>
          </a:p>
        </p:txBody>
      </p:sp>
      <p:sp>
        <p:nvSpPr>
          <p:cNvPr id="136199" name="AutoShape 31"/>
          <p:cNvSpPr>
            <a:spLocks noChangeArrowheads="1"/>
          </p:cNvSpPr>
          <p:nvPr/>
        </p:nvSpPr>
        <p:spPr bwMode="auto">
          <a:xfrm>
            <a:off x="5614988" y="2555875"/>
            <a:ext cx="1631950" cy="1257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 i="1">
                <a:solidFill>
                  <a:srgbClr val="800080"/>
                </a:solidFill>
              </a:rPr>
              <a:t>Paper</a:t>
            </a:r>
            <a:endParaRPr lang="en-US" sz="1800">
              <a:solidFill>
                <a:srgbClr val="00FF99"/>
              </a:solidFill>
            </a:endParaRPr>
          </a:p>
          <a:p>
            <a:pPr lvl="1" algn="l"/>
            <a:r>
              <a:rPr lang="en-US" sz="1800" u="sng"/>
              <a:t>P1</a:t>
            </a:r>
            <a:endParaRPr lang="en-US" sz="1800"/>
          </a:p>
          <a:p>
            <a:pPr algn="l"/>
            <a:r>
              <a:rPr lang="en-US" sz="1800"/>
              <a:t>Accepted       </a:t>
            </a:r>
          </a:p>
          <a:p>
            <a:pPr lvl="1" algn="l"/>
            <a:r>
              <a:rPr lang="en-US" sz="1800" b="0"/>
              <a:t>yes</a:t>
            </a:r>
            <a:endParaRPr lang="en-US" sz="1800" i="1"/>
          </a:p>
        </p:txBody>
      </p:sp>
      <p:cxnSp>
        <p:nvCxnSpPr>
          <p:cNvPr id="136200" name="AutoShape 33"/>
          <p:cNvCxnSpPr>
            <a:cxnSpLocks noChangeShapeType="1"/>
            <a:stCxn id="136198" idx="3"/>
            <a:endCxn id="136199" idx="1"/>
          </p:cNvCxnSpPr>
          <p:nvPr/>
        </p:nvCxnSpPr>
        <p:spPr bwMode="auto">
          <a:xfrm flipV="1">
            <a:off x="2825750" y="3184525"/>
            <a:ext cx="2770188" cy="49053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201" name="AutoShape 34"/>
          <p:cNvSpPr>
            <a:spLocks noChangeArrowheads="1"/>
          </p:cNvSpPr>
          <p:nvPr/>
        </p:nvSpPr>
        <p:spPr bwMode="auto">
          <a:xfrm>
            <a:off x="6472238" y="3378200"/>
            <a:ext cx="1631950" cy="1257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 i="1">
                <a:solidFill>
                  <a:srgbClr val="800080"/>
                </a:solidFill>
              </a:rPr>
              <a:t>Paper</a:t>
            </a:r>
            <a:endParaRPr lang="en-US" sz="1800">
              <a:solidFill>
                <a:srgbClr val="00FF99"/>
              </a:solidFill>
            </a:endParaRPr>
          </a:p>
          <a:p>
            <a:pPr lvl="1" algn="l"/>
            <a:r>
              <a:rPr lang="en-US" sz="1800" u="sng"/>
              <a:t>P2</a:t>
            </a:r>
            <a:endParaRPr lang="en-US" sz="1800"/>
          </a:p>
          <a:p>
            <a:pPr algn="l"/>
            <a:r>
              <a:rPr lang="en-US" sz="1800"/>
              <a:t>Accepted       </a:t>
            </a:r>
          </a:p>
          <a:p>
            <a:pPr lvl="1" algn="l"/>
            <a:r>
              <a:rPr lang="en-US" sz="1800" b="0"/>
              <a:t>yes</a:t>
            </a:r>
            <a:endParaRPr lang="en-US" sz="1800" i="1"/>
          </a:p>
        </p:txBody>
      </p:sp>
      <p:cxnSp>
        <p:nvCxnSpPr>
          <p:cNvPr id="136202" name="AutoShape 35"/>
          <p:cNvCxnSpPr>
            <a:cxnSpLocks noChangeShapeType="1"/>
            <a:stCxn id="136198" idx="3"/>
            <a:endCxn id="136201" idx="1"/>
          </p:cNvCxnSpPr>
          <p:nvPr/>
        </p:nvCxnSpPr>
        <p:spPr bwMode="auto">
          <a:xfrm>
            <a:off x="2825750" y="3675063"/>
            <a:ext cx="3627438" cy="33178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717675" y="3709988"/>
            <a:ext cx="5502275" cy="804862"/>
            <a:chOff x="1070" y="2359"/>
            <a:chExt cx="3466" cy="507"/>
          </a:xfrm>
        </p:grpSpPr>
        <p:cxnSp>
          <p:nvCxnSpPr>
            <p:cNvPr id="136208" name="AutoShape 36"/>
            <p:cNvCxnSpPr>
              <a:cxnSpLocks noChangeShapeType="1"/>
            </p:cNvCxnSpPr>
            <p:nvPr/>
          </p:nvCxnSpPr>
          <p:spPr bwMode="auto">
            <a:xfrm rot="5400000" flipH="1" flipV="1">
              <a:off x="2405" y="1057"/>
              <a:ext cx="322" cy="2926"/>
            </a:xfrm>
            <a:prstGeom prst="curvedConnector3">
              <a:avLst>
                <a:gd name="adj1" fmla="val -41926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209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2705" y="1035"/>
              <a:ext cx="196" cy="3466"/>
            </a:xfrm>
            <a:prstGeom prst="curvedConnector3">
              <a:avLst>
                <a:gd name="adj1" fmla="val 167347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6204" name="AutoShape 38"/>
          <p:cNvSpPr>
            <a:spLocks noChangeArrowheads="1"/>
          </p:cNvSpPr>
          <p:nvPr/>
        </p:nvSpPr>
        <p:spPr bwMode="auto">
          <a:xfrm flipH="1">
            <a:off x="2566988" y="3800475"/>
            <a:ext cx="1201737" cy="495300"/>
          </a:xfrm>
          <a:prstGeom prst="rightArrowCallout">
            <a:avLst>
              <a:gd name="adj1" fmla="val 25000"/>
              <a:gd name="adj2" fmla="val 25000"/>
              <a:gd name="adj3" fmla="val 40438"/>
              <a:gd name="adj4" fmla="val 66667"/>
            </a:avLst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r>
              <a:rPr lang="en-US" b="0">
                <a:solidFill>
                  <a:srgbClr val="FFFFFF"/>
                </a:solidFill>
              </a:rPr>
              <a:t>sum</a:t>
            </a:r>
          </a:p>
        </p:txBody>
      </p:sp>
      <p:cxnSp>
        <p:nvCxnSpPr>
          <p:cNvPr id="136205" name="AutoShape 39"/>
          <p:cNvCxnSpPr>
            <a:cxnSpLocks noChangeShapeType="1"/>
            <a:stCxn id="136204" idx="3"/>
          </p:cNvCxnSpPr>
          <p:nvPr/>
        </p:nvCxnSpPr>
        <p:spPr bwMode="auto">
          <a:xfrm rot="10800000" flipV="1">
            <a:off x="2070100" y="4046538"/>
            <a:ext cx="479425" cy="14287"/>
          </a:xfrm>
          <a:prstGeom prst="curvedConnector3">
            <a:avLst>
              <a:gd name="adj1" fmla="val 48014"/>
            </a:avLst>
          </a:prstGeom>
          <a:noFill/>
          <a:ln w="5715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206" name="AutoShape 40"/>
          <p:cNvCxnSpPr>
            <a:cxnSpLocks noChangeShapeType="1"/>
          </p:cNvCxnSpPr>
          <p:nvPr/>
        </p:nvCxnSpPr>
        <p:spPr bwMode="auto">
          <a:xfrm rot="10800000" flipV="1">
            <a:off x="3756025" y="3603625"/>
            <a:ext cx="2298700" cy="3095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207" name="AutoShape 41"/>
          <p:cNvCxnSpPr>
            <a:cxnSpLocks noChangeShapeType="1"/>
          </p:cNvCxnSpPr>
          <p:nvPr/>
        </p:nvCxnSpPr>
        <p:spPr bwMode="auto">
          <a:xfrm rot="10800000">
            <a:off x="3789363" y="4129088"/>
            <a:ext cx="3152775" cy="360362"/>
          </a:xfrm>
          <a:prstGeom prst="curvedConnector3">
            <a:avLst>
              <a:gd name="adj1" fmla="val 50301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6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Attribute Stratification</a:t>
            </a:r>
          </a:p>
        </p:txBody>
      </p: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1466850" y="1150938"/>
            <a:ext cx="1931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PRM</a:t>
            </a:r>
          </a:p>
          <a:p>
            <a:r>
              <a:rPr lang="en-US" b="0"/>
              <a:t>dependency </a:t>
            </a:r>
          </a:p>
          <a:p>
            <a:r>
              <a:rPr lang="en-US" b="0"/>
              <a:t>structure </a:t>
            </a:r>
            <a:r>
              <a:rPr lang="en-US" b="0" i="1">
                <a:latin typeface="Times New Roman" charset="0"/>
              </a:rPr>
              <a:t>S</a:t>
            </a:r>
            <a:endParaRPr lang="en-US" b="0"/>
          </a:p>
        </p:txBody>
      </p:sp>
      <p:sp>
        <p:nvSpPr>
          <p:cNvPr id="137220" name="AutoShape 6"/>
          <p:cNvSpPr>
            <a:spLocks noChangeArrowheads="1"/>
          </p:cNvSpPr>
          <p:nvPr/>
        </p:nvSpPr>
        <p:spPr bwMode="auto">
          <a:xfrm>
            <a:off x="3616325" y="1554163"/>
            <a:ext cx="15240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FF"/>
          </a:solidFill>
          <a:ln w="1905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7221" name="Text Box 7"/>
          <p:cNvSpPr txBox="1">
            <a:spLocks noChangeArrowheads="1"/>
          </p:cNvSpPr>
          <p:nvPr/>
        </p:nvSpPr>
        <p:spPr bwMode="auto">
          <a:xfrm>
            <a:off x="5414963" y="1333500"/>
            <a:ext cx="184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dependency</a:t>
            </a:r>
          </a:p>
          <a:p>
            <a:r>
              <a:rPr lang="en-US" b="0"/>
              <a:t>graph</a:t>
            </a:r>
          </a:p>
        </p:txBody>
      </p:sp>
      <p:sp>
        <p:nvSpPr>
          <p:cNvPr id="137222" name="Oval 8"/>
          <p:cNvSpPr>
            <a:spLocks noChangeArrowheads="1"/>
          </p:cNvSpPr>
          <p:nvPr/>
        </p:nvSpPr>
        <p:spPr bwMode="auto">
          <a:xfrm>
            <a:off x="804863" y="2690813"/>
            <a:ext cx="2730500" cy="488950"/>
          </a:xfrm>
          <a:prstGeom prst="ellipse">
            <a:avLst/>
          </a:prstGeom>
          <a:solidFill>
            <a:srgbClr val="3366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0" i="1">
                <a:solidFill>
                  <a:schemeClr val="bg1"/>
                </a:solidFill>
                <a:latin typeface="Times New Roman" charset="0"/>
              </a:rPr>
              <a:t>Paper.Accecpted</a:t>
            </a:r>
            <a:endParaRPr lang="en-US" b="0" i="1">
              <a:latin typeface="Times New Roman" charset="0"/>
            </a:endParaRPr>
          </a:p>
        </p:txBody>
      </p:sp>
      <p:sp>
        <p:nvSpPr>
          <p:cNvPr id="137223" name="Oval 9"/>
          <p:cNvSpPr>
            <a:spLocks noChangeArrowheads="1"/>
          </p:cNvSpPr>
          <p:nvPr/>
        </p:nvSpPr>
        <p:spPr bwMode="auto">
          <a:xfrm>
            <a:off x="584200" y="3743325"/>
            <a:ext cx="3295650" cy="579438"/>
          </a:xfrm>
          <a:prstGeom prst="ellipse">
            <a:avLst/>
          </a:prstGeom>
          <a:solidFill>
            <a:srgbClr val="3366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144" rIns="9144" anchor="ctr"/>
          <a:lstStyle/>
          <a:p>
            <a:r>
              <a:rPr lang="en-US" b="0" i="1">
                <a:solidFill>
                  <a:schemeClr val="bg1"/>
                </a:solidFill>
                <a:latin typeface="Times New Roman" charset="0"/>
              </a:rPr>
              <a:t>Researcher.Reputation</a:t>
            </a:r>
          </a:p>
        </p:txBody>
      </p:sp>
      <p:sp>
        <p:nvSpPr>
          <p:cNvPr id="137224" name="Line 10"/>
          <p:cNvSpPr>
            <a:spLocks noChangeShapeType="1"/>
          </p:cNvSpPr>
          <p:nvPr/>
        </p:nvSpPr>
        <p:spPr bwMode="auto">
          <a:xfrm>
            <a:off x="2216150" y="315118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7225" name="Text Box 11"/>
          <p:cNvSpPr txBox="1">
            <a:spLocks noChangeArrowheads="1"/>
          </p:cNvSpPr>
          <p:nvPr/>
        </p:nvSpPr>
        <p:spPr bwMode="auto">
          <a:xfrm>
            <a:off x="3948113" y="3019425"/>
            <a:ext cx="4933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if </a:t>
            </a:r>
            <a:r>
              <a:rPr lang="en-US" b="0" i="1">
                <a:latin typeface="Times New Roman" charset="0"/>
              </a:rPr>
              <a:t>Researcher.Reputation</a:t>
            </a:r>
          </a:p>
          <a:p>
            <a:pPr algn="l"/>
            <a:r>
              <a:rPr lang="en-US" b="0"/>
              <a:t> depends directly on </a:t>
            </a:r>
            <a:r>
              <a:rPr lang="en-US" b="0" i="1">
                <a:latin typeface="Times New Roman" charset="0"/>
              </a:rPr>
              <a:t>Paper.Accepted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47663" y="4500563"/>
            <a:ext cx="7748587" cy="1052512"/>
            <a:chOff x="192" y="3504"/>
            <a:chExt cx="4881" cy="663"/>
          </a:xfrm>
        </p:grpSpPr>
        <p:sp>
          <p:nvSpPr>
            <p:cNvPr id="137228" name="Text Box 13"/>
            <p:cNvSpPr txBox="1">
              <a:spLocks noChangeArrowheads="1"/>
            </p:cNvSpPr>
            <p:nvPr/>
          </p:nvSpPr>
          <p:spPr bwMode="auto">
            <a:xfrm>
              <a:off x="336" y="3840"/>
              <a:ext cx="4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>
                  <a:solidFill>
                    <a:schemeClr val="accent1"/>
                  </a:solidFill>
                </a:rPr>
                <a:t>dependency graph acyclic </a:t>
              </a:r>
              <a:r>
                <a:rPr lang="en-US" sz="2800" b="0">
                  <a:solidFill>
                    <a:schemeClr val="accent1"/>
                  </a:solidFill>
                  <a:sym typeface="Symbol" charset="0"/>
                </a:rPr>
                <a:t> acyclic for any </a:t>
              </a:r>
              <a:r>
                <a:rPr lang="en-US" sz="2800" b="0">
                  <a:solidFill>
                    <a:schemeClr val="hlink"/>
                  </a:solidFill>
                </a:rPr>
                <a:t> </a:t>
              </a:r>
            </a:p>
          </p:txBody>
        </p:sp>
        <p:sp>
          <p:nvSpPr>
            <p:cNvPr id="137229" name="Text Box 14"/>
            <p:cNvSpPr txBox="1">
              <a:spLocks noChangeArrowheads="1"/>
            </p:cNvSpPr>
            <p:nvPr/>
          </p:nvSpPr>
          <p:spPr bwMode="auto">
            <a:xfrm>
              <a:off x="192" y="3504"/>
              <a:ext cx="257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3200" b="0">
                  <a:solidFill>
                    <a:schemeClr val="accent1"/>
                  </a:solidFill>
                </a:rPr>
                <a:t>Attribute stratification:</a:t>
              </a:r>
              <a:endParaRPr lang="en-US" sz="3200" b="0">
                <a:solidFill>
                  <a:schemeClr val="hlink"/>
                </a:solidFill>
              </a:endParaRPr>
            </a:p>
          </p:txBody>
        </p:sp>
      </p:grpSp>
      <p:sp>
        <p:nvSpPr>
          <p:cNvPr id="1330201" name="Text Box 25"/>
          <p:cNvSpPr txBox="1">
            <a:spLocks noChangeArrowheads="1"/>
          </p:cNvSpPr>
          <p:nvPr/>
        </p:nvSpPr>
        <p:spPr bwMode="auto">
          <a:xfrm>
            <a:off x="617538" y="5659438"/>
            <a:ext cx="6969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1"/>
              <a:t>Algorithm more flexible; allows certain cycles along guaranteed acyclic relations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advTm="4806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20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981200" y="3200400"/>
            <a:ext cx="4191000" cy="2209800"/>
          </a:xfrm>
          <a:prstGeom prst="rect">
            <a:avLst/>
          </a:prstGeom>
          <a:noFill/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38243" name="Oval 3"/>
          <p:cNvSpPr>
            <a:spLocks noChangeArrowheads="1"/>
          </p:cNvSpPr>
          <p:nvPr/>
        </p:nvSpPr>
        <p:spPr bwMode="auto">
          <a:xfrm>
            <a:off x="3082925" y="4668838"/>
            <a:ext cx="1787525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Blood Type</a:t>
            </a:r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3711575" y="3983038"/>
            <a:ext cx="23637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M-chromosome</a:t>
            </a:r>
          </a:p>
        </p:txBody>
      </p:sp>
      <p:cxnSp>
        <p:nvCxnSpPr>
          <p:cNvPr id="138245" name="AutoShape 5"/>
          <p:cNvCxnSpPr>
            <a:cxnSpLocks noChangeShapeType="1"/>
            <a:stCxn id="138244" idx="4"/>
            <a:endCxn id="138243" idx="7"/>
          </p:cNvCxnSpPr>
          <p:nvPr/>
        </p:nvCxnSpPr>
        <p:spPr bwMode="auto">
          <a:xfrm flipH="1">
            <a:off x="4608513" y="4478338"/>
            <a:ext cx="285750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2032000" y="3449638"/>
            <a:ext cx="23129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P-chromosome</a:t>
            </a:r>
          </a:p>
        </p:txBody>
      </p:sp>
      <p:cxnSp>
        <p:nvCxnSpPr>
          <p:cNvPr id="138247" name="AutoShape 7"/>
          <p:cNvCxnSpPr>
            <a:cxnSpLocks noChangeShapeType="1"/>
            <a:stCxn id="138246" idx="4"/>
            <a:endCxn id="138243" idx="1"/>
          </p:cNvCxnSpPr>
          <p:nvPr/>
        </p:nvCxnSpPr>
        <p:spPr bwMode="auto">
          <a:xfrm>
            <a:off x="3189288" y="3944938"/>
            <a:ext cx="155575" cy="774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419600" y="3429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5257800" y="4876800"/>
            <a:ext cx="3581400" cy="16002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cxnSp>
        <p:nvCxnSpPr>
          <p:cNvPr id="138250" name="AutoShape 10"/>
          <p:cNvCxnSpPr>
            <a:cxnSpLocks noChangeShapeType="1"/>
            <a:stCxn id="138243" idx="4"/>
            <a:endCxn id="138251" idx="1"/>
          </p:cNvCxnSpPr>
          <p:nvPr/>
        </p:nvCxnSpPr>
        <p:spPr bwMode="auto">
          <a:xfrm>
            <a:off x="3976688" y="5164138"/>
            <a:ext cx="2055812" cy="7604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5865813" y="5867400"/>
            <a:ext cx="1139825" cy="519113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/>
              <a:t>Result</a:t>
            </a:r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6223000" y="5105400"/>
            <a:ext cx="2235200" cy="519113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/>
              <a:t>Contaminated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6934200" y="5943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990099"/>
                </a:solidFill>
                <a:latin typeface="Tahoma" charset="0"/>
              </a:rPr>
              <a:t>Blood Test</a:t>
            </a:r>
          </a:p>
        </p:txBody>
      </p:sp>
      <p:cxnSp>
        <p:nvCxnSpPr>
          <p:cNvPr id="138254" name="AutoShape 14"/>
          <p:cNvCxnSpPr>
            <a:cxnSpLocks noChangeShapeType="1"/>
            <a:stCxn id="138252" idx="4"/>
            <a:endCxn id="138251" idx="7"/>
          </p:cNvCxnSpPr>
          <p:nvPr/>
        </p:nvCxnSpPr>
        <p:spPr bwMode="auto">
          <a:xfrm flipH="1">
            <a:off x="6838950" y="5643563"/>
            <a:ext cx="501650" cy="2809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28600" y="762000"/>
            <a:ext cx="4191000" cy="2057400"/>
          </a:xfrm>
          <a:prstGeom prst="rect">
            <a:avLst/>
          </a:prstGeom>
          <a:noFill/>
          <a:ln w="76200">
            <a:solidFill>
              <a:srgbClr val="9900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533400" y="990600"/>
            <a:ext cx="1787525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Blood Type</a:t>
            </a: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1905000" y="2209800"/>
            <a:ext cx="23637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M-chromosome</a:t>
            </a:r>
          </a:p>
        </p:txBody>
      </p:sp>
      <p:cxnSp>
        <p:nvCxnSpPr>
          <p:cNvPr id="138258" name="AutoShape 18"/>
          <p:cNvCxnSpPr>
            <a:cxnSpLocks noChangeShapeType="1"/>
            <a:stCxn id="138257" idx="4"/>
            <a:endCxn id="138246" idx="0"/>
          </p:cNvCxnSpPr>
          <p:nvPr/>
        </p:nvCxnSpPr>
        <p:spPr bwMode="auto">
          <a:xfrm>
            <a:off x="3087688" y="2705100"/>
            <a:ext cx="101600" cy="725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304800" y="1676400"/>
            <a:ext cx="23129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P-chromosome</a:t>
            </a:r>
          </a:p>
        </p:txBody>
      </p:sp>
      <p:cxnSp>
        <p:nvCxnSpPr>
          <p:cNvPr id="138260" name="AutoShape 20"/>
          <p:cNvCxnSpPr>
            <a:cxnSpLocks noChangeShapeType="1"/>
            <a:stCxn id="138259" idx="4"/>
            <a:endCxn id="138246" idx="1"/>
          </p:cNvCxnSpPr>
          <p:nvPr/>
        </p:nvCxnSpPr>
        <p:spPr bwMode="auto">
          <a:xfrm>
            <a:off x="1462088" y="2171700"/>
            <a:ext cx="908050" cy="1328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2667000" y="838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4953000" y="914400"/>
            <a:ext cx="3962400" cy="2057400"/>
          </a:xfrm>
          <a:prstGeom prst="rect">
            <a:avLst/>
          </a:prstGeom>
          <a:noFill/>
          <a:ln w="76200">
            <a:solidFill>
              <a:srgbClr val="9900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5257800" y="1066800"/>
            <a:ext cx="1787525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Blood Type</a:t>
            </a:r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6553200" y="2343150"/>
            <a:ext cx="23637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M-chromosome</a:t>
            </a:r>
          </a:p>
        </p:txBody>
      </p:sp>
      <p:cxnSp>
        <p:nvCxnSpPr>
          <p:cNvPr id="138265" name="AutoShape 25"/>
          <p:cNvCxnSpPr>
            <a:cxnSpLocks noChangeShapeType="1"/>
            <a:stCxn id="138264" idx="4"/>
            <a:endCxn id="138244" idx="6"/>
          </p:cNvCxnSpPr>
          <p:nvPr/>
        </p:nvCxnSpPr>
        <p:spPr bwMode="auto">
          <a:xfrm flipH="1">
            <a:off x="6094413" y="2838450"/>
            <a:ext cx="1641475" cy="138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5029200" y="1828800"/>
            <a:ext cx="23129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P-chromosome</a:t>
            </a:r>
          </a:p>
        </p:txBody>
      </p:sp>
      <p:cxnSp>
        <p:nvCxnSpPr>
          <p:cNvPr id="138267" name="AutoShape 27"/>
          <p:cNvCxnSpPr>
            <a:cxnSpLocks noChangeShapeType="1"/>
            <a:stCxn id="138266" idx="4"/>
            <a:endCxn id="138244" idx="7"/>
          </p:cNvCxnSpPr>
          <p:nvPr/>
        </p:nvCxnSpPr>
        <p:spPr bwMode="auto">
          <a:xfrm flipH="1">
            <a:off x="5729288" y="2324100"/>
            <a:ext cx="457200" cy="1709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7391400" y="990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1447800" y="228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990099"/>
                </a:solidFill>
                <a:latin typeface="Tahoma" charset="0"/>
              </a:rPr>
              <a:t>(Father)</a:t>
            </a:r>
          </a:p>
        </p:txBody>
      </p:sp>
      <p:sp>
        <p:nvSpPr>
          <p:cNvPr id="138270" name="Text Box 30"/>
          <p:cNvSpPr txBox="1">
            <a:spLocks noChangeArrowheads="1"/>
          </p:cNvSpPr>
          <p:nvPr/>
        </p:nvSpPr>
        <p:spPr bwMode="auto">
          <a:xfrm>
            <a:off x="6858000" y="304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990099"/>
                </a:solidFill>
                <a:latin typeface="Tahoma" charset="0"/>
              </a:rPr>
              <a:t>(Mother)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Motivation and Background </a:t>
            </a:r>
          </a:p>
          <a:p>
            <a:pPr>
              <a:lnSpc>
                <a:spcPct val="125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Attribute Uncertainty</a:t>
            </a:r>
          </a:p>
          <a:p>
            <a:pPr>
              <a:lnSpc>
                <a:spcPct val="125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Link Uncertainty</a:t>
            </a:r>
          </a:p>
          <a:p>
            <a:pPr>
              <a:lnSpc>
                <a:spcPct val="125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Class Hierarchies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Selection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do local search over legal structures</a:t>
            </a:r>
          </a:p>
          <a:p>
            <a:pPr lvl="1">
              <a:lnSpc>
                <a:spcPct val="10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legal models</a:t>
            </a:r>
          </a:p>
          <a:p>
            <a:pPr lvl="1">
              <a:lnSpc>
                <a:spcPct val="100000"/>
              </a:lnSpc>
              <a:buFontTx/>
              <a:buChar char="»"/>
            </a:pPr>
            <a:r>
              <a:rPr lang="en-US" sz="2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scoring models</a:t>
            </a:r>
            <a:endParaRPr lang="en-US" sz="2800" b="1">
              <a:latin typeface="Arial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pPr>
              <a:lnSpc>
                <a:spcPct val="100000"/>
              </a:lnSpc>
            </a:pP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Scoring Models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757363"/>
            <a:ext cx="8534400" cy="52705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Bayesian approach:</a:t>
            </a:r>
          </a:p>
        </p:txBody>
      </p:sp>
      <p:graphicFrame>
        <p:nvGraphicFramePr>
          <p:cNvPr id="140292" name="Object 2"/>
          <p:cNvGraphicFramePr>
            <a:graphicFrameLocks noChangeAspect="1"/>
          </p:cNvGraphicFramePr>
          <p:nvPr/>
        </p:nvGraphicFramePr>
        <p:xfrm>
          <a:off x="862013" y="2316163"/>
          <a:ext cx="722153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name="Equation" r:id="rId4" imgW="3022600" imgH="482600" progId="Equation.3">
                  <p:embed/>
                </p:oleObj>
              </mc:Choice>
              <mc:Fallback>
                <p:oleObj name="Equation" r:id="rId4" imgW="30226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316163"/>
                        <a:ext cx="7221537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36538" y="4283075"/>
            <a:ext cx="8261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3200">
              <a:solidFill>
                <a:schemeClr val="accent1"/>
              </a:solidFill>
            </a:endParaRPr>
          </a:p>
        </p:txBody>
      </p:sp>
      <p:sp>
        <p:nvSpPr>
          <p:cNvPr id="140294" name="Rectangle 7"/>
          <p:cNvSpPr>
            <a:spLocks noChangeArrowheads="1"/>
          </p:cNvSpPr>
          <p:nvPr/>
        </p:nvSpPr>
        <p:spPr bwMode="auto">
          <a:xfrm>
            <a:off x="236538" y="4754563"/>
            <a:ext cx="8261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>
                <a:solidFill>
                  <a:schemeClr val="accent1"/>
                </a:solidFill>
              </a:rPr>
              <a:t>Standard approach to scoring models; used in Bayesian network learning</a:t>
            </a:r>
            <a:endParaRPr lang="en-US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Selection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do local search over legal structures</a:t>
            </a:r>
          </a:p>
          <a:p>
            <a:pPr lvl="1">
              <a:lnSpc>
                <a:spcPct val="10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legal models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>
              <a:lnSpc>
                <a:spcPct val="100000"/>
              </a:lnSpc>
              <a:buFontTx/>
              <a:buChar char="»"/>
            </a:pPr>
            <a:r>
              <a:rPr lang="en-US" sz="2800" b="1">
                <a:solidFill>
                  <a:schemeClr val="accent1"/>
                </a:solidFill>
                <a:latin typeface="Arial" charset="0"/>
                <a:ea typeface="ＭＳ Ｐゴシック" charset="0"/>
              </a:rPr>
              <a:t>searching model space</a:t>
            </a:r>
            <a:endParaRPr lang="en-US" sz="2800" b="1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746375" y="3417888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449263" y="3306763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Searching Model Space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2665413" y="3424238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2934" name="Oval 6"/>
          <p:cNvSpPr>
            <a:spLocks noChangeAspect="1" noChangeArrowheads="1"/>
          </p:cNvSpPr>
          <p:nvPr/>
        </p:nvSpPr>
        <p:spPr bwMode="auto">
          <a:xfrm>
            <a:off x="2814638" y="3751263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5" name="Oval 7"/>
          <p:cNvSpPr>
            <a:spLocks noChangeAspect="1" noChangeArrowheads="1"/>
          </p:cNvSpPr>
          <p:nvPr/>
        </p:nvSpPr>
        <p:spPr bwMode="auto">
          <a:xfrm>
            <a:off x="2814638" y="3957638"/>
            <a:ext cx="576262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6" name="Oval 8"/>
          <p:cNvSpPr>
            <a:spLocks noChangeAspect="1" noChangeArrowheads="1"/>
          </p:cNvSpPr>
          <p:nvPr/>
        </p:nvSpPr>
        <p:spPr bwMode="auto">
          <a:xfrm>
            <a:off x="2814638" y="4165600"/>
            <a:ext cx="576262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2345" name="AutoShape 9"/>
          <p:cNvCxnSpPr>
            <a:cxnSpLocks noChangeShapeType="1"/>
            <a:stCxn id="252935" idx="2"/>
            <a:endCxn id="252936" idx="2"/>
          </p:cNvCxnSpPr>
          <p:nvPr/>
        </p:nvCxnSpPr>
        <p:spPr bwMode="auto">
          <a:xfrm rot="10800000" flipH="1" flipV="1">
            <a:off x="2800350" y="4035425"/>
            <a:ext cx="1588" cy="206375"/>
          </a:xfrm>
          <a:prstGeom prst="curvedConnector3">
            <a:avLst>
              <a:gd name="adj1" fmla="val -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2346" name="AutoShape 10"/>
          <p:cNvCxnSpPr>
            <a:cxnSpLocks noChangeShapeType="1"/>
            <a:stCxn id="252935" idx="1"/>
            <a:endCxn id="252934" idx="2"/>
          </p:cNvCxnSpPr>
          <p:nvPr/>
        </p:nvCxnSpPr>
        <p:spPr bwMode="auto">
          <a:xfrm rot="5400000" flipH="1">
            <a:off x="2780507" y="3847306"/>
            <a:ext cx="138112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381000" y="3357563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grpSp>
        <p:nvGrpSpPr>
          <p:cNvPr id="142348" name="Group 12"/>
          <p:cNvGrpSpPr>
            <a:grpSpLocks/>
          </p:cNvGrpSpPr>
          <p:nvPr/>
        </p:nvGrpSpPr>
        <p:grpSpPr bwMode="auto">
          <a:xfrm>
            <a:off x="517525" y="3633788"/>
            <a:ext cx="574675" cy="773112"/>
            <a:chOff x="432" y="3072"/>
            <a:chExt cx="407" cy="537"/>
          </a:xfrm>
        </p:grpSpPr>
        <p:sp>
          <p:nvSpPr>
            <p:cNvPr id="252941" name="Oval 13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42" name="Oval 14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43" name="Oval 15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44" name="Oval 16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2349" name="AutoShape 17"/>
          <p:cNvCxnSpPr>
            <a:cxnSpLocks noChangeShapeType="1"/>
            <a:stCxn id="252942" idx="6"/>
            <a:endCxn id="252943" idx="6"/>
          </p:cNvCxnSpPr>
          <p:nvPr/>
        </p:nvCxnSpPr>
        <p:spPr bwMode="auto">
          <a:xfrm>
            <a:off x="1106488" y="3917950"/>
            <a:ext cx="1587" cy="206375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1447800" y="3384550"/>
            <a:ext cx="882650" cy="103663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2947" name="Text Box 19"/>
          <p:cNvSpPr txBox="1">
            <a:spLocks noChangeArrowheads="1"/>
          </p:cNvSpPr>
          <p:nvPr/>
        </p:nvSpPr>
        <p:spPr bwMode="auto">
          <a:xfrm>
            <a:off x="1447800" y="3454400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2948" name="Oval 20"/>
          <p:cNvSpPr>
            <a:spLocks noChangeAspect="1" noChangeArrowheads="1"/>
          </p:cNvSpPr>
          <p:nvPr/>
        </p:nvSpPr>
        <p:spPr bwMode="auto">
          <a:xfrm>
            <a:off x="1584325" y="378618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49" name="Oval 21"/>
          <p:cNvSpPr>
            <a:spLocks noChangeAspect="1" noChangeArrowheads="1"/>
          </p:cNvSpPr>
          <p:nvPr/>
        </p:nvSpPr>
        <p:spPr bwMode="auto">
          <a:xfrm>
            <a:off x="1584325" y="399415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50" name="Oval 22"/>
          <p:cNvSpPr>
            <a:spLocks noChangeAspect="1" noChangeArrowheads="1"/>
          </p:cNvSpPr>
          <p:nvPr/>
        </p:nvSpPr>
        <p:spPr bwMode="auto">
          <a:xfrm>
            <a:off x="1584325" y="4200525"/>
            <a:ext cx="5746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2355" name="AutoShape 23"/>
          <p:cNvCxnSpPr>
            <a:cxnSpLocks noChangeShapeType="1"/>
            <a:stCxn id="252950" idx="6"/>
            <a:endCxn id="252948" idx="6"/>
          </p:cNvCxnSpPr>
          <p:nvPr/>
        </p:nvCxnSpPr>
        <p:spPr bwMode="auto">
          <a:xfrm flipV="1">
            <a:off x="2173288" y="3862388"/>
            <a:ext cx="1587" cy="414337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52952" name="Group 24"/>
          <p:cNvGrpSpPr>
            <a:grpSpLocks/>
          </p:cNvGrpSpPr>
          <p:nvPr/>
        </p:nvGrpSpPr>
        <p:grpSpPr bwMode="auto">
          <a:xfrm>
            <a:off x="2163763" y="4829175"/>
            <a:ext cx="5610225" cy="1724025"/>
            <a:chOff x="1363" y="3042"/>
            <a:chExt cx="3534" cy="1086"/>
          </a:xfrm>
        </p:grpSpPr>
        <p:sp>
          <p:nvSpPr>
            <p:cNvPr id="252953" name="Rectangle 25"/>
            <p:cNvSpPr>
              <a:spLocks noChangeArrowheads="1"/>
            </p:cNvSpPr>
            <p:nvPr/>
          </p:nvSpPr>
          <p:spPr bwMode="auto">
            <a:xfrm>
              <a:off x="4370" y="3448"/>
              <a:ext cx="477" cy="6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54" name="Rectangle 26"/>
            <p:cNvSpPr>
              <a:spLocks noChangeArrowheads="1"/>
            </p:cNvSpPr>
            <p:nvPr/>
          </p:nvSpPr>
          <p:spPr bwMode="auto">
            <a:xfrm>
              <a:off x="2923" y="3378"/>
              <a:ext cx="476" cy="7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55" name="Text Box 27"/>
            <p:cNvSpPr txBox="1">
              <a:spLocks noChangeArrowheads="1"/>
            </p:cNvSpPr>
            <p:nvPr/>
          </p:nvSpPr>
          <p:spPr bwMode="auto">
            <a:xfrm rot="1726209">
              <a:off x="1620" y="3358"/>
              <a:ext cx="6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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score</a:t>
              </a:r>
            </a:p>
          </p:txBody>
        </p:sp>
        <p:sp>
          <p:nvSpPr>
            <p:cNvPr id="252956" name="AutoShape 28"/>
            <p:cNvSpPr>
              <a:spLocks noChangeArrowheads="1"/>
            </p:cNvSpPr>
            <p:nvPr/>
          </p:nvSpPr>
          <p:spPr bwMode="auto">
            <a:xfrm rot="1726209">
              <a:off x="1363" y="3042"/>
              <a:ext cx="1539" cy="466"/>
            </a:xfrm>
            <a:prstGeom prst="rightArrow">
              <a:avLst>
                <a:gd name="adj1" fmla="val 50000"/>
                <a:gd name="adj2" fmla="val 82564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Delete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R</a:t>
              </a:r>
              <a:r>
                <a:rPr lang="en-US" sz="2000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.M</a:t>
              </a:r>
              <a:r>
                <a:rPr lang="en-US" sz="2000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R.L</a:t>
              </a:r>
              <a:endPara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2957" name="Text Box 29"/>
            <p:cNvSpPr txBox="1">
              <a:spLocks noChangeArrowheads="1"/>
            </p:cNvSpPr>
            <p:nvPr/>
          </p:nvSpPr>
          <p:spPr bwMode="auto">
            <a:xfrm>
              <a:off x="4319" y="3452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Review</a:t>
              </a:r>
            </a:p>
          </p:txBody>
        </p:sp>
        <p:sp>
          <p:nvSpPr>
            <p:cNvPr id="252958" name="Oval 30"/>
            <p:cNvSpPr>
              <a:spLocks noChangeAspect="1" noChangeArrowheads="1"/>
            </p:cNvSpPr>
            <p:nvPr/>
          </p:nvSpPr>
          <p:spPr bwMode="auto">
            <a:xfrm>
              <a:off x="4413" y="3658"/>
              <a:ext cx="363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59" name="Oval 31"/>
            <p:cNvSpPr>
              <a:spLocks noChangeAspect="1" noChangeArrowheads="1"/>
            </p:cNvSpPr>
            <p:nvPr/>
          </p:nvSpPr>
          <p:spPr bwMode="auto">
            <a:xfrm>
              <a:off x="4413" y="3788"/>
              <a:ext cx="363" cy="9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60" name="Oval 32"/>
            <p:cNvSpPr>
              <a:spLocks noChangeAspect="1" noChangeArrowheads="1"/>
            </p:cNvSpPr>
            <p:nvPr/>
          </p:nvSpPr>
          <p:spPr bwMode="auto">
            <a:xfrm>
              <a:off x="4413" y="3919"/>
              <a:ext cx="363" cy="9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42395" name="AutoShape 33"/>
            <p:cNvCxnSpPr>
              <a:cxnSpLocks noChangeShapeType="1"/>
              <a:stCxn id="252959" idx="2"/>
              <a:endCxn id="252960" idx="2"/>
            </p:cNvCxnSpPr>
            <p:nvPr/>
          </p:nvCxnSpPr>
          <p:spPr bwMode="auto">
            <a:xfrm rot="10800000" flipH="1" flipV="1">
              <a:off x="4404" y="3837"/>
              <a:ext cx="1" cy="130"/>
            </a:xfrm>
            <a:prstGeom prst="curvedConnector3">
              <a:avLst>
                <a:gd name="adj1" fmla="val -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962" name="Text Box 34"/>
            <p:cNvSpPr txBox="1">
              <a:spLocks noChangeArrowheads="1"/>
            </p:cNvSpPr>
            <p:nvPr/>
          </p:nvSpPr>
          <p:spPr bwMode="auto">
            <a:xfrm>
              <a:off x="2880" y="3410"/>
              <a:ext cx="6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Author</a:t>
              </a:r>
            </a:p>
          </p:txBody>
        </p:sp>
        <p:grpSp>
          <p:nvGrpSpPr>
            <p:cNvPr id="142397" name="Group 35"/>
            <p:cNvGrpSpPr>
              <a:grpSpLocks/>
            </p:cNvGrpSpPr>
            <p:nvPr/>
          </p:nvGrpSpPr>
          <p:grpSpPr bwMode="auto">
            <a:xfrm>
              <a:off x="2966" y="3584"/>
              <a:ext cx="362" cy="487"/>
              <a:chOff x="432" y="3072"/>
              <a:chExt cx="407" cy="537"/>
            </a:xfrm>
          </p:grpSpPr>
          <p:sp>
            <p:nvSpPr>
              <p:cNvPr id="252964" name="Oval 36"/>
              <p:cNvSpPr>
                <a:spLocks noChangeAspect="1" noChangeArrowheads="1"/>
              </p:cNvSpPr>
              <p:nvPr/>
            </p:nvSpPr>
            <p:spPr bwMode="auto">
              <a:xfrm>
                <a:off x="432" y="3072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65" name="Oval 37"/>
              <p:cNvSpPr>
                <a:spLocks noChangeAspect="1" noChangeArrowheads="1"/>
              </p:cNvSpPr>
              <p:nvPr/>
            </p:nvSpPr>
            <p:spPr bwMode="auto">
              <a:xfrm>
                <a:off x="432" y="3216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66" name="Oval 38"/>
              <p:cNvSpPr>
                <a:spLocks noChangeAspect="1" noChangeArrowheads="1"/>
              </p:cNvSpPr>
              <p:nvPr/>
            </p:nvSpPr>
            <p:spPr bwMode="auto">
              <a:xfrm>
                <a:off x="432" y="3360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67" name="Oval 39"/>
              <p:cNvSpPr>
                <a:spLocks noChangeAspect="1" noChangeArrowheads="1"/>
              </p:cNvSpPr>
              <p:nvPr/>
            </p:nvSpPr>
            <p:spPr bwMode="auto">
              <a:xfrm>
                <a:off x="432" y="3504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42398" name="AutoShape 40"/>
            <p:cNvCxnSpPr>
              <a:cxnSpLocks noChangeShapeType="1"/>
              <a:stCxn id="252965" idx="6"/>
              <a:endCxn id="252966" idx="6"/>
            </p:cNvCxnSpPr>
            <p:nvPr/>
          </p:nvCxnSpPr>
          <p:spPr bwMode="auto">
            <a:xfrm>
              <a:off x="3337" y="3763"/>
              <a:ext cx="1" cy="130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969" name="Rectangle 41"/>
            <p:cNvSpPr>
              <a:spLocks noChangeArrowheads="1"/>
            </p:cNvSpPr>
            <p:nvPr/>
          </p:nvSpPr>
          <p:spPr bwMode="auto">
            <a:xfrm>
              <a:off x="3552" y="3427"/>
              <a:ext cx="556" cy="65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70" name="Text Box 42"/>
            <p:cNvSpPr txBox="1">
              <a:spLocks noChangeArrowheads="1"/>
            </p:cNvSpPr>
            <p:nvPr/>
          </p:nvSpPr>
          <p:spPr bwMode="auto">
            <a:xfrm>
              <a:off x="3552" y="3471"/>
              <a:ext cx="6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52971" name="Oval 43"/>
            <p:cNvSpPr>
              <a:spLocks noChangeAspect="1" noChangeArrowheads="1"/>
            </p:cNvSpPr>
            <p:nvPr/>
          </p:nvSpPr>
          <p:spPr bwMode="auto">
            <a:xfrm>
              <a:off x="3638" y="3680"/>
              <a:ext cx="362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72" name="Oval 44"/>
            <p:cNvSpPr>
              <a:spLocks noChangeAspect="1" noChangeArrowheads="1"/>
            </p:cNvSpPr>
            <p:nvPr/>
          </p:nvSpPr>
          <p:spPr bwMode="auto">
            <a:xfrm>
              <a:off x="3638" y="3811"/>
              <a:ext cx="362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73" name="Oval 45"/>
            <p:cNvSpPr>
              <a:spLocks noChangeAspect="1" noChangeArrowheads="1"/>
            </p:cNvSpPr>
            <p:nvPr/>
          </p:nvSpPr>
          <p:spPr bwMode="auto">
            <a:xfrm>
              <a:off x="3638" y="3941"/>
              <a:ext cx="362" cy="9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42404" name="AutoShape 46"/>
            <p:cNvCxnSpPr>
              <a:cxnSpLocks noChangeShapeType="1"/>
              <a:stCxn id="252973" idx="6"/>
              <a:endCxn id="252971" idx="6"/>
            </p:cNvCxnSpPr>
            <p:nvPr/>
          </p:nvCxnSpPr>
          <p:spPr bwMode="auto">
            <a:xfrm flipV="1">
              <a:off x="4009" y="3728"/>
              <a:ext cx="1" cy="261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2975" name="Group 47"/>
          <p:cNvGrpSpPr>
            <a:grpSpLocks/>
          </p:cNvGrpSpPr>
          <p:nvPr/>
        </p:nvGrpSpPr>
        <p:grpSpPr bwMode="auto">
          <a:xfrm>
            <a:off x="3387725" y="1935163"/>
            <a:ext cx="5527675" cy="1582737"/>
            <a:chOff x="2134" y="1219"/>
            <a:chExt cx="3482" cy="997"/>
          </a:xfrm>
        </p:grpSpPr>
        <p:grpSp>
          <p:nvGrpSpPr>
            <p:cNvPr id="142362" name="Group 48"/>
            <p:cNvGrpSpPr>
              <a:grpSpLocks/>
            </p:cNvGrpSpPr>
            <p:nvPr/>
          </p:nvGrpSpPr>
          <p:grpSpPr bwMode="auto">
            <a:xfrm>
              <a:off x="2134" y="1576"/>
              <a:ext cx="1368" cy="640"/>
              <a:chOff x="1202" y="657"/>
              <a:chExt cx="1368" cy="640"/>
            </a:xfrm>
          </p:grpSpPr>
          <p:sp>
            <p:nvSpPr>
              <p:cNvPr id="252977" name="Text Box 49"/>
              <p:cNvSpPr txBox="1">
                <a:spLocks noChangeArrowheads="1"/>
              </p:cNvSpPr>
              <p:nvPr/>
            </p:nvSpPr>
            <p:spPr bwMode="auto">
              <a:xfrm rot="-1271001">
                <a:off x="1535" y="1047"/>
                <a:ext cx="6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2000" b="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  <a:sym typeface="Symbol" pitchFamily="18" charset="2"/>
                  </a:rPr>
                  <a:t></a:t>
                </a:r>
                <a:r>
                  <a:rPr lang="en-US" sz="2000" b="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score</a:t>
                </a:r>
              </a:p>
            </p:txBody>
          </p:sp>
          <p:sp>
            <p:nvSpPr>
              <p:cNvPr id="252978" name="AutoShape 50"/>
              <p:cNvSpPr>
                <a:spLocks noChangeArrowheads="1"/>
              </p:cNvSpPr>
              <p:nvPr/>
            </p:nvSpPr>
            <p:spPr bwMode="auto">
              <a:xfrm rot="-1271001">
                <a:off x="1202" y="657"/>
                <a:ext cx="1368" cy="466"/>
              </a:xfrm>
              <a:prstGeom prst="rightArrow">
                <a:avLst>
                  <a:gd name="adj1" fmla="val 50000"/>
                  <a:gd name="adj2" fmla="val 73391"/>
                </a:avLst>
              </a:prstGeom>
              <a:solidFill>
                <a:srgbClr val="CC99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Add</a:t>
                </a:r>
                <a:r>
                  <a:rPr lang="en-US" sz="2000" b="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 A.S</a:t>
                </a:r>
                <a:r>
                  <a:rPr lang="en-US" sz="2000" b="0" i="1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  <a:sym typeface="Symbol" pitchFamily="18" charset="2"/>
                  </a:rPr>
                  <a:t>A.W</a:t>
                </a:r>
                <a:endPara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2979" name="Rectangle 51"/>
            <p:cNvSpPr>
              <a:spLocks noChangeArrowheads="1"/>
            </p:cNvSpPr>
            <p:nvPr/>
          </p:nvSpPr>
          <p:spPr bwMode="auto">
            <a:xfrm>
              <a:off x="5089" y="1289"/>
              <a:ext cx="477" cy="6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80" name="Rectangle 52"/>
            <p:cNvSpPr>
              <a:spLocks noChangeArrowheads="1"/>
            </p:cNvSpPr>
            <p:nvPr/>
          </p:nvSpPr>
          <p:spPr bwMode="auto">
            <a:xfrm>
              <a:off x="3546" y="1219"/>
              <a:ext cx="476" cy="7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81" name="Text Box 53"/>
            <p:cNvSpPr txBox="1">
              <a:spLocks noChangeArrowheads="1"/>
            </p:cNvSpPr>
            <p:nvPr/>
          </p:nvSpPr>
          <p:spPr bwMode="auto">
            <a:xfrm>
              <a:off x="3503" y="1251"/>
              <a:ext cx="6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Author</a:t>
              </a:r>
            </a:p>
          </p:txBody>
        </p:sp>
        <p:sp>
          <p:nvSpPr>
            <p:cNvPr id="252982" name="Text Box 54"/>
            <p:cNvSpPr txBox="1">
              <a:spLocks noChangeArrowheads="1"/>
            </p:cNvSpPr>
            <p:nvPr/>
          </p:nvSpPr>
          <p:spPr bwMode="auto">
            <a:xfrm>
              <a:off x="5038" y="1293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Review</a:t>
              </a:r>
            </a:p>
          </p:txBody>
        </p:sp>
        <p:sp>
          <p:nvSpPr>
            <p:cNvPr id="252983" name="Oval 55"/>
            <p:cNvSpPr>
              <a:spLocks noChangeAspect="1" noChangeArrowheads="1"/>
            </p:cNvSpPr>
            <p:nvPr/>
          </p:nvSpPr>
          <p:spPr bwMode="auto">
            <a:xfrm>
              <a:off x="5132" y="1499"/>
              <a:ext cx="363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84" name="Oval 56"/>
            <p:cNvSpPr>
              <a:spLocks noChangeAspect="1" noChangeArrowheads="1"/>
            </p:cNvSpPr>
            <p:nvPr/>
          </p:nvSpPr>
          <p:spPr bwMode="auto">
            <a:xfrm>
              <a:off x="5132" y="1629"/>
              <a:ext cx="363" cy="9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85" name="Oval 57"/>
            <p:cNvSpPr>
              <a:spLocks noChangeAspect="1" noChangeArrowheads="1"/>
            </p:cNvSpPr>
            <p:nvPr/>
          </p:nvSpPr>
          <p:spPr bwMode="auto">
            <a:xfrm>
              <a:off x="5132" y="1760"/>
              <a:ext cx="363" cy="9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42370" name="AutoShape 58"/>
            <p:cNvCxnSpPr>
              <a:cxnSpLocks noChangeShapeType="1"/>
              <a:stCxn id="252984" idx="2"/>
              <a:endCxn id="252985" idx="2"/>
            </p:cNvCxnSpPr>
            <p:nvPr/>
          </p:nvCxnSpPr>
          <p:spPr bwMode="auto">
            <a:xfrm rot="10800000" flipH="1" flipV="1">
              <a:off x="5123" y="1678"/>
              <a:ext cx="1" cy="130"/>
            </a:xfrm>
            <a:prstGeom prst="curvedConnector3">
              <a:avLst>
                <a:gd name="adj1" fmla="val -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371" name="AutoShape 59"/>
            <p:cNvCxnSpPr>
              <a:cxnSpLocks noChangeShapeType="1"/>
              <a:stCxn id="252984" idx="1"/>
              <a:endCxn id="252983" idx="2"/>
            </p:cNvCxnSpPr>
            <p:nvPr/>
          </p:nvCxnSpPr>
          <p:spPr bwMode="auto">
            <a:xfrm rot="5400000" flipH="1">
              <a:off x="5110" y="1560"/>
              <a:ext cx="87" cy="62"/>
            </a:xfrm>
            <a:prstGeom prst="curvedConnector4">
              <a:avLst>
                <a:gd name="adj1" fmla="val 25287"/>
                <a:gd name="adj2" fmla="val 317741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988" name="Rectangle 60"/>
            <p:cNvSpPr>
              <a:spLocks noChangeArrowheads="1"/>
            </p:cNvSpPr>
            <p:nvPr/>
          </p:nvSpPr>
          <p:spPr bwMode="auto">
            <a:xfrm>
              <a:off x="4271" y="1268"/>
              <a:ext cx="556" cy="65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89" name="Text Box 61"/>
            <p:cNvSpPr txBox="1">
              <a:spLocks noChangeArrowheads="1"/>
            </p:cNvSpPr>
            <p:nvPr/>
          </p:nvSpPr>
          <p:spPr bwMode="auto">
            <a:xfrm>
              <a:off x="4271" y="1312"/>
              <a:ext cx="6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52990" name="Oval 62"/>
            <p:cNvSpPr>
              <a:spLocks noChangeAspect="1" noChangeArrowheads="1"/>
            </p:cNvSpPr>
            <p:nvPr/>
          </p:nvSpPr>
          <p:spPr bwMode="auto">
            <a:xfrm>
              <a:off x="4357" y="1521"/>
              <a:ext cx="362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91" name="Oval 63"/>
            <p:cNvSpPr>
              <a:spLocks noChangeAspect="1" noChangeArrowheads="1"/>
            </p:cNvSpPr>
            <p:nvPr/>
          </p:nvSpPr>
          <p:spPr bwMode="auto">
            <a:xfrm>
              <a:off x="4357" y="1652"/>
              <a:ext cx="362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92" name="Oval 64"/>
            <p:cNvSpPr>
              <a:spLocks noChangeAspect="1" noChangeArrowheads="1"/>
            </p:cNvSpPr>
            <p:nvPr/>
          </p:nvSpPr>
          <p:spPr bwMode="auto">
            <a:xfrm>
              <a:off x="4357" y="1782"/>
              <a:ext cx="362" cy="9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42377" name="AutoShape 65"/>
            <p:cNvCxnSpPr>
              <a:cxnSpLocks noChangeShapeType="1"/>
              <a:stCxn id="252992" idx="6"/>
              <a:endCxn id="252990" idx="6"/>
            </p:cNvCxnSpPr>
            <p:nvPr/>
          </p:nvCxnSpPr>
          <p:spPr bwMode="auto">
            <a:xfrm flipV="1">
              <a:off x="4728" y="1569"/>
              <a:ext cx="1" cy="261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2378" name="Group 66"/>
            <p:cNvGrpSpPr>
              <a:grpSpLocks/>
            </p:cNvGrpSpPr>
            <p:nvPr/>
          </p:nvGrpSpPr>
          <p:grpSpPr bwMode="auto">
            <a:xfrm>
              <a:off x="3589" y="1425"/>
              <a:ext cx="362" cy="487"/>
              <a:chOff x="432" y="3072"/>
              <a:chExt cx="407" cy="537"/>
            </a:xfrm>
          </p:grpSpPr>
          <p:sp>
            <p:nvSpPr>
              <p:cNvPr id="252995" name="Oval 67"/>
              <p:cNvSpPr>
                <a:spLocks noChangeAspect="1" noChangeArrowheads="1"/>
              </p:cNvSpPr>
              <p:nvPr/>
            </p:nvSpPr>
            <p:spPr bwMode="auto">
              <a:xfrm>
                <a:off x="432" y="3072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96" name="Oval 68"/>
              <p:cNvSpPr>
                <a:spLocks noChangeAspect="1" noChangeArrowheads="1"/>
              </p:cNvSpPr>
              <p:nvPr/>
            </p:nvSpPr>
            <p:spPr bwMode="auto">
              <a:xfrm>
                <a:off x="432" y="3216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97" name="Oval 69"/>
              <p:cNvSpPr>
                <a:spLocks noChangeAspect="1" noChangeArrowheads="1"/>
              </p:cNvSpPr>
              <p:nvPr/>
            </p:nvSpPr>
            <p:spPr bwMode="auto">
              <a:xfrm>
                <a:off x="432" y="3360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98" name="Oval 70"/>
              <p:cNvSpPr>
                <a:spLocks noChangeAspect="1" noChangeArrowheads="1"/>
              </p:cNvSpPr>
              <p:nvPr/>
            </p:nvSpPr>
            <p:spPr bwMode="auto">
              <a:xfrm>
                <a:off x="432" y="3504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42379" name="AutoShape 71"/>
            <p:cNvCxnSpPr>
              <a:cxnSpLocks noChangeShapeType="1"/>
              <a:stCxn id="252996" idx="6"/>
              <a:endCxn id="252997" idx="6"/>
            </p:cNvCxnSpPr>
            <p:nvPr/>
          </p:nvCxnSpPr>
          <p:spPr bwMode="auto">
            <a:xfrm>
              <a:off x="3960" y="1604"/>
              <a:ext cx="1" cy="130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380" name="AutoShape 72"/>
            <p:cNvCxnSpPr>
              <a:cxnSpLocks noChangeShapeType="1"/>
              <a:stCxn id="252995" idx="6"/>
              <a:endCxn id="252998" idx="6"/>
            </p:cNvCxnSpPr>
            <p:nvPr/>
          </p:nvCxnSpPr>
          <p:spPr bwMode="auto">
            <a:xfrm>
              <a:off x="3960" y="1473"/>
              <a:ext cx="1" cy="392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3001" name="Text Box 73"/>
          <p:cNvSpPr txBox="1">
            <a:spLocks noChangeArrowheads="1"/>
          </p:cNvSpPr>
          <p:nvPr/>
        </p:nvSpPr>
        <p:spPr bwMode="auto">
          <a:xfrm>
            <a:off x="381000" y="1189038"/>
            <a:ext cx="8524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Phase </a:t>
            </a:r>
            <a:r>
              <a:rPr lang="en-US" sz="2800" b="0">
                <a:solidFill>
                  <a:srgbClr val="050B0B"/>
                </a:solidFill>
                <a:latin typeface="Arial "/>
                <a:ea typeface="+mn-ea"/>
                <a:cs typeface="+mn-cs"/>
              </a:rPr>
              <a:t>0: consider only dependencies within a class</a:t>
            </a:r>
          </a:p>
        </p:txBody>
      </p:sp>
      <p:grpSp>
        <p:nvGrpSpPr>
          <p:cNvPr id="253005" name="Group 77"/>
          <p:cNvGrpSpPr>
            <a:grpSpLocks/>
          </p:cNvGrpSpPr>
          <p:nvPr/>
        </p:nvGrpSpPr>
        <p:grpSpPr bwMode="auto">
          <a:xfrm>
            <a:off x="1371600" y="3581400"/>
            <a:ext cx="7391400" cy="990600"/>
            <a:chOff x="864" y="2256"/>
            <a:chExt cx="4656" cy="624"/>
          </a:xfrm>
        </p:grpSpPr>
        <p:sp>
          <p:nvSpPr>
            <p:cNvPr id="253002" name="Rectangle 74"/>
            <p:cNvSpPr>
              <a:spLocks noChangeArrowheads="1"/>
            </p:cNvSpPr>
            <p:nvPr/>
          </p:nvSpPr>
          <p:spPr bwMode="auto">
            <a:xfrm>
              <a:off x="864" y="2256"/>
              <a:ext cx="4656" cy="62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42361" name="Object 76"/>
            <p:cNvGraphicFramePr>
              <a:graphicFrameLocks noChangeAspect="1"/>
            </p:cNvGraphicFramePr>
            <p:nvPr/>
          </p:nvGraphicFramePr>
          <p:xfrm>
            <a:off x="931" y="2320"/>
            <a:ext cx="4473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13" name="Equation" r:id="rId4" imgW="2959100" imgH="368300" progId="Equation.3">
                    <p:embed/>
                  </p:oleObj>
                </mc:Choice>
                <mc:Fallback>
                  <p:oleObj name="Equation" r:id="rId4" imgW="2959100" imgH="368300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" y="2320"/>
                          <a:ext cx="4473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6937375" y="5473700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4640263" y="5362575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8078788" y="2197100"/>
            <a:ext cx="757237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6780213" y="2163763"/>
            <a:ext cx="882650" cy="103663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5629275" y="2085975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2746375" y="3417888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449263" y="3306763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2665413" y="3424238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4986" name="Oval 10"/>
          <p:cNvSpPr>
            <a:spLocks noChangeAspect="1" noChangeArrowheads="1"/>
          </p:cNvSpPr>
          <p:nvPr/>
        </p:nvSpPr>
        <p:spPr bwMode="auto">
          <a:xfrm>
            <a:off x="2814638" y="3751263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87" name="Oval 11"/>
          <p:cNvSpPr>
            <a:spLocks noChangeAspect="1" noChangeArrowheads="1"/>
          </p:cNvSpPr>
          <p:nvPr/>
        </p:nvSpPr>
        <p:spPr bwMode="auto">
          <a:xfrm>
            <a:off x="2814638" y="3957638"/>
            <a:ext cx="576262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88" name="Oval 12"/>
          <p:cNvSpPr>
            <a:spLocks noChangeAspect="1" noChangeArrowheads="1"/>
          </p:cNvSpPr>
          <p:nvPr/>
        </p:nvSpPr>
        <p:spPr bwMode="auto">
          <a:xfrm>
            <a:off x="2814638" y="4165600"/>
            <a:ext cx="576262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373" name="AutoShape 13"/>
          <p:cNvCxnSpPr>
            <a:cxnSpLocks noChangeShapeType="1"/>
            <a:stCxn id="254987" idx="2"/>
            <a:endCxn id="254988" idx="2"/>
          </p:cNvCxnSpPr>
          <p:nvPr/>
        </p:nvCxnSpPr>
        <p:spPr bwMode="auto">
          <a:xfrm rot="10800000" flipH="1" flipV="1">
            <a:off x="2800350" y="4035425"/>
            <a:ext cx="1588" cy="206375"/>
          </a:xfrm>
          <a:prstGeom prst="curvedConnector3">
            <a:avLst>
              <a:gd name="adj1" fmla="val -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374" name="AutoShape 14"/>
          <p:cNvCxnSpPr>
            <a:cxnSpLocks noChangeShapeType="1"/>
            <a:stCxn id="254987" idx="1"/>
            <a:endCxn id="254986" idx="2"/>
          </p:cNvCxnSpPr>
          <p:nvPr/>
        </p:nvCxnSpPr>
        <p:spPr bwMode="auto">
          <a:xfrm rot="5400000" flipH="1">
            <a:off x="2780507" y="3847306"/>
            <a:ext cx="138112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381000" y="3357563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grpSp>
        <p:nvGrpSpPr>
          <p:cNvPr id="143376" name="Group 16"/>
          <p:cNvGrpSpPr>
            <a:grpSpLocks/>
          </p:cNvGrpSpPr>
          <p:nvPr/>
        </p:nvGrpSpPr>
        <p:grpSpPr bwMode="auto">
          <a:xfrm>
            <a:off x="517525" y="3633788"/>
            <a:ext cx="574675" cy="773112"/>
            <a:chOff x="432" y="3072"/>
            <a:chExt cx="407" cy="537"/>
          </a:xfrm>
        </p:grpSpPr>
        <p:sp>
          <p:nvSpPr>
            <p:cNvPr id="254993" name="Oval 17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4994" name="Oval 18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4995" name="Oval 19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4996" name="Oval 20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3377" name="AutoShape 21"/>
          <p:cNvCxnSpPr>
            <a:cxnSpLocks noChangeShapeType="1"/>
            <a:stCxn id="254994" idx="6"/>
            <a:endCxn id="254995" idx="6"/>
          </p:cNvCxnSpPr>
          <p:nvPr/>
        </p:nvCxnSpPr>
        <p:spPr bwMode="auto">
          <a:xfrm>
            <a:off x="1106488" y="3917950"/>
            <a:ext cx="1587" cy="206375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1447800" y="3384550"/>
            <a:ext cx="882650" cy="103663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99" name="Text Box 23"/>
          <p:cNvSpPr txBox="1">
            <a:spLocks noChangeArrowheads="1"/>
          </p:cNvSpPr>
          <p:nvPr/>
        </p:nvSpPr>
        <p:spPr bwMode="auto">
          <a:xfrm>
            <a:off x="1447800" y="3454400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5000" name="Oval 24"/>
          <p:cNvSpPr>
            <a:spLocks noChangeAspect="1" noChangeArrowheads="1"/>
          </p:cNvSpPr>
          <p:nvPr/>
        </p:nvSpPr>
        <p:spPr bwMode="auto">
          <a:xfrm>
            <a:off x="1584325" y="378618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01" name="Oval 25"/>
          <p:cNvSpPr>
            <a:spLocks noChangeAspect="1" noChangeArrowheads="1"/>
          </p:cNvSpPr>
          <p:nvPr/>
        </p:nvSpPr>
        <p:spPr bwMode="auto">
          <a:xfrm>
            <a:off x="1584325" y="399415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02" name="Oval 26"/>
          <p:cNvSpPr>
            <a:spLocks noChangeAspect="1" noChangeArrowheads="1"/>
          </p:cNvSpPr>
          <p:nvPr/>
        </p:nvSpPr>
        <p:spPr bwMode="auto">
          <a:xfrm>
            <a:off x="1584325" y="4200525"/>
            <a:ext cx="5746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383" name="AutoShape 27"/>
          <p:cNvCxnSpPr>
            <a:cxnSpLocks noChangeShapeType="1"/>
            <a:stCxn id="255002" idx="6"/>
            <a:endCxn id="255000" idx="6"/>
          </p:cNvCxnSpPr>
          <p:nvPr/>
        </p:nvCxnSpPr>
        <p:spPr bwMode="auto">
          <a:xfrm flipV="1">
            <a:off x="2173288" y="3862388"/>
            <a:ext cx="1587" cy="414337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3384" name="Group 28"/>
          <p:cNvGrpSpPr>
            <a:grpSpLocks/>
          </p:cNvGrpSpPr>
          <p:nvPr/>
        </p:nvGrpSpPr>
        <p:grpSpPr bwMode="auto">
          <a:xfrm>
            <a:off x="3438525" y="2503488"/>
            <a:ext cx="2124075" cy="1014412"/>
            <a:chOff x="1215" y="658"/>
            <a:chExt cx="1338" cy="639"/>
          </a:xfrm>
        </p:grpSpPr>
        <p:sp>
          <p:nvSpPr>
            <p:cNvPr id="255005" name="Text Box 29"/>
            <p:cNvSpPr txBox="1">
              <a:spLocks noChangeArrowheads="1"/>
            </p:cNvSpPr>
            <p:nvPr/>
          </p:nvSpPr>
          <p:spPr bwMode="auto">
            <a:xfrm rot="-1271001">
              <a:off x="1524" y="1047"/>
              <a:ext cx="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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score</a:t>
              </a:r>
            </a:p>
          </p:txBody>
        </p:sp>
        <p:sp>
          <p:nvSpPr>
            <p:cNvPr id="255006" name="AutoShape 30"/>
            <p:cNvSpPr>
              <a:spLocks noChangeArrowheads="1"/>
            </p:cNvSpPr>
            <p:nvPr/>
          </p:nvSpPr>
          <p:spPr bwMode="auto">
            <a:xfrm rot="-1271001">
              <a:off x="1215" y="658"/>
              <a:ext cx="1338" cy="466"/>
            </a:xfrm>
            <a:prstGeom prst="rightArrow">
              <a:avLst>
                <a:gd name="adj1" fmla="val 50000"/>
                <a:gd name="adj2" fmla="val 71781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Add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A.S</a:t>
              </a:r>
              <a:r>
                <a:rPr lang="en-US" sz="2000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P.A</a:t>
              </a:r>
              <a:endPara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55007" name="Text Box 31"/>
          <p:cNvSpPr txBox="1">
            <a:spLocks noChangeArrowheads="1"/>
          </p:cNvSpPr>
          <p:nvPr/>
        </p:nvSpPr>
        <p:spPr bwMode="auto">
          <a:xfrm rot="1726209">
            <a:off x="2536825" y="5330825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</a:t>
            </a: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 score</a:t>
            </a:r>
          </a:p>
        </p:txBody>
      </p:sp>
      <p:sp>
        <p:nvSpPr>
          <p:cNvPr id="255008" name="AutoShape 32"/>
          <p:cNvSpPr>
            <a:spLocks noChangeArrowheads="1"/>
          </p:cNvSpPr>
          <p:nvPr/>
        </p:nvSpPr>
        <p:spPr bwMode="auto">
          <a:xfrm rot="1726209">
            <a:off x="2295525" y="4821238"/>
            <a:ext cx="2155825" cy="739775"/>
          </a:xfrm>
          <a:prstGeom prst="rightArrow">
            <a:avLst>
              <a:gd name="adj1" fmla="val 50000"/>
              <a:gd name="adj2" fmla="val 72854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Add</a:t>
            </a: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 P</a:t>
            </a:r>
            <a:r>
              <a:rPr lang="en-US" sz="2000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.A</a:t>
            </a:r>
            <a:r>
              <a:rPr lang="en-US" sz="2000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R.M</a:t>
            </a:r>
            <a:endParaRPr lang="en-US" sz="20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5009" name="Text Box 33"/>
          <p:cNvSpPr txBox="1">
            <a:spLocks noChangeArrowheads="1"/>
          </p:cNvSpPr>
          <p:nvPr/>
        </p:nvSpPr>
        <p:spPr bwMode="auto">
          <a:xfrm>
            <a:off x="6856413" y="5480050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5010" name="Oval 34"/>
          <p:cNvSpPr>
            <a:spLocks noChangeAspect="1" noChangeArrowheads="1"/>
          </p:cNvSpPr>
          <p:nvPr/>
        </p:nvSpPr>
        <p:spPr bwMode="auto">
          <a:xfrm>
            <a:off x="7005638" y="5807075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spect="1" noChangeArrowheads="1"/>
          </p:cNvSpPr>
          <p:nvPr/>
        </p:nvSpPr>
        <p:spPr bwMode="auto">
          <a:xfrm>
            <a:off x="7005638" y="6013450"/>
            <a:ext cx="576262" cy="153988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spect="1" noChangeArrowheads="1"/>
          </p:cNvSpPr>
          <p:nvPr/>
        </p:nvSpPr>
        <p:spPr bwMode="auto">
          <a:xfrm>
            <a:off x="7005638" y="6221413"/>
            <a:ext cx="576262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391" name="AutoShape 37"/>
          <p:cNvCxnSpPr>
            <a:cxnSpLocks noChangeShapeType="1"/>
            <a:stCxn id="255011" idx="2"/>
            <a:endCxn id="255024" idx="6"/>
          </p:cNvCxnSpPr>
          <p:nvPr/>
        </p:nvCxnSpPr>
        <p:spPr bwMode="auto">
          <a:xfrm rot="10800000" flipV="1">
            <a:off x="6364288" y="6091238"/>
            <a:ext cx="627062" cy="34925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14" name="Text Box 38"/>
          <p:cNvSpPr txBox="1">
            <a:spLocks noChangeArrowheads="1"/>
          </p:cNvSpPr>
          <p:nvPr/>
        </p:nvSpPr>
        <p:spPr bwMode="auto">
          <a:xfrm>
            <a:off x="4572000" y="5413375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43393" name="Group 39"/>
          <p:cNvGrpSpPr>
            <a:grpSpLocks/>
          </p:cNvGrpSpPr>
          <p:nvPr/>
        </p:nvGrpSpPr>
        <p:grpSpPr bwMode="auto">
          <a:xfrm>
            <a:off x="4708525" y="5689600"/>
            <a:ext cx="574675" cy="773113"/>
            <a:chOff x="432" y="3072"/>
            <a:chExt cx="407" cy="537"/>
          </a:xfrm>
        </p:grpSpPr>
        <p:sp>
          <p:nvSpPr>
            <p:cNvPr id="255016" name="Oval 40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17" name="Oval 41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18" name="Oval 42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19" name="Oval 43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3394" name="AutoShape 44"/>
          <p:cNvCxnSpPr>
            <a:cxnSpLocks noChangeShapeType="1"/>
            <a:stCxn id="255017" idx="6"/>
            <a:endCxn id="255018" idx="6"/>
          </p:cNvCxnSpPr>
          <p:nvPr/>
        </p:nvCxnSpPr>
        <p:spPr bwMode="auto">
          <a:xfrm>
            <a:off x="5297488" y="5973763"/>
            <a:ext cx="1587" cy="206375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21" name="Rectangle 45"/>
          <p:cNvSpPr>
            <a:spLocks noChangeArrowheads="1"/>
          </p:cNvSpPr>
          <p:nvPr/>
        </p:nvSpPr>
        <p:spPr bwMode="auto">
          <a:xfrm>
            <a:off x="5638800" y="5440363"/>
            <a:ext cx="882650" cy="103663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5022" name="Text Box 46"/>
          <p:cNvSpPr txBox="1">
            <a:spLocks noChangeArrowheads="1"/>
          </p:cNvSpPr>
          <p:nvPr/>
        </p:nvSpPr>
        <p:spPr bwMode="auto">
          <a:xfrm>
            <a:off x="5638800" y="551021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5023" name="Oval 47"/>
          <p:cNvSpPr>
            <a:spLocks noChangeAspect="1" noChangeArrowheads="1"/>
          </p:cNvSpPr>
          <p:nvPr/>
        </p:nvSpPr>
        <p:spPr bwMode="auto">
          <a:xfrm>
            <a:off x="5775325" y="584200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24" name="Oval 48"/>
          <p:cNvSpPr>
            <a:spLocks noChangeAspect="1" noChangeArrowheads="1"/>
          </p:cNvSpPr>
          <p:nvPr/>
        </p:nvSpPr>
        <p:spPr bwMode="auto">
          <a:xfrm>
            <a:off x="5775325" y="6049963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25" name="Oval 49"/>
          <p:cNvSpPr>
            <a:spLocks noChangeAspect="1" noChangeArrowheads="1"/>
          </p:cNvSpPr>
          <p:nvPr/>
        </p:nvSpPr>
        <p:spPr bwMode="auto">
          <a:xfrm>
            <a:off x="5775325" y="6256338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400" name="AutoShape 50"/>
          <p:cNvCxnSpPr>
            <a:cxnSpLocks noChangeShapeType="1"/>
            <a:stCxn id="255025" idx="6"/>
            <a:endCxn id="255023" idx="6"/>
          </p:cNvCxnSpPr>
          <p:nvPr/>
        </p:nvCxnSpPr>
        <p:spPr bwMode="auto">
          <a:xfrm flipV="1">
            <a:off x="6364288" y="5918200"/>
            <a:ext cx="1587" cy="414338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997825" y="2203450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5028" name="Oval 52"/>
          <p:cNvSpPr>
            <a:spLocks noChangeAspect="1" noChangeArrowheads="1"/>
          </p:cNvSpPr>
          <p:nvPr/>
        </p:nvSpPr>
        <p:spPr bwMode="auto">
          <a:xfrm>
            <a:off x="8147050" y="2530475"/>
            <a:ext cx="576263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29" name="Oval 53"/>
          <p:cNvSpPr>
            <a:spLocks noChangeAspect="1" noChangeArrowheads="1"/>
          </p:cNvSpPr>
          <p:nvPr/>
        </p:nvSpPr>
        <p:spPr bwMode="auto">
          <a:xfrm>
            <a:off x="8147050" y="2736850"/>
            <a:ext cx="576263" cy="153988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30" name="Oval 54"/>
          <p:cNvSpPr>
            <a:spLocks noChangeAspect="1" noChangeArrowheads="1"/>
          </p:cNvSpPr>
          <p:nvPr/>
        </p:nvSpPr>
        <p:spPr bwMode="auto">
          <a:xfrm>
            <a:off x="8147050" y="2944813"/>
            <a:ext cx="576263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3405" name="Group 55"/>
          <p:cNvGrpSpPr>
            <a:grpSpLocks/>
          </p:cNvGrpSpPr>
          <p:nvPr/>
        </p:nvGrpSpPr>
        <p:grpSpPr bwMode="auto">
          <a:xfrm>
            <a:off x="8132763" y="2606675"/>
            <a:ext cx="98425" cy="414338"/>
            <a:chOff x="5123" y="1642"/>
            <a:chExt cx="62" cy="261"/>
          </a:xfrm>
        </p:grpSpPr>
        <p:cxnSp>
          <p:nvCxnSpPr>
            <p:cNvPr id="143433" name="AutoShape 56"/>
            <p:cNvCxnSpPr>
              <a:cxnSpLocks noChangeShapeType="1"/>
              <a:stCxn id="255029" idx="2"/>
              <a:endCxn id="255030" idx="2"/>
            </p:cNvCxnSpPr>
            <p:nvPr/>
          </p:nvCxnSpPr>
          <p:spPr bwMode="auto">
            <a:xfrm rot="10800000" flipH="1" flipV="1">
              <a:off x="5123" y="1773"/>
              <a:ext cx="1" cy="130"/>
            </a:xfrm>
            <a:prstGeom prst="curvedConnector3">
              <a:avLst>
                <a:gd name="adj1" fmla="val -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434" name="AutoShape 57"/>
            <p:cNvCxnSpPr>
              <a:cxnSpLocks noChangeShapeType="1"/>
              <a:stCxn id="255029" idx="1"/>
              <a:endCxn id="255028" idx="2"/>
            </p:cNvCxnSpPr>
            <p:nvPr/>
          </p:nvCxnSpPr>
          <p:spPr bwMode="auto">
            <a:xfrm rot="5400000" flipH="1">
              <a:off x="5110" y="1655"/>
              <a:ext cx="87" cy="62"/>
            </a:xfrm>
            <a:prstGeom prst="curvedConnector4">
              <a:avLst>
                <a:gd name="adj1" fmla="val 25287"/>
                <a:gd name="adj2" fmla="val 317741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5034" name="Text Box 58"/>
          <p:cNvSpPr txBox="1">
            <a:spLocks noChangeArrowheads="1"/>
          </p:cNvSpPr>
          <p:nvPr/>
        </p:nvSpPr>
        <p:spPr bwMode="auto">
          <a:xfrm>
            <a:off x="6780213" y="2233613"/>
            <a:ext cx="102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5035" name="Oval 59"/>
          <p:cNvSpPr>
            <a:spLocks noChangeAspect="1" noChangeArrowheads="1"/>
          </p:cNvSpPr>
          <p:nvPr/>
        </p:nvSpPr>
        <p:spPr bwMode="auto">
          <a:xfrm>
            <a:off x="6916738" y="256540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36" name="Oval 60"/>
          <p:cNvSpPr>
            <a:spLocks noChangeAspect="1" noChangeArrowheads="1"/>
          </p:cNvSpPr>
          <p:nvPr/>
        </p:nvSpPr>
        <p:spPr bwMode="auto">
          <a:xfrm>
            <a:off x="6916738" y="2773363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37" name="Oval 61"/>
          <p:cNvSpPr>
            <a:spLocks noChangeAspect="1" noChangeArrowheads="1"/>
          </p:cNvSpPr>
          <p:nvPr/>
        </p:nvSpPr>
        <p:spPr bwMode="auto">
          <a:xfrm>
            <a:off x="6916738" y="2979738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410" name="AutoShape 62"/>
          <p:cNvCxnSpPr>
            <a:cxnSpLocks noChangeShapeType="1"/>
            <a:stCxn id="255037" idx="6"/>
            <a:endCxn id="255035" idx="6"/>
          </p:cNvCxnSpPr>
          <p:nvPr/>
        </p:nvCxnSpPr>
        <p:spPr bwMode="auto">
          <a:xfrm flipV="1">
            <a:off x="7505700" y="2641600"/>
            <a:ext cx="1588" cy="414338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39" name="Text Box 63"/>
          <p:cNvSpPr txBox="1">
            <a:spLocks noChangeArrowheads="1"/>
          </p:cNvSpPr>
          <p:nvPr/>
        </p:nvSpPr>
        <p:spPr bwMode="auto">
          <a:xfrm>
            <a:off x="5561013" y="2136775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43412" name="Group 64"/>
          <p:cNvGrpSpPr>
            <a:grpSpLocks/>
          </p:cNvGrpSpPr>
          <p:nvPr/>
        </p:nvGrpSpPr>
        <p:grpSpPr bwMode="auto">
          <a:xfrm>
            <a:off x="5697538" y="2413000"/>
            <a:ext cx="574675" cy="773113"/>
            <a:chOff x="432" y="3072"/>
            <a:chExt cx="407" cy="537"/>
          </a:xfrm>
        </p:grpSpPr>
        <p:sp>
          <p:nvSpPr>
            <p:cNvPr id="255041" name="Oval 65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42" name="Oval 66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43" name="Oval 67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44" name="Oval 68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3413" name="AutoShape 69"/>
          <p:cNvCxnSpPr>
            <a:cxnSpLocks noChangeShapeType="1"/>
            <a:stCxn id="255042" idx="6"/>
            <a:endCxn id="255043" idx="6"/>
          </p:cNvCxnSpPr>
          <p:nvPr/>
        </p:nvCxnSpPr>
        <p:spPr bwMode="auto">
          <a:xfrm>
            <a:off x="6286500" y="2697163"/>
            <a:ext cx="1588" cy="206375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4" name="AutoShape 70"/>
          <p:cNvCxnSpPr>
            <a:cxnSpLocks noChangeShapeType="1"/>
            <a:stCxn id="255041" idx="6"/>
            <a:endCxn id="255037" idx="2"/>
          </p:cNvCxnSpPr>
          <p:nvPr/>
        </p:nvCxnSpPr>
        <p:spPr bwMode="auto">
          <a:xfrm>
            <a:off x="6286500" y="2489200"/>
            <a:ext cx="615950" cy="5667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5" name="AutoShape 71"/>
          <p:cNvCxnSpPr>
            <a:cxnSpLocks noChangeShapeType="1"/>
            <a:stCxn id="254984" idx="0"/>
            <a:endCxn id="254998" idx="1"/>
          </p:cNvCxnSpPr>
          <p:nvPr/>
        </p:nvCxnSpPr>
        <p:spPr bwMode="auto">
          <a:xfrm rot="5400000" flipV="1">
            <a:off x="819944" y="3294857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6" name="AutoShape 72"/>
          <p:cNvCxnSpPr>
            <a:cxnSpLocks noChangeShapeType="1"/>
            <a:stCxn id="254980" idx="0"/>
            <a:endCxn id="254981" idx="3"/>
          </p:cNvCxnSpPr>
          <p:nvPr/>
        </p:nvCxnSpPr>
        <p:spPr bwMode="auto">
          <a:xfrm rot="-5400000" flipH="1" flipV="1">
            <a:off x="7817644" y="2042319"/>
            <a:ext cx="504825" cy="776287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7" name="AutoShape 73"/>
          <p:cNvCxnSpPr>
            <a:cxnSpLocks noChangeShapeType="1"/>
            <a:stCxn id="254982" idx="0"/>
            <a:endCxn id="254981" idx="1"/>
          </p:cNvCxnSpPr>
          <p:nvPr/>
        </p:nvCxnSpPr>
        <p:spPr bwMode="auto">
          <a:xfrm rot="5400000" flipV="1">
            <a:off x="6076157" y="1997868"/>
            <a:ext cx="615950" cy="754063"/>
          </a:xfrm>
          <a:prstGeom prst="bentConnector4">
            <a:avLst>
              <a:gd name="adj1" fmla="val -34019"/>
              <a:gd name="adj2" fmla="val 76208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8" name="AutoShape 74"/>
          <p:cNvCxnSpPr>
            <a:cxnSpLocks noChangeShapeType="1"/>
            <a:stCxn id="254983" idx="0"/>
            <a:endCxn id="254998" idx="3"/>
          </p:cNvCxnSpPr>
          <p:nvPr/>
        </p:nvCxnSpPr>
        <p:spPr bwMode="auto">
          <a:xfrm rot="-5400000" flipH="1" flipV="1">
            <a:off x="2485231" y="3263107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51" name="Text Box 75"/>
          <p:cNvSpPr txBox="1">
            <a:spLocks noChangeArrowheads="1"/>
          </p:cNvSpPr>
          <p:nvPr/>
        </p:nvSpPr>
        <p:spPr bwMode="auto">
          <a:xfrm>
            <a:off x="381000" y="998538"/>
            <a:ext cx="8728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solidFill>
                  <a:srgbClr val="050B0B"/>
                </a:solidFill>
              </a:rPr>
              <a:t>Phase </a:t>
            </a:r>
            <a:r>
              <a:rPr lang="en-US" sz="2800" b="0">
                <a:solidFill>
                  <a:srgbClr val="050B0B"/>
                </a:solidFill>
                <a:latin typeface="Arial " charset="0"/>
              </a:rPr>
              <a:t>1: consider dependencies from </a:t>
            </a:r>
            <a:r>
              <a:rPr lang="ja-JP" altLang="en-US" sz="2800" b="0">
                <a:solidFill>
                  <a:srgbClr val="050B0B"/>
                </a:solidFill>
                <a:latin typeface="Arial " charset="0"/>
              </a:rPr>
              <a:t>“</a:t>
            </a:r>
            <a:r>
              <a:rPr lang="en-US" sz="2800" b="0">
                <a:solidFill>
                  <a:srgbClr val="050B0B"/>
                </a:solidFill>
                <a:latin typeface="Arial " charset="0"/>
              </a:rPr>
              <a:t>neighboring</a:t>
            </a:r>
            <a:r>
              <a:rPr lang="ja-JP" altLang="en-US" sz="2800" b="0">
                <a:solidFill>
                  <a:srgbClr val="050B0B"/>
                </a:solidFill>
                <a:latin typeface="Arial " charset="0"/>
              </a:rPr>
              <a:t>”</a:t>
            </a:r>
            <a:r>
              <a:rPr lang="en-US" sz="2800" b="0">
                <a:solidFill>
                  <a:srgbClr val="050B0B"/>
                </a:solidFill>
                <a:latin typeface="Arial " charset="0"/>
              </a:rPr>
              <a:t> </a:t>
            </a:r>
          </a:p>
          <a:p>
            <a:pPr algn="l"/>
            <a:r>
              <a:rPr lang="en-US" sz="2800" b="0">
                <a:solidFill>
                  <a:srgbClr val="050B0B"/>
                </a:solidFill>
                <a:latin typeface="Arial " charset="0"/>
              </a:rPr>
              <a:t>               classes, via schema relations</a:t>
            </a:r>
          </a:p>
        </p:txBody>
      </p:sp>
      <p:cxnSp>
        <p:nvCxnSpPr>
          <p:cNvPr id="143420" name="AutoShape 76"/>
          <p:cNvCxnSpPr>
            <a:cxnSpLocks noChangeShapeType="1"/>
            <a:stCxn id="254978" idx="0"/>
            <a:endCxn id="255021" idx="3"/>
          </p:cNvCxnSpPr>
          <p:nvPr/>
        </p:nvCxnSpPr>
        <p:spPr bwMode="auto">
          <a:xfrm rot="-5400000" flipH="1" flipV="1">
            <a:off x="6676231" y="5318919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21" name="AutoShape 77"/>
          <p:cNvCxnSpPr>
            <a:cxnSpLocks noChangeShapeType="1"/>
            <a:stCxn id="254979" idx="0"/>
            <a:endCxn id="255021" idx="1"/>
          </p:cNvCxnSpPr>
          <p:nvPr/>
        </p:nvCxnSpPr>
        <p:spPr bwMode="auto">
          <a:xfrm rot="5400000" flipV="1">
            <a:off x="5010944" y="5350669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3422" name="Group 78"/>
          <p:cNvGrpSpPr>
            <a:grpSpLocks/>
          </p:cNvGrpSpPr>
          <p:nvPr/>
        </p:nvGrpSpPr>
        <p:grpSpPr bwMode="auto">
          <a:xfrm>
            <a:off x="7018338" y="5927725"/>
            <a:ext cx="98425" cy="414338"/>
            <a:chOff x="5123" y="1642"/>
            <a:chExt cx="62" cy="261"/>
          </a:xfrm>
        </p:grpSpPr>
        <p:cxnSp>
          <p:nvCxnSpPr>
            <p:cNvPr id="143427" name="AutoShape 79"/>
            <p:cNvCxnSpPr>
              <a:cxnSpLocks noChangeShapeType="1"/>
            </p:cNvCxnSpPr>
            <p:nvPr/>
          </p:nvCxnSpPr>
          <p:spPr bwMode="auto">
            <a:xfrm rot="10800000" flipH="1" flipV="1">
              <a:off x="5123" y="1773"/>
              <a:ext cx="1" cy="130"/>
            </a:xfrm>
            <a:prstGeom prst="curvedConnector3">
              <a:avLst>
                <a:gd name="adj1" fmla="val -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428" name="AutoShape 80"/>
            <p:cNvCxnSpPr>
              <a:cxnSpLocks noChangeShapeType="1"/>
            </p:cNvCxnSpPr>
            <p:nvPr/>
          </p:nvCxnSpPr>
          <p:spPr bwMode="auto">
            <a:xfrm rot="5400000" flipH="1">
              <a:off x="5110" y="1655"/>
              <a:ext cx="87" cy="62"/>
            </a:xfrm>
            <a:prstGeom prst="curvedConnector4">
              <a:avLst>
                <a:gd name="adj1" fmla="val 25287"/>
                <a:gd name="adj2" fmla="val 317741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3423" name="Rectangle 8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Phased Structure Search</a:t>
            </a:r>
          </a:p>
        </p:txBody>
      </p:sp>
      <p:grpSp>
        <p:nvGrpSpPr>
          <p:cNvPr id="255060" name="Group 84"/>
          <p:cNvGrpSpPr>
            <a:grpSpLocks/>
          </p:cNvGrpSpPr>
          <p:nvPr/>
        </p:nvGrpSpPr>
        <p:grpSpPr bwMode="auto">
          <a:xfrm>
            <a:off x="1143000" y="3581400"/>
            <a:ext cx="7696200" cy="990600"/>
            <a:chOff x="720" y="2256"/>
            <a:chExt cx="4848" cy="624"/>
          </a:xfrm>
        </p:grpSpPr>
        <p:sp>
          <p:nvSpPr>
            <p:cNvPr id="255058" name="Rectangle 82"/>
            <p:cNvSpPr>
              <a:spLocks noChangeArrowheads="1"/>
            </p:cNvSpPr>
            <p:nvPr/>
          </p:nvSpPr>
          <p:spPr bwMode="auto">
            <a:xfrm>
              <a:off x="720" y="2256"/>
              <a:ext cx="4848" cy="62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43426" name="Object 83"/>
            <p:cNvGraphicFramePr>
              <a:graphicFrameLocks noChangeAspect="1"/>
            </p:cNvGraphicFramePr>
            <p:nvPr/>
          </p:nvGraphicFramePr>
          <p:xfrm>
            <a:off x="815" y="2320"/>
            <a:ext cx="4704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5" name="Equation" r:id="rId4" imgW="3111500" imgH="368300" progId="Equation.3">
                    <p:embed/>
                  </p:oleObj>
                </mc:Choice>
                <mc:Fallback>
                  <p:oleObj name="Equation" r:id="rId4" imgW="3111500" imgH="368300" progId="Equation.3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" y="2320"/>
                          <a:ext cx="4704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6937375" y="5235575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5638800" y="5202238"/>
            <a:ext cx="882650" cy="103663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4640263" y="5124450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7927975" y="2339975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5630863" y="2228850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2746375" y="3417888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449263" y="3306763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43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Phased Structure Search</a:t>
            </a:r>
          </a:p>
        </p:txBody>
      </p:sp>
      <p:grpSp>
        <p:nvGrpSpPr>
          <p:cNvPr id="144394" name="Group 10"/>
          <p:cNvGrpSpPr>
            <a:grpSpLocks/>
          </p:cNvGrpSpPr>
          <p:nvPr/>
        </p:nvGrpSpPr>
        <p:grpSpPr bwMode="auto">
          <a:xfrm>
            <a:off x="3438525" y="2503488"/>
            <a:ext cx="2124075" cy="1014412"/>
            <a:chOff x="1215" y="658"/>
            <a:chExt cx="1338" cy="639"/>
          </a:xfrm>
        </p:grpSpPr>
        <p:sp>
          <p:nvSpPr>
            <p:cNvPr id="257035" name="Text Box 11"/>
            <p:cNvSpPr txBox="1">
              <a:spLocks noChangeArrowheads="1"/>
            </p:cNvSpPr>
            <p:nvPr/>
          </p:nvSpPr>
          <p:spPr bwMode="auto">
            <a:xfrm rot="-1271001">
              <a:off x="1524" y="1047"/>
              <a:ext cx="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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score</a:t>
              </a:r>
            </a:p>
          </p:txBody>
        </p:sp>
        <p:sp>
          <p:nvSpPr>
            <p:cNvPr id="257036" name="AutoShape 12"/>
            <p:cNvSpPr>
              <a:spLocks noChangeArrowheads="1"/>
            </p:cNvSpPr>
            <p:nvPr/>
          </p:nvSpPr>
          <p:spPr bwMode="auto">
            <a:xfrm rot="-1271001">
              <a:off x="1215" y="658"/>
              <a:ext cx="1338" cy="466"/>
            </a:xfrm>
            <a:prstGeom prst="rightArrow">
              <a:avLst>
                <a:gd name="adj1" fmla="val 50000"/>
                <a:gd name="adj2" fmla="val 71781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Add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A.S</a:t>
              </a:r>
              <a:r>
                <a:rPr lang="en-US" sz="2000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R.M</a:t>
              </a:r>
              <a:endPara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57037" name="Text Box 13"/>
          <p:cNvSpPr txBox="1">
            <a:spLocks noChangeArrowheads="1"/>
          </p:cNvSpPr>
          <p:nvPr/>
        </p:nvSpPr>
        <p:spPr bwMode="auto">
          <a:xfrm rot="1726209">
            <a:off x="2536825" y="5330825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</a:t>
            </a: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 score</a:t>
            </a:r>
          </a:p>
        </p:txBody>
      </p:sp>
      <p:sp>
        <p:nvSpPr>
          <p:cNvPr id="257038" name="AutoShape 14"/>
          <p:cNvSpPr>
            <a:spLocks noChangeArrowheads="1"/>
          </p:cNvSpPr>
          <p:nvPr/>
        </p:nvSpPr>
        <p:spPr bwMode="auto">
          <a:xfrm rot="1726209">
            <a:off x="2259013" y="4826000"/>
            <a:ext cx="2235200" cy="739775"/>
          </a:xfrm>
          <a:prstGeom prst="rightArrow">
            <a:avLst>
              <a:gd name="adj1" fmla="val 50000"/>
              <a:gd name="adj2" fmla="val 75536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Add</a:t>
            </a: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 R</a:t>
            </a:r>
            <a:r>
              <a:rPr lang="en-US" sz="2000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.M</a:t>
            </a:r>
            <a:r>
              <a:rPr lang="en-US" sz="2000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A.W</a:t>
            </a:r>
            <a:endParaRPr lang="en-US" sz="20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7039" name="Text Box 15"/>
          <p:cNvSpPr txBox="1">
            <a:spLocks noChangeArrowheads="1"/>
          </p:cNvSpPr>
          <p:nvPr/>
        </p:nvSpPr>
        <p:spPr bwMode="auto">
          <a:xfrm>
            <a:off x="381000" y="998538"/>
            <a:ext cx="8142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solidFill>
                  <a:srgbClr val="050B0B"/>
                </a:solidFill>
              </a:rPr>
              <a:t>Phase </a:t>
            </a:r>
            <a:r>
              <a:rPr lang="en-US" sz="2800" b="0">
                <a:solidFill>
                  <a:srgbClr val="050B0B"/>
                </a:solidFill>
                <a:latin typeface="Arial " charset="0"/>
              </a:rPr>
              <a:t>2: consider dependencies from </a:t>
            </a:r>
            <a:r>
              <a:rPr lang="ja-JP" altLang="en-US" sz="2800" b="0">
                <a:solidFill>
                  <a:srgbClr val="050B0B"/>
                </a:solidFill>
                <a:latin typeface="Arial " charset="0"/>
              </a:rPr>
              <a:t>“</a:t>
            </a:r>
            <a:r>
              <a:rPr lang="en-US" sz="2800" b="0">
                <a:solidFill>
                  <a:srgbClr val="050B0B"/>
                </a:solidFill>
                <a:latin typeface="Arial " charset="0"/>
              </a:rPr>
              <a:t>further</a:t>
            </a:r>
            <a:r>
              <a:rPr lang="ja-JP" altLang="en-US" sz="2800" b="0">
                <a:solidFill>
                  <a:srgbClr val="050B0B"/>
                </a:solidFill>
                <a:latin typeface="Arial " charset="0"/>
              </a:rPr>
              <a:t>”</a:t>
            </a:r>
            <a:r>
              <a:rPr lang="en-US" sz="2800" b="0">
                <a:solidFill>
                  <a:srgbClr val="050B0B"/>
                </a:solidFill>
                <a:latin typeface="Arial " charset="0"/>
              </a:rPr>
              <a:t> </a:t>
            </a:r>
          </a:p>
          <a:p>
            <a:pPr algn="l"/>
            <a:r>
              <a:rPr lang="en-US" sz="2800" b="0">
                <a:solidFill>
                  <a:srgbClr val="050B0B"/>
                </a:solidFill>
                <a:latin typeface="Arial " charset="0"/>
              </a:rPr>
              <a:t>               classes, via relation chains</a:t>
            </a:r>
          </a:p>
        </p:txBody>
      </p:sp>
      <p:sp>
        <p:nvSpPr>
          <p:cNvPr id="257040" name="Text Box 16"/>
          <p:cNvSpPr txBox="1">
            <a:spLocks noChangeArrowheads="1"/>
          </p:cNvSpPr>
          <p:nvPr/>
        </p:nvSpPr>
        <p:spPr bwMode="auto">
          <a:xfrm>
            <a:off x="2665413" y="3424238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7041" name="Oval 17"/>
          <p:cNvSpPr>
            <a:spLocks noChangeAspect="1" noChangeArrowheads="1"/>
          </p:cNvSpPr>
          <p:nvPr/>
        </p:nvSpPr>
        <p:spPr bwMode="auto">
          <a:xfrm>
            <a:off x="2814638" y="3751263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42" name="Oval 18"/>
          <p:cNvSpPr>
            <a:spLocks noChangeAspect="1" noChangeArrowheads="1"/>
          </p:cNvSpPr>
          <p:nvPr/>
        </p:nvSpPr>
        <p:spPr bwMode="auto">
          <a:xfrm>
            <a:off x="2814638" y="3957638"/>
            <a:ext cx="576262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43" name="Oval 19"/>
          <p:cNvSpPr>
            <a:spLocks noChangeAspect="1" noChangeArrowheads="1"/>
          </p:cNvSpPr>
          <p:nvPr/>
        </p:nvSpPr>
        <p:spPr bwMode="auto">
          <a:xfrm>
            <a:off x="2814638" y="4165600"/>
            <a:ext cx="576262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02" name="AutoShape 20"/>
          <p:cNvCxnSpPr>
            <a:cxnSpLocks noChangeShapeType="1"/>
            <a:stCxn id="257042" idx="1"/>
            <a:endCxn id="257041" idx="2"/>
          </p:cNvCxnSpPr>
          <p:nvPr/>
        </p:nvCxnSpPr>
        <p:spPr bwMode="auto">
          <a:xfrm rot="5400000" flipH="1">
            <a:off x="2780507" y="3847306"/>
            <a:ext cx="138112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45" name="Text Box 21"/>
          <p:cNvSpPr txBox="1">
            <a:spLocks noChangeArrowheads="1"/>
          </p:cNvSpPr>
          <p:nvPr/>
        </p:nvSpPr>
        <p:spPr bwMode="auto">
          <a:xfrm>
            <a:off x="381000" y="3357563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44404" name="Group 22"/>
          <p:cNvGrpSpPr>
            <a:grpSpLocks/>
          </p:cNvGrpSpPr>
          <p:nvPr/>
        </p:nvGrpSpPr>
        <p:grpSpPr bwMode="auto">
          <a:xfrm>
            <a:off x="517525" y="3633788"/>
            <a:ext cx="574675" cy="773112"/>
            <a:chOff x="432" y="3072"/>
            <a:chExt cx="407" cy="537"/>
          </a:xfrm>
        </p:grpSpPr>
        <p:sp>
          <p:nvSpPr>
            <p:cNvPr id="257047" name="Oval 23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48" name="Oval 24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49" name="Oval 25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50" name="Oval 26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4405" name="AutoShape 27"/>
          <p:cNvCxnSpPr>
            <a:cxnSpLocks noChangeShapeType="1"/>
            <a:stCxn id="257048" idx="6"/>
            <a:endCxn id="257056" idx="2"/>
          </p:cNvCxnSpPr>
          <p:nvPr/>
        </p:nvCxnSpPr>
        <p:spPr bwMode="auto">
          <a:xfrm>
            <a:off x="1106488" y="3917950"/>
            <a:ext cx="463550" cy="3587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1447800" y="3384550"/>
            <a:ext cx="882650" cy="103663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53" name="Text Box 29"/>
          <p:cNvSpPr txBox="1">
            <a:spLocks noChangeArrowheads="1"/>
          </p:cNvSpPr>
          <p:nvPr/>
        </p:nvSpPr>
        <p:spPr bwMode="auto">
          <a:xfrm>
            <a:off x="1447800" y="3454400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7054" name="Oval 30"/>
          <p:cNvSpPr>
            <a:spLocks noChangeAspect="1" noChangeArrowheads="1"/>
          </p:cNvSpPr>
          <p:nvPr/>
        </p:nvSpPr>
        <p:spPr bwMode="auto">
          <a:xfrm>
            <a:off x="1584325" y="378618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55" name="Oval 31"/>
          <p:cNvSpPr>
            <a:spLocks noChangeAspect="1" noChangeArrowheads="1"/>
          </p:cNvSpPr>
          <p:nvPr/>
        </p:nvSpPr>
        <p:spPr bwMode="auto">
          <a:xfrm>
            <a:off x="1584325" y="399415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56" name="Oval 32"/>
          <p:cNvSpPr>
            <a:spLocks noChangeAspect="1" noChangeArrowheads="1"/>
          </p:cNvSpPr>
          <p:nvPr/>
        </p:nvSpPr>
        <p:spPr bwMode="auto">
          <a:xfrm>
            <a:off x="1584325" y="4200525"/>
            <a:ext cx="5746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11" name="AutoShape 33"/>
          <p:cNvCxnSpPr>
            <a:cxnSpLocks noChangeShapeType="1"/>
            <a:stCxn id="257055" idx="6"/>
            <a:endCxn id="257054" idx="6"/>
          </p:cNvCxnSpPr>
          <p:nvPr/>
        </p:nvCxnSpPr>
        <p:spPr bwMode="auto">
          <a:xfrm flipV="1">
            <a:off x="2173288" y="3862388"/>
            <a:ext cx="1587" cy="207962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12" name="AutoShape 34"/>
          <p:cNvCxnSpPr>
            <a:cxnSpLocks noChangeShapeType="1"/>
            <a:stCxn id="257032" idx="0"/>
            <a:endCxn id="257052" idx="1"/>
          </p:cNvCxnSpPr>
          <p:nvPr/>
        </p:nvCxnSpPr>
        <p:spPr bwMode="auto">
          <a:xfrm rot="5400000" flipV="1">
            <a:off x="819944" y="3294857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13" name="AutoShape 35"/>
          <p:cNvCxnSpPr>
            <a:cxnSpLocks noChangeShapeType="1"/>
            <a:stCxn id="257031" idx="0"/>
            <a:endCxn id="257052" idx="3"/>
          </p:cNvCxnSpPr>
          <p:nvPr/>
        </p:nvCxnSpPr>
        <p:spPr bwMode="auto">
          <a:xfrm rot="-5400000" flipH="1" flipV="1">
            <a:off x="2485231" y="3263107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14" name="AutoShape 36"/>
          <p:cNvCxnSpPr>
            <a:cxnSpLocks noChangeShapeType="1"/>
            <a:stCxn id="257032" idx="0"/>
            <a:endCxn id="257031" idx="0"/>
          </p:cNvCxnSpPr>
          <p:nvPr/>
        </p:nvCxnSpPr>
        <p:spPr bwMode="auto">
          <a:xfrm rot="5400000" flipV="1">
            <a:off x="1920875" y="2193926"/>
            <a:ext cx="111125" cy="2298700"/>
          </a:xfrm>
          <a:prstGeom prst="bentConnector3">
            <a:avLst>
              <a:gd name="adj1" fmla="val -188569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61" name="Text Box 37"/>
          <p:cNvSpPr txBox="1">
            <a:spLocks noChangeArrowheads="1"/>
          </p:cNvSpPr>
          <p:nvPr/>
        </p:nvSpPr>
        <p:spPr bwMode="auto">
          <a:xfrm>
            <a:off x="7847013" y="2346325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7062" name="Oval 38"/>
          <p:cNvSpPr>
            <a:spLocks noChangeAspect="1" noChangeArrowheads="1"/>
          </p:cNvSpPr>
          <p:nvPr/>
        </p:nvSpPr>
        <p:spPr bwMode="auto">
          <a:xfrm>
            <a:off x="7996238" y="2673350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63" name="Oval 39"/>
          <p:cNvSpPr>
            <a:spLocks noChangeAspect="1" noChangeArrowheads="1"/>
          </p:cNvSpPr>
          <p:nvPr/>
        </p:nvSpPr>
        <p:spPr bwMode="auto">
          <a:xfrm>
            <a:off x="7996238" y="2879725"/>
            <a:ext cx="576262" cy="153988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64" name="Oval 40"/>
          <p:cNvSpPr>
            <a:spLocks noChangeAspect="1" noChangeArrowheads="1"/>
          </p:cNvSpPr>
          <p:nvPr/>
        </p:nvSpPr>
        <p:spPr bwMode="auto">
          <a:xfrm>
            <a:off x="7996238" y="3087688"/>
            <a:ext cx="576262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19" name="AutoShape 41"/>
          <p:cNvCxnSpPr>
            <a:cxnSpLocks noChangeShapeType="1"/>
            <a:stCxn id="257063" idx="1"/>
            <a:endCxn id="257062" idx="2"/>
          </p:cNvCxnSpPr>
          <p:nvPr/>
        </p:nvCxnSpPr>
        <p:spPr bwMode="auto">
          <a:xfrm rot="5400000" flipH="1">
            <a:off x="7962106" y="2769394"/>
            <a:ext cx="138113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66" name="Text Box 42"/>
          <p:cNvSpPr txBox="1">
            <a:spLocks noChangeArrowheads="1"/>
          </p:cNvSpPr>
          <p:nvPr/>
        </p:nvSpPr>
        <p:spPr bwMode="auto">
          <a:xfrm>
            <a:off x="5562600" y="2279650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44421" name="Group 43"/>
          <p:cNvGrpSpPr>
            <a:grpSpLocks/>
          </p:cNvGrpSpPr>
          <p:nvPr/>
        </p:nvGrpSpPr>
        <p:grpSpPr bwMode="auto">
          <a:xfrm>
            <a:off x="5699125" y="2555875"/>
            <a:ext cx="574675" cy="773113"/>
            <a:chOff x="432" y="3072"/>
            <a:chExt cx="407" cy="537"/>
          </a:xfrm>
        </p:grpSpPr>
        <p:sp>
          <p:nvSpPr>
            <p:cNvPr id="257068" name="Oval 44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69" name="Oval 45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70" name="Oval 46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71" name="Oval 47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57072" name="Rectangle 48"/>
          <p:cNvSpPr>
            <a:spLocks noChangeArrowheads="1"/>
          </p:cNvSpPr>
          <p:nvPr/>
        </p:nvSpPr>
        <p:spPr bwMode="auto">
          <a:xfrm>
            <a:off x="6629400" y="2306638"/>
            <a:ext cx="882650" cy="103663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73" name="Text Box 49"/>
          <p:cNvSpPr txBox="1">
            <a:spLocks noChangeArrowheads="1"/>
          </p:cNvSpPr>
          <p:nvPr/>
        </p:nvSpPr>
        <p:spPr bwMode="auto">
          <a:xfrm>
            <a:off x="6629400" y="2376488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7074" name="Oval 50"/>
          <p:cNvSpPr>
            <a:spLocks noChangeAspect="1" noChangeArrowheads="1"/>
          </p:cNvSpPr>
          <p:nvPr/>
        </p:nvSpPr>
        <p:spPr bwMode="auto">
          <a:xfrm>
            <a:off x="6765925" y="2708275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75" name="Oval 51"/>
          <p:cNvSpPr>
            <a:spLocks noChangeAspect="1" noChangeArrowheads="1"/>
          </p:cNvSpPr>
          <p:nvPr/>
        </p:nvSpPr>
        <p:spPr bwMode="auto">
          <a:xfrm>
            <a:off x="6765925" y="291623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76" name="Oval 52"/>
          <p:cNvSpPr>
            <a:spLocks noChangeAspect="1" noChangeArrowheads="1"/>
          </p:cNvSpPr>
          <p:nvPr/>
        </p:nvSpPr>
        <p:spPr bwMode="auto">
          <a:xfrm>
            <a:off x="6765925" y="3122613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27" name="AutoShape 53"/>
          <p:cNvCxnSpPr>
            <a:cxnSpLocks noChangeShapeType="1"/>
            <a:stCxn id="257075" idx="6"/>
            <a:endCxn id="257074" idx="6"/>
          </p:cNvCxnSpPr>
          <p:nvPr/>
        </p:nvCxnSpPr>
        <p:spPr bwMode="auto">
          <a:xfrm flipV="1">
            <a:off x="7354888" y="2784475"/>
            <a:ext cx="1587" cy="207963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28" name="AutoShape 54"/>
          <p:cNvCxnSpPr>
            <a:cxnSpLocks noChangeShapeType="1"/>
            <a:stCxn id="257030" idx="0"/>
            <a:endCxn id="257072" idx="1"/>
          </p:cNvCxnSpPr>
          <p:nvPr/>
        </p:nvCxnSpPr>
        <p:spPr bwMode="auto">
          <a:xfrm rot="5400000" flipV="1">
            <a:off x="6001544" y="2216944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29" name="AutoShape 55"/>
          <p:cNvCxnSpPr>
            <a:cxnSpLocks noChangeShapeType="1"/>
            <a:stCxn id="257029" idx="0"/>
            <a:endCxn id="257072" idx="3"/>
          </p:cNvCxnSpPr>
          <p:nvPr/>
        </p:nvCxnSpPr>
        <p:spPr bwMode="auto">
          <a:xfrm rot="-5400000" flipH="1" flipV="1">
            <a:off x="7666831" y="2185194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30" name="AutoShape 56"/>
          <p:cNvCxnSpPr>
            <a:cxnSpLocks noChangeShapeType="1"/>
            <a:stCxn id="257030" idx="0"/>
            <a:endCxn id="257029" idx="0"/>
          </p:cNvCxnSpPr>
          <p:nvPr/>
        </p:nvCxnSpPr>
        <p:spPr bwMode="auto">
          <a:xfrm rot="5400000" flipV="1">
            <a:off x="7102475" y="1116013"/>
            <a:ext cx="111125" cy="2298700"/>
          </a:xfrm>
          <a:prstGeom prst="bentConnector3">
            <a:avLst>
              <a:gd name="adj1" fmla="val -188569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81" name="Text Box 57"/>
          <p:cNvSpPr txBox="1">
            <a:spLocks noChangeArrowheads="1"/>
          </p:cNvSpPr>
          <p:nvPr/>
        </p:nvSpPr>
        <p:spPr bwMode="auto">
          <a:xfrm>
            <a:off x="6856413" y="5241925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7082" name="Oval 58"/>
          <p:cNvSpPr>
            <a:spLocks noChangeAspect="1" noChangeArrowheads="1"/>
          </p:cNvSpPr>
          <p:nvPr/>
        </p:nvSpPr>
        <p:spPr bwMode="auto">
          <a:xfrm>
            <a:off x="7005638" y="5568950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83" name="Oval 59"/>
          <p:cNvSpPr>
            <a:spLocks noChangeAspect="1" noChangeArrowheads="1"/>
          </p:cNvSpPr>
          <p:nvPr/>
        </p:nvSpPr>
        <p:spPr bwMode="auto">
          <a:xfrm>
            <a:off x="7005638" y="5775325"/>
            <a:ext cx="576262" cy="153988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84" name="Oval 60"/>
          <p:cNvSpPr>
            <a:spLocks noChangeAspect="1" noChangeArrowheads="1"/>
          </p:cNvSpPr>
          <p:nvPr/>
        </p:nvSpPr>
        <p:spPr bwMode="auto">
          <a:xfrm>
            <a:off x="7005638" y="5983288"/>
            <a:ext cx="576262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35" name="AutoShape 61"/>
          <p:cNvCxnSpPr>
            <a:cxnSpLocks noChangeShapeType="1"/>
            <a:stCxn id="257083" idx="2"/>
            <a:endCxn id="257097" idx="6"/>
          </p:cNvCxnSpPr>
          <p:nvPr/>
        </p:nvCxnSpPr>
        <p:spPr bwMode="auto">
          <a:xfrm rot="10800000" flipV="1">
            <a:off x="6364288" y="5853113"/>
            <a:ext cx="627062" cy="241300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36" name="AutoShape 62"/>
          <p:cNvCxnSpPr>
            <a:cxnSpLocks noChangeShapeType="1"/>
            <a:stCxn id="257083" idx="1"/>
            <a:endCxn id="257082" idx="2"/>
          </p:cNvCxnSpPr>
          <p:nvPr/>
        </p:nvCxnSpPr>
        <p:spPr bwMode="auto">
          <a:xfrm rot="5400000" flipH="1">
            <a:off x="6971506" y="5664994"/>
            <a:ext cx="138113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87" name="Text Box 63"/>
          <p:cNvSpPr txBox="1">
            <a:spLocks noChangeArrowheads="1"/>
          </p:cNvSpPr>
          <p:nvPr/>
        </p:nvSpPr>
        <p:spPr bwMode="auto">
          <a:xfrm>
            <a:off x="4572000" y="5175250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44438" name="Group 64"/>
          <p:cNvGrpSpPr>
            <a:grpSpLocks/>
          </p:cNvGrpSpPr>
          <p:nvPr/>
        </p:nvGrpSpPr>
        <p:grpSpPr bwMode="auto">
          <a:xfrm>
            <a:off x="4708525" y="5451475"/>
            <a:ext cx="574675" cy="773113"/>
            <a:chOff x="432" y="3072"/>
            <a:chExt cx="407" cy="537"/>
          </a:xfrm>
        </p:grpSpPr>
        <p:sp>
          <p:nvSpPr>
            <p:cNvPr id="257089" name="Oval 65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90" name="Oval 66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91" name="Oval 67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92" name="Oval 68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4439" name="AutoShape 69"/>
          <p:cNvCxnSpPr>
            <a:cxnSpLocks noChangeShapeType="1"/>
            <a:stCxn id="257090" idx="6"/>
            <a:endCxn id="257097" idx="2"/>
          </p:cNvCxnSpPr>
          <p:nvPr/>
        </p:nvCxnSpPr>
        <p:spPr bwMode="auto">
          <a:xfrm>
            <a:off x="5297488" y="5735638"/>
            <a:ext cx="463550" cy="3587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94" name="Text Box 70"/>
          <p:cNvSpPr txBox="1">
            <a:spLocks noChangeArrowheads="1"/>
          </p:cNvSpPr>
          <p:nvPr/>
        </p:nvSpPr>
        <p:spPr bwMode="auto">
          <a:xfrm>
            <a:off x="5638800" y="5272088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7095" name="Oval 71"/>
          <p:cNvSpPr>
            <a:spLocks noChangeAspect="1" noChangeArrowheads="1"/>
          </p:cNvSpPr>
          <p:nvPr/>
        </p:nvSpPr>
        <p:spPr bwMode="auto">
          <a:xfrm>
            <a:off x="5775325" y="5603875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96" name="Oval 72"/>
          <p:cNvSpPr>
            <a:spLocks noChangeAspect="1" noChangeArrowheads="1"/>
          </p:cNvSpPr>
          <p:nvPr/>
        </p:nvSpPr>
        <p:spPr bwMode="auto">
          <a:xfrm>
            <a:off x="5775325" y="581183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97" name="Oval 73"/>
          <p:cNvSpPr>
            <a:spLocks noChangeAspect="1" noChangeArrowheads="1"/>
          </p:cNvSpPr>
          <p:nvPr/>
        </p:nvSpPr>
        <p:spPr bwMode="auto">
          <a:xfrm>
            <a:off x="5775325" y="6018213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44" name="AutoShape 74"/>
          <p:cNvCxnSpPr>
            <a:cxnSpLocks noChangeShapeType="1"/>
            <a:stCxn id="257096" idx="6"/>
            <a:endCxn id="257095" idx="6"/>
          </p:cNvCxnSpPr>
          <p:nvPr/>
        </p:nvCxnSpPr>
        <p:spPr bwMode="auto">
          <a:xfrm flipV="1">
            <a:off x="6364288" y="5680075"/>
            <a:ext cx="1587" cy="207963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5" name="AutoShape 75"/>
          <p:cNvCxnSpPr>
            <a:cxnSpLocks noChangeShapeType="1"/>
            <a:stCxn id="257028" idx="0"/>
            <a:endCxn id="257027" idx="1"/>
          </p:cNvCxnSpPr>
          <p:nvPr/>
        </p:nvCxnSpPr>
        <p:spPr bwMode="auto">
          <a:xfrm rot="5400000" flipV="1">
            <a:off x="5010944" y="5112544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6" name="AutoShape 76"/>
          <p:cNvCxnSpPr>
            <a:cxnSpLocks noChangeShapeType="1"/>
            <a:stCxn id="257026" idx="0"/>
            <a:endCxn id="257027" idx="3"/>
          </p:cNvCxnSpPr>
          <p:nvPr/>
        </p:nvCxnSpPr>
        <p:spPr bwMode="auto">
          <a:xfrm rot="-5400000" flipH="1" flipV="1">
            <a:off x="6676231" y="5080794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7" name="AutoShape 77"/>
          <p:cNvCxnSpPr>
            <a:cxnSpLocks noChangeShapeType="1"/>
            <a:stCxn id="257028" idx="0"/>
            <a:endCxn id="257026" idx="0"/>
          </p:cNvCxnSpPr>
          <p:nvPr/>
        </p:nvCxnSpPr>
        <p:spPr bwMode="auto">
          <a:xfrm rot="5400000" flipV="1">
            <a:off x="6111875" y="4011613"/>
            <a:ext cx="111125" cy="2298700"/>
          </a:xfrm>
          <a:prstGeom prst="bentConnector3">
            <a:avLst>
              <a:gd name="adj1" fmla="val -188569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8" name="AutoShape 78"/>
          <p:cNvCxnSpPr>
            <a:cxnSpLocks noChangeShapeType="1"/>
            <a:stCxn id="257071" idx="4"/>
            <a:endCxn id="257064" idx="4"/>
          </p:cNvCxnSpPr>
          <p:nvPr/>
        </p:nvCxnSpPr>
        <p:spPr bwMode="auto">
          <a:xfrm rot="5400000" flipH="1" flipV="1">
            <a:off x="7090569" y="2148682"/>
            <a:ext cx="90487" cy="2298700"/>
          </a:xfrm>
          <a:prstGeom prst="curvedConnector3">
            <a:avLst>
              <a:gd name="adj1" fmla="val -236843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9" name="AutoShape 79"/>
          <p:cNvCxnSpPr>
            <a:cxnSpLocks noChangeShapeType="1"/>
            <a:stCxn id="257083" idx="2"/>
            <a:endCxn id="257092" idx="4"/>
          </p:cNvCxnSpPr>
          <p:nvPr/>
        </p:nvCxnSpPr>
        <p:spPr bwMode="auto">
          <a:xfrm rot="10800000" flipV="1">
            <a:off x="4995863" y="5853113"/>
            <a:ext cx="1995487" cy="385762"/>
          </a:xfrm>
          <a:prstGeom prst="curvedConnector4">
            <a:avLst>
              <a:gd name="adj1" fmla="val 42403"/>
              <a:gd name="adj2" fmla="val 155556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50" name="AutoShape 80"/>
          <p:cNvCxnSpPr>
            <a:cxnSpLocks noChangeShapeType="1"/>
            <a:stCxn id="257069" idx="6"/>
            <a:endCxn id="257076" idx="2"/>
          </p:cNvCxnSpPr>
          <p:nvPr/>
        </p:nvCxnSpPr>
        <p:spPr bwMode="auto">
          <a:xfrm>
            <a:off x="6288088" y="2840038"/>
            <a:ext cx="463550" cy="3587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51" name="AutoShape 81"/>
          <p:cNvCxnSpPr>
            <a:cxnSpLocks noChangeShapeType="1"/>
            <a:stCxn id="257042" idx="2"/>
            <a:endCxn id="257056" idx="6"/>
          </p:cNvCxnSpPr>
          <p:nvPr/>
        </p:nvCxnSpPr>
        <p:spPr bwMode="auto">
          <a:xfrm rot="10800000" flipV="1">
            <a:off x="2173288" y="4035425"/>
            <a:ext cx="627062" cy="241300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52" name="AutoShape 82"/>
          <p:cNvCxnSpPr>
            <a:cxnSpLocks noChangeShapeType="1"/>
            <a:stCxn id="257063" idx="2"/>
            <a:endCxn id="257076" idx="6"/>
          </p:cNvCxnSpPr>
          <p:nvPr/>
        </p:nvCxnSpPr>
        <p:spPr bwMode="auto">
          <a:xfrm rot="10800000" flipV="1">
            <a:off x="7354888" y="2957513"/>
            <a:ext cx="627062" cy="241300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57109" name="Group 85"/>
          <p:cNvGrpSpPr>
            <a:grpSpLocks/>
          </p:cNvGrpSpPr>
          <p:nvPr/>
        </p:nvGrpSpPr>
        <p:grpSpPr bwMode="auto">
          <a:xfrm>
            <a:off x="457200" y="3581400"/>
            <a:ext cx="8382000" cy="990600"/>
            <a:chOff x="288" y="2256"/>
            <a:chExt cx="5280" cy="624"/>
          </a:xfrm>
        </p:grpSpPr>
        <p:sp>
          <p:nvSpPr>
            <p:cNvPr id="257107" name="Rectangle 83"/>
            <p:cNvSpPr>
              <a:spLocks noChangeArrowheads="1"/>
            </p:cNvSpPr>
            <p:nvPr/>
          </p:nvSpPr>
          <p:spPr bwMode="auto">
            <a:xfrm>
              <a:off x="288" y="2256"/>
              <a:ext cx="5280" cy="62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44455" name="Object 84"/>
            <p:cNvGraphicFramePr>
              <a:graphicFrameLocks noChangeAspect="1"/>
            </p:cNvGraphicFramePr>
            <p:nvPr/>
          </p:nvGraphicFramePr>
          <p:xfrm>
            <a:off x="336" y="2320"/>
            <a:ext cx="5199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0" name="Equation" r:id="rId4" imgW="3276600" imgH="368300" progId="Equation.3">
                    <p:embed/>
                  </p:oleObj>
                </mc:Choice>
                <mc:Fallback>
                  <p:oleObj name="Equation" r:id="rId4" imgW="3276600" imgH="368300" progId="Equation.3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320"/>
                          <a:ext cx="5199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Issue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w/ AU applicable only in domains where we have full knowledge of the relational structure</a:t>
            </a:r>
          </a:p>
          <a:p>
            <a:pPr algn="ctr">
              <a:lnSpc>
                <a:spcPct val="110000"/>
              </a:lnSpc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Next we introduce PRMs which allow uncertainty over relational structure…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Kinds of structural uncertainty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many objects does an object relate to?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how many Authors does </a:t>
            </a:r>
            <a:r>
              <a:rPr lang="en-US" i="1">
                <a:latin typeface="Arial" charset="0"/>
                <a:ea typeface="ＭＳ Ｐゴシック" charset="0"/>
              </a:rPr>
              <a:t>Paper1</a:t>
            </a:r>
            <a:r>
              <a:rPr lang="en-US">
                <a:latin typeface="Arial" charset="0"/>
                <a:ea typeface="ＭＳ Ｐゴシック" charset="0"/>
              </a:rPr>
              <a:t> have?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object is an object related to?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does </a:t>
            </a:r>
            <a:r>
              <a:rPr lang="en-US" i="1">
                <a:latin typeface="Arial" charset="0"/>
                <a:ea typeface="ＭＳ Ｐゴシック" charset="0"/>
              </a:rPr>
              <a:t>Paper1</a:t>
            </a:r>
            <a:r>
              <a:rPr lang="en-US">
                <a:latin typeface="Arial" charset="0"/>
                <a:ea typeface="ＭＳ Ｐゴシック" charset="0"/>
              </a:rPr>
              <a:t> cite </a:t>
            </a:r>
            <a:r>
              <a:rPr lang="en-US" i="1">
                <a:latin typeface="Arial" charset="0"/>
                <a:ea typeface="ＭＳ Ｐゴシック" charset="0"/>
              </a:rPr>
              <a:t>Paper2</a:t>
            </a:r>
            <a:r>
              <a:rPr lang="en-US">
                <a:latin typeface="Arial" charset="0"/>
                <a:ea typeface="ＭＳ Ｐゴシック" charset="0"/>
              </a:rPr>
              <a:t> or </a:t>
            </a:r>
            <a:r>
              <a:rPr lang="en-US" i="1">
                <a:latin typeface="Arial" charset="0"/>
                <a:ea typeface="ＭＳ Ｐゴシック" charset="0"/>
              </a:rPr>
              <a:t>Paper3</a:t>
            </a:r>
            <a:r>
              <a:rPr lang="en-US">
                <a:latin typeface="Arial" charset="0"/>
                <a:ea typeface="ＭＳ Ｐゴシック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class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does an object belong to?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is </a:t>
            </a:r>
            <a:r>
              <a:rPr lang="en-US" i="1">
                <a:latin typeface="Arial" charset="0"/>
                <a:ea typeface="ＭＳ Ｐゴシック" charset="0"/>
              </a:rPr>
              <a:t>Paper1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a </a:t>
            </a:r>
            <a:r>
              <a:rPr lang="en-US" i="1">
                <a:latin typeface="Arial" charset="0"/>
                <a:ea typeface="ＭＳ Ｐゴシック" charset="0"/>
              </a:rPr>
              <a:t>JournalArticle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or a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 i="1">
                <a:latin typeface="Arial" charset="0"/>
                <a:ea typeface="ＭＳ Ｐゴシック" charset="0"/>
              </a:rPr>
              <a:t>ConferencePaper</a:t>
            </a:r>
            <a:r>
              <a:rPr lang="en-US">
                <a:latin typeface="Arial" charset="0"/>
                <a:ea typeface="ＭＳ Ｐゴシック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Does an object actually exist?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Are two objects identical?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Structural Uncertainty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Motivation:  PRM with AU only well-defined when the skeleton structure is known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May be uncertain about relational structure itself</a:t>
            </a:r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Construct probabilistic models of relational structure that capture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structural uncertainty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Mechanisms: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>
                <a:latin typeface="Arial" charset="0"/>
                <a:ea typeface="ＭＳ Ｐゴシック" charset="0"/>
              </a:rPr>
              <a:t>Reference uncertainty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Existence uncertainty 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Number uncertainty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Type uncertainty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Identity uncertainty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Link Uncertainty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179513"/>
            <a:ext cx="8534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Applicable in cases where we do not have full knowledge of relational structure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Incorporating uncertainty over relational structure into probabilistic model can improve predictive accuracy</a:t>
            </a:r>
          </a:p>
          <a:p>
            <a:pPr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approaches: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Reference uncertainty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Existence uncertainty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Different probabilistic models; varying amount of background knowledge required for each</a:t>
            </a:r>
          </a:p>
        </p:txBody>
      </p:sp>
    </p:spTree>
  </p:cSld>
  <p:clrMapOvr>
    <a:masterClrMapping/>
  </p:clrMapOvr>
  <p:transition xmlns:p14="http://schemas.microsoft.com/office/powerpoint/2010/main" advTm="405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Discovering Patterns in Structured Data</a:t>
            </a:r>
          </a:p>
        </p:txBody>
      </p:sp>
      <p:grpSp>
        <p:nvGrpSpPr>
          <p:cNvPr id="112643" name="Group 30"/>
          <p:cNvGrpSpPr>
            <a:grpSpLocks/>
          </p:cNvGrpSpPr>
          <p:nvPr/>
        </p:nvGrpSpPr>
        <p:grpSpPr bwMode="auto">
          <a:xfrm>
            <a:off x="2098675" y="2895600"/>
            <a:ext cx="3048000" cy="3162300"/>
            <a:chOff x="426" y="1695"/>
            <a:chExt cx="1920" cy="1992"/>
          </a:xfrm>
        </p:grpSpPr>
        <p:sp>
          <p:nvSpPr>
            <p:cNvPr id="112676" name="Rectangle 27"/>
            <p:cNvSpPr>
              <a:spLocks noChangeArrowheads="1"/>
            </p:cNvSpPr>
            <p:nvPr/>
          </p:nvSpPr>
          <p:spPr bwMode="auto">
            <a:xfrm>
              <a:off x="426" y="1695"/>
              <a:ext cx="1920" cy="199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12677" name="Text Box 10"/>
            <p:cNvSpPr txBox="1">
              <a:spLocks noChangeArrowheads="1"/>
            </p:cNvSpPr>
            <p:nvPr/>
          </p:nvSpPr>
          <p:spPr bwMode="auto">
            <a:xfrm>
              <a:off x="1438" y="3277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i="1">
                  <a:solidFill>
                    <a:srgbClr val="990099"/>
                  </a:solidFill>
                  <a:latin typeface="Tahoma" charset="0"/>
                </a:rPr>
                <a:t>Patient</a:t>
              </a:r>
              <a:endParaRPr lang="en-US" b="0">
                <a:solidFill>
                  <a:srgbClr val="990099"/>
                </a:solidFill>
                <a:latin typeface="Tahoma" charset="0"/>
              </a:endParaRPr>
            </a:p>
          </p:txBody>
        </p:sp>
        <p:pic>
          <p:nvPicPr>
            <p:cNvPr id="11267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2164"/>
              <a:ext cx="887" cy="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0" t="19958" r="15947" b="15967"/>
            <a:stretch>
              <a:fillRect/>
            </a:stretch>
          </p:blipFill>
          <p:spPr bwMode="auto">
            <a:xfrm>
              <a:off x="438" y="2752"/>
              <a:ext cx="1007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0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" y="1736"/>
              <a:ext cx="1077" cy="96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180138" y="4614863"/>
            <a:ext cx="2620962" cy="2016125"/>
            <a:chOff x="3081" y="2841"/>
            <a:chExt cx="1651" cy="1270"/>
          </a:xfrm>
        </p:grpSpPr>
        <p:sp>
          <p:nvSpPr>
            <p:cNvPr id="112673" name="Rectangle 31"/>
            <p:cNvSpPr>
              <a:spLocks noChangeArrowheads="1"/>
            </p:cNvSpPr>
            <p:nvPr/>
          </p:nvSpPr>
          <p:spPr bwMode="auto">
            <a:xfrm>
              <a:off x="3089" y="2841"/>
              <a:ext cx="1643" cy="127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112674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" y="2883"/>
              <a:ext cx="1208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5" name="Text Box 25"/>
            <p:cNvSpPr txBox="1">
              <a:spLocks noChangeArrowheads="1"/>
            </p:cNvSpPr>
            <p:nvPr/>
          </p:nvSpPr>
          <p:spPr bwMode="auto">
            <a:xfrm>
              <a:off x="3081" y="3823"/>
              <a:ext cx="9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i="1">
                  <a:solidFill>
                    <a:srgbClr val="990099"/>
                  </a:solidFill>
                  <a:latin typeface="Tahoma" charset="0"/>
                </a:rPr>
                <a:t>Treatment</a:t>
              </a:r>
              <a:endParaRPr lang="en-US" b="0">
                <a:solidFill>
                  <a:srgbClr val="990099"/>
                </a:solidFill>
                <a:latin typeface="Tahoma" charset="0"/>
              </a:endParaRP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63525" y="1414463"/>
            <a:ext cx="2608263" cy="1328737"/>
            <a:chOff x="166" y="891"/>
            <a:chExt cx="1643" cy="837"/>
          </a:xfrm>
        </p:grpSpPr>
        <p:sp>
          <p:nvSpPr>
            <p:cNvPr id="112669" name="Rectangle 28"/>
            <p:cNvSpPr>
              <a:spLocks noChangeArrowheads="1"/>
            </p:cNvSpPr>
            <p:nvPr/>
          </p:nvSpPr>
          <p:spPr bwMode="auto">
            <a:xfrm>
              <a:off x="166" y="891"/>
              <a:ext cx="1643" cy="83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112670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1235"/>
              <a:ext cx="857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1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954"/>
              <a:ext cx="51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2" name="Text Box 26"/>
            <p:cNvSpPr txBox="1">
              <a:spLocks noChangeArrowheads="1"/>
            </p:cNvSpPr>
            <p:nvPr/>
          </p:nvSpPr>
          <p:spPr bwMode="auto">
            <a:xfrm>
              <a:off x="1071" y="909"/>
              <a:ext cx="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i="1">
                  <a:solidFill>
                    <a:srgbClr val="990099"/>
                  </a:solidFill>
                  <a:latin typeface="Tahoma" charset="0"/>
                </a:rPr>
                <a:t>Strain</a:t>
              </a:r>
              <a:endParaRPr lang="en-US" b="0">
                <a:solidFill>
                  <a:srgbClr val="990099"/>
                </a:solidFill>
                <a:latin typeface="Tahoma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5584825" y="1374775"/>
            <a:ext cx="2336800" cy="2947988"/>
            <a:chOff x="3518" y="866"/>
            <a:chExt cx="1472" cy="1857"/>
          </a:xfrm>
        </p:grpSpPr>
        <p:sp>
          <p:nvSpPr>
            <p:cNvPr id="112665" name="Rectangle 29"/>
            <p:cNvSpPr>
              <a:spLocks noChangeArrowheads="1"/>
            </p:cNvSpPr>
            <p:nvPr/>
          </p:nvSpPr>
          <p:spPr bwMode="auto">
            <a:xfrm>
              <a:off x="3518" y="866"/>
              <a:ext cx="1472" cy="18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112666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41"/>
            <a:stretch>
              <a:fillRect/>
            </a:stretch>
          </p:blipFill>
          <p:spPr bwMode="auto">
            <a:xfrm>
              <a:off x="3801" y="1983"/>
              <a:ext cx="1102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7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33"/>
            <a:stretch>
              <a:fillRect/>
            </a:stretch>
          </p:blipFill>
          <p:spPr bwMode="auto">
            <a:xfrm>
              <a:off x="4095" y="1012"/>
              <a:ext cx="85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68" name="Text Box 24"/>
            <p:cNvSpPr txBox="1">
              <a:spLocks noChangeArrowheads="1"/>
            </p:cNvSpPr>
            <p:nvPr/>
          </p:nvSpPr>
          <p:spPr bwMode="auto">
            <a:xfrm>
              <a:off x="3533" y="896"/>
              <a:ext cx="8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i="1">
                  <a:solidFill>
                    <a:srgbClr val="990099"/>
                  </a:solidFill>
                  <a:latin typeface="Tahoma" charset="0"/>
                </a:rPr>
                <a:t>Contact </a:t>
              </a:r>
              <a:endParaRPr lang="en-US" b="0">
                <a:solidFill>
                  <a:srgbClr val="990099"/>
                </a:solidFill>
                <a:latin typeface="Tahoma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741363" y="2222500"/>
            <a:ext cx="3656012" cy="2505075"/>
            <a:chOff x="467" y="1400"/>
            <a:chExt cx="2303" cy="1578"/>
          </a:xfrm>
        </p:grpSpPr>
        <p:sp>
          <p:nvSpPr>
            <p:cNvPr id="112662" name="Line 37"/>
            <p:cNvSpPr>
              <a:spLocks noChangeShapeType="1"/>
            </p:cNvSpPr>
            <p:nvPr/>
          </p:nvSpPr>
          <p:spPr bwMode="auto">
            <a:xfrm>
              <a:off x="467" y="1400"/>
              <a:ext cx="1000" cy="15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663" name="Line 38"/>
            <p:cNvSpPr>
              <a:spLocks noChangeShapeType="1"/>
            </p:cNvSpPr>
            <p:nvPr/>
          </p:nvSpPr>
          <p:spPr bwMode="auto">
            <a:xfrm>
              <a:off x="1185" y="1574"/>
              <a:ext cx="356" cy="38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664" name="Line 39"/>
            <p:cNvSpPr>
              <a:spLocks noChangeShapeType="1"/>
            </p:cNvSpPr>
            <p:nvPr/>
          </p:nvSpPr>
          <p:spPr bwMode="auto">
            <a:xfrm>
              <a:off x="1548" y="1614"/>
              <a:ext cx="1222" cy="7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621088" y="4832350"/>
            <a:ext cx="3333750" cy="1046163"/>
            <a:chOff x="2281" y="3044"/>
            <a:chExt cx="2100" cy="659"/>
          </a:xfrm>
        </p:grpSpPr>
        <p:sp>
          <p:nvSpPr>
            <p:cNvPr id="112660" name="Line 50"/>
            <p:cNvSpPr>
              <a:spLocks noChangeShapeType="1"/>
            </p:cNvSpPr>
            <p:nvPr/>
          </p:nvSpPr>
          <p:spPr bwMode="auto">
            <a:xfrm flipH="1" flipV="1">
              <a:off x="2991" y="3044"/>
              <a:ext cx="1133" cy="3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661" name="Line 51"/>
            <p:cNvSpPr>
              <a:spLocks noChangeShapeType="1"/>
            </p:cNvSpPr>
            <p:nvPr/>
          </p:nvSpPr>
          <p:spPr bwMode="auto">
            <a:xfrm flipH="1" flipV="1">
              <a:off x="2281" y="3458"/>
              <a:ext cx="2100" cy="2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3057525" y="2236788"/>
            <a:ext cx="4559300" cy="2382837"/>
            <a:chOff x="1904" y="1381"/>
            <a:chExt cx="2872" cy="1501"/>
          </a:xfrm>
        </p:grpSpPr>
        <p:grpSp>
          <p:nvGrpSpPr>
            <p:cNvPr id="112650" name="Group 56"/>
            <p:cNvGrpSpPr>
              <a:grpSpLocks/>
            </p:cNvGrpSpPr>
            <p:nvPr/>
          </p:nvGrpSpPr>
          <p:grpSpPr bwMode="auto">
            <a:xfrm>
              <a:off x="3129" y="2453"/>
              <a:ext cx="1443" cy="429"/>
              <a:chOff x="3129" y="2453"/>
              <a:chExt cx="1443" cy="429"/>
            </a:xfrm>
          </p:grpSpPr>
          <p:sp>
            <p:nvSpPr>
              <p:cNvPr id="112658" name="Line 46"/>
              <p:cNvSpPr>
                <a:spLocks noChangeShapeType="1"/>
              </p:cNvSpPr>
              <p:nvPr/>
            </p:nvSpPr>
            <p:spPr bwMode="auto">
              <a:xfrm flipH="1">
                <a:off x="3188" y="2453"/>
                <a:ext cx="521" cy="1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659" name="Line 47"/>
              <p:cNvSpPr>
                <a:spLocks noChangeShapeType="1"/>
              </p:cNvSpPr>
              <p:nvPr/>
            </p:nvSpPr>
            <p:spPr bwMode="auto">
              <a:xfrm flipH="1">
                <a:off x="3129" y="2705"/>
                <a:ext cx="1443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2651" name="Group 58"/>
            <p:cNvGrpSpPr>
              <a:grpSpLocks/>
            </p:cNvGrpSpPr>
            <p:nvPr/>
          </p:nvGrpSpPr>
          <p:grpSpPr bwMode="auto">
            <a:xfrm>
              <a:off x="1904" y="1381"/>
              <a:ext cx="2872" cy="969"/>
              <a:chOff x="1918" y="1373"/>
              <a:chExt cx="2872" cy="969"/>
            </a:xfrm>
          </p:grpSpPr>
          <p:sp>
            <p:nvSpPr>
              <p:cNvPr id="112652" name="Line 59"/>
              <p:cNvSpPr>
                <a:spLocks noChangeShapeType="1"/>
              </p:cNvSpPr>
              <p:nvPr/>
            </p:nvSpPr>
            <p:spPr bwMode="auto">
              <a:xfrm flipH="1">
                <a:off x="1933" y="1410"/>
                <a:ext cx="2857" cy="5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653" name="Line 60"/>
              <p:cNvSpPr>
                <a:spLocks noChangeShapeType="1"/>
              </p:cNvSpPr>
              <p:nvPr/>
            </p:nvSpPr>
            <p:spPr bwMode="auto">
              <a:xfrm flipH="1">
                <a:off x="1918" y="1739"/>
                <a:ext cx="2722" cy="2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654" name="Line 61"/>
              <p:cNvSpPr>
                <a:spLocks noChangeShapeType="1"/>
              </p:cNvSpPr>
              <p:nvPr/>
            </p:nvSpPr>
            <p:spPr bwMode="auto">
              <a:xfrm flipH="1">
                <a:off x="1920" y="1377"/>
                <a:ext cx="2268" cy="6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655" name="Line 62"/>
              <p:cNvSpPr>
                <a:spLocks noChangeShapeType="1"/>
              </p:cNvSpPr>
              <p:nvPr/>
            </p:nvSpPr>
            <p:spPr bwMode="auto">
              <a:xfrm flipH="1">
                <a:off x="1918" y="1373"/>
                <a:ext cx="2679" cy="6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656" name="Line 63"/>
              <p:cNvSpPr>
                <a:spLocks noChangeShapeType="1"/>
              </p:cNvSpPr>
              <p:nvPr/>
            </p:nvSpPr>
            <p:spPr bwMode="auto">
              <a:xfrm flipH="1" flipV="1">
                <a:off x="1925" y="2057"/>
                <a:ext cx="2021" cy="1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657" name="Line 64"/>
              <p:cNvSpPr>
                <a:spLocks noChangeShapeType="1"/>
              </p:cNvSpPr>
              <p:nvPr/>
            </p:nvSpPr>
            <p:spPr bwMode="auto">
              <a:xfrm flipH="1" flipV="1">
                <a:off x="1966" y="2086"/>
                <a:ext cx="1832" cy="2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Citation Relational Schema</a:t>
            </a: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49507" name="AutoShape 3"/>
          <p:cNvCxnSpPr>
            <a:cxnSpLocks noChangeShapeType="1"/>
            <a:stCxn id="149510" idx="1"/>
            <a:endCxn id="149533" idx="3"/>
          </p:cNvCxnSpPr>
          <p:nvPr/>
        </p:nvCxnSpPr>
        <p:spPr bwMode="auto">
          <a:xfrm rot="10800000" flipH="1">
            <a:off x="1143000" y="1912938"/>
            <a:ext cx="1276350" cy="2598737"/>
          </a:xfrm>
          <a:prstGeom prst="bentConnector5">
            <a:avLst>
              <a:gd name="adj1" fmla="val -14926"/>
              <a:gd name="adj2" fmla="val 56384"/>
              <a:gd name="adj3" fmla="val 114926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952500" y="320675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/>
              <a:t>Wrote</a:t>
            </a:r>
          </a:p>
        </p:txBody>
      </p:sp>
      <p:sp>
        <p:nvSpPr>
          <p:cNvPr id="149509" name="AutoShape 5"/>
          <p:cNvSpPr>
            <a:spLocks noChangeAspect="1" noChangeArrowheads="1"/>
          </p:cNvSpPr>
          <p:nvPr/>
        </p:nvSpPr>
        <p:spPr bwMode="auto">
          <a:xfrm flipV="1">
            <a:off x="923925" y="2809875"/>
            <a:ext cx="752475" cy="39687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1181100" y="3587750"/>
            <a:ext cx="1676400" cy="1847850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181100" y="357187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3366FF"/>
                </a:solidFill>
                <a:latin typeface="Tahoma" charset="0"/>
              </a:rPr>
              <a:t>Paper</a:t>
            </a:r>
            <a:endParaRPr lang="en-US" sz="2000" i="1">
              <a:solidFill>
                <a:srgbClr val="6699FF"/>
              </a:solidFill>
              <a:latin typeface="Tahoma" charset="0"/>
            </a:endParaRPr>
          </a:p>
        </p:txBody>
      </p:sp>
      <p:sp>
        <p:nvSpPr>
          <p:cNvPr id="149512" name="Text Box 8"/>
          <p:cNvSpPr txBox="1">
            <a:spLocks noChangeAspect="1" noChangeArrowheads="1"/>
          </p:cNvSpPr>
          <p:nvPr/>
        </p:nvSpPr>
        <p:spPr bwMode="auto">
          <a:xfrm>
            <a:off x="1238250" y="387667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149513" name="Text Box 9"/>
          <p:cNvSpPr txBox="1">
            <a:spLocks noChangeAspect="1" noChangeArrowheads="1"/>
          </p:cNvSpPr>
          <p:nvPr/>
        </p:nvSpPr>
        <p:spPr bwMode="auto">
          <a:xfrm>
            <a:off x="1238250" y="419735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Word1</a:t>
            </a:r>
          </a:p>
        </p:txBody>
      </p:sp>
      <p:sp>
        <p:nvSpPr>
          <p:cNvPr id="149514" name="Text Box 10"/>
          <p:cNvSpPr txBox="1">
            <a:spLocks noChangeAspect="1" noChangeArrowheads="1"/>
          </p:cNvSpPr>
          <p:nvPr/>
        </p:nvSpPr>
        <p:spPr bwMode="auto">
          <a:xfrm>
            <a:off x="1238250" y="504983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WordN</a:t>
            </a:r>
          </a:p>
        </p:txBody>
      </p:sp>
      <p:sp>
        <p:nvSpPr>
          <p:cNvPr id="149515" name="Text Box 11"/>
          <p:cNvSpPr txBox="1">
            <a:spLocks noChangeAspect="1" noChangeArrowheads="1"/>
          </p:cNvSpPr>
          <p:nvPr/>
        </p:nvSpPr>
        <p:spPr bwMode="auto">
          <a:xfrm>
            <a:off x="1447800" y="47307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…</a:t>
            </a:r>
          </a:p>
        </p:txBody>
      </p:sp>
      <p:sp>
        <p:nvSpPr>
          <p:cNvPr id="149516" name="Text Box 12"/>
          <p:cNvSpPr txBox="1">
            <a:spLocks noChangeAspect="1" noChangeArrowheads="1"/>
          </p:cNvSpPr>
          <p:nvPr/>
        </p:nvSpPr>
        <p:spPr bwMode="auto">
          <a:xfrm>
            <a:off x="1257300" y="451643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Word2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6686550" y="3340100"/>
            <a:ext cx="1676400" cy="1885950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6686550" y="33242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3366FF"/>
                </a:solidFill>
                <a:latin typeface="Tahoma" charset="0"/>
              </a:rPr>
              <a:t>Paper</a:t>
            </a:r>
            <a:endParaRPr lang="en-US" sz="2000" i="1">
              <a:solidFill>
                <a:srgbClr val="6699FF"/>
              </a:solidFill>
              <a:latin typeface="Tahoma" charset="0"/>
            </a:endParaRPr>
          </a:p>
        </p:txBody>
      </p:sp>
      <p:sp>
        <p:nvSpPr>
          <p:cNvPr id="149519" name="Text Box 15"/>
          <p:cNvSpPr txBox="1">
            <a:spLocks noChangeAspect="1" noChangeArrowheads="1"/>
          </p:cNvSpPr>
          <p:nvPr/>
        </p:nvSpPr>
        <p:spPr bwMode="auto">
          <a:xfrm>
            <a:off x="6743700" y="36290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149520" name="Text Box 16"/>
          <p:cNvSpPr txBox="1">
            <a:spLocks noChangeAspect="1" noChangeArrowheads="1"/>
          </p:cNvSpPr>
          <p:nvPr/>
        </p:nvSpPr>
        <p:spPr bwMode="auto">
          <a:xfrm>
            <a:off x="6743700" y="39497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Word1</a:t>
            </a:r>
          </a:p>
        </p:txBody>
      </p:sp>
      <p:sp>
        <p:nvSpPr>
          <p:cNvPr id="149521" name="Text Box 17"/>
          <p:cNvSpPr txBox="1">
            <a:spLocks noChangeAspect="1" noChangeArrowheads="1"/>
          </p:cNvSpPr>
          <p:nvPr/>
        </p:nvSpPr>
        <p:spPr bwMode="auto">
          <a:xfrm>
            <a:off x="6743700" y="480218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WordN</a:t>
            </a:r>
          </a:p>
        </p:txBody>
      </p:sp>
      <p:sp>
        <p:nvSpPr>
          <p:cNvPr id="149522" name="Text Box 18"/>
          <p:cNvSpPr txBox="1">
            <a:spLocks noChangeAspect="1" noChangeArrowheads="1"/>
          </p:cNvSpPr>
          <p:nvPr/>
        </p:nvSpPr>
        <p:spPr bwMode="auto">
          <a:xfrm>
            <a:off x="6953250" y="448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…</a:t>
            </a:r>
          </a:p>
        </p:txBody>
      </p:sp>
      <p:sp>
        <p:nvSpPr>
          <p:cNvPr id="149523" name="Text Box 19"/>
          <p:cNvSpPr txBox="1">
            <a:spLocks noChangeAspect="1" noChangeArrowheads="1"/>
          </p:cNvSpPr>
          <p:nvPr/>
        </p:nvSpPr>
        <p:spPr bwMode="auto">
          <a:xfrm>
            <a:off x="6762750" y="426878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Word2</a:t>
            </a: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184650" y="4273550"/>
            <a:ext cx="1320800" cy="839788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4186238" y="4292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3366FF"/>
                </a:solidFill>
                <a:latin typeface="Tahoma" charset="0"/>
              </a:rPr>
              <a:t>Cites</a:t>
            </a:r>
          </a:p>
        </p:txBody>
      </p:sp>
      <p:sp>
        <p:nvSpPr>
          <p:cNvPr id="149526" name="Text Box 22"/>
          <p:cNvSpPr txBox="1">
            <a:spLocks noChangeAspect="1" noChangeArrowheads="1"/>
          </p:cNvSpPr>
          <p:nvPr/>
        </p:nvSpPr>
        <p:spPr bwMode="auto">
          <a:xfrm>
            <a:off x="4273550" y="4657725"/>
            <a:ext cx="8445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Count</a:t>
            </a:r>
          </a:p>
        </p:txBody>
      </p:sp>
      <p:cxnSp>
        <p:nvCxnSpPr>
          <p:cNvPr id="149527" name="AutoShape 23"/>
          <p:cNvCxnSpPr>
            <a:cxnSpLocks noChangeShapeType="1"/>
            <a:stCxn id="149524" idx="3"/>
            <a:endCxn id="149518" idx="1"/>
          </p:cNvCxnSpPr>
          <p:nvPr/>
        </p:nvCxnSpPr>
        <p:spPr bwMode="auto">
          <a:xfrm flipV="1">
            <a:off x="5543550" y="3522663"/>
            <a:ext cx="1143000" cy="1171575"/>
          </a:xfrm>
          <a:prstGeom prst="bentConnector3">
            <a:avLst>
              <a:gd name="adj1" fmla="val 48333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528" name="AutoShape 24"/>
          <p:cNvCxnSpPr>
            <a:cxnSpLocks noChangeShapeType="1"/>
            <a:stCxn id="149524" idx="1"/>
            <a:endCxn id="149510" idx="3"/>
          </p:cNvCxnSpPr>
          <p:nvPr/>
        </p:nvCxnSpPr>
        <p:spPr bwMode="auto">
          <a:xfrm rot="10800000">
            <a:off x="2895600" y="4511675"/>
            <a:ext cx="1250950" cy="182563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3143250" y="47879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/>
              <a:t>Citing Paper</a:t>
            </a:r>
          </a:p>
        </p:txBody>
      </p:sp>
      <p:sp>
        <p:nvSpPr>
          <p:cNvPr id="149530" name="AutoShape 26"/>
          <p:cNvSpPr>
            <a:spLocks noChangeAspect="1" noChangeArrowheads="1"/>
          </p:cNvSpPr>
          <p:nvPr/>
        </p:nvSpPr>
        <p:spPr bwMode="auto">
          <a:xfrm flipV="1">
            <a:off x="3133725" y="4391025"/>
            <a:ext cx="752475" cy="39687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5829300" y="4826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/>
              <a:t>Cited Paper</a:t>
            </a:r>
          </a:p>
        </p:txBody>
      </p:sp>
      <p:sp>
        <p:nvSpPr>
          <p:cNvPr id="149532" name="AutoShape 28"/>
          <p:cNvSpPr>
            <a:spLocks noChangeAspect="1" noChangeArrowheads="1"/>
          </p:cNvSpPr>
          <p:nvPr/>
        </p:nvSpPr>
        <p:spPr bwMode="auto">
          <a:xfrm flipV="1">
            <a:off x="5819775" y="4429125"/>
            <a:ext cx="752475" cy="39687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431800" y="1320800"/>
            <a:ext cx="1949450" cy="1182688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49534" name="Text Box 30"/>
          <p:cNvSpPr txBox="1">
            <a:spLocks noChangeArrowheads="1"/>
          </p:cNvSpPr>
          <p:nvPr/>
        </p:nvSpPr>
        <p:spPr bwMode="auto">
          <a:xfrm>
            <a:off x="433388" y="13589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3366FF"/>
                </a:solidFill>
                <a:latin typeface="Tahoma" charset="0"/>
              </a:rPr>
              <a:t>Author</a:t>
            </a:r>
          </a:p>
        </p:txBody>
      </p:sp>
      <p:sp>
        <p:nvSpPr>
          <p:cNvPr id="149535" name="Text Box 31"/>
          <p:cNvSpPr txBox="1">
            <a:spLocks noChangeAspect="1" noChangeArrowheads="1"/>
          </p:cNvSpPr>
          <p:nvPr/>
        </p:nvSpPr>
        <p:spPr bwMode="auto">
          <a:xfrm>
            <a:off x="520700" y="1743075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Institution</a:t>
            </a:r>
          </a:p>
        </p:txBody>
      </p:sp>
      <p:sp>
        <p:nvSpPr>
          <p:cNvPr id="149536" name="Text Box 32"/>
          <p:cNvSpPr txBox="1">
            <a:spLocks noChangeAspect="1" noChangeArrowheads="1"/>
          </p:cNvSpPr>
          <p:nvPr/>
        </p:nvSpPr>
        <p:spPr bwMode="auto">
          <a:xfrm>
            <a:off x="520700" y="208597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Research Area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Attribute Uncertainty</a:t>
            </a: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2647950" y="3898900"/>
            <a:ext cx="2894013" cy="2239963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800">
              <a:solidFill>
                <a:srgbClr val="00FF99"/>
              </a:solidFill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2647950" y="3898900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i="1">
                <a:solidFill>
                  <a:srgbClr val="3366FF"/>
                </a:solidFill>
                <a:latin typeface="Tahoma" charset="0"/>
              </a:rPr>
              <a:t>Paper</a:t>
            </a: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2743200" y="5424488"/>
            <a:ext cx="1117600" cy="476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Word1</a:t>
            </a:r>
            <a:endParaRPr lang="en-US" sz="1400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316288" y="4400550"/>
            <a:ext cx="1558925" cy="476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Topic</a:t>
            </a: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17988" y="5424488"/>
            <a:ext cx="1163637" cy="476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WordN</a:t>
            </a:r>
            <a:endParaRPr lang="en-US" sz="1400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3035300" y="3279775"/>
            <a:ext cx="1060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/>
              <a:t>Wrote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2719388" y="1352550"/>
            <a:ext cx="2855912" cy="1744663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800">
              <a:solidFill>
                <a:srgbClr val="00FF99"/>
              </a:solidFill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2719388" y="1371600"/>
            <a:ext cx="211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i="1">
                <a:solidFill>
                  <a:srgbClr val="3366FF"/>
                </a:solidFill>
                <a:latin typeface="Tahoma" charset="0"/>
              </a:rPr>
              <a:t>Author</a:t>
            </a:r>
            <a:endParaRPr lang="en-US" i="1">
              <a:solidFill>
                <a:srgbClr val="6699FF"/>
              </a:solidFill>
              <a:latin typeface="Tahoma" charset="0"/>
            </a:endParaRPr>
          </a:p>
        </p:txBody>
      </p:sp>
      <p:cxnSp>
        <p:nvCxnSpPr>
          <p:cNvPr id="150539" name="AutoShape 11"/>
          <p:cNvCxnSpPr>
            <a:cxnSpLocks noChangeShapeType="1"/>
          </p:cNvCxnSpPr>
          <p:nvPr/>
        </p:nvCxnSpPr>
        <p:spPr bwMode="auto">
          <a:xfrm rot="-5400000">
            <a:off x="3892550" y="3489325"/>
            <a:ext cx="5715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3897313" y="53784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2794000" y="2392363"/>
            <a:ext cx="1909763" cy="517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/>
              <a:t>Research Area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97288" y="4686300"/>
            <a:ext cx="4303712" cy="788988"/>
            <a:chOff x="2329" y="2856"/>
            <a:chExt cx="2711" cy="497"/>
          </a:xfrm>
        </p:grpSpPr>
        <p:cxnSp>
          <p:nvCxnSpPr>
            <p:cNvPr id="150552" name="AutoShape 15"/>
            <p:cNvCxnSpPr>
              <a:cxnSpLocks noChangeShapeType="1"/>
              <a:stCxn id="150534" idx="4"/>
              <a:endCxn id="150533" idx="7"/>
            </p:cNvCxnSpPr>
            <p:nvPr/>
          </p:nvCxnSpPr>
          <p:spPr bwMode="auto">
            <a:xfrm flipH="1">
              <a:off x="2329" y="2988"/>
              <a:ext cx="251" cy="36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53" name="AutoShape 16"/>
            <p:cNvCxnSpPr>
              <a:cxnSpLocks noChangeShapeType="1"/>
              <a:stCxn id="150534" idx="4"/>
              <a:endCxn id="150535" idx="1"/>
            </p:cNvCxnSpPr>
            <p:nvPr/>
          </p:nvCxnSpPr>
          <p:spPr bwMode="auto">
            <a:xfrm>
              <a:off x="2580" y="2988"/>
              <a:ext cx="184" cy="36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554" name="AutoShape 17"/>
            <p:cNvSpPr>
              <a:spLocks noChangeArrowheads="1"/>
            </p:cNvSpPr>
            <p:nvPr/>
          </p:nvSpPr>
          <p:spPr bwMode="auto">
            <a:xfrm>
              <a:off x="3423" y="2856"/>
              <a:ext cx="1617" cy="445"/>
            </a:xfrm>
            <a:prstGeom prst="wedgeRoundRectCallout">
              <a:avLst>
                <a:gd name="adj1" fmla="val -51546"/>
                <a:gd name="adj2" fmla="val 88426"/>
                <a:gd name="adj3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de-DE" sz="2800">
                <a:solidFill>
                  <a:srgbClr val="00FF99"/>
                </a:solidFill>
              </a:endParaRPr>
            </a:p>
          </p:txBody>
        </p:sp>
        <p:sp>
          <p:nvSpPr>
            <p:cNvPr id="150555" name="Text Box 18"/>
            <p:cNvSpPr txBox="1">
              <a:spLocks noChangeArrowheads="1"/>
            </p:cNvSpPr>
            <p:nvPr/>
          </p:nvSpPr>
          <p:spPr bwMode="auto">
            <a:xfrm>
              <a:off x="3478" y="2963"/>
              <a:ext cx="1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P( WordN | Topic)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749675" y="2928938"/>
            <a:ext cx="5103813" cy="1452562"/>
            <a:chOff x="2362" y="1845"/>
            <a:chExt cx="3215" cy="915"/>
          </a:xfrm>
        </p:grpSpPr>
        <p:cxnSp>
          <p:nvCxnSpPr>
            <p:cNvPr id="150549" name="AutoShape 20"/>
            <p:cNvCxnSpPr>
              <a:cxnSpLocks noChangeShapeType="1"/>
            </p:cNvCxnSpPr>
            <p:nvPr/>
          </p:nvCxnSpPr>
          <p:spPr bwMode="auto">
            <a:xfrm>
              <a:off x="2362" y="1845"/>
              <a:ext cx="230" cy="91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550" name="AutoShape 21"/>
            <p:cNvSpPr>
              <a:spLocks noChangeArrowheads="1"/>
            </p:cNvSpPr>
            <p:nvPr/>
          </p:nvSpPr>
          <p:spPr bwMode="auto">
            <a:xfrm>
              <a:off x="3048" y="2071"/>
              <a:ext cx="2529" cy="589"/>
            </a:xfrm>
            <a:prstGeom prst="wedgeRoundRectCallout">
              <a:avLst>
                <a:gd name="adj1" fmla="val -48616"/>
                <a:gd name="adj2" fmla="val 89218"/>
                <a:gd name="adj3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de-DE" sz="2800">
                <a:solidFill>
                  <a:srgbClr val="00FF99"/>
                </a:solidFill>
              </a:endParaRPr>
            </a:p>
          </p:txBody>
        </p:sp>
        <p:sp>
          <p:nvSpPr>
            <p:cNvPr id="150551" name="Text Box 22"/>
            <p:cNvSpPr txBox="1">
              <a:spLocks noChangeArrowheads="1"/>
            </p:cNvSpPr>
            <p:nvPr/>
          </p:nvSpPr>
          <p:spPr bwMode="auto">
            <a:xfrm>
              <a:off x="3088" y="2135"/>
              <a:ext cx="24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>
                  <a:solidFill>
                    <a:schemeClr val="bg1"/>
                  </a:solidFill>
                  <a:latin typeface="Comic Sans MS" charset="0"/>
                </a:rPr>
                <a:t>P</a:t>
              </a:r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( Topic | </a:t>
              </a:r>
            </a:p>
            <a:p>
              <a:pPr algn="l"/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  Paper.Author.Research Area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0544" name="Oval 23"/>
          <p:cNvSpPr>
            <a:spLocks noChangeArrowheads="1"/>
          </p:cNvSpPr>
          <p:nvPr/>
        </p:nvSpPr>
        <p:spPr bwMode="auto">
          <a:xfrm>
            <a:off x="4049713" y="1612900"/>
            <a:ext cx="1436687" cy="476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/>
              <a:t>Institution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749675" y="1676400"/>
            <a:ext cx="4556125" cy="858838"/>
            <a:chOff x="2362" y="960"/>
            <a:chExt cx="2870" cy="541"/>
          </a:xfrm>
        </p:grpSpPr>
        <p:cxnSp>
          <p:nvCxnSpPr>
            <p:cNvPr id="150546" name="AutoShape 25"/>
            <p:cNvCxnSpPr>
              <a:cxnSpLocks noChangeShapeType="1"/>
              <a:stCxn id="150541" idx="0"/>
              <a:endCxn id="150544" idx="3"/>
            </p:cNvCxnSpPr>
            <p:nvPr/>
          </p:nvCxnSpPr>
          <p:spPr bwMode="auto">
            <a:xfrm flipV="1">
              <a:off x="2362" y="1188"/>
              <a:ext cx="322" cy="21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547" name="AutoShape 26"/>
            <p:cNvSpPr>
              <a:spLocks noChangeArrowheads="1"/>
            </p:cNvSpPr>
            <p:nvPr/>
          </p:nvSpPr>
          <p:spPr bwMode="auto">
            <a:xfrm>
              <a:off x="3615" y="960"/>
              <a:ext cx="1617" cy="541"/>
            </a:xfrm>
            <a:prstGeom prst="wedgeRoundRectCallout">
              <a:avLst>
                <a:gd name="adj1" fmla="val -65648"/>
                <a:gd name="adj2" fmla="val -9333"/>
                <a:gd name="adj3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de-DE" sz="2800">
                <a:solidFill>
                  <a:srgbClr val="00FF99"/>
                </a:solidFill>
              </a:endParaRPr>
            </a:p>
          </p:txBody>
        </p:sp>
        <p:sp>
          <p:nvSpPr>
            <p:cNvPr id="150548" name="Text Box 27"/>
            <p:cNvSpPr txBox="1">
              <a:spLocks noChangeArrowheads="1"/>
            </p:cNvSpPr>
            <p:nvPr/>
          </p:nvSpPr>
          <p:spPr bwMode="auto">
            <a:xfrm>
              <a:off x="3424" y="1019"/>
              <a:ext cx="179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P( Institution | </a:t>
              </a:r>
            </a:p>
            <a:p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       Research Area)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Reference Uncertainty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1428750" y="2057400"/>
            <a:ext cx="1257300" cy="1428750"/>
            <a:chOff x="1896" y="1536"/>
            <a:chExt cx="792" cy="900"/>
          </a:xfrm>
        </p:grpSpPr>
        <p:sp>
          <p:nvSpPr>
            <p:cNvPr id="151650" name="Rectangle 4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1" name="Line 5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2" name="Line 6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3" name="Line 7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4" name="Line 8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5" name="Line 9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6" name="Line 10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7" name="Line 11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8" name="Line 12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59" name="Line 13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556" name="Group 14"/>
          <p:cNvGrpSpPr>
            <a:grpSpLocks/>
          </p:cNvGrpSpPr>
          <p:nvPr/>
        </p:nvGrpSpPr>
        <p:grpSpPr bwMode="auto">
          <a:xfrm>
            <a:off x="5429250" y="1695450"/>
            <a:ext cx="742950" cy="895350"/>
            <a:chOff x="1896" y="1536"/>
            <a:chExt cx="792" cy="900"/>
          </a:xfrm>
        </p:grpSpPr>
        <p:sp>
          <p:nvSpPr>
            <p:cNvPr id="151640" name="Rectangle 15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1" name="Line 16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2" name="Line 17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3" name="Line 18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4" name="Line 19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5" name="Line 20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6" name="Line 21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7" name="Line 22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8" name="Line 23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49" name="Line 24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1557" name="Text Box 25"/>
          <p:cNvSpPr txBox="1">
            <a:spLocks noChangeArrowheads="1"/>
          </p:cNvSpPr>
          <p:nvPr/>
        </p:nvSpPr>
        <p:spPr bwMode="auto">
          <a:xfrm>
            <a:off x="3289300" y="2055813"/>
            <a:ext cx="14414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Bibliography</a:t>
            </a:r>
            <a:endParaRPr lang="en-US"/>
          </a:p>
        </p:txBody>
      </p:sp>
      <p:sp>
        <p:nvSpPr>
          <p:cNvPr id="151558" name="Text Box 26"/>
          <p:cNvSpPr txBox="1">
            <a:spLocks noChangeArrowheads="1"/>
          </p:cNvSpPr>
          <p:nvPr/>
        </p:nvSpPr>
        <p:spPr bwMode="auto">
          <a:xfrm>
            <a:off x="1116013" y="3598863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Scientific Paper</a:t>
            </a:r>
            <a:endParaRPr lang="en-US"/>
          </a:p>
        </p:txBody>
      </p:sp>
      <p:sp>
        <p:nvSpPr>
          <p:cNvPr id="151559" name="Rectangle 27"/>
          <p:cNvSpPr>
            <a:spLocks noChangeArrowheads="1"/>
          </p:cNvSpPr>
          <p:nvPr/>
        </p:nvSpPr>
        <p:spPr bwMode="auto">
          <a:xfrm>
            <a:off x="3314700" y="2000250"/>
            <a:ext cx="13335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/>
              <a:t>`</a:t>
            </a:r>
          </a:p>
        </p:txBody>
      </p:sp>
      <p:sp>
        <p:nvSpPr>
          <p:cNvPr id="151560" name="Text Box 28"/>
          <p:cNvSpPr txBox="1">
            <a:spLocks noChangeArrowheads="1"/>
          </p:cNvSpPr>
          <p:nvPr/>
        </p:nvSpPr>
        <p:spPr bwMode="auto">
          <a:xfrm>
            <a:off x="3592513" y="2417763"/>
            <a:ext cx="819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1. -----</a:t>
            </a:r>
          </a:p>
          <a:p>
            <a:r>
              <a:rPr lang="en-US" sz="1800"/>
              <a:t>2. -----</a:t>
            </a:r>
          </a:p>
          <a:p>
            <a:r>
              <a:rPr lang="en-US" sz="1800"/>
              <a:t>3. -----</a:t>
            </a:r>
          </a:p>
        </p:txBody>
      </p:sp>
      <p:grpSp>
        <p:nvGrpSpPr>
          <p:cNvPr id="151561" name="Group 29"/>
          <p:cNvGrpSpPr>
            <a:grpSpLocks/>
          </p:cNvGrpSpPr>
          <p:nvPr/>
        </p:nvGrpSpPr>
        <p:grpSpPr bwMode="auto">
          <a:xfrm>
            <a:off x="6438900" y="4495800"/>
            <a:ext cx="742950" cy="895350"/>
            <a:chOff x="1896" y="1536"/>
            <a:chExt cx="792" cy="900"/>
          </a:xfrm>
        </p:grpSpPr>
        <p:sp>
          <p:nvSpPr>
            <p:cNvPr id="151630" name="Rectangle 30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1" name="Line 31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2" name="Line 32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3" name="Line 33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4" name="Line 34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5" name="Line 35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6" name="Line 36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7" name="Line 37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8" name="Line 38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39" name="Line 39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562" name="Group 40"/>
          <p:cNvGrpSpPr>
            <a:grpSpLocks/>
          </p:cNvGrpSpPr>
          <p:nvPr/>
        </p:nvGrpSpPr>
        <p:grpSpPr bwMode="auto">
          <a:xfrm>
            <a:off x="6400800" y="1143000"/>
            <a:ext cx="742950" cy="895350"/>
            <a:chOff x="1896" y="1536"/>
            <a:chExt cx="792" cy="900"/>
          </a:xfrm>
        </p:grpSpPr>
        <p:sp>
          <p:nvSpPr>
            <p:cNvPr id="151620" name="Rectangle 41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1" name="Line 42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2" name="Line 43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3" name="Line 44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4" name="Line 45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5" name="Line 46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6" name="Line 47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7" name="Line 48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8" name="Line 49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29" name="Line 50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563" name="Group 51"/>
          <p:cNvGrpSpPr>
            <a:grpSpLocks/>
          </p:cNvGrpSpPr>
          <p:nvPr/>
        </p:nvGrpSpPr>
        <p:grpSpPr bwMode="auto">
          <a:xfrm>
            <a:off x="5200650" y="3048000"/>
            <a:ext cx="742950" cy="895350"/>
            <a:chOff x="1896" y="1536"/>
            <a:chExt cx="792" cy="900"/>
          </a:xfrm>
        </p:grpSpPr>
        <p:sp>
          <p:nvSpPr>
            <p:cNvPr id="151610" name="Rectangle 52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1" name="Line 53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2" name="Line 54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3" name="Line 55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4" name="Line 56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5" name="Line 57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6" name="Line 58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7" name="Line 59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8" name="Line 60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19" name="Line 61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564" name="Group 62"/>
          <p:cNvGrpSpPr>
            <a:grpSpLocks/>
          </p:cNvGrpSpPr>
          <p:nvPr/>
        </p:nvGrpSpPr>
        <p:grpSpPr bwMode="auto">
          <a:xfrm>
            <a:off x="6724650" y="2133600"/>
            <a:ext cx="742950" cy="895350"/>
            <a:chOff x="1896" y="1536"/>
            <a:chExt cx="792" cy="900"/>
          </a:xfrm>
        </p:grpSpPr>
        <p:sp>
          <p:nvSpPr>
            <p:cNvPr id="151600" name="Rectangle 63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1" name="Line 64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2" name="Line 65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3" name="Line 66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4" name="Line 67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5" name="Line 68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6" name="Line 69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7" name="Line 70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8" name="Line 71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609" name="Line 72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565" name="Group 73"/>
          <p:cNvGrpSpPr>
            <a:grpSpLocks/>
          </p:cNvGrpSpPr>
          <p:nvPr/>
        </p:nvGrpSpPr>
        <p:grpSpPr bwMode="auto">
          <a:xfrm>
            <a:off x="6324600" y="3143250"/>
            <a:ext cx="742950" cy="895350"/>
            <a:chOff x="1896" y="1536"/>
            <a:chExt cx="792" cy="900"/>
          </a:xfrm>
        </p:grpSpPr>
        <p:sp>
          <p:nvSpPr>
            <p:cNvPr id="151590" name="Rectangle 74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1" name="Line 75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2" name="Line 76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3" name="Line 77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4" name="Line 78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5" name="Line 79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6" name="Line 80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7" name="Line 81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8" name="Line 82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99" name="Line 83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566" name="Group 84"/>
          <p:cNvGrpSpPr>
            <a:grpSpLocks/>
          </p:cNvGrpSpPr>
          <p:nvPr/>
        </p:nvGrpSpPr>
        <p:grpSpPr bwMode="auto">
          <a:xfrm>
            <a:off x="5467350" y="4171950"/>
            <a:ext cx="742950" cy="895350"/>
            <a:chOff x="1896" y="1536"/>
            <a:chExt cx="792" cy="900"/>
          </a:xfrm>
        </p:grpSpPr>
        <p:sp>
          <p:nvSpPr>
            <p:cNvPr id="151580" name="Rectangle 85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1" name="Line 86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2" name="Line 87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3" name="Line 88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4" name="Line 89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5" name="Line 90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6" name="Line 91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7" name="Line 92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8" name="Line 93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89" name="Line 94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4248150" y="2095500"/>
            <a:ext cx="1143000" cy="2476500"/>
            <a:chOff x="2460" y="1320"/>
            <a:chExt cx="720" cy="1560"/>
          </a:xfrm>
        </p:grpSpPr>
        <p:sp>
          <p:nvSpPr>
            <p:cNvPr id="151577" name="Line 96"/>
            <p:cNvSpPr>
              <a:spLocks noChangeShapeType="1"/>
            </p:cNvSpPr>
            <p:nvPr/>
          </p:nvSpPr>
          <p:spPr bwMode="auto">
            <a:xfrm flipV="1">
              <a:off x="2460" y="1320"/>
              <a:ext cx="72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78" name="Line 97"/>
            <p:cNvSpPr>
              <a:spLocks noChangeShapeType="1"/>
            </p:cNvSpPr>
            <p:nvPr/>
          </p:nvSpPr>
          <p:spPr bwMode="auto">
            <a:xfrm>
              <a:off x="2496" y="1944"/>
              <a:ext cx="672" cy="9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79" name="Line 98"/>
            <p:cNvSpPr>
              <a:spLocks noChangeShapeType="1"/>
            </p:cNvSpPr>
            <p:nvPr/>
          </p:nvSpPr>
          <p:spPr bwMode="auto">
            <a:xfrm>
              <a:off x="2460" y="1776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4229100" y="1847850"/>
            <a:ext cx="2381250" cy="2800350"/>
            <a:chOff x="2448" y="1164"/>
            <a:chExt cx="1500" cy="1764"/>
          </a:xfrm>
        </p:grpSpPr>
        <p:sp>
          <p:nvSpPr>
            <p:cNvPr id="151574" name="Line 100"/>
            <p:cNvSpPr>
              <a:spLocks noChangeShapeType="1"/>
            </p:cNvSpPr>
            <p:nvPr/>
          </p:nvSpPr>
          <p:spPr bwMode="auto">
            <a:xfrm>
              <a:off x="2460" y="1776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75" name="Line 101"/>
            <p:cNvSpPr>
              <a:spLocks noChangeShapeType="1"/>
            </p:cNvSpPr>
            <p:nvPr/>
          </p:nvSpPr>
          <p:spPr bwMode="auto">
            <a:xfrm flipV="1">
              <a:off x="2484" y="1164"/>
              <a:ext cx="1356" cy="4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576" name="Line 102"/>
            <p:cNvSpPr>
              <a:spLocks noChangeShapeType="1"/>
            </p:cNvSpPr>
            <p:nvPr/>
          </p:nvSpPr>
          <p:spPr bwMode="auto">
            <a:xfrm>
              <a:off x="2448" y="1932"/>
              <a:ext cx="1356" cy="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103"/>
          <p:cNvGrpSpPr>
            <a:grpSpLocks/>
          </p:cNvGrpSpPr>
          <p:nvPr/>
        </p:nvGrpSpPr>
        <p:grpSpPr bwMode="auto">
          <a:xfrm>
            <a:off x="4249738" y="2335213"/>
            <a:ext cx="339725" cy="949325"/>
            <a:chOff x="2221" y="1447"/>
            <a:chExt cx="214" cy="598"/>
          </a:xfrm>
        </p:grpSpPr>
        <p:sp>
          <p:nvSpPr>
            <p:cNvPr id="151571" name="Text Box 104"/>
            <p:cNvSpPr txBox="1">
              <a:spLocks noChangeArrowheads="1"/>
            </p:cNvSpPr>
            <p:nvPr/>
          </p:nvSpPr>
          <p:spPr bwMode="auto">
            <a:xfrm>
              <a:off x="2221" y="144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51572" name="Text Box 105"/>
            <p:cNvSpPr txBox="1">
              <a:spLocks noChangeArrowheads="1"/>
            </p:cNvSpPr>
            <p:nvPr/>
          </p:nvSpPr>
          <p:spPr bwMode="auto">
            <a:xfrm>
              <a:off x="2221" y="162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51573" name="Text Box 106"/>
            <p:cNvSpPr txBox="1">
              <a:spLocks noChangeArrowheads="1"/>
            </p:cNvSpPr>
            <p:nvPr/>
          </p:nvSpPr>
          <p:spPr bwMode="auto">
            <a:xfrm>
              <a:off x="2221" y="17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?</a:t>
              </a:r>
              <a:endParaRPr lang="en-US" sz="2000"/>
            </a:p>
          </p:txBody>
        </p:sp>
      </p:grpSp>
      <p:sp>
        <p:nvSpPr>
          <p:cNvPr id="151570" name="Text Box 107"/>
          <p:cNvSpPr txBox="1">
            <a:spLocks noChangeArrowheads="1"/>
          </p:cNvSpPr>
          <p:nvPr/>
        </p:nvSpPr>
        <p:spPr bwMode="auto">
          <a:xfrm>
            <a:off x="5307013" y="5637213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Document Collection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592513" y="2124075"/>
            <a:ext cx="1776412" cy="1484313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19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w/ Reference Uncertainty</a:t>
            </a:r>
          </a:p>
        </p:txBody>
      </p:sp>
      <p:cxnSp>
        <p:nvCxnSpPr>
          <p:cNvPr id="152580" name="AutoShape 4"/>
          <p:cNvCxnSpPr>
            <a:cxnSpLocks noChangeShapeType="1"/>
            <a:stCxn id="152583" idx="3"/>
            <a:endCxn id="152592" idx="1"/>
          </p:cNvCxnSpPr>
          <p:nvPr/>
        </p:nvCxnSpPr>
        <p:spPr bwMode="auto">
          <a:xfrm flipV="1">
            <a:off x="4800600" y="1866900"/>
            <a:ext cx="1379538" cy="1403350"/>
          </a:xfrm>
          <a:prstGeom prst="bentConnector3">
            <a:avLst>
              <a:gd name="adj1" fmla="val 49944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592513" y="2217738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754438" y="2646363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Cited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754438" y="3041650"/>
            <a:ext cx="104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Citing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1716088" y="3881438"/>
            <a:ext cx="5789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i="1"/>
              <a:t>Dependency model for foreign keys</a:t>
            </a:r>
          </a:p>
        </p:txBody>
      </p:sp>
      <p:sp>
        <p:nvSpPr>
          <p:cNvPr id="152585" name="AutoShape 9"/>
          <p:cNvSpPr>
            <a:spLocks noChangeArrowheads="1"/>
          </p:cNvSpPr>
          <p:nvPr/>
        </p:nvSpPr>
        <p:spPr bwMode="auto">
          <a:xfrm>
            <a:off x="5199063" y="3173413"/>
            <a:ext cx="692150" cy="423862"/>
          </a:xfrm>
          <a:prstGeom prst="wedgeRoundRectCallout">
            <a:avLst>
              <a:gd name="adj1" fmla="val -103213"/>
              <a:gd name="adj2" fmla="val -29773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2000" b="0" i="1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819150" y="1557338"/>
            <a:ext cx="1946275" cy="14382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831850" y="1522413"/>
            <a:ext cx="185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922338" y="2030413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922338" y="2447925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cxnSp>
        <p:nvCxnSpPr>
          <p:cNvPr id="152590" name="AutoShape 14"/>
          <p:cNvCxnSpPr>
            <a:cxnSpLocks noChangeShapeType="1"/>
            <a:stCxn id="152582" idx="1"/>
            <a:endCxn id="152587" idx="3"/>
          </p:cNvCxnSpPr>
          <p:nvPr/>
        </p:nvCxnSpPr>
        <p:spPr bwMode="auto">
          <a:xfrm rot="10800000">
            <a:off x="2684463" y="1782763"/>
            <a:ext cx="1069975" cy="1092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6167438" y="1641475"/>
            <a:ext cx="1946275" cy="14382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6180138" y="1606550"/>
            <a:ext cx="185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6270625" y="211455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6270625" y="2532063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sp>
        <p:nvSpPr>
          <p:cNvPr id="1612819" name="Text Box 19"/>
          <p:cNvSpPr txBox="1">
            <a:spLocks noChangeArrowheads="1"/>
          </p:cNvSpPr>
          <p:nvPr/>
        </p:nvSpPr>
        <p:spPr bwMode="auto">
          <a:xfrm>
            <a:off x="604838" y="4727575"/>
            <a:ext cx="74707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/>
              <a:t>Naïve Approach: multinomial over primary key</a:t>
            </a:r>
          </a:p>
          <a:p>
            <a:pPr lvl="1" algn="l">
              <a:buFontTx/>
              <a:buChar char="•"/>
            </a:pPr>
            <a:r>
              <a:rPr lang="en-US" sz="2800" b="0"/>
              <a:t> noncompact</a:t>
            </a:r>
          </a:p>
          <a:p>
            <a:pPr lvl="1" algn="l">
              <a:buFontTx/>
              <a:buChar char="•"/>
            </a:pPr>
            <a:r>
              <a:rPr lang="en-US" sz="2800" b="0"/>
              <a:t> limits ability to generalize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1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687638" y="4705350"/>
            <a:ext cx="1776412" cy="1484313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17780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Reference Uncertainty Example</a:t>
            </a:r>
          </a:p>
        </p:txBody>
      </p:sp>
      <p:sp>
        <p:nvSpPr>
          <p:cNvPr id="153604" name="AutoShape 4"/>
          <p:cNvSpPr>
            <a:spLocks noChangeAspect="1" noChangeArrowheads="1"/>
          </p:cNvSpPr>
          <p:nvPr/>
        </p:nvSpPr>
        <p:spPr bwMode="auto">
          <a:xfrm>
            <a:off x="269875" y="1341438"/>
            <a:ext cx="835025" cy="1184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/>
            <a:r>
              <a:rPr lang="en-US" sz="1400" u="sng"/>
              <a:t>P5</a:t>
            </a:r>
            <a:endParaRPr lang="en-US" sz="1400"/>
          </a:p>
          <a:p>
            <a:r>
              <a:rPr lang="en-US" sz="1400"/>
              <a:t>Topic     </a:t>
            </a:r>
          </a:p>
          <a:p>
            <a:pPr lvl="1"/>
            <a:r>
              <a:rPr lang="en-US" sz="1400"/>
              <a:t>AI</a:t>
            </a:r>
          </a:p>
          <a:p>
            <a:endParaRPr lang="en-US" sz="1400">
              <a:latin typeface="Tahoma" charset="0"/>
            </a:endParaRPr>
          </a:p>
        </p:txBody>
      </p:sp>
      <p:sp>
        <p:nvSpPr>
          <p:cNvPr id="153605" name="AutoShape 5"/>
          <p:cNvSpPr>
            <a:spLocks noChangeAspect="1" noChangeArrowheads="1"/>
          </p:cNvSpPr>
          <p:nvPr/>
        </p:nvSpPr>
        <p:spPr bwMode="auto">
          <a:xfrm>
            <a:off x="350838" y="1404938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/>
            <a:r>
              <a:rPr lang="en-US" sz="1400" u="sng"/>
              <a:t>P4</a:t>
            </a:r>
            <a:endParaRPr lang="en-US" sz="1400"/>
          </a:p>
          <a:p>
            <a:r>
              <a:rPr lang="en-US" sz="1400"/>
              <a:t>Topic       </a:t>
            </a:r>
          </a:p>
          <a:p>
            <a:pPr lvl="1"/>
            <a:r>
              <a:rPr lang="en-US" sz="1400"/>
              <a:t>AI</a:t>
            </a:r>
          </a:p>
          <a:p>
            <a:endParaRPr lang="en-US" sz="1400"/>
          </a:p>
        </p:txBody>
      </p:sp>
      <p:sp>
        <p:nvSpPr>
          <p:cNvPr id="153606" name="AutoShape 6"/>
          <p:cNvSpPr>
            <a:spLocks noChangeAspect="1" noChangeArrowheads="1"/>
          </p:cNvSpPr>
          <p:nvPr/>
        </p:nvSpPr>
        <p:spPr bwMode="auto">
          <a:xfrm>
            <a:off x="419100" y="1485900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/>
            <a:r>
              <a:rPr lang="en-US" sz="1400" u="sng"/>
              <a:t>P3</a:t>
            </a:r>
            <a:endParaRPr lang="en-US" sz="1400"/>
          </a:p>
          <a:p>
            <a:r>
              <a:rPr lang="en-US" sz="1400"/>
              <a:t>Topic       </a:t>
            </a:r>
          </a:p>
          <a:p>
            <a:pPr lvl="1"/>
            <a:r>
              <a:rPr lang="en-US" sz="1400"/>
              <a:t>AI</a:t>
            </a:r>
          </a:p>
          <a:p>
            <a:endParaRPr lang="en-US" sz="1400"/>
          </a:p>
        </p:txBody>
      </p:sp>
      <p:sp>
        <p:nvSpPr>
          <p:cNvPr id="153607" name="AutoShape 7"/>
          <p:cNvSpPr>
            <a:spLocks noChangeAspect="1" noChangeArrowheads="1"/>
          </p:cNvSpPr>
          <p:nvPr/>
        </p:nvSpPr>
        <p:spPr bwMode="auto">
          <a:xfrm>
            <a:off x="495300" y="1568450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/>
            <a:r>
              <a:rPr lang="en-US" sz="1400" u="sng"/>
              <a:t>M2</a:t>
            </a:r>
            <a:endParaRPr lang="en-US" sz="1400"/>
          </a:p>
          <a:p>
            <a:r>
              <a:rPr lang="en-US" sz="1400"/>
              <a:t>Topic       </a:t>
            </a:r>
          </a:p>
          <a:p>
            <a:pPr lvl="1"/>
            <a:r>
              <a:rPr lang="en-US" sz="1400"/>
              <a:t>AI</a:t>
            </a:r>
          </a:p>
          <a:p>
            <a:endParaRPr lang="en-US" sz="1400"/>
          </a:p>
        </p:txBody>
      </p:sp>
      <p:sp>
        <p:nvSpPr>
          <p:cNvPr id="153608" name="AutoShape 8"/>
          <p:cNvSpPr>
            <a:spLocks noChangeAspect="1" noChangeArrowheads="1"/>
          </p:cNvSpPr>
          <p:nvPr/>
        </p:nvSpPr>
        <p:spPr bwMode="auto">
          <a:xfrm>
            <a:off x="566738" y="1770063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r>
              <a:rPr lang="en-US" sz="1400">
                <a:solidFill>
                  <a:srgbClr val="00FF99"/>
                </a:solidFill>
              </a:rPr>
              <a:t>  </a:t>
            </a:r>
            <a:r>
              <a:rPr lang="en-US" sz="1400" u="sng"/>
              <a:t>P1</a:t>
            </a:r>
            <a:endParaRPr lang="en-US" sz="1400"/>
          </a:p>
          <a:p>
            <a:r>
              <a:rPr lang="en-US" sz="1400"/>
              <a:t>Topic       </a:t>
            </a:r>
          </a:p>
          <a:p>
            <a:r>
              <a:rPr lang="en-US" sz="1400"/>
              <a:t>  Theory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2687638" y="4799013"/>
            <a:ext cx="185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2849563" y="5227638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Citing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2849563" y="562292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Cited</a:t>
            </a:r>
          </a:p>
        </p:txBody>
      </p:sp>
      <p:sp>
        <p:nvSpPr>
          <p:cNvPr id="153612" name="AutoShape 12"/>
          <p:cNvSpPr>
            <a:spLocks noChangeArrowheads="1"/>
          </p:cNvSpPr>
          <p:nvPr/>
        </p:nvSpPr>
        <p:spPr bwMode="auto">
          <a:xfrm>
            <a:off x="2649538" y="1622425"/>
            <a:ext cx="835025" cy="96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r>
              <a:rPr lang="en-US" sz="1400">
                <a:solidFill>
                  <a:srgbClr val="00FF99"/>
                </a:solidFill>
              </a:rPr>
              <a:t>    </a:t>
            </a:r>
            <a:r>
              <a:rPr lang="en-US" sz="1400" u="sng"/>
              <a:t>P5</a:t>
            </a:r>
            <a:endParaRPr lang="en-US" sz="1400"/>
          </a:p>
          <a:p>
            <a:r>
              <a:rPr lang="en-US" sz="1400"/>
              <a:t>Topic     </a:t>
            </a:r>
          </a:p>
          <a:p>
            <a:r>
              <a:rPr lang="en-US" sz="1400"/>
              <a:t>    AI</a:t>
            </a:r>
            <a:endParaRPr lang="en-US" sz="1400">
              <a:latin typeface="Tahoma" charset="0"/>
            </a:endParaRPr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>
            <a:off x="2963863" y="250190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/>
            <a:r>
              <a:rPr lang="en-US" sz="1400" u="sng"/>
              <a:t>P3</a:t>
            </a:r>
            <a:endParaRPr lang="en-US" sz="1400"/>
          </a:p>
          <a:p>
            <a:r>
              <a:rPr lang="en-US" sz="1400"/>
              <a:t>Topic       </a:t>
            </a:r>
          </a:p>
          <a:p>
            <a:pPr lvl="1"/>
            <a:r>
              <a:rPr lang="en-US" sz="1400"/>
              <a:t>AI</a:t>
            </a:r>
          </a:p>
        </p:txBody>
      </p:sp>
      <p:sp>
        <p:nvSpPr>
          <p:cNvPr id="153614" name="AutoShape 14"/>
          <p:cNvSpPr>
            <a:spLocks noChangeArrowheads="1"/>
          </p:cNvSpPr>
          <p:nvPr/>
        </p:nvSpPr>
        <p:spPr bwMode="auto">
          <a:xfrm>
            <a:off x="2160588" y="1223963"/>
            <a:ext cx="2427287" cy="280670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53615" name="AutoShape 15"/>
          <p:cNvSpPr>
            <a:spLocks noChangeArrowheads="1"/>
          </p:cNvSpPr>
          <p:nvPr/>
        </p:nvSpPr>
        <p:spPr bwMode="auto">
          <a:xfrm>
            <a:off x="6845300" y="168275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P4</a:t>
            </a:r>
            <a:endParaRPr lang="en-US" sz="1400"/>
          </a:p>
          <a:p>
            <a:r>
              <a:rPr lang="en-US" sz="1400"/>
              <a:t>Topic       </a:t>
            </a:r>
          </a:p>
          <a:p>
            <a:r>
              <a:rPr lang="en-US" sz="1400"/>
              <a:t>  Theory</a:t>
            </a:r>
          </a:p>
        </p:txBody>
      </p:sp>
      <p:sp>
        <p:nvSpPr>
          <p:cNvPr id="153616" name="AutoShape 16"/>
          <p:cNvSpPr>
            <a:spLocks noChangeArrowheads="1"/>
          </p:cNvSpPr>
          <p:nvPr/>
        </p:nvSpPr>
        <p:spPr bwMode="auto">
          <a:xfrm>
            <a:off x="5883275" y="197485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r>
              <a:rPr lang="en-US" sz="1400">
                <a:solidFill>
                  <a:srgbClr val="00FF99"/>
                </a:solidFill>
              </a:rPr>
              <a:t>  </a:t>
            </a:r>
            <a:r>
              <a:rPr lang="en-US" sz="1400" u="sng"/>
              <a:t>P2</a:t>
            </a:r>
            <a:endParaRPr lang="en-US" sz="1400"/>
          </a:p>
          <a:p>
            <a:r>
              <a:rPr lang="en-US" sz="1400"/>
              <a:t>Topic       </a:t>
            </a:r>
          </a:p>
          <a:p>
            <a:r>
              <a:rPr lang="en-US" sz="1400"/>
              <a:t>  Theory</a:t>
            </a:r>
          </a:p>
        </p:txBody>
      </p:sp>
      <p:sp>
        <p:nvSpPr>
          <p:cNvPr id="153617" name="AutoShape 17"/>
          <p:cNvSpPr>
            <a:spLocks noChangeArrowheads="1"/>
          </p:cNvSpPr>
          <p:nvPr/>
        </p:nvSpPr>
        <p:spPr bwMode="auto">
          <a:xfrm>
            <a:off x="6521450" y="2438400"/>
            <a:ext cx="942975" cy="981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 P1</a:t>
            </a:r>
            <a:endParaRPr lang="en-US" sz="1400"/>
          </a:p>
          <a:p>
            <a:r>
              <a:rPr lang="en-US" sz="1400"/>
              <a:t>Topic       </a:t>
            </a:r>
          </a:p>
          <a:p>
            <a:r>
              <a:rPr lang="en-US" sz="1400"/>
              <a:t>  Theory</a:t>
            </a:r>
          </a:p>
        </p:txBody>
      </p:sp>
      <p:sp>
        <p:nvSpPr>
          <p:cNvPr id="153618" name="AutoShape 18"/>
          <p:cNvSpPr>
            <a:spLocks noChangeArrowheads="1"/>
          </p:cNvSpPr>
          <p:nvPr/>
        </p:nvSpPr>
        <p:spPr bwMode="auto">
          <a:xfrm>
            <a:off x="5718175" y="1420813"/>
            <a:ext cx="2651125" cy="273685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2249488" y="3546475"/>
            <a:ext cx="1797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Paper.Topic = AI</a:t>
            </a:r>
          </a:p>
        </p:txBody>
      </p:sp>
      <p:sp>
        <p:nvSpPr>
          <p:cNvPr id="153620" name="Text Box 20"/>
          <p:cNvSpPr txBox="1">
            <a:spLocks noChangeArrowheads="1"/>
          </p:cNvSpPr>
          <p:nvPr/>
        </p:nvSpPr>
        <p:spPr bwMode="auto">
          <a:xfrm>
            <a:off x="5875338" y="3690938"/>
            <a:ext cx="2330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Paper.Topic = Theory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3687763" y="1635125"/>
            <a:ext cx="4556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C1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7777163" y="3262313"/>
            <a:ext cx="4556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C2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6510338" y="4495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4760913" y="44894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4338638" y="4495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grpSp>
        <p:nvGrpSpPr>
          <p:cNvPr id="270362" name="Group 26"/>
          <p:cNvGrpSpPr>
            <a:grpSpLocks/>
          </p:cNvGrpSpPr>
          <p:nvPr/>
        </p:nvGrpSpPr>
        <p:grpSpPr bwMode="auto">
          <a:xfrm>
            <a:off x="4616450" y="4816475"/>
            <a:ext cx="1606550" cy="1093788"/>
            <a:chOff x="2908" y="3034"/>
            <a:chExt cx="1012" cy="689"/>
          </a:xfrm>
        </p:grpSpPr>
        <p:sp>
          <p:nvSpPr>
            <p:cNvPr id="153627" name="AutoShape 27"/>
            <p:cNvSpPr>
              <a:spLocks noChangeArrowheads="1"/>
            </p:cNvSpPr>
            <p:nvPr/>
          </p:nvSpPr>
          <p:spPr bwMode="auto">
            <a:xfrm>
              <a:off x="2908" y="3034"/>
              <a:ext cx="1012" cy="689"/>
            </a:xfrm>
            <a:prstGeom prst="wedgeRoundRectCallout">
              <a:avLst>
                <a:gd name="adj1" fmla="val -82907"/>
                <a:gd name="adj2" fmla="val 42889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 i="1"/>
            </a:p>
          </p:txBody>
        </p:sp>
        <p:grpSp>
          <p:nvGrpSpPr>
            <p:cNvPr id="153628" name="Group 28"/>
            <p:cNvGrpSpPr>
              <a:grpSpLocks/>
            </p:cNvGrpSpPr>
            <p:nvPr/>
          </p:nvGrpSpPr>
          <p:grpSpPr bwMode="auto">
            <a:xfrm>
              <a:off x="3059" y="3123"/>
              <a:ext cx="658" cy="508"/>
              <a:chOff x="3188" y="2875"/>
              <a:chExt cx="658" cy="508"/>
            </a:xfrm>
          </p:grpSpPr>
          <p:sp>
            <p:nvSpPr>
              <p:cNvPr id="153629" name="Rectangle 29"/>
              <p:cNvSpPr>
                <a:spLocks noChangeArrowheads="1"/>
              </p:cNvSpPr>
              <p:nvPr/>
            </p:nvSpPr>
            <p:spPr bwMode="auto">
              <a:xfrm>
                <a:off x="3188" y="2875"/>
                <a:ext cx="246" cy="23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/>
                  <a:t>C1</a:t>
                </a:r>
                <a:endParaRPr lang="en-US"/>
              </a:p>
            </p:txBody>
          </p:sp>
          <p:sp>
            <p:nvSpPr>
              <p:cNvPr id="153630" name="Rectangle 30"/>
              <p:cNvSpPr>
                <a:spLocks noChangeArrowheads="1"/>
              </p:cNvSpPr>
              <p:nvPr/>
            </p:nvSpPr>
            <p:spPr bwMode="auto">
              <a:xfrm>
                <a:off x="3600" y="2878"/>
                <a:ext cx="246" cy="23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/>
                  <a:t>C2</a:t>
                </a:r>
                <a:endParaRPr lang="en-US"/>
              </a:p>
            </p:txBody>
          </p:sp>
          <p:grpSp>
            <p:nvGrpSpPr>
              <p:cNvPr id="153631" name="Group 31"/>
              <p:cNvGrpSpPr>
                <a:grpSpLocks/>
              </p:cNvGrpSpPr>
              <p:nvPr/>
            </p:nvGrpSpPr>
            <p:grpSpPr bwMode="auto">
              <a:xfrm>
                <a:off x="3217" y="3153"/>
                <a:ext cx="242" cy="230"/>
                <a:chOff x="6377" y="3417"/>
                <a:chExt cx="242" cy="230"/>
              </a:xfrm>
            </p:grpSpPr>
            <p:sp>
              <p:nvSpPr>
                <p:cNvPr id="153636" name="Rectangle 32"/>
                <p:cNvSpPr>
                  <a:spLocks noChangeArrowheads="1"/>
                </p:cNvSpPr>
                <p:nvPr/>
              </p:nvSpPr>
              <p:spPr bwMode="auto">
                <a:xfrm>
                  <a:off x="6512" y="3417"/>
                  <a:ext cx="107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3</a:t>
                  </a:r>
                </a:p>
              </p:txBody>
            </p:sp>
            <p:sp>
              <p:nvSpPr>
                <p:cNvPr id="153637" name="Rectangle 33"/>
                <p:cNvSpPr>
                  <a:spLocks noChangeArrowheads="1"/>
                </p:cNvSpPr>
                <p:nvPr/>
              </p:nvSpPr>
              <p:spPr bwMode="auto">
                <a:xfrm>
                  <a:off x="6467" y="3417"/>
                  <a:ext cx="53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.</a:t>
                  </a:r>
                </a:p>
              </p:txBody>
            </p:sp>
            <p:sp>
              <p:nvSpPr>
                <p:cNvPr id="153638" name="Rectangle 34"/>
                <p:cNvSpPr>
                  <a:spLocks noChangeArrowheads="1"/>
                </p:cNvSpPr>
                <p:nvPr/>
              </p:nvSpPr>
              <p:spPr bwMode="auto">
                <a:xfrm>
                  <a:off x="6377" y="3417"/>
                  <a:ext cx="107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0</a:t>
                  </a:r>
                </a:p>
              </p:txBody>
            </p:sp>
          </p:grpSp>
          <p:grpSp>
            <p:nvGrpSpPr>
              <p:cNvPr id="153632" name="Group 35"/>
              <p:cNvGrpSpPr>
                <a:grpSpLocks/>
              </p:cNvGrpSpPr>
              <p:nvPr/>
            </p:nvGrpSpPr>
            <p:grpSpPr bwMode="auto">
              <a:xfrm>
                <a:off x="3597" y="3153"/>
                <a:ext cx="242" cy="230"/>
                <a:chOff x="6377" y="3417"/>
                <a:chExt cx="242" cy="230"/>
              </a:xfrm>
            </p:grpSpPr>
            <p:sp>
              <p:nvSpPr>
                <p:cNvPr id="153633" name="Rectangle 36"/>
                <p:cNvSpPr>
                  <a:spLocks noChangeArrowheads="1"/>
                </p:cNvSpPr>
                <p:nvPr/>
              </p:nvSpPr>
              <p:spPr bwMode="auto">
                <a:xfrm>
                  <a:off x="6512" y="3417"/>
                  <a:ext cx="107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7</a:t>
                  </a:r>
                </a:p>
              </p:txBody>
            </p:sp>
            <p:sp>
              <p:nvSpPr>
                <p:cNvPr id="153634" name="Rectangle 37"/>
                <p:cNvSpPr>
                  <a:spLocks noChangeArrowheads="1"/>
                </p:cNvSpPr>
                <p:nvPr/>
              </p:nvSpPr>
              <p:spPr bwMode="auto">
                <a:xfrm>
                  <a:off x="6467" y="3417"/>
                  <a:ext cx="53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.</a:t>
                  </a:r>
                </a:p>
              </p:txBody>
            </p:sp>
            <p:sp>
              <p:nvSpPr>
                <p:cNvPr id="153635" name="Rectangle 38"/>
                <p:cNvSpPr>
                  <a:spLocks noChangeArrowheads="1"/>
                </p:cNvSpPr>
                <p:nvPr/>
              </p:nvSpPr>
              <p:spPr bwMode="auto">
                <a:xfrm>
                  <a:off x="6377" y="3417"/>
                  <a:ext cx="107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0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687638" y="4705350"/>
            <a:ext cx="1776412" cy="1484313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778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Reference Uncertainty Example</a:t>
            </a:r>
          </a:p>
        </p:txBody>
      </p:sp>
      <p:sp>
        <p:nvSpPr>
          <p:cNvPr id="154628" name="AutoShape 4"/>
          <p:cNvSpPr>
            <a:spLocks noChangeAspect="1" noChangeArrowheads="1"/>
          </p:cNvSpPr>
          <p:nvPr/>
        </p:nvSpPr>
        <p:spPr bwMode="auto">
          <a:xfrm>
            <a:off x="269875" y="1341438"/>
            <a:ext cx="835025" cy="1184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P5</a:t>
            </a:r>
            <a:endParaRPr lang="en-US" sz="1400"/>
          </a:p>
          <a:p>
            <a:pPr algn="l"/>
            <a:r>
              <a:rPr lang="en-US" sz="1400"/>
              <a:t>Topic     </a:t>
            </a:r>
          </a:p>
          <a:p>
            <a:pPr lvl="1" algn="l"/>
            <a:r>
              <a:rPr lang="en-US" sz="1400" b="0"/>
              <a:t>AI</a:t>
            </a:r>
          </a:p>
          <a:p>
            <a:pPr algn="l"/>
            <a:endParaRPr lang="en-US" sz="1400" b="0">
              <a:latin typeface="Tahoma" charset="0"/>
            </a:endParaRPr>
          </a:p>
        </p:txBody>
      </p:sp>
      <p:sp>
        <p:nvSpPr>
          <p:cNvPr id="154629" name="AutoShape 5"/>
          <p:cNvSpPr>
            <a:spLocks noChangeAspect="1" noChangeArrowheads="1"/>
          </p:cNvSpPr>
          <p:nvPr/>
        </p:nvSpPr>
        <p:spPr bwMode="auto">
          <a:xfrm>
            <a:off x="350838" y="1404938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P4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lvl="1" algn="l"/>
            <a:r>
              <a:rPr lang="en-US" sz="1400" b="0"/>
              <a:t>AI</a:t>
            </a:r>
          </a:p>
          <a:p>
            <a:pPr algn="l"/>
            <a:endParaRPr lang="en-US" sz="1400" b="0"/>
          </a:p>
        </p:txBody>
      </p:sp>
      <p:sp>
        <p:nvSpPr>
          <p:cNvPr id="154630" name="AutoShape 6"/>
          <p:cNvSpPr>
            <a:spLocks noChangeAspect="1" noChangeArrowheads="1"/>
          </p:cNvSpPr>
          <p:nvPr/>
        </p:nvSpPr>
        <p:spPr bwMode="auto">
          <a:xfrm>
            <a:off x="419100" y="1485900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P3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lvl="1" algn="l"/>
            <a:r>
              <a:rPr lang="en-US" sz="1400" b="0"/>
              <a:t>AI</a:t>
            </a:r>
          </a:p>
          <a:p>
            <a:pPr algn="l"/>
            <a:endParaRPr lang="en-US" sz="1400" b="0"/>
          </a:p>
        </p:txBody>
      </p:sp>
      <p:sp>
        <p:nvSpPr>
          <p:cNvPr id="154631" name="AutoShape 7"/>
          <p:cNvSpPr>
            <a:spLocks noChangeAspect="1" noChangeArrowheads="1"/>
          </p:cNvSpPr>
          <p:nvPr/>
        </p:nvSpPr>
        <p:spPr bwMode="auto">
          <a:xfrm>
            <a:off x="495300" y="1568450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M2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lvl="1" algn="l"/>
            <a:r>
              <a:rPr lang="en-US" sz="1400" b="0"/>
              <a:t>AI</a:t>
            </a:r>
          </a:p>
          <a:p>
            <a:pPr algn="l"/>
            <a:endParaRPr lang="en-US" sz="1400" b="0"/>
          </a:p>
        </p:txBody>
      </p:sp>
      <p:sp>
        <p:nvSpPr>
          <p:cNvPr id="154632" name="AutoShape 8"/>
          <p:cNvSpPr>
            <a:spLocks noChangeAspect="1" noChangeArrowheads="1"/>
          </p:cNvSpPr>
          <p:nvPr/>
        </p:nvSpPr>
        <p:spPr bwMode="auto">
          <a:xfrm>
            <a:off x="566738" y="1770063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 </a:t>
            </a:r>
            <a:r>
              <a:rPr lang="en-US" sz="1400" u="sng"/>
              <a:t>P1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algn="l"/>
            <a:r>
              <a:rPr lang="en-US" sz="1400"/>
              <a:t>  </a:t>
            </a:r>
            <a:r>
              <a:rPr lang="en-US" sz="1400" b="0"/>
              <a:t>Theory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687638" y="4799013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2849563" y="5227638"/>
            <a:ext cx="1055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Citing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2849563" y="5622925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Cited</a:t>
            </a:r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>
            <a:off x="2649538" y="1622425"/>
            <a:ext cx="835025" cy="96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   </a:t>
            </a:r>
            <a:r>
              <a:rPr lang="en-US" sz="1400" u="sng"/>
              <a:t>P5</a:t>
            </a:r>
            <a:endParaRPr lang="en-US" sz="1400"/>
          </a:p>
          <a:p>
            <a:pPr algn="l"/>
            <a:r>
              <a:rPr lang="en-US" sz="1400"/>
              <a:t>Topic     </a:t>
            </a:r>
          </a:p>
          <a:p>
            <a:pPr algn="l"/>
            <a:r>
              <a:rPr lang="en-US" sz="1400"/>
              <a:t>    </a:t>
            </a:r>
            <a:r>
              <a:rPr lang="en-US" sz="1400" b="0"/>
              <a:t>AI</a:t>
            </a:r>
            <a:endParaRPr lang="en-US" sz="1400" b="0">
              <a:latin typeface="Tahoma" charset="0"/>
            </a:endParaRPr>
          </a:p>
        </p:txBody>
      </p:sp>
      <p:sp>
        <p:nvSpPr>
          <p:cNvPr id="154637" name="AutoShape 13"/>
          <p:cNvSpPr>
            <a:spLocks noChangeArrowheads="1"/>
          </p:cNvSpPr>
          <p:nvPr/>
        </p:nvSpPr>
        <p:spPr bwMode="auto">
          <a:xfrm>
            <a:off x="2963863" y="250190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P3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lvl="1" algn="l"/>
            <a:r>
              <a:rPr lang="en-US" sz="1400" b="0"/>
              <a:t>AI</a:t>
            </a:r>
          </a:p>
        </p:txBody>
      </p:sp>
      <p:sp>
        <p:nvSpPr>
          <p:cNvPr id="154638" name="AutoShape 14"/>
          <p:cNvSpPr>
            <a:spLocks noChangeArrowheads="1"/>
          </p:cNvSpPr>
          <p:nvPr/>
        </p:nvSpPr>
        <p:spPr bwMode="auto">
          <a:xfrm>
            <a:off x="2160588" y="1223963"/>
            <a:ext cx="2427287" cy="280670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54639" name="AutoShape 15"/>
          <p:cNvSpPr>
            <a:spLocks noChangeArrowheads="1"/>
          </p:cNvSpPr>
          <p:nvPr/>
        </p:nvSpPr>
        <p:spPr bwMode="auto">
          <a:xfrm>
            <a:off x="6845300" y="168275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P4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algn="l"/>
            <a:r>
              <a:rPr lang="en-US" sz="1400"/>
              <a:t>  </a:t>
            </a:r>
            <a:r>
              <a:rPr lang="en-US" sz="1400" b="0"/>
              <a:t>Theory</a:t>
            </a:r>
          </a:p>
        </p:txBody>
      </p:sp>
      <p:sp>
        <p:nvSpPr>
          <p:cNvPr id="154640" name="AutoShape 16"/>
          <p:cNvSpPr>
            <a:spLocks noChangeArrowheads="1"/>
          </p:cNvSpPr>
          <p:nvPr/>
        </p:nvSpPr>
        <p:spPr bwMode="auto">
          <a:xfrm>
            <a:off x="5883275" y="197485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 </a:t>
            </a:r>
            <a:r>
              <a:rPr lang="en-US" sz="1400" u="sng"/>
              <a:t>P2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algn="l"/>
            <a:r>
              <a:rPr lang="en-US" sz="1400"/>
              <a:t>  </a:t>
            </a:r>
            <a:r>
              <a:rPr lang="en-US" sz="1400" b="0"/>
              <a:t>Theory</a:t>
            </a:r>
          </a:p>
        </p:txBody>
      </p:sp>
      <p:sp>
        <p:nvSpPr>
          <p:cNvPr id="154641" name="AutoShape 17"/>
          <p:cNvSpPr>
            <a:spLocks noChangeArrowheads="1"/>
          </p:cNvSpPr>
          <p:nvPr/>
        </p:nvSpPr>
        <p:spPr bwMode="auto">
          <a:xfrm>
            <a:off x="6521450" y="2438400"/>
            <a:ext cx="942975" cy="981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 P1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algn="l"/>
            <a:r>
              <a:rPr lang="en-US" sz="1400"/>
              <a:t>  </a:t>
            </a:r>
            <a:r>
              <a:rPr lang="en-US" sz="1400" b="0"/>
              <a:t>Theory</a:t>
            </a:r>
          </a:p>
        </p:txBody>
      </p:sp>
      <p:sp>
        <p:nvSpPr>
          <p:cNvPr id="154642" name="AutoShape 18"/>
          <p:cNvSpPr>
            <a:spLocks noChangeArrowheads="1"/>
          </p:cNvSpPr>
          <p:nvPr/>
        </p:nvSpPr>
        <p:spPr bwMode="auto">
          <a:xfrm>
            <a:off x="5718175" y="1420813"/>
            <a:ext cx="2651125" cy="273685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2249488" y="3546475"/>
            <a:ext cx="1797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chemeClr val="tx2"/>
                </a:solidFill>
              </a:rPr>
              <a:t>Paper.Topic = AI</a:t>
            </a:r>
          </a:p>
        </p:txBody>
      </p:sp>
      <p:sp>
        <p:nvSpPr>
          <p:cNvPr id="154644" name="Text Box 20"/>
          <p:cNvSpPr txBox="1">
            <a:spLocks noChangeArrowheads="1"/>
          </p:cNvSpPr>
          <p:nvPr/>
        </p:nvSpPr>
        <p:spPr bwMode="auto">
          <a:xfrm>
            <a:off x="5875338" y="3690938"/>
            <a:ext cx="2330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chemeClr val="tx2"/>
                </a:solidFill>
              </a:rPr>
              <a:t>Paper.Topic = Theory</a:t>
            </a:r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3687763" y="1635125"/>
            <a:ext cx="434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>
                <a:solidFill>
                  <a:schemeClr val="tx2"/>
                </a:solidFill>
              </a:rPr>
              <a:t>P1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7777163" y="326231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>
                <a:solidFill>
                  <a:schemeClr val="tx2"/>
                </a:solidFill>
              </a:rPr>
              <a:t>P2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6510338" y="4495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de-DE"/>
          </a:p>
        </p:txBody>
      </p:sp>
      <p:sp>
        <p:nvSpPr>
          <p:cNvPr id="154648" name="Rectangle 24"/>
          <p:cNvSpPr>
            <a:spLocks noChangeArrowheads="1"/>
          </p:cNvSpPr>
          <p:nvPr/>
        </p:nvSpPr>
        <p:spPr bwMode="auto">
          <a:xfrm>
            <a:off x="4760913" y="44894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de-DE"/>
          </a:p>
        </p:txBody>
      </p:sp>
      <p:sp>
        <p:nvSpPr>
          <p:cNvPr id="154649" name="Rectangle 25"/>
          <p:cNvSpPr>
            <a:spLocks noChangeArrowheads="1"/>
          </p:cNvSpPr>
          <p:nvPr/>
        </p:nvSpPr>
        <p:spPr bwMode="auto">
          <a:xfrm>
            <a:off x="4338638" y="4495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de-DE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82563" y="4006850"/>
            <a:ext cx="1946275" cy="1447800"/>
            <a:chOff x="115" y="2524"/>
            <a:chExt cx="1226" cy="912"/>
          </a:xfrm>
        </p:grpSpPr>
        <p:sp>
          <p:nvSpPr>
            <p:cNvPr id="154694" name="Rectangle 27"/>
            <p:cNvSpPr>
              <a:spLocks noChangeArrowheads="1"/>
            </p:cNvSpPr>
            <p:nvPr/>
          </p:nvSpPr>
          <p:spPr bwMode="auto">
            <a:xfrm>
              <a:off x="115" y="2524"/>
              <a:ext cx="1226" cy="90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FF99"/>
                </a:solidFill>
              </a:endParaRPr>
            </a:p>
          </p:txBody>
        </p:sp>
        <p:sp>
          <p:nvSpPr>
            <p:cNvPr id="154695" name="Text Box 28"/>
            <p:cNvSpPr txBox="1">
              <a:spLocks noChangeArrowheads="1"/>
            </p:cNvSpPr>
            <p:nvPr/>
          </p:nvSpPr>
          <p:spPr bwMode="auto">
            <a:xfrm>
              <a:off x="115" y="2623"/>
              <a:ext cx="11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i="1">
                  <a:solidFill>
                    <a:srgbClr val="990099"/>
                  </a:solidFill>
                  <a:latin typeface="Tahoma" charset="0"/>
                </a:rPr>
                <a:t>Paper</a:t>
              </a:r>
            </a:p>
          </p:txBody>
        </p:sp>
        <p:sp>
          <p:nvSpPr>
            <p:cNvPr id="154696" name="Text Box 29"/>
            <p:cNvSpPr txBox="1">
              <a:spLocks noChangeArrowheads="1"/>
            </p:cNvSpPr>
            <p:nvPr/>
          </p:nvSpPr>
          <p:spPr bwMode="auto">
            <a:xfrm>
              <a:off x="180" y="2885"/>
              <a:ext cx="6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Topic</a:t>
              </a:r>
            </a:p>
          </p:txBody>
        </p:sp>
        <p:sp>
          <p:nvSpPr>
            <p:cNvPr id="154697" name="Text Box 30"/>
            <p:cNvSpPr txBox="1">
              <a:spLocks noChangeArrowheads="1"/>
            </p:cNvSpPr>
            <p:nvPr/>
          </p:nvSpPr>
          <p:spPr bwMode="auto">
            <a:xfrm>
              <a:off x="180" y="3148"/>
              <a:ext cx="7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Words</a:t>
              </a:r>
            </a:p>
          </p:txBody>
        </p:sp>
      </p:grpSp>
      <p:cxnSp>
        <p:nvCxnSpPr>
          <p:cNvPr id="1614879" name="AutoShape 31"/>
          <p:cNvCxnSpPr>
            <a:cxnSpLocks noChangeShapeType="1"/>
            <a:endCxn id="154635" idx="1"/>
          </p:cNvCxnSpPr>
          <p:nvPr/>
        </p:nvCxnSpPr>
        <p:spPr bwMode="auto">
          <a:xfrm>
            <a:off x="1227138" y="4857750"/>
            <a:ext cx="1622425" cy="9953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16450" y="4816475"/>
            <a:ext cx="1606550" cy="1093788"/>
            <a:chOff x="2908" y="3034"/>
            <a:chExt cx="1012" cy="689"/>
          </a:xfrm>
        </p:grpSpPr>
        <p:sp>
          <p:nvSpPr>
            <p:cNvPr id="154682" name="AutoShape 33"/>
            <p:cNvSpPr>
              <a:spLocks noChangeArrowheads="1"/>
            </p:cNvSpPr>
            <p:nvPr/>
          </p:nvSpPr>
          <p:spPr bwMode="auto">
            <a:xfrm>
              <a:off x="2908" y="3034"/>
              <a:ext cx="1012" cy="689"/>
            </a:xfrm>
            <a:prstGeom prst="wedgeRoundRectCallout">
              <a:avLst>
                <a:gd name="adj1" fmla="val -82907"/>
                <a:gd name="adj2" fmla="val 42889"/>
                <a:gd name="adj3" fmla="val 1666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2000" b="0" i="1">
                <a:solidFill>
                  <a:schemeClr val="bg1"/>
                </a:solidFill>
                <a:latin typeface="Tahoma" charset="0"/>
              </a:endParaRPr>
            </a:p>
          </p:txBody>
        </p:sp>
        <p:grpSp>
          <p:nvGrpSpPr>
            <p:cNvPr id="154683" name="Group 34"/>
            <p:cNvGrpSpPr>
              <a:grpSpLocks/>
            </p:cNvGrpSpPr>
            <p:nvPr/>
          </p:nvGrpSpPr>
          <p:grpSpPr bwMode="auto">
            <a:xfrm>
              <a:off x="3059" y="3123"/>
              <a:ext cx="640" cy="508"/>
              <a:chOff x="3188" y="2875"/>
              <a:chExt cx="640" cy="508"/>
            </a:xfrm>
          </p:grpSpPr>
          <p:sp>
            <p:nvSpPr>
              <p:cNvPr id="154684" name="Rectangle 35"/>
              <p:cNvSpPr>
                <a:spLocks noChangeArrowheads="1"/>
              </p:cNvSpPr>
              <p:nvPr/>
            </p:nvSpPr>
            <p:spPr bwMode="auto">
              <a:xfrm>
                <a:off x="3188" y="2875"/>
                <a:ext cx="21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i="1">
                    <a:solidFill>
                      <a:schemeClr val="bg1"/>
                    </a:solidFill>
                    <a:latin typeface="Times New Roman" charset="0"/>
                  </a:rPr>
                  <a:t>P1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685" name="Rectangle 36"/>
              <p:cNvSpPr>
                <a:spLocks noChangeArrowheads="1"/>
              </p:cNvSpPr>
              <p:nvPr/>
            </p:nvSpPr>
            <p:spPr bwMode="auto">
              <a:xfrm>
                <a:off x="3600" y="2878"/>
                <a:ext cx="21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i="1">
                    <a:solidFill>
                      <a:schemeClr val="bg1"/>
                    </a:solidFill>
                    <a:latin typeface="Times New Roman" charset="0"/>
                  </a:rPr>
                  <a:t>P2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4686" name="Group 37"/>
              <p:cNvGrpSpPr>
                <a:grpSpLocks/>
              </p:cNvGrpSpPr>
              <p:nvPr/>
            </p:nvGrpSpPr>
            <p:grpSpPr bwMode="auto">
              <a:xfrm>
                <a:off x="3217" y="3153"/>
                <a:ext cx="231" cy="230"/>
                <a:chOff x="6377" y="3417"/>
                <a:chExt cx="231" cy="230"/>
              </a:xfrm>
            </p:grpSpPr>
            <p:sp>
              <p:nvSpPr>
                <p:cNvPr id="154691" name="Rectangle 38"/>
                <p:cNvSpPr>
                  <a:spLocks noChangeArrowheads="1"/>
                </p:cNvSpPr>
                <p:nvPr/>
              </p:nvSpPr>
              <p:spPr bwMode="auto">
                <a:xfrm>
                  <a:off x="6512" y="3417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3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692" name="Rectangle 39"/>
                <p:cNvSpPr>
                  <a:spLocks noChangeArrowheads="1"/>
                </p:cNvSpPr>
                <p:nvPr/>
              </p:nvSpPr>
              <p:spPr bwMode="auto">
                <a:xfrm>
                  <a:off x="6467" y="3417"/>
                  <a:ext cx="48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.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693" name="Rectangle 40"/>
                <p:cNvSpPr>
                  <a:spLocks noChangeArrowheads="1"/>
                </p:cNvSpPr>
                <p:nvPr/>
              </p:nvSpPr>
              <p:spPr bwMode="auto">
                <a:xfrm>
                  <a:off x="6377" y="3417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0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4687" name="Group 41"/>
              <p:cNvGrpSpPr>
                <a:grpSpLocks/>
              </p:cNvGrpSpPr>
              <p:nvPr/>
            </p:nvGrpSpPr>
            <p:grpSpPr bwMode="auto">
              <a:xfrm>
                <a:off x="3597" y="3153"/>
                <a:ext cx="231" cy="230"/>
                <a:chOff x="6377" y="3417"/>
                <a:chExt cx="231" cy="230"/>
              </a:xfrm>
            </p:grpSpPr>
            <p:sp>
              <p:nvSpPr>
                <p:cNvPr id="154688" name="Rectangle 42"/>
                <p:cNvSpPr>
                  <a:spLocks noChangeArrowheads="1"/>
                </p:cNvSpPr>
                <p:nvPr/>
              </p:nvSpPr>
              <p:spPr bwMode="auto">
                <a:xfrm>
                  <a:off x="6512" y="3417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7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689" name="Rectangle 43"/>
                <p:cNvSpPr>
                  <a:spLocks noChangeArrowheads="1"/>
                </p:cNvSpPr>
                <p:nvPr/>
              </p:nvSpPr>
              <p:spPr bwMode="auto">
                <a:xfrm>
                  <a:off x="6467" y="3417"/>
                  <a:ext cx="48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.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690" name="Rectangle 44"/>
                <p:cNvSpPr>
                  <a:spLocks noChangeArrowheads="1"/>
                </p:cNvSpPr>
                <p:nvPr/>
              </p:nvSpPr>
              <p:spPr bwMode="auto">
                <a:xfrm>
                  <a:off x="6377" y="3417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0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378325" y="4641850"/>
            <a:ext cx="2657475" cy="1449388"/>
            <a:chOff x="2868" y="2917"/>
            <a:chExt cx="1674" cy="913"/>
          </a:xfrm>
        </p:grpSpPr>
        <p:sp>
          <p:nvSpPr>
            <p:cNvPr id="154655" name="AutoShape 46"/>
            <p:cNvSpPr>
              <a:spLocks noChangeArrowheads="1"/>
            </p:cNvSpPr>
            <p:nvPr/>
          </p:nvSpPr>
          <p:spPr bwMode="auto">
            <a:xfrm>
              <a:off x="2868" y="2917"/>
              <a:ext cx="1674" cy="913"/>
            </a:xfrm>
            <a:prstGeom prst="wedgeRoundRectCallout">
              <a:avLst>
                <a:gd name="adj1" fmla="val -67384"/>
                <a:gd name="adj2" fmla="val 32912"/>
                <a:gd name="adj3" fmla="val 1666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2000" b="0" i="1">
                <a:solidFill>
                  <a:schemeClr val="bg1"/>
                </a:solidFill>
                <a:latin typeface="Tahoma" charset="0"/>
              </a:endParaRPr>
            </a:p>
          </p:txBody>
        </p:sp>
        <p:grpSp>
          <p:nvGrpSpPr>
            <p:cNvPr id="154656" name="Group 47"/>
            <p:cNvGrpSpPr>
              <a:grpSpLocks/>
            </p:cNvGrpSpPr>
            <p:nvPr/>
          </p:nvGrpSpPr>
          <p:grpSpPr bwMode="auto">
            <a:xfrm>
              <a:off x="2901" y="2969"/>
              <a:ext cx="1639" cy="808"/>
              <a:chOff x="2901" y="2969"/>
              <a:chExt cx="1639" cy="808"/>
            </a:xfrm>
          </p:grpSpPr>
          <p:sp>
            <p:nvSpPr>
              <p:cNvPr id="154657" name="Rectangle 48"/>
              <p:cNvSpPr>
                <a:spLocks noChangeArrowheads="1"/>
              </p:cNvSpPr>
              <p:nvPr/>
            </p:nvSpPr>
            <p:spPr bwMode="auto">
              <a:xfrm>
                <a:off x="3805" y="2969"/>
                <a:ext cx="213" cy="2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i="1">
                    <a:solidFill>
                      <a:schemeClr val="bg1"/>
                    </a:solidFill>
                    <a:latin typeface="Times New Roman" charset="0"/>
                  </a:rPr>
                  <a:t>P1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658" name="Rectangle 49"/>
              <p:cNvSpPr>
                <a:spLocks noChangeArrowheads="1"/>
              </p:cNvSpPr>
              <p:nvPr/>
            </p:nvSpPr>
            <p:spPr bwMode="auto">
              <a:xfrm>
                <a:off x="4217" y="2972"/>
                <a:ext cx="213" cy="2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i="1">
                    <a:solidFill>
                      <a:schemeClr val="bg1"/>
                    </a:solidFill>
                    <a:latin typeface="Times New Roman" charset="0"/>
                  </a:rPr>
                  <a:t>P2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4659" name="Group 50"/>
              <p:cNvGrpSpPr>
                <a:grpSpLocks/>
              </p:cNvGrpSpPr>
              <p:nvPr/>
            </p:nvGrpSpPr>
            <p:grpSpPr bwMode="auto">
              <a:xfrm>
                <a:off x="3834" y="3240"/>
                <a:ext cx="611" cy="230"/>
                <a:chOff x="3732" y="3399"/>
                <a:chExt cx="611" cy="230"/>
              </a:xfrm>
            </p:grpSpPr>
            <p:grpSp>
              <p:nvGrpSpPr>
                <p:cNvPr id="154674" name="Group 51"/>
                <p:cNvGrpSpPr>
                  <a:grpSpLocks/>
                </p:cNvGrpSpPr>
                <p:nvPr/>
              </p:nvGrpSpPr>
              <p:grpSpPr bwMode="auto">
                <a:xfrm>
                  <a:off x="3732" y="3399"/>
                  <a:ext cx="231" cy="230"/>
                  <a:chOff x="6377" y="3417"/>
                  <a:chExt cx="231" cy="230"/>
                </a:xfrm>
              </p:grpSpPr>
              <p:sp>
                <p:nvSpPr>
                  <p:cNvPr id="1546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6512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68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6467" y="3417"/>
                    <a:ext cx="48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.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68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6377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4675" name="Group 55"/>
                <p:cNvGrpSpPr>
                  <a:grpSpLocks/>
                </p:cNvGrpSpPr>
                <p:nvPr/>
              </p:nvGrpSpPr>
              <p:grpSpPr bwMode="auto">
                <a:xfrm>
                  <a:off x="4112" y="3399"/>
                  <a:ext cx="231" cy="230"/>
                  <a:chOff x="6377" y="3417"/>
                  <a:chExt cx="231" cy="230"/>
                </a:xfrm>
              </p:grpSpPr>
              <p:sp>
                <p:nvSpPr>
                  <p:cNvPr id="15467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6512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9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67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6467" y="3417"/>
                    <a:ext cx="48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.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67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6377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54660" name="Text Box 59"/>
              <p:cNvSpPr txBox="1">
                <a:spLocks noChangeArrowheads="1"/>
              </p:cNvSpPr>
              <p:nvPr/>
            </p:nvSpPr>
            <p:spPr bwMode="auto">
              <a:xfrm>
                <a:off x="2901" y="2995"/>
                <a:ext cx="913" cy="1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000" i="1">
                    <a:solidFill>
                      <a:schemeClr val="bg1"/>
                    </a:solidFill>
                  </a:rPr>
                  <a:t>Cited.Topic</a:t>
                </a:r>
              </a:p>
            </p:txBody>
          </p:sp>
          <p:sp>
            <p:nvSpPr>
              <p:cNvPr id="154661" name="Line 60"/>
              <p:cNvSpPr>
                <a:spLocks noChangeShapeType="1"/>
              </p:cNvSpPr>
              <p:nvPr/>
            </p:nvSpPr>
            <p:spPr bwMode="auto">
              <a:xfrm>
                <a:off x="2956" y="3209"/>
                <a:ext cx="1479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54662" name="Line 61"/>
              <p:cNvSpPr>
                <a:spLocks noChangeShapeType="1"/>
              </p:cNvSpPr>
              <p:nvPr/>
            </p:nvSpPr>
            <p:spPr bwMode="auto">
              <a:xfrm>
                <a:off x="3696" y="3209"/>
                <a:ext cx="0" cy="56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54663" name="Group 62"/>
              <p:cNvGrpSpPr>
                <a:grpSpLocks/>
              </p:cNvGrpSpPr>
              <p:nvPr/>
            </p:nvGrpSpPr>
            <p:grpSpPr bwMode="auto">
              <a:xfrm>
                <a:off x="3833" y="3478"/>
                <a:ext cx="707" cy="230"/>
                <a:chOff x="3732" y="3399"/>
                <a:chExt cx="707" cy="230"/>
              </a:xfrm>
            </p:grpSpPr>
            <p:grpSp>
              <p:nvGrpSpPr>
                <p:cNvPr id="154666" name="Group 63"/>
                <p:cNvGrpSpPr>
                  <a:grpSpLocks/>
                </p:cNvGrpSpPr>
                <p:nvPr/>
              </p:nvGrpSpPr>
              <p:grpSpPr bwMode="auto">
                <a:xfrm>
                  <a:off x="3732" y="3399"/>
                  <a:ext cx="327" cy="230"/>
                  <a:chOff x="6377" y="3417"/>
                  <a:chExt cx="327" cy="230"/>
                </a:xfrm>
              </p:grpSpPr>
              <p:sp>
                <p:nvSpPr>
                  <p:cNvPr id="15467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6512" y="3417"/>
                    <a:ext cx="192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99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67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6467" y="3417"/>
                    <a:ext cx="48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.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673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377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4667" name="Group 67"/>
                <p:cNvGrpSpPr>
                  <a:grpSpLocks/>
                </p:cNvGrpSpPr>
                <p:nvPr/>
              </p:nvGrpSpPr>
              <p:grpSpPr bwMode="auto">
                <a:xfrm>
                  <a:off x="4112" y="3399"/>
                  <a:ext cx="327" cy="230"/>
                  <a:chOff x="6377" y="3417"/>
                  <a:chExt cx="327" cy="230"/>
                </a:xfrm>
              </p:grpSpPr>
              <p:sp>
                <p:nvSpPr>
                  <p:cNvPr id="15466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6512" y="3417"/>
                    <a:ext cx="192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66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6467" y="3417"/>
                    <a:ext cx="48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.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67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6377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54664" name="Text Box 71"/>
              <p:cNvSpPr txBox="1">
                <a:spLocks noChangeArrowheads="1"/>
              </p:cNvSpPr>
              <p:nvPr/>
            </p:nvSpPr>
            <p:spPr bwMode="auto">
              <a:xfrm>
                <a:off x="2956" y="3268"/>
                <a:ext cx="600" cy="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i="1">
                    <a:solidFill>
                      <a:schemeClr val="bg1"/>
                    </a:solidFill>
                  </a:rPr>
                  <a:t>   Theory</a:t>
                </a:r>
              </a:p>
            </p:txBody>
          </p:sp>
          <p:sp>
            <p:nvSpPr>
              <p:cNvPr id="154665" name="Text Box 72"/>
              <p:cNvSpPr txBox="1">
                <a:spLocks noChangeArrowheads="1"/>
              </p:cNvSpPr>
              <p:nvPr/>
            </p:nvSpPr>
            <p:spPr bwMode="auto">
              <a:xfrm>
                <a:off x="2906" y="3535"/>
                <a:ext cx="464" cy="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i="1">
                    <a:solidFill>
                      <a:schemeClr val="bg1"/>
                    </a:solidFill>
                  </a:rPr>
                  <a:t>        AI</a:t>
                </a:r>
              </a:p>
            </p:txBody>
          </p:sp>
        </p:grpSp>
      </p:grpSp>
      <p:cxnSp>
        <p:nvCxnSpPr>
          <p:cNvPr id="154654" name="AutoShape 16"/>
          <p:cNvCxnSpPr>
            <a:cxnSpLocks noChangeShapeType="1"/>
          </p:cNvCxnSpPr>
          <p:nvPr/>
        </p:nvCxnSpPr>
        <p:spPr bwMode="auto">
          <a:xfrm rot="10800000">
            <a:off x="2124075" y="4418013"/>
            <a:ext cx="565150" cy="10001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1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Introduce Selector RVs</a:t>
            </a:r>
          </a:p>
        </p:txBody>
      </p:sp>
      <p:sp>
        <p:nvSpPr>
          <p:cNvPr id="201731" name="Oval 3"/>
          <p:cNvSpPr>
            <a:spLocks noChangeArrowheads="1"/>
          </p:cNvSpPr>
          <p:nvPr/>
        </p:nvSpPr>
        <p:spPr bwMode="auto">
          <a:xfrm>
            <a:off x="3314700" y="2209800"/>
            <a:ext cx="19812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Cites1.Cited</a:t>
            </a:r>
          </a:p>
        </p:txBody>
      </p:sp>
      <p:sp>
        <p:nvSpPr>
          <p:cNvPr id="201732" name="Oval 4"/>
          <p:cNvSpPr>
            <a:spLocks noChangeArrowheads="1"/>
          </p:cNvSpPr>
          <p:nvPr/>
        </p:nvSpPr>
        <p:spPr bwMode="auto">
          <a:xfrm>
            <a:off x="3124200" y="1295400"/>
            <a:ext cx="23622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Cites1.Selector</a:t>
            </a:r>
          </a:p>
        </p:txBody>
      </p:sp>
      <p:cxnSp>
        <p:nvCxnSpPr>
          <p:cNvPr id="155653" name="AutoShape 5"/>
          <p:cNvCxnSpPr>
            <a:cxnSpLocks noChangeShapeType="1"/>
            <a:stCxn id="201732" idx="4"/>
            <a:endCxn id="201731" idx="0"/>
          </p:cNvCxnSpPr>
          <p:nvPr/>
        </p:nvCxnSpPr>
        <p:spPr bwMode="auto">
          <a:xfrm>
            <a:off x="4305300" y="1843088"/>
            <a:ext cx="0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54" name="AutoShape 6"/>
          <p:cNvCxnSpPr>
            <a:cxnSpLocks noChangeShapeType="1"/>
            <a:stCxn id="201740" idx="2"/>
            <a:endCxn id="201731" idx="6"/>
          </p:cNvCxnSpPr>
          <p:nvPr/>
        </p:nvCxnSpPr>
        <p:spPr bwMode="auto">
          <a:xfrm flipH="1">
            <a:off x="5310188" y="2305050"/>
            <a:ext cx="1304925" cy="171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55" name="AutoShape 7"/>
          <p:cNvCxnSpPr>
            <a:cxnSpLocks noChangeShapeType="1"/>
            <a:stCxn id="201743" idx="2"/>
            <a:endCxn id="201731" idx="6"/>
          </p:cNvCxnSpPr>
          <p:nvPr/>
        </p:nvCxnSpPr>
        <p:spPr bwMode="auto">
          <a:xfrm flipH="1" flipV="1">
            <a:off x="5310188" y="2476500"/>
            <a:ext cx="1304925" cy="2628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736" name="Oval 8"/>
          <p:cNvSpPr>
            <a:spLocks noChangeArrowheads="1"/>
          </p:cNvSpPr>
          <p:nvPr/>
        </p:nvSpPr>
        <p:spPr bwMode="auto">
          <a:xfrm>
            <a:off x="762000" y="297180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P1.Topic</a:t>
            </a:r>
          </a:p>
        </p:txBody>
      </p:sp>
      <p:cxnSp>
        <p:nvCxnSpPr>
          <p:cNvPr id="155657" name="AutoShape 9"/>
          <p:cNvCxnSpPr>
            <a:cxnSpLocks noChangeShapeType="1"/>
            <a:stCxn id="201736" idx="7"/>
            <a:endCxn id="201732" idx="3"/>
          </p:cNvCxnSpPr>
          <p:nvPr/>
        </p:nvCxnSpPr>
        <p:spPr bwMode="auto">
          <a:xfrm flipV="1">
            <a:off x="2192338" y="1765300"/>
            <a:ext cx="1277937" cy="12588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58" name="AutoShape 10"/>
          <p:cNvCxnSpPr>
            <a:cxnSpLocks noChangeShapeType="1"/>
            <a:stCxn id="201742" idx="2"/>
            <a:endCxn id="201731" idx="6"/>
          </p:cNvCxnSpPr>
          <p:nvPr/>
        </p:nvCxnSpPr>
        <p:spPr bwMode="auto">
          <a:xfrm flipH="1" flipV="1">
            <a:off x="5310188" y="2476500"/>
            <a:ext cx="1304925" cy="1695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739" name="Oval 11"/>
          <p:cNvSpPr>
            <a:spLocks noChangeArrowheads="1"/>
          </p:cNvSpPr>
          <p:nvPr/>
        </p:nvSpPr>
        <p:spPr bwMode="auto">
          <a:xfrm>
            <a:off x="6629400" y="114300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P2.Topic</a:t>
            </a:r>
          </a:p>
        </p:txBody>
      </p:sp>
      <p:sp>
        <p:nvSpPr>
          <p:cNvPr id="201740" name="Oval 12"/>
          <p:cNvSpPr>
            <a:spLocks noChangeArrowheads="1"/>
          </p:cNvSpPr>
          <p:nvPr/>
        </p:nvSpPr>
        <p:spPr bwMode="auto">
          <a:xfrm>
            <a:off x="6629400" y="207645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P3.Topic</a:t>
            </a:r>
          </a:p>
        </p:txBody>
      </p:sp>
      <p:sp>
        <p:nvSpPr>
          <p:cNvPr id="201741" name="Oval 13"/>
          <p:cNvSpPr>
            <a:spLocks noChangeArrowheads="1"/>
          </p:cNvSpPr>
          <p:nvPr/>
        </p:nvSpPr>
        <p:spPr bwMode="auto">
          <a:xfrm>
            <a:off x="6629400" y="300990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P4.Topic</a:t>
            </a:r>
          </a:p>
        </p:txBody>
      </p:sp>
      <p:sp>
        <p:nvSpPr>
          <p:cNvPr id="201742" name="Oval 14"/>
          <p:cNvSpPr>
            <a:spLocks noChangeArrowheads="1"/>
          </p:cNvSpPr>
          <p:nvPr/>
        </p:nvSpPr>
        <p:spPr bwMode="auto">
          <a:xfrm>
            <a:off x="6629400" y="394335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P5.Topic</a:t>
            </a:r>
          </a:p>
        </p:txBody>
      </p:sp>
      <p:sp>
        <p:nvSpPr>
          <p:cNvPr id="201743" name="Oval 15"/>
          <p:cNvSpPr>
            <a:spLocks noChangeArrowheads="1"/>
          </p:cNvSpPr>
          <p:nvPr/>
        </p:nvSpPr>
        <p:spPr bwMode="auto">
          <a:xfrm>
            <a:off x="6629400" y="487680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P6.Topic</a:t>
            </a:r>
          </a:p>
        </p:txBody>
      </p:sp>
      <p:cxnSp>
        <p:nvCxnSpPr>
          <p:cNvPr id="155664" name="AutoShape 16"/>
          <p:cNvCxnSpPr>
            <a:cxnSpLocks noChangeShapeType="1"/>
            <a:stCxn id="201741" idx="2"/>
            <a:endCxn id="201731" idx="6"/>
          </p:cNvCxnSpPr>
          <p:nvPr/>
        </p:nvCxnSpPr>
        <p:spPr bwMode="auto">
          <a:xfrm flipH="1" flipV="1">
            <a:off x="5310188" y="2476500"/>
            <a:ext cx="1304925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65" name="AutoShape 17"/>
          <p:cNvCxnSpPr>
            <a:cxnSpLocks noChangeShapeType="1"/>
            <a:stCxn id="201739" idx="2"/>
            <a:endCxn id="201731" idx="6"/>
          </p:cNvCxnSpPr>
          <p:nvPr/>
        </p:nvCxnSpPr>
        <p:spPr bwMode="auto">
          <a:xfrm flipH="1">
            <a:off x="5310188" y="1371600"/>
            <a:ext cx="1304925" cy="1104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746" name="Oval 18"/>
          <p:cNvSpPr>
            <a:spLocks noChangeArrowheads="1"/>
          </p:cNvSpPr>
          <p:nvPr/>
        </p:nvSpPr>
        <p:spPr bwMode="auto">
          <a:xfrm>
            <a:off x="3332163" y="4572000"/>
            <a:ext cx="19812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Cites2.Cited</a:t>
            </a:r>
          </a:p>
        </p:txBody>
      </p:sp>
      <p:sp>
        <p:nvSpPr>
          <p:cNvPr id="201747" name="Oval 19"/>
          <p:cNvSpPr>
            <a:spLocks noChangeArrowheads="1"/>
          </p:cNvSpPr>
          <p:nvPr/>
        </p:nvSpPr>
        <p:spPr bwMode="auto">
          <a:xfrm>
            <a:off x="3141663" y="3657600"/>
            <a:ext cx="23622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Cites2.Selector</a:t>
            </a:r>
          </a:p>
        </p:txBody>
      </p:sp>
      <p:cxnSp>
        <p:nvCxnSpPr>
          <p:cNvPr id="155668" name="AutoShape 20"/>
          <p:cNvCxnSpPr>
            <a:cxnSpLocks noChangeShapeType="1"/>
            <a:stCxn id="201747" idx="4"/>
            <a:endCxn id="201746" idx="0"/>
          </p:cNvCxnSpPr>
          <p:nvPr/>
        </p:nvCxnSpPr>
        <p:spPr bwMode="auto">
          <a:xfrm>
            <a:off x="4322763" y="4205288"/>
            <a:ext cx="0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69" name="AutoShape 21"/>
          <p:cNvCxnSpPr>
            <a:cxnSpLocks noChangeShapeType="1"/>
            <a:stCxn id="201740" idx="2"/>
          </p:cNvCxnSpPr>
          <p:nvPr/>
        </p:nvCxnSpPr>
        <p:spPr bwMode="auto">
          <a:xfrm flipH="1">
            <a:off x="5410200" y="2305050"/>
            <a:ext cx="1204913" cy="2419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0" name="AutoShape 22"/>
          <p:cNvCxnSpPr>
            <a:cxnSpLocks noChangeShapeType="1"/>
            <a:stCxn id="201743" idx="2"/>
            <a:endCxn id="201746" idx="6"/>
          </p:cNvCxnSpPr>
          <p:nvPr/>
        </p:nvCxnSpPr>
        <p:spPr bwMode="auto">
          <a:xfrm flipH="1" flipV="1">
            <a:off x="5327650" y="4838700"/>
            <a:ext cx="1287463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1" name="AutoShape 23"/>
          <p:cNvCxnSpPr>
            <a:cxnSpLocks noChangeShapeType="1"/>
            <a:stCxn id="201736" idx="5"/>
            <a:endCxn id="201747" idx="1"/>
          </p:cNvCxnSpPr>
          <p:nvPr/>
        </p:nvCxnSpPr>
        <p:spPr bwMode="auto">
          <a:xfrm>
            <a:off x="2192338" y="3376613"/>
            <a:ext cx="1295400" cy="3444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2" name="AutoShape 24"/>
          <p:cNvCxnSpPr>
            <a:cxnSpLocks noChangeShapeType="1"/>
            <a:stCxn id="201742" idx="2"/>
            <a:endCxn id="201746" idx="6"/>
          </p:cNvCxnSpPr>
          <p:nvPr/>
        </p:nvCxnSpPr>
        <p:spPr bwMode="auto">
          <a:xfrm flipH="1">
            <a:off x="5327650" y="4171950"/>
            <a:ext cx="1287463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3" name="AutoShape 25"/>
          <p:cNvCxnSpPr>
            <a:cxnSpLocks noChangeShapeType="1"/>
            <a:stCxn id="201741" idx="2"/>
          </p:cNvCxnSpPr>
          <p:nvPr/>
        </p:nvCxnSpPr>
        <p:spPr bwMode="auto">
          <a:xfrm flipH="1">
            <a:off x="5410200" y="3238500"/>
            <a:ext cx="1204913" cy="1562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4" name="AutoShape 26"/>
          <p:cNvCxnSpPr>
            <a:cxnSpLocks noChangeShapeType="1"/>
            <a:stCxn id="201739" idx="2"/>
            <a:endCxn id="201746" idx="6"/>
          </p:cNvCxnSpPr>
          <p:nvPr/>
        </p:nvCxnSpPr>
        <p:spPr bwMode="auto">
          <a:xfrm flipH="1">
            <a:off x="5327650" y="1371600"/>
            <a:ext cx="1287463" cy="3467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755" name="Text Box 27"/>
          <p:cNvSpPr txBox="1">
            <a:spLocks noChangeArrowheads="1"/>
          </p:cNvSpPr>
          <p:nvPr/>
        </p:nvSpPr>
        <p:spPr bwMode="auto">
          <a:xfrm>
            <a:off x="152400" y="5638800"/>
            <a:ext cx="7162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b="0">
                <a:solidFill>
                  <a:srgbClr val="050B0B"/>
                </a:solidFill>
                <a:latin typeface="Arial "/>
                <a:ea typeface="+mn-ea"/>
                <a:cs typeface="+mn-cs"/>
              </a:rPr>
              <a:t>Introduce </a:t>
            </a:r>
            <a:r>
              <a: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Selector</a:t>
            </a:r>
            <a:r>
              <a:rPr lang="en-US" b="0">
                <a:solidFill>
                  <a:srgbClr val="050B0B"/>
                </a:solidFill>
                <a:latin typeface="Arial "/>
                <a:ea typeface="+mn-ea"/>
                <a:cs typeface="+mn-cs"/>
              </a:rPr>
              <a:t> RV, whose domain is {C1,C2}</a:t>
            </a:r>
          </a:p>
          <a:p>
            <a:pPr algn="l" eaLnBrk="1" hangingPunct="1">
              <a:defRPr/>
            </a:pPr>
            <a:r>
              <a:rPr lang="en-US" b="0">
                <a:solidFill>
                  <a:srgbClr val="050B0B"/>
                </a:solidFill>
                <a:latin typeface="Arial "/>
                <a:ea typeface="+mn-ea"/>
                <a:cs typeface="+mn-cs"/>
              </a:rPr>
              <a:t>The distribution over Cited depends on all of the topics, and the selector</a:t>
            </a:r>
            <a:endParaRPr lang="en-US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RU Semantics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9088" y="4611688"/>
            <a:ext cx="8394700" cy="1079500"/>
            <a:chOff x="201" y="2905"/>
            <a:chExt cx="5288" cy="680"/>
          </a:xfrm>
        </p:grpSpPr>
        <p:sp>
          <p:nvSpPr>
            <p:cNvPr id="156716" name="Text Box 4"/>
            <p:cNvSpPr txBox="1">
              <a:spLocks noChangeArrowheads="1"/>
            </p:cNvSpPr>
            <p:nvPr/>
          </p:nvSpPr>
          <p:spPr bwMode="auto">
            <a:xfrm>
              <a:off x="201" y="2905"/>
              <a:ext cx="28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 i="1"/>
                <a:t>PRM-RU +</a:t>
              </a:r>
              <a:r>
                <a:rPr lang="en-US" sz="2800" b="0" i="1">
                  <a:solidFill>
                    <a:srgbClr val="FF0000"/>
                  </a:solidFill>
                </a:rPr>
                <a:t> entity</a:t>
              </a:r>
              <a:r>
                <a:rPr lang="en-US" sz="2800" b="0" i="1"/>
                <a:t> </a:t>
              </a:r>
              <a:r>
                <a:rPr lang="en-US" sz="2800" b="0" i="1">
                  <a:solidFill>
                    <a:srgbClr val="FF0000"/>
                  </a:solidFill>
                </a:rPr>
                <a:t>skeleton </a:t>
              </a:r>
              <a:r>
                <a:rPr lang="en-US" sz="2800" b="0">
                  <a:solidFill>
                    <a:srgbClr val="FF0000"/>
                  </a:solidFill>
                  <a:sym typeface="Symbol" charset="0"/>
                </a:rPr>
                <a:t></a:t>
              </a:r>
              <a:endParaRPr lang="en-US" sz="2800" b="0" i="1">
                <a:solidFill>
                  <a:srgbClr val="FF0000"/>
                </a:solidFill>
              </a:endParaRPr>
            </a:p>
          </p:txBody>
        </p:sp>
        <p:sp>
          <p:nvSpPr>
            <p:cNvPr id="156717" name="Text Box 5"/>
            <p:cNvSpPr txBox="1">
              <a:spLocks noChangeArrowheads="1"/>
            </p:cNvSpPr>
            <p:nvPr/>
          </p:nvSpPr>
          <p:spPr bwMode="auto">
            <a:xfrm>
              <a:off x="531" y="3258"/>
              <a:ext cx="49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>
                  <a:sym typeface="Symbol" charset="0"/>
                </a:rPr>
                <a:t> probability distribution over full instantiations </a:t>
              </a:r>
              <a:r>
                <a:rPr lang="en-US" b="0">
                  <a:latin typeface="Lucida Handwriting" charset="0"/>
                </a:rPr>
                <a:t>I</a:t>
              </a:r>
            </a:p>
          </p:txBody>
        </p:sp>
      </p:grpSp>
      <p:sp>
        <p:nvSpPr>
          <p:cNvPr id="156676" name="Rectangle 6"/>
          <p:cNvSpPr>
            <a:spLocks noChangeArrowheads="1"/>
          </p:cNvSpPr>
          <p:nvPr/>
        </p:nvSpPr>
        <p:spPr bwMode="auto">
          <a:xfrm>
            <a:off x="1692275" y="1979613"/>
            <a:ext cx="938213" cy="125888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cxnSp>
        <p:nvCxnSpPr>
          <p:cNvPr id="156677" name="AutoShape 7"/>
          <p:cNvCxnSpPr>
            <a:cxnSpLocks noChangeShapeType="1"/>
            <a:stCxn id="156680" idx="3"/>
            <a:endCxn id="156688" idx="1"/>
          </p:cNvCxnSpPr>
          <p:nvPr/>
        </p:nvCxnSpPr>
        <p:spPr bwMode="auto">
          <a:xfrm flipV="1">
            <a:off x="2609850" y="1757363"/>
            <a:ext cx="430213" cy="1246187"/>
          </a:xfrm>
          <a:prstGeom prst="bentConnector3">
            <a:avLst>
              <a:gd name="adj1" fmla="val 4981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678" name="Text Box 8"/>
          <p:cNvSpPr txBox="1">
            <a:spLocks noChangeArrowheads="1"/>
          </p:cNvSpPr>
          <p:nvPr/>
        </p:nvSpPr>
        <p:spPr bwMode="auto">
          <a:xfrm>
            <a:off x="1692275" y="2058988"/>
            <a:ext cx="976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56679" name="Text Box 9"/>
          <p:cNvSpPr txBox="1">
            <a:spLocks noChangeArrowheads="1"/>
          </p:cNvSpPr>
          <p:nvPr/>
        </p:nvSpPr>
        <p:spPr bwMode="auto">
          <a:xfrm>
            <a:off x="1778000" y="248443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Cited</a:t>
            </a:r>
          </a:p>
        </p:txBody>
      </p:sp>
      <p:sp>
        <p:nvSpPr>
          <p:cNvPr id="156680" name="Text Box 10"/>
          <p:cNvSpPr txBox="1">
            <a:spLocks noChangeArrowheads="1"/>
          </p:cNvSpPr>
          <p:nvPr/>
        </p:nvSpPr>
        <p:spPr bwMode="auto">
          <a:xfrm>
            <a:off x="1778000" y="28194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Citing</a:t>
            </a:r>
          </a:p>
        </p:txBody>
      </p:sp>
      <p:sp>
        <p:nvSpPr>
          <p:cNvPr id="156681" name="AutoShape 11"/>
          <p:cNvSpPr>
            <a:spLocks noChangeArrowheads="1"/>
          </p:cNvSpPr>
          <p:nvPr/>
        </p:nvSpPr>
        <p:spPr bwMode="auto">
          <a:xfrm>
            <a:off x="2732088" y="2870200"/>
            <a:ext cx="365125" cy="358775"/>
          </a:xfrm>
          <a:prstGeom prst="wedgeRoundRectCallout">
            <a:avLst>
              <a:gd name="adj1" fmla="val -103213"/>
              <a:gd name="adj2" fmla="val -29773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1600" b="0" i="1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56682" name="Rectangle 12"/>
          <p:cNvSpPr>
            <a:spLocks noChangeArrowheads="1"/>
          </p:cNvSpPr>
          <p:nvPr/>
        </p:nvSpPr>
        <p:spPr bwMode="auto">
          <a:xfrm>
            <a:off x="228600" y="1500188"/>
            <a:ext cx="1027113" cy="12192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sp>
        <p:nvSpPr>
          <p:cNvPr id="156683" name="Text Box 13"/>
          <p:cNvSpPr txBox="1">
            <a:spLocks noChangeArrowheads="1"/>
          </p:cNvSpPr>
          <p:nvPr/>
        </p:nvSpPr>
        <p:spPr bwMode="auto">
          <a:xfrm>
            <a:off x="236538" y="1470025"/>
            <a:ext cx="97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56684" name="Text Box 14"/>
          <p:cNvSpPr txBox="1">
            <a:spLocks noChangeArrowheads="1"/>
          </p:cNvSpPr>
          <p:nvPr/>
        </p:nvSpPr>
        <p:spPr bwMode="auto">
          <a:xfrm>
            <a:off x="282575" y="1962150"/>
            <a:ext cx="7937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156685" name="Text Box 15"/>
          <p:cNvSpPr txBox="1">
            <a:spLocks noChangeArrowheads="1"/>
          </p:cNvSpPr>
          <p:nvPr/>
        </p:nvSpPr>
        <p:spPr bwMode="auto">
          <a:xfrm>
            <a:off x="282575" y="2316163"/>
            <a:ext cx="8953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Words</a:t>
            </a:r>
          </a:p>
        </p:txBody>
      </p:sp>
      <p:cxnSp>
        <p:nvCxnSpPr>
          <p:cNvPr id="156686" name="AutoShape 16"/>
          <p:cNvCxnSpPr>
            <a:cxnSpLocks noChangeShapeType="1"/>
            <a:stCxn id="156679" idx="1"/>
            <a:endCxn id="156683" idx="3"/>
          </p:cNvCxnSpPr>
          <p:nvPr/>
        </p:nvCxnSpPr>
        <p:spPr bwMode="auto">
          <a:xfrm rot="10800000">
            <a:off x="1212850" y="1668463"/>
            <a:ext cx="565150" cy="10001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687" name="Rectangle 17"/>
          <p:cNvSpPr>
            <a:spLocks noChangeArrowheads="1"/>
          </p:cNvSpPr>
          <p:nvPr/>
        </p:nvSpPr>
        <p:spPr bwMode="auto">
          <a:xfrm>
            <a:off x="3051175" y="1571625"/>
            <a:ext cx="1027113" cy="12192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sp>
        <p:nvSpPr>
          <p:cNvPr id="156688" name="Text Box 18"/>
          <p:cNvSpPr txBox="1">
            <a:spLocks noChangeArrowheads="1"/>
          </p:cNvSpPr>
          <p:nvPr/>
        </p:nvSpPr>
        <p:spPr bwMode="auto">
          <a:xfrm>
            <a:off x="3040063" y="1558925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56689" name="Text Box 19"/>
          <p:cNvSpPr txBox="1">
            <a:spLocks noChangeArrowheads="1"/>
          </p:cNvSpPr>
          <p:nvPr/>
        </p:nvSpPr>
        <p:spPr bwMode="auto">
          <a:xfrm>
            <a:off x="3105150" y="2033588"/>
            <a:ext cx="7937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156690" name="Text Box 20"/>
          <p:cNvSpPr txBox="1">
            <a:spLocks noChangeArrowheads="1"/>
          </p:cNvSpPr>
          <p:nvPr/>
        </p:nvSpPr>
        <p:spPr bwMode="auto">
          <a:xfrm>
            <a:off x="3103563" y="2387600"/>
            <a:ext cx="895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Words</a:t>
            </a:r>
          </a:p>
        </p:txBody>
      </p:sp>
      <p:cxnSp>
        <p:nvCxnSpPr>
          <p:cNvPr id="156691" name="AutoShape 21"/>
          <p:cNvCxnSpPr>
            <a:cxnSpLocks noChangeShapeType="1"/>
          </p:cNvCxnSpPr>
          <p:nvPr/>
        </p:nvCxnSpPr>
        <p:spPr bwMode="auto">
          <a:xfrm>
            <a:off x="896938" y="2119313"/>
            <a:ext cx="855662" cy="8429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692" name="Line 22"/>
          <p:cNvSpPr>
            <a:spLocks noChangeShapeType="1"/>
          </p:cNvSpPr>
          <p:nvPr/>
        </p:nvSpPr>
        <p:spPr bwMode="auto">
          <a:xfrm flipV="1">
            <a:off x="2360613" y="2141538"/>
            <a:ext cx="746125" cy="738187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6693" name="Text Box 23"/>
          <p:cNvSpPr txBox="1">
            <a:spLocks noChangeArrowheads="1"/>
          </p:cNvSpPr>
          <p:nvPr/>
        </p:nvSpPr>
        <p:spPr bwMode="auto">
          <a:xfrm>
            <a:off x="1516063" y="3557588"/>
            <a:ext cx="138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PRM RU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872038" y="1516063"/>
            <a:ext cx="3805237" cy="2519362"/>
            <a:chOff x="3069" y="955"/>
            <a:chExt cx="2397" cy="1587"/>
          </a:xfrm>
        </p:grpSpPr>
        <p:grpSp>
          <p:nvGrpSpPr>
            <p:cNvPr id="156695" name="Group 25"/>
            <p:cNvGrpSpPr>
              <a:grpSpLocks/>
            </p:cNvGrpSpPr>
            <p:nvPr/>
          </p:nvGrpSpPr>
          <p:grpSpPr bwMode="auto">
            <a:xfrm>
              <a:off x="3069" y="955"/>
              <a:ext cx="2397" cy="1256"/>
              <a:chOff x="3013" y="844"/>
              <a:chExt cx="2554" cy="1312"/>
            </a:xfrm>
          </p:grpSpPr>
          <p:grpSp>
            <p:nvGrpSpPr>
              <p:cNvPr id="156697" name="Group 26"/>
              <p:cNvGrpSpPr>
                <a:grpSpLocks/>
              </p:cNvGrpSpPr>
              <p:nvPr/>
            </p:nvGrpSpPr>
            <p:grpSpPr bwMode="auto">
              <a:xfrm>
                <a:off x="3013" y="844"/>
                <a:ext cx="967" cy="1080"/>
                <a:chOff x="3856" y="1753"/>
                <a:chExt cx="967" cy="1080"/>
              </a:xfrm>
            </p:grpSpPr>
            <p:sp>
              <p:nvSpPr>
                <p:cNvPr id="156711" name="AutoShape 27"/>
                <p:cNvSpPr>
                  <a:spLocks noChangeArrowheads="1"/>
                </p:cNvSpPr>
                <p:nvPr/>
              </p:nvSpPr>
              <p:spPr bwMode="auto">
                <a:xfrm>
                  <a:off x="3856" y="1819"/>
                  <a:ext cx="560" cy="6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   </a:t>
                  </a:r>
                  <a:r>
                    <a:rPr lang="en-US" sz="1400" u="sng"/>
                    <a:t>P5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</a:t>
                  </a:r>
                </a:p>
                <a:p>
                  <a:pPr algn="l"/>
                  <a:r>
                    <a:rPr lang="en-US" sz="1400"/>
                    <a:t>    </a:t>
                  </a:r>
                  <a:r>
                    <a:rPr lang="en-US" sz="1400" b="0"/>
                    <a:t>AI</a:t>
                  </a:r>
                  <a:endParaRPr lang="en-US" sz="1400" b="0">
                    <a:latin typeface="Tahoma" charset="0"/>
                  </a:endParaRPr>
                </a:p>
              </p:txBody>
            </p:sp>
            <p:sp>
              <p:nvSpPr>
                <p:cNvPr id="156712" name="AutoShape 28"/>
                <p:cNvSpPr>
                  <a:spLocks noChangeArrowheads="1"/>
                </p:cNvSpPr>
                <p:nvPr/>
              </p:nvSpPr>
              <p:spPr bwMode="auto">
                <a:xfrm>
                  <a:off x="3944" y="2013"/>
                  <a:ext cx="633" cy="6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</a:t>
                  </a:r>
                  <a:r>
                    <a:rPr lang="en-US" sz="1400" u="sng"/>
                    <a:t>P4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Theory</a:t>
                  </a:r>
                </a:p>
              </p:txBody>
            </p:sp>
            <p:sp>
              <p:nvSpPr>
                <p:cNvPr id="156713" name="AutoShape 29"/>
                <p:cNvSpPr>
                  <a:spLocks noChangeArrowheads="1"/>
                </p:cNvSpPr>
                <p:nvPr/>
              </p:nvSpPr>
              <p:spPr bwMode="auto">
                <a:xfrm>
                  <a:off x="4183" y="1753"/>
                  <a:ext cx="633" cy="6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 </a:t>
                  </a:r>
                  <a:r>
                    <a:rPr lang="en-US" sz="1400" u="sng"/>
                    <a:t>P2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Theory</a:t>
                  </a:r>
                </a:p>
              </p:txBody>
            </p:sp>
            <p:sp>
              <p:nvSpPr>
                <p:cNvPr id="156714" name="AutoShape 30"/>
                <p:cNvSpPr>
                  <a:spLocks noChangeArrowheads="1"/>
                </p:cNvSpPr>
                <p:nvPr/>
              </p:nvSpPr>
              <p:spPr bwMode="auto">
                <a:xfrm>
                  <a:off x="4300" y="2047"/>
                  <a:ext cx="523" cy="6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 u="sng"/>
                    <a:t> P3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AI</a:t>
                  </a:r>
                </a:p>
              </p:txBody>
            </p:sp>
            <p:sp>
              <p:nvSpPr>
                <p:cNvPr id="156715" name="AutoShape 31"/>
                <p:cNvSpPr>
                  <a:spLocks noChangeArrowheads="1"/>
                </p:cNvSpPr>
                <p:nvPr/>
              </p:nvSpPr>
              <p:spPr bwMode="auto">
                <a:xfrm>
                  <a:off x="4096" y="2190"/>
                  <a:ext cx="633" cy="6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</a:t>
                  </a:r>
                  <a:r>
                    <a:rPr lang="en-US" sz="1400" u="sng"/>
                    <a:t> P1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???</a:t>
                  </a:r>
                  <a:endParaRPr lang="en-US" sz="1400" b="0"/>
                </a:p>
              </p:txBody>
            </p:sp>
          </p:grpSp>
          <p:grpSp>
            <p:nvGrpSpPr>
              <p:cNvPr id="156698" name="Group 32"/>
              <p:cNvGrpSpPr>
                <a:grpSpLocks/>
              </p:cNvGrpSpPr>
              <p:nvPr/>
            </p:nvGrpSpPr>
            <p:grpSpPr bwMode="auto">
              <a:xfrm>
                <a:off x="4596" y="872"/>
                <a:ext cx="971" cy="1079"/>
                <a:chOff x="3856" y="1754"/>
                <a:chExt cx="971" cy="1079"/>
              </a:xfrm>
            </p:grpSpPr>
            <p:sp>
              <p:nvSpPr>
                <p:cNvPr id="156706" name="AutoShape 33"/>
                <p:cNvSpPr>
                  <a:spLocks noChangeArrowheads="1"/>
                </p:cNvSpPr>
                <p:nvPr/>
              </p:nvSpPr>
              <p:spPr bwMode="auto">
                <a:xfrm>
                  <a:off x="3856" y="1819"/>
                  <a:ext cx="561" cy="6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   </a:t>
                  </a:r>
                  <a:r>
                    <a:rPr lang="en-US" sz="1400" u="sng"/>
                    <a:t>P5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</a:t>
                  </a:r>
                </a:p>
                <a:p>
                  <a:pPr algn="l"/>
                  <a:r>
                    <a:rPr lang="en-US" sz="1400"/>
                    <a:t>    </a:t>
                  </a:r>
                  <a:r>
                    <a:rPr lang="en-US" sz="1400" b="0"/>
                    <a:t>AI</a:t>
                  </a:r>
                  <a:endParaRPr lang="en-US" sz="1400" b="0">
                    <a:latin typeface="Tahoma" charset="0"/>
                  </a:endParaRPr>
                </a:p>
              </p:txBody>
            </p:sp>
            <p:sp>
              <p:nvSpPr>
                <p:cNvPr id="156707" name="AutoShape 34"/>
                <p:cNvSpPr>
                  <a:spLocks noChangeArrowheads="1"/>
                </p:cNvSpPr>
                <p:nvPr/>
              </p:nvSpPr>
              <p:spPr bwMode="auto">
                <a:xfrm>
                  <a:off x="3946" y="2014"/>
                  <a:ext cx="633" cy="6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</a:t>
                  </a:r>
                  <a:r>
                    <a:rPr lang="en-US" sz="1400" u="sng"/>
                    <a:t>P4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Theory</a:t>
                  </a:r>
                </a:p>
              </p:txBody>
            </p:sp>
            <p:sp>
              <p:nvSpPr>
                <p:cNvPr id="156708" name="AutoShape 35"/>
                <p:cNvSpPr>
                  <a:spLocks noChangeArrowheads="1"/>
                </p:cNvSpPr>
                <p:nvPr/>
              </p:nvSpPr>
              <p:spPr bwMode="auto">
                <a:xfrm>
                  <a:off x="4183" y="1754"/>
                  <a:ext cx="633" cy="6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 </a:t>
                  </a:r>
                  <a:r>
                    <a:rPr lang="en-US" sz="1400" u="sng"/>
                    <a:t>P2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Theory</a:t>
                  </a:r>
                </a:p>
              </p:txBody>
            </p:sp>
            <p:sp>
              <p:nvSpPr>
                <p:cNvPr id="156709" name="AutoShape 36"/>
                <p:cNvSpPr>
                  <a:spLocks noChangeArrowheads="1"/>
                </p:cNvSpPr>
                <p:nvPr/>
              </p:nvSpPr>
              <p:spPr bwMode="auto">
                <a:xfrm>
                  <a:off x="4304" y="2048"/>
                  <a:ext cx="523" cy="6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 u="sng"/>
                    <a:t> P3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AI</a:t>
                  </a:r>
                </a:p>
              </p:txBody>
            </p:sp>
            <p:sp>
              <p:nvSpPr>
                <p:cNvPr id="156710" name="AutoShape 37"/>
                <p:cNvSpPr>
                  <a:spLocks noChangeArrowheads="1"/>
                </p:cNvSpPr>
                <p:nvPr/>
              </p:nvSpPr>
              <p:spPr bwMode="auto">
                <a:xfrm>
                  <a:off x="4096" y="2190"/>
                  <a:ext cx="633" cy="6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</a:t>
                  </a:r>
                  <a:r>
                    <a:rPr lang="en-US" sz="1400" u="sng"/>
                    <a:t> P1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???</a:t>
                  </a:r>
                  <a:endParaRPr lang="en-US" sz="1400" b="0"/>
                </a:p>
              </p:txBody>
            </p:sp>
          </p:grpSp>
          <p:grpSp>
            <p:nvGrpSpPr>
              <p:cNvPr id="156699" name="Group 38"/>
              <p:cNvGrpSpPr>
                <a:grpSpLocks/>
              </p:cNvGrpSpPr>
              <p:nvPr/>
            </p:nvGrpSpPr>
            <p:grpSpPr bwMode="auto">
              <a:xfrm>
                <a:off x="4098" y="1204"/>
                <a:ext cx="540" cy="952"/>
                <a:chOff x="3631" y="3090"/>
                <a:chExt cx="540" cy="952"/>
              </a:xfrm>
            </p:grpSpPr>
            <p:sp>
              <p:nvSpPr>
                <p:cNvPr id="156700" name="AutoShape 39"/>
                <p:cNvSpPr>
                  <a:spLocks noChangeArrowheads="1"/>
                </p:cNvSpPr>
                <p:nvPr/>
              </p:nvSpPr>
              <p:spPr bwMode="auto">
                <a:xfrm>
                  <a:off x="3631" y="3090"/>
                  <a:ext cx="348" cy="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/>
                <a:lstStyle/>
                <a:p>
                  <a:pPr algn="l"/>
                  <a:r>
                    <a:rPr lang="en-US" sz="1200" i="1">
                      <a:solidFill>
                        <a:srgbClr val="800080"/>
                      </a:solidFill>
                    </a:rPr>
                    <a:t>Reg</a:t>
                  </a:r>
                  <a:endParaRPr lang="en-US" sz="1200">
                    <a:solidFill>
                      <a:srgbClr val="00FF99"/>
                    </a:solidFill>
                  </a:endParaRPr>
                </a:p>
              </p:txBody>
            </p:sp>
            <p:sp>
              <p:nvSpPr>
                <p:cNvPr id="156701" name="AutoShape 40"/>
                <p:cNvSpPr>
                  <a:spLocks noChangeArrowheads="1"/>
                </p:cNvSpPr>
                <p:nvPr/>
              </p:nvSpPr>
              <p:spPr bwMode="auto">
                <a:xfrm>
                  <a:off x="3658" y="3193"/>
                  <a:ext cx="333" cy="46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/>
                <a:lstStyle/>
                <a:p>
                  <a:pPr algn="l"/>
                  <a:r>
                    <a:rPr lang="en-US" sz="1200" i="1">
                      <a:solidFill>
                        <a:srgbClr val="800080"/>
                      </a:solidFill>
                    </a:rPr>
                    <a:t>Reg</a:t>
                  </a:r>
                  <a:endParaRPr lang="en-US" sz="1200">
                    <a:solidFill>
                      <a:srgbClr val="00FF99"/>
                    </a:solidFill>
                  </a:endParaRPr>
                </a:p>
                <a:p>
                  <a:pPr lvl="1" algn="l"/>
                  <a:endParaRPr lang="en-US" sz="1600" i="1">
                    <a:solidFill>
                      <a:srgbClr val="00FF99"/>
                    </a:solidFill>
                    <a:latin typeface="Tahoma" charset="0"/>
                  </a:endParaRPr>
                </a:p>
              </p:txBody>
            </p:sp>
            <p:sp>
              <p:nvSpPr>
                <p:cNvPr id="156702" name="AutoShape 41"/>
                <p:cNvSpPr>
                  <a:spLocks noChangeArrowheads="1"/>
                </p:cNvSpPr>
                <p:nvPr/>
              </p:nvSpPr>
              <p:spPr bwMode="auto">
                <a:xfrm>
                  <a:off x="3698" y="3286"/>
                  <a:ext cx="332" cy="4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/>
                <a:lstStyle/>
                <a:p>
                  <a:pPr algn="l">
                    <a:lnSpc>
                      <a:spcPct val="90000"/>
                    </a:lnSpc>
                  </a:pPr>
                  <a:endParaRPr lang="en-US" sz="1200">
                    <a:solidFill>
                      <a:srgbClr val="00FF99"/>
                    </a:solidFill>
                  </a:endParaRPr>
                </a:p>
                <a:p>
                  <a:pPr lvl="1" algn="l"/>
                  <a:endParaRPr lang="en-US" sz="1600" i="1">
                    <a:solidFill>
                      <a:srgbClr val="00FF99"/>
                    </a:solidFill>
                    <a:latin typeface="Tahoma" charset="0"/>
                  </a:endParaRPr>
                </a:p>
              </p:txBody>
            </p:sp>
            <p:sp>
              <p:nvSpPr>
                <p:cNvPr id="156703" name="AutoShape 42"/>
                <p:cNvSpPr>
                  <a:spLocks noChangeArrowheads="1"/>
                </p:cNvSpPr>
                <p:nvPr/>
              </p:nvSpPr>
              <p:spPr bwMode="auto">
                <a:xfrm>
                  <a:off x="3772" y="3386"/>
                  <a:ext cx="348" cy="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/>
                <a:lstStyle/>
                <a:p>
                  <a:pPr algn="l"/>
                  <a:r>
                    <a:rPr lang="en-US" sz="1200" i="1">
                      <a:solidFill>
                        <a:srgbClr val="800080"/>
                      </a:solidFill>
                    </a:rPr>
                    <a:t>Reg</a:t>
                  </a:r>
                  <a:endParaRPr lang="en-US" sz="1200">
                    <a:solidFill>
                      <a:srgbClr val="00FF99"/>
                    </a:solidFill>
                  </a:endParaRPr>
                </a:p>
              </p:txBody>
            </p:sp>
            <p:sp>
              <p:nvSpPr>
                <p:cNvPr id="156704" name="AutoShape 43"/>
                <p:cNvSpPr>
                  <a:spLocks noChangeArrowheads="1"/>
                </p:cNvSpPr>
                <p:nvPr/>
              </p:nvSpPr>
              <p:spPr bwMode="auto">
                <a:xfrm>
                  <a:off x="3799" y="3489"/>
                  <a:ext cx="333" cy="46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/>
                <a:lstStyle/>
                <a:p>
                  <a:pPr algn="l"/>
                  <a:r>
                    <a:rPr lang="en-US" sz="1200" i="1">
                      <a:solidFill>
                        <a:srgbClr val="800080"/>
                      </a:solidFill>
                    </a:rPr>
                    <a:t>Reg</a:t>
                  </a:r>
                  <a:endParaRPr lang="en-US" sz="1200">
                    <a:solidFill>
                      <a:srgbClr val="00FF99"/>
                    </a:solidFill>
                  </a:endParaRPr>
                </a:p>
                <a:p>
                  <a:pPr lvl="1" algn="l"/>
                  <a:endParaRPr lang="en-US" sz="1600" i="1">
                    <a:solidFill>
                      <a:srgbClr val="00FF99"/>
                    </a:solidFill>
                    <a:latin typeface="Tahoma" charset="0"/>
                  </a:endParaRPr>
                </a:p>
              </p:txBody>
            </p:sp>
            <p:sp>
              <p:nvSpPr>
                <p:cNvPr id="156705" name="AutoShape 44"/>
                <p:cNvSpPr>
                  <a:spLocks noChangeArrowheads="1"/>
                </p:cNvSpPr>
                <p:nvPr/>
              </p:nvSpPr>
              <p:spPr bwMode="auto">
                <a:xfrm>
                  <a:off x="3839" y="3582"/>
                  <a:ext cx="332" cy="4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/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sz="1200" i="1">
                      <a:solidFill>
                        <a:srgbClr val="800080"/>
                      </a:solidFill>
                    </a:rPr>
                    <a:t>Cites</a:t>
                  </a:r>
                  <a:endParaRPr lang="en-US" sz="1200">
                    <a:solidFill>
                      <a:srgbClr val="00FF99"/>
                    </a:solidFill>
                  </a:endParaRPr>
                </a:p>
                <a:p>
                  <a:pPr lvl="1" algn="l"/>
                  <a:endParaRPr lang="en-US" sz="1600" i="1">
                    <a:solidFill>
                      <a:srgbClr val="00FF99"/>
                    </a:solidFill>
                    <a:latin typeface="Tahoma" charset="0"/>
                  </a:endParaRPr>
                </a:p>
              </p:txBody>
            </p:sp>
          </p:grpSp>
        </p:grpSp>
        <p:sp>
          <p:nvSpPr>
            <p:cNvPr id="156696" name="Text Box 45"/>
            <p:cNvSpPr txBox="1">
              <a:spLocks noChangeArrowheads="1"/>
            </p:cNvSpPr>
            <p:nvPr/>
          </p:nvSpPr>
          <p:spPr bwMode="auto">
            <a:xfrm>
              <a:off x="3324" y="2254"/>
              <a:ext cx="19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/>
                <a:t> entity skeleton </a:t>
              </a:r>
              <a:r>
                <a:rPr lang="en-US" b="0">
                  <a:sym typeface="Symbol" charset="0"/>
                </a:rPr>
                <a:t></a:t>
              </a:r>
              <a:endParaRPr lang="en-US" b="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PRMs </a:t>
            </a:r>
            <a:r>
              <a:rPr lang="en-US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w/ RU</a:t>
            </a:r>
            <a:endParaRPr lang="en-US" sz="7200" b="1" i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49400"/>
            <a:ext cx="8534400" cy="384810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just like in PRMs w/ AU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do greedy local structure search </a:t>
            </a:r>
            <a:endParaRPr lang="en-US" sz="2800" b="1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Issues:</a:t>
            </a:r>
            <a:endParaRPr lang="en-US" b="1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>
                <a:latin typeface="Arial" charset="0"/>
                <a:ea typeface="ＭＳ Ｐゴシック" charset="0"/>
              </a:rPr>
              <a:t>expanded search space</a:t>
            </a:r>
          </a:p>
          <a:p>
            <a:pPr lvl="2"/>
            <a:r>
              <a:rPr lang="en-US" sz="2800">
                <a:latin typeface="Arial" charset="0"/>
                <a:ea typeface="ＭＳ Ｐゴシック" charset="0"/>
              </a:rPr>
              <a:t>construct partitions</a:t>
            </a:r>
          </a:p>
          <a:p>
            <a:pPr lvl="2"/>
            <a:r>
              <a:rPr lang="en-US" sz="2800">
                <a:latin typeface="Arial" charset="0"/>
                <a:ea typeface="ＭＳ Ｐゴシック" charset="0"/>
              </a:rPr>
              <a:t>new operators</a:t>
            </a:r>
          </a:p>
          <a:p>
            <a:pPr lvl="1"/>
            <a:endParaRPr lang="en-US" sz="32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257175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560513"/>
            <a:ext cx="8534400" cy="548640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do phased local search over legal structures</a:t>
            </a:r>
          </a:p>
          <a:p>
            <a:pPr lvl="1"/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3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legal models</a:t>
            </a:r>
          </a:p>
          <a:p>
            <a:pPr lvl="1"/>
            <a:endParaRPr lang="en-US" sz="2800" b="1">
              <a:latin typeface="Arial" charset="0"/>
              <a:ea typeface="ＭＳ Ｐゴシック" charset="0"/>
            </a:endParaRP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/>
            <a:endParaRPr lang="en-US" sz="2800" b="1">
              <a:latin typeface="Arial" charset="0"/>
              <a:ea typeface="ＭＳ Ｐゴシック" charset="0"/>
            </a:endParaRP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972" name="Text Box 4"/>
          <p:cNvSpPr txBox="1">
            <a:spLocks noChangeArrowheads="1"/>
          </p:cNvSpPr>
          <p:nvPr/>
        </p:nvSpPr>
        <p:spPr bwMode="auto">
          <a:xfrm>
            <a:off x="2671763" y="958850"/>
            <a:ext cx="32607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4400" i="1">
                <a:solidFill>
                  <a:srgbClr val="FF0000"/>
                </a:solidFill>
              </a:rPr>
              <a:t>PRMs w/ RU</a:t>
            </a:r>
          </a:p>
        </p:txBody>
      </p:sp>
      <p:sp>
        <p:nvSpPr>
          <p:cNvPr id="1619973" name="Text Box 5"/>
          <p:cNvSpPr txBox="1">
            <a:spLocks noChangeArrowheads="1"/>
          </p:cNvSpPr>
          <p:nvPr/>
        </p:nvSpPr>
        <p:spPr bwMode="auto">
          <a:xfrm>
            <a:off x="1635125" y="4194175"/>
            <a:ext cx="49133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model new dependencies</a:t>
            </a:r>
          </a:p>
        </p:txBody>
      </p:sp>
      <p:sp>
        <p:nvSpPr>
          <p:cNvPr id="1619974" name="Text Box 6"/>
          <p:cNvSpPr txBox="1">
            <a:spLocks noChangeArrowheads="1"/>
          </p:cNvSpPr>
          <p:nvPr/>
        </p:nvSpPr>
        <p:spPr bwMode="auto">
          <a:xfrm>
            <a:off x="1635125" y="6037263"/>
            <a:ext cx="2773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new operators</a:t>
            </a:r>
          </a:p>
        </p:txBody>
      </p:sp>
      <p:sp>
        <p:nvSpPr>
          <p:cNvPr id="1619975" name="Text Box 7"/>
          <p:cNvSpPr txBox="1">
            <a:spLocks noChangeArrowheads="1"/>
          </p:cNvSpPr>
          <p:nvPr/>
        </p:nvSpPr>
        <p:spPr bwMode="auto">
          <a:xfrm>
            <a:off x="1635125" y="5140325"/>
            <a:ext cx="21621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unchanged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72" grpId="0" autoUpdateAnimBg="0"/>
      <p:bldP spid="1619973" grpId="0" autoUpdateAnimBg="0"/>
      <p:bldP spid="1619974" grpId="0" autoUpdateAnimBg="0"/>
      <p:bldP spid="16199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Statistical Models</a:t>
            </a:r>
          </a:p>
        </p:txBody>
      </p:sp>
      <p:sp>
        <p:nvSpPr>
          <p:cNvPr id="113667" name="Rectangle 79"/>
          <p:cNvSpPr>
            <a:spLocks noChangeArrowheads="1"/>
          </p:cNvSpPr>
          <p:nvPr/>
        </p:nvSpPr>
        <p:spPr bwMode="auto">
          <a:xfrm>
            <a:off x="152400" y="1524000"/>
            <a:ext cx="487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b="0"/>
              <a:t>Traditional approaches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work well with flat representations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fixed length attribute-value vectors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assume independent (IID) sample</a:t>
            </a:r>
          </a:p>
        </p:txBody>
      </p:sp>
      <p:grpSp>
        <p:nvGrpSpPr>
          <p:cNvPr id="113668" name="Group 118"/>
          <p:cNvGrpSpPr>
            <a:grpSpLocks/>
          </p:cNvGrpSpPr>
          <p:nvPr/>
        </p:nvGrpSpPr>
        <p:grpSpPr bwMode="auto">
          <a:xfrm>
            <a:off x="5181600" y="1143000"/>
            <a:ext cx="1219200" cy="1905000"/>
            <a:chOff x="3264" y="720"/>
            <a:chExt cx="768" cy="1200"/>
          </a:xfrm>
        </p:grpSpPr>
        <p:sp>
          <p:nvSpPr>
            <p:cNvPr id="113693" name="Rectangle 85"/>
            <p:cNvSpPr>
              <a:spLocks noChangeArrowheads="1"/>
            </p:cNvSpPr>
            <p:nvPr/>
          </p:nvSpPr>
          <p:spPr bwMode="auto">
            <a:xfrm>
              <a:off x="3264" y="720"/>
              <a:ext cx="768" cy="12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13694" name="Text Box 86"/>
            <p:cNvSpPr txBox="1">
              <a:spLocks noChangeArrowheads="1"/>
            </p:cNvSpPr>
            <p:nvPr/>
          </p:nvSpPr>
          <p:spPr bwMode="auto">
            <a:xfrm>
              <a:off x="3264" y="720"/>
              <a:ext cx="6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 b="0" i="1">
                  <a:solidFill>
                    <a:srgbClr val="990099"/>
                  </a:solidFill>
                  <a:latin typeface="Tahoma" charset="0"/>
                </a:rPr>
                <a:t>Patient</a:t>
              </a:r>
            </a:p>
          </p:txBody>
        </p:sp>
        <p:pic>
          <p:nvPicPr>
            <p:cNvPr id="113695" name="Picture 1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440"/>
              <a:ext cx="35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96" name="Picture 1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60"/>
              <a:ext cx="453" cy="40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5386388" y="2971800"/>
            <a:ext cx="2309812" cy="3733800"/>
            <a:chOff x="3393" y="1872"/>
            <a:chExt cx="1455" cy="2352"/>
          </a:xfrm>
        </p:grpSpPr>
        <p:sp>
          <p:nvSpPr>
            <p:cNvPr id="113681" name="Rectangle 102"/>
            <p:cNvSpPr>
              <a:spLocks noChangeArrowheads="1"/>
            </p:cNvSpPr>
            <p:nvPr/>
          </p:nvSpPr>
          <p:spPr bwMode="auto">
            <a:xfrm>
              <a:off x="3984" y="2448"/>
              <a:ext cx="864" cy="177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13682" name="Object 5"/>
            <p:cNvGraphicFramePr>
              <a:graphicFrameLocks noChangeAspect="1"/>
            </p:cNvGraphicFramePr>
            <p:nvPr/>
          </p:nvGraphicFramePr>
          <p:xfrm>
            <a:off x="4512" y="2474"/>
            <a:ext cx="1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97" name="Clip" r:id="rId6" imgW="541325" imgH="1423721" progId="MS_ClipArt_Gallery.2">
                    <p:embed/>
                  </p:oleObj>
                </mc:Choice>
                <mc:Fallback>
                  <p:oleObj name="Clip" r:id="rId6" imgW="541325" imgH="1423721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474"/>
                          <a:ext cx="1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683" name="Object 6"/>
            <p:cNvGraphicFramePr>
              <a:graphicFrameLocks noChangeAspect="1"/>
            </p:cNvGraphicFramePr>
            <p:nvPr/>
          </p:nvGraphicFramePr>
          <p:xfrm>
            <a:off x="4505" y="3312"/>
            <a:ext cx="149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98" name="Clip" r:id="rId8" imgW="447610" imgH="1409670" progId="MS_ClipArt_Gallery.2">
                    <p:embed/>
                  </p:oleObj>
                </mc:Choice>
                <mc:Fallback>
                  <p:oleObj name="Clip" r:id="rId8" imgW="447610" imgH="140967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" y="3312"/>
                          <a:ext cx="149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684" name="Object 7"/>
            <p:cNvGraphicFramePr>
              <a:graphicFrameLocks noChangeAspect="1"/>
            </p:cNvGraphicFramePr>
            <p:nvPr/>
          </p:nvGraphicFramePr>
          <p:xfrm>
            <a:off x="4512" y="3794"/>
            <a:ext cx="15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99" name="Clip" r:id="rId10" imgW="570586" imgH="1442009" progId="MS_ClipArt_Gallery.2">
                    <p:embed/>
                  </p:oleObj>
                </mc:Choice>
                <mc:Fallback>
                  <p:oleObj name="Clip" r:id="rId10" imgW="570586" imgH="1442009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794"/>
                          <a:ext cx="15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685" name="Object 8"/>
            <p:cNvGraphicFramePr>
              <a:graphicFrameLocks noChangeAspect="1"/>
            </p:cNvGraphicFramePr>
            <p:nvPr/>
          </p:nvGraphicFramePr>
          <p:xfrm>
            <a:off x="4512" y="2882"/>
            <a:ext cx="1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00" name="Clip" r:id="rId12" imgW="541325" imgH="1423721" progId="MS_ClipArt_Gallery.2">
                    <p:embed/>
                  </p:oleObj>
                </mc:Choice>
                <mc:Fallback>
                  <p:oleObj name="Clip" r:id="rId12" imgW="541325" imgH="1423721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882"/>
                          <a:ext cx="1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3686" name="Group 103"/>
            <p:cNvGrpSpPr>
              <a:grpSpLocks/>
            </p:cNvGrpSpPr>
            <p:nvPr/>
          </p:nvGrpSpPr>
          <p:grpSpPr bwMode="auto">
            <a:xfrm>
              <a:off x="3393" y="1872"/>
              <a:ext cx="1407" cy="576"/>
              <a:chOff x="134" y="1824"/>
              <a:chExt cx="1407" cy="576"/>
            </a:xfrm>
          </p:grpSpPr>
          <p:graphicFrame>
            <p:nvGraphicFramePr>
              <p:cNvPr id="113691" name="Object 9"/>
              <p:cNvGraphicFramePr>
                <a:graphicFrameLocks noChangeAspect="1"/>
              </p:cNvGraphicFramePr>
              <p:nvPr/>
            </p:nvGraphicFramePr>
            <p:xfrm>
              <a:off x="757" y="1824"/>
              <a:ext cx="784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01" name="Clip" r:id="rId13" imgW="5286502" imgH="3924180" progId="MS_ClipArt_Gallery.2">
                      <p:embed/>
                    </p:oleObj>
                  </mc:Choice>
                  <mc:Fallback>
                    <p:oleObj name="Clip" r:id="rId13" imgW="5286502" imgH="392418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7" y="1824"/>
                            <a:ext cx="784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692" name="Text Box 105"/>
              <p:cNvSpPr txBox="1">
                <a:spLocks noChangeArrowheads="1"/>
              </p:cNvSpPr>
              <p:nvPr/>
            </p:nvSpPr>
            <p:spPr bwMode="auto">
              <a:xfrm>
                <a:off x="134" y="2016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>
                    <a:solidFill>
                      <a:srgbClr val="FF0066"/>
                    </a:solidFill>
                  </a:rPr>
                  <a:t>flatten</a:t>
                </a:r>
                <a:endParaRPr lang="en-US" b="0">
                  <a:latin typeface="ScriptS" charset="0"/>
                </a:endParaRPr>
              </a:p>
            </p:txBody>
          </p:sp>
        </p:grpSp>
        <p:pic>
          <p:nvPicPr>
            <p:cNvPr id="113687" name="Picture 1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2544"/>
              <a:ext cx="309" cy="27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88" name="Picture 1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928"/>
              <a:ext cx="2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89" name="Picture 1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360"/>
              <a:ext cx="2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90" name="Picture 1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792"/>
              <a:ext cx="2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0212" name="Rectangle 116"/>
          <p:cNvSpPr>
            <a:spLocks noChangeArrowheads="1"/>
          </p:cNvSpPr>
          <p:nvPr/>
        </p:nvSpPr>
        <p:spPr bwMode="auto">
          <a:xfrm>
            <a:off x="381000" y="4038600"/>
            <a:ext cx="518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Problems:</a:t>
            </a:r>
            <a:endParaRPr lang="en-US">
              <a:solidFill>
                <a:srgbClr val="CC99FF"/>
              </a:solidFill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introduces statistical skew</a:t>
            </a:r>
            <a:endParaRPr lang="en-US" sz="2000" b="0">
              <a:solidFill>
                <a:schemeClr val="hlink"/>
              </a:solidFill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loses relational structure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/>
              <a:t>incapable of detecting link-based patterns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must fix attributes in advance</a:t>
            </a:r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5" name="Group 119"/>
          <p:cNvGrpSpPr>
            <a:grpSpLocks/>
          </p:cNvGrpSpPr>
          <p:nvPr/>
        </p:nvGrpSpPr>
        <p:grpSpPr bwMode="auto">
          <a:xfrm>
            <a:off x="5840413" y="963613"/>
            <a:ext cx="2922587" cy="2389187"/>
            <a:chOff x="3679" y="607"/>
            <a:chExt cx="1841" cy="1505"/>
          </a:xfrm>
        </p:grpSpPr>
        <p:sp>
          <p:nvSpPr>
            <p:cNvPr id="113672" name="Rectangle 87"/>
            <p:cNvSpPr>
              <a:spLocks noChangeArrowheads="1"/>
            </p:cNvSpPr>
            <p:nvPr/>
          </p:nvSpPr>
          <p:spPr bwMode="auto">
            <a:xfrm>
              <a:off x="4752" y="624"/>
              <a:ext cx="768" cy="14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113673" name="Object 2"/>
            <p:cNvGraphicFramePr>
              <a:graphicFrameLocks noChangeAspect="1"/>
            </p:cNvGraphicFramePr>
            <p:nvPr/>
          </p:nvGraphicFramePr>
          <p:xfrm>
            <a:off x="5074" y="816"/>
            <a:ext cx="1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02" name="Clip" r:id="rId15" imgW="541325" imgH="1423721" progId="MS_ClipArt_Gallery.2">
                    <p:embed/>
                  </p:oleObj>
                </mc:Choice>
                <mc:Fallback>
                  <p:oleObj name="Clip" r:id="rId15" imgW="541325" imgH="1423721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" y="816"/>
                          <a:ext cx="1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674" name="Object 3"/>
            <p:cNvGraphicFramePr>
              <a:graphicFrameLocks noChangeAspect="1"/>
            </p:cNvGraphicFramePr>
            <p:nvPr/>
          </p:nvGraphicFramePr>
          <p:xfrm>
            <a:off x="5073" y="1200"/>
            <a:ext cx="149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03" name="Clip" r:id="rId16" imgW="447610" imgH="1409670" progId="MS_ClipArt_Gallery.2">
                    <p:embed/>
                  </p:oleObj>
                </mc:Choice>
                <mc:Fallback>
                  <p:oleObj name="Clip" r:id="rId16" imgW="447610" imgH="140967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3" y="1200"/>
                          <a:ext cx="149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675" name="Object 4"/>
            <p:cNvGraphicFramePr>
              <a:graphicFrameLocks noChangeAspect="1"/>
            </p:cNvGraphicFramePr>
            <p:nvPr/>
          </p:nvGraphicFramePr>
          <p:xfrm>
            <a:off x="5071" y="1680"/>
            <a:ext cx="15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04" name="Clip" r:id="rId18" imgW="570586" imgH="1442009" progId="MS_ClipArt_Gallery.2">
                    <p:embed/>
                  </p:oleObj>
                </mc:Choice>
                <mc:Fallback>
                  <p:oleObj name="Clip" r:id="rId18" imgW="570586" imgH="1442009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1" y="1680"/>
                          <a:ext cx="15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6" name="Text Box 88"/>
            <p:cNvSpPr txBox="1">
              <a:spLocks noChangeArrowheads="1"/>
            </p:cNvSpPr>
            <p:nvPr/>
          </p:nvSpPr>
          <p:spPr bwMode="auto">
            <a:xfrm>
              <a:off x="4818" y="607"/>
              <a:ext cx="6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 b="0" i="1">
                  <a:solidFill>
                    <a:srgbClr val="990099"/>
                  </a:solidFill>
                  <a:latin typeface="Tahoma" charset="0"/>
                </a:rPr>
                <a:t>Contact</a:t>
              </a:r>
            </a:p>
          </p:txBody>
        </p:sp>
        <p:cxnSp>
          <p:nvCxnSpPr>
            <p:cNvPr id="113677" name="AutoShape 89"/>
            <p:cNvCxnSpPr>
              <a:cxnSpLocks noChangeShapeType="1"/>
            </p:cNvCxnSpPr>
            <p:nvPr/>
          </p:nvCxnSpPr>
          <p:spPr bwMode="auto">
            <a:xfrm flipV="1">
              <a:off x="3709" y="1008"/>
              <a:ext cx="1365" cy="96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78" name="AutoShape 90"/>
            <p:cNvCxnSpPr>
              <a:cxnSpLocks noChangeShapeType="1"/>
            </p:cNvCxnSpPr>
            <p:nvPr/>
          </p:nvCxnSpPr>
          <p:spPr bwMode="auto">
            <a:xfrm flipV="1">
              <a:off x="3679" y="1416"/>
              <a:ext cx="1394" cy="192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79" name="AutoShape 91"/>
            <p:cNvCxnSpPr>
              <a:cxnSpLocks noChangeShapeType="1"/>
            </p:cNvCxnSpPr>
            <p:nvPr/>
          </p:nvCxnSpPr>
          <p:spPr bwMode="auto">
            <a:xfrm>
              <a:off x="3679" y="1608"/>
              <a:ext cx="1392" cy="264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80" name="AutoShape 92"/>
            <p:cNvCxnSpPr>
              <a:cxnSpLocks noChangeShapeType="1"/>
            </p:cNvCxnSpPr>
            <p:nvPr/>
          </p:nvCxnSpPr>
          <p:spPr bwMode="auto">
            <a:xfrm flipV="1">
              <a:off x="3679" y="1008"/>
              <a:ext cx="1541" cy="600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21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Legal Models  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0" y="4211638"/>
            <a:ext cx="1447800" cy="1219200"/>
          </a:xfrm>
          <a:prstGeom prst="rect">
            <a:avLst/>
          </a:prstGeom>
          <a:noFill/>
          <a:ln w="5715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59748" name="AutoShape 4"/>
          <p:cNvCxnSpPr>
            <a:cxnSpLocks noChangeShapeType="1"/>
            <a:stCxn id="204807" idx="3"/>
          </p:cNvCxnSpPr>
          <p:nvPr/>
        </p:nvCxnSpPr>
        <p:spPr bwMode="auto">
          <a:xfrm flipV="1">
            <a:off x="4791075" y="3829050"/>
            <a:ext cx="1479550" cy="140335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810000" y="4192588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990099"/>
                </a:solidFill>
                <a:latin typeface="Arial" pitchFamily="34" charset="0"/>
                <a:ea typeface="+mn-ea"/>
                <a:cs typeface="+mn-cs"/>
              </a:rPr>
              <a:t>Cites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971925" y="4638675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Citing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3971925" y="503396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</a:p>
        </p:txBody>
      </p:sp>
      <p:cxnSp>
        <p:nvCxnSpPr>
          <p:cNvPr id="159752" name="AutoShape 8"/>
          <p:cNvCxnSpPr>
            <a:cxnSpLocks noChangeShapeType="1"/>
          </p:cNvCxnSpPr>
          <p:nvPr/>
        </p:nvCxnSpPr>
        <p:spPr bwMode="auto">
          <a:xfrm rot="10800000">
            <a:off x="2895600" y="3733800"/>
            <a:ext cx="1069975" cy="1092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09" name="Rectangle 9"/>
          <p:cNvSpPr>
            <a:spLocks noChangeAspect="1" noChangeArrowheads="1"/>
          </p:cNvSpPr>
          <p:nvPr/>
        </p:nvSpPr>
        <p:spPr bwMode="auto">
          <a:xfrm>
            <a:off x="609600" y="3068638"/>
            <a:ext cx="2514600" cy="1752600"/>
          </a:xfrm>
          <a:prstGeom prst="rect">
            <a:avLst/>
          </a:prstGeom>
          <a:solidFill>
            <a:srgbClr val="FFFFFF"/>
          </a:solidFill>
          <a:ln w="5715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4810" name="Rectangle 10"/>
          <p:cNvSpPr>
            <a:spLocks noChangeAspect="1" noChangeArrowheads="1"/>
          </p:cNvSpPr>
          <p:nvPr/>
        </p:nvSpPr>
        <p:spPr bwMode="auto">
          <a:xfrm>
            <a:off x="3657600" y="1371600"/>
            <a:ext cx="1828800" cy="1360488"/>
          </a:xfrm>
          <a:prstGeom prst="rect">
            <a:avLst/>
          </a:prstGeom>
          <a:solidFill>
            <a:srgbClr val="FFFFFF"/>
          </a:solidFill>
          <a:ln w="5715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8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4811" name="Oval 11"/>
          <p:cNvSpPr>
            <a:spLocks noChangeArrowheads="1"/>
          </p:cNvSpPr>
          <p:nvPr/>
        </p:nvSpPr>
        <p:spPr bwMode="auto">
          <a:xfrm>
            <a:off x="3879850" y="1933575"/>
            <a:ext cx="1295400" cy="471488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4152900" y="200025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Mood</a:t>
            </a:r>
          </a:p>
        </p:txBody>
      </p:sp>
      <p:cxnSp>
        <p:nvCxnSpPr>
          <p:cNvPr id="159757" name="AutoShape 13"/>
          <p:cNvCxnSpPr>
            <a:cxnSpLocks noChangeAspect="1" noChangeShapeType="1"/>
            <a:stCxn id="204809" idx="0"/>
            <a:endCxn id="204810" idx="1"/>
          </p:cNvCxnSpPr>
          <p:nvPr/>
        </p:nvCxnSpPr>
        <p:spPr bwMode="auto">
          <a:xfrm rot="-5400000">
            <a:off x="2254250" y="1665288"/>
            <a:ext cx="987425" cy="1762125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14" name="Text Box 14"/>
          <p:cNvSpPr txBox="1">
            <a:spLocks noChangeAspect="1" noChangeArrowheads="1"/>
          </p:cNvSpPr>
          <p:nvPr/>
        </p:nvSpPr>
        <p:spPr bwMode="auto">
          <a:xfrm>
            <a:off x="700088" y="3132138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990099"/>
                </a:solidFill>
                <a:latin typeface="Arial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828675" y="3603625"/>
            <a:ext cx="1395413" cy="471488"/>
          </a:xfrm>
          <a:prstGeom prst="ellipse">
            <a:avLst/>
          </a:prstGeom>
          <a:solidFill>
            <a:srgbClr val="FFCC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16" name="Text Box 16"/>
          <p:cNvSpPr txBox="1">
            <a:spLocks noChangeAspect="1" noChangeArrowheads="1"/>
          </p:cNvSpPr>
          <p:nvPr/>
        </p:nvSpPr>
        <p:spPr bwMode="auto">
          <a:xfrm>
            <a:off x="908050" y="3654425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Important</a:t>
            </a:r>
          </a:p>
        </p:txBody>
      </p:sp>
      <p:sp>
        <p:nvSpPr>
          <p:cNvPr id="204817" name="Oval 17"/>
          <p:cNvSpPr>
            <a:spLocks noChangeArrowheads="1"/>
          </p:cNvSpPr>
          <p:nvPr/>
        </p:nvSpPr>
        <p:spPr bwMode="auto">
          <a:xfrm>
            <a:off x="1524000" y="4191000"/>
            <a:ext cx="1506538" cy="457200"/>
          </a:xfrm>
          <a:prstGeom prst="ellipse">
            <a:avLst/>
          </a:prstGeom>
          <a:solidFill>
            <a:srgbClr val="FFCC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18" name="Text Box 18"/>
          <p:cNvSpPr txBox="1">
            <a:spLocks noChangeAspect="1" noChangeArrowheads="1"/>
          </p:cNvSpPr>
          <p:nvPr/>
        </p:nvSpPr>
        <p:spPr bwMode="auto">
          <a:xfrm>
            <a:off x="1708150" y="425767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Accepted</a:t>
            </a:r>
          </a:p>
        </p:txBody>
      </p:sp>
      <p:sp>
        <p:nvSpPr>
          <p:cNvPr id="204819" name="Text Box 19"/>
          <p:cNvSpPr txBox="1">
            <a:spLocks noChangeAspect="1" noChangeArrowheads="1"/>
          </p:cNvSpPr>
          <p:nvPr/>
        </p:nvSpPr>
        <p:spPr bwMode="auto">
          <a:xfrm>
            <a:off x="3781425" y="1446213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990099"/>
                </a:solidFill>
                <a:latin typeface="Arial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04820" name="Rectangle 20"/>
          <p:cNvSpPr>
            <a:spLocks noChangeAspect="1" noChangeArrowheads="1"/>
          </p:cNvSpPr>
          <p:nvPr/>
        </p:nvSpPr>
        <p:spPr bwMode="auto">
          <a:xfrm>
            <a:off x="6096000" y="2992438"/>
            <a:ext cx="2514600" cy="1752600"/>
          </a:xfrm>
          <a:prstGeom prst="rect">
            <a:avLst/>
          </a:prstGeom>
          <a:solidFill>
            <a:srgbClr val="FFFFFF"/>
          </a:solidFill>
          <a:ln w="5715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4821" name="Text Box 21"/>
          <p:cNvSpPr txBox="1">
            <a:spLocks noChangeAspect="1" noChangeArrowheads="1"/>
          </p:cNvSpPr>
          <p:nvPr/>
        </p:nvSpPr>
        <p:spPr bwMode="auto">
          <a:xfrm>
            <a:off x="6172200" y="3052763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990099"/>
                </a:solidFill>
                <a:latin typeface="Arial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04822" name="Oval 22"/>
          <p:cNvSpPr>
            <a:spLocks noChangeArrowheads="1"/>
          </p:cNvSpPr>
          <p:nvPr/>
        </p:nvSpPr>
        <p:spPr bwMode="auto">
          <a:xfrm>
            <a:off x="6324600" y="3567113"/>
            <a:ext cx="1395413" cy="471487"/>
          </a:xfrm>
          <a:prstGeom prst="ellipse">
            <a:avLst/>
          </a:prstGeom>
          <a:solidFill>
            <a:srgbClr val="FFCC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23" name="Text Box 23"/>
          <p:cNvSpPr txBox="1">
            <a:spLocks noChangeAspect="1" noChangeArrowheads="1"/>
          </p:cNvSpPr>
          <p:nvPr/>
        </p:nvSpPr>
        <p:spPr bwMode="auto">
          <a:xfrm>
            <a:off x="6394450" y="3578225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Important</a:t>
            </a:r>
          </a:p>
        </p:txBody>
      </p:sp>
      <p:sp>
        <p:nvSpPr>
          <p:cNvPr id="204824" name="Oval 24"/>
          <p:cNvSpPr>
            <a:spLocks noChangeArrowheads="1"/>
          </p:cNvSpPr>
          <p:nvPr/>
        </p:nvSpPr>
        <p:spPr bwMode="auto">
          <a:xfrm>
            <a:off x="7046913" y="4135438"/>
            <a:ext cx="1506537" cy="457200"/>
          </a:xfrm>
          <a:prstGeom prst="ellipse">
            <a:avLst/>
          </a:prstGeom>
          <a:solidFill>
            <a:srgbClr val="FFCC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25" name="Text Box 25"/>
          <p:cNvSpPr txBox="1">
            <a:spLocks noChangeAspect="1" noChangeArrowheads="1"/>
          </p:cNvSpPr>
          <p:nvPr/>
        </p:nvSpPr>
        <p:spPr bwMode="auto">
          <a:xfrm>
            <a:off x="7194550" y="418147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Accepted</a:t>
            </a:r>
          </a:p>
        </p:txBody>
      </p:sp>
      <p:cxnSp>
        <p:nvCxnSpPr>
          <p:cNvPr id="159770" name="AutoShape 26"/>
          <p:cNvCxnSpPr>
            <a:cxnSpLocks noChangeShapeType="1"/>
            <a:stCxn id="204811" idx="3"/>
            <a:endCxn id="204817" idx="0"/>
          </p:cNvCxnSpPr>
          <p:nvPr/>
        </p:nvCxnSpPr>
        <p:spPr bwMode="auto">
          <a:xfrm flipH="1">
            <a:off x="2278063" y="2336800"/>
            <a:ext cx="1790700" cy="185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771" name="AutoShape 27"/>
          <p:cNvCxnSpPr>
            <a:cxnSpLocks noChangeShapeType="1"/>
            <a:stCxn id="204822" idx="1"/>
          </p:cNvCxnSpPr>
          <p:nvPr/>
        </p:nvCxnSpPr>
        <p:spPr bwMode="auto">
          <a:xfrm flipH="1" flipV="1">
            <a:off x="4962525" y="2346325"/>
            <a:ext cx="1566863" cy="1289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Legal Models</a:t>
            </a:r>
          </a:p>
        </p:txBody>
      </p:sp>
      <p:sp>
        <p:nvSpPr>
          <p:cNvPr id="205827" name="Oval 3"/>
          <p:cNvSpPr>
            <a:spLocks noChangeArrowheads="1"/>
          </p:cNvSpPr>
          <p:nvPr/>
        </p:nvSpPr>
        <p:spPr bwMode="auto">
          <a:xfrm>
            <a:off x="838200" y="4495800"/>
            <a:ext cx="1981200" cy="4572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P1.Accepted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52400" y="5486400"/>
            <a:ext cx="7162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0">
                <a:solidFill>
                  <a:srgbClr val="050B0B"/>
                </a:solidFill>
                <a:latin typeface="Arial " charset="0"/>
              </a:rPr>
              <a:t>When a node</a:t>
            </a:r>
            <a:r>
              <a:rPr lang="ja-JP" altLang="en-US" b="0">
                <a:solidFill>
                  <a:srgbClr val="050B0B"/>
                </a:solidFill>
                <a:latin typeface="Arial " charset="0"/>
              </a:rPr>
              <a:t>’</a:t>
            </a:r>
            <a:r>
              <a:rPr lang="en-US" b="0">
                <a:solidFill>
                  <a:srgbClr val="050B0B"/>
                </a:solidFill>
                <a:latin typeface="Arial " charset="0"/>
              </a:rPr>
              <a:t>s parent is defined using an uncertain relation, the reference RV must be a parent of the node as well.</a:t>
            </a: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3543300" y="2286000"/>
            <a:ext cx="1981200" cy="533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Cites1.Cited</a:t>
            </a:r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3352800" y="1371600"/>
            <a:ext cx="2362200" cy="533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Cites1.Selector</a:t>
            </a:r>
          </a:p>
        </p:txBody>
      </p:sp>
      <p:cxnSp>
        <p:nvCxnSpPr>
          <p:cNvPr id="160775" name="AutoShape 7"/>
          <p:cNvCxnSpPr>
            <a:cxnSpLocks noChangeShapeType="1"/>
            <a:stCxn id="205830" idx="4"/>
            <a:endCxn id="205829" idx="0"/>
          </p:cNvCxnSpPr>
          <p:nvPr/>
        </p:nvCxnSpPr>
        <p:spPr bwMode="auto">
          <a:xfrm>
            <a:off x="4533900" y="1919288"/>
            <a:ext cx="0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776" name="AutoShape 8"/>
          <p:cNvCxnSpPr>
            <a:cxnSpLocks noChangeShapeType="1"/>
            <a:stCxn id="205837" idx="2"/>
            <a:endCxn id="205834" idx="7"/>
          </p:cNvCxnSpPr>
          <p:nvPr/>
        </p:nvCxnSpPr>
        <p:spPr bwMode="auto">
          <a:xfrm flipH="1">
            <a:off x="2420938" y="2933700"/>
            <a:ext cx="3813175" cy="6238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777" name="AutoShape 9"/>
          <p:cNvCxnSpPr>
            <a:cxnSpLocks noChangeShapeType="1"/>
            <a:stCxn id="205839" idx="2"/>
            <a:endCxn id="205834" idx="7"/>
          </p:cNvCxnSpPr>
          <p:nvPr/>
        </p:nvCxnSpPr>
        <p:spPr bwMode="auto">
          <a:xfrm flipH="1" flipV="1">
            <a:off x="2420938" y="3557588"/>
            <a:ext cx="3813175" cy="1204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834" name="Oval 10"/>
          <p:cNvSpPr>
            <a:spLocks noChangeArrowheads="1"/>
          </p:cNvSpPr>
          <p:nvPr/>
        </p:nvSpPr>
        <p:spPr bwMode="auto">
          <a:xfrm>
            <a:off x="990600" y="3505200"/>
            <a:ext cx="1676400" cy="457200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R1.Mood</a:t>
            </a:r>
          </a:p>
        </p:txBody>
      </p:sp>
      <p:cxnSp>
        <p:nvCxnSpPr>
          <p:cNvPr id="160779" name="AutoShape 11"/>
          <p:cNvCxnSpPr>
            <a:cxnSpLocks noChangeShapeType="1"/>
            <a:stCxn id="205834" idx="4"/>
            <a:endCxn id="205827" idx="0"/>
          </p:cNvCxnSpPr>
          <p:nvPr/>
        </p:nvCxnSpPr>
        <p:spPr bwMode="auto">
          <a:xfrm>
            <a:off x="1828800" y="3976688"/>
            <a:ext cx="0" cy="5048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780" name="AutoShape 12"/>
          <p:cNvCxnSpPr>
            <a:cxnSpLocks noChangeShapeType="1"/>
            <a:stCxn id="205829" idx="3"/>
            <a:endCxn id="205834" idx="7"/>
          </p:cNvCxnSpPr>
          <p:nvPr/>
        </p:nvCxnSpPr>
        <p:spPr bwMode="auto">
          <a:xfrm flipH="1">
            <a:off x="2420938" y="2755900"/>
            <a:ext cx="1412875" cy="801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837" name="Oval 13"/>
          <p:cNvSpPr>
            <a:spLocks noChangeArrowheads="1"/>
          </p:cNvSpPr>
          <p:nvPr/>
        </p:nvSpPr>
        <p:spPr bwMode="auto">
          <a:xfrm>
            <a:off x="6248400" y="2667000"/>
            <a:ext cx="20574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P2.Important</a:t>
            </a:r>
          </a:p>
        </p:txBody>
      </p:sp>
      <p:sp>
        <p:nvSpPr>
          <p:cNvPr id="205838" name="Oval 14"/>
          <p:cNvSpPr>
            <a:spLocks noChangeArrowheads="1"/>
          </p:cNvSpPr>
          <p:nvPr/>
        </p:nvSpPr>
        <p:spPr bwMode="auto">
          <a:xfrm>
            <a:off x="6248400" y="3581400"/>
            <a:ext cx="20574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P3.Important</a:t>
            </a:r>
          </a:p>
        </p:txBody>
      </p:sp>
      <p:sp>
        <p:nvSpPr>
          <p:cNvPr id="205839" name="Oval 15"/>
          <p:cNvSpPr>
            <a:spLocks noChangeArrowheads="1"/>
          </p:cNvSpPr>
          <p:nvPr/>
        </p:nvSpPr>
        <p:spPr bwMode="auto">
          <a:xfrm>
            <a:off x="6248400" y="4495800"/>
            <a:ext cx="20574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P4.Important</a:t>
            </a:r>
          </a:p>
        </p:txBody>
      </p:sp>
      <p:cxnSp>
        <p:nvCxnSpPr>
          <p:cNvPr id="160784" name="AutoShape 16"/>
          <p:cNvCxnSpPr>
            <a:cxnSpLocks noChangeShapeType="1"/>
            <a:stCxn id="205838" idx="2"/>
            <a:endCxn id="205834" idx="7"/>
          </p:cNvCxnSpPr>
          <p:nvPr/>
        </p:nvCxnSpPr>
        <p:spPr bwMode="auto">
          <a:xfrm flipH="1" flipV="1">
            <a:off x="2420938" y="3557588"/>
            <a:ext cx="3813175" cy="290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Oval 2"/>
          <p:cNvSpPr>
            <a:spLocks noChangeArrowheads="1"/>
          </p:cNvSpPr>
          <p:nvPr/>
        </p:nvSpPr>
        <p:spPr bwMode="auto">
          <a:xfrm>
            <a:off x="7010400" y="3429000"/>
            <a:ext cx="711200" cy="3429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Structure Search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5803900" y="1622425"/>
            <a:ext cx="739775" cy="6873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61797" name="AutoShape 5"/>
          <p:cNvCxnSpPr>
            <a:cxnSpLocks noChangeShapeType="1"/>
            <a:stCxn id="206856" idx="3"/>
            <a:endCxn id="206888" idx="1"/>
          </p:cNvCxnSpPr>
          <p:nvPr/>
        </p:nvCxnSpPr>
        <p:spPr bwMode="auto">
          <a:xfrm flipV="1">
            <a:off x="6494463" y="1531938"/>
            <a:ext cx="288925" cy="6604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5803900" y="1616075"/>
            <a:ext cx="71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6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Cites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5867400" y="18335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Citing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5867400" y="2039938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</a:p>
        </p:txBody>
      </p:sp>
      <p:cxnSp>
        <p:nvCxnSpPr>
          <p:cNvPr id="161801" name="AutoShape 9"/>
          <p:cNvCxnSpPr>
            <a:cxnSpLocks noChangeShapeType="1"/>
            <a:stCxn id="206855" idx="1"/>
          </p:cNvCxnSpPr>
          <p:nvPr/>
        </p:nvCxnSpPr>
        <p:spPr bwMode="auto">
          <a:xfrm rot="10800000">
            <a:off x="5456238" y="1525588"/>
            <a:ext cx="411162" cy="4603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61802" name="Group 10"/>
          <p:cNvGrpSpPr>
            <a:grpSpLocks/>
          </p:cNvGrpSpPr>
          <p:nvPr/>
        </p:nvGrpSpPr>
        <p:grpSpPr bwMode="auto">
          <a:xfrm>
            <a:off x="6783388" y="1363663"/>
            <a:ext cx="827087" cy="790575"/>
            <a:chOff x="2013" y="1687"/>
            <a:chExt cx="645" cy="582"/>
          </a:xfrm>
        </p:grpSpPr>
        <p:sp>
          <p:nvSpPr>
            <p:cNvPr id="206887" name="Rectangle 11"/>
            <p:cNvSpPr>
              <a:spLocks noChangeArrowheads="1"/>
            </p:cNvSpPr>
            <p:nvPr/>
          </p:nvSpPr>
          <p:spPr bwMode="auto">
            <a:xfrm>
              <a:off x="2020" y="1692"/>
              <a:ext cx="638" cy="54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88" name="Text Box 12"/>
            <p:cNvSpPr txBox="1">
              <a:spLocks noChangeArrowheads="1"/>
            </p:cNvSpPr>
            <p:nvPr/>
          </p:nvSpPr>
          <p:spPr bwMode="auto">
            <a:xfrm>
              <a:off x="2013" y="1687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6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06889" name="Text Box 13"/>
            <p:cNvSpPr txBox="1">
              <a:spLocks noChangeArrowheads="1"/>
            </p:cNvSpPr>
            <p:nvPr/>
          </p:nvSpPr>
          <p:spPr bwMode="auto">
            <a:xfrm>
              <a:off x="2059" y="1885"/>
              <a:ext cx="511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206890" name="Text Box 14"/>
            <p:cNvSpPr txBox="1">
              <a:spLocks noChangeArrowheads="1"/>
            </p:cNvSpPr>
            <p:nvPr/>
          </p:nvSpPr>
          <p:spPr bwMode="auto">
            <a:xfrm>
              <a:off x="2059" y="2045"/>
              <a:ext cx="574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Words</a:t>
              </a:r>
            </a:p>
          </p:txBody>
        </p:sp>
      </p:grpSp>
      <p:grpSp>
        <p:nvGrpSpPr>
          <p:cNvPr id="161803" name="Group 15"/>
          <p:cNvGrpSpPr>
            <a:grpSpLocks/>
          </p:cNvGrpSpPr>
          <p:nvPr/>
        </p:nvGrpSpPr>
        <p:grpSpPr bwMode="auto">
          <a:xfrm>
            <a:off x="4568825" y="1330325"/>
            <a:ext cx="901700" cy="795338"/>
            <a:chOff x="2014" y="1686"/>
            <a:chExt cx="644" cy="585"/>
          </a:xfrm>
        </p:grpSpPr>
        <p:sp>
          <p:nvSpPr>
            <p:cNvPr id="206883" name="Rectangle 16"/>
            <p:cNvSpPr>
              <a:spLocks noChangeArrowheads="1"/>
            </p:cNvSpPr>
            <p:nvPr/>
          </p:nvSpPr>
          <p:spPr bwMode="auto">
            <a:xfrm>
              <a:off x="2020" y="1692"/>
              <a:ext cx="638" cy="5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84" name="Text Box 17"/>
            <p:cNvSpPr txBox="1">
              <a:spLocks noChangeArrowheads="1"/>
            </p:cNvSpPr>
            <p:nvPr/>
          </p:nvSpPr>
          <p:spPr bwMode="auto">
            <a:xfrm>
              <a:off x="2014" y="1686"/>
              <a:ext cx="62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6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06885" name="Text Box 18"/>
            <p:cNvSpPr txBox="1">
              <a:spLocks noChangeArrowheads="1"/>
            </p:cNvSpPr>
            <p:nvPr/>
          </p:nvSpPr>
          <p:spPr bwMode="auto">
            <a:xfrm>
              <a:off x="2064" y="1885"/>
              <a:ext cx="468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206886" name="Text Box 19"/>
            <p:cNvSpPr txBox="1">
              <a:spLocks noChangeArrowheads="1"/>
            </p:cNvSpPr>
            <p:nvPr/>
          </p:nvSpPr>
          <p:spPr bwMode="auto">
            <a:xfrm>
              <a:off x="2064" y="2047"/>
              <a:ext cx="52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Words</a:t>
              </a:r>
            </a:p>
          </p:txBody>
        </p:sp>
      </p:grp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6858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  <a:endParaRPr lang="en-US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81621" name="Group 21"/>
          <p:cNvGrpSpPr>
            <a:grpSpLocks/>
          </p:cNvGrpSpPr>
          <p:nvPr/>
        </p:nvGrpSpPr>
        <p:grpSpPr bwMode="auto">
          <a:xfrm>
            <a:off x="4343400" y="3276600"/>
            <a:ext cx="1222375" cy="954088"/>
            <a:chOff x="3390" y="1548"/>
            <a:chExt cx="770" cy="601"/>
          </a:xfrm>
        </p:grpSpPr>
        <p:sp>
          <p:nvSpPr>
            <p:cNvPr id="206879" name="AutoShape 22"/>
            <p:cNvSpPr>
              <a:spLocks noChangeArrowheads="1"/>
            </p:cNvSpPr>
            <p:nvPr/>
          </p:nvSpPr>
          <p:spPr bwMode="auto">
            <a:xfrm>
              <a:off x="3390" y="1548"/>
              <a:ext cx="770" cy="601"/>
            </a:xfrm>
            <a:prstGeom prst="wedgeRoundRectCallout">
              <a:avLst>
                <a:gd name="adj1" fmla="val -47273"/>
                <a:gd name="adj2" fmla="val 28037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 i="1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6880" name="Text Box 23"/>
            <p:cNvSpPr txBox="1">
              <a:spLocks noChangeArrowheads="1"/>
            </p:cNvSpPr>
            <p:nvPr/>
          </p:nvSpPr>
          <p:spPr bwMode="auto">
            <a:xfrm>
              <a:off x="3500" y="1650"/>
              <a:ext cx="534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99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20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Papers</a:t>
              </a:r>
            </a:p>
          </p:txBody>
        </p:sp>
        <p:sp>
          <p:nvSpPr>
            <p:cNvPr id="206881" name="Line 24"/>
            <p:cNvSpPr>
              <a:spLocks noChangeShapeType="1"/>
            </p:cNvSpPr>
            <p:nvPr/>
          </p:nvSpPr>
          <p:spPr bwMode="auto">
            <a:xfrm>
              <a:off x="3476" y="1864"/>
              <a:ext cx="5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06882" name="Text Box 25"/>
            <p:cNvSpPr txBox="1">
              <a:spLocks noChangeArrowheads="1"/>
            </p:cNvSpPr>
            <p:nvPr/>
          </p:nvSpPr>
          <p:spPr bwMode="auto">
            <a:xfrm>
              <a:off x="3575" y="1857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1.0</a:t>
              </a:r>
            </a:p>
          </p:txBody>
        </p:sp>
      </p:grpSp>
      <p:grpSp>
        <p:nvGrpSpPr>
          <p:cNvPr id="281626" name="Group 26"/>
          <p:cNvGrpSpPr>
            <a:grpSpLocks/>
          </p:cNvGrpSpPr>
          <p:nvPr/>
        </p:nvGrpSpPr>
        <p:grpSpPr bwMode="auto">
          <a:xfrm>
            <a:off x="2463800" y="1279525"/>
            <a:ext cx="1671638" cy="1362075"/>
            <a:chOff x="1552" y="806"/>
            <a:chExt cx="1053" cy="858"/>
          </a:xfrm>
        </p:grpSpPr>
        <p:sp>
          <p:nvSpPr>
            <p:cNvPr id="206867" name="AutoShape 27"/>
            <p:cNvSpPr>
              <a:spLocks noChangeAspect="1" noChangeArrowheads="1"/>
            </p:cNvSpPr>
            <p:nvPr/>
          </p:nvSpPr>
          <p:spPr bwMode="auto">
            <a:xfrm>
              <a:off x="1552" y="80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68" name="AutoShape 28"/>
            <p:cNvSpPr>
              <a:spLocks noChangeAspect="1" noChangeArrowheads="1"/>
            </p:cNvSpPr>
            <p:nvPr/>
          </p:nvSpPr>
          <p:spPr bwMode="auto">
            <a:xfrm>
              <a:off x="1648" y="90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69" name="AutoShape 29"/>
            <p:cNvSpPr>
              <a:spLocks noChangeAspect="1" noChangeArrowheads="1"/>
            </p:cNvSpPr>
            <p:nvPr/>
          </p:nvSpPr>
          <p:spPr bwMode="auto">
            <a:xfrm>
              <a:off x="1744" y="99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70" name="AutoShape 30"/>
            <p:cNvSpPr>
              <a:spLocks noChangeAspect="1" noChangeArrowheads="1"/>
            </p:cNvSpPr>
            <p:nvPr/>
          </p:nvSpPr>
          <p:spPr bwMode="auto">
            <a:xfrm>
              <a:off x="1840" y="109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71" name="AutoShape 31"/>
            <p:cNvSpPr>
              <a:spLocks noChangeAspect="1" noChangeArrowheads="1"/>
            </p:cNvSpPr>
            <p:nvPr/>
          </p:nvSpPr>
          <p:spPr bwMode="auto">
            <a:xfrm>
              <a:off x="1936" y="119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72" name="AutoShape 32"/>
            <p:cNvSpPr>
              <a:spLocks noChangeAspect="1" noChangeArrowheads="1"/>
            </p:cNvSpPr>
            <p:nvPr/>
          </p:nvSpPr>
          <p:spPr bwMode="auto">
            <a:xfrm>
              <a:off x="2032" y="128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161817" name="Group 33"/>
            <p:cNvGrpSpPr>
              <a:grpSpLocks/>
            </p:cNvGrpSpPr>
            <p:nvPr/>
          </p:nvGrpSpPr>
          <p:grpSpPr bwMode="auto">
            <a:xfrm>
              <a:off x="1856" y="958"/>
              <a:ext cx="749" cy="706"/>
              <a:chOff x="1672" y="1942"/>
              <a:chExt cx="749" cy="706"/>
            </a:xfrm>
          </p:grpSpPr>
          <p:sp>
            <p:nvSpPr>
              <p:cNvPr id="206874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875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876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877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878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6863" name="Rectangle 39"/>
          <p:cNvSpPr>
            <a:spLocks noChangeArrowheads="1"/>
          </p:cNvSpPr>
          <p:nvPr/>
        </p:nvSpPr>
        <p:spPr bwMode="auto">
          <a:xfrm>
            <a:off x="7835900" y="1712913"/>
            <a:ext cx="1016000" cy="6000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6864" name="Text Box 40"/>
          <p:cNvSpPr txBox="1">
            <a:spLocks noChangeArrowheads="1"/>
          </p:cNvSpPr>
          <p:nvPr/>
        </p:nvSpPr>
        <p:spPr bwMode="auto">
          <a:xfrm>
            <a:off x="7824788" y="1706563"/>
            <a:ext cx="989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6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sp>
        <p:nvSpPr>
          <p:cNvPr id="206865" name="Text Box 41"/>
          <p:cNvSpPr txBox="1">
            <a:spLocks noChangeArrowheads="1"/>
          </p:cNvSpPr>
          <p:nvPr/>
        </p:nvSpPr>
        <p:spPr bwMode="auto">
          <a:xfrm>
            <a:off x="7847013" y="1974850"/>
            <a:ext cx="103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Institution</a:t>
            </a:r>
          </a:p>
        </p:txBody>
      </p:sp>
      <p:cxnSp>
        <p:nvCxnSpPr>
          <p:cNvPr id="161810" name="AutoShape 42"/>
          <p:cNvCxnSpPr>
            <a:cxnSpLocks noChangeShapeType="1"/>
            <a:stCxn id="206887" idx="3"/>
            <a:endCxn id="206863" idx="1"/>
          </p:cNvCxnSpPr>
          <p:nvPr/>
        </p:nvCxnSpPr>
        <p:spPr bwMode="auto">
          <a:xfrm>
            <a:off x="7629525" y="1739900"/>
            <a:ext cx="187325" cy="27305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 autoUpdateAnimBg="0"/>
      <p:bldP spid="28162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Oval 2"/>
          <p:cNvSpPr>
            <a:spLocks noChangeArrowheads="1"/>
          </p:cNvSpPr>
          <p:nvPr/>
        </p:nvSpPr>
        <p:spPr bwMode="auto">
          <a:xfrm>
            <a:off x="6997700" y="3416300"/>
            <a:ext cx="711200" cy="3429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Structure Search: New Operators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803900" y="1622425"/>
            <a:ext cx="739775" cy="6873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62821" name="AutoShape 5"/>
          <p:cNvCxnSpPr>
            <a:cxnSpLocks noChangeShapeType="1"/>
            <a:stCxn id="207880" idx="3"/>
            <a:endCxn id="207926" idx="1"/>
          </p:cNvCxnSpPr>
          <p:nvPr/>
        </p:nvCxnSpPr>
        <p:spPr bwMode="auto">
          <a:xfrm flipV="1">
            <a:off x="6494463" y="1531938"/>
            <a:ext cx="288925" cy="6604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5803900" y="1616075"/>
            <a:ext cx="71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6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Cites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5867400" y="18335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Citing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5867400" y="2039938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</a:p>
        </p:txBody>
      </p:sp>
      <p:cxnSp>
        <p:nvCxnSpPr>
          <p:cNvPr id="162825" name="AutoShape 9"/>
          <p:cNvCxnSpPr>
            <a:cxnSpLocks noChangeShapeType="1"/>
            <a:stCxn id="207879" idx="1"/>
          </p:cNvCxnSpPr>
          <p:nvPr/>
        </p:nvCxnSpPr>
        <p:spPr bwMode="auto">
          <a:xfrm rot="10800000">
            <a:off x="5456238" y="1525588"/>
            <a:ext cx="411162" cy="4603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62826" name="Group 10"/>
          <p:cNvGrpSpPr>
            <a:grpSpLocks/>
          </p:cNvGrpSpPr>
          <p:nvPr/>
        </p:nvGrpSpPr>
        <p:grpSpPr bwMode="auto">
          <a:xfrm>
            <a:off x="6783388" y="1363663"/>
            <a:ext cx="827087" cy="790575"/>
            <a:chOff x="2013" y="1687"/>
            <a:chExt cx="645" cy="582"/>
          </a:xfrm>
        </p:grpSpPr>
        <p:sp>
          <p:nvSpPr>
            <p:cNvPr id="207925" name="Rectangle 11"/>
            <p:cNvSpPr>
              <a:spLocks noChangeArrowheads="1"/>
            </p:cNvSpPr>
            <p:nvPr/>
          </p:nvSpPr>
          <p:spPr bwMode="auto">
            <a:xfrm>
              <a:off x="2020" y="1692"/>
              <a:ext cx="638" cy="54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26" name="Text Box 12"/>
            <p:cNvSpPr txBox="1">
              <a:spLocks noChangeArrowheads="1"/>
            </p:cNvSpPr>
            <p:nvPr/>
          </p:nvSpPr>
          <p:spPr bwMode="auto">
            <a:xfrm>
              <a:off x="2013" y="1687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6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07927" name="Text Box 13"/>
            <p:cNvSpPr txBox="1">
              <a:spLocks noChangeArrowheads="1"/>
            </p:cNvSpPr>
            <p:nvPr/>
          </p:nvSpPr>
          <p:spPr bwMode="auto">
            <a:xfrm>
              <a:off x="2059" y="1885"/>
              <a:ext cx="511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207928" name="Text Box 14"/>
            <p:cNvSpPr txBox="1">
              <a:spLocks noChangeArrowheads="1"/>
            </p:cNvSpPr>
            <p:nvPr/>
          </p:nvSpPr>
          <p:spPr bwMode="auto">
            <a:xfrm>
              <a:off x="2059" y="2045"/>
              <a:ext cx="574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Words</a:t>
              </a:r>
            </a:p>
          </p:txBody>
        </p:sp>
      </p:grpSp>
      <p:grpSp>
        <p:nvGrpSpPr>
          <p:cNvPr id="162827" name="Group 15"/>
          <p:cNvGrpSpPr>
            <a:grpSpLocks/>
          </p:cNvGrpSpPr>
          <p:nvPr/>
        </p:nvGrpSpPr>
        <p:grpSpPr bwMode="auto">
          <a:xfrm>
            <a:off x="4568825" y="1330325"/>
            <a:ext cx="901700" cy="795338"/>
            <a:chOff x="2014" y="1686"/>
            <a:chExt cx="644" cy="585"/>
          </a:xfrm>
        </p:grpSpPr>
        <p:sp>
          <p:nvSpPr>
            <p:cNvPr id="207921" name="Rectangle 16"/>
            <p:cNvSpPr>
              <a:spLocks noChangeArrowheads="1"/>
            </p:cNvSpPr>
            <p:nvPr/>
          </p:nvSpPr>
          <p:spPr bwMode="auto">
            <a:xfrm>
              <a:off x="2020" y="1692"/>
              <a:ext cx="638" cy="5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22" name="Text Box 17"/>
            <p:cNvSpPr txBox="1">
              <a:spLocks noChangeArrowheads="1"/>
            </p:cNvSpPr>
            <p:nvPr/>
          </p:nvSpPr>
          <p:spPr bwMode="auto">
            <a:xfrm>
              <a:off x="2014" y="1686"/>
              <a:ext cx="62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6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07923" name="Text Box 18"/>
            <p:cNvSpPr txBox="1">
              <a:spLocks noChangeArrowheads="1"/>
            </p:cNvSpPr>
            <p:nvPr/>
          </p:nvSpPr>
          <p:spPr bwMode="auto">
            <a:xfrm>
              <a:off x="2064" y="1885"/>
              <a:ext cx="468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207924" name="Text Box 19"/>
            <p:cNvSpPr txBox="1">
              <a:spLocks noChangeArrowheads="1"/>
            </p:cNvSpPr>
            <p:nvPr/>
          </p:nvSpPr>
          <p:spPr bwMode="auto">
            <a:xfrm>
              <a:off x="2064" y="2047"/>
              <a:ext cx="52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Words</a:t>
              </a:r>
            </a:p>
          </p:txBody>
        </p:sp>
      </p:grpSp>
      <p:sp>
        <p:nvSpPr>
          <p:cNvPr id="207884" name="Text Box 20"/>
          <p:cNvSpPr txBox="1">
            <a:spLocks noChangeArrowheads="1"/>
          </p:cNvSpPr>
          <p:nvPr/>
        </p:nvSpPr>
        <p:spPr bwMode="auto">
          <a:xfrm>
            <a:off x="6781800" y="2743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  <a:endParaRPr lang="en-US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62829" name="Group 21"/>
          <p:cNvGrpSpPr>
            <a:grpSpLocks/>
          </p:cNvGrpSpPr>
          <p:nvPr/>
        </p:nvGrpSpPr>
        <p:grpSpPr bwMode="auto">
          <a:xfrm>
            <a:off x="2438400" y="1295400"/>
            <a:ext cx="1671638" cy="1362075"/>
            <a:chOff x="1552" y="806"/>
            <a:chExt cx="1053" cy="858"/>
          </a:xfrm>
        </p:grpSpPr>
        <p:sp>
          <p:nvSpPr>
            <p:cNvPr id="207909" name="AutoShape 22"/>
            <p:cNvSpPr>
              <a:spLocks noChangeAspect="1" noChangeArrowheads="1"/>
            </p:cNvSpPr>
            <p:nvPr/>
          </p:nvSpPr>
          <p:spPr bwMode="auto">
            <a:xfrm>
              <a:off x="1552" y="80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0" name="AutoShape 23"/>
            <p:cNvSpPr>
              <a:spLocks noChangeAspect="1" noChangeArrowheads="1"/>
            </p:cNvSpPr>
            <p:nvPr/>
          </p:nvSpPr>
          <p:spPr bwMode="auto">
            <a:xfrm>
              <a:off x="1648" y="90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1" name="AutoShape 24"/>
            <p:cNvSpPr>
              <a:spLocks noChangeAspect="1" noChangeArrowheads="1"/>
            </p:cNvSpPr>
            <p:nvPr/>
          </p:nvSpPr>
          <p:spPr bwMode="auto">
            <a:xfrm>
              <a:off x="1744" y="99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2" name="AutoShape 25"/>
            <p:cNvSpPr>
              <a:spLocks noChangeAspect="1" noChangeArrowheads="1"/>
            </p:cNvSpPr>
            <p:nvPr/>
          </p:nvSpPr>
          <p:spPr bwMode="auto">
            <a:xfrm>
              <a:off x="1840" y="109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3" name="AutoShape 26"/>
            <p:cNvSpPr>
              <a:spLocks noChangeAspect="1" noChangeArrowheads="1"/>
            </p:cNvSpPr>
            <p:nvPr/>
          </p:nvSpPr>
          <p:spPr bwMode="auto">
            <a:xfrm>
              <a:off x="1936" y="119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4" name="AutoShape 27"/>
            <p:cNvSpPr>
              <a:spLocks noChangeAspect="1" noChangeArrowheads="1"/>
            </p:cNvSpPr>
            <p:nvPr/>
          </p:nvSpPr>
          <p:spPr bwMode="auto">
            <a:xfrm>
              <a:off x="2032" y="128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162859" name="Group 28"/>
            <p:cNvGrpSpPr>
              <a:grpSpLocks/>
            </p:cNvGrpSpPr>
            <p:nvPr/>
          </p:nvGrpSpPr>
          <p:grpSpPr bwMode="auto">
            <a:xfrm>
              <a:off x="1856" y="958"/>
              <a:ext cx="749" cy="706"/>
              <a:chOff x="1672" y="1942"/>
              <a:chExt cx="749" cy="706"/>
            </a:xfrm>
          </p:grpSpPr>
          <p:sp>
            <p:nvSpPr>
              <p:cNvPr id="207916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917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91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919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920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2830" name="Group 34"/>
          <p:cNvGrpSpPr>
            <a:grpSpLocks/>
          </p:cNvGrpSpPr>
          <p:nvPr/>
        </p:nvGrpSpPr>
        <p:grpSpPr bwMode="auto">
          <a:xfrm>
            <a:off x="6223000" y="3403600"/>
            <a:ext cx="2260600" cy="1016000"/>
            <a:chOff x="3920" y="2144"/>
            <a:chExt cx="1424" cy="640"/>
          </a:xfrm>
        </p:grpSpPr>
        <p:sp>
          <p:nvSpPr>
            <p:cNvPr id="207904" name="Oval 35"/>
            <p:cNvSpPr>
              <a:spLocks noChangeArrowheads="1"/>
            </p:cNvSpPr>
            <p:nvPr/>
          </p:nvSpPr>
          <p:spPr bwMode="auto">
            <a:xfrm>
              <a:off x="4080" y="2144"/>
              <a:ext cx="1128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solidFill>
                    <a:srgbClr val="FFFFFF"/>
                  </a:solidFill>
                  <a:latin typeface="Arial" pitchFamily="34" charset="0"/>
                  <a:ea typeface="+mn-ea"/>
                  <a:cs typeface="+mn-cs"/>
                </a:rPr>
                <a:t>Topic </a:t>
              </a:r>
              <a:endParaRPr lang="en-US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7905" name="Oval 36"/>
            <p:cNvSpPr>
              <a:spLocks noChangeArrowheads="1"/>
            </p:cNvSpPr>
            <p:nvPr/>
          </p:nvSpPr>
          <p:spPr bwMode="auto">
            <a:xfrm>
              <a:off x="3920" y="2584"/>
              <a:ext cx="504" cy="20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7906" name="Oval 37"/>
            <p:cNvSpPr>
              <a:spLocks noChangeArrowheads="1"/>
            </p:cNvSpPr>
            <p:nvPr/>
          </p:nvSpPr>
          <p:spPr bwMode="auto">
            <a:xfrm>
              <a:off x="4840" y="2584"/>
              <a:ext cx="504" cy="20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7907" name="Line 38"/>
            <p:cNvSpPr>
              <a:spLocks noChangeShapeType="1"/>
            </p:cNvSpPr>
            <p:nvPr/>
          </p:nvSpPr>
          <p:spPr bwMode="auto">
            <a:xfrm>
              <a:off x="4808" y="2368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07908" name="Line 39"/>
            <p:cNvSpPr>
              <a:spLocks noChangeShapeType="1"/>
            </p:cNvSpPr>
            <p:nvPr/>
          </p:nvSpPr>
          <p:spPr bwMode="auto">
            <a:xfrm flipH="1">
              <a:off x="4240" y="2376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207887" name="Text Box 40"/>
          <p:cNvSpPr txBox="1">
            <a:spLocks noChangeArrowheads="1"/>
          </p:cNvSpPr>
          <p:nvPr/>
        </p:nvSpPr>
        <p:spPr bwMode="auto">
          <a:xfrm rot="20028201" flipH="1">
            <a:off x="2082800" y="2895600"/>
            <a:ext cx="73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0">
                <a:solidFill>
                  <a:srgbClr val="050B0B"/>
                </a:solidFill>
              </a:rPr>
              <a:t>Δscore</a:t>
            </a:r>
          </a:p>
        </p:txBody>
      </p:sp>
      <p:sp>
        <p:nvSpPr>
          <p:cNvPr id="207888" name="AutoShape 41"/>
          <p:cNvSpPr>
            <a:spLocks noChangeArrowheads="1"/>
          </p:cNvSpPr>
          <p:nvPr/>
        </p:nvSpPr>
        <p:spPr bwMode="auto">
          <a:xfrm rot="20019649" flipH="1">
            <a:off x="1066800" y="2514600"/>
            <a:ext cx="1965325" cy="619125"/>
          </a:xfrm>
          <a:prstGeom prst="rightArrow">
            <a:avLst>
              <a:gd name="adj1" fmla="val 50000"/>
              <a:gd name="adj2" fmla="val 79359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Refine on Topic</a:t>
            </a:r>
            <a:endParaRPr lang="en-US" sz="18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62833" name="Group 42"/>
          <p:cNvGrpSpPr>
            <a:grpSpLocks/>
          </p:cNvGrpSpPr>
          <p:nvPr/>
        </p:nvGrpSpPr>
        <p:grpSpPr bwMode="auto">
          <a:xfrm>
            <a:off x="250825" y="3336925"/>
            <a:ext cx="1189038" cy="1120775"/>
            <a:chOff x="1672" y="1942"/>
            <a:chExt cx="749" cy="706"/>
          </a:xfrm>
        </p:grpSpPr>
        <p:sp>
          <p:nvSpPr>
            <p:cNvPr id="207899" name="AutoShape 43"/>
            <p:cNvSpPr>
              <a:spLocks noChangeAspect="1" noChangeArrowheads="1"/>
            </p:cNvSpPr>
            <p:nvPr/>
          </p:nvSpPr>
          <p:spPr bwMode="auto">
            <a:xfrm>
              <a:off x="1672" y="194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00" name="AutoShape 44"/>
            <p:cNvSpPr>
              <a:spLocks noChangeAspect="1" noChangeArrowheads="1"/>
            </p:cNvSpPr>
            <p:nvPr/>
          </p:nvSpPr>
          <p:spPr bwMode="auto">
            <a:xfrm>
              <a:off x="1768" y="203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01" name="AutoShape 45"/>
            <p:cNvSpPr>
              <a:spLocks noChangeAspect="1" noChangeArrowheads="1"/>
            </p:cNvSpPr>
            <p:nvPr/>
          </p:nvSpPr>
          <p:spPr bwMode="auto">
            <a:xfrm>
              <a:off x="1864" y="213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02" name="AutoShape 46"/>
            <p:cNvSpPr>
              <a:spLocks noChangeAspect="1" noChangeArrowheads="1"/>
            </p:cNvSpPr>
            <p:nvPr/>
          </p:nvSpPr>
          <p:spPr bwMode="auto">
            <a:xfrm>
              <a:off x="1960" y="223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03" name="AutoShape 47"/>
            <p:cNvSpPr>
              <a:spLocks noChangeAspect="1" noChangeArrowheads="1"/>
            </p:cNvSpPr>
            <p:nvPr/>
          </p:nvSpPr>
          <p:spPr bwMode="auto">
            <a:xfrm>
              <a:off x="2056" y="232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07890" name="AutoShape 48"/>
          <p:cNvSpPr>
            <a:spLocks noChangeAspect="1" noChangeArrowheads="1"/>
          </p:cNvSpPr>
          <p:nvPr/>
        </p:nvSpPr>
        <p:spPr bwMode="auto">
          <a:xfrm>
            <a:off x="1812925" y="33750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1" name="AutoShape 49"/>
          <p:cNvSpPr>
            <a:spLocks noChangeAspect="1" noChangeArrowheads="1"/>
          </p:cNvSpPr>
          <p:nvPr/>
        </p:nvSpPr>
        <p:spPr bwMode="auto">
          <a:xfrm>
            <a:off x="1965325" y="35274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2" name="AutoShape 50"/>
          <p:cNvSpPr>
            <a:spLocks noChangeAspect="1" noChangeArrowheads="1"/>
          </p:cNvSpPr>
          <p:nvPr/>
        </p:nvSpPr>
        <p:spPr bwMode="auto">
          <a:xfrm>
            <a:off x="288925" y="37306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3" name="AutoShape 51"/>
          <p:cNvSpPr>
            <a:spLocks noChangeAspect="1" noChangeArrowheads="1"/>
          </p:cNvSpPr>
          <p:nvPr/>
        </p:nvSpPr>
        <p:spPr bwMode="auto">
          <a:xfrm>
            <a:off x="504825" y="38576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4" name="AutoShape 52"/>
          <p:cNvSpPr>
            <a:spLocks noChangeAspect="1" noChangeArrowheads="1"/>
          </p:cNvSpPr>
          <p:nvPr/>
        </p:nvSpPr>
        <p:spPr bwMode="auto">
          <a:xfrm>
            <a:off x="619125" y="40608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5" name="Rectangle 53"/>
          <p:cNvSpPr>
            <a:spLocks noChangeArrowheads="1"/>
          </p:cNvSpPr>
          <p:nvPr/>
        </p:nvSpPr>
        <p:spPr bwMode="auto">
          <a:xfrm>
            <a:off x="7835900" y="1712913"/>
            <a:ext cx="1016000" cy="6000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6" name="Text Box 54"/>
          <p:cNvSpPr txBox="1">
            <a:spLocks noChangeArrowheads="1"/>
          </p:cNvSpPr>
          <p:nvPr/>
        </p:nvSpPr>
        <p:spPr bwMode="auto">
          <a:xfrm>
            <a:off x="7824788" y="1706563"/>
            <a:ext cx="989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6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sp>
        <p:nvSpPr>
          <p:cNvPr id="207897" name="Text Box 55"/>
          <p:cNvSpPr txBox="1">
            <a:spLocks noChangeArrowheads="1"/>
          </p:cNvSpPr>
          <p:nvPr/>
        </p:nvSpPr>
        <p:spPr bwMode="auto">
          <a:xfrm>
            <a:off x="7847013" y="1974850"/>
            <a:ext cx="103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Institution</a:t>
            </a:r>
          </a:p>
        </p:txBody>
      </p:sp>
      <p:cxnSp>
        <p:nvCxnSpPr>
          <p:cNvPr id="162842" name="AutoShape 56"/>
          <p:cNvCxnSpPr>
            <a:cxnSpLocks noChangeShapeType="1"/>
            <a:stCxn id="207925" idx="3"/>
            <a:endCxn id="207895" idx="1"/>
          </p:cNvCxnSpPr>
          <p:nvPr/>
        </p:nvCxnSpPr>
        <p:spPr bwMode="auto">
          <a:xfrm>
            <a:off x="7629525" y="1739900"/>
            <a:ext cx="187325" cy="27305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Oval 2"/>
          <p:cNvSpPr>
            <a:spLocks noChangeArrowheads="1"/>
          </p:cNvSpPr>
          <p:nvPr/>
        </p:nvSpPr>
        <p:spPr bwMode="auto">
          <a:xfrm>
            <a:off x="6997700" y="3416300"/>
            <a:ext cx="711200" cy="3429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Search: New Operators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5803900" y="1622425"/>
            <a:ext cx="739775" cy="6873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>
              <a:solidFill>
                <a:srgbClr val="00FF99"/>
              </a:solidFill>
            </a:endParaRPr>
          </a:p>
        </p:txBody>
      </p:sp>
      <p:cxnSp>
        <p:nvCxnSpPr>
          <p:cNvPr id="163845" name="AutoShape 5"/>
          <p:cNvCxnSpPr>
            <a:cxnSpLocks noChangeShapeType="1"/>
            <a:stCxn id="163848" idx="3"/>
            <a:endCxn id="163915" idx="1"/>
          </p:cNvCxnSpPr>
          <p:nvPr/>
        </p:nvCxnSpPr>
        <p:spPr bwMode="auto">
          <a:xfrm flipV="1">
            <a:off x="6553200" y="1531938"/>
            <a:ext cx="230188" cy="660400"/>
          </a:xfrm>
          <a:prstGeom prst="bentConnector3">
            <a:avLst>
              <a:gd name="adj1" fmla="val 49657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5803900" y="1616075"/>
            <a:ext cx="71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5867400" y="1833563"/>
            <a:ext cx="627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Cited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5867400" y="203993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Citing</a:t>
            </a:r>
          </a:p>
        </p:txBody>
      </p:sp>
      <p:cxnSp>
        <p:nvCxnSpPr>
          <p:cNvPr id="163849" name="AutoShape 9"/>
          <p:cNvCxnSpPr>
            <a:cxnSpLocks noChangeShapeType="1"/>
            <a:stCxn id="163847" idx="1"/>
          </p:cNvCxnSpPr>
          <p:nvPr/>
        </p:nvCxnSpPr>
        <p:spPr bwMode="auto">
          <a:xfrm rot="10800000">
            <a:off x="5456238" y="1525588"/>
            <a:ext cx="411162" cy="4603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850" name="Group 10"/>
          <p:cNvGrpSpPr>
            <a:grpSpLocks/>
          </p:cNvGrpSpPr>
          <p:nvPr/>
        </p:nvGrpSpPr>
        <p:grpSpPr bwMode="auto">
          <a:xfrm>
            <a:off x="6783388" y="1363663"/>
            <a:ext cx="827087" cy="790575"/>
            <a:chOff x="2013" y="1687"/>
            <a:chExt cx="645" cy="582"/>
          </a:xfrm>
        </p:grpSpPr>
        <p:sp>
          <p:nvSpPr>
            <p:cNvPr id="163914" name="Rectangle 11"/>
            <p:cNvSpPr>
              <a:spLocks noChangeArrowheads="1"/>
            </p:cNvSpPr>
            <p:nvPr/>
          </p:nvSpPr>
          <p:spPr bwMode="auto">
            <a:xfrm>
              <a:off x="2020" y="1692"/>
              <a:ext cx="638" cy="5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rgbClr val="00FF99"/>
                </a:solidFill>
              </a:endParaRPr>
            </a:p>
          </p:txBody>
        </p:sp>
        <p:sp>
          <p:nvSpPr>
            <p:cNvPr id="163915" name="Text Box 12"/>
            <p:cNvSpPr txBox="1">
              <a:spLocks noChangeArrowheads="1"/>
            </p:cNvSpPr>
            <p:nvPr/>
          </p:nvSpPr>
          <p:spPr bwMode="auto">
            <a:xfrm>
              <a:off x="2013" y="1687"/>
              <a:ext cx="62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i="1">
                  <a:solidFill>
                    <a:srgbClr val="990099"/>
                  </a:solidFill>
                  <a:latin typeface="Tahoma" charset="0"/>
                </a:rPr>
                <a:t>Paper</a:t>
              </a:r>
            </a:p>
          </p:txBody>
        </p:sp>
        <p:sp>
          <p:nvSpPr>
            <p:cNvPr id="163916" name="Text Box 13"/>
            <p:cNvSpPr txBox="1">
              <a:spLocks noChangeArrowheads="1"/>
            </p:cNvSpPr>
            <p:nvPr/>
          </p:nvSpPr>
          <p:spPr bwMode="auto">
            <a:xfrm>
              <a:off x="2059" y="1885"/>
              <a:ext cx="511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/>
                <a:t>Topic</a:t>
              </a:r>
            </a:p>
          </p:txBody>
        </p:sp>
        <p:sp>
          <p:nvSpPr>
            <p:cNvPr id="163917" name="Text Box 14"/>
            <p:cNvSpPr txBox="1">
              <a:spLocks noChangeArrowheads="1"/>
            </p:cNvSpPr>
            <p:nvPr/>
          </p:nvSpPr>
          <p:spPr bwMode="auto">
            <a:xfrm>
              <a:off x="2059" y="2045"/>
              <a:ext cx="57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/>
                <a:t>Words</a:t>
              </a:r>
            </a:p>
          </p:txBody>
        </p:sp>
      </p:grpSp>
      <p:grpSp>
        <p:nvGrpSpPr>
          <p:cNvPr id="163851" name="Group 15"/>
          <p:cNvGrpSpPr>
            <a:grpSpLocks/>
          </p:cNvGrpSpPr>
          <p:nvPr/>
        </p:nvGrpSpPr>
        <p:grpSpPr bwMode="auto">
          <a:xfrm>
            <a:off x="4568825" y="1330325"/>
            <a:ext cx="901700" cy="795338"/>
            <a:chOff x="2014" y="1686"/>
            <a:chExt cx="644" cy="585"/>
          </a:xfrm>
        </p:grpSpPr>
        <p:sp>
          <p:nvSpPr>
            <p:cNvPr id="163910" name="Rectangle 16"/>
            <p:cNvSpPr>
              <a:spLocks noChangeArrowheads="1"/>
            </p:cNvSpPr>
            <p:nvPr/>
          </p:nvSpPr>
          <p:spPr bwMode="auto">
            <a:xfrm>
              <a:off x="2020" y="1692"/>
              <a:ext cx="638" cy="5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rgbClr val="00FF99"/>
                </a:solidFill>
              </a:endParaRPr>
            </a:p>
          </p:txBody>
        </p:sp>
        <p:sp>
          <p:nvSpPr>
            <p:cNvPr id="163911" name="Text Box 17"/>
            <p:cNvSpPr txBox="1">
              <a:spLocks noChangeArrowheads="1"/>
            </p:cNvSpPr>
            <p:nvPr/>
          </p:nvSpPr>
          <p:spPr bwMode="auto">
            <a:xfrm>
              <a:off x="2014" y="1686"/>
              <a:ext cx="62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i="1">
                  <a:solidFill>
                    <a:srgbClr val="990099"/>
                  </a:solidFill>
                  <a:latin typeface="Tahoma" charset="0"/>
                </a:rPr>
                <a:t>Paper</a:t>
              </a:r>
            </a:p>
          </p:txBody>
        </p:sp>
        <p:sp>
          <p:nvSpPr>
            <p:cNvPr id="163912" name="Text Box 18"/>
            <p:cNvSpPr txBox="1">
              <a:spLocks noChangeArrowheads="1"/>
            </p:cNvSpPr>
            <p:nvPr/>
          </p:nvSpPr>
          <p:spPr bwMode="auto">
            <a:xfrm>
              <a:off x="2064" y="1885"/>
              <a:ext cx="468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/>
                <a:t>Topic</a:t>
              </a:r>
            </a:p>
          </p:txBody>
        </p:sp>
        <p:sp>
          <p:nvSpPr>
            <p:cNvPr id="163913" name="Text Box 19"/>
            <p:cNvSpPr txBox="1">
              <a:spLocks noChangeArrowheads="1"/>
            </p:cNvSpPr>
            <p:nvPr/>
          </p:nvSpPr>
          <p:spPr bwMode="auto">
            <a:xfrm>
              <a:off x="2064" y="2047"/>
              <a:ext cx="52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/>
                <a:t>Words</a:t>
              </a:r>
            </a:p>
          </p:txBody>
        </p:sp>
      </p:grpSp>
      <p:sp>
        <p:nvSpPr>
          <p:cNvPr id="1622036" name="Text Box 20"/>
          <p:cNvSpPr txBox="1">
            <a:spLocks noChangeArrowheads="1"/>
          </p:cNvSpPr>
          <p:nvPr/>
        </p:nvSpPr>
        <p:spPr bwMode="auto">
          <a:xfrm>
            <a:off x="5360988" y="2732088"/>
            <a:ext cx="104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Citing</a:t>
            </a:r>
            <a:endParaRPr lang="en-US">
              <a:latin typeface="Times New Roman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463800" y="1279525"/>
            <a:ext cx="1671638" cy="1362075"/>
            <a:chOff x="1552" y="806"/>
            <a:chExt cx="1053" cy="858"/>
          </a:xfrm>
        </p:grpSpPr>
        <p:sp>
          <p:nvSpPr>
            <p:cNvPr id="163898" name="AutoShape 27"/>
            <p:cNvSpPr>
              <a:spLocks noChangeAspect="1" noChangeArrowheads="1"/>
            </p:cNvSpPr>
            <p:nvPr/>
          </p:nvSpPr>
          <p:spPr bwMode="auto">
            <a:xfrm>
              <a:off x="1552" y="80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899" name="AutoShape 28"/>
            <p:cNvSpPr>
              <a:spLocks noChangeAspect="1" noChangeArrowheads="1"/>
            </p:cNvSpPr>
            <p:nvPr/>
          </p:nvSpPr>
          <p:spPr bwMode="auto">
            <a:xfrm>
              <a:off x="1648" y="90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900" name="AutoShape 29"/>
            <p:cNvSpPr>
              <a:spLocks noChangeAspect="1" noChangeArrowheads="1"/>
            </p:cNvSpPr>
            <p:nvPr/>
          </p:nvSpPr>
          <p:spPr bwMode="auto">
            <a:xfrm>
              <a:off x="1744" y="99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901" name="AutoShape 30"/>
            <p:cNvSpPr>
              <a:spLocks noChangeAspect="1" noChangeArrowheads="1"/>
            </p:cNvSpPr>
            <p:nvPr/>
          </p:nvSpPr>
          <p:spPr bwMode="auto">
            <a:xfrm>
              <a:off x="1840" y="109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902" name="AutoShape 31"/>
            <p:cNvSpPr>
              <a:spLocks noChangeAspect="1" noChangeArrowheads="1"/>
            </p:cNvSpPr>
            <p:nvPr/>
          </p:nvSpPr>
          <p:spPr bwMode="auto">
            <a:xfrm>
              <a:off x="1936" y="119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903" name="AutoShape 32"/>
            <p:cNvSpPr>
              <a:spLocks noChangeAspect="1" noChangeArrowheads="1"/>
            </p:cNvSpPr>
            <p:nvPr/>
          </p:nvSpPr>
          <p:spPr bwMode="auto">
            <a:xfrm>
              <a:off x="2032" y="128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grpSp>
          <p:nvGrpSpPr>
            <p:cNvPr id="163904" name="Group 33"/>
            <p:cNvGrpSpPr>
              <a:grpSpLocks/>
            </p:cNvGrpSpPr>
            <p:nvPr/>
          </p:nvGrpSpPr>
          <p:grpSpPr bwMode="auto">
            <a:xfrm>
              <a:off x="1856" y="958"/>
              <a:ext cx="749" cy="706"/>
              <a:chOff x="1672" y="1942"/>
              <a:chExt cx="749" cy="706"/>
            </a:xfrm>
          </p:grpSpPr>
          <p:sp>
            <p:nvSpPr>
              <p:cNvPr id="163905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906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907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908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909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</p:grp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223000" y="3403600"/>
            <a:ext cx="2260600" cy="1016000"/>
            <a:chOff x="3920" y="2144"/>
            <a:chExt cx="1424" cy="640"/>
          </a:xfrm>
        </p:grpSpPr>
        <p:sp>
          <p:nvSpPr>
            <p:cNvPr id="163893" name="Oval 40"/>
            <p:cNvSpPr>
              <a:spLocks noChangeArrowheads="1"/>
            </p:cNvSpPr>
            <p:nvPr/>
          </p:nvSpPr>
          <p:spPr bwMode="auto">
            <a:xfrm>
              <a:off x="4080" y="2144"/>
              <a:ext cx="1128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FFFFFF"/>
                  </a:solidFill>
                </a:rPr>
                <a:t>Topic = AI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3894" name="Oval 41"/>
            <p:cNvSpPr>
              <a:spLocks noChangeArrowheads="1"/>
            </p:cNvSpPr>
            <p:nvPr/>
          </p:nvSpPr>
          <p:spPr bwMode="auto">
            <a:xfrm>
              <a:off x="3920" y="2584"/>
              <a:ext cx="504" cy="20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63895" name="Oval 42"/>
            <p:cNvSpPr>
              <a:spLocks noChangeArrowheads="1"/>
            </p:cNvSpPr>
            <p:nvPr/>
          </p:nvSpPr>
          <p:spPr bwMode="auto">
            <a:xfrm>
              <a:off x="4840" y="2584"/>
              <a:ext cx="504" cy="20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63896" name="Line 43"/>
            <p:cNvSpPr>
              <a:spLocks noChangeShapeType="1"/>
            </p:cNvSpPr>
            <p:nvPr/>
          </p:nvSpPr>
          <p:spPr bwMode="auto">
            <a:xfrm>
              <a:off x="4808" y="2368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897" name="Line 44"/>
            <p:cNvSpPr>
              <a:spLocks noChangeShapeType="1"/>
            </p:cNvSpPr>
            <p:nvPr/>
          </p:nvSpPr>
          <p:spPr bwMode="auto">
            <a:xfrm flipH="1">
              <a:off x="4240" y="2376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65100" y="2476500"/>
            <a:ext cx="2720975" cy="2057400"/>
            <a:chOff x="104" y="1560"/>
            <a:chExt cx="1714" cy="1296"/>
          </a:xfrm>
        </p:grpSpPr>
        <p:grpSp>
          <p:nvGrpSpPr>
            <p:cNvPr id="163879" name="Group 46"/>
            <p:cNvGrpSpPr>
              <a:grpSpLocks/>
            </p:cNvGrpSpPr>
            <p:nvPr/>
          </p:nvGrpSpPr>
          <p:grpSpPr bwMode="auto">
            <a:xfrm flipH="1">
              <a:off x="580" y="1560"/>
              <a:ext cx="1238" cy="390"/>
              <a:chOff x="1796" y="2384"/>
              <a:chExt cx="1238" cy="390"/>
            </a:xfrm>
          </p:grpSpPr>
          <p:sp>
            <p:nvSpPr>
              <p:cNvPr id="163891" name="Text Box 47"/>
              <p:cNvSpPr txBox="1">
                <a:spLocks noChangeArrowheads="1"/>
              </p:cNvSpPr>
              <p:nvPr/>
            </p:nvSpPr>
            <p:spPr bwMode="auto">
              <a:xfrm rot="1571799">
                <a:off x="1916" y="2570"/>
                <a:ext cx="4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400" b="0"/>
                  <a:t>Δscore</a:t>
                </a:r>
              </a:p>
            </p:txBody>
          </p:sp>
          <p:sp>
            <p:nvSpPr>
              <p:cNvPr id="163892" name="AutoShape 48"/>
              <p:cNvSpPr>
                <a:spLocks noChangeArrowheads="1"/>
              </p:cNvSpPr>
              <p:nvPr/>
            </p:nvSpPr>
            <p:spPr bwMode="auto">
              <a:xfrm rot="1580351">
                <a:off x="1796" y="2384"/>
                <a:ext cx="1238" cy="390"/>
              </a:xfrm>
              <a:prstGeom prst="rightArrow">
                <a:avLst>
                  <a:gd name="adj1" fmla="val 50000"/>
                  <a:gd name="adj2" fmla="val 79359"/>
                </a:avLst>
              </a:prstGeom>
              <a:solidFill>
                <a:srgbClr val="CC99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600"/>
                  <a:t>Refine on Topic</a:t>
                </a:r>
                <a:endParaRPr lang="en-US" sz="1800" b="0"/>
              </a:p>
            </p:txBody>
          </p:sp>
        </p:grpSp>
        <p:grpSp>
          <p:nvGrpSpPr>
            <p:cNvPr id="163880" name="Group 49"/>
            <p:cNvGrpSpPr>
              <a:grpSpLocks/>
            </p:cNvGrpSpPr>
            <p:nvPr/>
          </p:nvGrpSpPr>
          <p:grpSpPr bwMode="auto">
            <a:xfrm>
              <a:off x="104" y="2078"/>
              <a:ext cx="749" cy="706"/>
              <a:chOff x="1672" y="1942"/>
              <a:chExt cx="749" cy="706"/>
            </a:xfrm>
          </p:grpSpPr>
          <p:sp>
            <p:nvSpPr>
              <p:cNvPr id="163886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887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888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889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890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</p:grpSp>
        <p:sp>
          <p:nvSpPr>
            <p:cNvPr id="163881" name="AutoShape 55"/>
            <p:cNvSpPr>
              <a:spLocks noChangeAspect="1" noChangeArrowheads="1"/>
            </p:cNvSpPr>
            <p:nvPr/>
          </p:nvSpPr>
          <p:spPr bwMode="auto">
            <a:xfrm>
              <a:off x="1088" y="210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882" name="AutoShape 56"/>
            <p:cNvSpPr>
              <a:spLocks noChangeAspect="1" noChangeArrowheads="1"/>
            </p:cNvSpPr>
            <p:nvPr/>
          </p:nvSpPr>
          <p:spPr bwMode="auto">
            <a:xfrm>
              <a:off x="1184" y="219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883" name="AutoShape 57"/>
            <p:cNvSpPr>
              <a:spLocks noChangeAspect="1" noChangeArrowheads="1"/>
            </p:cNvSpPr>
            <p:nvPr/>
          </p:nvSpPr>
          <p:spPr bwMode="auto">
            <a:xfrm>
              <a:off x="128" y="232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884" name="AutoShape 58"/>
            <p:cNvSpPr>
              <a:spLocks noChangeAspect="1" noChangeArrowheads="1"/>
            </p:cNvSpPr>
            <p:nvPr/>
          </p:nvSpPr>
          <p:spPr bwMode="auto">
            <a:xfrm>
              <a:off x="264" y="240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885" name="AutoShape 59"/>
            <p:cNvSpPr>
              <a:spLocks noChangeAspect="1" noChangeArrowheads="1"/>
            </p:cNvSpPr>
            <p:nvPr/>
          </p:nvSpPr>
          <p:spPr bwMode="auto">
            <a:xfrm>
              <a:off x="336" y="253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485900" y="4627563"/>
            <a:ext cx="4503738" cy="1862137"/>
            <a:chOff x="936" y="2915"/>
            <a:chExt cx="2837" cy="1173"/>
          </a:xfrm>
        </p:grpSpPr>
        <p:grpSp>
          <p:nvGrpSpPr>
            <p:cNvPr id="163867" name="Group 61"/>
            <p:cNvGrpSpPr>
              <a:grpSpLocks/>
            </p:cNvGrpSpPr>
            <p:nvPr/>
          </p:nvGrpSpPr>
          <p:grpSpPr bwMode="auto">
            <a:xfrm>
              <a:off x="3024" y="3382"/>
              <a:ext cx="749" cy="706"/>
              <a:chOff x="1672" y="1942"/>
              <a:chExt cx="749" cy="706"/>
            </a:xfrm>
          </p:grpSpPr>
          <p:sp>
            <p:nvSpPr>
              <p:cNvPr id="163874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875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876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877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163878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</p:grpSp>
        <p:sp>
          <p:nvSpPr>
            <p:cNvPr id="163868" name="AutoShape 67"/>
            <p:cNvSpPr>
              <a:spLocks noChangeAspect="1" noChangeArrowheads="1"/>
            </p:cNvSpPr>
            <p:nvPr/>
          </p:nvSpPr>
          <p:spPr bwMode="auto">
            <a:xfrm>
              <a:off x="2296" y="363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869" name="AutoShape 68"/>
            <p:cNvSpPr>
              <a:spLocks noChangeAspect="1" noChangeArrowheads="1"/>
            </p:cNvSpPr>
            <p:nvPr/>
          </p:nvSpPr>
          <p:spPr bwMode="auto">
            <a:xfrm>
              <a:off x="2032" y="365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163870" name="AutoShape 69"/>
            <p:cNvSpPr>
              <a:spLocks noChangeAspect="1" noChangeArrowheads="1"/>
            </p:cNvSpPr>
            <p:nvPr/>
          </p:nvSpPr>
          <p:spPr bwMode="auto">
            <a:xfrm>
              <a:off x="2200" y="375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grpSp>
          <p:nvGrpSpPr>
            <p:cNvPr id="163871" name="Group 70"/>
            <p:cNvGrpSpPr>
              <a:grpSpLocks/>
            </p:cNvGrpSpPr>
            <p:nvPr/>
          </p:nvGrpSpPr>
          <p:grpSpPr bwMode="auto">
            <a:xfrm rot="-362910">
              <a:off x="936" y="2915"/>
              <a:ext cx="1938" cy="390"/>
              <a:chOff x="1408" y="2403"/>
              <a:chExt cx="1938" cy="390"/>
            </a:xfrm>
          </p:grpSpPr>
          <p:sp>
            <p:nvSpPr>
              <p:cNvPr id="163872" name="Text Box 71"/>
              <p:cNvSpPr txBox="1">
                <a:spLocks noChangeArrowheads="1"/>
              </p:cNvSpPr>
              <p:nvPr/>
            </p:nvSpPr>
            <p:spPr bwMode="auto">
              <a:xfrm rot="1571799">
                <a:off x="1916" y="2570"/>
                <a:ext cx="4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400" b="0"/>
                  <a:t>Δscore</a:t>
                </a:r>
              </a:p>
            </p:txBody>
          </p:sp>
          <p:sp>
            <p:nvSpPr>
              <p:cNvPr id="163873" name="AutoShape 72"/>
              <p:cNvSpPr>
                <a:spLocks noChangeArrowheads="1"/>
              </p:cNvSpPr>
              <p:nvPr/>
            </p:nvSpPr>
            <p:spPr bwMode="auto">
              <a:xfrm rot="1580351">
                <a:off x="1408" y="2403"/>
                <a:ext cx="1938" cy="390"/>
              </a:xfrm>
              <a:prstGeom prst="rightArrow">
                <a:avLst>
                  <a:gd name="adj1" fmla="val 50000"/>
                  <a:gd name="adj2" fmla="val 124231"/>
                </a:avLst>
              </a:prstGeom>
              <a:solidFill>
                <a:srgbClr val="CC99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600"/>
                  <a:t>Refine on Author.Instition</a:t>
                </a:r>
                <a:endParaRPr lang="en-US" sz="1800" b="0"/>
              </a:p>
            </p:txBody>
          </p:sp>
        </p:grpSp>
      </p:grpSp>
      <p:sp>
        <p:nvSpPr>
          <p:cNvPr id="163857" name="Rectangle 73"/>
          <p:cNvSpPr>
            <a:spLocks noChangeArrowheads="1"/>
          </p:cNvSpPr>
          <p:nvPr/>
        </p:nvSpPr>
        <p:spPr bwMode="auto">
          <a:xfrm>
            <a:off x="7835900" y="1712913"/>
            <a:ext cx="1016000" cy="6000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>
              <a:solidFill>
                <a:srgbClr val="00FF99"/>
              </a:solidFill>
            </a:endParaRPr>
          </a:p>
        </p:txBody>
      </p:sp>
      <p:sp>
        <p:nvSpPr>
          <p:cNvPr id="163858" name="Text Box 74"/>
          <p:cNvSpPr txBox="1">
            <a:spLocks noChangeArrowheads="1"/>
          </p:cNvSpPr>
          <p:nvPr/>
        </p:nvSpPr>
        <p:spPr bwMode="auto">
          <a:xfrm>
            <a:off x="7824788" y="1706563"/>
            <a:ext cx="98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i="1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63859" name="Text Box 75"/>
          <p:cNvSpPr txBox="1">
            <a:spLocks noChangeArrowheads="1"/>
          </p:cNvSpPr>
          <p:nvPr/>
        </p:nvSpPr>
        <p:spPr bwMode="auto">
          <a:xfrm>
            <a:off x="7847013" y="1974850"/>
            <a:ext cx="1038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Institution</a:t>
            </a:r>
          </a:p>
        </p:txBody>
      </p:sp>
      <p:cxnSp>
        <p:nvCxnSpPr>
          <p:cNvPr id="163860" name="AutoShape 76"/>
          <p:cNvCxnSpPr>
            <a:cxnSpLocks noChangeShapeType="1"/>
            <a:stCxn id="163914" idx="3"/>
            <a:endCxn id="163857" idx="1"/>
          </p:cNvCxnSpPr>
          <p:nvPr/>
        </p:nvCxnSpPr>
        <p:spPr bwMode="auto">
          <a:xfrm>
            <a:off x="7629525" y="1739900"/>
            <a:ext cx="187325" cy="27305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5257800" y="4089400"/>
            <a:ext cx="2349500" cy="1054100"/>
            <a:chOff x="3872" y="3080"/>
            <a:chExt cx="1480" cy="664"/>
          </a:xfrm>
        </p:grpSpPr>
        <p:sp>
          <p:nvSpPr>
            <p:cNvPr id="163862" name="Oval 78"/>
            <p:cNvSpPr>
              <a:spLocks noChangeArrowheads="1"/>
            </p:cNvSpPr>
            <p:nvPr/>
          </p:nvSpPr>
          <p:spPr bwMode="auto">
            <a:xfrm>
              <a:off x="3872" y="3080"/>
              <a:ext cx="1480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FFFFFF"/>
                  </a:solidFill>
                </a:rPr>
                <a:t>Institution = MIT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3863" name="Oval 79"/>
            <p:cNvSpPr>
              <a:spLocks noChangeArrowheads="1"/>
            </p:cNvSpPr>
            <p:nvPr/>
          </p:nvSpPr>
          <p:spPr bwMode="auto">
            <a:xfrm>
              <a:off x="3920" y="3520"/>
              <a:ext cx="504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63864" name="Oval 80"/>
            <p:cNvSpPr>
              <a:spLocks noChangeArrowheads="1"/>
            </p:cNvSpPr>
            <p:nvPr/>
          </p:nvSpPr>
          <p:spPr bwMode="auto">
            <a:xfrm>
              <a:off x="4760" y="3520"/>
              <a:ext cx="504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63865" name="Line 81"/>
            <p:cNvSpPr>
              <a:spLocks noChangeShapeType="1"/>
            </p:cNvSpPr>
            <p:nvPr/>
          </p:nvSpPr>
          <p:spPr bwMode="auto">
            <a:xfrm>
              <a:off x="4728" y="3304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866" name="Line 82"/>
            <p:cNvSpPr>
              <a:spLocks noChangeShapeType="1"/>
            </p:cNvSpPr>
            <p:nvPr/>
          </p:nvSpPr>
          <p:spPr bwMode="auto">
            <a:xfrm flipH="1">
              <a:off x="4240" y="3312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18" grpId="0" animBg="1" autoUpdateAnimBg="0"/>
      <p:bldP spid="162203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RU Summary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Define semantics for uncertainty over foreign-key values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Search now includes operators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Refine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Abstract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for constructing foreign-key dependency model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Provides one simple mechanism for link uncertainty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Existence Uncertainty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5307013" y="5522913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Document Collection</a:t>
            </a:r>
            <a:endParaRPr lang="en-US"/>
          </a:p>
        </p:txBody>
      </p:sp>
      <p:grpSp>
        <p:nvGrpSpPr>
          <p:cNvPr id="165892" name="Group 4"/>
          <p:cNvGrpSpPr>
            <a:grpSpLocks/>
          </p:cNvGrpSpPr>
          <p:nvPr/>
        </p:nvGrpSpPr>
        <p:grpSpPr bwMode="auto">
          <a:xfrm>
            <a:off x="1314450" y="2381250"/>
            <a:ext cx="742950" cy="895350"/>
            <a:chOff x="1896" y="1536"/>
            <a:chExt cx="792" cy="900"/>
          </a:xfrm>
        </p:grpSpPr>
        <p:sp>
          <p:nvSpPr>
            <p:cNvPr id="165995" name="Rectangle 5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6" name="Line 6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7" name="Line 7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8" name="Line 8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9" name="Line 9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000" name="Line 10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001" name="Line 11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002" name="Line 12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003" name="Line 13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004" name="Line 14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5893" name="Group 15"/>
          <p:cNvGrpSpPr>
            <a:grpSpLocks/>
          </p:cNvGrpSpPr>
          <p:nvPr/>
        </p:nvGrpSpPr>
        <p:grpSpPr bwMode="auto">
          <a:xfrm>
            <a:off x="2076450" y="1409700"/>
            <a:ext cx="742950" cy="895350"/>
            <a:chOff x="1896" y="1536"/>
            <a:chExt cx="792" cy="900"/>
          </a:xfrm>
        </p:grpSpPr>
        <p:sp>
          <p:nvSpPr>
            <p:cNvPr id="165985" name="Rectangle 16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6" name="Line 17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7" name="Line 18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8" name="Line 19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9" name="Line 20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0" name="Line 21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1" name="Line 22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2" name="Line 23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3" name="Line 24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94" name="Line 25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5894" name="Group 26"/>
          <p:cNvGrpSpPr>
            <a:grpSpLocks/>
          </p:cNvGrpSpPr>
          <p:nvPr/>
        </p:nvGrpSpPr>
        <p:grpSpPr bwMode="auto">
          <a:xfrm>
            <a:off x="1409700" y="4286250"/>
            <a:ext cx="742950" cy="895350"/>
            <a:chOff x="1896" y="1536"/>
            <a:chExt cx="792" cy="900"/>
          </a:xfrm>
        </p:grpSpPr>
        <p:sp>
          <p:nvSpPr>
            <p:cNvPr id="165975" name="Rectangle 27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6" name="Line 28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7" name="Line 29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8" name="Line 30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9" name="Line 31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0" name="Line 32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1" name="Line 33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2" name="Line 34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3" name="Line 35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84" name="Line 36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5895" name="Group 37"/>
          <p:cNvGrpSpPr>
            <a:grpSpLocks/>
          </p:cNvGrpSpPr>
          <p:nvPr/>
        </p:nvGrpSpPr>
        <p:grpSpPr bwMode="auto">
          <a:xfrm>
            <a:off x="1943100" y="3333750"/>
            <a:ext cx="742950" cy="895350"/>
            <a:chOff x="1896" y="1536"/>
            <a:chExt cx="792" cy="900"/>
          </a:xfrm>
        </p:grpSpPr>
        <p:sp>
          <p:nvSpPr>
            <p:cNvPr id="165965" name="Rectangle 38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66" name="Line 39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67" name="Line 40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68" name="Line 41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69" name="Line 42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0" name="Line 43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1" name="Line 44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2" name="Line 45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3" name="Line 46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74" name="Line 47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5896" name="Text Box 48"/>
          <p:cNvSpPr txBox="1">
            <a:spLocks noChangeArrowheads="1"/>
          </p:cNvSpPr>
          <p:nvPr/>
        </p:nvSpPr>
        <p:spPr bwMode="auto">
          <a:xfrm>
            <a:off x="887413" y="5522913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Document Collection</a:t>
            </a:r>
            <a:endParaRPr lang="en-US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854450" y="2849563"/>
            <a:ext cx="712788" cy="800100"/>
            <a:chOff x="2500" y="1795"/>
            <a:chExt cx="449" cy="504"/>
          </a:xfrm>
        </p:grpSpPr>
        <p:sp>
          <p:nvSpPr>
            <p:cNvPr id="165962" name="Text Box 50"/>
            <p:cNvSpPr txBox="1">
              <a:spLocks noChangeArrowheads="1"/>
            </p:cNvSpPr>
            <p:nvPr/>
          </p:nvSpPr>
          <p:spPr bwMode="auto">
            <a:xfrm>
              <a:off x="2500" y="189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en-US"/>
            </a:p>
          </p:txBody>
        </p:sp>
        <p:sp>
          <p:nvSpPr>
            <p:cNvPr id="165963" name="Text Box 51"/>
            <p:cNvSpPr txBox="1">
              <a:spLocks noChangeArrowheads="1"/>
            </p:cNvSpPr>
            <p:nvPr/>
          </p:nvSpPr>
          <p:spPr bwMode="auto">
            <a:xfrm>
              <a:off x="2656" y="1795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en-US"/>
            </a:p>
          </p:txBody>
        </p:sp>
        <p:sp>
          <p:nvSpPr>
            <p:cNvPr id="165964" name="Text Box 52"/>
            <p:cNvSpPr txBox="1">
              <a:spLocks noChangeArrowheads="1"/>
            </p:cNvSpPr>
            <p:nvPr/>
          </p:nvSpPr>
          <p:spPr bwMode="auto">
            <a:xfrm>
              <a:off x="2716" y="201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en-US"/>
            </a:p>
          </p:txBody>
        </p:sp>
      </p:grpSp>
      <p:grpSp>
        <p:nvGrpSpPr>
          <p:cNvPr id="165898" name="Group 53"/>
          <p:cNvGrpSpPr>
            <a:grpSpLocks/>
          </p:cNvGrpSpPr>
          <p:nvPr/>
        </p:nvGrpSpPr>
        <p:grpSpPr bwMode="auto">
          <a:xfrm>
            <a:off x="5867400" y="2476500"/>
            <a:ext cx="742950" cy="895350"/>
            <a:chOff x="1896" y="1536"/>
            <a:chExt cx="792" cy="900"/>
          </a:xfrm>
        </p:grpSpPr>
        <p:sp>
          <p:nvSpPr>
            <p:cNvPr id="165952" name="Rectangle 54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3" name="Line 55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4" name="Line 56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5" name="Line 57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6" name="Line 58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7" name="Line 59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8" name="Line 60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9" name="Line 61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60" name="Line 62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61" name="Line 63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5899" name="Group 64"/>
          <p:cNvGrpSpPr>
            <a:grpSpLocks/>
          </p:cNvGrpSpPr>
          <p:nvPr/>
        </p:nvGrpSpPr>
        <p:grpSpPr bwMode="auto">
          <a:xfrm>
            <a:off x="6419850" y="1428750"/>
            <a:ext cx="742950" cy="895350"/>
            <a:chOff x="1896" y="1536"/>
            <a:chExt cx="792" cy="900"/>
          </a:xfrm>
        </p:grpSpPr>
        <p:sp>
          <p:nvSpPr>
            <p:cNvPr id="165942" name="Rectangle 65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3" name="Line 66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4" name="Line 67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5" name="Line 68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6" name="Line 69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7" name="Line 70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8" name="Line 71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9" name="Line 72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0" name="Line 73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51" name="Line 74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5900" name="Group 75"/>
          <p:cNvGrpSpPr>
            <a:grpSpLocks/>
          </p:cNvGrpSpPr>
          <p:nvPr/>
        </p:nvGrpSpPr>
        <p:grpSpPr bwMode="auto">
          <a:xfrm>
            <a:off x="5734050" y="4362450"/>
            <a:ext cx="742950" cy="895350"/>
            <a:chOff x="1896" y="1536"/>
            <a:chExt cx="792" cy="900"/>
          </a:xfrm>
        </p:grpSpPr>
        <p:sp>
          <p:nvSpPr>
            <p:cNvPr id="165932" name="Rectangle 76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3" name="Line 77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4" name="Line 78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5" name="Line 79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6" name="Line 80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7" name="Line 81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8" name="Line 82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9" name="Line 83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0" name="Line 84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41" name="Line 85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534150" y="3467100"/>
            <a:ext cx="742950" cy="895350"/>
            <a:chOff x="1896" y="1536"/>
            <a:chExt cx="792" cy="900"/>
          </a:xfrm>
        </p:grpSpPr>
        <p:sp>
          <p:nvSpPr>
            <p:cNvPr id="165922" name="Rectangle 87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23" name="Line 88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24" name="Line 89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25" name="Line 90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26" name="Line 91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27" name="Line 92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28" name="Line 93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29" name="Line 94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0" name="Line 95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931" name="Line 96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65902" name="AutoShape 97"/>
          <p:cNvCxnSpPr>
            <a:cxnSpLocks noChangeShapeType="1"/>
            <a:stCxn id="165985" idx="3"/>
            <a:endCxn id="165952" idx="1"/>
          </p:cNvCxnSpPr>
          <p:nvPr/>
        </p:nvCxnSpPr>
        <p:spPr bwMode="auto">
          <a:xfrm>
            <a:off x="2819400" y="1857375"/>
            <a:ext cx="304800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03" name="AutoShape 98"/>
          <p:cNvCxnSpPr>
            <a:cxnSpLocks noChangeShapeType="1"/>
            <a:stCxn id="165990" idx="1"/>
            <a:endCxn id="165922" idx="1"/>
          </p:cNvCxnSpPr>
          <p:nvPr/>
        </p:nvCxnSpPr>
        <p:spPr bwMode="auto">
          <a:xfrm>
            <a:off x="2786063" y="1879600"/>
            <a:ext cx="3748087" cy="20351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04" name="AutoShape 99"/>
          <p:cNvCxnSpPr>
            <a:cxnSpLocks noChangeShapeType="1"/>
            <a:stCxn id="165985" idx="3"/>
            <a:endCxn id="165932" idx="1"/>
          </p:cNvCxnSpPr>
          <p:nvPr/>
        </p:nvCxnSpPr>
        <p:spPr bwMode="auto">
          <a:xfrm>
            <a:off x="2819400" y="1857375"/>
            <a:ext cx="2914650" cy="29527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05" name="AutoShape 100"/>
          <p:cNvCxnSpPr>
            <a:cxnSpLocks noChangeShapeType="1"/>
            <a:stCxn id="165995" idx="3"/>
            <a:endCxn id="165942" idx="1"/>
          </p:cNvCxnSpPr>
          <p:nvPr/>
        </p:nvCxnSpPr>
        <p:spPr bwMode="auto">
          <a:xfrm flipV="1">
            <a:off x="2057400" y="1876425"/>
            <a:ext cx="4362450" cy="9525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06" name="AutoShape 101"/>
          <p:cNvCxnSpPr>
            <a:cxnSpLocks noChangeShapeType="1"/>
            <a:stCxn id="165995" idx="3"/>
            <a:endCxn id="165922" idx="1"/>
          </p:cNvCxnSpPr>
          <p:nvPr/>
        </p:nvCxnSpPr>
        <p:spPr bwMode="auto">
          <a:xfrm>
            <a:off x="2057400" y="2828925"/>
            <a:ext cx="4476750" cy="10858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07" name="AutoShape 102"/>
          <p:cNvCxnSpPr>
            <a:cxnSpLocks noChangeShapeType="1"/>
            <a:stCxn id="165995" idx="3"/>
            <a:endCxn id="165932" idx="1"/>
          </p:cNvCxnSpPr>
          <p:nvPr/>
        </p:nvCxnSpPr>
        <p:spPr bwMode="auto">
          <a:xfrm>
            <a:off x="2057400" y="2828925"/>
            <a:ext cx="3676650" cy="19812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08" name="AutoShape 103"/>
          <p:cNvCxnSpPr>
            <a:cxnSpLocks noChangeShapeType="1"/>
            <a:stCxn id="165970" idx="1"/>
            <a:endCxn id="165942" idx="1"/>
          </p:cNvCxnSpPr>
          <p:nvPr/>
        </p:nvCxnSpPr>
        <p:spPr bwMode="auto">
          <a:xfrm flipV="1">
            <a:off x="2652713" y="1876425"/>
            <a:ext cx="3767137" cy="19272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09" name="AutoShape 104"/>
          <p:cNvCxnSpPr>
            <a:cxnSpLocks noChangeShapeType="1"/>
            <a:stCxn id="165970" idx="1"/>
            <a:endCxn id="165952" idx="1"/>
          </p:cNvCxnSpPr>
          <p:nvPr/>
        </p:nvCxnSpPr>
        <p:spPr bwMode="auto">
          <a:xfrm flipV="1">
            <a:off x="2652713" y="2924175"/>
            <a:ext cx="3214687" cy="8794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10" name="AutoShape 105"/>
          <p:cNvCxnSpPr>
            <a:cxnSpLocks noChangeShapeType="1"/>
            <a:stCxn id="165970" idx="1"/>
            <a:endCxn id="165932" idx="1"/>
          </p:cNvCxnSpPr>
          <p:nvPr/>
        </p:nvCxnSpPr>
        <p:spPr bwMode="auto">
          <a:xfrm>
            <a:off x="2652713" y="3803650"/>
            <a:ext cx="3081337" cy="10064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11" name="AutoShape 106"/>
          <p:cNvCxnSpPr>
            <a:cxnSpLocks noChangeShapeType="1"/>
            <a:stCxn id="165975" idx="3"/>
            <a:endCxn id="165947" idx="0"/>
          </p:cNvCxnSpPr>
          <p:nvPr/>
        </p:nvCxnSpPr>
        <p:spPr bwMode="auto">
          <a:xfrm flipV="1">
            <a:off x="2152650" y="1898650"/>
            <a:ext cx="4311650" cy="2835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12" name="AutoShape 107"/>
          <p:cNvCxnSpPr>
            <a:cxnSpLocks noChangeShapeType="1"/>
            <a:stCxn id="165975" idx="3"/>
            <a:endCxn id="165952" idx="1"/>
          </p:cNvCxnSpPr>
          <p:nvPr/>
        </p:nvCxnSpPr>
        <p:spPr bwMode="auto">
          <a:xfrm flipV="1">
            <a:off x="2152650" y="2924175"/>
            <a:ext cx="3714750" cy="18097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13" name="AutoShape 108"/>
          <p:cNvCxnSpPr>
            <a:cxnSpLocks noChangeShapeType="1"/>
            <a:stCxn id="165975" idx="3"/>
            <a:endCxn id="165922" idx="1"/>
          </p:cNvCxnSpPr>
          <p:nvPr/>
        </p:nvCxnSpPr>
        <p:spPr bwMode="auto">
          <a:xfrm flipV="1">
            <a:off x="2152650" y="3914775"/>
            <a:ext cx="4381500" cy="8191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2209800" y="1876425"/>
            <a:ext cx="4381500" cy="2876550"/>
            <a:chOff x="1452" y="1266"/>
            <a:chExt cx="2760" cy="1812"/>
          </a:xfrm>
        </p:grpSpPr>
        <p:cxnSp>
          <p:nvCxnSpPr>
            <p:cNvPr id="165919" name="AutoShape 110"/>
            <p:cNvCxnSpPr>
              <a:cxnSpLocks noChangeShapeType="1"/>
            </p:cNvCxnSpPr>
            <p:nvPr/>
          </p:nvCxnSpPr>
          <p:spPr bwMode="auto">
            <a:xfrm>
              <a:off x="1872" y="1266"/>
              <a:ext cx="1920" cy="6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920" name="AutoShape 111"/>
            <p:cNvCxnSpPr>
              <a:cxnSpLocks noChangeShapeType="1"/>
            </p:cNvCxnSpPr>
            <p:nvPr/>
          </p:nvCxnSpPr>
          <p:spPr bwMode="auto">
            <a:xfrm flipV="1">
              <a:off x="1767" y="1938"/>
              <a:ext cx="2025" cy="55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921" name="AutoShape 112"/>
            <p:cNvCxnSpPr>
              <a:cxnSpLocks noChangeShapeType="1"/>
            </p:cNvCxnSpPr>
            <p:nvPr/>
          </p:nvCxnSpPr>
          <p:spPr bwMode="auto">
            <a:xfrm flipV="1">
              <a:off x="1452" y="2562"/>
              <a:ext cx="2760" cy="5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2057400" y="1857375"/>
            <a:ext cx="4476750" cy="2857500"/>
            <a:chOff x="1392" y="1278"/>
            <a:chExt cx="2820" cy="1800"/>
          </a:xfrm>
        </p:grpSpPr>
        <p:cxnSp>
          <p:nvCxnSpPr>
            <p:cNvPr id="165916" name="AutoShape 114"/>
            <p:cNvCxnSpPr>
              <a:cxnSpLocks noChangeShapeType="1"/>
            </p:cNvCxnSpPr>
            <p:nvPr/>
          </p:nvCxnSpPr>
          <p:spPr bwMode="auto">
            <a:xfrm flipV="1">
              <a:off x="1392" y="1278"/>
              <a:ext cx="2748" cy="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917" name="AutoShape 115"/>
            <p:cNvCxnSpPr>
              <a:cxnSpLocks noChangeShapeType="1"/>
            </p:cNvCxnSpPr>
            <p:nvPr/>
          </p:nvCxnSpPr>
          <p:spPr bwMode="auto">
            <a:xfrm>
              <a:off x="1392" y="1878"/>
              <a:ext cx="2820" cy="6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918" name="AutoShape 116"/>
            <p:cNvCxnSpPr>
              <a:cxnSpLocks noChangeShapeType="1"/>
            </p:cNvCxnSpPr>
            <p:nvPr/>
          </p:nvCxnSpPr>
          <p:spPr bwMode="auto">
            <a:xfrm flipV="1">
              <a:off x="1452" y="1938"/>
              <a:ext cx="2340" cy="1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3592513" y="2352675"/>
            <a:ext cx="1776412" cy="13350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19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w/ Exists Uncertainty</a:t>
            </a:r>
          </a:p>
        </p:txBody>
      </p:sp>
      <p:cxnSp>
        <p:nvCxnSpPr>
          <p:cNvPr id="166916" name="AutoShape 4"/>
          <p:cNvCxnSpPr>
            <a:cxnSpLocks noChangeShapeType="1"/>
            <a:stCxn id="166914" idx="3"/>
            <a:endCxn id="166926" idx="1"/>
          </p:cNvCxnSpPr>
          <p:nvPr/>
        </p:nvCxnSpPr>
        <p:spPr bwMode="auto">
          <a:xfrm flipV="1">
            <a:off x="5387975" y="2095500"/>
            <a:ext cx="792163" cy="925513"/>
          </a:xfrm>
          <a:prstGeom prst="bentConnector3">
            <a:avLst>
              <a:gd name="adj1" fmla="val 48699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592513" y="2446338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649288" y="4368800"/>
            <a:ext cx="769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i="1"/>
              <a:t>Dependency model for existence of relationship</a:t>
            </a: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5211763" y="3022600"/>
            <a:ext cx="692150" cy="423863"/>
          </a:xfrm>
          <a:prstGeom prst="wedgeRoundRectCallout">
            <a:avLst>
              <a:gd name="adj1" fmla="val -97019"/>
              <a:gd name="adj2" fmla="val 16292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2000" b="0" i="1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819150" y="1785938"/>
            <a:ext cx="1946275" cy="14382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831850" y="1751013"/>
            <a:ext cx="185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922338" y="2259013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922338" y="2676525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cxnSp>
        <p:nvCxnSpPr>
          <p:cNvPr id="166924" name="AutoShape 12"/>
          <p:cNvCxnSpPr>
            <a:cxnSpLocks noChangeShapeType="1"/>
            <a:endCxn id="166921" idx="3"/>
          </p:cNvCxnSpPr>
          <p:nvPr/>
        </p:nvCxnSpPr>
        <p:spPr bwMode="auto">
          <a:xfrm rot="10800000">
            <a:off x="2684463" y="2011363"/>
            <a:ext cx="1069975" cy="1092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6167438" y="1870075"/>
            <a:ext cx="1946275" cy="14382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6180138" y="1835150"/>
            <a:ext cx="185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6270625" y="234315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6270625" y="2760663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3863975" y="303212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Exists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Exists Uncertainty Example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3402013" y="2543175"/>
            <a:ext cx="1776412" cy="13350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cxnSp>
        <p:nvCxnSpPr>
          <p:cNvPr id="167940" name="AutoShape 4"/>
          <p:cNvCxnSpPr>
            <a:cxnSpLocks noChangeShapeType="1"/>
            <a:stCxn id="167939" idx="3"/>
            <a:endCxn id="167948" idx="1"/>
          </p:cNvCxnSpPr>
          <p:nvPr/>
        </p:nvCxnSpPr>
        <p:spPr bwMode="auto">
          <a:xfrm flipV="1">
            <a:off x="5197475" y="2286000"/>
            <a:ext cx="792163" cy="925513"/>
          </a:xfrm>
          <a:prstGeom prst="bentConnector3">
            <a:avLst>
              <a:gd name="adj1" fmla="val 48699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402013" y="2636838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628650" y="1976438"/>
            <a:ext cx="1946275" cy="14382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41350" y="1941513"/>
            <a:ext cx="185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731838" y="2449513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731838" y="2867025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cxnSp>
        <p:nvCxnSpPr>
          <p:cNvPr id="167946" name="AutoShape 10"/>
          <p:cNvCxnSpPr>
            <a:cxnSpLocks noChangeShapeType="1"/>
            <a:endCxn id="167943" idx="3"/>
          </p:cNvCxnSpPr>
          <p:nvPr/>
        </p:nvCxnSpPr>
        <p:spPr bwMode="auto">
          <a:xfrm rot="10800000">
            <a:off x="2493963" y="2201863"/>
            <a:ext cx="1069975" cy="1092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5976938" y="2060575"/>
            <a:ext cx="1946275" cy="14382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5989638" y="2025650"/>
            <a:ext cx="185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6080125" y="253365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6080125" y="2951163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3673475" y="322262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Exists</a:t>
            </a:r>
          </a:p>
        </p:txBody>
      </p:sp>
      <p:cxnSp>
        <p:nvCxnSpPr>
          <p:cNvPr id="167952" name="AutoShape 16"/>
          <p:cNvCxnSpPr>
            <a:cxnSpLocks noChangeShapeType="1"/>
            <a:stCxn id="167949" idx="1"/>
            <a:endCxn id="167951" idx="3"/>
          </p:cNvCxnSpPr>
          <p:nvPr/>
        </p:nvCxnSpPr>
        <p:spPr bwMode="auto">
          <a:xfrm rot="10800000" flipV="1">
            <a:off x="4756150" y="2762250"/>
            <a:ext cx="1323975" cy="6889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53" name="AutoShape 17"/>
          <p:cNvCxnSpPr>
            <a:cxnSpLocks noChangeShapeType="1"/>
            <a:stCxn id="167944" idx="3"/>
            <a:endCxn id="167951" idx="1"/>
          </p:cNvCxnSpPr>
          <p:nvPr/>
        </p:nvCxnSpPr>
        <p:spPr bwMode="auto">
          <a:xfrm>
            <a:off x="1727200" y="2678113"/>
            <a:ext cx="1946275" cy="7731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54" name="AutoShape 18"/>
          <p:cNvSpPr>
            <a:spLocks noChangeArrowheads="1"/>
          </p:cNvSpPr>
          <p:nvPr/>
        </p:nvSpPr>
        <p:spPr bwMode="auto">
          <a:xfrm>
            <a:off x="2778125" y="4095750"/>
            <a:ext cx="5641975" cy="2109788"/>
          </a:xfrm>
          <a:prstGeom prst="wedgeRoundRectCallout">
            <a:avLst>
              <a:gd name="adj1" fmla="val -25324"/>
              <a:gd name="adj2" fmla="val -70694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2000" b="0" i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3006725" y="4283075"/>
            <a:ext cx="119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</a:rPr>
              <a:t>Citer.Topic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2917825" y="4597400"/>
            <a:ext cx="5357813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>
            <a:off x="6124575" y="4622800"/>
            <a:ext cx="0" cy="1397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4579938" y="4270375"/>
            <a:ext cx="124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</a:rPr>
              <a:t>Cited.Topic</a:t>
            </a:r>
            <a:endParaRPr lang="en-US" sz="2000" i="1">
              <a:solidFill>
                <a:schemeClr val="bg1"/>
              </a:solidFill>
            </a:endParaRPr>
          </a:p>
        </p:txBody>
      </p:sp>
      <p:grpSp>
        <p:nvGrpSpPr>
          <p:cNvPr id="167959" name="Group 23"/>
          <p:cNvGrpSpPr>
            <a:grpSpLocks/>
          </p:cNvGrpSpPr>
          <p:nvPr/>
        </p:nvGrpSpPr>
        <p:grpSpPr bwMode="auto">
          <a:xfrm>
            <a:off x="3255963" y="4716463"/>
            <a:ext cx="4875212" cy="276225"/>
            <a:chOff x="787" y="3099"/>
            <a:chExt cx="3071" cy="174"/>
          </a:xfrm>
        </p:grpSpPr>
        <p:sp>
          <p:nvSpPr>
            <p:cNvPr id="167977" name="Rectangle 24"/>
            <p:cNvSpPr>
              <a:spLocks noChangeArrowheads="1"/>
            </p:cNvSpPr>
            <p:nvPr/>
          </p:nvSpPr>
          <p:spPr bwMode="auto">
            <a:xfrm>
              <a:off x="2780" y="3099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0.995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67978" name="Rectangle 25"/>
            <p:cNvSpPr>
              <a:spLocks noChangeArrowheads="1"/>
            </p:cNvSpPr>
            <p:nvPr/>
          </p:nvSpPr>
          <p:spPr bwMode="auto">
            <a:xfrm>
              <a:off x="3494" y="3099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0.005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979" name="Text Box 26"/>
            <p:cNvSpPr txBox="1">
              <a:spLocks noChangeArrowheads="1"/>
            </p:cNvSpPr>
            <p:nvPr/>
          </p:nvSpPr>
          <p:spPr bwMode="auto">
            <a:xfrm>
              <a:off x="787" y="3099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</a:t>
              </a:r>
              <a:r>
                <a:rPr lang="en-US" sz="1800" b="0" i="1">
                  <a:solidFill>
                    <a:schemeClr val="bg1"/>
                  </a:solidFill>
                </a:rPr>
                <a:t>Theory</a:t>
              </a:r>
              <a:endParaRPr lang="en-US" sz="1800" i="1">
                <a:solidFill>
                  <a:schemeClr val="bg1"/>
                </a:solidFill>
              </a:endParaRPr>
            </a:p>
          </p:txBody>
        </p:sp>
        <p:sp>
          <p:nvSpPr>
            <p:cNvPr id="167980" name="Text Box 27"/>
            <p:cNvSpPr txBox="1">
              <a:spLocks noChangeArrowheads="1"/>
            </p:cNvSpPr>
            <p:nvPr/>
          </p:nvSpPr>
          <p:spPr bwMode="auto">
            <a:xfrm>
              <a:off x="1796" y="3099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</a:t>
              </a:r>
              <a:r>
                <a:rPr lang="en-US" sz="1800" b="0" i="1">
                  <a:solidFill>
                    <a:schemeClr val="bg1"/>
                  </a:solidFill>
                </a:rPr>
                <a:t>Theory</a:t>
              </a:r>
            </a:p>
          </p:txBody>
        </p:sp>
      </p:grpSp>
      <p:sp>
        <p:nvSpPr>
          <p:cNvPr id="167960" name="Text Box 28"/>
          <p:cNvSpPr txBox="1">
            <a:spLocks noChangeArrowheads="1"/>
          </p:cNvSpPr>
          <p:nvPr/>
        </p:nvSpPr>
        <p:spPr bwMode="auto">
          <a:xfrm>
            <a:off x="6381750" y="4259263"/>
            <a:ext cx="622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1">
                <a:solidFill>
                  <a:schemeClr val="bg1"/>
                </a:solidFill>
              </a:rPr>
              <a:t> </a:t>
            </a:r>
            <a:r>
              <a:rPr lang="en-US" sz="1800" b="0" i="1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67961" name="Text Box 29"/>
          <p:cNvSpPr txBox="1">
            <a:spLocks noChangeArrowheads="1"/>
          </p:cNvSpPr>
          <p:nvPr/>
        </p:nvSpPr>
        <p:spPr bwMode="auto">
          <a:xfrm>
            <a:off x="7559675" y="4259263"/>
            <a:ext cx="469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1">
                <a:solidFill>
                  <a:schemeClr val="bg1"/>
                </a:solidFill>
              </a:rPr>
              <a:t>True</a:t>
            </a:r>
            <a:endParaRPr lang="en-US" sz="1800" i="1">
              <a:solidFill>
                <a:schemeClr val="bg1"/>
              </a:solidFill>
            </a:endParaRPr>
          </a:p>
        </p:txBody>
      </p:sp>
      <p:grpSp>
        <p:nvGrpSpPr>
          <p:cNvPr id="167962" name="Group 30"/>
          <p:cNvGrpSpPr>
            <a:grpSpLocks/>
          </p:cNvGrpSpPr>
          <p:nvPr/>
        </p:nvGrpSpPr>
        <p:grpSpPr bwMode="auto">
          <a:xfrm>
            <a:off x="3255963" y="5051425"/>
            <a:ext cx="4875212" cy="276225"/>
            <a:chOff x="787" y="3302"/>
            <a:chExt cx="3071" cy="174"/>
          </a:xfrm>
        </p:grpSpPr>
        <p:sp>
          <p:nvSpPr>
            <p:cNvPr id="167973" name="Text Box 31"/>
            <p:cNvSpPr txBox="1">
              <a:spLocks noChangeArrowheads="1"/>
            </p:cNvSpPr>
            <p:nvPr/>
          </p:nvSpPr>
          <p:spPr bwMode="auto">
            <a:xfrm>
              <a:off x="1985" y="3302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i="1">
                  <a:solidFill>
                    <a:schemeClr val="bg1"/>
                  </a:solidFill>
                </a:rPr>
                <a:t>AI</a:t>
              </a:r>
            </a:p>
          </p:txBody>
        </p:sp>
        <p:sp>
          <p:nvSpPr>
            <p:cNvPr id="167974" name="Text Box 32"/>
            <p:cNvSpPr txBox="1">
              <a:spLocks noChangeArrowheads="1"/>
            </p:cNvSpPr>
            <p:nvPr/>
          </p:nvSpPr>
          <p:spPr bwMode="auto">
            <a:xfrm>
              <a:off x="787" y="3302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</a:t>
              </a:r>
              <a:r>
                <a:rPr lang="en-US" sz="1800" b="0" i="1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167975" name="Rectangle 33"/>
            <p:cNvSpPr>
              <a:spLocks noChangeArrowheads="1"/>
            </p:cNvSpPr>
            <p:nvPr/>
          </p:nvSpPr>
          <p:spPr bwMode="auto">
            <a:xfrm>
              <a:off x="2780" y="3302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0.999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67976" name="Rectangle 34"/>
            <p:cNvSpPr>
              <a:spLocks noChangeArrowheads="1"/>
            </p:cNvSpPr>
            <p:nvPr/>
          </p:nvSpPr>
          <p:spPr bwMode="auto">
            <a:xfrm>
              <a:off x="3494" y="3302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0.001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7963" name="Group 35"/>
          <p:cNvGrpSpPr>
            <a:grpSpLocks/>
          </p:cNvGrpSpPr>
          <p:nvPr/>
        </p:nvGrpSpPr>
        <p:grpSpPr bwMode="auto">
          <a:xfrm>
            <a:off x="3429000" y="5724525"/>
            <a:ext cx="4702175" cy="276225"/>
            <a:chOff x="896" y="3734"/>
            <a:chExt cx="2962" cy="174"/>
          </a:xfrm>
        </p:grpSpPr>
        <p:sp>
          <p:nvSpPr>
            <p:cNvPr id="167969" name="Text Box 36"/>
            <p:cNvSpPr txBox="1">
              <a:spLocks noChangeArrowheads="1"/>
            </p:cNvSpPr>
            <p:nvPr/>
          </p:nvSpPr>
          <p:spPr bwMode="auto">
            <a:xfrm>
              <a:off x="1985" y="3734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i="1">
                  <a:solidFill>
                    <a:schemeClr val="bg1"/>
                  </a:solidFill>
                </a:rPr>
                <a:t>AI</a:t>
              </a:r>
            </a:p>
          </p:txBody>
        </p:sp>
        <p:sp>
          <p:nvSpPr>
            <p:cNvPr id="167970" name="Text Box 37"/>
            <p:cNvSpPr txBox="1">
              <a:spLocks noChangeArrowheads="1"/>
            </p:cNvSpPr>
            <p:nvPr/>
          </p:nvSpPr>
          <p:spPr bwMode="auto">
            <a:xfrm>
              <a:off x="896" y="3734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  </a:t>
              </a:r>
              <a:r>
                <a:rPr lang="en-US" sz="1800" b="0" i="1">
                  <a:solidFill>
                    <a:schemeClr val="bg1"/>
                  </a:solidFill>
                </a:rPr>
                <a:t>AI </a:t>
              </a:r>
            </a:p>
          </p:txBody>
        </p:sp>
        <p:sp>
          <p:nvSpPr>
            <p:cNvPr id="167971" name="Rectangle 38"/>
            <p:cNvSpPr>
              <a:spLocks noChangeArrowheads="1"/>
            </p:cNvSpPr>
            <p:nvPr/>
          </p:nvSpPr>
          <p:spPr bwMode="auto">
            <a:xfrm>
              <a:off x="2780" y="3734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0.992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67972" name="Rectangle 39"/>
            <p:cNvSpPr>
              <a:spLocks noChangeArrowheads="1"/>
            </p:cNvSpPr>
            <p:nvPr/>
          </p:nvSpPr>
          <p:spPr bwMode="auto">
            <a:xfrm>
              <a:off x="3494" y="3734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0.008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7964" name="Group 40"/>
          <p:cNvGrpSpPr>
            <a:grpSpLocks/>
          </p:cNvGrpSpPr>
          <p:nvPr/>
        </p:nvGrpSpPr>
        <p:grpSpPr bwMode="auto">
          <a:xfrm>
            <a:off x="3429000" y="5387975"/>
            <a:ext cx="4702175" cy="276225"/>
            <a:chOff x="896" y="3531"/>
            <a:chExt cx="2962" cy="174"/>
          </a:xfrm>
        </p:grpSpPr>
        <p:sp>
          <p:nvSpPr>
            <p:cNvPr id="167965" name="Text Box 41"/>
            <p:cNvSpPr txBox="1">
              <a:spLocks noChangeArrowheads="1"/>
            </p:cNvSpPr>
            <p:nvPr/>
          </p:nvSpPr>
          <p:spPr bwMode="auto">
            <a:xfrm>
              <a:off x="896" y="3531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  </a:t>
              </a:r>
              <a:r>
                <a:rPr lang="en-US" sz="1800" b="0" i="1">
                  <a:solidFill>
                    <a:schemeClr val="bg1"/>
                  </a:solidFill>
                </a:rPr>
                <a:t>AI </a:t>
              </a:r>
            </a:p>
          </p:txBody>
        </p:sp>
        <p:sp>
          <p:nvSpPr>
            <p:cNvPr id="167966" name="Text Box 42"/>
            <p:cNvSpPr txBox="1">
              <a:spLocks noChangeArrowheads="1"/>
            </p:cNvSpPr>
            <p:nvPr/>
          </p:nvSpPr>
          <p:spPr bwMode="auto">
            <a:xfrm>
              <a:off x="1796" y="3531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</a:t>
              </a:r>
              <a:r>
                <a:rPr lang="en-US" sz="1800" b="0" i="1">
                  <a:solidFill>
                    <a:schemeClr val="bg1"/>
                  </a:solidFill>
                </a:rPr>
                <a:t>Theory</a:t>
              </a:r>
              <a:endParaRPr lang="en-US" sz="1800" i="1">
                <a:solidFill>
                  <a:schemeClr val="bg1"/>
                </a:solidFill>
              </a:endParaRPr>
            </a:p>
          </p:txBody>
        </p:sp>
        <p:sp>
          <p:nvSpPr>
            <p:cNvPr id="167967" name="Rectangle 43"/>
            <p:cNvSpPr>
              <a:spLocks noChangeArrowheads="1"/>
            </p:cNvSpPr>
            <p:nvPr/>
          </p:nvSpPr>
          <p:spPr bwMode="auto">
            <a:xfrm>
              <a:off x="2780" y="3531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0.997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67968" name="Rectangle 44"/>
            <p:cNvSpPr>
              <a:spLocks noChangeArrowheads="1"/>
            </p:cNvSpPr>
            <p:nvPr/>
          </p:nvSpPr>
          <p:spPr bwMode="auto">
            <a:xfrm>
              <a:off x="3494" y="3531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0.003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2819400" y="2895600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609600" y="990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de-DE" sz="20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20" name="Text Box 5"/>
          <p:cNvSpPr txBox="1">
            <a:spLocks noChangeArrowheads="1"/>
          </p:cNvSpPr>
          <p:nvPr/>
        </p:nvSpPr>
        <p:spPr bwMode="auto">
          <a:xfrm>
            <a:off x="2743200" y="28956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Paper#2</a:t>
            </a:r>
          </a:p>
        </p:txBody>
      </p:sp>
      <p:sp>
        <p:nvSpPr>
          <p:cNvPr id="214021" name="Oval 6"/>
          <p:cNvSpPr>
            <a:spLocks noChangeArrowheads="1"/>
          </p:cNvSpPr>
          <p:nvPr/>
        </p:nvSpPr>
        <p:spPr bwMode="auto">
          <a:xfrm>
            <a:off x="4106863" y="291465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8966" name="AutoShape 7"/>
          <p:cNvCxnSpPr>
            <a:cxnSpLocks noChangeShapeType="1"/>
            <a:stCxn id="214021" idx="4"/>
            <a:endCxn id="214073" idx="7"/>
          </p:cNvCxnSpPr>
          <p:nvPr/>
        </p:nvCxnSpPr>
        <p:spPr bwMode="auto">
          <a:xfrm flipH="1">
            <a:off x="4060825" y="3365500"/>
            <a:ext cx="492125" cy="1365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67" name="AutoShape 8"/>
          <p:cNvCxnSpPr>
            <a:cxnSpLocks noChangeShapeType="1"/>
            <a:stCxn id="214021" idx="4"/>
            <a:endCxn id="214070" idx="2"/>
          </p:cNvCxnSpPr>
          <p:nvPr/>
        </p:nvCxnSpPr>
        <p:spPr bwMode="auto">
          <a:xfrm>
            <a:off x="4552950" y="3365500"/>
            <a:ext cx="398463" cy="1555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24" name="Text Box 9"/>
          <p:cNvSpPr txBox="1">
            <a:spLocks noChangeArrowheads="1"/>
          </p:cNvSpPr>
          <p:nvPr/>
        </p:nvSpPr>
        <p:spPr bwMode="auto">
          <a:xfrm>
            <a:off x="7391400" y="2819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25" name="Oval 10"/>
          <p:cNvSpPr>
            <a:spLocks noChangeArrowheads="1"/>
          </p:cNvSpPr>
          <p:nvPr/>
        </p:nvSpPr>
        <p:spPr bwMode="auto">
          <a:xfrm>
            <a:off x="6545263" y="289560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8970" name="AutoShape 11"/>
          <p:cNvCxnSpPr>
            <a:cxnSpLocks noChangeShapeType="1"/>
            <a:stCxn id="214025" idx="4"/>
            <a:endCxn id="214071" idx="1"/>
          </p:cNvCxnSpPr>
          <p:nvPr/>
        </p:nvCxnSpPr>
        <p:spPr bwMode="auto">
          <a:xfrm>
            <a:off x="6991350" y="3346450"/>
            <a:ext cx="777875" cy="4794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27" name="Oval 12"/>
          <p:cNvSpPr>
            <a:spLocks noChangeArrowheads="1"/>
          </p:cNvSpPr>
          <p:nvPr/>
        </p:nvSpPr>
        <p:spPr bwMode="auto">
          <a:xfrm>
            <a:off x="7618413" y="33432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cxnSp>
        <p:nvCxnSpPr>
          <p:cNvPr id="168972" name="AutoShape 13"/>
          <p:cNvCxnSpPr>
            <a:cxnSpLocks noChangeShapeType="1"/>
            <a:stCxn id="214025" idx="4"/>
            <a:endCxn id="214027" idx="1"/>
          </p:cNvCxnSpPr>
          <p:nvPr/>
        </p:nvCxnSpPr>
        <p:spPr bwMode="auto">
          <a:xfrm>
            <a:off x="6991350" y="3346450"/>
            <a:ext cx="781050" cy="412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29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30" name="Oval 15"/>
          <p:cNvSpPr>
            <a:spLocks noChangeArrowheads="1"/>
          </p:cNvSpPr>
          <p:nvPr/>
        </p:nvSpPr>
        <p:spPr bwMode="auto">
          <a:xfrm>
            <a:off x="422275" y="3438525"/>
            <a:ext cx="100647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4031" name="Oval 16"/>
          <p:cNvSpPr>
            <a:spLocks noChangeArrowheads="1"/>
          </p:cNvSpPr>
          <p:nvPr/>
        </p:nvSpPr>
        <p:spPr bwMode="auto">
          <a:xfrm>
            <a:off x="1497013" y="293370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8976" name="AutoShape 17"/>
          <p:cNvCxnSpPr>
            <a:cxnSpLocks noChangeShapeType="1"/>
            <a:stCxn id="214031" idx="4"/>
            <a:endCxn id="214030" idx="0"/>
          </p:cNvCxnSpPr>
          <p:nvPr/>
        </p:nvCxnSpPr>
        <p:spPr bwMode="auto">
          <a:xfrm flipH="1">
            <a:off x="925513" y="3384550"/>
            <a:ext cx="1017587" cy="349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77" name="AutoShape 18"/>
          <p:cNvCxnSpPr>
            <a:cxnSpLocks noChangeShapeType="1"/>
            <a:stCxn id="214031" idx="4"/>
            <a:endCxn id="214072" idx="0"/>
          </p:cNvCxnSpPr>
          <p:nvPr/>
        </p:nvCxnSpPr>
        <p:spPr bwMode="auto">
          <a:xfrm flipH="1">
            <a:off x="1169988" y="3384550"/>
            <a:ext cx="773112" cy="4730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78" name="AutoShape 19"/>
          <p:cNvCxnSpPr>
            <a:cxnSpLocks noChangeShapeType="1"/>
            <a:stCxn id="214042" idx="5"/>
            <a:endCxn id="214021" idx="1"/>
          </p:cNvCxnSpPr>
          <p:nvPr/>
        </p:nvCxnSpPr>
        <p:spPr bwMode="auto">
          <a:xfrm>
            <a:off x="2787650" y="2520950"/>
            <a:ext cx="1449388" cy="4381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79" name="AutoShape 20"/>
          <p:cNvCxnSpPr>
            <a:cxnSpLocks noChangeShapeType="1"/>
            <a:stCxn id="214031" idx="4"/>
            <a:endCxn id="214074" idx="0"/>
          </p:cNvCxnSpPr>
          <p:nvPr/>
        </p:nvCxnSpPr>
        <p:spPr bwMode="auto">
          <a:xfrm>
            <a:off x="1943100" y="3384550"/>
            <a:ext cx="560388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36" name="Text Box 21"/>
          <p:cNvSpPr txBox="1">
            <a:spLocks noChangeArrowheads="1"/>
          </p:cNvSpPr>
          <p:nvPr/>
        </p:nvSpPr>
        <p:spPr bwMode="auto">
          <a:xfrm flipV="1">
            <a:off x="1295400" y="38100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214037" name="Text Box 22"/>
          <p:cNvSpPr txBox="1">
            <a:spLocks noChangeArrowheads="1"/>
          </p:cNvSpPr>
          <p:nvPr/>
        </p:nvSpPr>
        <p:spPr bwMode="auto">
          <a:xfrm flipV="1">
            <a:off x="4362450" y="3844925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214038" name="Text Box 23"/>
          <p:cNvSpPr txBox="1">
            <a:spLocks noChangeArrowheads="1"/>
          </p:cNvSpPr>
          <p:nvPr/>
        </p:nvSpPr>
        <p:spPr bwMode="auto">
          <a:xfrm flipV="1">
            <a:off x="7258050" y="3848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cxnSp>
        <p:nvCxnSpPr>
          <p:cNvPr id="168983" name="AutoShape 24"/>
          <p:cNvCxnSpPr>
            <a:cxnSpLocks noChangeShapeType="1"/>
            <a:stCxn id="214042" idx="4"/>
            <a:endCxn id="214031" idx="7"/>
          </p:cNvCxnSpPr>
          <p:nvPr/>
        </p:nvCxnSpPr>
        <p:spPr bwMode="auto">
          <a:xfrm flipH="1">
            <a:off x="2257425" y="2584450"/>
            <a:ext cx="254000" cy="3937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84" name="AutoShape 25"/>
          <p:cNvCxnSpPr>
            <a:cxnSpLocks noChangeShapeType="1"/>
            <a:stCxn id="214046" idx="5"/>
            <a:endCxn id="214025" idx="1"/>
          </p:cNvCxnSpPr>
          <p:nvPr/>
        </p:nvCxnSpPr>
        <p:spPr bwMode="auto">
          <a:xfrm>
            <a:off x="5605463" y="2406650"/>
            <a:ext cx="1069975" cy="533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41" name="Text Box 26"/>
          <p:cNvSpPr txBox="1">
            <a:spLocks noChangeArrowheads="1"/>
          </p:cNvSpPr>
          <p:nvPr/>
        </p:nvSpPr>
        <p:spPr bwMode="auto">
          <a:xfrm>
            <a:off x="1981200" y="164465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Author #1</a:t>
            </a:r>
          </a:p>
        </p:txBody>
      </p:sp>
      <p:sp>
        <p:nvSpPr>
          <p:cNvPr id="214042" name="Oval 27"/>
          <p:cNvSpPr>
            <a:spLocks noChangeArrowheads="1"/>
          </p:cNvSpPr>
          <p:nvPr/>
        </p:nvSpPr>
        <p:spPr bwMode="auto">
          <a:xfrm>
            <a:off x="2119313" y="2133600"/>
            <a:ext cx="78263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Area</a:t>
            </a:r>
          </a:p>
        </p:txBody>
      </p:sp>
      <p:sp>
        <p:nvSpPr>
          <p:cNvPr id="214043" name="Oval 28"/>
          <p:cNvSpPr>
            <a:spLocks noChangeArrowheads="1"/>
          </p:cNvSpPr>
          <p:nvPr/>
        </p:nvSpPr>
        <p:spPr bwMode="auto">
          <a:xfrm>
            <a:off x="3067050" y="2038350"/>
            <a:ext cx="669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</a:t>
            </a:r>
          </a:p>
        </p:txBody>
      </p:sp>
      <p:sp>
        <p:nvSpPr>
          <p:cNvPr id="214044" name="Text Box 29"/>
          <p:cNvSpPr txBox="1">
            <a:spLocks noChangeArrowheads="1"/>
          </p:cNvSpPr>
          <p:nvPr/>
        </p:nvSpPr>
        <p:spPr bwMode="auto">
          <a:xfrm>
            <a:off x="1909763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#1-#2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45" name="Text Box 30"/>
          <p:cNvSpPr txBox="1">
            <a:spLocks noChangeArrowheads="1"/>
          </p:cNvSpPr>
          <p:nvPr/>
        </p:nvSpPr>
        <p:spPr bwMode="auto">
          <a:xfrm>
            <a:off x="4895850" y="16002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Author #2</a:t>
            </a:r>
          </a:p>
        </p:txBody>
      </p:sp>
      <p:sp>
        <p:nvSpPr>
          <p:cNvPr id="214046" name="Oval 31"/>
          <p:cNvSpPr>
            <a:spLocks noChangeArrowheads="1"/>
          </p:cNvSpPr>
          <p:nvPr/>
        </p:nvSpPr>
        <p:spPr bwMode="auto">
          <a:xfrm>
            <a:off x="4937125" y="2019300"/>
            <a:ext cx="782638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Area</a:t>
            </a:r>
          </a:p>
        </p:txBody>
      </p:sp>
      <p:sp>
        <p:nvSpPr>
          <p:cNvPr id="214047" name="Oval 32"/>
          <p:cNvSpPr>
            <a:spLocks noChangeArrowheads="1"/>
          </p:cNvSpPr>
          <p:nvPr/>
        </p:nvSpPr>
        <p:spPr bwMode="auto">
          <a:xfrm>
            <a:off x="5926138" y="1981200"/>
            <a:ext cx="669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</a:t>
            </a:r>
          </a:p>
        </p:txBody>
      </p:sp>
      <p:sp>
        <p:nvSpPr>
          <p:cNvPr id="214048" name="Oval 33"/>
          <p:cNvSpPr>
            <a:spLocks noChangeArrowheads="1"/>
          </p:cNvSpPr>
          <p:nvPr/>
        </p:nvSpPr>
        <p:spPr bwMode="auto">
          <a:xfrm>
            <a:off x="6153150" y="4883150"/>
            <a:ext cx="836613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4049" name="Text Box 34"/>
          <p:cNvSpPr txBox="1">
            <a:spLocks noChangeArrowheads="1"/>
          </p:cNvSpPr>
          <p:nvPr/>
        </p:nvSpPr>
        <p:spPr bwMode="auto">
          <a:xfrm>
            <a:off x="5921375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#2-#3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68994" name="AutoShape 35"/>
          <p:cNvCxnSpPr>
            <a:cxnSpLocks noChangeShapeType="1"/>
            <a:stCxn id="214021" idx="4"/>
            <a:endCxn id="214074" idx="0"/>
          </p:cNvCxnSpPr>
          <p:nvPr/>
        </p:nvCxnSpPr>
        <p:spPr bwMode="auto">
          <a:xfrm flipH="1">
            <a:off x="2503488" y="3365500"/>
            <a:ext cx="2049462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95" name="AutoShape 36"/>
          <p:cNvCxnSpPr>
            <a:cxnSpLocks noChangeShapeType="1"/>
            <a:stCxn id="214025" idx="4"/>
            <a:endCxn id="214066" idx="0"/>
          </p:cNvCxnSpPr>
          <p:nvPr/>
        </p:nvCxnSpPr>
        <p:spPr bwMode="auto">
          <a:xfrm flipH="1">
            <a:off x="1147763" y="3346450"/>
            <a:ext cx="5843587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96" name="AutoShape 37"/>
          <p:cNvCxnSpPr>
            <a:cxnSpLocks noChangeShapeType="1"/>
            <a:stCxn id="214025" idx="4"/>
            <a:endCxn id="214048" idx="0"/>
          </p:cNvCxnSpPr>
          <p:nvPr/>
        </p:nvCxnSpPr>
        <p:spPr bwMode="auto">
          <a:xfrm flipH="1">
            <a:off x="6572250" y="3346450"/>
            <a:ext cx="419100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53" name="Oval 38"/>
          <p:cNvSpPr>
            <a:spLocks noChangeArrowheads="1"/>
          </p:cNvSpPr>
          <p:nvPr/>
        </p:nvSpPr>
        <p:spPr bwMode="auto">
          <a:xfrm>
            <a:off x="344011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4054" name="Text Box 39"/>
          <p:cNvSpPr txBox="1">
            <a:spLocks noChangeArrowheads="1"/>
          </p:cNvSpPr>
          <p:nvPr/>
        </p:nvSpPr>
        <p:spPr bwMode="auto">
          <a:xfrm>
            <a:off x="3246438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#2-#1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55" name="Oval 40"/>
          <p:cNvSpPr>
            <a:spLocks noChangeArrowheads="1"/>
          </p:cNvSpPr>
          <p:nvPr/>
        </p:nvSpPr>
        <p:spPr bwMode="auto">
          <a:xfrm>
            <a:off x="4797425" y="4883150"/>
            <a:ext cx="836613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4056" name="Text Box 41"/>
          <p:cNvSpPr txBox="1">
            <a:spLocks noChangeArrowheads="1"/>
          </p:cNvSpPr>
          <p:nvPr/>
        </p:nvSpPr>
        <p:spPr bwMode="auto">
          <a:xfrm>
            <a:off x="4584700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#3-#1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57" name="Oval 42"/>
          <p:cNvSpPr>
            <a:spLocks noChangeArrowheads="1"/>
          </p:cNvSpPr>
          <p:nvPr/>
        </p:nvSpPr>
        <p:spPr bwMode="auto">
          <a:xfrm>
            <a:off x="751046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cxnSp>
        <p:nvCxnSpPr>
          <p:cNvPr id="169002" name="AutoShape 43"/>
          <p:cNvCxnSpPr>
            <a:cxnSpLocks noChangeShapeType="1"/>
            <a:stCxn id="214042" idx="6"/>
            <a:endCxn id="214043" idx="2"/>
          </p:cNvCxnSpPr>
          <p:nvPr/>
        </p:nvCxnSpPr>
        <p:spPr bwMode="auto">
          <a:xfrm flipV="1">
            <a:off x="2921000" y="2254250"/>
            <a:ext cx="127000" cy="952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3" name="AutoShape 44"/>
          <p:cNvCxnSpPr>
            <a:cxnSpLocks noChangeShapeType="1"/>
            <a:stCxn id="214046" idx="6"/>
            <a:endCxn id="214047" idx="2"/>
          </p:cNvCxnSpPr>
          <p:nvPr/>
        </p:nvCxnSpPr>
        <p:spPr bwMode="auto">
          <a:xfrm flipV="1">
            <a:off x="5738813" y="2197100"/>
            <a:ext cx="168275" cy="381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4" name="AutoShape 45"/>
          <p:cNvCxnSpPr>
            <a:cxnSpLocks noChangeShapeType="1"/>
            <a:stCxn id="214031" idx="4"/>
            <a:endCxn id="214055" idx="0"/>
          </p:cNvCxnSpPr>
          <p:nvPr/>
        </p:nvCxnSpPr>
        <p:spPr bwMode="auto">
          <a:xfrm>
            <a:off x="1943100" y="3384550"/>
            <a:ext cx="3273425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5" name="AutoShape 46"/>
          <p:cNvCxnSpPr>
            <a:cxnSpLocks noChangeShapeType="1"/>
            <a:stCxn id="214031" idx="4"/>
            <a:endCxn id="214066" idx="0"/>
          </p:cNvCxnSpPr>
          <p:nvPr/>
        </p:nvCxnSpPr>
        <p:spPr bwMode="auto">
          <a:xfrm flipH="1">
            <a:off x="1147763" y="3384550"/>
            <a:ext cx="795337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6" name="AutoShape 47"/>
          <p:cNvCxnSpPr>
            <a:cxnSpLocks noChangeShapeType="1"/>
            <a:stCxn id="214021" idx="4"/>
            <a:endCxn id="214053" idx="0"/>
          </p:cNvCxnSpPr>
          <p:nvPr/>
        </p:nvCxnSpPr>
        <p:spPr bwMode="auto">
          <a:xfrm flipH="1">
            <a:off x="3859213" y="3365500"/>
            <a:ext cx="693737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7" name="AutoShape 48"/>
          <p:cNvCxnSpPr>
            <a:cxnSpLocks noChangeShapeType="1"/>
            <a:stCxn id="214021" idx="4"/>
            <a:endCxn id="214048" idx="0"/>
          </p:cNvCxnSpPr>
          <p:nvPr/>
        </p:nvCxnSpPr>
        <p:spPr bwMode="auto">
          <a:xfrm>
            <a:off x="4552950" y="3365500"/>
            <a:ext cx="2019300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8" name="AutoShape 49"/>
          <p:cNvCxnSpPr>
            <a:cxnSpLocks noChangeShapeType="1"/>
            <a:stCxn id="214021" idx="4"/>
            <a:endCxn id="214057" idx="0"/>
          </p:cNvCxnSpPr>
          <p:nvPr/>
        </p:nvCxnSpPr>
        <p:spPr bwMode="auto">
          <a:xfrm>
            <a:off x="4552950" y="3365500"/>
            <a:ext cx="3376613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65" name="Text Box 50"/>
          <p:cNvSpPr txBox="1">
            <a:spLocks noChangeArrowheads="1"/>
          </p:cNvSpPr>
          <p:nvPr/>
        </p:nvSpPr>
        <p:spPr bwMode="auto">
          <a:xfrm>
            <a:off x="571500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#1-#3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66" name="Oval 51"/>
          <p:cNvSpPr>
            <a:spLocks noChangeArrowheads="1"/>
          </p:cNvSpPr>
          <p:nvPr/>
        </p:nvSpPr>
        <p:spPr bwMode="auto">
          <a:xfrm>
            <a:off x="72866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cxnSp>
        <p:nvCxnSpPr>
          <p:cNvPr id="169011" name="AutoShape 52"/>
          <p:cNvCxnSpPr>
            <a:cxnSpLocks noChangeShapeType="1"/>
            <a:stCxn id="214025" idx="4"/>
            <a:endCxn id="214055" idx="0"/>
          </p:cNvCxnSpPr>
          <p:nvPr/>
        </p:nvCxnSpPr>
        <p:spPr bwMode="auto">
          <a:xfrm flipH="1">
            <a:off x="5216525" y="3346450"/>
            <a:ext cx="1774825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12" name="AutoShape 53"/>
          <p:cNvCxnSpPr>
            <a:cxnSpLocks noChangeShapeType="1"/>
            <a:stCxn id="214025" idx="4"/>
            <a:endCxn id="214057" idx="0"/>
          </p:cNvCxnSpPr>
          <p:nvPr/>
        </p:nvCxnSpPr>
        <p:spPr bwMode="auto">
          <a:xfrm>
            <a:off x="6991350" y="3346450"/>
            <a:ext cx="938213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13" name="AutoShape 54"/>
          <p:cNvCxnSpPr>
            <a:cxnSpLocks noChangeShapeType="1"/>
            <a:stCxn id="214031" idx="4"/>
            <a:endCxn id="214053" idx="0"/>
          </p:cNvCxnSpPr>
          <p:nvPr/>
        </p:nvCxnSpPr>
        <p:spPr bwMode="auto">
          <a:xfrm>
            <a:off x="1943100" y="3384550"/>
            <a:ext cx="1916113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70" name="Oval 55"/>
          <p:cNvSpPr>
            <a:spLocks noChangeArrowheads="1"/>
          </p:cNvSpPr>
          <p:nvPr/>
        </p:nvSpPr>
        <p:spPr bwMode="auto">
          <a:xfrm>
            <a:off x="4970463" y="33051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sp>
        <p:nvSpPr>
          <p:cNvPr id="214071" name="Oval 56"/>
          <p:cNvSpPr>
            <a:spLocks noChangeArrowheads="1"/>
          </p:cNvSpPr>
          <p:nvPr/>
        </p:nvSpPr>
        <p:spPr bwMode="auto">
          <a:xfrm>
            <a:off x="7621588" y="3781425"/>
            <a:ext cx="1006475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4072" name="Oval 57"/>
          <p:cNvSpPr>
            <a:spLocks noChangeArrowheads="1"/>
          </p:cNvSpPr>
          <p:nvPr/>
        </p:nvSpPr>
        <p:spPr bwMode="auto">
          <a:xfrm>
            <a:off x="646113" y="38766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sp>
        <p:nvSpPr>
          <p:cNvPr id="214073" name="Oval 58"/>
          <p:cNvSpPr>
            <a:spLocks noChangeArrowheads="1"/>
          </p:cNvSpPr>
          <p:nvPr/>
        </p:nvSpPr>
        <p:spPr bwMode="auto">
          <a:xfrm>
            <a:off x="3201988" y="3457575"/>
            <a:ext cx="1006475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4074" name="Oval 59"/>
          <p:cNvSpPr>
            <a:spLocks noChangeArrowheads="1"/>
          </p:cNvSpPr>
          <p:nvPr/>
        </p:nvSpPr>
        <p:spPr bwMode="auto">
          <a:xfrm>
            <a:off x="2084388" y="4883150"/>
            <a:ext cx="836612" cy="3746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 dirty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4075" name="Text Box 60"/>
          <p:cNvSpPr txBox="1">
            <a:spLocks noChangeArrowheads="1"/>
          </p:cNvSpPr>
          <p:nvPr/>
        </p:nvSpPr>
        <p:spPr bwMode="auto">
          <a:xfrm>
            <a:off x="7391400" y="5257800"/>
            <a:ext cx="203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ahoma" pitchFamily="34" charset="0"/>
                <a:ea typeface="+mn-ea"/>
                <a:cs typeface="+mn-cs"/>
              </a:rPr>
              <a:t>#3-#2</a:t>
            </a:r>
            <a:endParaRPr lang="en-US" sz="20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9020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Introduce Exists RVs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Probabilistic Relational Models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534400" cy="502920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Combine advantages of relational logic &amp; Bayesian networks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natural domain modeling: objects, properties, relations;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generalization over a variety of situations;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compact, natural probability models.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Integrate uncertainty with relational model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properties of domain entities can depend on properties of related entities;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uncertainty over relational structure of domain.</a:t>
            </a:r>
            <a:endParaRPr lang="en-US">
              <a:latin typeface="Arial" charset="0"/>
              <a:ea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advTm="405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2819400" y="2895600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09600" y="990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de-DE" sz="20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44" name="Text Box 5"/>
          <p:cNvSpPr txBox="1">
            <a:spLocks noChangeArrowheads="1"/>
          </p:cNvSpPr>
          <p:nvPr/>
        </p:nvSpPr>
        <p:spPr bwMode="auto">
          <a:xfrm>
            <a:off x="2743200" y="28956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Paper#2</a:t>
            </a:r>
          </a:p>
        </p:txBody>
      </p:sp>
      <p:sp>
        <p:nvSpPr>
          <p:cNvPr id="215045" name="Oval 6"/>
          <p:cNvSpPr>
            <a:spLocks noChangeArrowheads="1"/>
          </p:cNvSpPr>
          <p:nvPr/>
        </p:nvSpPr>
        <p:spPr bwMode="auto">
          <a:xfrm>
            <a:off x="4106863" y="291465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9990" name="AutoShape 7"/>
          <p:cNvCxnSpPr>
            <a:cxnSpLocks noChangeShapeType="1"/>
            <a:stCxn id="215045" idx="4"/>
            <a:endCxn id="215097" idx="7"/>
          </p:cNvCxnSpPr>
          <p:nvPr/>
        </p:nvCxnSpPr>
        <p:spPr bwMode="auto">
          <a:xfrm flipH="1">
            <a:off x="4060825" y="3365500"/>
            <a:ext cx="492125" cy="1365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1" name="AutoShape 8"/>
          <p:cNvCxnSpPr>
            <a:cxnSpLocks noChangeShapeType="1"/>
            <a:stCxn id="215045" idx="4"/>
            <a:endCxn id="215094" idx="2"/>
          </p:cNvCxnSpPr>
          <p:nvPr/>
        </p:nvCxnSpPr>
        <p:spPr bwMode="auto">
          <a:xfrm>
            <a:off x="4552950" y="3365500"/>
            <a:ext cx="398463" cy="1555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48" name="Text Box 9"/>
          <p:cNvSpPr txBox="1">
            <a:spLocks noChangeArrowheads="1"/>
          </p:cNvSpPr>
          <p:nvPr/>
        </p:nvSpPr>
        <p:spPr bwMode="auto">
          <a:xfrm>
            <a:off x="7391400" y="2819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49" name="Oval 10"/>
          <p:cNvSpPr>
            <a:spLocks noChangeArrowheads="1"/>
          </p:cNvSpPr>
          <p:nvPr/>
        </p:nvSpPr>
        <p:spPr bwMode="auto">
          <a:xfrm>
            <a:off x="6545263" y="289560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9994" name="AutoShape 11"/>
          <p:cNvCxnSpPr>
            <a:cxnSpLocks noChangeShapeType="1"/>
            <a:stCxn id="215049" idx="4"/>
            <a:endCxn id="215095" idx="1"/>
          </p:cNvCxnSpPr>
          <p:nvPr/>
        </p:nvCxnSpPr>
        <p:spPr bwMode="auto">
          <a:xfrm>
            <a:off x="6991350" y="3346450"/>
            <a:ext cx="777875" cy="4794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51" name="Oval 12"/>
          <p:cNvSpPr>
            <a:spLocks noChangeArrowheads="1"/>
          </p:cNvSpPr>
          <p:nvPr/>
        </p:nvSpPr>
        <p:spPr bwMode="auto">
          <a:xfrm>
            <a:off x="7618413" y="33432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cxnSp>
        <p:nvCxnSpPr>
          <p:cNvPr id="169996" name="AutoShape 13"/>
          <p:cNvCxnSpPr>
            <a:cxnSpLocks noChangeShapeType="1"/>
            <a:stCxn id="215049" idx="4"/>
            <a:endCxn id="215051" idx="1"/>
          </p:cNvCxnSpPr>
          <p:nvPr/>
        </p:nvCxnSpPr>
        <p:spPr bwMode="auto">
          <a:xfrm>
            <a:off x="6991350" y="3346450"/>
            <a:ext cx="781050" cy="412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53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54" name="Oval 15"/>
          <p:cNvSpPr>
            <a:spLocks noChangeArrowheads="1"/>
          </p:cNvSpPr>
          <p:nvPr/>
        </p:nvSpPr>
        <p:spPr bwMode="auto">
          <a:xfrm>
            <a:off x="422275" y="3438525"/>
            <a:ext cx="100647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5055" name="Oval 16"/>
          <p:cNvSpPr>
            <a:spLocks noChangeArrowheads="1"/>
          </p:cNvSpPr>
          <p:nvPr/>
        </p:nvSpPr>
        <p:spPr bwMode="auto">
          <a:xfrm>
            <a:off x="1497013" y="293370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70000" name="AutoShape 17"/>
          <p:cNvCxnSpPr>
            <a:cxnSpLocks noChangeShapeType="1"/>
            <a:stCxn id="215055" idx="4"/>
            <a:endCxn id="215054" idx="0"/>
          </p:cNvCxnSpPr>
          <p:nvPr/>
        </p:nvCxnSpPr>
        <p:spPr bwMode="auto">
          <a:xfrm flipH="1">
            <a:off x="925513" y="3384550"/>
            <a:ext cx="1017587" cy="349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01" name="AutoShape 18"/>
          <p:cNvCxnSpPr>
            <a:cxnSpLocks noChangeShapeType="1"/>
            <a:stCxn id="215055" idx="4"/>
            <a:endCxn id="215096" idx="0"/>
          </p:cNvCxnSpPr>
          <p:nvPr/>
        </p:nvCxnSpPr>
        <p:spPr bwMode="auto">
          <a:xfrm flipH="1">
            <a:off x="1169988" y="3384550"/>
            <a:ext cx="773112" cy="4730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02" name="AutoShape 19"/>
          <p:cNvCxnSpPr>
            <a:cxnSpLocks noChangeShapeType="1"/>
            <a:stCxn id="215066" idx="5"/>
            <a:endCxn id="215045" idx="1"/>
          </p:cNvCxnSpPr>
          <p:nvPr/>
        </p:nvCxnSpPr>
        <p:spPr bwMode="auto">
          <a:xfrm>
            <a:off x="2787650" y="2520950"/>
            <a:ext cx="1449388" cy="4381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03" name="AutoShape 20"/>
          <p:cNvCxnSpPr>
            <a:cxnSpLocks noChangeShapeType="1"/>
            <a:stCxn id="215055" idx="4"/>
            <a:endCxn id="215098" idx="0"/>
          </p:cNvCxnSpPr>
          <p:nvPr/>
        </p:nvCxnSpPr>
        <p:spPr bwMode="auto">
          <a:xfrm>
            <a:off x="1943100" y="3384550"/>
            <a:ext cx="560388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60" name="Text Box 21"/>
          <p:cNvSpPr txBox="1">
            <a:spLocks noChangeArrowheads="1"/>
          </p:cNvSpPr>
          <p:nvPr/>
        </p:nvSpPr>
        <p:spPr bwMode="auto">
          <a:xfrm flipV="1">
            <a:off x="1295400" y="38100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215061" name="Text Box 22"/>
          <p:cNvSpPr txBox="1">
            <a:spLocks noChangeArrowheads="1"/>
          </p:cNvSpPr>
          <p:nvPr/>
        </p:nvSpPr>
        <p:spPr bwMode="auto">
          <a:xfrm flipV="1">
            <a:off x="4362450" y="3844925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215062" name="Text Box 23"/>
          <p:cNvSpPr txBox="1">
            <a:spLocks noChangeArrowheads="1"/>
          </p:cNvSpPr>
          <p:nvPr/>
        </p:nvSpPr>
        <p:spPr bwMode="auto">
          <a:xfrm flipV="1">
            <a:off x="7258050" y="3848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cxnSp>
        <p:nvCxnSpPr>
          <p:cNvPr id="170007" name="AutoShape 24"/>
          <p:cNvCxnSpPr>
            <a:cxnSpLocks noChangeShapeType="1"/>
            <a:stCxn id="215066" idx="4"/>
            <a:endCxn id="215055" idx="7"/>
          </p:cNvCxnSpPr>
          <p:nvPr/>
        </p:nvCxnSpPr>
        <p:spPr bwMode="auto">
          <a:xfrm flipH="1">
            <a:off x="2257425" y="2584450"/>
            <a:ext cx="254000" cy="3937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08" name="AutoShape 25"/>
          <p:cNvCxnSpPr>
            <a:cxnSpLocks noChangeShapeType="1"/>
            <a:stCxn id="215070" idx="5"/>
            <a:endCxn id="215049" idx="1"/>
          </p:cNvCxnSpPr>
          <p:nvPr/>
        </p:nvCxnSpPr>
        <p:spPr bwMode="auto">
          <a:xfrm>
            <a:off x="5605463" y="2406650"/>
            <a:ext cx="1069975" cy="533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65" name="Text Box 26"/>
          <p:cNvSpPr txBox="1">
            <a:spLocks noChangeArrowheads="1"/>
          </p:cNvSpPr>
          <p:nvPr/>
        </p:nvSpPr>
        <p:spPr bwMode="auto">
          <a:xfrm>
            <a:off x="1981200" y="164465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Author #1</a:t>
            </a:r>
          </a:p>
        </p:txBody>
      </p:sp>
      <p:sp>
        <p:nvSpPr>
          <p:cNvPr id="215066" name="Oval 27"/>
          <p:cNvSpPr>
            <a:spLocks noChangeArrowheads="1"/>
          </p:cNvSpPr>
          <p:nvPr/>
        </p:nvSpPr>
        <p:spPr bwMode="auto">
          <a:xfrm>
            <a:off x="2119313" y="2133600"/>
            <a:ext cx="78263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Area</a:t>
            </a:r>
          </a:p>
        </p:txBody>
      </p:sp>
      <p:sp>
        <p:nvSpPr>
          <p:cNvPr id="215067" name="Oval 28"/>
          <p:cNvSpPr>
            <a:spLocks noChangeArrowheads="1"/>
          </p:cNvSpPr>
          <p:nvPr/>
        </p:nvSpPr>
        <p:spPr bwMode="auto">
          <a:xfrm>
            <a:off x="3067050" y="2038350"/>
            <a:ext cx="669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</a:t>
            </a:r>
          </a:p>
        </p:txBody>
      </p:sp>
      <p:sp>
        <p:nvSpPr>
          <p:cNvPr id="215068" name="Text Box 29"/>
          <p:cNvSpPr txBox="1">
            <a:spLocks noChangeArrowheads="1"/>
          </p:cNvSpPr>
          <p:nvPr/>
        </p:nvSpPr>
        <p:spPr bwMode="auto">
          <a:xfrm>
            <a:off x="1909763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#1-#2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69" name="Text Box 30"/>
          <p:cNvSpPr txBox="1">
            <a:spLocks noChangeArrowheads="1"/>
          </p:cNvSpPr>
          <p:nvPr/>
        </p:nvSpPr>
        <p:spPr bwMode="auto">
          <a:xfrm>
            <a:off x="4895850" y="16002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Author #2</a:t>
            </a:r>
          </a:p>
        </p:txBody>
      </p:sp>
      <p:sp>
        <p:nvSpPr>
          <p:cNvPr id="215070" name="Oval 31"/>
          <p:cNvSpPr>
            <a:spLocks noChangeArrowheads="1"/>
          </p:cNvSpPr>
          <p:nvPr/>
        </p:nvSpPr>
        <p:spPr bwMode="auto">
          <a:xfrm>
            <a:off x="4937125" y="2019300"/>
            <a:ext cx="782638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Area</a:t>
            </a:r>
          </a:p>
        </p:txBody>
      </p:sp>
      <p:sp>
        <p:nvSpPr>
          <p:cNvPr id="215071" name="Oval 32"/>
          <p:cNvSpPr>
            <a:spLocks noChangeArrowheads="1"/>
          </p:cNvSpPr>
          <p:nvPr/>
        </p:nvSpPr>
        <p:spPr bwMode="auto">
          <a:xfrm>
            <a:off x="5926138" y="1981200"/>
            <a:ext cx="669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</a:t>
            </a:r>
          </a:p>
        </p:txBody>
      </p:sp>
      <p:sp>
        <p:nvSpPr>
          <p:cNvPr id="215072" name="Oval 33"/>
          <p:cNvSpPr>
            <a:spLocks noChangeArrowheads="1"/>
          </p:cNvSpPr>
          <p:nvPr/>
        </p:nvSpPr>
        <p:spPr bwMode="auto">
          <a:xfrm>
            <a:off x="6153150" y="4883150"/>
            <a:ext cx="836613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5073" name="Text Box 34"/>
          <p:cNvSpPr txBox="1">
            <a:spLocks noChangeArrowheads="1"/>
          </p:cNvSpPr>
          <p:nvPr/>
        </p:nvSpPr>
        <p:spPr bwMode="auto">
          <a:xfrm>
            <a:off x="5921375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#2-#3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70018" name="AutoShape 35"/>
          <p:cNvCxnSpPr>
            <a:cxnSpLocks noChangeShapeType="1"/>
            <a:stCxn id="215045" idx="4"/>
            <a:endCxn id="215098" idx="0"/>
          </p:cNvCxnSpPr>
          <p:nvPr/>
        </p:nvCxnSpPr>
        <p:spPr bwMode="auto">
          <a:xfrm flipH="1">
            <a:off x="2503488" y="3365500"/>
            <a:ext cx="2049462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19" name="AutoShape 36"/>
          <p:cNvCxnSpPr>
            <a:cxnSpLocks noChangeShapeType="1"/>
            <a:stCxn id="215049" idx="4"/>
            <a:endCxn id="215090" idx="0"/>
          </p:cNvCxnSpPr>
          <p:nvPr/>
        </p:nvCxnSpPr>
        <p:spPr bwMode="auto">
          <a:xfrm flipH="1">
            <a:off x="1147763" y="3346450"/>
            <a:ext cx="5843587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20" name="AutoShape 37"/>
          <p:cNvCxnSpPr>
            <a:cxnSpLocks noChangeShapeType="1"/>
            <a:stCxn id="215049" idx="4"/>
            <a:endCxn id="215072" idx="0"/>
          </p:cNvCxnSpPr>
          <p:nvPr/>
        </p:nvCxnSpPr>
        <p:spPr bwMode="auto">
          <a:xfrm flipH="1">
            <a:off x="6572250" y="3346450"/>
            <a:ext cx="419100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77" name="Oval 38"/>
          <p:cNvSpPr>
            <a:spLocks noChangeArrowheads="1"/>
          </p:cNvSpPr>
          <p:nvPr/>
        </p:nvSpPr>
        <p:spPr bwMode="auto">
          <a:xfrm>
            <a:off x="344011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5078" name="Text Box 39"/>
          <p:cNvSpPr txBox="1">
            <a:spLocks noChangeArrowheads="1"/>
          </p:cNvSpPr>
          <p:nvPr/>
        </p:nvSpPr>
        <p:spPr bwMode="auto">
          <a:xfrm>
            <a:off x="3246438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#2-#1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79" name="Oval 40"/>
          <p:cNvSpPr>
            <a:spLocks noChangeArrowheads="1"/>
          </p:cNvSpPr>
          <p:nvPr/>
        </p:nvSpPr>
        <p:spPr bwMode="auto">
          <a:xfrm>
            <a:off x="4797425" y="4883150"/>
            <a:ext cx="836613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5080" name="Text Box 41"/>
          <p:cNvSpPr txBox="1">
            <a:spLocks noChangeArrowheads="1"/>
          </p:cNvSpPr>
          <p:nvPr/>
        </p:nvSpPr>
        <p:spPr bwMode="auto">
          <a:xfrm>
            <a:off x="4584700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#3-#1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81" name="Oval 42"/>
          <p:cNvSpPr>
            <a:spLocks noChangeArrowheads="1"/>
          </p:cNvSpPr>
          <p:nvPr/>
        </p:nvSpPr>
        <p:spPr bwMode="auto">
          <a:xfrm>
            <a:off x="751046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cxnSp>
        <p:nvCxnSpPr>
          <p:cNvPr id="170026" name="AutoShape 43"/>
          <p:cNvCxnSpPr>
            <a:cxnSpLocks noChangeShapeType="1"/>
            <a:stCxn id="215066" idx="6"/>
            <a:endCxn id="215067" idx="2"/>
          </p:cNvCxnSpPr>
          <p:nvPr/>
        </p:nvCxnSpPr>
        <p:spPr bwMode="auto">
          <a:xfrm flipV="1">
            <a:off x="2921000" y="2254250"/>
            <a:ext cx="127000" cy="952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27" name="AutoShape 44"/>
          <p:cNvCxnSpPr>
            <a:cxnSpLocks noChangeShapeType="1"/>
            <a:stCxn id="215070" idx="6"/>
            <a:endCxn id="215071" idx="2"/>
          </p:cNvCxnSpPr>
          <p:nvPr/>
        </p:nvCxnSpPr>
        <p:spPr bwMode="auto">
          <a:xfrm flipV="1">
            <a:off x="5738813" y="2197100"/>
            <a:ext cx="168275" cy="381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28" name="AutoShape 45"/>
          <p:cNvCxnSpPr>
            <a:cxnSpLocks noChangeShapeType="1"/>
            <a:stCxn id="215055" idx="4"/>
            <a:endCxn id="215079" idx="0"/>
          </p:cNvCxnSpPr>
          <p:nvPr/>
        </p:nvCxnSpPr>
        <p:spPr bwMode="auto">
          <a:xfrm>
            <a:off x="1943100" y="3384550"/>
            <a:ext cx="3273425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29" name="AutoShape 46"/>
          <p:cNvCxnSpPr>
            <a:cxnSpLocks noChangeShapeType="1"/>
            <a:stCxn id="215055" idx="4"/>
            <a:endCxn id="215090" idx="0"/>
          </p:cNvCxnSpPr>
          <p:nvPr/>
        </p:nvCxnSpPr>
        <p:spPr bwMode="auto">
          <a:xfrm flipH="1">
            <a:off x="1147763" y="3384550"/>
            <a:ext cx="795337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0" name="AutoShape 47"/>
          <p:cNvCxnSpPr>
            <a:cxnSpLocks noChangeShapeType="1"/>
            <a:stCxn id="215045" idx="4"/>
            <a:endCxn id="215077" idx="0"/>
          </p:cNvCxnSpPr>
          <p:nvPr/>
        </p:nvCxnSpPr>
        <p:spPr bwMode="auto">
          <a:xfrm flipH="1">
            <a:off x="3859213" y="3365500"/>
            <a:ext cx="693737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1" name="AutoShape 48"/>
          <p:cNvCxnSpPr>
            <a:cxnSpLocks noChangeShapeType="1"/>
            <a:stCxn id="215045" idx="4"/>
            <a:endCxn id="215072" idx="0"/>
          </p:cNvCxnSpPr>
          <p:nvPr/>
        </p:nvCxnSpPr>
        <p:spPr bwMode="auto">
          <a:xfrm>
            <a:off x="4552950" y="3365500"/>
            <a:ext cx="2019300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2" name="AutoShape 49"/>
          <p:cNvCxnSpPr>
            <a:cxnSpLocks noChangeShapeType="1"/>
            <a:stCxn id="215045" idx="4"/>
            <a:endCxn id="215081" idx="0"/>
          </p:cNvCxnSpPr>
          <p:nvPr/>
        </p:nvCxnSpPr>
        <p:spPr bwMode="auto">
          <a:xfrm>
            <a:off x="4552950" y="3365500"/>
            <a:ext cx="3376613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89" name="Text Box 50"/>
          <p:cNvSpPr txBox="1">
            <a:spLocks noChangeArrowheads="1"/>
          </p:cNvSpPr>
          <p:nvPr/>
        </p:nvSpPr>
        <p:spPr bwMode="auto">
          <a:xfrm>
            <a:off x="571500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#1-#3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90" name="Oval 51"/>
          <p:cNvSpPr>
            <a:spLocks noChangeArrowheads="1"/>
          </p:cNvSpPr>
          <p:nvPr/>
        </p:nvSpPr>
        <p:spPr bwMode="auto">
          <a:xfrm>
            <a:off x="72866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cxnSp>
        <p:nvCxnSpPr>
          <p:cNvPr id="170035" name="AutoShape 52"/>
          <p:cNvCxnSpPr>
            <a:cxnSpLocks noChangeShapeType="1"/>
            <a:stCxn id="215049" idx="4"/>
            <a:endCxn id="215079" idx="0"/>
          </p:cNvCxnSpPr>
          <p:nvPr/>
        </p:nvCxnSpPr>
        <p:spPr bwMode="auto">
          <a:xfrm flipH="1">
            <a:off x="5216525" y="3346450"/>
            <a:ext cx="1774825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6" name="AutoShape 53"/>
          <p:cNvCxnSpPr>
            <a:cxnSpLocks noChangeShapeType="1"/>
            <a:stCxn id="215049" idx="4"/>
            <a:endCxn id="215081" idx="0"/>
          </p:cNvCxnSpPr>
          <p:nvPr/>
        </p:nvCxnSpPr>
        <p:spPr bwMode="auto">
          <a:xfrm>
            <a:off x="6991350" y="3346450"/>
            <a:ext cx="938213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7" name="AutoShape 54"/>
          <p:cNvCxnSpPr>
            <a:cxnSpLocks noChangeShapeType="1"/>
            <a:stCxn id="215055" idx="4"/>
            <a:endCxn id="215077" idx="0"/>
          </p:cNvCxnSpPr>
          <p:nvPr/>
        </p:nvCxnSpPr>
        <p:spPr bwMode="auto">
          <a:xfrm>
            <a:off x="1943100" y="3384550"/>
            <a:ext cx="1916113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94" name="Oval 55"/>
          <p:cNvSpPr>
            <a:spLocks noChangeArrowheads="1"/>
          </p:cNvSpPr>
          <p:nvPr/>
        </p:nvSpPr>
        <p:spPr bwMode="auto">
          <a:xfrm>
            <a:off x="4970463" y="33051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sp>
        <p:nvSpPr>
          <p:cNvPr id="215095" name="Oval 56"/>
          <p:cNvSpPr>
            <a:spLocks noChangeArrowheads="1"/>
          </p:cNvSpPr>
          <p:nvPr/>
        </p:nvSpPr>
        <p:spPr bwMode="auto">
          <a:xfrm>
            <a:off x="7621588" y="3781425"/>
            <a:ext cx="1006475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5096" name="Oval 57"/>
          <p:cNvSpPr>
            <a:spLocks noChangeArrowheads="1"/>
          </p:cNvSpPr>
          <p:nvPr/>
        </p:nvSpPr>
        <p:spPr bwMode="auto">
          <a:xfrm>
            <a:off x="646113" y="38766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sp>
        <p:nvSpPr>
          <p:cNvPr id="215097" name="Oval 58"/>
          <p:cNvSpPr>
            <a:spLocks noChangeArrowheads="1"/>
          </p:cNvSpPr>
          <p:nvPr/>
        </p:nvSpPr>
        <p:spPr bwMode="auto">
          <a:xfrm>
            <a:off x="3201988" y="3457575"/>
            <a:ext cx="1006475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5098" name="Oval 59"/>
          <p:cNvSpPr>
            <a:spLocks noChangeArrowheads="1"/>
          </p:cNvSpPr>
          <p:nvPr/>
        </p:nvSpPr>
        <p:spPr bwMode="auto">
          <a:xfrm>
            <a:off x="2084388" y="4883150"/>
            <a:ext cx="836612" cy="3746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grpSp>
        <p:nvGrpSpPr>
          <p:cNvPr id="292924" name="Group 60"/>
          <p:cNvGrpSpPr>
            <a:grpSpLocks/>
          </p:cNvGrpSpPr>
          <p:nvPr/>
        </p:nvGrpSpPr>
        <p:grpSpPr bwMode="auto">
          <a:xfrm>
            <a:off x="422275" y="3305175"/>
            <a:ext cx="8242300" cy="1003300"/>
            <a:chOff x="266" y="1698"/>
            <a:chExt cx="5192" cy="632"/>
          </a:xfrm>
        </p:grpSpPr>
        <p:sp>
          <p:nvSpPr>
            <p:cNvPr id="215109" name="Oval 61"/>
            <p:cNvSpPr>
              <a:spLocks noChangeArrowheads="1"/>
            </p:cNvSpPr>
            <p:nvPr/>
          </p:nvSpPr>
          <p:spPr bwMode="auto">
            <a:xfrm>
              <a:off x="4799" y="1722"/>
              <a:ext cx="659" cy="2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WordN</a:t>
              </a:r>
            </a:p>
          </p:txBody>
        </p:sp>
        <p:sp>
          <p:nvSpPr>
            <p:cNvPr id="215110" name="Oval 62"/>
            <p:cNvSpPr>
              <a:spLocks noChangeArrowheads="1"/>
            </p:cNvSpPr>
            <p:nvPr/>
          </p:nvSpPr>
          <p:spPr bwMode="auto">
            <a:xfrm>
              <a:off x="266" y="1782"/>
              <a:ext cx="634" cy="272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Word1</a:t>
              </a:r>
            </a:p>
          </p:txBody>
        </p:sp>
        <p:sp>
          <p:nvSpPr>
            <p:cNvPr id="215111" name="Oval 63"/>
            <p:cNvSpPr>
              <a:spLocks noChangeArrowheads="1"/>
            </p:cNvSpPr>
            <p:nvPr/>
          </p:nvSpPr>
          <p:spPr bwMode="auto">
            <a:xfrm>
              <a:off x="3131" y="1698"/>
              <a:ext cx="659" cy="2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WordN</a:t>
              </a:r>
            </a:p>
          </p:txBody>
        </p:sp>
        <p:sp>
          <p:nvSpPr>
            <p:cNvPr id="215112" name="Oval 64"/>
            <p:cNvSpPr>
              <a:spLocks noChangeArrowheads="1"/>
            </p:cNvSpPr>
            <p:nvPr/>
          </p:nvSpPr>
          <p:spPr bwMode="auto">
            <a:xfrm>
              <a:off x="4801" y="1998"/>
              <a:ext cx="634" cy="2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Word1</a:t>
              </a:r>
            </a:p>
          </p:txBody>
        </p:sp>
        <p:sp>
          <p:nvSpPr>
            <p:cNvPr id="215113" name="Oval 65"/>
            <p:cNvSpPr>
              <a:spLocks noChangeArrowheads="1"/>
            </p:cNvSpPr>
            <p:nvPr/>
          </p:nvSpPr>
          <p:spPr bwMode="auto">
            <a:xfrm>
              <a:off x="407" y="2058"/>
              <a:ext cx="659" cy="272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WordN</a:t>
              </a:r>
            </a:p>
          </p:txBody>
        </p:sp>
        <p:sp>
          <p:nvSpPr>
            <p:cNvPr id="215114" name="Oval 66"/>
            <p:cNvSpPr>
              <a:spLocks noChangeArrowheads="1"/>
            </p:cNvSpPr>
            <p:nvPr/>
          </p:nvSpPr>
          <p:spPr bwMode="auto">
            <a:xfrm>
              <a:off x="2017" y="1794"/>
              <a:ext cx="634" cy="272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Word1</a:t>
              </a:r>
            </a:p>
          </p:txBody>
        </p:sp>
      </p:grpSp>
      <p:grpSp>
        <p:nvGrpSpPr>
          <p:cNvPr id="292931" name="Group 67"/>
          <p:cNvGrpSpPr>
            <a:grpSpLocks/>
          </p:cNvGrpSpPr>
          <p:nvPr/>
        </p:nvGrpSpPr>
        <p:grpSpPr bwMode="auto">
          <a:xfrm>
            <a:off x="728663" y="4883150"/>
            <a:ext cx="7618412" cy="374650"/>
            <a:chOff x="555" y="2788"/>
            <a:chExt cx="4799" cy="236"/>
          </a:xfrm>
        </p:grpSpPr>
        <p:sp>
          <p:nvSpPr>
            <p:cNvPr id="215103" name="Oval 68"/>
            <p:cNvSpPr>
              <a:spLocks noChangeArrowheads="1"/>
            </p:cNvSpPr>
            <p:nvPr/>
          </p:nvSpPr>
          <p:spPr bwMode="auto">
            <a:xfrm>
              <a:off x="3972" y="2788"/>
              <a:ext cx="527" cy="236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4" name="Oval 69"/>
            <p:cNvSpPr>
              <a:spLocks noChangeArrowheads="1"/>
            </p:cNvSpPr>
            <p:nvPr/>
          </p:nvSpPr>
          <p:spPr bwMode="auto">
            <a:xfrm>
              <a:off x="2263" y="2788"/>
              <a:ext cx="527" cy="2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5" name="Oval 70"/>
            <p:cNvSpPr>
              <a:spLocks noChangeArrowheads="1"/>
            </p:cNvSpPr>
            <p:nvPr/>
          </p:nvSpPr>
          <p:spPr bwMode="auto">
            <a:xfrm>
              <a:off x="3118" y="2788"/>
              <a:ext cx="527" cy="2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6" name="Oval 71"/>
            <p:cNvSpPr>
              <a:spLocks noChangeArrowheads="1"/>
            </p:cNvSpPr>
            <p:nvPr/>
          </p:nvSpPr>
          <p:spPr bwMode="auto">
            <a:xfrm>
              <a:off x="4827" y="2788"/>
              <a:ext cx="527" cy="2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7" name="Oval 72"/>
            <p:cNvSpPr>
              <a:spLocks noChangeArrowheads="1"/>
            </p:cNvSpPr>
            <p:nvPr/>
          </p:nvSpPr>
          <p:spPr bwMode="auto">
            <a:xfrm>
              <a:off x="555" y="2788"/>
              <a:ext cx="527" cy="2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8" name="Oval 73"/>
            <p:cNvSpPr>
              <a:spLocks noChangeArrowheads="1"/>
            </p:cNvSpPr>
            <p:nvPr/>
          </p:nvSpPr>
          <p:spPr bwMode="auto">
            <a:xfrm>
              <a:off x="1409" y="2788"/>
              <a:ext cx="527" cy="236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</p:grpSp>
      <p:sp>
        <p:nvSpPr>
          <p:cNvPr id="215101" name="Text Box 74"/>
          <p:cNvSpPr txBox="1">
            <a:spLocks noChangeArrowheads="1"/>
          </p:cNvSpPr>
          <p:nvPr/>
        </p:nvSpPr>
        <p:spPr bwMode="auto">
          <a:xfrm>
            <a:off x="7391400" y="5257800"/>
            <a:ext cx="203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ahoma" pitchFamily="34" charset="0"/>
                <a:ea typeface="+mn-ea"/>
                <a:cs typeface="+mn-cs"/>
              </a:rPr>
              <a:t>#3-#2</a:t>
            </a:r>
            <a:endParaRPr lang="en-US" sz="20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0046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Introduce Exists RVs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EU Semantics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9088" y="4611688"/>
            <a:ext cx="8394700" cy="1079500"/>
            <a:chOff x="201" y="2905"/>
            <a:chExt cx="5288" cy="680"/>
          </a:xfrm>
        </p:grpSpPr>
        <p:sp>
          <p:nvSpPr>
            <p:cNvPr id="171044" name="Text Box 4"/>
            <p:cNvSpPr txBox="1">
              <a:spLocks noChangeArrowheads="1"/>
            </p:cNvSpPr>
            <p:nvPr/>
          </p:nvSpPr>
          <p:spPr bwMode="auto">
            <a:xfrm>
              <a:off x="201" y="2905"/>
              <a:ext cx="29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 i="1"/>
                <a:t>PRM-EU +</a:t>
              </a:r>
              <a:r>
                <a:rPr lang="en-US" sz="2800" b="0" i="1">
                  <a:solidFill>
                    <a:srgbClr val="FF0000"/>
                  </a:solidFill>
                </a:rPr>
                <a:t> object</a:t>
              </a:r>
              <a:r>
                <a:rPr lang="en-US" sz="2800" b="0" i="1"/>
                <a:t> </a:t>
              </a:r>
              <a:r>
                <a:rPr lang="en-US" sz="2800" b="0" i="1">
                  <a:solidFill>
                    <a:srgbClr val="FF0000"/>
                  </a:solidFill>
                </a:rPr>
                <a:t>skeleton </a:t>
              </a:r>
              <a:r>
                <a:rPr lang="en-US" sz="2800" b="0">
                  <a:solidFill>
                    <a:srgbClr val="FF0000"/>
                  </a:solidFill>
                  <a:sym typeface="Symbol" charset="0"/>
                </a:rPr>
                <a:t></a:t>
              </a:r>
              <a:endParaRPr lang="en-US" sz="2800" b="0" i="1">
                <a:solidFill>
                  <a:srgbClr val="FF0000"/>
                </a:solidFill>
              </a:endParaRPr>
            </a:p>
          </p:txBody>
        </p:sp>
        <p:sp>
          <p:nvSpPr>
            <p:cNvPr id="171045" name="Text Box 5"/>
            <p:cNvSpPr txBox="1">
              <a:spLocks noChangeArrowheads="1"/>
            </p:cNvSpPr>
            <p:nvPr/>
          </p:nvSpPr>
          <p:spPr bwMode="auto">
            <a:xfrm>
              <a:off x="531" y="3258"/>
              <a:ext cx="49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>
                  <a:sym typeface="Symbol" charset="0"/>
                </a:rPr>
                <a:t> probability distribution over full instantiations </a:t>
              </a:r>
              <a:r>
                <a:rPr lang="en-US" b="0">
                  <a:latin typeface="Lucida Handwriting" charset="0"/>
                </a:rPr>
                <a:t>I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72038" y="1516063"/>
            <a:ext cx="3805237" cy="2449512"/>
            <a:chOff x="3069" y="955"/>
            <a:chExt cx="2397" cy="1543"/>
          </a:xfrm>
        </p:grpSpPr>
        <p:grpSp>
          <p:nvGrpSpPr>
            <p:cNvPr id="171030" name="Group 7"/>
            <p:cNvGrpSpPr>
              <a:grpSpLocks/>
            </p:cNvGrpSpPr>
            <p:nvPr/>
          </p:nvGrpSpPr>
          <p:grpSpPr bwMode="auto">
            <a:xfrm>
              <a:off x="3069" y="955"/>
              <a:ext cx="908" cy="1034"/>
              <a:chOff x="3856" y="1753"/>
              <a:chExt cx="967" cy="1080"/>
            </a:xfrm>
          </p:grpSpPr>
          <p:sp>
            <p:nvSpPr>
              <p:cNvPr id="171039" name="AutoShape 8"/>
              <p:cNvSpPr>
                <a:spLocks noChangeArrowheads="1"/>
              </p:cNvSpPr>
              <p:nvPr/>
            </p:nvSpPr>
            <p:spPr bwMode="auto">
              <a:xfrm>
                <a:off x="3856" y="1819"/>
                <a:ext cx="560" cy="6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  </a:t>
                </a:r>
                <a:r>
                  <a:rPr lang="en-US" sz="1400" u="sng"/>
                  <a:t>P5</a:t>
                </a:r>
                <a:endParaRPr lang="en-US" sz="1400"/>
              </a:p>
              <a:p>
                <a:pPr algn="l"/>
                <a:r>
                  <a:rPr lang="en-US" sz="1400"/>
                  <a:t>Topic     </a:t>
                </a:r>
              </a:p>
              <a:p>
                <a:pPr algn="l"/>
                <a:r>
                  <a:rPr lang="en-US" sz="1400"/>
                  <a:t>    </a:t>
                </a:r>
                <a:r>
                  <a:rPr lang="en-US" sz="1400" b="0"/>
                  <a:t>AI</a:t>
                </a:r>
                <a:endParaRPr lang="en-US" sz="1400" b="0">
                  <a:latin typeface="Tahoma" charset="0"/>
                </a:endParaRPr>
              </a:p>
            </p:txBody>
          </p:sp>
          <p:sp>
            <p:nvSpPr>
              <p:cNvPr id="171040" name="AutoShape 9"/>
              <p:cNvSpPr>
                <a:spLocks noChangeArrowheads="1"/>
              </p:cNvSpPr>
              <p:nvPr/>
            </p:nvSpPr>
            <p:spPr bwMode="auto">
              <a:xfrm>
                <a:off x="3944" y="2013"/>
                <a:ext cx="633" cy="64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</a:t>
                </a:r>
                <a:r>
                  <a:rPr lang="en-US" sz="1400" u="sng"/>
                  <a:t>P4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Theory</a:t>
                </a:r>
              </a:p>
            </p:txBody>
          </p:sp>
          <p:sp>
            <p:nvSpPr>
              <p:cNvPr id="171041" name="AutoShape 10"/>
              <p:cNvSpPr>
                <a:spLocks noChangeArrowheads="1"/>
              </p:cNvSpPr>
              <p:nvPr/>
            </p:nvSpPr>
            <p:spPr bwMode="auto">
              <a:xfrm>
                <a:off x="4183" y="1753"/>
                <a:ext cx="633" cy="6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r>
                  <a:rPr lang="en-US" sz="1400" u="sng"/>
                  <a:t>P2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Theory</a:t>
                </a:r>
              </a:p>
            </p:txBody>
          </p:sp>
          <p:sp>
            <p:nvSpPr>
              <p:cNvPr id="171042" name="AutoShape 11"/>
              <p:cNvSpPr>
                <a:spLocks noChangeArrowheads="1"/>
              </p:cNvSpPr>
              <p:nvPr/>
            </p:nvSpPr>
            <p:spPr bwMode="auto">
              <a:xfrm>
                <a:off x="4300" y="2047"/>
                <a:ext cx="523" cy="63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 u="sng"/>
                  <a:t> P3</a:t>
                </a:r>
                <a:endParaRPr lang="en-US" sz="1400"/>
              </a:p>
              <a:p>
                <a:pPr algn="l"/>
                <a:r>
                  <a:rPr lang="en-US" sz="1400"/>
                  <a:t>Topic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AI</a:t>
                </a:r>
              </a:p>
            </p:txBody>
          </p:sp>
          <p:sp>
            <p:nvSpPr>
              <p:cNvPr id="171043" name="AutoShape 12"/>
              <p:cNvSpPr>
                <a:spLocks noChangeArrowheads="1"/>
              </p:cNvSpPr>
              <p:nvPr/>
            </p:nvSpPr>
            <p:spPr bwMode="auto">
              <a:xfrm>
                <a:off x="4096" y="2190"/>
                <a:ext cx="632" cy="6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</a:t>
                </a:r>
                <a:r>
                  <a:rPr lang="en-US" sz="1400" u="sng"/>
                  <a:t> P1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???</a:t>
                </a:r>
                <a:endParaRPr lang="en-US" sz="1400" b="0"/>
              </a:p>
            </p:txBody>
          </p:sp>
        </p:grpSp>
        <p:grpSp>
          <p:nvGrpSpPr>
            <p:cNvPr id="171031" name="Group 13"/>
            <p:cNvGrpSpPr>
              <a:grpSpLocks/>
            </p:cNvGrpSpPr>
            <p:nvPr/>
          </p:nvGrpSpPr>
          <p:grpSpPr bwMode="auto">
            <a:xfrm>
              <a:off x="4555" y="982"/>
              <a:ext cx="911" cy="1033"/>
              <a:chOff x="3856" y="1754"/>
              <a:chExt cx="971" cy="1079"/>
            </a:xfrm>
          </p:grpSpPr>
          <p:sp>
            <p:nvSpPr>
              <p:cNvPr id="171034" name="AutoShape 14"/>
              <p:cNvSpPr>
                <a:spLocks noChangeArrowheads="1"/>
              </p:cNvSpPr>
              <p:nvPr/>
            </p:nvSpPr>
            <p:spPr bwMode="auto">
              <a:xfrm>
                <a:off x="3856" y="1819"/>
                <a:ext cx="561" cy="6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  </a:t>
                </a:r>
                <a:r>
                  <a:rPr lang="en-US" sz="1400" u="sng"/>
                  <a:t>P5</a:t>
                </a:r>
                <a:endParaRPr lang="en-US" sz="1400"/>
              </a:p>
              <a:p>
                <a:pPr algn="l"/>
                <a:r>
                  <a:rPr lang="en-US" sz="1400"/>
                  <a:t>Topic     </a:t>
                </a:r>
              </a:p>
              <a:p>
                <a:pPr algn="l"/>
                <a:r>
                  <a:rPr lang="en-US" sz="1400"/>
                  <a:t>    </a:t>
                </a:r>
                <a:r>
                  <a:rPr lang="en-US" sz="1400" b="0"/>
                  <a:t>AI</a:t>
                </a:r>
                <a:endParaRPr lang="en-US" sz="1400" b="0">
                  <a:latin typeface="Tahoma" charset="0"/>
                </a:endParaRPr>
              </a:p>
            </p:txBody>
          </p:sp>
          <p:sp>
            <p:nvSpPr>
              <p:cNvPr id="171035" name="AutoShape 15"/>
              <p:cNvSpPr>
                <a:spLocks noChangeArrowheads="1"/>
              </p:cNvSpPr>
              <p:nvPr/>
            </p:nvSpPr>
            <p:spPr bwMode="auto">
              <a:xfrm>
                <a:off x="3946" y="2014"/>
                <a:ext cx="633" cy="64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</a:t>
                </a:r>
                <a:r>
                  <a:rPr lang="en-US" sz="1400" u="sng"/>
                  <a:t>P4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Theory</a:t>
                </a:r>
              </a:p>
            </p:txBody>
          </p:sp>
          <p:sp>
            <p:nvSpPr>
              <p:cNvPr id="171036" name="AutoShape 16"/>
              <p:cNvSpPr>
                <a:spLocks noChangeArrowheads="1"/>
              </p:cNvSpPr>
              <p:nvPr/>
            </p:nvSpPr>
            <p:spPr bwMode="auto">
              <a:xfrm>
                <a:off x="4183" y="1754"/>
                <a:ext cx="633" cy="6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r>
                  <a:rPr lang="en-US" sz="1400" u="sng"/>
                  <a:t>P2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Theory</a:t>
                </a:r>
              </a:p>
            </p:txBody>
          </p:sp>
          <p:sp>
            <p:nvSpPr>
              <p:cNvPr id="171037" name="AutoShape 17"/>
              <p:cNvSpPr>
                <a:spLocks noChangeArrowheads="1"/>
              </p:cNvSpPr>
              <p:nvPr/>
            </p:nvSpPr>
            <p:spPr bwMode="auto">
              <a:xfrm>
                <a:off x="4304" y="2048"/>
                <a:ext cx="523" cy="63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 u="sng"/>
                  <a:t> P3</a:t>
                </a:r>
                <a:endParaRPr lang="en-US" sz="1400"/>
              </a:p>
              <a:p>
                <a:pPr algn="l"/>
                <a:r>
                  <a:rPr lang="en-US" sz="1400"/>
                  <a:t>Topic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AI</a:t>
                </a:r>
              </a:p>
            </p:txBody>
          </p:sp>
          <p:sp>
            <p:nvSpPr>
              <p:cNvPr id="171038" name="AutoShape 18"/>
              <p:cNvSpPr>
                <a:spLocks noChangeArrowheads="1"/>
              </p:cNvSpPr>
              <p:nvPr/>
            </p:nvSpPr>
            <p:spPr bwMode="auto">
              <a:xfrm>
                <a:off x="4096" y="2190"/>
                <a:ext cx="633" cy="6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</a:t>
                </a:r>
                <a:r>
                  <a:rPr lang="en-US" sz="1400" u="sng"/>
                  <a:t> P1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???</a:t>
                </a:r>
                <a:endParaRPr lang="en-US" sz="1400" b="0"/>
              </a:p>
            </p:txBody>
          </p:sp>
        </p:grpSp>
        <p:sp>
          <p:nvSpPr>
            <p:cNvPr id="171032" name="Text Box 19"/>
            <p:cNvSpPr txBox="1">
              <a:spLocks noChangeArrowheads="1"/>
            </p:cNvSpPr>
            <p:nvPr/>
          </p:nvSpPr>
          <p:spPr bwMode="auto">
            <a:xfrm>
              <a:off x="3302" y="2210"/>
              <a:ext cx="19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/>
                <a:t> object skeleton </a:t>
              </a:r>
              <a:r>
                <a:rPr lang="en-US" b="0">
                  <a:sym typeface="Symbol" charset="0"/>
                </a:rPr>
                <a:t>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71033" name="Text Box 20"/>
            <p:cNvSpPr txBox="1">
              <a:spLocks noChangeArrowheads="1"/>
            </p:cNvSpPr>
            <p:nvPr/>
          </p:nvSpPr>
          <p:spPr bwMode="auto">
            <a:xfrm>
              <a:off x="4042" y="136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???</a:t>
              </a:r>
            </a:p>
          </p:txBody>
        </p:sp>
      </p:grpSp>
      <p:sp>
        <p:nvSpPr>
          <p:cNvPr id="171013" name="Text Box 21"/>
          <p:cNvSpPr txBox="1">
            <a:spLocks noChangeArrowheads="1"/>
          </p:cNvSpPr>
          <p:nvPr/>
        </p:nvSpPr>
        <p:spPr bwMode="auto">
          <a:xfrm>
            <a:off x="1524000" y="3557588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PRM EU</a:t>
            </a:r>
          </a:p>
        </p:txBody>
      </p:sp>
      <p:sp>
        <p:nvSpPr>
          <p:cNvPr id="171014" name="Rectangle 22"/>
          <p:cNvSpPr>
            <a:spLocks noChangeArrowheads="1"/>
          </p:cNvSpPr>
          <p:nvPr/>
        </p:nvSpPr>
        <p:spPr bwMode="auto">
          <a:xfrm>
            <a:off x="1692275" y="2185988"/>
            <a:ext cx="938213" cy="91598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cxnSp>
        <p:nvCxnSpPr>
          <p:cNvPr id="171015" name="AutoShape 23"/>
          <p:cNvCxnSpPr>
            <a:cxnSpLocks noChangeShapeType="1"/>
            <a:stCxn id="171017" idx="3"/>
            <a:endCxn id="171025" idx="1"/>
          </p:cNvCxnSpPr>
          <p:nvPr/>
        </p:nvCxnSpPr>
        <p:spPr bwMode="auto">
          <a:xfrm flipV="1">
            <a:off x="2635250" y="1963738"/>
            <a:ext cx="404813" cy="911225"/>
          </a:xfrm>
          <a:prstGeom prst="bentConnector3">
            <a:avLst>
              <a:gd name="adj1" fmla="val 49806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016" name="Text Box 24"/>
          <p:cNvSpPr txBox="1">
            <a:spLocks noChangeArrowheads="1"/>
          </p:cNvSpPr>
          <p:nvPr/>
        </p:nvSpPr>
        <p:spPr bwMode="auto">
          <a:xfrm>
            <a:off x="1692275" y="2265363"/>
            <a:ext cx="976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71017" name="Text Box 25"/>
          <p:cNvSpPr txBox="1">
            <a:spLocks noChangeArrowheads="1"/>
          </p:cNvSpPr>
          <p:nvPr/>
        </p:nvSpPr>
        <p:spPr bwMode="auto">
          <a:xfrm>
            <a:off x="1778000" y="269081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Exists</a:t>
            </a:r>
          </a:p>
        </p:txBody>
      </p:sp>
      <p:sp>
        <p:nvSpPr>
          <p:cNvPr id="171018" name="AutoShape 26"/>
          <p:cNvSpPr>
            <a:spLocks noChangeArrowheads="1"/>
          </p:cNvSpPr>
          <p:nvPr/>
        </p:nvSpPr>
        <p:spPr bwMode="auto">
          <a:xfrm>
            <a:off x="2743200" y="2797175"/>
            <a:ext cx="365125" cy="358775"/>
          </a:xfrm>
          <a:prstGeom prst="wedgeRoundRectCallout">
            <a:avLst>
              <a:gd name="adj1" fmla="val -103213"/>
              <a:gd name="adj2" fmla="val -29773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1600" b="0" i="1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71019" name="Rectangle 27"/>
          <p:cNvSpPr>
            <a:spLocks noChangeArrowheads="1"/>
          </p:cNvSpPr>
          <p:nvPr/>
        </p:nvSpPr>
        <p:spPr bwMode="auto">
          <a:xfrm>
            <a:off x="228600" y="1706563"/>
            <a:ext cx="1027113" cy="12192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sp>
        <p:nvSpPr>
          <p:cNvPr id="171020" name="Text Box 28"/>
          <p:cNvSpPr txBox="1">
            <a:spLocks noChangeArrowheads="1"/>
          </p:cNvSpPr>
          <p:nvPr/>
        </p:nvSpPr>
        <p:spPr bwMode="auto">
          <a:xfrm>
            <a:off x="236538" y="1676400"/>
            <a:ext cx="97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71021" name="Text Box 29"/>
          <p:cNvSpPr txBox="1">
            <a:spLocks noChangeArrowheads="1"/>
          </p:cNvSpPr>
          <p:nvPr/>
        </p:nvSpPr>
        <p:spPr bwMode="auto">
          <a:xfrm>
            <a:off x="282575" y="2168525"/>
            <a:ext cx="7937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171022" name="Text Box 30"/>
          <p:cNvSpPr txBox="1">
            <a:spLocks noChangeArrowheads="1"/>
          </p:cNvSpPr>
          <p:nvPr/>
        </p:nvSpPr>
        <p:spPr bwMode="auto">
          <a:xfrm>
            <a:off x="282575" y="2522538"/>
            <a:ext cx="8953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Words</a:t>
            </a:r>
          </a:p>
        </p:txBody>
      </p:sp>
      <p:cxnSp>
        <p:nvCxnSpPr>
          <p:cNvPr id="171023" name="AutoShape 31"/>
          <p:cNvCxnSpPr>
            <a:cxnSpLocks noChangeShapeType="1"/>
            <a:stCxn id="171017" idx="1"/>
            <a:endCxn id="171020" idx="3"/>
          </p:cNvCxnSpPr>
          <p:nvPr/>
        </p:nvCxnSpPr>
        <p:spPr bwMode="auto">
          <a:xfrm rot="10800000">
            <a:off x="1212850" y="1874838"/>
            <a:ext cx="565150" cy="10001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024" name="Rectangle 32"/>
          <p:cNvSpPr>
            <a:spLocks noChangeArrowheads="1"/>
          </p:cNvSpPr>
          <p:nvPr/>
        </p:nvSpPr>
        <p:spPr bwMode="auto">
          <a:xfrm>
            <a:off x="3051175" y="1778000"/>
            <a:ext cx="1027113" cy="12192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sp>
        <p:nvSpPr>
          <p:cNvPr id="171025" name="Text Box 33"/>
          <p:cNvSpPr txBox="1">
            <a:spLocks noChangeArrowheads="1"/>
          </p:cNvSpPr>
          <p:nvPr/>
        </p:nvSpPr>
        <p:spPr bwMode="auto">
          <a:xfrm>
            <a:off x="3040063" y="1765300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71026" name="Text Box 34"/>
          <p:cNvSpPr txBox="1">
            <a:spLocks noChangeArrowheads="1"/>
          </p:cNvSpPr>
          <p:nvPr/>
        </p:nvSpPr>
        <p:spPr bwMode="auto">
          <a:xfrm>
            <a:off x="3105150" y="2239963"/>
            <a:ext cx="7937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171027" name="Text Box 35"/>
          <p:cNvSpPr txBox="1">
            <a:spLocks noChangeArrowheads="1"/>
          </p:cNvSpPr>
          <p:nvPr/>
        </p:nvSpPr>
        <p:spPr bwMode="auto">
          <a:xfrm>
            <a:off x="3103563" y="2593975"/>
            <a:ext cx="895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Words</a:t>
            </a:r>
          </a:p>
        </p:txBody>
      </p:sp>
      <p:cxnSp>
        <p:nvCxnSpPr>
          <p:cNvPr id="171028" name="AutoShape 36"/>
          <p:cNvCxnSpPr>
            <a:cxnSpLocks noChangeShapeType="1"/>
            <a:endCxn id="171017" idx="1"/>
          </p:cNvCxnSpPr>
          <p:nvPr/>
        </p:nvCxnSpPr>
        <p:spPr bwMode="auto">
          <a:xfrm>
            <a:off x="896938" y="2325688"/>
            <a:ext cx="881062" cy="549275"/>
          </a:xfrm>
          <a:prstGeom prst="curvedConnector3">
            <a:avLst>
              <a:gd name="adj1" fmla="val 49912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029" name="AutoShape 37"/>
          <p:cNvCxnSpPr>
            <a:cxnSpLocks noChangeShapeType="1"/>
            <a:endCxn id="171017" idx="3"/>
          </p:cNvCxnSpPr>
          <p:nvPr/>
        </p:nvCxnSpPr>
        <p:spPr bwMode="auto">
          <a:xfrm rot="10800000" flipV="1">
            <a:off x="2635250" y="2311400"/>
            <a:ext cx="469900" cy="5635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PRMs </a:t>
            </a:r>
            <a:r>
              <a:rPr lang="en-US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w/ EU</a:t>
            </a:r>
            <a:endParaRPr lang="en-US" sz="7200" b="1" i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22400"/>
            <a:ext cx="8534400" cy="361950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just like in PRMs w/ AU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do greedy local structure search </a:t>
            </a:r>
            <a:endParaRPr lang="en-US" sz="2800" b="1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Issues:</a:t>
            </a:r>
            <a:endParaRPr lang="en-US" b="1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>
                <a:latin typeface="Arial" charset="0"/>
                <a:ea typeface="ＭＳ Ｐゴシック" charset="0"/>
              </a:rPr>
              <a:t>efficiency</a:t>
            </a:r>
          </a:p>
          <a:p>
            <a:pPr lvl="2"/>
            <a:r>
              <a:rPr lang="en-US" sz="2800">
                <a:latin typeface="Arial" charset="0"/>
                <a:ea typeface="ＭＳ Ｐゴシック" charset="0"/>
              </a:rPr>
              <a:t>Computation of sufficient statistics for exists attribute</a:t>
            </a:r>
          </a:p>
          <a:p>
            <a:pPr lvl="2"/>
            <a:r>
              <a:rPr lang="en-US" sz="2800" i="1">
                <a:latin typeface="Arial" charset="0"/>
                <a:ea typeface="ＭＳ Ｐゴシック" charset="0"/>
              </a:rPr>
              <a:t>Do not</a:t>
            </a:r>
            <a:r>
              <a:rPr lang="en-US" sz="2800">
                <a:latin typeface="Arial" charset="0"/>
                <a:ea typeface="ＭＳ Ｐゴシック" charset="0"/>
              </a:rPr>
              <a:t> explicitly consider relations that do not exist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3363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Structure Selection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560513"/>
            <a:ext cx="8534400" cy="548640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do phased local search over legal structures</a:t>
            </a:r>
          </a:p>
          <a:p>
            <a:pPr lvl="1"/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3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legal models</a:t>
            </a:r>
          </a:p>
          <a:p>
            <a:pPr lvl="1"/>
            <a:endParaRPr lang="en-US" sz="2800" b="1">
              <a:latin typeface="Arial" charset="0"/>
              <a:ea typeface="ＭＳ Ｐゴシック" charset="0"/>
            </a:endParaRP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/>
            <a:endParaRPr lang="en-US" sz="2800" b="1">
              <a:latin typeface="Arial" charset="0"/>
              <a:ea typeface="ＭＳ Ｐゴシック" charset="0"/>
            </a:endParaRP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4308" name="Text Box 4"/>
          <p:cNvSpPr txBox="1">
            <a:spLocks noChangeArrowheads="1"/>
          </p:cNvSpPr>
          <p:nvPr/>
        </p:nvSpPr>
        <p:spPr bwMode="auto">
          <a:xfrm>
            <a:off x="2867025" y="911225"/>
            <a:ext cx="323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4400" i="1">
                <a:solidFill>
                  <a:srgbClr val="FF0000"/>
                </a:solidFill>
              </a:rPr>
              <a:t>PRMs w/ EU</a:t>
            </a:r>
          </a:p>
        </p:txBody>
      </p:sp>
      <p:sp>
        <p:nvSpPr>
          <p:cNvPr id="1634309" name="Text Box 5"/>
          <p:cNvSpPr txBox="1">
            <a:spLocks noChangeArrowheads="1"/>
          </p:cNvSpPr>
          <p:nvPr/>
        </p:nvSpPr>
        <p:spPr bwMode="auto">
          <a:xfrm>
            <a:off x="1635125" y="4194175"/>
            <a:ext cx="49133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model new dependencies</a:t>
            </a:r>
          </a:p>
        </p:txBody>
      </p:sp>
      <p:sp>
        <p:nvSpPr>
          <p:cNvPr id="1634310" name="Text Box 6"/>
          <p:cNvSpPr txBox="1">
            <a:spLocks noChangeArrowheads="1"/>
          </p:cNvSpPr>
          <p:nvPr/>
        </p:nvSpPr>
        <p:spPr bwMode="auto">
          <a:xfrm>
            <a:off x="1635125" y="6037263"/>
            <a:ext cx="21621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unchanged</a:t>
            </a:r>
          </a:p>
        </p:txBody>
      </p:sp>
      <p:sp>
        <p:nvSpPr>
          <p:cNvPr id="1634311" name="Text Box 7"/>
          <p:cNvSpPr txBox="1">
            <a:spLocks noChangeArrowheads="1"/>
          </p:cNvSpPr>
          <p:nvPr/>
        </p:nvSpPr>
        <p:spPr bwMode="auto">
          <a:xfrm>
            <a:off x="1635125" y="5140325"/>
            <a:ext cx="22748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 unchanged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08" grpId="0" autoUpdateAnimBg="0"/>
      <p:bldP spid="1634309" grpId="0" autoUpdateAnimBg="0"/>
      <p:bldP spid="1634310" grpId="0" autoUpdateAnimBg="0"/>
      <p:bldP spid="163431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</a:p>
        </p:txBody>
      </p:sp>
      <p:sp>
        <p:nvSpPr>
          <p:cNvPr id="1740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895350"/>
            <a:ext cx="8505825" cy="5067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Class Hierarchies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014413"/>
            <a:ext cx="8534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Allows us to:</a:t>
            </a:r>
          </a:p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Refine a </a:t>
            </a:r>
            <a:r>
              <a:rPr lang="ja-JP" altLang="en-US" sz="32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heterogenous</a:t>
            </a:r>
            <a:r>
              <a:rPr lang="ja-JP" altLang="en-US" sz="32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class into more coherent subclasses</a:t>
            </a:r>
          </a:p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Refine probabilistic model along class hierarchy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Can specialize/inherit CPDs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Construct new dependencies that were originally </a:t>
            </a:r>
            <a:r>
              <a:rPr lang="ja-JP" altLang="en-US" sz="2800">
                <a:latin typeface="Arial" charset="0"/>
                <a:ea typeface="ＭＳ Ｐゴシック" charset="0"/>
              </a:rPr>
              <a:t>“</a:t>
            </a:r>
            <a:r>
              <a:rPr lang="en-US" sz="2800">
                <a:latin typeface="Arial" charset="0"/>
                <a:ea typeface="ＭＳ Ｐゴシック" charset="0"/>
              </a:rPr>
              <a:t>acyclic</a:t>
            </a:r>
            <a:r>
              <a:rPr lang="ja-JP" altLang="en-US" sz="2800">
                <a:latin typeface="Arial" charset="0"/>
                <a:ea typeface="ＭＳ Ｐゴシック" charset="0"/>
              </a:rPr>
              <a:t>”</a:t>
            </a:r>
            <a:endParaRPr lang="en-US" sz="2800" i="1">
              <a:latin typeface="Arial" charset="0"/>
              <a:ea typeface="ＭＳ Ｐゴシック" charset="0"/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15938" y="5216525"/>
            <a:ext cx="7535862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200" b="0" i="1"/>
              <a:t>Provides bridge from class-based model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200" b="0" i="1"/>
              <a:t>to instance-based model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405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PRM-CHs</a:t>
            </a:r>
          </a:p>
        </p:txBody>
      </p:sp>
      <p:sp>
        <p:nvSpPr>
          <p:cNvPr id="176131" name="AutoShape 3" descr="25%"/>
          <p:cNvSpPr>
            <a:spLocks noChangeArrowheads="1"/>
          </p:cNvSpPr>
          <p:nvPr/>
        </p:nvSpPr>
        <p:spPr bwMode="auto">
          <a:xfrm>
            <a:off x="1371600" y="14478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132" name="AutoShape 4" descr="25%"/>
          <p:cNvSpPr>
            <a:spLocks noChangeArrowheads="1"/>
          </p:cNvSpPr>
          <p:nvPr/>
        </p:nvSpPr>
        <p:spPr bwMode="auto">
          <a:xfrm>
            <a:off x="838200" y="16002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133" name="AutoShape 5" descr="25%"/>
          <p:cNvSpPr>
            <a:spLocks noChangeArrowheads="1"/>
          </p:cNvSpPr>
          <p:nvPr/>
        </p:nvSpPr>
        <p:spPr bwMode="auto">
          <a:xfrm>
            <a:off x="1219200" y="17526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1219200" y="5730875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</a:rPr>
              <a:t>Relational</a:t>
            </a:r>
          </a:p>
          <a:p>
            <a:r>
              <a:rPr lang="en-US" b="0">
                <a:latin typeface="Tahoma" charset="0"/>
              </a:rPr>
              <a:t>Schema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800100" y="2895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ahoma" charset="0"/>
              </a:rPr>
              <a:t>Database: </a:t>
            </a:r>
          </a:p>
        </p:txBody>
      </p:sp>
      <p:sp>
        <p:nvSpPr>
          <p:cNvPr id="176136" name="AutoShape 8"/>
          <p:cNvSpPr>
            <a:spLocks noChangeArrowheads="1"/>
          </p:cNvSpPr>
          <p:nvPr/>
        </p:nvSpPr>
        <p:spPr bwMode="auto">
          <a:xfrm>
            <a:off x="3200400" y="3048000"/>
            <a:ext cx="1524000" cy="1219200"/>
          </a:xfrm>
          <a:prstGeom prst="rightArrow">
            <a:avLst>
              <a:gd name="adj1" fmla="val 44528"/>
              <a:gd name="adj2" fmla="val 42054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137" name="WordArt 9"/>
          <p:cNvSpPr>
            <a:spLocks noChangeArrowheads="1" noChangeShapeType="1" noTextEdit="1"/>
          </p:cNvSpPr>
          <p:nvPr/>
        </p:nvSpPr>
        <p:spPr bwMode="auto">
          <a:xfrm>
            <a:off x="6400800" y="3879850"/>
            <a:ext cx="1236663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/>
                </a:ln>
                <a:solidFill>
                  <a:schemeClr val="hlink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PRM-CH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214313" y="5337175"/>
            <a:ext cx="12049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 i="1">
                <a:solidFill>
                  <a:srgbClr val="990099"/>
                </a:solidFill>
                <a:latin typeface="Tahoma" charset="0"/>
              </a:rPr>
              <a:t>TVProgram</a:t>
            </a:r>
          </a:p>
        </p:txBody>
      </p:sp>
      <p:grpSp>
        <p:nvGrpSpPr>
          <p:cNvPr id="176139" name="Group 11"/>
          <p:cNvGrpSpPr>
            <a:grpSpLocks/>
          </p:cNvGrpSpPr>
          <p:nvPr/>
        </p:nvGrpSpPr>
        <p:grpSpPr bwMode="auto">
          <a:xfrm>
            <a:off x="249238" y="5286375"/>
            <a:ext cx="977900" cy="1190625"/>
            <a:chOff x="283" y="3330"/>
            <a:chExt cx="616" cy="750"/>
          </a:xfrm>
        </p:grpSpPr>
        <p:sp>
          <p:nvSpPr>
            <p:cNvPr id="176220" name="Rectangle 12"/>
            <p:cNvSpPr>
              <a:spLocks noChangeArrowheads="1"/>
            </p:cNvSpPr>
            <p:nvPr/>
          </p:nvSpPr>
          <p:spPr bwMode="auto">
            <a:xfrm>
              <a:off x="283" y="3330"/>
              <a:ext cx="616" cy="750"/>
            </a:xfrm>
            <a:prstGeom prst="rect">
              <a:avLst/>
            </a:prstGeom>
            <a:noFill/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de-DE" sz="1200" i="1">
                <a:solidFill>
                  <a:srgbClr val="00FF99"/>
                </a:solidFill>
                <a:latin typeface="Tahoma" charset="0"/>
              </a:endParaRPr>
            </a:p>
          </p:txBody>
        </p:sp>
        <p:grpSp>
          <p:nvGrpSpPr>
            <p:cNvPr id="176221" name="Group 13"/>
            <p:cNvGrpSpPr>
              <a:grpSpLocks/>
            </p:cNvGrpSpPr>
            <p:nvPr/>
          </p:nvGrpSpPr>
          <p:grpSpPr bwMode="auto">
            <a:xfrm>
              <a:off x="326" y="3536"/>
              <a:ext cx="362" cy="487"/>
              <a:chOff x="432" y="3072"/>
              <a:chExt cx="407" cy="537"/>
            </a:xfrm>
          </p:grpSpPr>
          <p:sp>
            <p:nvSpPr>
              <p:cNvPr id="176222" name="Oval 14"/>
              <p:cNvSpPr>
                <a:spLocks noChangeAspect="1" noChangeArrowheads="1"/>
              </p:cNvSpPr>
              <p:nvPr/>
            </p:nvSpPr>
            <p:spPr bwMode="auto">
              <a:xfrm>
                <a:off x="432" y="3072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176223" name="Oval 15"/>
              <p:cNvSpPr>
                <a:spLocks noChangeAspect="1" noChangeArrowheads="1"/>
              </p:cNvSpPr>
              <p:nvPr/>
            </p:nvSpPr>
            <p:spPr bwMode="auto">
              <a:xfrm>
                <a:off x="432" y="3216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176224" name="Oval 16"/>
              <p:cNvSpPr>
                <a:spLocks noChangeAspect="1" noChangeArrowheads="1"/>
              </p:cNvSpPr>
              <p:nvPr/>
            </p:nvSpPr>
            <p:spPr bwMode="auto">
              <a:xfrm>
                <a:off x="432" y="3360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176225" name="Oval 17"/>
              <p:cNvSpPr>
                <a:spLocks noChangeAspect="1" noChangeArrowheads="1"/>
              </p:cNvSpPr>
              <p:nvPr/>
            </p:nvSpPr>
            <p:spPr bwMode="auto">
              <a:xfrm>
                <a:off x="432" y="3504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</p:grpSp>
      </p:grpSp>
      <p:sp>
        <p:nvSpPr>
          <p:cNvPr id="176140" name="Text Box 18"/>
          <p:cNvSpPr txBox="1">
            <a:spLocks noChangeArrowheads="1"/>
          </p:cNvSpPr>
          <p:nvPr/>
        </p:nvSpPr>
        <p:spPr bwMode="auto">
          <a:xfrm>
            <a:off x="2743200" y="5411788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176141" name="Rectangle 19"/>
          <p:cNvSpPr>
            <a:spLocks noChangeArrowheads="1"/>
          </p:cNvSpPr>
          <p:nvPr/>
        </p:nvSpPr>
        <p:spPr bwMode="auto">
          <a:xfrm>
            <a:off x="2824163" y="5405438"/>
            <a:ext cx="757237" cy="9683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76142" name="Oval 20"/>
          <p:cNvSpPr>
            <a:spLocks noChangeAspect="1" noChangeArrowheads="1"/>
          </p:cNvSpPr>
          <p:nvPr/>
        </p:nvSpPr>
        <p:spPr bwMode="auto">
          <a:xfrm>
            <a:off x="2892425" y="5738813"/>
            <a:ext cx="576263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43" name="Oval 21"/>
          <p:cNvSpPr>
            <a:spLocks noChangeAspect="1" noChangeArrowheads="1"/>
          </p:cNvSpPr>
          <p:nvPr/>
        </p:nvSpPr>
        <p:spPr bwMode="auto">
          <a:xfrm>
            <a:off x="2892425" y="5945188"/>
            <a:ext cx="576263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44" name="Oval 22"/>
          <p:cNvSpPr>
            <a:spLocks noChangeAspect="1" noChangeArrowheads="1"/>
          </p:cNvSpPr>
          <p:nvPr/>
        </p:nvSpPr>
        <p:spPr bwMode="auto">
          <a:xfrm>
            <a:off x="2892425" y="6153150"/>
            <a:ext cx="576263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cxnSp>
        <p:nvCxnSpPr>
          <p:cNvPr id="176145" name="AutoShape 23"/>
          <p:cNvCxnSpPr>
            <a:cxnSpLocks noChangeShapeType="1"/>
            <a:stCxn id="176220" idx="0"/>
            <a:endCxn id="176147" idx="1"/>
          </p:cNvCxnSpPr>
          <p:nvPr/>
        </p:nvCxnSpPr>
        <p:spPr bwMode="auto">
          <a:xfrm rot="-5400000">
            <a:off x="900906" y="4720432"/>
            <a:ext cx="384175" cy="709612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146" name="AutoShape 24"/>
          <p:cNvCxnSpPr>
            <a:cxnSpLocks noChangeShapeType="1"/>
            <a:stCxn id="176141" idx="0"/>
            <a:endCxn id="176147" idx="3"/>
          </p:cNvCxnSpPr>
          <p:nvPr/>
        </p:nvCxnSpPr>
        <p:spPr bwMode="auto">
          <a:xfrm rot="5400000" flipH="1">
            <a:off x="2534444" y="4717256"/>
            <a:ext cx="503238" cy="835025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147" name="Rectangle 25"/>
          <p:cNvSpPr>
            <a:spLocks noChangeArrowheads="1"/>
          </p:cNvSpPr>
          <p:nvPr/>
        </p:nvSpPr>
        <p:spPr bwMode="auto">
          <a:xfrm>
            <a:off x="1466850" y="4364038"/>
            <a:ext cx="882650" cy="1036637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76148" name="Text Box 26"/>
          <p:cNvSpPr txBox="1">
            <a:spLocks noChangeArrowheads="1"/>
          </p:cNvSpPr>
          <p:nvPr/>
        </p:nvSpPr>
        <p:spPr bwMode="auto">
          <a:xfrm>
            <a:off x="1466850" y="43227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Vote</a:t>
            </a:r>
          </a:p>
        </p:txBody>
      </p:sp>
      <p:sp>
        <p:nvSpPr>
          <p:cNvPr id="176149" name="Oval 27"/>
          <p:cNvSpPr>
            <a:spLocks noChangeAspect="1" noChangeArrowheads="1"/>
          </p:cNvSpPr>
          <p:nvPr/>
        </p:nvSpPr>
        <p:spPr bwMode="auto">
          <a:xfrm>
            <a:off x="1603375" y="465455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50" name="Oval 28"/>
          <p:cNvSpPr>
            <a:spLocks noChangeAspect="1" noChangeArrowheads="1"/>
          </p:cNvSpPr>
          <p:nvPr/>
        </p:nvSpPr>
        <p:spPr bwMode="auto">
          <a:xfrm>
            <a:off x="1603375" y="4862513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51" name="Oval 29"/>
          <p:cNvSpPr>
            <a:spLocks noChangeAspect="1" noChangeArrowheads="1"/>
          </p:cNvSpPr>
          <p:nvPr/>
        </p:nvSpPr>
        <p:spPr bwMode="auto">
          <a:xfrm>
            <a:off x="1603375" y="5068888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cxnSp>
        <p:nvCxnSpPr>
          <p:cNvPr id="176152" name="AutoShape 30"/>
          <p:cNvCxnSpPr>
            <a:cxnSpLocks noChangeShapeType="1"/>
            <a:stCxn id="176213" idx="0"/>
            <a:endCxn id="176159" idx="1"/>
          </p:cNvCxnSpPr>
          <p:nvPr/>
        </p:nvCxnSpPr>
        <p:spPr bwMode="auto">
          <a:xfrm rot="-5400000">
            <a:off x="5622926" y="2051050"/>
            <a:ext cx="862012" cy="541337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153" name="AutoShape 31"/>
          <p:cNvCxnSpPr>
            <a:cxnSpLocks noChangeShapeType="1"/>
            <a:stCxn id="176155" idx="0"/>
            <a:endCxn id="176159" idx="3"/>
          </p:cNvCxnSpPr>
          <p:nvPr/>
        </p:nvCxnSpPr>
        <p:spPr bwMode="auto">
          <a:xfrm rot="5400000" flipH="1">
            <a:off x="7172325" y="1963738"/>
            <a:ext cx="981075" cy="835025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154" name="Text Box 32"/>
          <p:cNvSpPr txBox="1">
            <a:spLocks noChangeArrowheads="1"/>
          </p:cNvSpPr>
          <p:nvPr/>
        </p:nvSpPr>
        <p:spPr bwMode="auto">
          <a:xfrm>
            <a:off x="7620000" y="2897188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176155" name="Rectangle 33"/>
          <p:cNvSpPr>
            <a:spLocks noChangeArrowheads="1"/>
          </p:cNvSpPr>
          <p:nvPr/>
        </p:nvSpPr>
        <p:spPr bwMode="auto">
          <a:xfrm>
            <a:off x="7700963" y="2890838"/>
            <a:ext cx="757237" cy="9683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76156" name="Oval 34"/>
          <p:cNvSpPr>
            <a:spLocks noChangeAspect="1" noChangeArrowheads="1"/>
          </p:cNvSpPr>
          <p:nvPr/>
        </p:nvSpPr>
        <p:spPr bwMode="auto">
          <a:xfrm>
            <a:off x="7769225" y="3224213"/>
            <a:ext cx="576263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57" name="Oval 35"/>
          <p:cNvSpPr>
            <a:spLocks noChangeAspect="1" noChangeArrowheads="1"/>
          </p:cNvSpPr>
          <p:nvPr/>
        </p:nvSpPr>
        <p:spPr bwMode="auto">
          <a:xfrm>
            <a:off x="7769225" y="3430588"/>
            <a:ext cx="576263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58" name="Oval 36"/>
          <p:cNvSpPr>
            <a:spLocks noChangeAspect="1" noChangeArrowheads="1"/>
          </p:cNvSpPr>
          <p:nvPr/>
        </p:nvSpPr>
        <p:spPr bwMode="auto">
          <a:xfrm>
            <a:off x="7769225" y="3638550"/>
            <a:ext cx="576263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59" name="Rectangle 37"/>
          <p:cNvSpPr>
            <a:spLocks noChangeArrowheads="1"/>
          </p:cNvSpPr>
          <p:nvPr/>
        </p:nvSpPr>
        <p:spPr bwMode="auto">
          <a:xfrm>
            <a:off x="6343650" y="1371600"/>
            <a:ext cx="882650" cy="1036638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76160" name="Text Box 38"/>
          <p:cNvSpPr txBox="1">
            <a:spLocks noChangeArrowheads="1"/>
          </p:cNvSpPr>
          <p:nvPr/>
        </p:nvSpPr>
        <p:spPr bwMode="auto">
          <a:xfrm>
            <a:off x="6343650" y="144145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Vote</a:t>
            </a:r>
          </a:p>
        </p:txBody>
      </p:sp>
      <p:sp>
        <p:nvSpPr>
          <p:cNvPr id="176161" name="Oval 39"/>
          <p:cNvSpPr>
            <a:spLocks noChangeAspect="1" noChangeArrowheads="1"/>
          </p:cNvSpPr>
          <p:nvPr/>
        </p:nvSpPr>
        <p:spPr bwMode="auto">
          <a:xfrm>
            <a:off x="6480175" y="177323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62" name="Oval 40"/>
          <p:cNvSpPr>
            <a:spLocks noChangeAspect="1" noChangeArrowheads="1"/>
          </p:cNvSpPr>
          <p:nvPr/>
        </p:nvSpPr>
        <p:spPr bwMode="auto">
          <a:xfrm>
            <a:off x="6480175" y="198120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76163" name="Oval 41"/>
          <p:cNvSpPr>
            <a:spLocks noChangeAspect="1" noChangeArrowheads="1"/>
          </p:cNvSpPr>
          <p:nvPr/>
        </p:nvSpPr>
        <p:spPr bwMode="auto">
          <a:xfrm>
            <a:off x="6480175" y="2187575"/>
            <a:ext cx="5746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cxnSp>
        <p:nvCxnSpPr>
          <p:cNvPr id="176164" name="AutoShape 42"/>
          <p:cNvCxnSpPr>
            <a:cxnSpLocks noChangeShapeType="1"/>
            <a:stCxn id="176156" idx="2"/>
            <a:endCxn id="176158" idx="2"/>
          </p:cNvCxnSpPr>
          <p:nvPr/>
        </p:nvCxnSpPr>
        <p:spPr bwMode="auto">
          <a:xfrm rot="10800000" flipH="1" flipV="1">
            <a:off x="7754938" y="3300413"/>
            <a:ext cx="1587" cy="414337"/>
          </a:xfrm>
          <a:prstGeom prst="curvedConnector3">
            <a:avLst>
              <a:gd name="adj1" fmla="val -1350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165" name="AutoShape 43"/>
          <p:cNvCxnSpPr>
            <a:cxnSpLocks noChangeShapeType="1"/>
            <a:stCxn id="176216" idx="6"/>
            <a:endCxn id="176163" idx="2"/>
          </p:cNvCxnSpPr>
          <p:nvPr/>
        </p:nvCxnSpPr>
        <p:spPr bwMode="auto">
          <a:xfrm flipV="1">
            <a:off x="5983288" y="2263775"/>
            <a:ext cx="482600" cy="9112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6166" name="Group 44"/>
          <p:cNvGrpSpPr>
            <a:grpSpLocks/>
          </p:cNvGrpSpPr>
          <p:nvPr/>
        </p:nvGrpSpPr>
        <p:grpSpPr bwMode="auto">
          <a:xfrm>
            <a:off x="5257800" y="2771775"/>
            <a:ext cx="1114425" cy="1190625"/>
            <a:chOff x="3312" y="1746"/>
            <a:chExt cx="702" cy="750"/>
          </a:xfrm>
        </p:grpSpPr>
        <p:sp>
          <p:nvSpPr>
            <p:cNvPr id="176212" name="Text Box 45"/>
            <p:cNvSpPr txBox="1">
              <a:spLocks noChangeArrowheads="1"/>
            </p:cNvSpPr>
            <p:nvPr/>
          </p:nvSpPr>
          <p:spPr bwMode="auto">
            <a:xfrm>
              <a:off x="3312" y="1778"/>
              <a:ext cx="7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200" i="1">
                  <a:solidFill>
                    <a:srgbClr val="990099"/>
                  </a:solidFill>
                  <a:latin typeface="Tahoma" charset="0"/>
                </a:rPr>
                <a:t>TVProgram</a:t>
              </a:r>
            </a:p>
          </p:txBody>
        </p:sp>
        <p:sp>
          <p:nvSpPr>
            <p:cNvPr id="176213" name="Rectangle 46"/>
            <p:cNvSpPr>
              <a:spLocks noChangeArrowheads="1"/>
            </p:cNvSpPr>
            <p:nvPr/>
          </p:nvSpPr>
          <p:spPr bwMode="auto">
            <a:xfrm>
              <a:off x="3355" y="1746"/>
              <a:ext cx="575" cy="750"/>
            </a:xfrm>
            <a:prstGeom prst="rect">
              <a:avLst/>
            </a:prstGeom>
            <a:noFill/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de-DE" sz="1200" i="1">
                <a:solidFill>
                  <a:srgbClr val="00FF99"/>
                </a:solidFill>
                <a:latin typeface="Tahoma" charset="0"/>
              </a:endParaRPr>
            </a:p>
          </p:txBody>
        </p:sp>
        <p:grpSp>
          <p:nvGrpSpPr>
            <p:cNvPr id="176214" name="Group 47"/>
            <p:cNvGrpSpPr>
              <a:grpSpLocks/>
            </p:cNvGrpSpPr>
            <p:nvPr/>
          </p:nvGrpSpPr>
          <p:grpSpPr bwMode="auto">
            <a:xfrm>
              <a:off x="3398" y="1952"/>
              <a:ext cx="362" cy="487"/>
              <a:chOff x="432" y="3072"/>
              <a:chExt cx="407" cy="537"/>
            </a:xfrm>
          </p:grpSpPr>
          <p:sp>
            <p:nvSpPr>
              <p:cNvPr id="176216" name="Oval 48"/>
              <p:cNvSpPr>
                <a:spLocks noChangeAspect="1" noChangeArrowheads="1"/>
              </p:cNvSpPr>
              <p:nvPr/>
            </p:nvSpPr>
            <p:spPr bwMode="auto">
              <a:xfrm>
                <a:off x="432" y="3072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176217" name="Oval 49"/>
              <p:cNvSpPr>
                <a:spLocks noChangeAspect="1" noChangeArrowheads="1"/>
              </p:cNvSpPr>
              <p:nvPr/>
            </p:nvSpPr>
            <p:spPr bwMode="auto">
              <a:xfrm>
                <a:off x="432" y="3216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176218" name="Oval 50"/>
              <p:cNvSpPr>
                <a:spLocks noChangeAspect="1" noChangeArrowheads="1"/>
              </p:cNvSpPr>
              <p:nvPr/>
            </p:nvSpPr>
            <p:spPr bwMode="auto">
              <a:xfrm>
                <a:off x="432" y="3360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176219" name="Oval 51"/>
              <p:cNvSpPr>
                <a:spLocks noChangeAspect="1" noChangeArrowheads="1"/>
              </p:cNvSpPr>
              <p:nvPr/>
            </p:nvSpPr>
            <p:spPr bwMode="auto">
              <a:xfrm>
                <a:off x="432" y="3504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</p:grpSp>
        <p:cxnSp>
          <p:nvCxnSpPr>
            <p:cNvPr id="176215" name="AutoShape 52"/>
            <p:cNvCxnSpPr>
              <a:cxnSpLocks noChangeShapeType="1"/>
              <a:stCxn id="176216" idx="6"/>
              <a:endCxn id="176218" idx="6"/>
            </p:cNvCxnSpPr>
            <p:nvPr/>
          </p:nvCxnSpPr>
          <p:spPr bwMode="auto">
            <a:xfrm>
              <a:off x="3769" y="2000"/>
              <a:ext cx="1" cy="261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76167" name="AutoShape 53"/>
          <p:cNvCxnSpPr>
            <a:cxnSpLocks noChangeShapeType="1"/>
            <a:stCxn id="176156" idx="2"/>
            <a:endCxn id="176163" idx="6"/>
          </p:cNvCxnSpPr>
          <p:nvPr/>
        </p:nvCxnSpPr>
        <p:spPr bwMode="auto">
          <a:xfrm rot="10800000">
            <a:off x="7069138" y="2263775"/>
            <a:ext cx="685800" cy="10366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168" name="Rectangle 54"/>
          <p:cNvSpPr>
            <a:spLocks noChangeArrowheads="1"/>
          </p:cNvSpPr>
          <p:nvPr/>
        </p:nvSpPr>
        <p:spPr bwMode="auto">
          <a:xfrm>
            <a:off x="820738" y="3200400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/>
              <a:t>Instance </a:t>
            </a:r>
            <a:r>
              <a:rPr lang="en-US" sz="2000" b="0">
                <a:latin typeface="Lucida Handwriting" charset="0"/>
              </a:rPr>
              <a:t>I</a:t>
            </a:r>
          </a:p>
        </p:txBody>
      </p:sp>
      <p:sp>
        <p:nvSpPr>
          <p:cNvPr id="1681463" name="Text Box 55"/>
          <p:cNvSpPr txBox="1">
            <a:spLocks noChangeArrowheads="1"/>
          </p:cNvSpPr>
          <p:nvPr/>
        </p:nvSpPr>
        <p:spPr bwMode="auto">
          <a:xfrm>
            <a:off x="4814888" y="5132388"/>
            <a:ext cx="432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Char char="•"/>
            </a:pPr>
            <a:r>
              <a:rPr lang="en-US" sz="2800" b="0">
                <a:solidFill>
                  <a:schemeClr val="tx2"/>
                </a:solidFill>
              </a:rPr>
              <a:t> Class hierarchy provided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826000" y="1336675"/>
            <a:ext cx="4318000" cy="4889500"/>
            <a:chOff x="3040" y="842"/>
            <a:chExt cx="2720" cy="3080"/>
          </a:xfrm>
        </p:grpSpPr>
        <p:sp>
          <p:nvSpPr>
            <p:cNvPr id="176191" name="Line 57"/>
            <p:cNvSpPr>
              <a:spLocks noChangeShapeType="1"/>
            </p:cNvSpPr>
            <p:nvPr/>
          </p:nvSpPr>
          <p:spPr bwMode="auto">
            <a:xfrm flipH="1">
              <a:off x="3134" y="1104"/>
              <a:ext cx="67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76192" name="Line 58"/>
            <p:cNvSpPr>
              <a:spLocks noChangeShapeType="1"/>
            </p:cNvSpPr>
            <p:nvPr/>
          </p:nvSpPr>
          <p:spPr bwMode="auto">
            <a:xfrm>
              <a:off x="3301" y="1104"/>
              <a:ext cx="155" cy="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76193" name="Group 59"/>
            <p:cNvGrpSpPr>
              <a:grpSpLocks/>
            </p:cNvGrpSpPr>
            <p:nvPr/>
          </p:nvGrpSpPr>
          <p:grpSpPr bwMode="auto">
            <a:xfrm>
              <a:off x="3066" y="842"/>
              <a:ext cx="2694" cy="838"/>
              <a:chOff x="152" y="2698"/>
              <a:chExt cx="2694" cy="838"/>
            </a:xfrm>
          </p:grpSpPr>
          <p:grpSp>
            <p:nvGrpSpPr>
              <p:cNvPr id="176195" name="Group 60"/>
              <p:cNvGrpSpPr>
                <a:grpSpLocks/>
              </p:cNvGrpSpPr>
              <p:nvPr/>
            </p:nvGrpSpPr>
            <p:grpSpPr bwMode="auto">
              <a:xfrm>
                <a:off x="152" y="2877"/>
                <a:ext cx="451" cy="263"/>
                <a:chOff x="152" y="2811"/>
                <a:chExt cx="451" cy="263"/>
              </a:xfrm>
            </p:grpSpPr>
            <p:sp>
              <p:nvSpPr>
                <p:cNvPr id="176209" name="Oval 61"/>
                <p:cNvSpPr>
                  <a:spLocks noChangeArrowheads="1"/>
                </p:cNvSpPr>
                <p:nvPr/>
              </p:nvSpPr>
              <p:spPr bwMode="auto">
                <a:xfrm>
                  <a:off x="245" y="2811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6210" name="Oval 62"/>
                <p:cNvSpPr>
                  <a:spLocks noChangeArrowheads="1"/>
                </p:cNvSpPr>
                <p:nvPr/>
              </p:nvSpPr>
              <p:spPr bwMode="auto">
                <a:xfrm>
                  <a:off x="152" y="2996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6211" name="Oval 63"/>
                <p:cNvSpPr>
                  <a:spLocks noChangeArrowheads="1"/>
                </p:cNvSpPr>
                <p:nvPr/>
              </p:nvSpPr>
              <p:spPr bwMode="auto">
                <a:xfrm>
                  <a:off x="426" y="2959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76196" name="Oval 64"/>
              <p:cNvSpPr>
                <a:spLocks noChangeArrowheads="1"/>
              </p:cNvSpPr>
              <p:nvPr/>
            </p:nvSpPr>
            <p:spPr bwMode="auto">
              <a:xfrm>
                <a:off x="1689" y="2855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197" name="Oval 65"/>
              <p:cNvSpPr>
                <a:spLocks noChangeArrowheads="1"/>
              </p:cNvSpPr>
              <p:nvPr/>
            </p:nvSpPr>
            <p:spPr bwMode="auto">
              <a:xfrm>
                <a:off x="2416" y="3450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76198" name="Group 66"/>
              <p:cNvGrpSpPr>
                <a:grpSpLocks/>
              </p:cNvGrpSpPr>
              <p:nvPr/>
            </p:nvGrpSpPr>
            <p:grpSpPr bwMode="auto">
              <a:xfrm>
                <a:off x="2204" y="3085"/>
                <a:ext cx="451" cy="263"/>
                <a:chOff x="152" y="2811"/>
                <a:chExt cx="451" cy="263"/>
              </a:xfrm>
            </p:grpSpPr>
            <p:sp>
              <p:nvSpPr>
                <p:cNvPr id="176206" name="Oval 67"/>
                <p:cNvSpPr>
                  <a:spLocks noChangeArrowheads="1"/>
                </p:cNvSpPr>
                <p:nvPr/>
              </p:nvSpPr>
              <p:spPr bwMode="auto">
                <a:xfrm>
                  <a:off x="245" y="2811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6207" name="Oval 68"/>
                <p:cNvSpPr>
                  <a:spLocks noChangeArrowheads="1"/>
                </p:cNvSpPr>
                <p:nvPr/>
              </p:nvSpPr>
              <p:spPr bwMode="auto">
                <a:xfrm>
                  <a:off x="152" y="2996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6208" name="Oval 69"/>
                <p:cNvSpPr>
                  <a:spLocks noChangeArrowheads="1"/>
                </p:cNvSpPr>
                <p:nvPr/>
              </p:nvSpPr>
              <p:spPr bwMode="auto">
                <a:xfrm>
                  <a:off x="426" y="2959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76199" name="Line 70"/>
              <p:cNvSpPr>
                <a:spLocks noChangeShapeType="1"/>
              </p:cNvSpPr>
              <p:nvPr/>
            </p:nvSpPr>
            <p:spPr bwMode="auto">
              <a:xfrm flipH="1">
                <a:off x="1800" y="2778"/>
                <a:ext cx="111" cy="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200" name="Line 71"/>
              <p:cNvSpPr>
                <a:spLocks noChangeShapeType="1"/>
              </p:cNvSpPr>
              <p:nvPr/>
            </p:nvSpPr>
            <p:spPr bwMode="auto">
              <a:xfrm flipH="1">
                <a:off x="2277" y="3178"/>
                <a:ext cx="57" cy="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201" name="Line 72"/>
              <p:cNvSpPr>
                <a:spLocks noChangeShapeType="1"/>
              </p:cNvSpPr>
              <p:nvPr/>
            </p:nvSpPr>
            <p:spPr bwMode="auto">
              <a:xfrm>
                <a:off x="2445" y="3144"/>
                <a:ext cx="78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202" name="Oval 73"/>
              <p:cNvSpPr>
                <a:spLocks noChangeArrowheads="1"/>
              </p:cNvSpPr>
              <p:nvPr/>
            </p:nvSpPr>
            <p:spPr bwMode="auto">
              <a:xfrm>
                <a:off x="2669" y="3458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203" name="Oval 74"/>
              <p:cNvSpPr>
                <a:spLocks noChangeArrowheads="1"/>
              </p:cNvSpPr>
              <p:nvPr/>
            </p:nvSpPr>
            <p:spPr bwMode="auto">
              <a:xfrm>
                <a:off x="1854" y="2698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204" name="Line 75"/>
              <p:cNvSpPr>
                <a:spLocks noChangeShapeType="1"/>
              </p:cNvSpPr>
              <p:nvPr/>
            </p:nvSpPr>
            <p:spPr bwMode="auto">
              <a:xfrm flipH="1">
                <a:off x="2478" y="3311"/>
                <a:ext cx="7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205" name="Line 76"/>
              <p:cNvSpPr>
                <a:spLocks noChangeShapeType="1"/>
              </p:cNvSpPr>
              <p:nvPr/>
            </p:nvSpPr>
            <p:spPr bwMode="auto">
              <a:xfrm>
                <a:off x="2585" y="3296"/>
                <a:ext cx="156" cy="1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6194" name="Text Box 77"/>
            <p:cNvSpPr txBox="1">
              <a:spLocks noChangeArrowheads="1"/>
            </p:cNvSpPr>
            <p:nvPr/>
          </p:nvSpPr>
          <p:spPr bwMode="auto">
            <a:xfrm>
              <a:off x="3040" y="3595"/>
              <a:ext cx="2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sz="2800" b="0">
                  <a:solidFill>
                    <a:schemeClr val="tx2"/>
                  </a:solidFill>
                </a:rPr>
                <a:t> Learn class hierarchy</a:t>
              </a:r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393700" y="4435475"/>
            <a:ext cx="4276725" cy="1330325"/>
            <a:chOff x="248" y="2794"/>
            <a:chExt cx="2694" cy="838"/>
          </a:xfrm>
        </p:grpSpPr>
        <p:grpSp>
          <p:nvGrpSpPr>
            <p:cNvPr id="176172" name="Group 79"/>
            <p:cNvGrpSpPr>
              <a:grpSpLocks/>
            </p:cNvGrpSpPr>
            <p:nvPr/>
          </p:nvGrpSpPr>
          <p:grpSpPr bwMode="auto">
            <a:xfrm>
              <a:off x="248" y="2973"/>
              <a:ext cx="451" cy="263"/>
              <a:chOff x="152" y="2811"/>
              <a:chExt cx="451" cy="263"/>
            </a:xfrm>
          </p:grpSpPr>
          <p:sp>
            <p:nvSpPr>
              <p:cNvPr id="176188" name="Oval 80"/>
              <p:cNvSpPr>
                <a:spLocks noChangeArrowheads="1"/>
              </p:cNvSpPr>
              <p:nvPr/>
            </p:nvSpPr>
            <p:spPr bwMode="auto">
              <a:xfrm>
                <a:off x="245" y="2811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189" name="Oval 81"/>
              <p:cNvSpPr>
                <a:spLocks noChangeArrowheads="1"/>
              </p:cNvSpPr>
              <p:nvPr/>
            </p:nvSpPr>
            <p:spPr bwMode="auto">
              <a:xfrm>
                <a:off x="152" y="2996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190" name="Oval 82"/>
              <p:cNvSpPr>
                <a:spLocks noChangeArrowheads="1"/>
              </p:cNvSpPr>
              <p:nvPr/>
            </p:nvSpPr>
            <p:spPr bwMode="auto">
              <a:xfrm>
                <a:off x="426" y="2959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6173" name="Oval 83"/>
            <p:cNvSpPr>
              <a:spLocks noChangeArrowheads="1"/>
            </p:cNvSpPr>
            <p:nvPr/>
          </p:nvSpPr>
          <p:spPr bwMode="auto">
            <a:xfrm>
              <a:off x="1785" y="2951"/>
              <a:ext cx="177" cy="78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76174" name="Oval 84"/>
            <p:cNvSpPr>
              <a:spLocks noChangeArrowheads="1"/>
            </p:cNvSpPr>
            <p:nvPr/>
          </p:nvSpPr>
          <p:spPr bwMode="auto">
            <a:xfrm>
              <a:off x="2512" y="3546"/>
              <a:ext cx="177" cy="78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76175" name="Group 85"/>
            <p:cNvGrpSpPr>
              <a:grpSpLocks/>
            </p:cNvGrpSpPr>
            <p:nvPr/>
          </p:nvGrpSpPr>
          <p:grpSpPr bwMode="auto">
            <a:xfrm>
              <a:off x="2300" y="3181"/>
              <a:ext cx="451" cy="263"/>
              <a:chOff x="152" y="2811"/>
              <a:chExt cx="451" cy="263"/>
            </a:xfrm>
          </p:grpSpPr>
          <p:sp>
            <p:nvSpPr>
              <p:cNvPr id="176185" name="Oval 86"/>
              <p:cNvSpPr>
                <a:spLocks noChangeArrowheads="1"/>
              </p:cNvSpPr>
              <p:nvPr/>
            </p:nvSpPr>
            <p:spPr bwMode="auto">
              <a:xfrm>
                <a:off x="245" y="2811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186" name="Oval 87"/>
              <p:cNvSpPr>
                <a:spLocks noChangeArrowheads="1"/>
              </p:cNvSpPr>
              <p:nvPr/>
            </p:nvSpPr>
            <p:spPr bwMode="auto">
              <a:xfrm>
                <a:off x="152" y="2996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6187" name="Oval 88"/>
              <p:cNvSpPr>
                <a:spLocks noChangeArrowheads="1"/>
              </p:cNvSpPr>
              <p:nvPr/>
            </p:nvSpPr>
            <p:spPr bwMode="auto">
              <a:xfrm>
                <a:off x="426" y="2959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6176" name="Line 89"/>
            <p:cNvSpPr>
              <a:spLocks noChangeShapeType="1"/>
            </p:cNvSpPr>
            <p:nvPr/>
          </p:nvSpPr>
          <p:spPr bwMode="auto">
            <a:xfrm flipH="1">
              <a:off x="1896" y="2874"/>
              <a:ext cx="111" cy="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76177" name="Line 90"/>
            <p:cNvSpPr>
              <a:spLocks noChangeShapeType="1"/>
            </p:cNvSpPr>
            <p:nvPr/>
          </p:nvSpPr>
          <p:spPr bwMode="auto">
            <a:xfrm flipH="1">
              <a:off x="2373" y="3274"/>
              <a:ext cx="57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76178" name="Line 91"/>
            <p:cNvSpPr>
              <a:spLocks noChangeShapeType="1"/>
            </p:cNvSpPr>
            <p:nvPr/>
          </p:nvSpPr>
          <p:spPr bwMode="auto">
            <a:xfrm>
              <a:off x="2541" y="3240"/>
              <a:ext cx="78" cy="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76179" name="Oval 92"/>
            <p:cNvSpPr>
              <a:spLocks noChangeArrowheads="1"/>
            </p:cNvSpPr>
            <p:nvPr/>
          </p:nvSpPr>
          <p:spPr bwMode="auto">
            <a:xfrm>
              <a:off x="2765" y="3554"/>
              <a:ext cx="177" cy="78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76180" name="Oval 93"/>
            <p:cNvSpPr>
              <a:spLocks noChangeArrowheads="1"/>
            </p:cNvSpPr>
            <p:nvPr/>
          </p:nvSpPr>
          <p:spPr bwMode="auto">
            <a:xfrm>
              <a:off x="1950" y="2794"/>
              <a:ext cx="177" cy="78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76181" name="Line 94"/>
            <p:cNvSpPr>
              <a:spLocks noChangeShapeType="1"/>
            </p:cNvSpPr>
            <p:nvPr/>
          </p:nvSpPr>
          <p:spPr bwMode="auto">
            <a:xfrm flipH="1">
              <a:off x="2574" y="3407"/>
              <a:ext cx="7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76182" name="Line 95"/>
            <p:cNvSpPr>
              <a:spLocks noChangeShapeType="1"/>
            </p:cNvSpPr>
            <p:nvPr/>
          </p:nvSpPr>
          <p:spPr bwMode="auto">
            <a:xfrm>
              <a:off x="2681" y="3392"/>
              <a:ext cx="156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76183" name="Line 96"/>
            <p:cNvSpPr>
              <a:spLocks noChangeShapeType="1"/>
            </p:cNvSpPr>
            <p:nvPr/>
          </p:nvSpPr>
          <p:spPr bwMode="auto">
            <a:xfrm flipH="1">
              <a:off x="307" y="3040"/>
              <a:ext cx="67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76184" name="Line 97"/>
            <p:cNvSpPr>
              <a:spLocks noChangeShapeType="1"/>
            </p:cNvSpPr>
            <p:nvPr/>
          </p:nvSpPr>
          <p:spPr bwMode="auto">
            <a:xfrm>
              <a:off x="474" y="3040"/>
              <a:ext cx="155" cy="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463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3" name="Group 3"/>
          <p:cNvGrpSpPr>
            <a:grpSpLocks/>
          </p:cNvGrpSpPr>
          <p:nvPr/>
        </p:nvGrpSpPr>
        <p:grpSpPr bwMode="auto">
          <a:xfrm>
            <a:off x="4686300" y="1628775"/>
            <a:ext cx="3976688" cy="2701925"/>
            <a:chOff x="2952" y="1218"/>
            <a:chExt cx="2505" cy="1702"/>
          </a:xfrm>
        </p:grpSpPr>
        <p:grpSp>
          <p:nvGrpSpPr>
            <p:cNvPr id="177175" name="Group 4"/>
            <p:cNvGrpSpPr>
              <a:grpSpLocks/>
            </p:cNvGrpSpPr>
            <p:nvPr/>
          </p:nvGrpSpPr>
          <p:grpSpPr bwMode="auto">
            <a:xfrm>
              <a:off x="2952" y="1218"/>
              <a:ext cx="1127" cy="1031"/>
              <a:chOff x="1264" y="1896"/>
              <a:chExt cx="1127" cy="1031"/>
            </a:xfrm>
          </p:grpSpPr>
          <p:sp>
            <p:nvSpPr>
              <p:cNvPr id="307205" name="Text Box 5"/>
              <p:cNvSpPr txBox="1">
                <a:spLocks noChangeArrowheads="1"/>
              </p:cNvSpPr>
              <p:nvPr/>
            </p:nvSpPr>
            <p:spPr bwMode="auto">
              <a:xfrm>
                <a:off x="1285" y="1960"/>
                <a:ext cx="11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2000" i="1">
                    <a:solidFill>
                      <a:srgbClr val="990099"/>
                    </a:solidFill>
                    <a:latin typeface="Tahoma" pitchFamily="34" charset="0"/>
                    <a:ea typeface="+mn-ea"/>
                    <a:cs typeface="+mn-cs"/>
                  </a:rPr>
                  <a:t>Journal</a:t>
                </a:r>
              </a:p>
            </p:txBody>
          </p:sp>
          <p:sp>
            <p:nvSpPr>
              <p:cNvPr id="307206" name="Rectangle 6"/>
              <p:cNvSpPr>
                <a:spLocks noChangeArrowheads="1"/>
              </p:cNvSpPr>
              <p:nvPr/>
            </p:nvSpPr>
            <p:spPr bwMode="auto">
              <a:xfrm>
                <a:off x="1264" y="1896"/>
                <a:ext cx="1044" cy="1031"/>
              </a:xfrm>
              <a:prstGeom prst="rect">
                <a:avLst/>
              </a:prstGeom>
              <a:noFill/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33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20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207" name="Text Box 7"/>
              <p:cNvSpPr txBox="1">
                <a:spLocks noChangeArrowheads="1"/>
              </p:cNvSpPr>
              <p:nvPr/>
            </p:nvSpPr>
            <p:spPr bwMode="auto">
              <a:xfrm>
                <a:off x="1360" y="2198"/>
                <a:ext cx="5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Topic</a:t>
                </a:r>
              </a:p>
            </p:txBody>
          </p:sp>
          <p:sp>
            <p:nvSpPr>
              <p:cNvPr id="307208" name="Text Box 8"/>
              <p:cNvSpPr txBox="1">
                <a:spLocks noChangeArrowheads="1"/>
              </p:cNvSpPr>
              <p:nvPr/>
            </p:nvSpPr>
            <p:spPr bwMode="auto">
              <a:xfrm>
                <a:off x="1360" y="2435"/>
                <a:ext cx="6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Quality</a:t>
                </a:r>
              </a:p>
            </p:txBody>
          </p:sp>
          <p:sp>
            <p:nvSpPr>
              <p:cNvPr id="307209" name="Text Box 9"/>
              <p:cNvSpPr txBox="1">
                <a:spLocks noChangeArrowheads="1"/>
              </p:cNvSpPr>
              <p:nvPr/>
            </p:nvSpPr>
            <p:spPr bwMode="auto">
              <a:xfrm>
                <a:off x="1367" y="2672"/>
                <a:ext cx="83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Accepted</a:t>
                </a:r>
              </a:p>
            </p:txBody>
          </p:sp>
        </p:grpSp>
        <p:grpSp>
          <p:nvGrpSpPr>
            <p:cNvPr id="177176" name="Group 10"/>
            <p:cNvGrpSpPr>
              <a:grpSpLocks/>
            </p:cNvGrpSpPr>
            <p:nvPr/>
          </p:nvGrpSpPr>
          <p:grpSpPr bwMode="auto">
            <a:xfrm>
              <a:off x="4330" y="1889"/>
              <a:ext cx="1127" cy="1031"/>
              <a:chOff x="1264" y="1896"/>
              <a:chExt cx="1127" cy="1031"/>
            </a:xfrm>
          </p:grpSpPr>
          <p:sp>
            <p:nvSpPr>
              <p:cNvPr id="307211" name="Text Box 11"/>
              <p:cNvSpPr txBox="1">
                <a:spLocks noChangeArrowheads="1"/>
              </p:cNvSpPr>
              <p:nvPr/>
            </p:nvSpPr>
            <p:spPr bwMode="auto">
              <a:xfrm>
                <a:off x="1285" y="1960"/>
                <a:ext cx="11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2000" i="1">
                    <a:solidFill>
                      <a:srgbClr val="990099"/>
                    </a:solidFill>
                    <a:latin typeface="Tahoma" pitchFamily="34" charset="0"/>
                    <a:ea typeface="+mn-ea"/>
                    <a:cs typeface="+mn-cs"/>
                  </a:rPr>
                  <a:t>Conf-Paper</a:t>
                </a:r>
              </a:p>
            </p:txBody>
          </p:sp>
          <p:sp>
            <p:nvSpPr>
              <p:cNvPr id="307212" name="Rectangle 12"/>
              <p:cNvSpPr>
                <a:spLocks noChangeArrowheads="1"/>
              </p:cNvSpPr>
              <p:nvPr/>
            </p:nvSpPr>
            <p:spPr bwMode="auto">
              <a:xfrm>
                <a:off x="1264" y="1896"/>
                <a:ext cx="1044" cy="1031"/>
              </a:xfrm>
              <a:prstGeom prst="rect">
                <a:avLst/>
              </a:prstGeom>
              <a:noFill/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33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20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213" name="Text Box 13"/>
              <p:cNvSpPr txBox="1">
                <a:spLocks noChangeArrowheads="1"/>
              </p:cNvSpPr>
              <p:nvPr/>
            </p:nvSpPr>
            <p:spPr bwMode="auto">
              <a:xfrm>
                <a:off x="1360" y="2198"/>
                <a:ext cx="5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Topic</a:t>
                </a:r>
              </a:p>
            </p:txBody>
          </p:sp>
          <p:sp>
            <p:nvSpPr>
              <p:cNvPr id="307214" name="Text Box 14"/>
              <p:cNvSpPr txBox="1">
                <a:spLocks noChangeArrowheads="1"/>
              </p:cNvSpPr>
              <p:nvPr/>
            </p:nvSpPr>
            <p:spPr bwMode="auto">
              <a:xfrm>
                <a:off x="1360" y="2435"/>
                <a:ext cx="6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Quality</a:t>
                </a:r>
              </a:p>
            </p:txBody>
          </p:sp>
          <p:sp>
            <p:nvSpPr>
              <p:cNvPr id="307215" name="Text Box 15"/>
              <p:cNvSpPr txBox="1">
                <a:spLocks noChangeArrowheads="1"/>
              </p:cNvSpPr>
              <p:nvPr/>
            </p:nvSpPr>
            <p:spPr bwMode="auto">
              <a:xfrm>
                <a:off x="1367" y="2672"/>
                <a:ext cx="83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Accepted</a:t>
                </a:r>
              </a:p>
            </p:txBody>
          </p:sp>
        </p:grpSp>
        <p:cxnSp>
          <p:nvCxnSpPr>
            <p:cNvPr id="177177" name="AutoShape 16"/>
            <p:cNvCxnSpPr>
              <a:cxnSpLocks noChangeShapeType="1"/>
              <a:stCxn id="307209" idx="3"/>
              <a:endCxn id="307215" idx="1"/>
            </p:cNvCxnSpPr>
            <p:nvPr/>
          </p:nvCxnSpPr>
          <p:spPr bwMode="auto">
            <a:xfrm>
              <a:off x="3803" y="2119"/>
              <a:ext cx="630" cy="67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07217" name="Group 17"/>
          <p:cNvGrpSpPr>
            <a:grpSpLocks/>
          </p:cNvGrpSpPr>
          <p:nvPr/>
        </p:nvGrpSpPr>
        <p:grpSpPr bwMode="auto">
          <a:xfrm>
            <a:off x="3733800" y="4554538"/>
            <a:ext cx="3200400" cy="1768475"/>
            <a:chOff x="2352" y="2869"/>
            <a:chExt cx="2016" cy="1114"/>
          </a:xfrm>
        </p:grpSpPr>
        <p:sp>
          <p:nvSpPr>
            <p:cNvPr id="307218" name="Oval 18"/>
            <p:cNvSpPr>
              <a:spLocks noChangeArrowheads="1"/>
            </p:cNvSpPr>
            <p:nvPr/>
          </p:nvSpPr>
          <p:spPr bwMode="auto">
            <a:xfrm>
              <a:off x="2539" y="2869"/>
              <a:ext cx="1655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Journal.Accepted</a:t>
              </a:r>
            </a:p>
          </p:txBody>
        </p:sp>
        <p:sp>
          <p:nvSpPr>
            <p:cNvPr id="307219" name="Oval 19"/>
            <p:cNvSpPr>
              <a:spLocks noChangeArrowheads="1"/>
            </p:cNvSpPr>
            <p:nvPr/>
          </p:nvSpPr>
          <p:spPr bwMode="auto">
            <a:xfrm>
              <a:off x="2352" y="3599"/>
              <a:ext cx="2016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Conf-Paper.Accepted</a:t>
              </a:r>
            </a:p>
          </p:txBody>
        </p:sp>
        <p:cxnSp>
          <p:nvCxnSpPr>
            <p:cNvPr id="177174" name="AutoShape 20"/>
            <p:cNvCxnSpPr>
              <a:cxnSpLocks noChangeShapeType="1"/>
              <a:stCxn id="307218" idx="4"/>
              <a:endCxn id="307219" idx="0"/>
            </p:cNvCxnSpPr>
            <p:nvPr/>
          </p:nvCxnSpPr>
          <p:spPr bwMode="auto">
            <a:xfrm flipH="1">
              <a:off x="3360" y="3271"/>
              <a:ext cx="7" cy="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7156" name="Group 21"/>
          <p:cNvGrpSpPr>
            <a:grpSpLocks/>
          </p:cNvGrpSpPr>
          <p:nvPr/>
        </p:nvGrpSpPr>
        <p:grpSpPr bwMode="auto">
          <a:xfrm>
            <a:off x="676275" y="2044700"/>
            <a:ext cx="1789113" cy="1651000"/>
            <a:chOff x="690" y="2104"/>
            <a:chExt cx="1127" cy="1040"/>
          </a:xfrm>
        </p:grpSpPr>
        <p:sp>
          <p:nvSpPr>
            <p:cNvPr id="307222" name="Text Box 22"/>
            <p:cNvSpPr txBox="1">
              <a:spLocks noChangeArrowheads="1"/>
            </p:cNvSpPr>
            <p:nvPr/>
          </p:nvSpPr>
          <p:spPr bwMode="auto">
            <a:xfrm>
              <a:off x="711" y="2168"/>
              <a:ext cx="11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0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307223" name="Rectangle 23"/>
            <p:cNvSpPr>
              <a:spLocks noChangeArrowheads="1"/>
            </p:cNvSpPr>
            <p:nvPr/>
          </p:nvSpPr>
          <p:spPr bwMode="auto">
            <a:xfrm>
              <a:off x="690" y="2104"/>
              <a:ext cx="1044" cy="1031"/>
            </a:xfrm>
            <a:prstGeom prst="rect">
              <a:avLst/>
            </a:prstGeom>
            <a:noFill/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7224" name="Text Box 24"/>
            <p:cNvSpPr txBox="1">
              <a:spLocks noChangeArrowheads="1"/>
            </p:cNvSpPr>
            <p:nvPr/>
          </p:nvSpPr>
          <p:spPr bwMode="auto">
            <a:xfrm>
              <a:off x="786" y="2406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307225" name="Text Box 25"/>
            <p:cNvSpPr txBox="1">
              <a:spLocks noChangeArrowheads="1"/>
            </p:cNvSpPr>
            <p:nvPr/>
          </p:nvSpPr>
          <p:spPr bwMode="auto">
            <a:xfrm>
              <a:off x="786" y="2643"/>
              <a:ext cx="6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Quality</a:t>
              </a:r>
            </a:p>
          </p:txBody>
        </p:sp>
        <p:sp>
          <p:nvSpPr>
            <p:cNvPr id="307226" name="Text Box 26"/>
            <p:cNvSpPr txBox="1">
              <a:spLocks noChangeArrowheads="1"/>
            </p:cNvSpPr>
            <p:nvPr/>
          </p:nvSpPr>
          <p:spPr bwMode="auto">
            <a:xfrm>
              <a:off x="793" y="2880"/>
              <a:ext cx="8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Accepted</a:t>
              </a:r>
            </a:p>
          </p:txBody>
        </p:sp>
        <p:cxnSp>
          <p:nvCxnSpPr>
            <p:cNvPr id="177171" name="AutoShape 27"/>
            <p:cNvCxnSpPr>
              <a:cxnSpLocks noChangeShapeType="1"/>
            </p:cNvCxnSpPr>
            <p:nvPr/>
          </p:nvCxnSpPr>
          <p:spPr bwMode="auto">
            <a:xfrm rot="5400000" flipH="1" flipV="1">
              <a:off x="1057" y="3018"/>
              <a:ext cx="250" cy="1"/>
            </a:xfrm>
            <a:prstGeom prst="curvedConnector5">
              <a:avLst>
                <a:gd name="adj1" fmla="val -41204"/>
                <a:gd name="adj2" fmla="val 72699995"/>
                <a:gd name="adj3" fmla="val 142796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07228" name="Group 28"/>
          <p:cNvGrpSpPr>
            <a:grpSpLocks/>
          </p:cNvGrpSpPr>
          <p:nvPr/>
        </p:nvGrpSpPr>
        <p:grpSpPr bwMode="auto">
          <a:xfrm>
            <a:off x="334963" y="4684713"/>
            <a:ext cx="2770187" cy="838200"/>
            <a:chOff x="211" y="2951"/>
            <a:chExt cx="1745" cy="528"/>
          </a:xfrm>
        </p:grpSpPr>
        <p:cxnSp>
          <p:nvCxnSpPr>
            <p:cNvPr id="177163" name="AutoShape 29"/>
            <p:cNvCxnSpPr>
              <a:cxnSpLocks noChangeShapeType="1"/>
            </p:cNvCxnSpPr>
            <p:nvPr/>
          </p:nvCxnSpPr>
          <p:spPr bwMode="auto">
            <a:xfrm rot="5400000" flipH="1" flipV="1">
              <a:off x="680" y="3172"/>
              <a:ext cx="420" cy="1"/>
            </a:xfrm>
            <a:prstGeom prst="curvedConnector5">
              <a:avLst>
                <a:gd name="adj1" fmla="val -30000"/>
                <a:gd name="adj2" fmla="val 82100000"/>
                <a:gd name="adj3" fmla="val 13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7230" name="Oval 30"/>
            <p:cNvSpPr>
              <a:spLocks noChangeArrowheads="1"/>
            </p:cNvSpPr>
            <p:nvPr/>
          </p:nvSpPr>
          <p:spPr bwMode="auto">
            <a:xfrm>
              <a:off x="211" y="2981"/>
              <a:ext cx="1355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Paper.Accepted</a:t>
              </a:r>
            </a:p>
          </p:txBody>
        </p:sp>
        <p:sp>
          <p:nvSpPr>
            <p:cNvPr id="307231" name="AutoShape 31"/>
            <p:cNvSpPr>
              <a:spLocks noChangeArrowheads="1"/>
            </p:cNvSpPr>
            <p:nvPr/>
          </p:nvSpPr>
          <p:spPr bwMode="auto">
            <a:xfrm>
              <a:off x="1428" y="2951"/>
              <a:ext cx="528" cy="528"/>
            </a:xfrm>
            <a:custGeom>
              <a:avLst/>
              <a:gdLst>
                <a:gd name="T0" fmla="*/ 264 w 21600"/>
                <a:gd name="T1" fmla="*/ 0 h 21600"/>
                <a:gd name="T2" fmla="*/ 77 w 21600"/>
                <a:gd name="T3" fmla="*/ 77 h 21600"/>
                <a:gd name="T4" fmla="*/ 0 w 21600"/>
                <a:gd name="T5" fmla="*/ 264 h 21600"/>
                <a:gd name="T6" fmla="*/ 77 w 21600"/>
                <a:gd name="T7" fmla="*/ 451 h 21600"/>
                <a:gd name="T8" fmla="*/ 264 w 21600"/>
                <a:gd name="T9" fmla="*/ 528 h 21600"/>
                <a:gd name="T10" fmla="*/ 451 w 21600"/>
                <a:gd name="T11" fmla="*/ 451 h 21600"/>
                <a:gd name="T12" fmla="*/ 528 w 21600"/>
                <a:gd name="T13" fmla="*/ 264 h 21600"/>
                <a:gd name="T14" fmla="*/ 451 w 21600"/>
                <a:gd name="T15" fmla="*/ 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07232" name="Group 32"/>
          <p:cNvGrpSpPr>
            <a:grpSpLocks/>
          </p:cNvGrpSpPr>
          <p:nvPr/>
        </p:nvGrpSpPr>
        <p:grpSpPr bwMode="auto">
          <a:xfrm>
            <a:off x="6718300" y="4859338"/>
            <a:ext cx="2273300" cy="1158875"/>
            <a:chOff x="4212" y="3061"/>
            <a:chExt cx="1432" cy="730"/>
          </a:xfrm>
        </p:grpSpPr>
        <p:sp>
          <p:nvSpPr>
            <p:cNvPr id="307233" name="Oval 33"/>
            <p:cNvSpPr>
              <a:spLocks noChangeArrowheads="1"/>
            </p:cNvSpPr>
            <p:nvPr/>
          </p:nvSpPr>
          <p:spPr bwMode="auto">
            <a:xfrm>
              <a:off x="4289" y="3231"/>
              <a:ext cx="1355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Paper.Class</a:t>
              </a:r>
            </a:p>
          </p:txBody>
        </p:sp>
        <p:cxnSp>
          <p:nvCxnSpPr>
            <p:cNvPr id="177161" name="AutoShape 34"/>
            <p:cNvCxnSpPr>
              <a:cxnSpLocks noChangeShapeType="1"/>
              <a:stCxn id="307233" idx="1"/>
              <a:endCxn id="307218" idx="6"/>
            </p:cNvCxnSpPr>
            <p:nvPr/>
          </p:nvCxnSpPr>
          <p:spPr bwMode="auto">
            <a:xfrm flipH="1" flipV="1">
              <a:off x="4212" y="3061"/>
              <a:ext cx="275" cy="20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162" name="AutoShape 35"/>
            <p:cNvCxnSpPr>
              <a:cxnSpLocks noChangeShapeType="1"/>
              <a:stCxn id="307233" idx="3"/>
              <a:endCxn id="307219" idx="6"/>
            </p:cNvCxnSpPr>
            <p:nvPr/>
          </p:nvCxnSpPr>
          <p:spPr bwMode="auto">
            <a:xfrm flipH="1">
              <a:off x="4386" y="3577"/>
              <a:ext cx="101" cy="21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7159" name="Rectangle 37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latin typeface="Arial" charset="0"/>
              </a:rPr>
              <a:t>Guaranteeing Acyclicity w/ Subclasses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Learning PRM-CH</a:t>
            </a:r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4900"/>
            <a:ext cx="8534400" cy="2476500"/>
          </a:xfrm>
        </p:spPr>
        <p:txBody>
          <a:bodyPr/>
          <a:lstStyle/>
          <a:p>
            <a:pPr eaLnBrk="1" hangingPunct="1"/>
            <a:r>
              <a:rPr lang="en-US" sz="3000">
                <a:latin typeface="Arial" charset="0"/>
              </a:rPr>
              <a:t>Scenario 1: Class hierarchy is provided </a:t>
            </a:r>
          </a:p>
          <a:p>
            <a:pPr eaLnBrk="1" hangingPunct="1"/>
            <a:endParaRPr lang="en-US" sz="3000">
              <a:latin typeface="Arial" charset="0"/>
            </a:endParaRPr>
          </a:p>
          <a:p>
            <a:pPr eaLnBrk="1" hangingPunct="1"/>
            <a:r>
              <a:rPr lang="en-US" sz="3000">
                <a:latin typeface="Arial" charset="0"/>
              </a:rPr>
              <a:t>New Operators</a:t>
            </a:r>
          </a:p>
          <a:p>
            <a:pPr lvl="1" eaLnBrk="1" hangingPunct="1"/>
            <a:r>
              <a:rPr lang="en-US" sz="2800">
                <a:latin typeface="Arial" charset="0"/>
              </a:rPr>
              <a:t>Specialize/Inherit</a:t>
            </a:r>
            <a:endParaRPr lang="en-US">
              <a:latin typeface="Arial" charset="0"/>
            </a:endParaRPr>
          </a:p>
        </p:txBody>
      </p:sp>
      <p:sp>
        <p:nvSpPr>
          <p:cNvPr id="309252" name="Text Box 4"/>
          <p:cNvSpPr txBox="1">
            <a:spLocks noChangeAspect="1" noChangeArrowheads="1"/>
          </p:cNvSpPr>
          <p:nvPr/>
        </p:nvSpPr>
        <p:spPr bwMode="auto">
          <a:xfrm>
            <a:off x="3983038" y="4276725"/>
            <a:ext cx="1528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Accepted</a:t>
            </a:r>
            <a:r>
              <a:rPr lang="en-US" sz="1600" i="1" baseline="-25000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309253" name="Text Box 5"/>
          <p:cNvSpPr txBox="1">
            <a:spLocks noChangeAspect="1" noChangeArrowheads="1"/>
          </p:cNvSpPr>
          <p:nvPr/>
        </p:nvSpPr>
        <p:spPr bwMode="auto">
          <a:xfrm>
            <a:off x="1447800" y="5038725"/>
            <a:ext cx="1643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FF0066"/>
                </a:solidFill>
                <a:latin typeface="Tahoma" pitchFamily="34" charset="0"/>
                <a:ea typeface="+mn-ea"/>
                <a:cs typeface="+mn-cs"/>
              </a:rPr>
              <a:t>Accepted</a:t>
            </a:r>
            <a:r>
              <a:rPr lang="en-US" sz="1600" i="1" baseline="-25000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Journal</a:t>
            </a:r>
          </a:p>
        </p:txBody>
      </p:sp>
      <p:sp>
        <p:nvSpPr>
          <p:cNvPr id="309254" name="Text Box 6"/>
          <p:cNvSpPr txBox="1">
            <a:spLocks noChangeAspect="1" noChangeArrowheads="1"/>
          </p:cNvSpPr>
          <p:nvPr/>
        </p:nvSpPr>
        <p:spPr bwMode="auto">
          <a:xfrm>
            <a:off x="3167063" y="5049838"/>
            <a:ext cx="191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FF0066"/>
                </a:solidFill>
                <a:latin typeface="Tahoma" pitchFamily="34" charset="0"/>
                <a:ea typeface="+mn-ea"/>
                <a:cs typeface="+mn-cs"/>
              </a:rPr>
              <a:t>Accepted</a:t>
            </a:r>
            <a:r>
              <a:rPr lang="en-US" sz="1600" i="1" baseline="-25000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Conference</a:t>
            </a:r>
          </a:p>
        </p:txBody>
      </p:sp>
      <p:sp>
        <p:nvSpPr>
          <p:cNvPr id="309255" name="Line 7"/>
          <p:cNvSpPr>
            <a:spLocks noChangeShapeType="1"/>
          </p:cNvSpPr>
          <p:nvPr/>
        </p:nvSpPr>
        <p:spPr bwMode="auto">
          <a:xfrm flipH="1">
            <a:off x="2706688" y="4573588"/>
            <a:ext cx="1306512" cy="511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4298950" y="4592638"/>
            <a:ext cx="20638" cy="511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4495800" y="4643438"/>
            <a:ext cx="912813" cy="455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9258" name="Text Box 10"/>
          <p:cNvSpPr txBox="1">
            <a:spLocks noChangeAspect="1" noChangeArrowheads="1"/>
          </p:cNvSpPr>
          <p:nvPr/>
        </p:nvSpPr>
        <p:spPr bwMode="auto">
          <a:xfrm>
            <a:off x="5105400" y="5049838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FF0066"/>
                </a:solidFill>
                <a:latin typeface="Tahoma" pitchFamily="34" charset="0"/>
                <a:ea typeface="+mn-ea"/>
                <a:cs typeface="+mn-cs"/>
              </a:rPr>
              <a:t>Accepted</a:t>
            </a:r>
            <a:r>
              <a:rPr lang="en-US" sz="1600" i="1" baseline="-25000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Workshop</a:t>
            </a:r>
          </a:p>
        </p:txBody>
      </p:sp>
      <p:sp>
        <p:nvSpPr>
          <p:cNvPr id="309259" name="AutoShape 11"/>
          <p:cNvSpPr>
            <a:spLocks noChangeArrowheads="1"/>
          </p:cNvSpPr>
          <p:nvPr/>
        </p:nvSpPr>
        <p:spPr bwMode="auto">
          <a:xfrm>
            <a:off x="4514850" y="3810000"/>
            <a:ext cx="538163" cy="476250"/>
          </a:xfrm>
          <a:prstGeom prst="wedgeRoundRectCallout">
            <a:avLst>
              <a:gd name="adj1" fmla="val -86875"/>
              <a:gd name="adj2" fmla="val 48667"/>
              <a:gd name="adj3" fmla="val 16667"/>
            </a:avLst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000" b="0" i="1">
              <a:solidFill>
                <a:srgbClr val="FFFFCC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09260" name="Group 12"/>
          <p:cNvGrpSpPr>
            <a:grpSpLocks/>
          </p:cNvGrpSpPr>
          <p:nvPr/>
        </p:nvGrpSpPr>
        <p:grpSpPr bwMode="auto">
          <a:xfrm>
            <a:off x="5029200" y="4343400"/>
            <a:ext cx="2286000" cy="1295400"/>
            <a:chOff x="3936" y="3408"/>
            <a:chExt cx="1440" cy="816"/>
          </a:xfrm>
        </p:grpSpPr>
        <p:sp>
          <p:nvSpPr>
            <p:cNvPr id="309261" name="Rectangle 13"/>
            <p:cNvSpPr>
              <a:spLocks noChangeArrowheads="1"/>
            </p:cNvSpPr>
            <p:nvPr/>
          </p:nvSpPr>
          <p:spPr bwMode="auto">
            <a:xfrm>
              <a:off x="3936" y="3888"/>
              <a:ext cx="14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78190" name="Group 14"/>
            <p:cNvGrpSpPr>
              <a:grpSpLocks/>
            </p:cNvGrpSpPr>
            <p:nvPr/>
          </p:nvGrpSpPr>
          <p:grpSpPr bwMode="auto">
            <a:xfrm>
              <a:off x="3984" y="3408"/>
              <a:ext cx="1171" cy="645"/>
              <a:chOff x="3222" y="2252"/>
              <a:chExt cx="1171" cy="645"/>
            </a:xfrm>
          </p:grpSpPr>
          <p:sp>
            <p:nvSpPr>
              <p:cNvPr id="30926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3222" y="2685"/>
                <a:ext cx="11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  <a:ea typeface="+mn-ea"/>
                    <a:cs typeface="+mn-cs"/>
                  </a:rPr>
                  <a:t>Accepted</a:t>
                </a:r>
                <a:r>
                  <a:rPr lang="en-US" sz="1600" i="1" baseline="-25000">
                    <a:solidFill>
                      <a:srgbClr val="990099"/>
                    </a:solidFill>
                    <a:latin typeface="Tahoma" pitchFamily="34" charset="0"/>
                    <a:ea typeface="+mn-ea"/>
                    <a:cs typeface="+mn-cs"/>
                  </a:rPr>
                  <a:t>Workshop</a:t>
                </a:r>
              </a:p>
            </p:txBody>
          </p:sp>
          <p:sp>
            <p:nvSpPr>
              <p:cNvPr id="309264" name="AutoShape 16"/>
              <p:cNvSpPr>
                <a:spLocks noChangeArrowheads="1"/>
              </p:cNvSpPr>
              <p:nvPr/>
            </p:nvSpPr>
            <p:spPr bwMode="auto">
              <a:xfrm>
                <a:off x="3758" y="2252"/>
                <a:ext cx="170" cy="398"/>
              </a:xfrm>
              <a:prstGeom prst="wedgeRoundRectCallout">
                <a:avLst>
                  <a:gd name="adj1" fmla="val -135296"/>
                  <a:gd name="adj2" fmla="val 27889"/>
                  <a:gd name="adj3" fmla="val 16667"/>
                </a:avLst>
              </a:prstGeom>
              <a:solidFill>
                <a:srgbClr val="FFCCCC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2000" b="0" i="1">
                  <a:solidFill>
                    <a:srgbClr val="FFFFCC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Learning Class Hierarchy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87425"/>
            <a:ext cx="8534400" cy="13081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Issue: partially observable data set</a:t>
            </a:r>
          </a:p>
          <a:p>
            <a:pPr eaLnBrk="1" hangingPunct="1"/>
            <a:r>
              <a:rPr lang="en-US">
                <a:latin typeface="Arial" charset="0"/>
              </a:rPr>
              <a:t>Construct decision tree for class defined over attributes </a:t>
            </a:r>
            <a:r>
              <a:rPr lang="en-US" i="1">
                <a:latin typeface="Arial" charset="0"/>
              </a:rPr>
              <a:t>observed in training set</a:t>
            </a: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grpSp>
        <p:nvGrpSpPr>
          <p:cNvPr id="311300" name="Group 4"/>
          <p:cNvGrpSpPr>
            <a:grpSpLocks/>
          </p:cNvGrpSpPr>
          <p:nvPr/>
        </p:nvGrpSpPr>
        <p:grpSpPr bwMode="auto">
          <a:xfrm>
            <a:off x="2133600" y="3844925"/>
            <a:ext cx="4860925" cy="1336675"/>
            <a:chOff x="1484" y="2304"/>
            <a:chExt cx="3062" cy="842"/>
          </a:xfrm>
        </p:grpSpPr>
        <p:sp>
          <p:nvSpPr>
            <p:cNvPr id="311301" name="Text Box 5"/>
            <p:cNvSpPr txBox="1">
              <a:spLocks noChangeAspect="1" noChangeArrowheads="1"/>
            </p:cNvSpPr>
            <p:nvPr/>
          </p:nvSpPr>
          <p:spPr bwMode="auto">
            <a:xfrm>
              <a:off x="2592" y="2304"/>
              <a:ext cx="8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Paper.Venue</a:t>
              </a:r>
            </a:p>
          </p:txBody>
        </p:sp>
        <p:sp>
          <p:nvSpPr>
            <p:cNvPr id="311302" name="Line 6"/>
            <p:cNvSpPr>
              <a:spLocks noChangeShapeType="1"/>
            </p:cNvSpPr>
            <p:nvPr/>
          </p:nvSpPr>
          <p:spPr bwMode="auto">
            <a:xfrm flipH="1">
              <a:off x="1902" y="2484"/>
              <a:ext cx="725" cy="37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03" name="Line 7"/>
            <p:cNvSpPr>
              <a:spLocks noChangeShapeType="1"/>
            </p:cNvSpPr>
            <p:nvPr/>
          </p:nvSpPr>
          <p:spPr bwMode="auto">
            <a:xfrm>
              <a:off x="3493" y="2499"/>
              <a:ext cx="757" cy="32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04" name="Line 8"/>
            <p:cNvSpPr>
              <a:spLocks noChangeShapeType="1"/>
            </p:cNvSpPr>
            <p:nvPr/>
          </p:nvSpPr>
          <p:spPr bwMode="auto">
            <a:xfrm flipH="1">
              <a:off x="3031" y="2524"/>
              <a:ext cx="1" cy="42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05" name="Text Box 9"/>
            <p:cNvSpPr txBox="1">
              <a:spLocks noChangeAspect="1" noChangeArrowheads="1"/>
            </p:cNvSpPr>
            <p:nvPr/>
          </p:nvSpPr>
          <p:spPr bwMode="auto">
            <a:xfrm>
              <a:off x="2734" y="2610"/>
              <a:ext cx="79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conference</a:t>
              </a:r>
            </a:p>
          </p:txBody>
        </p:sp>
        <p:sp>
          <p:nvSpPr>
            <p:cNvPr id="311306" name="Text Box 10"/>
            <p:cNvSpPr txBox="1">
              <a:spLocks noChangeAspect="1" noChangeArrowheads="1"/>
            </p:cNvSpPr>
            <p:nvPr/>
          </p:nvSpPr>
          <p:spPr bwMode="auto">
            <a:xfrm>
              <a:off x="3702" y="2509"/>
              <a:ext cx="72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workshop</a:t>
              </a:r>
            </a:p>
          </p:txBody>
        </p:sp>
        <p:sp>
          <p:nvSpPr>
            <p:cNvPr id="311307" name="Text Box 11"/>
            <p:cNvSpPr txBox="1">
              <a:spLocks noChangeAspect="1" noChangeArrowheads="1"/>
            </p:cNvSpPr>
            <p:nvPr/>
          </p:nvSpPr>
          <p:spPr bwMode="auto">
            <a:xfrm>
              <a:off x="1484" y="2860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class1</a:t>
              </a:r>
            </a:p>
          </p:txBody>
        </p:sp>
        <p:sp>
          <p:nvSpPr>
            <p:cNvPr id="311308" name="Text Box 12"/>
            <p:cNvSpPr txBox="1">
              <a:spLocks noChangeAspect="1" noChangeArrowheads="1"/>
            </p:cNvSpPr>
            <p:nvPr/>
          </p:nvSpPr>
          <p:spPr bwMode="auto">
            <a:xfrm>
              <a:off x="4039" y="2810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class3</a:t>
              </a:r>
            </a:p>
          </p:txBody>
        </p:sp>
        <p:sp>
          <p:nvSpPr>
            <p:cNvPr id="311309" name="Text Box 13"/>
            <p:cNvSpPr txBox="1">
              <a:spLocks noChangeAspect="1" noChangeArrowheads="1"/>
            </p:cNvSpPr>
            <p:nvPr/>
          </p:nvSpPr>
          <p:spPr bwMode="auto">
            <a:xfrm>
              <a:off x="1726" y="2466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journal </a:t>
              </a:r>
            </a:p>
          </p:txBody>
        </p:sp>
        <p:sp>
          <p:nvSpPr>
            <p:cNvPr id="311310" name="Text Box 14"/>
            <p:cNvSpPr txBox="1">
              <a:spLocks noChangeAspect="1" noChangeArrowheads="1"/>
            </p:cNvSpPr>
            <p:nvPr/>
          </p:nvSpPr>
          <p:spPr bwMode="auto">
            <a:xfrm>
              <a:off x="2749" y="2934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class2</a:t>
              </a:r>
            </a:p>
          </p:txBody>
        </p:sp>
      </p:grpSp>
      <p:grpSp>
        <p:nvGrpSpPr>
          <p:cNvPr id="311311" name="Group 15"/>
          <p:cNvGrpSpPr>
            <a:grpSpLocks/>
          </p:cNvGrpSpPr>
          <p:nvPr/>
        </p:nvGrpSpPr>
        <p:grpSpPr bwMode="auto">
          <a:xfrm>
            <a:off x="2646363" y="4876800"/>
            <a:ext cx="3983037" cy="1352550"/>
            <a:chOff x="1536" y="3468"/>
            <a:chExt cx="2509" cy="852"/>
          </a:xfrm>
        </p:grpSpPr>
        <p:sp>
          <p:nvSpPr>
            <p:cNvPr id="311312" name="Line 16"/>
            <p:cNvSpPr>
              <a:spLocks noChangeShapeType="1"/>
            </p:cNvSpPr>
            <p:nvPr/>
          </p:nvSpPr>
          <p:spPr bwMode="auto">
            <a:xfrm>
              <a:off x="3359" y="3673"/>
              <a:ext cx="427" cy="4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13" name="Text Box 17"/>
            <p:cNvSpPr txBox="1">
              <a:spLocks noChangeAspect="1" noChangeArrowheads="1"/>
            </p:cNvSpPr>
            <p:nvPr/>
          </p:nvSpPr>
          <p:spPr bwMode="auto">
            <a:xfrm>
              <a:off x="1536" y="4108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class4</a:t>
              </a:r>
            </a:p>
          </p:txBody>
        </p:sp>
        <p:sp>
          <p:nvSpPr>
            <p:cNvPr id="311314" name="Text Box 18"/>
            <p:cNvSpPr txBox="1">
              <a:spLocks noChangeAspect="1" noChangeArrowheads="1"/>
            </p:cNvSpPr>
            <p:nvPr/>
          </p:nvSpPr>
          <p:spPr bwMode="auto">
            <a:xfrm>
              <a:off x="1678" y="372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high</a:t>
              </a:r>
            </a:p>
          </p:txBody>
        </p:sp>
        <p:sp>
          <p:nvSpPr>
            <p:cNvPr id="311315" name="Line 19"/>
            <p:cNvSpPr>
              <a:spLocks noChangeShapeType="1"/>
            </p:cNvSpPr>
            <p:nvPr/>
          </p:nvSpPr>
          <p:spPr bwMode="auto">
            <a:xfrm flipH="1">
              <a:off x="1916" y="3664"/>
              <a:ext cx="402" cy="4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16" name="Text Box 20"/>
            <p:cNvSpPr txBox="1">
              <a:spLocks noChangeAspect="1" noChangeArrowheads="1"/>
            </p:cNvSpPr>
            <p:nvPr/>
          </p:nvSpPr>
          <p:spPr bwMode="auto">
            <a:xfrm>
              <a:off x="2160" y="3468"/>
              <a:ext cx="129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Paper.Author.Fame</a:t>
              </a:r>
            </a:p>
          </p:txBody>
        </p:sp>
        <p:sp>
          <p:nvSpPr>
            <p:cNvPr id="311317" name="Line 21"/>
            <p:cNvSpPr>
              <a:spLocks noChangeShapeType="1"/>
            </p:cNvSpPr>
            <p:nvPr/>
          </p:nvSpPr>
          <p:spPr bwMode="auto">
            <a:xfrm>
              <a:off x="2658" y="3675"/>
              <a:ext cx="3" cy="4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18" name="Text Box 22"/>
            <p:cNvSpPr txBox="1">
              <a:spLocks noChangeAspect="1" noChangeArrowheads="1"/>
            </p:cNvSpPr>
            <p:nvPr/>
          </p:nvSpPr>
          <p:spPr bwMode="auto">
            <a:xfrm>
              <a:off x="2429" y="4106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class5</a:t>
              </a:r>
            </a:p>
          </p:txBody>
        </p:sp>
        <p:sp>
          <p:nvSpPr>
            <p:cNvPr id="311319" name="Text Box 23"/>
            <p:cNvSpPr txBox="1">
              <a:spLocks noChangeAspect="1" noChangeArrowheads="1"/>
            </p:cNvSpPr>
            <p:nvPr/>
          </p:nvSpPr>
          <p:spPr bwMode="auto">
            <a:xfrm>
              <a:off x="2623" y="3732"/>
              <a:ext cx="6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medium</a:t>
              </a:r>
            </a:p>
          </p:txBody>
        </p:sp>
        <p:sp>
          <p:nvSpPr>
            <p:cNvPr id="311320" name="Text Box 24"/>
            <p:cNvSpPr txBox="1">
              <a:spLocks noChangeAspect="1" noChangeArrowheads="1"/>
            </p:cNvSpPr>
            <p:nvPr/>
          </p:nvSpPr>
          <p:spPr bwMode="auto">
            <a:xfrm>
              <a:off x="3538" y="4104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class6</a:t>
              </a:r>
            </a:p>
          </p:txBody>
        </p:sp>
        <p:sp>
          <p:nvSpPr>
            <p:cNvPr id="311321" name="Text Box 25"/>
            <p:cNvSpPr txBox="1">
              <a:spLocks noChangeAspect="1" noChangeArrowheads="1"/>
            </p:cNvSpPr>
            <p:nvPr/>
          </p:nvSpPr>
          <p:spPr bwMode="auto">
            <a:xfrm>
              <a:off x="3600" y="3724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low</a:t>
              </a:r>
            </a:p>
          </p:txBody>
        </p:sp>
      </p:grpSp>
      <p:sp>
        <p:nvSpPr>
          <p:cNvPr id="311322" name="Rectangle 26"/>
          <p:cNvSpPr>
            <a:spLocks noChangeArrowheads="1"/>
          </p:cNvSpPr>
          <p:nvPr/>
        </p:nvSpPr>
        <p:spPr bwMode="auto">
          <a:xfrm>
            <a:off x="609600" y="2309813"/>
            <a:ext cx="8534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50B0B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6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New operator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50B0B"/>
              </a:buClr>
              <a:buSzPct val="70000"/>
              <a:buFont typeface="Wingdings" pitchFamily="2" charset="2"/>
              <a:buChar char="¢"/>
              <a:defRPr/>
            </a:pPr>
            <a:endParaRPr lang="en-US" sz="2600" b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1323" name="Rectangle 27"/>
          <p:cNvSpPr>
            <a:spLocks noChangeArrowheads="1"/>
          </p:cNvSpPr>
          <p:nvPr/>
        </p:nvSpPr>
        <p:spPr bwMode="auto">
          <a:xfrm>
            <a:off x="604838" y="2759075"/>
            <a:ext cx="853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99CCCC"/>
              </a:buClr>
              <a:buSzPct val="75000"/>
              <a:buFont typeface="Wingdings" pitchFamily="2" charset="2"/>
              <a:buChar char="l"/>
              <a:defRPr/>
            </a:pPr>
            <a:r>
              <a:rPr lang="en-US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Split on class attribute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50B0B"/>
              </a:buClr>
              <a:buSzPct val="70000"/>
              <a:buFont typeface="Wingdings" pitchFamily="2" charset="2"/>
              <a:buChar char="¢"/>
              <a:defRPr/>
            </a:pPr>
            <a:endParaRPr lang="en-US" sz="2600" b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1324" name="Rectangle 28"/>
          <p:cNvSpPr>
            <a:spLocks noChangeArrowheads="1"/>
          </p:cNvSpPr>
          <p:nvPr/>
        </p:nvSpPr>
        <p:spPr bwMode="auto">
          <a:xfrm>
            <a:off x="600075" y="3173413"/>
            <a:ext cx="853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99CCCC"/>
              </a:buClr>
              <a:buSzPct val="75000"/>
              <a:buFont typeface="Wingdings" pitchFamily="2" charset="2"/>
              <a:buChar char="l"/>
              <a:defRPr/>
            </a:pPr>
            <a:r>
              <a:rPr lang="en-US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Related class attribute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50B0B"/>
              </a:buClr>
              <a:buSzPct val="70000"/>
              <a:buFont typeface="Wingdings" pitchFamily="2" charset="2"/>
              <a:buChar char="¢"/>
              <a:defRPr/>
            </a:pPr>
            <a:endParaRPr lang="en-US" sz="2600" b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utoUpdateAnimBg="0"/>
      <p:bldP spid="311322" grpId="0" build="p" autoUpdateAnimBg="0"/>
      <p:bldP spid="311323" grpId="0" build="p" autoUpdateAnimBg="0"/>
      <p:bldP spid="31132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7988"/>
            <a:ext cx="7010400" cy="3540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Relational Schema</a:t>
            </a:r>
          </a:p>
        </p:txBody>
      </p:sp>
      <p:sp>
        <p:nvSpPr>
          <p:cNvPr id="115715" name="Rectangle 3"/>
          <p:cNvSpPr>
            <a:spLocks noChangeAspect="1" noChangeArrowheads="1"/>
          </p:cNvSpPr>
          <p:nvPr/>
        </p:nvSpPr>
        <p:spPr bwMode="auto">
          <a:xfrm>
            <a:off x="811213" y="1371600"/>
            <a:ext cx="2008187" cy="12954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5716" name="Text Box 4"/>
          <p:cNvSpPr txBox="1">
            <a:spLocks noChangeAspect="1" noChangeArrowheads="1"/>
          </p:cNvSpPr>
          <p:nvPr/>
        </p:nvSpPr>
        <p:spPr bwMode="auto">
          <a:xfrm>
            <a:off x="871538" y="1446213"/>
            <a:ext cx="1768475" cy="627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15717" name="Text Box 5"/>
          <p:cNvSpPr txBox="1">
            <a:spLocks noChangeAspect="1" noChangeArrowheads="1"/>
          </p:cNvSpPr>
          <p:nvPr/>
        </p:nvSpPr>
        <p:spPr bwMode="auto">
          <a:xfrm>
            <a:off x="889000" y="1841500"/>
            <a:ext cx="15049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Good Writer</a:t>
            </a:r>
          </a:p>
        </p:txBody>
      </p:sp>
      <p:sp>
        <p:nvSpPr>
          <p:cNvPr id="115718" name="Text Box 6"/>
          <p:cNvSpPr txBox="1">
            <a:spLocks noChangeAspect="1" noChangeArrowheads="1"/>
          </p:cNvSpPr>
          <p:nvPr/>
        </p:nvSpPr>
        <p:spPr bwMode="auto">
          <a:xfrm>
            <a:off x="1225550" y="428148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Author of</a:t>
            </a:r>
          </a:p>
        </p:txBody>
      </p:sp>
      <p:cxnSp>
        <p:nvCxnSpPr>
          <p:cNvPr id="115719" name="AutoShape 7"/>
          <p:cNvCxnSpPr>
            <a:cxnSpLocks noChangeAspect="1" noChangeShapeType="1"/>
            <a:stCxn id="115733" idx="1"/>
            <a:endCxn id="115729" idx="3"/>
          </p:cNvCxnSpPr>
          <p:nvPr/>
        </p:nvCxnSpPr>
        <p:spPr bwMode="auto">
          <a:xfrm rot="10800000">
            <a:off x="5676900" y="3810000"/>
            <a:ext cx="1093788" cy="1588"/>
          </a:xfrm>
          <a:prstGeom prst="bentConnector3">
            <a:avLst>
              <a:gd name="adj1" fmla="val 50796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720" name="AutoShape 8"/>
          <p:cNvCxnSpPr>
            <a:cxnSpLocks noChangeAspect="1" noChangeShapeType="1"/>
            <a:stCxn id="115733" idx="0"/>
            <a:endCxn id="115726" idx="2"/>
          </p:cNvCxnSpPr>
          <p:nvPr/>
        </p:nvCxnSpPr>
        <p:spPr bwMode="auto">
          <a:xfrm rot="-5400000">
            <a:off x="6868319" y="3232944"/>
            <a:ext cx="631825" cy="33337"/>
          </a:xfrm>
          <a:prstGeom prst="bentConnector3">
            <a:avLst>
              <a:gd name="adj1" fmla="val 51509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721" name="AutoShape 9"/>
          <p:cNvSpPr>
            <a:spLocks noChangeAspect="1" noChangeArrowheads="1"/>
          </p:cNvSpPr>
          <p:nvPr/>
        </p:nvSpPr>
        <p:spPr bwMode="auto">
          <a:xfrm>
            <a:off x="1457325" y="3586163"/>
            <a:ext cx="752475" cy="452437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cxnSp>
        <p:nvCxnSpPr>
          <p:cNvPr id="115722" name="AutoShape 10"/>
          <p:cNvCxnSpPr>
            <a:cxnSpLocks noChangeAspect="1" noChangeShapeType="1"/>
            <a:stCxn id="115721" idx="0"/>
            <a:endCxn id="115715" idx="2"/>
          </p:cNvCxnSpPr>
          <p:nvPr/>
        </p:nvCxnSpPr>
        <p:spPr bwMode="auto">
          <a:xfrm rot="5400000" flipH="1">
            <a:off x="1393825" y="3127375"/>
            <a:ext cx="862013" cy="17463"/>
          </a:xfrm>
          <a:prstGeom prst="bentConnector3">
            <a:avLst>
              <a:gd name="adj1" fmla="val 51014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723" name="Text Box 11"/>
          <p:cNvSpPr txBox="1">
            <a:spLocks noChangeAspect="1" noChangeArrowheads="1"/>
          </p:cNvSpPr>
          <p:nvPr/>
        </p:nvSpPr>
        <p:spPr bwMode="auto">
          <a:xfrm>
            <a:off x="6477000" y="4038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Has Review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304800" y="5029200"/>
            <a:ext cx="85344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¢"/>
            </a:pPr>
            <a:r>
              <a:rPr lang="en-US" sz="2600">
                <a:solidFill>
                  <a:schemeClr val="tx2"/>
                </a:solidFill>
              </a:rPr>
              <a:t>Describes the types of objects and relations in the database</a:t>
            </a:r>
          </a:p>
        </p:txBody>
      </p:sp>
      <p:cxnSp>
        <p:nvCxnSpPr>
          <p:cNvPr id="115725" name="AutoShape 13"/>
          <p:cNvCxnSpPr>
            <a:cxnSpLocks noChangeAspect="1" noChangeShapeType="1"/>
            <a:stCxn id="115729" idx="1"/>
            <a:endCxn id="115721" idx="3"/>
          </p:cNvCxnSpPr>
          <p:nvPr/>
        </p:nvCxnSpPr>
        <p:spPr bwMode="auto">
          <a:xfrm rot="10800000" flipV="1">
            <a:off x="2228850" y="3810000"/>
            <a:ext cx="1233488" cy="3175"/>
          </a:xfrm>
          <a:prstGeom prst="bentConnector3">
            <a:avLst>
              <a:gd name="adj1" fmla="val 4916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726" name="Rectangle 14"/>
          <p:cNvSpPr>
            <a:spLocks noChangeAspect="1" noChangeArrowheads="1"/>
          </p:cNvSpPr>
          <p:nvPr/>
        </p:nvSpPr>
        <p:spPr bwMode="auto">
          <a:xfrm>
            <a:off x="6248400" y="1371600"/>
            <a:ext cx="1905000" cy="15240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5727" name="Text Box 15"/>
          <p:cNvSpPr txBox="1">
            <a:spLocks noChangeAspect="1" noChangeArrowheads="1"/>
          </p:cNvSpPr>
          <p:nvPr/>
        </p:nvSpPr>
        <p:spPr bwMode="auto">
          <a:xfrm>
            <a:off x="6324600" y="1447800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324600" y="2743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15729" name="Rectangle 17"/>
          <p:cNvSpPr>
            <a:spLocks noChangeAspect="1" noChangeArrowheads="1"/>
          </p:cNvSpPr>
          <p:nvPr/>
        </p:nvSpPr>
        <p:spPr bwMode="auto">
          <a:xfrm>
            <a:off x="3500438" y="3124200"/>
            <a:ext cx="2138362" cy="1371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15730" name="Text Box 18"/>
          <p:cNvSpPr txBox="1">
            <a:spLocks noChangeAspect="1" noChangeArrowheads="1"/>
          </p:cNvSpPr>
          <p:nvPr/>
        </p:nvSpPr>
        <p:spPr bwMode="auto">
          <a:xfrm>
            <a:off x="3570288" y="3178175"/>
            <a:ext cx="17494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15731" name="Text Box 19"/>
          <p:cNvSpPr txBox="1">
            <a:spLocks noChangeAspect="1" noChangeArrowheads="1"/>
          </p:cNvSpPr>
          <p:nvPr/>
        </p:nvSpPr>
        <p:spPr bwMode="auto">
          <a:xfrm>
            <a:off x="3576638" y="3581400"/>
            <a:ext cx="9588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Quality</a:t>
            </a:r>
          </a:p>
        </p:txBody>
      </p:sp>
      <p:sp>
        <p:nvSpPr>
          <p:cNvPr id="115732" name="Text Box 20"/>
          <p:cNvSpPr txBox="1">
            <a:spLocks noChangeAspect="1" noChangeArrowheads="1"/>
          </p:cNvSpPr>
          <p:nvPr/>
        </p:nvSpPr>
        <p:spPr bwMode="auto">
          <a:xfrm>
            <a:off x="3576638" y="3962400"/>
            <a:ext cx="12128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Accepted</a:t>
            </a:r>
          </a:p>
        </p:txBody>
      </p:sp>
      <p:sp>
        <p:nvSpPr>
          <p:cNvPr id="115733" name="AutoShape 21"/>
          <p:cNvSpPr>
            <a:spLocks noChangeAspect="1" noChangeArrowheads="1"/>
          </p:cNvSpPr>
          <p:nvPr/>
        </p:nvSpPr>
        <p:spPr bwMode="auto">
          <a:xfrm>
            <a:off x="6789738" y="3584575"/>
            <a:ext cx="754062" cy="45402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6324600" y="185737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Mood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6324600" y="23622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Length</a:t>
            </a:r>
          </a:p>
        </p:txBody>
      </p:sp>
      <p:sp>
        <p:nvSpPr>
          <p:cNvPr id="115736" name="Text Box 24"/>
          <p:cNvSpPr txBox="1">
            <a:spLocks noChangeAspect="1" noChangeArrowheads="1"/>
          </p:cNvSpPr>
          <p:nvPr/>
        </p:nvSpPr>
        <p:spPr bwMode="auto">
          <a:xfrm>
            <a:off x="887413" y="2224088"/>
            <a:ext cx="8318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Smart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PRM-CH Summary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962025"/>
            <a:ext cx="8839200" cy="5562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PRMs with class hierarchies are a natural extension of PRMs: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Specialization/Inheritance of CPDs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Allows new dependency structures</a:t>
            </a:r>
            <a:endParaRPr lang="en-US" sz="280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  <a:spcAft>
                <a:spcPct val="50000"/>
              </a:spcAft>
            </a:pPr>
            <a:r>
              <a:rPr lang="en-US" sz="3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Provide bridge from class-based to instance-based models </a:t>
            </a:r>
          </a:p>
          <a:p>
            <a:r>
              <a:rPr lang="en-US" sz="3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Learning techniques proposed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Need efficient heuristics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Empirical validation on real-world domains</a:t>
            </a:r>
            <a:endParaRPr lang="en-US" sz="280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320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can represent distribution over attributes from multiple tables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can capture link uncertainty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allow inferences about individuals while taking into account relational structure (they do not make inappropriate independence assumptions)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Selected Publications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9788"/>
            <a:ext cx="8534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Learning Probabilistic Models of Link Structure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,  L. Getoor, N. Friedman, D. Koller and B. Taskar, JMLR 2002.</a:t>
            </a:r>
          </a:p>
          <a:p>
            <a:pPr>
              <a:lnSpc>
                <a:spcPct val="80000"/>
              </a:lnSpc>
            </a:pP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Probabilistic Models of Text and Link Structure for Hypertext Classification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,  L. Getoor, E. Segal, B. Taskar and D. Koller, IJCAI WS 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Text Learning: Beyond Classification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, 2001.</a:t>
            </a:r>
          </a:p>
          <a:p>
            <a:pPr>
              <a:lnSpc>
                <a:spcPct val="80000"/>
              </a:lnSpc>
            </a:pP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Selectivity Estimation using Probabilistic Models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,  L. Getoor, B. Taskar and D. Koller, SIGMOD-01.</a:t>
            </a:r>
          </a:p>
          <a:p>
            <a:pPr>
              <a:lnSpc>
                <a:spcPct val="80000"/>
              </a:lnSpc>
            </a:pP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Learning Probabilistic Relational Models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, L. Getoor, N. Friedman, D. Koller, and A. Pfeffer, chapter in Relation Data Mining, eds. S. Dzeroski and N. Lavrac, 2001</a:t>
            </a: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see also N. Friedman, L. Getoor, D. Koller, and A. Pfeffer, IJCAI-99.</a:t>
            </a:r>
          </a:p>
          <a:p>
            <a:pPr>
              <a:lnSpc>
                <a:spcPct val="80000"/>
              </a:lnSpc>
            </a:pP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Learning Probabilistic Models of Relational Structure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, L. Getoor, N. Friedman, D. Koller, and B. Taskar, ICML-01.</a:t>
            </a: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From Instances to Classes in Probabilistic Relational Models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, L. Getoor, D. Koller and N. Friedman, ICML Workshop on Attribute-Value and Relational Learning: Crossing the Boundaries, 2000. 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Notes from AAAI Workshop on Learning Statistical Models from Relational Data, eds. L.Getoor and D. Jensen, 2000.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Notes from IJCAI Workshop on Learning Statistical Models from Relational Data, eds. L.Getoor and D. Jensen, 2003.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350963" y="6210300"/>
            <a:ext cx="5834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solidFill>
                  <a:schemeClr val="accent1"/>
                </a:solidFill>
              </a:rPr>
              <a:t>See http://www.cs.umd.edu/~getoor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7988"/>
            <a:ext cx="7010400" cy="3540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Probabilistic Relational Model</a:t>
            </a:r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0" name="Rectangle 4"/>
          <p:cNvSpPr>
            <a:spLocks noChangeAspect="1" noChangeArrowheads="1"/>
          </p:cNvSpPr>
          <p:nvPr/>
        </p:nvSpPr>
        <p:spPr bwMode="auto">
          <a:xfrm>
            <a:off x="3352800" y="36576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16741" name="Rectangle 5"/>
          <p:cNvSpPr>
            <a:spLocks noChangeAspect="1" noChangeArrowheads="1"/>
          </p:cNvSpPr>
          <p:nvPr/>
        </p:nvSpPr>
        <p:spPr bwMode="auto">
          <a:xfrm>
            <a:off x="5715000" y="1219200"/>
            <a:ext cx="2895600" cy="19812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6973888" y="2576513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7205663" y="26289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Length</a:t>
            </a:r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6096000" y="1814513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369050" y="18811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Mood</a:t>
            </a:r>
          </a:p>
        </p:txBody>
      </p:sp>
      <p:sp>
        <p:nvSpPr>
          <p:cNvPr id="116746" name="Rectangle 10"/>
          <p:cNvSpPr>
            <a:spLocks noChangeAspect="1" noChangeArrowheads="1"/>
          </p:cNvSpPr>
          <p:nvPr/>
        </p:nvSpPr>
        <p:spPr bwMode="auto">
          <a:xfrm>
            <a:off x="609600" y="1371600"/>
            <a:ext cx="29718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6747" name="Text Box 11"/>
          <p:cNvSpPr txBox="1">
            <a:spLocks noChangeAspect="1" noChangeArrowheads="1"/>
          </p:cNvSpPr>
          <p:nvPr/>
        </p:nvSpPr>
        <p:spPr bwMode="auto">
          <a:xfrm>
            <a:off x="673100" y="14319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762000" y="2438400"/>
            <a:ext cx="18288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49" name="Text Box 13"/>
          <p:cNvSpPr txBox="1">
            <a:spLocks noChangeAspect="1" noChangeArrowheads="1"/>
          </p:cNvSpPr>
          <p:nvPr/>
        </p:nvSpPr>
        <p:spPr bwMode="auto">
          <a:xfrm>
            <a:off x="990600" y="25146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Good Writer</a:t>
            </a:r>
          </a:p>
        </p:txBody>
      </p:sp>
      <p:cxnSp>
        <p:nvCxnSpPr>
          <p:cNvPr id="116750" name="AutoShape 14"/>
          <p:cNvCxnSpPr>
            <a:cxnSpLocks noChangeAspect="1" noChangeShapeType="1"/>
            <a:stCxn id="116740" idx="3"/>
            <a:endCxn id="116741" idx="2"/>
          </p:cNvCxnSpPr>
          <p:nvPr/>
        </p:nvCxnSpPr>
        <p:spPr bwMode="auto">
          <a:xfrm flipV="1">
            <a:off x="6057900" y="3238500"/>
            <a:ext cx="1104900" cy="14859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751" name="AutoShape 15"/>
          <p:cNvCxnSpPr>
            <a:cxnSpLocks noChangeAspect="1" noChangeShapeType="1"/>
            <a:stCxn id="116746" idx="2"/>
            <a:endCxn id="116740" idx="1"/>
          </p:cNvCxnSpPr>
          <p:nvPr/>
        </p:nvCxnSpPr>
        <p:spPr bwMode="auto">
          <a:xfrm rot="16200000" flipH="1">
            <a:off x="1885950" y="3295650"/>
            <a:ext cx="1638300" cy="12192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6752" name="Text Box 16"/>
          <p:cNvSpPr txBox="1">
            <a:spLocks noChangeAspect="1" noChangeArrowheads="1"/>
          </p:cNvSpPr>
          <p:nvPr/>
        </p:nvSpPr>
        <p:spPr bwMode="auto">
          <a:xfrm>
            <a:off x="4073525" y="365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16753" name="Oval 17"/>
          <p:cNvSpPr>
            <a:spLocks noChangeArrowheads="1"/>
          </p:cNvSpPr>
          <p:nvPr/>
        </p:nvSpPr>
        <p:spPr bwMode="auto">
          <a:xfrm>
            <a:off x="3476625" y="4343400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54" name="Text Box 18"/>
          <p:cNvSpPr txBox="1">
            <a:spLocks noChangeAspect="1" noChangeArrowheads="1"/>
          </p:cNvSpPr>
          <p:nvPr/>
        </p:nvSpPr>
        <p:spPr bwMode="auto">
          <a:xfrm>
            <a:off x="3632200" y="439578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Quality</a:t>
            </a:r>
          </a:p>
        </p:txBody>
      </p:sp>
      <p:sp>
        <p:nvSpPr>
          <p:cNvPr id="116755" name="Oval 19"/>
          <p:cNvSpPr>
            <a:spLocks noChangeArrowheads="1"/>
          </p:cNvSpPr>
          <p:nvPr/>
        </p:nvSpPr>
        <p:spPr bwMode="auto">
          <a:xfrm>
            <a:off x="4208463" y="5105400"/>
            <a:ext cx="1506537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56" name="Text Box 20"/>
          <p:cNvSpPr txBox="1">
            <a:spLocks noChangeAspect="1" noChangeArrowheads="1"/>
          </p:cNvSpPr>
          <p:nvPr/>
        </p:nvSpPr>
        <p:spPr bwMode="auto">
          <a:xfrm>
            <a:off x="4356100" y="51514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Accepted</a:t>
            </a:r>
          </a:p>
        </p:txBody>
      </p:sp>
      <p:sp>
        <p:nvSpPr>
          <p:cNvPr id="116757" name="Text Box 21"/>
          <p:cNvSpPr txBox="1">
            <a:spLocks noChangeAspect="1" noChangeArrowheads="1"/>
          </p:cNvSpPr>
          <p:nvPr/>
        </p:nvSpPr>
        <p:spPr bwMode="auto">
          <a:xfrm>
            <a:off x="5791200" y="129540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1917700" y="1481138"/>
            <a:ext cx="3505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6759" name="AutoShape 23"/>
          <p:cNvCxnSpPr>
            <a:cxnSpLocks noChangeShapeType="1"/>
            <a:stCxn id="116748" idx="4"/>
            <a:endCxn id="116753" idx="1"/>
          </p:cNvCxnSpPr>
          <p:nvPr/>
        </p:nvCxnSpPr>
        <p:spPr bwMode="auto">
          <a:xfrm>
            <a:off x="1676400" y="2909888"/>
            <a:ext cx="1982788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6760" name="Oval 24"/>
          <p:cNvSpPr>
            <a:spLocks noChangeArrowheads="1"/>
          </p:cNvSpPr>
          <p:nvPr/>
        </p:nvSpPr>
        <p:spPr bwMode="auto">
          <a:xfrm>
            <a:off x="2057400" y="1676400"/>
            <a:ext cx="11430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16761" name="AutoShape 25"/>
          <p:cNvCxnSpPr>
            <a:cxnSpLocks noChangeShapeType="1"/>
            <a:stCxn id="116760" idx="5"/>
            <a:endCxn id="116753" idx="0"/>
          </p:cNvCxnSpPr>
          <p:nvPr/>
        </p:nvCxnSpPr>
        <p:spPr bwMode="auto">
          <a:xfrm>
            <a:off x="3033713" y="2079625"/>
            <a:ext cx="1066800" cy="2263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6762" name="Text Box 26"/>
          <p:cNvSpPr txBox="1">
            <a:spLocks noChangeAspect="1" noChangeArrowheads="1"/>
          </p:cNvSpPr>
          <p:nvPr/>
        </p:nvSpPr>
        <p:spPr bwMode="auto">
          <a:xfrm>
            <a:off x="2212975" y="17383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Smart</a:t>
            </a:r>
          </a:p>
        </p:txBody>
      </p:sp>
      <p:cxnSp>
        <p:nvCxnSpPr>
          <p:cNvPr id="116763" name="AutoShape 27"/>
          <p:cNvCxnSpPr>
            <a:cxnSpLocks noChangeShapeType="1"/>
            <a:stCxn id="116744" idx="3"/>
            <a:endCxn id="116755" idx="7"/>
          </p:cNvCxnSpPr>
          <p:nvPr/>
        </p:nvCxnSpPr>
        <p:spPr bwMode="auto">
          <a:xfrm flipH="1">
            <a:off x="5494338" y="2217738"/>
            <a:ext cx="790575" cy="2954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764" name="AutoShape 28"/>
          <p:cNvCxnSpPr>
            <a:cxnSpLocks noChangeShapeType="1"/>
            <a:stCxn id="116744" idx="5"/>
            <a:endCxn id="116742" idx="0"/>
          </p:cNvCxnSpPr>
          <p:nvPr/>
        </p:nvCxnSpPr>
        <p:spPr bwMode="auto">
          <a:xfrm>
            <a:off x="7202488" y="2217738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765" name="AutoShape 29"/>
          <p:cNvCxnSpPr>
            <a:cxnSpLocks noChangeShapeType="1"/>
            <a:stCxn id="116753" idx="4"/>
            <a:endCxn id="116755" idx="1"/>
          </p:cNvCxnSpPr>
          <p:nvPr/>
        </p:nvCxnSpPr>
        <p:spPr bwMode="auto">
          <a:xfrm>
            <a:off x="4100513" y="4814888"/>
            <a:ext cx="328612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7988"/>
            <a:ext cx="7010400" cy="3540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Probabilistic Relational Model</a:t>
            </a:r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4" name="Rectangle 4"/>
          <p:cNvSpPr>
            <a:spLocks noChangeAspect="1" noChangeArrowheads="1"/>
          </p:cNvSpPr>
          <p:nvPr/>
        </p:nvSpPr>
        <p:spPr bwMode="auto">
          <a:xfrm>
            <a:off x="3352800" y="36576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17765" name="Rectangle 5"/>
          <p:cNvSpPr>
            <a:spLocks noChangeAspect="1" noChangeArrowheads="1"/>
          </p:cNvSpPr>
          <p:nvPr/>
        </p:nvSpPr>
        <p:spPr bwMode="auto">
          <a:xfrm>
            <a:off x="5715000" y="1219200"/>
            <a:ext cx="2895600" cy="19812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6973888" y="2576513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205663" y="26289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Length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6096000" y="1814513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369050" y="18811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Mood</a:t>
            </a:r>
          </a:p>
        </p:txBody>
      </p:sp>
      <p:sp>
        <p:nvSpPr>
          <p:cNvPr id="117770" name="Rectangle 10"/>
          <p:cNvSpPr>
            <a:spLocks noChangeAspect="1" noChangeArrowheads="1"/>
          </p:cNvSpPr>
          <p:nvPr/>
        </p:nvSpPr>
        <p:spPr bwMode="auto">
          <a:xfrm>
            <a:off x="609600" y="1371600"/>
            <a:ext cx="29718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7771" name="Text Box 11"/>
          <p:cNvSpPr txBox="1">
            <a:spLocks noChangeAspect="1" noChangeArrowheads="1"/>
          </p:cNvSpPr>
          <p:nvPr/>
        </p:nvSpPr>
        <p:spPr bwMode="auto">
          <a:xfrm>
            <a:off x="673100" y="14319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762000" y="2438400"/>
            <a:ext cx="18288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73" name="Text Box 13"/>
          <p:cNvSpPr txBox="1">
            <a:spLocks noChangeAspect="1" noChangeArrowheads="1"/>
          </p:cNvSpPr>
          <p:nvPr/>
        </p:nvSpPr>
        <p:spPr bwMode="auto">
          <a:xfrm>
            <a:off x="990600" y="25146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Good Writer</a:t>
            </a:r>
          </a:p>
        </p:txBody>
      </p:sp>
      <p:cxnSp>
        <p:nvCxnSpPr>
          <p:cNvPr id="117774" name="AutoShape 14"/>
          <p:cNvCxnSpPr>
            <a:cxnSpLocks noChangeAspect="1" noChangeShapeType="1"/>
            <a:stCxn id="117764" idx="3"/>
            <a:endCxn id="117765" idx="2"/>
          </p:cNvCxnSpPr>
          <p:nvPr/>
        </p:nvCxnSpPr>
        <p:spPr bwMode="auto">
          <a:xfrm flipV="1">
            <a:off x="6057900" y="3238500"/>
            <a:ext cx="1104900" cy="14859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775" name="AutoShape 15"/>
          <p:cNvCxnSpPr>
            <a:cxnSpLocks noChangeAspect="1" noChangeShapeType="1"/>
            <a:stCxn id="117770" idx="2"/>
            <a:endCxn id="117764" idx="1"/>
          </p:cNvCxnSpPr>
          <p:nvPr/>
        </p:nvCxnSpPr>
        <p:spPr bwMode="auto">
          <a:xfrm rot="16200000" flipH="1">
            <a:off x="1885950" y="3295650"/>
            <a:ext cx="1638300" cy="12192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7776" name="Text Box 16"/>
          <p:cNvSpPr txBox="1">
            <a:spLocks noChangeAspect="1" noChangeArrowheads="1"/>
          </p:cNvSpPr>
          <p:nvPr/>
        </p:nvSpPr>
        <p:spPr bwMode="auto">
          <a:xfrm>
            <a:off x="4073525" y="365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3476625" y="4343400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78" name="Text Box 18"/>
          <p:cNvSpPr txBox="1">
            <a:spLocks noChangeAspect="1" noChangeArrowheads="1"/>
          </p:cNvSpPr>
          <p:nvPr/>
        </p:nvSpPr>
        <p:spPr bwMode="auto">
          <a:xfrm>
            <a:off x="3632200" y="439578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Quality</a:t>
            </a:r>
          </a:p>
        </p:txBody>
      </p:sp>
      <p:sp>
        <p:nvSpPr>
          <p:cNvPr id="117779" name="Oval 19"/>
          <p:cNvSpPr>
            <a:spLocks noChangeArrowheads="1"/>
          </p:cNvSpPr>
          <p:nvPr/>
        </p:nvSpPr>
        <p:spPr bwMode="auto">
          <a:xfrm>
            <a:off x="4208463" y="5105400"/>
            <a:ext cx="1506537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80" name="Text Box 20"/>
          <p:cNvSpPr txBox="1">
            <a:spLocks noChangeAspect="1" noChangeArrowheads="1"/>
          </p:cNvSpPr>
          <p:nvPr/>
        </p:nvSpPr>
        <p:spPr bwMode="auto">
          <a:xfrm>
            <a:off x="4356100" y="51514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Accepted</a:t>
            </a:r>
          </a:p>
        </p:txBody>
      </p:sp>
      <p:sp>
        <p:nvSpPr>
          <p:cNvPr id="117781" name="Text Box 21"/>
          <p:cNvSpPr txBox="1">
            <a:spLocks noChangeAspect="1" noChangeArrowheads="1"/>
          </p:cNvSpPr>
          <p:nvPr/>
        </p:nvSpPr>
        <p:spPr bwMode="auto">
          <a:xfrm>
            <a:off x="5791200" y="129540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1917700" y="1481138"/>
            <a:ext cx="3505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7783" name="AutoShape 23"/>
          <p:cNvCxnSpPr>
            <a:cxnSpLocks noChangeShapeType="1"/>
            <a:stCxn id="117772" idx="4"/>
            <a:endCxn id="117777" idx="1"/>
          </p:cNvCxnSpPr>
          <p:nvPr/>
        </p:nvCxnSpPr>
        <p:spPr bwMode="auto">
          <a:xfrm>
            <a:off x="1676400" y="2909888"/>
            <a:ext cx="1982788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7784" name="Oval 24"/>
          <p:cNvSpPr>
            <a:spLocks noChangeArrowheads="1"/>
          </p:cNvSpPr>
          <p:nvPr/>
        </p:nvSpPr>
        <p:spPr bwMode="auto">
          <a:xfrm>
            <a:off x="2057400" y="1676400"/>
            <a:ext cx="11430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17785" name="AutoShape 25"/>
          <p:cNvCxnSpPr>
            <a:cxnSpLocks noChangeShapeType="1"/>
            <a:stCxn id="117784" idx="5"/>
            <a:endCxn id="117777" idx="0"/>
          </p:cNvCxnSpPr>
          <p:nvPr/>
        </p:nvCxnSpPr>
        <p:spPr bwMode="auto">
          <a:xfrm>
            <a:off x="3033713" y="2079625"/>
            <a:ext cx="1066800" cy="2263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7786" name="Text Box 26"/>
          <p:cNvSpPr txBox="1">
            <a:spLocks noChangeAspect="1" noChangeArrowheads="1"/>
          </p:cNvSpPr>
          <p:nvPr/>
        </p:nvSpPr>
        <p:spPr bwMode="auto">
          <a:xfrm>
            <a:off x="2212975" y="17383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Smart</a:t>
            </a:r>
          </a:p>
        </p:txBody>
      </p:sp>
      <p:cxnSp>
        <p:nvCxnSpPr>
          <p:cNvPr id="117787" name="AutoShape 27"/>
          <p:cNvCxnSpPr>
            <a:cxnSpLocks noChangeShapeType="1"/>
            <a:stCxn id="117768" idx="3"/>
            <a:endCxn id="117779" idx="7"/>
          </p:cNvCxnSpPr>
          <p:nvPr/>
        </p:nvCxnSpPr>
        <p:spPr bwMode="auto">
          <a:xfrm flipH="1">
            <a:off x="5494338" y="2217738"/>
            <a:ext cx="790575" cy="2954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788" name="AutoShape 28"/>
          <p:cNvCxnSpPr>
            <a:cxnSpLocks noChangeShapeType="1"/>
            <a:stCxn id="117768" idx="5"/>
            <a:endCxn id="117766" idx="0"/>
          </p:cNvCxnSpPr>
          <p:nvPr/>
        </p:nvCxnSpPr>
        <p:spPr bwMode="auto">
          <a:xfrm>
            <a:off x="7202488" y="2217738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789" name="AutoShape 29"/>
          <p:cNvCxnSpPr>
            <a:cxnSpLocks noChangeShapeType="1"/>
            <a:stCxn id="117777" idx="4"/>
            <a:endCxn id="117779" idx="1"/>
          </p:cNvCxnSpPr>
          <p:nvPr/>
        </p:nvCxnSpPr>
        <p:spPr bwMode="auto">
          <a:xfrm>
            <a:off x="4100513" y="4814888"/>
            <a:ext cx="328612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7790" name="Group 30"/>
          <p:cNvGrpSpPr>
            <a:grpSpLocks/>
          </p:cNvGrpSpPr>
          <p:nvPr/>
        </p:nvGrpSpPr>
        <p:grpSpPr bwMode="auto">
          <a:xfrm>
            <a:off x="49213" y="4114800"/>
            <a:ext cx="3684587" cy="1868488"/>
            <a:chOff x="1183" y="2771"/>
            <a:chExt cx="2321" cy="1177"/>
          </a:xfrm>
        </p:grpSpPr>
        <p:sp>
          <p:nvSpPr>
            <p:cNvPr id="117792" name="AutoShape 31"/>
            <p:cNvSpPr>
              <a:spLocks noChangeArrowheads="1"/>
            </p:cNvSpPr>
            <p:nvPr/>
          </p:nvSpPr>
          <p:spPr bwMode="auto">
            <a:xfrm>
              <a:off x="1183" y="2771"/>
              <a:ext cx="2321" cy="1177"/>
            </a:xfrm>
            <a:prstGeom prst="wedgeRoundRectCallout">
              <a:avLst>
                <a:gd name="adj1" fmla="val 65250"/>
                <a:gd name="adj2" fmla="val 18310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 i="1">
                <a:latin typeface="Tahoma" charset="0"/>
              </a:endParaRPr>
            </a:p>
          </p:txBody>
        </p:sp>
        <p:sp>
          <p:nvSpPr>
            <p:cNvPr id="117793" name="Rectangle 34"/>
            <p:cNvSpPr>
              <a:spLocks noChangeArrowheads="1"/>
            </p:cNvSpPr>
            <p:nvPr/>
          </p:nvSpPr>
          <p:spPr bwMode="auto">
            <a:xfrm>
              <a:off x="3350" y="3196"/>
              <a:ext cx="29" cy="36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17794" name="Rectangle 35"/>
            <p:cNvSpPr>
              <a:spLocks noChangeArrowheads="1"/>
            </p:cNvSpPr>
            <p:nvPr/>
          </p:nvSpPr>
          <p:spPr bwMode="auto">
            <a:xfrm>
              <a:off x="3295" y="3528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ø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795" name="Rectangle 36"/>
            <p:cNvSpPr>
              <a:spLocks noChangeArrowheads="1"/>
            </p:cNvSpPr>
            <p:nvPr/>
          </p:nvSpPr>
          <p:spPr bwMode="auto">
            <a:xfrm>
              <a:off x="3295" y="2988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ö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796" name="Rectangle 37"/>
            <p:cNvSpPr>
              <a:spLocks noChangeArrowheads="1"/>
            </p:cNvSpPr>
            <p:nvPr/>
          </p:nvSpPr>
          <p:spPr bwMode="auto">
            <a:xfrm>
              <a:off x="1419" y="3339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ç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797" name="Rectangle 38"/>
            <p:cNvSpPr>
              <a:spLocks noChangeArrowheads="1"/>
            </p:cNvSpPr>
            <p:nvPr/>
          </p:nvSpPr>
          <p:spPr bwMode="auto">
            <a:xfrm>
              <a:off x="1419" y="3321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ç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798" name="Rectangle 39"/>
            <p:cNvSpPr>
              <a:spLocks noChangeArrowheads="1"/>
            </p:cNvSpPr>
            <p:nvPr/>
          </p:nvSpPr>
          <p:spPr bwMode="auto">
            <a:xfrm>
              <a:off x="1419" y="3132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ç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799" name="Rectangle 40"/>
            <p:cNvSpPr>
              <a:spLocks noChangeArrowheads="1"/>
            </p:cNvSpPr>
            <p:nvPr/>
          </p:nvSpPr>
          <p:spPr bwMode="auto">
            <a:xfrm>
              <a:off x="1419" y="3528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è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800" name="Rectangle 41"/>
            <p:cNvSpPr>
              <a:spLocks noChangeArrowheads="1"/>
            </p:cNvSpPr>
            <p:nvPr/>
          </p:nvSpPr>
          <p:spPr bwMode="auto">
            <a:xfrm>
              <a:off x="1419" y="2988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æ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801" name="Rectangle 42"/>
            <p:cNvSpPr>
              <a:spLocks noChangeArrowheads="1"/>
            </p:cNvSpPr>
            <p:nvPr/>
          </p:nvSpPr>
          <p:spPr bwMode="auto">
            <a:xfrm>
              <a:off x="1668" y="3467"/>
              <a:ext cx="161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latin typeface="Arial Narrow" charset="0"/>
                </a:rPr>
                <a:t>Paper.Review.Mood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802" name="Rectangle 43"/>
            <p:cNvSpPr>
              <a:spLocks noChangeArrowheads="1"/>
            </p:cNvSpPr>
            <p:nvPr/>
          </p:nvSpPr>
          <p:spPr bwMode="auto">
            <a:xfrm>
              <a:off x="1861" y="3215"/>
              <a:ext cx="1193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latin typeface="Arial Narrow" charset="0"/>
                </a:rPr>
                <a:t> Paper.Quality,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803" name="Rectangle 44"/>
            <p:cNvSpPr>
              <a:spLocks noChangeArrowheads="1"/>
            </p:cNvSpPr>
            <p:nvPr/>
          </p:nvSpPr>
          <p:spPr bwMode="auto">
            <a:xfrm>
              <a:off x="1671" y="2933"/>
              <a:ext cx="1431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latin typeface="Arial Narrow" charset="0"/>
                </a:rPr>
                <a:t>Paper.Accepted | 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804" name="Rectangle 45"/>
            <p:cNvSpPr>
              <a:spLocks noChangeArrowheads="1"/>
            </p:cNvSpPr>
            <p:nvPr/>
          </p:nvSpPr>
          <p:spPr bwMode="auto">
            <a:xfrm>
              <a:off x="1254" y="3258"/>
              <a:ext cx="139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/>
                <a:t>P</a:t>
              </a:r>
              <a:endParaRPr lang="en-US"/>
            </a:p>
          </p:txBody>
        </p:sp>
      </p:grpSp>
      <p:cxnSp>
        <p:nvCxnSpPr>
          <p:cNvPr id="117791" name="Gerade Verbindung 2"/>
          <p:cNvCxnSpPr>
            <a:cxnSpLocks noChangeShapeType="1"/>
          </p:cNvCxnSpPr>
          <p:nvPr/>
        </p:nvCxnSpPr>
        <p:spPr bwMode="auto">
          <a:xfrm flipH="1">
            <a:off x="3511550" y="4856163"/>
            <a:ext cx="23813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">
      <a:dk1>
        <a:srgbClr val="000000"/>
      </a:dk1>
      <a:lt1>
        <a:srgbClr val="FFFFCC"/>
      </a:lt1>
      <a:dk2>
        <a:srgbClr val="000099"/>
      </a:dk2>
      <a:lt2>
        <a:srgbClr val="000000"/>
      </a:lt2>
      <a:accent1>
        <a:srgbClr val="000099"/>
      </a:accent1>
      <a:accent2>
        <a:srgbClr val="000044"/>
      </a:accent2>
      <a:accent3>
        <a:srgbClr val="FFFFE2"/>
      </a:accent3>
      <a:accent4>
        <a:srgbClr val="000000"/>
      </a:accent4>
      <a:accent5>
        <a:srgbClr val="AAAACA"/>
      </a:accent5>
      <a:accent6>
        <a:srgbClr val="00003D"/>
      </a:accent6>
      <a:hlink>
        <a:srgbClr val="3366FF"/>
      </a:hlink>
      <a:folHlink>
        <a:srgbClr val="9966FF"/>
      </a:folHlink>
    </a:clrScheme>
    <a:fontScheme name="Pul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7">
        <a:dk1>
          <a:srgbClr val="000000"/>
        </a:dk1>
        <a:lt1>
          <a:srgbClr val="FFFFCC"/>
        </a:lt1>
        <a:dk2>
          <a:srgbClr val="008000"/>
        </a:dk2>
        <a:lt2>
          <a:srgbClr val="000000"/>
        </a:lt2>
        <a:accent1>
          <a:srgbClr val="000099"/>
        </a:accent1>
        <a:accent2>
          <a:srgbClr val="000044"/>
        </a:accent2>
        <a:accent3>
          <a:srgbClr val="FFFFE2"/>
        </a:accent3>
        <a:accent4>
          <a:srgbClr val="000000"/>
        </a:accent4>
        <a:accent5>
          <a:srgbClr val="AAAACA"/>
        </a:accent5>
        <a:accent6>
          <a:srgbClr val="00003D"/>
        </a:accent6>
        <a:hlink>
          <a:srgbClr val="3366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8">
        <a:dk1>
          <a:srgbClr val="000000"/>
        </a:dk1>
        <a:lt1>
          <a:srgbClr val="66FFFF"/>
        </a:lt1>
        <a:dk2>
          <a:srgbClr val="000066"/>
        </a:dk2>
        <a:lt2>
          <a:srgbClr val="6699FF"/>
        </a:lt2>
        <a:accent1>
          <a:srgbClr val="0099FF"/>
        </a:accent1>
        <a:accent2>
          <a:srgbClr val="0099FF"/>
        </a:accent2>
        <a:accent3>
          <a:srgbClr val="B8FFFF"/>
        </a:accent3>
        <a:accent4>
          <a:srgbClr val="000000"/>
        </a:accent4>
        <a:accent5>
          <a:srgbClr val="AACAFF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4104</Words>
  <Application>Microsoft Macintosh PowerPoint</Application>
  <PresentationFormat>Bildschirmpräsentation (4:3)</PresentationFormat>
  <Paragraphs>1740</Paragraphs>
  <Slides>72</Slides>
  <Notes>56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8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72</vt:i4>
      </vt:variant>
    </vt:vector>
  </HeadingPairs>
  <TitlesOfParts>
    <vt:vector size="94" baseType="lpstr">
      <vt:lpstr>Arial</vt:lpstr>
      <vt:lpstr>ＭＳ Ｐゴシック</vt:lpstr>
      <vt:lpstr>Wingdings</vt:lpstr>
      <vt:lpstr>Times New Roman</vt:lpstr>
      <vt:lpstr>Tahoma</vt:lpstr>
      <vt:lpstr>ScriptS</vt:lpstr>
      <vt:lpstr>Symbol</vt:lpstr>
      <vt:lpstr>Arial Narrow</vt:lpstr>
      <vt:lpstr>Arial </vt:lpstr>
      <vt:lpstr>Lucida Handwriting</vt:lpstr>
      <vt:lpstr>Comic Sans MS</vt:lpstr>
      <vt:lpstr>Pulse</vt:lpstr>
      <vt:lpstr>ICML-ILP-SRL-Tutorial</vt:lpstr>
      <vt:lpstr>1_ICML-ILP-SRL-Tutorial</vt:lpstr>
      <vt:lpstr>2_ICML-ILP-SRL-Tutorial</vt:lpstr>
      <vt:lpstr>4_ICML-ILP-SRL-Tutorial</vt:lpstr>
      <vt:lpstr>5_ICML-ILP-SRL-Tutorial</vt:lpstr>
      <vt:lpstr>6_ICML-ILP-SRL-Tutorial</vt:lpstr>
      <vt:lpstr>7_ICML-ILP-SRL-Tutorial</vt:lpstr>
      <vt:lpstr>Microsoft Clip Gallery</vt:lpstr>
      <vt:lpstr>Equation</vt:lpstr>
      <vt:lpstr>Microsoft Equation 3.0</vt:lpstr>
      <vt:lpstr>PowerPoint-Präsentation</vt:lpstr>
      <vt:lpstr>Learning Statistical Models  From   Relational Data</vt:lpstr>
      <vt:lpstr>Outline</vt:lpstr>
      <vt:lpstr>Discovering Patterns in Structured Data</vt:lpstr>
      <vt:lpstr>Learning Statistical Models</vt:lpstr>
      <vt:lpstr>Probabilistic Relational Models </vt:lpstr>
      <vt:lpstr>Relational Schema</vt:lpstr>
      <vt:lpstr>Probabilistic Relational Model</vt:lpstr>
      <vt:lpstr>Probabilistic Relational Model</vt:lpstr>
      <vt:lpstr>Probabilistic Relational Model</vt:lpstr>
      <vt:lpstr>Relational Skeleton</vt:lpstr>
      <vt:lpstr>PRM w/ Attribute Uncertainty</vt:lpstr>
      <vt:lpstr>A Portion of the BN</vt:lpstr>
      <vt:lpstr>A Portion of the BN</vt:lpstr>
      <vt:lpstr>A Portion of the BN</vt:lpstr>
      <vt:lpstr>A Portion of the BN</vt:lpstr>
      <vt:lpstr>PRM: Aggregate Dependencies</vt:lpstr>
      <vt:lpstr>PRM: Aggregate Dependencies</vt:lpstr>
      <vt:lpstr>PRM with AU Semantics</vt:lpstr>
      <vt:lpstr>Learning PRMs w/ AU</vt:lpstr>
      <vt:lpstr>Parameter Estimation in PRMs</vt:lpstr>
      <vt:lpstr>Learning PRMs w/ AU</vt:lpstr>
      <vt:lpstr>ML Parameter Estimation</vt:lpstr>
      <vt:lpstr>ML Parameter Estimation</vt:lpstr>
      <vt:lpstr>Structure Selection</vt:lpstr>
      <vt:lpstr>Structure Selection</vt:lpstr>
      <vt:lpstr>Legal Models</vt:lpstr>
      <vt:lpstr>Attribute Stratification</vt:lpstr>
      <vt:lpstr>PowerPoint-Präsentation</vt:lpstr>
      <vt:lpstr>Structure Selection</vt:lpstr>
      <vt:lpstr>Scoring Models</vt:lpstr>
      <vt:lpstr>Structure Selection</vt:lpstr>
      <vt:lpstr>Searching Model Space</vt:lpstr>
      <vt:lpstr>Phased Structure Search</vt:lpstr>
      <vt:lpstr>Phased Structure Search</vt:lpstr>
      <vt:lpstr>Issue</vt:lpstr>
      <vt:lpstr>Kinds of structural uncertainty</vt:lpstr>
      <vt:lpstr>Structural Uncertainty</vt:lpstr>
      <vt:lpstr>PRMs w/ Link Uncertainty </vt:lpstr>
      <vt:lpstr>Citation Relational Schema</vt:lpstr>
      <vt:lpstr>Attribute Uncertainty</vt:lpstr>
      <vt:lpstr>Reference Uncertainty</vt:lpstr>
      <vt:lpstr>PRM w/ Reference Uncertainty</vt:lpstr>
      <vt:lpstr>Reference Uncertainty Example</vt:lpstr>
      <vt:lpstr>Reference Uncertainty Example</vt:lpstr>
      <vt:lpstr>Introduce Selector RVs</vt:lpstr>
      <vt:lpstr>PRMs w/ RU Semantics</vt:lpstr>
      <vt:lpstr>Learning PRMs w/ RU</vt:lpstr>
      <vt:lpstr>Learning </vt:lpstr>
      <vt:lpstr>Legal Models  </vt:lpstr>
      <vt:lpstr>Legal Models</vt:lpstr>
      <vt:lpstr>Structure Search</vt:lpstr>
      <vt:lpstr>Structure Search: New Operators</vt:lpstr>
      <vt:lpstr>Structure Search: New Operators</vt:lpstr>
      <vt:lpstr>PRMs w/ RU Summary</vt:lpstr>
      <vt:lpstr>Existence Uncertainty</vt:lpstr>
      <vt:lpstr>PRM w/ Exists Uncertainty</vt:lpstr>
      <vt:lpstr>Exists Uncertainty Example</vt:lpstr>
      <vt:lpstr>Introduce Exists RVs</vt:lpstr>
      <vt:lpstr>Introduce Exists RVs</vt:lpstr>
      <vt:lpstr>PRMs w/ EU Semantics</vt:lpstr>
      <vt:lpstr>Learning PRMs w/ EU</vt:lpstr>
      <vt:lpstr> Structure Selection</vt:lpstr>
      <vt:lpstr>Results</vt:lpstr>
      <vt:lpstr>PRMs w/ Class Hierarchies </vt:lpstr>
      <vt:lpstr>Learning PRM-CHs</vt:lpstr>
      <vt:lpstr>Guaranteeing Acyclicity w/ Subclasses</vt:lpstr>
      <vt:lpstr>Learning PRM-CH</vt:lpstr>
      <vt:lpstr>Learning Class Hierarchy</vt:lpstr>
      <vt:lpstr>PRM-CH Summary</vt:lpstr>
      <vt:lpstr>Conclusions</vt:lpstr>
      <vt:lpstr>Selected Publications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Probabilistic Relational Models</dc:title>
  <cp:lastModifiedBy>Ralf Moeller</cp:lastModifiedBy>
  <cp:revision>300</cp:revision>
  <cp:lastPrinted>2000-09-18T17:28:53Z</cp:lastPrinted>
  <dcterms:created xsi:type="dcterms:W3CDTF">2008-07-10T04:28:56Z</dcterms:created>
  <dcterms:modified xsi:type="dcterms:W3CDTF">2015-12-07T17:01:46Z</dcterms:modified>
</cp:coreProperties>
</file>